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2135" r:id="rId1"/>
  </p:sldMasterIdLst>
  <p:notesMasterIdLst>
    <p:notesMasterId r:id="rId80"/>
  </p:notesMasterIdLst>
  <p:handoutMasterIdLst>
    <p:handoutMasterId r:id="rId81"/>
  </p:handoutMasterIdLst>
  <p:sldIdLst>
    <p:sldId id="2363" r:id="rId2"/>
    <p:sldId id="2547" r:id="rId3"/>
    <p:sldId id="2548" r:id="rId4"/>
    <p:sldId id="2549" r:id="rId5"/>
    <p:sldId id="2550" r:id="rId6"/>
    <p:sldId id="2551" r:id="rId7"/>
    <p:sldId id="2552" r:id="rId8"/>
    <p:sldId id="2553" r:id="rId9"/>
    <p:sldId id="2554" r:id="rId10"/>
    <p:sldId id="2555" r:id="rId11"/>
    <p:sldId id="2556" r:id="rId12"/>
    <p:sldId id="2557" r:id="rId13"/>
    <p:sldId id="2558" r:id="rId14"/>
    <p:sldId id="2559" r:id="rId15"/>
    <p:sldId id="2560" r:id="rId16"/>
    <p:sldId id="2561" r:id="rId17"/>
    <p:sldId id="2562" r:id="rId18"/>
    <p:sldId id="2563" r:id="rId19"/>
    <p:sldId id="2564" r:id="rId20"/>
    <p:sldId id="2565" r:id="rId21"/>
    <p:sldId id="2566" r:id="rId22"/>
    <p:sldId id="2567" r:id="rId23"/>
    <p:sldId id="2568" r:id="rId24"/>
    <p:sldId id="2569" r:id="rId25"/>
    <p:sldId id="2570" r:id="rId26"/>
    <p:sldId id="2571" r:id="rId27"/>
    <p:sldId id="2572" r:id="rId28"/>
    <p:sldId id="2573" r:id="rId29"/>
    <p:sldId id="2574" r:id="rId30"/>
    <p:sldId id="2575" r:id="rId31"/>
    <p:sldId id="2576" r:id="rId32"/>
    <p:sldId id="2577" r:id="rId33"/>
    <p:sldId id="2578" r:id="rId34"/>
    <p:sldId id="2579" r:id="rId35"/>
    <p:sldId id="2580" r:id="rId36"/>
    <p:sldId id="2581" r:id="rId37"/>
    <p:sldId id="2626" r:id="rId38"/>
    <p:sldId id="2583" r:id="rId39"/>
    <p:sldId id="2584" r:id="rId40"/>
    <p:sldId id="2585" r:id="rId41"/>
    <p:sldId id="2586" r:id="rId42"/>
    <p:sldId id="2587" r:id="rId43"/>
    <p:sldId id="2588" r:id="rId44"/>
    <p:sldId id="2589" r:id="rId45"/>
    <p:sldId id="2590" r:id="rId46"/>
    <p:sldId id="2591" r:id="rId47"/>
    <p:sldId id="2592" r:id="rId48"/>
    <p:sldId id="2593" r:id="rId49"/>
    <p:sldId id="2594" r:id="rId50"/>
    <p:sldId id="2595" r:id="rId51"/>
    <p:sldId id="2627" r:id="rId52"/>
    <p:sldId id="2597" r:id="rId53"/>
    <p:sldId id="2598" r:id="rId54"/>
    <p:sldId id="2628" r:id="rId55"/>
    <p:sldId id="2624" r:id="rId56"/>
    <p:sldId id="2625" r:id="rId57"/>
    <p:sldId id="2629" r:id="rId58"/>
    <p:sldId id="2602" r:id="rId59"/>
    <p:sldId id="2630" r:id="rId60"/>
    <p:sldId id="2631" r:id="rId61"/>
    <p:sldId id="2632" r:id="rId62"/>
    <p:sldId id="2606" r:id="rId63"/>
    <p:sldId id="2607" r:id="rId64"/>
    <p:sldId id="2608" r:id="rId65"/>
    <p:sldId id="2609" r:id="rId66"/>
    <p:sldId id="2610" r:id="rId67"/>
    <p:sldId id="2611" r:id="rId68"/>
    <p:sldId id="2612" r:id="rId69"/>
    <p:sldId id="2613" r:id="rId70"/>
    <p:sldId id="2614" r:id="rId71"/>
    <p:sldId id="2615" r:id="rId72"/>
    <p:sldId id="2616" r:id="rId73"/>
    <p:sldId id="2617" r:id="rId74"/>
    <p:sldId id="2618" r:id="rId75"/>
    <p:sldId id="2619" r:id="rId76"/>
    <p:sldId id="2620" r:id="rId77"/>
    <p:sldId id="2509" r:id="rId78"/>
    <p:sldId id="2622" r:id="rId79"/>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onge" initials="Arong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202"/>
    <a:srgbClr val="F92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606" autoAdjust="0"/>
    <p:restoredTop sz="85834" autoAdjust="0"/>
  </p:normalViewPr>
  <p:slideViewPr>
    <p:cSldViewPr>
      <p:cViewPr>
        <p:scale>
          <a:sx n="80" d="100"/>
          <a:sy n="80" d="100"/>
        </p:scale>
        <p:origin x="-2514" y="-4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ea typeface="华文细黑"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ea typeface="华文细黑" pitchFamily="2" charset="-122"/>
              </a:defRPr>
            </a:lvl1pPr>
          </a:lstStyle>
          <a:p>
            <a:pPr>
              <a:defRPr/>
            </a:pPr>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ea typeface="华文细黑"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ea typeface="华文细黑" pitchFamily="2" charset="-122"/>
              </a:defRPr>
            </a:lvl1pPr>
          </a:lstStyle>
          <a:p>
            <a:pPr>
              <a:defRPr/>
            </a:pPr>
            <a:fld id="{A3B4F7A7-087A-4BD8-8229-0CE789C129B6}" type="slidenum">
              <a:rPr lang="zh-CN" altLang="en-US"/>
              <a:pPr>
                <a:defRPr/>
              </a:pPr>
              <a:t>‹#›</a:t>
            </a:fld>
            <a:endParaRPr lang="zh-CN" altLang="en-US"/>
          </a:p>
        </p:txBody>
      </p:sp>
    </p:spTree>
    <p:extLst>
      <p:ext uri="{BB962C8B-B14F-4D97-AF65-F5344CB8AC3E}">
        <p14:creationId xmlns:p14="http://schemas.microsoft.com/office/powerpoint/2010/main" val="118131859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593E4DF9-40FF-476F-8A8E-E1023749C23B}" type="slidenum">
              <a:rPr lang="zh-CN" altLang="en-US"/>
              <a:pPr>
                <a:defRPr/>
              </a:pPr>
              <a:t>‹#›</a:t>
            </a:fld>
            <a:endParaRPr lang="zh-CN" altLang="en-US"/>
          </a:p>
        </p:txBody>
      </p:sp>
    </p:spTree>
    <p:extLst>
      <p:ext uri="{BB962C8B-B14F-4D97-AF65-F5344CB8AC3E}">
        <p14:creationId xmlns:p14="http://schemas.microsoft.com/office/powerpoint/2010/main" val="1784818806"/>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CEF27C-2A76-43A7-8CD7-1ECABEE0D39E}" type="slidenum">
              <a:rPr lang="zh-CN" altLang="en-US" smtClean="0"/>
              <a:pPr>
                <a:defRPr/>
              </a:pPr>
              <a:t>55</a:t>
            </a:fld>
            <a:endParaRPr lang="en-US" altLang="zh-CN"/>
          </a:p>
        </p:txBody>
      </p:sp>
    </p:spTree>
    <p:extLst>
      <p:ext uri="{BB962C8B-B14F-4D97-AF65-F5344CB8AC3E}">
        <p14:creationId xmlns:p14="http://schemas.microsoft.com/office/powerpoint/2010/main" val="4742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灯片编号占位符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DB23780-2C93-48FA-8C11-F58CABE1936E}" type="slidenum">
              <a:rPr lang="zh-CN" altLang="en-US" smtClean="0"/>
              <a:pPr>
                <a:defRPr/>
              </a:pPr>
              <a:t>77</a:t>
            </a:fld>
            <a:endParaRPr lang="zh-CN" altLang="en-US" smtClean="0"/>
          </a:p>
        </p:txBody>
      </p:sp>
      <p:sp>
        <p:nvSpPr>
          <p:cNvPr id="337923"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2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337925" name="灯片编号占位符 3"/>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773F800C-FC50-4F86-BE2A-D2DE8103261A}" type="slidenum">
              <a:rPr lang="zh-CN" altLang="en-US" sz="1300"/>
              <a:pPr algn="r"/>
              <a:t>77</a:t>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aronge.net/" TargetMode="External"/><Relationship Id="rId2" Type="http://schemas.openxmlformats.org/officeDocument/2006/relationships/hyperlink" Target="http://efinance.org.cn/" TargetMode="External"/><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gif"/><Relationship Id="rId5" Type="http://schemas.openxmlformats.org/officeDocument/2006/relationships/image" Target="../media/image6.gif"/><Relationship Id="rId4" Type="http://schemas.openxmlformats.org/officeDocument/2006/relationships/image" Target="../media/image5.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7544" y="908720"/>
            <a:ext cx="8229600" cy="1656183"/>
          </a:xfrm>
        </p:spPr>
        <p:txBody>
          <a:bodyPr/>
          <a:lstStyle>
            <a:lvl1pPr algn="ctr">
              <a:defRPr sz="3600" b="1">
                <a:solidFill>
                  <a:srgbClr val="006633"/>
                </a:solidFill>
                <a:latin typeface="Adobe Jenson Pro Capt" pitchFamily="18" charset="0"/>
                <a:ea typeface="楷体" pitchFamily="49" charset="-122"/>
              </a:defRPr>
            </a:lvl1pPr>
          </a:lstStyle>
          <a:p>
            <a:r>
              <a:rPr lang="zh-CN" altLang="en-US" dirty="0" smtClean="0"/>
              <a:t>单击此处编辑母版标题样式</a:t>
            </a:r>
            <a:r>
              <a:rPr lang="en-US" altLang="zh-CN" dirty="0" smtClean="0"/>
              <a:t/>
            </a:r>
            <a:br>
              <a:rPr lang="en-US" altLang="zh-CN" dirty="0" smtClean="0"/>
            </a:br>
            <a:endParaRPr lang="zh-CN" altLang="en-US" dirty="0"/>
          </a:p>
        </p:txBody>
      </p:sp>
      <p:cxnSp>
        <p:nvCxnSpPr>
          <p:cNvPr id="6" name="直接连接符 5"/>
          <p:cNvCxnSpPr/>
          <p:nvPr/>
        </p:nvCxnSpPr>
        <p:spPr>
          <a:xfrm>
            <a:off x="0" y="40466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20688"/>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5496" y="652534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标题 1"/>
          <p:cNvSpPr txBox="1">
            <a:spLocks/>
          </p:cNvSpPr>
          <p:nvPr/>
        </p:nvSpPr>
        <p:spPr bwMode="auto">
          <a:xfrm>
            <a:off x="457200" y="2804595"/>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n-cs"/>
              </a:rPr>
              <a:t>厦门大学金融系 </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rPr>
              <a:t>郑振龙 陈蓉</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eaLnBrk="1" hangingPunct="1">
              <a:lnSpc>
                <a:spcPct val="90000"/>
              </a:lnSpc>
            </a:pPr>
            <a:r>
              <a:rPr lang="zh-CN" altLang="en-US" sz="1800" dirty="0" smtClean="0">
                <a:solidFill>
                  <a:srgbClr val="1A3A15"/>
                </a:solidFill>
                <a:latin typeface="Adobe Jenson Pro Capt" pitchFamily="18" charset="0"/>
                <a:ea typeface="隶书" pitchFamily="49" charset="-122"/>
              </a:rPr>
              <a:t>课程网站</a:t>
            </a:r>
            <a:r>
              <a:rPr lang="zh-CN" altLang="en-US" sz="1800" dirty="0" smtClean="0">
                <a:solidFill>
                  <a:srgbClr val="1A3A15"/>
                </a:solidFill>
                <a:latin typeface="Adobe Jenson Pro Capt" pitchFamily="18" charset="0"/>
              </a:rPr>
              <a:t>：</a:t>
            </a:r>
            <a:r>
              <a:rPr lang="en-US" altLang="zh-CN" sz="1800" dirty="0" smtClean="0">
                <a:latin typeface="Adobe Jenson Pro Capt" pitchFamily="18" charset="0"/>
                <a:cs typeface="Times New Roman" pitchFamily="18" charset="0"/>
                <a:hlinkClick r:id="rId2"/>
              </a:rPr>
              <a:t>http://efinance.org.cn</a:t>
            </a:r>
            <a:endParaRPr lang="en-US" altLang="zh-CN" sz="1800" dirty="0" smtClean="0">
              <a:latin typeface="Adobe Jenson Pro Capt" pitchFamily="18" charset="0"/>
              <a:cs typeface="Times New Roman" pitchFamily="18" charset="0"/>
            </a:endParaRPr>
          </a:p>
          <a:p>
            <a:pPr eaLnBrk="1" hangingPunct="1">
              <a:lnSpc>
                <a:spcPct val="90000"/>
              </a:lnSpc>
            </a:pPr>
            <a:r>
              <a:rPr lang="en-US" altLang="zh-CN" sz="1800" dirty="0" smtClean="0">
                <a:latin typeface="Adobe Jenson Pro Capt" pitchFamily="18" charset="0"/>
                <a:cs typeface="Times New Roman" pitchFamily="18" charset="0"/>
              </a:rPr>
              <a:t>                </a:t>
            </a:r>
            <a:r>
              <a:rPr lang="en-US" altLang="zh-CN" sz="1800" b="1" kern="1200" dirty="0" smtClean="0">
                <a:solidFill>
                  <a:schemeClr val="tx1"/>
                </a:solidFill>
                <a:latin typeface="Adobe Jenson Pro Capt" pitchFamily="18" charset="0"/>
                <a:ea typeface="楷体" pitchFamily="49" charset="-122"/>
                <a:cs typeface="Times New Roman" pitchFamily="18" charset="0"/>
                <a:hlinkClick r:id="rId3"/>
              </a:rPr>
              <a:t>http://aronge.net</a:t>
            </a: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2"/>
              </a:solidFill>
              <a:effectLst/>
              <a:uLnTx/>
              <a:uFillTx/>
              <a:latin typeface="Adobe Jenson Pro" pitchFamily="18" charset="0"/>
              <a:ea typeface="Adobe 黑体 Std R"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16" name="标题 1"/>
          <p:cNvSpPr txBox="1">
            <a:spLocks/>
          </p:cNvSpPr>
          <p:nvPr/>
        </p:nvSpPr>
        <p:spPr bwMode="auto">
          <a:xfrm>
            <a:off x="467544" y="1916832"/>
            <a:ext cx="8229600" cy="99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26" name="TextBox 25"/>
          <p:cNvSpPr txBox="1"/>
          <p:nvPr/>
        </p:nvSpPr>
        <p:spPr>
          <a:xfrm>
            <a:off x="4355976" y="6596390"/>
            <a:ext cx="4608512" cy="261610"/>
          </a:xfrm>
          <a:prstGeom prst="rect">
            <a:avLst/>
          </a:prstGeom>
          <a:noFill/>
        </p:spPr>
        <p:txBody>
          <a:bodyPr wrap="square" rtlCol="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altLang="zh-CN" sz="1100" b="1" dirty="0" smtClean="0">
                <a:solidFill>
                  <a:schemeClr val="accent6">
                    <a:lumMod val="50000"/>
                  </a:schemeClr>
                </a:solidFill>
                <a:latin typeface="Adobe Jenson Pro" pitchFamily="18" charset="0"/>
              </a:rPr>
              <a:t>Copyright © 2012 </a:t>
            </a:r>
            <a:r>
              <a:rPr lang="en-US" altLang="zh-CN" sz="1100" b="1" dirty="0" err="1" smtClean="0">
                <a:solidFill>
                  <a:schemeClr val="accent6">
                    <a:lumMod val="50000"/>
                  </a:schemeClr>
                </a:solidFill>
                <a:latin typeface="Adobe Jenson Pro" pitchFamily="18" charset="0"/>
              </a:rPr>
              <a:t>Zheng</a:t>
            </a:r>
            <a:r>
              <a:rPr lang="en-US" altLang="zh-CN" sz="1100" b="1" dirty="0" smtClean="0">
                <a:solidFill>
                  <a:schemeClr val="accent6">
                    <a:lumMod val="50000"/>
                  </a:schemeClr>
                </a:solidFill>
                <a:latin typeface="Adobe Jenson Pro" pitchFamily="18" charset="0"/>
              </a:rPr>
              <a:t>, </a:t>
            </a:r>
            <a:r>
              <a:rPr lang="en-US" altLang="zh-CN" sz="1100" b="1" dirty="0" err="1" smtClean="0">
                <a:solidFill>
                  <a:schemeClr val="accent6">
                    <a:lumMod val="50000"/>
                  </a:schemeClr>
                </a:solidFill>
                <a:latin typeface="Adobe Jenson Pro" pitchFamily="18" charset="0"/>
              </a:rPr>
              <a:t>Zhenlong</a:t>
            </a:r>
            <a:r>
              <a:rPr lang="en-US" altLang="zh-CN" sz="1100" b="1" dirty="0" smtClean="0">
                <a:solidFill>
                  <a:schemeClr val="accent6">
                    <a:lumMod val="50000"/>
                  </a:schemeClr>
                </a:solidFill>
                <a:latin typeface="Adobe Jenson Pro" pitchFamily="18" charset="0"/>
              </a:rPr>
              <a:t> &amp; Chen, </a:t>
            </a:r>
            <a:r>
              <a:rPr lang="en-US" altLang="zh-CN" sz="1100" b="1" dirty="0" err="1" smtClean="0">
                <a:solidFill>
                  <a:schemeClr val="accent6">
                    <a:lumMod val="50000"/>
                  </a:schemeClr>
                </a:solidFill>
                <a:latin typeface="Adobe Jenson Pro" pitchFamily="18" charset="0"/>
              </a:rPr>
              <a:t>Rong</a:t>
            </a:r>
            <a:r>
              <a:rPr lang="en-US" altLang="zh-CN" sz="1100" b="1" dirty="0" smtClean="0">
                <a:solidFill>
                  <a:schemeClr val="accent6">
                    <a:lumMod val="50000"/>
                  </a:schemeClr>
                </a:solidFill>
                <a:latin typeface="Adobe Jenson Pro" pitchFamily="18" charset="0"/>
              </a:rPr>
              <a:t>, XMU</a:t>
            </a:r>
            <a:endParaRPr lang="zh-CN" altLang="en-US" sz="1100" b="1" dirty="0">
              <a:solidFill>
                <a:schemeClr val="accent6">
                  <a:lumMod val="50000"/>
                </a:schemeClr>
              </a:solidFill>
              <a:latin typeface="Adobe Jenson Pro" pitchFamily="18" charset="0"/>
            </a:endParaRPr>
          </a:p>
        </p:txBody>
      </p:sp>
      <p:sp>
        <p:nvSpPr>
          <p:cNvPr id="27" name="TextBox 26"/>
          <p:cNvSpPr txBox="1"/>
          <p:nvPr/>
        </p:nvSpPr>
        <p:spPr>
          <a:xfrm>
            <a:off x="251520" y="6519446"/>
            <a:ext cx="3168352" cy="338554"/>
          </a:xfrm>
          <a:prstGeom prst="rect">
            <a:avLst/>
          </a:prstGeom>
          <a:noFill/>
        </p:spPr>
        <p:txBody>
          <a:bodyPr wrap="square" rtlCol="0">
            <a:spAutoFit/>
          </a:bodyPr>
          <a:lstStyle/>
          <a:p>
            <a:pPr algn="l"/>
            <a:r>
              <a:rPr lang="zh-CN" altLang="en-US" sz="1600" b="0" dirty="0" smtClean="0">
                <a:solidFill>
                  <a:schemeClr val="accent6">
                    <a:lumMod val="50000"/>
                  </a:schemeClr>
                </a:solidFill>
                <a:latin typeface="Adobe 黑体 Std R" pitchFamily="34" charset="-122"/>
                <a:ea typeface="Adobe 黑体 Std R" pitchFamily="34" charset="-122"/>
              </a:rPr>
              <a:t>金融工程</a:t>
            </a:r>
            <a:endParaRPr lang="zh-CN" altLang="en-US" sz="1600" b="0" dirty="0">
              <a:solidFill>
                <a:schemeClr val="accent6">
                  <a:lumMod val="50000"/>
                </a:schemeClr>
              </a:solidFill>
              <a:latin typeface="Adobe Jenson Pro" pitchFamily="18" charset="0"/>
              <a:ea typeface="Adobe 黑体 Std R" pitchFamily="34" charset="-122"/>
            </a:endParaRPr>
          </a:p>
        </p:txBody>
      </p:sp>
      <p:pic>
        <p:nvPicPr>
          <p:cNvPr id="29" name="图片 28" descr="11824837100.jpg"/>
          <p:cNvPicPr>
            <a:picLocks noChangeAspect="1"/>
          </p:cNvPicPr>
          <p:nvPr/>
        </p:nvPicPr>
        <p:blipFill>
          <a:blip r:embed="rId4" cstate="print"/>
          <a:stretch>
            <a:fillRect/>
          </a:stretch>
        </p:blipFill>
        <p:spPr>
          <a:xfrm>
            <a:off x="3807296" y="4725144"/>
            <a:ext cx="1556792" cy="1556792"/>
          </a:xfrm>
          <a:prstGeom prst="rect">
            <a:avLst/>
          </a:prstGeom>
        </p:spPr>
      </p:pic>
    </p:spTree>
    <p:extLst>
      <p:ext uri="{BB962C8B-B14F-4D97-AF65-F5344CB8AC3E}">
        <p14:creationId xmlns:p14="http://schemas.microsoft.com/office/powerpoint/2010/main" val="813444651"/>
      </p:ext>
    </p:extLst>
  </p:cSld>
  <p:clrMapOvr>
    <a:masterClrMapping/>
  </p:clrMapOvr>
  <p:transition spd="slow">
    <p:pull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9D121C61-2DCB-40C1-8FCB-D8AC160B8C9A}" type="datetime10">
              <a:rPr lang="zh-CN" altLang="en-US" smtClean="0"/>
              <a:t>23:18</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Zheng, Zhenlong &amp; Chen, Rong, XMU, 2012</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4166283075"/>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3A5C4C9E-28B7-42C8-A1F7-1CD842875AFC}" type="datetime10">
              <a:rPr lang="zh-CN" altLang="en-US" smtClean="0"/>
              <a:t>23:18</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Zheng, Zhenlong &amp; Chen, Rong, XMU, 2012</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949587058"/>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47625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1550" y="1700213"/>
            <a:ext cx="3595688"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700213"/>
            <a:ext cx="3597275"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vl1pPr>
          </a:lstStyle>
          <a:p>
            <a:fld id="{05715075-D194-4C5B-B708-D5362D96B1F4}" type="datetime10">
              <a:rPr lang="zh-CN" altLang="en-US" smtClean="0"/>
              <a:t>23:18</a:t>
            </a:fld>
            <a:endParaRPr lang="zh-CN" altLang="en-US" dirty="0"/>
          </a:p>
        </p:txBody>
      </p:sp>
      <p:sp>
        <p:nvSpPr>
          <p:cNvPr id="6" name="页脚占位符 5"/>
          <p:cNvSpPr>
            <a:spLocks noGrp="1"/>
          </p:cNvSpPr>
          <p:nvPr>
            <p:ph type="ftr" sz="quarter" idx="11"/>
          </p:nvPr>
        </p:nvSpPr>
        <p:spPr/>
        <p:txBody>
          <a:bodyPr/>
          <a:lstStyle>
            <a:lvl1pPr>
              <a:defRPr/>
            </a:lvl1pPr>
          </a:lstStyle>
          <a:p>
            <a:r>
              <a:rPr lang="en-US" altLang="zh-CN" smtClean="0">
                <a:solidFill>
                  <a:srgbClr val="594A6F"/>
                </a:solidFill>
              </a:rPr>
              <a:t>Copyright © Zheng, Zhenlong &amp; Chen, Rong, XMU, 2012</a:t>
            </a:r>
            <a:endParaRPr lang="zh-CN" altLang="en-US" dirty="0"/>
          </a:p>
        </p:txBody>
      </p:sp>
      <p:sp>
        <p:nvSpPr>
          <p:cNvPr id="7" name="灯片编号占位符 6"/>
          <p:cNvSpPr>
            <a:spLocks noGrp="1"/>
          </p:cNvSpPr>
          <p:nvPr>
            <p:ph type="sldNum" sz="quarter" idx="12"/>
          </p:nvPr>
        </p:nvSpPr>
        <p:spPr/>
        <p:txBody>
          <a:bodyPr/>
          <a:lstStyle>
            <a:lvl1pPr>
              <a:defRPr/>
            </a:lvl1pPr>
          </a:lstStyle>
          <a:p>
            <a:r>
              <a:rPr lang="en-US" altLang="zh-CN" smtClean="0"/>
              <a:t>1</a:t>
            </a:r>
            <a:endParaRPr lang="zh-CN" altLang="en-US" dirty="0"/>
          </a:p>
        </p:txBody>
      </p:sp>
    </p:spTree>
    <p:extLst>
      <p:ext uri="{BB962C8B-B14F-4D97-AF65-F5344CB8AC3E}">
        <p14:creationId xmlns:p14="http://schemas.microsoft.com/office/powerpoint/2010/main" val="2136591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914400" y="1524000"/>
            <a:ext cx="7623175" cy="1752600"/>
          </a:xfrm>
        </p:spPr>
        <p:txBody>
          <a:bodyPr/>
          <a:lstStyle>
            <a:lvl1pPr>
              <a:defRPr sz="5000">
                <a:latin typeface="Adobe Jenson Pro Disp" pitchFamily="18" charset="0"/>
              </a:defRPr>
            </a:lvl1pPr>
          </a:lstStyle>
          <a:p>
            <a:r>
              <a:rPr lang="zh-CN" altLang="en-US" dirty="0"/>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atin typeface="Adobe Jenson Pro Disp" pitchFamily="18" charset="0"/>
              </a:defRPr>
            </a:lvl1pPr>
          </a:lstStyle>
          <a:p>
            <a:r>
              <a:rPr lang="zh-CN" altLang="en-US" dirty="0"/>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pPr>
                <a:defRPr/>
              </a:pPr>
              <a:t>‹#›</a:t>
            </a:fld>
            <a:endParaRPr lang="en-US" altLang="zh-CN" dirty="0"/>
          </a:p>
        </p:txBody>
      </p:sp>
    </p:spTree>
    <p:extLst>
      <p:ext uri="{BB962C8B-B14F-4D97-AF65-F5344CB8AC3E}">
        <p14:creationId xmlns:p14="http://schemas.microsoft.com/office/powerpoint/2010/main" val="795375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_VisualStudi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5" name="Picture 3" descr="blueband.tif"/>
          <p:cNvPicPr>
            <a:picLocks noChangeAspect="1"/>
          </p:cNvPicPr>
          <p:nvPr userDrawn="1"/>
        </p:nvPicPr>
        <p:blipFill>
          <a:blip r:embed="rId3" cstate="print"/>
          <a:srcRect/>
          <a:stretch>
            <a:fillRect/>
          </a:stretch>
        </p:blipFill>
        <p:spPr bwMode="auto">
          <a:xfrm>
            <a:off x="0" y="6153150"/>
            <a:ext cx="8128000" cy="476250"/>
          </a:xfrm>
          <a:prstGeom prst="rect">
            <a:avLst/>
          </a:prstGeom>
          <a:noFill/>
          <a:ln w="9525">
            <a:noFill/>
            <a:miter lim="800000"/>
            <a:headEnd/>
            <a:tailEnd/>
          </a:ln>
        </p:spPr>
      </p:pic>
      <p:sp>
        <p:nvSpPr>
          <p:cNvPr id="2" name="Title 1"/>
          <p:cNvSpPr>
            <a:spLocks noGrp="1"/>
          </p:cNvSpPr>
          <p:nvPr>
            <p:ph type="title"/>
          </p:nvPr>
        </p:nvSpPr>
        <p:spPr>
          <a:xfrm>
            <a:off x="369772" y="457200"/>
            <a:ext cx="8372061" cy="838200"/>
          </a:xfrm>
          <a:prstGeom prst="rect">
            <a:avLst/>
          </a:prstGeom>
        </p:spPr>
        <p:txBody>
          <a:bodyPr anchor="ctr" anchorCtr="0"/>
          <a:lstStyle>
            <a:lvl1pPr>
              <a:defRPr sz="4000" b="0" baseline="0">
                <a:latin typeface="Adobe Jenson Pro" pitchFamily="18" charset="0"/>
                <a:ea typeface="Adobe 黑体 Std R" pitchFamily="34" charset="-122"/>
              </a:defRPr>
            </a:lvl1pPr>
          </a:lstStyle>
          <a:p>
            <a:r>
              <a:rPr lang="en-US" dirty="0" smtClean="0"/>
              <a:t>Click to edit Master title style</a:t>
            </a:r>
            <a:endParaRPr lang="en-US" dirty="0"/>
          </a:p>
        </p:txBody>
      </p:sp>
      <p:sp>
        <p:nvSpPr>
          <p:cNvPr id="4" name="Text Placeholder 5"/>
          <p:cNvSpPr>
            <a:spLocks noGrp="1"/>
          </p:cNvSpPr>
          <p:nvPr>
            <p:ph type="body" sz="quarter" idx="10"/>
          </p:nvPr>
        </p:nvSpPr>
        <p:spPr>
          <a:xfrm>
            <a:off x="359833" y="1524001"/>
            <a:ext cx="8382000" cy="4038599"/>
          </a:xfrm>
          <a:prstGeom prst="rect">
            <a:avLst/>
          </a:prstGeom>
        </p:spPr>
        <p:txBody>
          <a:bodyPr/>
          <a:lstStyle>
            <a:lvl1pPr marL="449263" indent="-449263">
              <a:lnSpc>
                <a:spcPct val="100000"/>
              </a:lnSpc>
              <a:spcAft>
                <a:spcPts val="600"/>
              </a:spcAft>
              <a:buSzPct val="100000"/>
              <a:buFontTx/>
              <a:buBlip>
                <a:blip r:embed="rId4"/>
              </a:buBlip>
              <a:defRPr sz="2800" b="0" baseline="0">
                <a:solidFill>
                  <a:srgbClr val="4A4744"/>
                </a:solidFill>
                <a:latin typeface="Adobe Jenson Pro" pitchFamily="18" charset="0"/>
                <a:ea typeface="Adobe 黑体 Std R" pitchFamily="34" charset="-122"/>
              </a:defRPr>
            </a:lvl1pPr>
            <a:lvl2pPr marL="711200" indent="-420688">
              <a:lnSpc>
                <a:spcPct val="100000"/>
              </a:lnSpc>
              <a:buSzPct val="100000"/>
              <a:buFontTx/>
              <a:buBlip>
                <a:blip r:embed="rId5"/>
              </a:buBlip>
              <a:defRPr sz="2400" baseline="0">
                <a:solidFill>
                  <a:srgbClr val="4A4744"/>
                </a:solidFill>
                <a:latin typeface="Adobe Jenson Pro" pitchFamily="18" charset="0"/>
                <a:ea typeface="Adobe 黑体 Std R" pitchFamily="34" charset="-122"/>
              </a:defRPr>
            </a:lvl2pPr>
            <a:lvl3pPr marL="900113" indent="-379413">
              <a:lnSpc>
                <a:spcPct val="100000"/>
              </a:lnSpc>
              <a:buSzPct val="100000"/>
              <a:buFontTx/>
              <a:buBlip>
                <a:blip r:embed="rId4"/>
              </a:buBlip>
              <a:defRPr sz="2400" baseline="0">
                <a:solidFill>
                  <a:srgbClr val="4A4744"/>
                </a:solidFill>
                <a:latin typeface="Adobe Jenson Pro" pitchFamily="18" charset="0"/>
                <a:ea typeface="Adobe 黑体 Std R" pitchFamily="34" charset="-122"/>
              </a:defRPr>
            </a:lvl3pPr>
            <a:lvl4pPr marL="1160463" indent="-447675">
              <a:lnSpc>
                <a:spcPct val="100000"/>
              </a:lnSpc>
              <a:buSzPct val="100000"/>
              <a:buFontTx/>
              <a:buBlip>
                <a:blip r:embed="rId6"/>
              </a:buBlip>
              <a:defRPr sz="2000" baseline="0">
                <a:solidFill>
                  <a:srgbClr val="4A4744"/>
                </a:solidFill>
                <a:latin typeface="Adobe Jenson Pro" pitchFamily="18" charset="0"/>
                <a:ea typeface="Adobe 黑体 Std R" pitchFamily="34" charset="-122"/>
              </a:defRPr>
            </a:lvl4pPr>
            <a:lvl5pPr marL="1349375" indent="-393700">
              <a:lnSpc>
                <a:spcPct val="100000"/>
              </a:lnSpc>
              <a:buSzPct val="100000"/>
              <a:buFontTx/>
              <a:buBlip>
                <a:blip r:embed="rId4"/>
              </a:buBlip>
              <a:defRPr sz="2000" baseline="0">
                <a:solidFill>
                  <a:srgbClr val="4A4744"/>
                </a:solidFill>
                <a:latin typeface="Adobe Jenson Pro" pitchFamily="18" charset="0"/>
                <a:ea typeface="Adobe 黑体 Std R"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椭圆 8"/>
          <p:cNvSpPr/>
          <p:nvPr userDrawn="1"/>
        </p:nvSpPr>
        <p:spPr bwMode="auto">
          <a:xfrm>
            <a:off x="359833" y="6208863"/>
            <a:ext cx="630767" cy="34433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fld id="{2A503409-3ACE-4FAC-8D84-7C72738A8937}" type="slidenum">
              <a:rPr kumimoji="0" lang="zh-CN" altLang="en-US" sz="1000" b="0" i="0" u="none" strike="noStrike" cap="none" normalizeH="0" baseline="0" smtClean="0">
                <a:solidFill>
                  <a:schemeClr val="bg2"/>
                </a:solidFill>
                <a:effectLst/>
                <a:latin typeface="Adobe Jenson Pro" pitchFamily="18" charset="0"/>
              </a:rPr>
              <a:pPr marL="0" marR="0" indent="0" algn="ctr" defTabSz="1096963" rtl="0" eaLnBrk="1" fontAlgn="base" latinLnBrk="0" hangingPunct="1">
                <a:lnSpc>
                  <a:spcPct val="100000"/>
                </a:lnSpc>
                <a:spcBef>
                  <a:spcPct val="0"/>
                </a:spcBef>
                <a:spcAft>
                  <a:spcPct val="0"/>
                </a:spcAft>
                <a:buClrTx/>
                <a:buSzTx/>
                <a:buFontTx/>
                <a:buNone/>
                <a:tabLst/>
              </a:pPr>
              <a:t>‹#›</a:t>
            </a:fld>
            <a:endParaRPr kumimoji="0" lang="zh-CN" altLang="en-US" sz="1400" b="0" i="0" u="none" strike="noStrike" cap="none" normalizeH="0" baseline="0" dirty="0" smtClean="0">
              <a:solidFill>
                <a:schemeClr val="bg2"/>
              </a:solidFill>
              <a:effectLst/>
              <a:latin typeface="Adobe Jenson Pro" pitchFamily="18" charset="0"/>
            </a:endParaRPr>
          </a:p>
        </p:txBody>
      </p:sp>
      <p:cxnSp>
        <p:nvCxnSpPr>
          <p:cNvPr id="13" name="直接连接符 12"/>
          <p:cNvCxnSpPr/>
          <p:nvPr userDrawn="1"/>
        </p:nvCxnSpPr>
        <p:spPr>
          <a:xfrm flipV="1">
            <a:off x="359833" y="1291771"/>
            <a:ext cx="8382001" cy="3629"/>
          </a:xfrm>
          <a:prstGeom prst="line">
            <a:avLst/>
          </a:prstGeom>
          <a:ln w="38100">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514600" y="6260068"/>
            <a:ext cx="6227234" cy="169277"/>
          </a:xfrm>
          <a:prstGeom prst="rect">
            <a:avLst/>
          </a:prstGeom>
          <a:noFill/>
        </p:spPr>
        <p:txBody>
          <a:bodyPr wrap="square" rtlCol="0">
            <a:spAutoFit/>
          </a:bodyPr>
          <a:lstStyle/>
          <a:p>
            <a:pPr algn="r">
              <a:lnSpc>
                <a:spcPts val="600"/>
              </a:lnSpc>
            </a:pPr>
            <a:r>
              <a:rPr lang="en-US" altLang="zh-CN" sz="1200" b="1" dirty="0" smtClean="0">
                <a:solidFill>
                  <a:srgbClr val="594A6F"/>
                </a:solidFill>
                <a:latin typeface="Adobe Jenson Pro" pitchFamily="18" charset="0"/>
              </a:rPr>
              <a:t>Copyright © Chen, </a:t>
            </a:r>
            <a:r>
              <a:rPr lang="en-US" altLang="zh-CN" sz="1200" b="1" dirty="0" err="1" smtClean="0">
                <a:solidFill>
                  <a:srgbClr val="594A6F"/>
                </a:solidFill>
                <a:latin typeface="Adobe Jenson Pro" pitchFamily="18" charset="0"/>
              </a:rPr>
              <a:t>Rong</a:t>
            </a:r>
            <a:r>
              <a:rPr lang="en-US" altLang="zh-CN" sz="1200" b="1" dirty="0" smtClean="0">
                <a:solidFill>
                  <a:srgbClr val="594A6F"/>
                </a:solidFill>
                <a:latin typeface="Adobe Jenson Pro" pitchFamily="18" charset="0"/>
              </a:rPr>
              <a:t>  &amp; </a:t>
            </a:r>
            <a:r>
              <a:rPr lang="en-US" altLang="zh-CN" sz="1200" b="1" dirty="0" err="1" smtClean="0">
                <a:solidFill>
                  <a:srgbClr val="594A6F"/>
                </a:solidFill>
                <a:latin typeface="Adobe Jenson Pro" pitchFamily="18" charset="0"/>
              </a:rPr>
              <a:t>Zheng</a:t>
            </a:r>
            <a:r>
              <a:rPr lang="en-US" altLang="zh-CN" sz="1200" b="1" dirty="0" smtClean="0">
                <a:solidFill>
                  <a:srgbClr val="594A6F"/>
                </a:solidFill>
                <a:latin typeface="Adobe Jenson Pro" pitchFamily="18" charset="0"/>
              </a:rPr>
              <a:t>, </a:t>
            </a:r>
            <a:r>
              <a:rPr lang="en-US" altLang="zh-CN" sz="1200" b="1" dirty="0" err="1" smtClean="0">
                <a:solidFill>
                  <a:srgbClr val="594A6F"/>
                </a:solidFill>
                <a:latin typeface="Adobe Jenson Pro" pitchFamily="18" charset="0"/>
              </a:rPr>
              <a:t>Zhenlong</a:t>
            </a:r>
            <a:r>
              <a:rPr lang="en-US" altLang="zh-CN" sz="1200" b="1" dirty="0" smtClean="0">
                <a:solidFill>
                  <a:srgbClr val="594A6F"/>
                </a:solidFill>
                <a:latin typeface="Adobe Jenson Pro" pitchFamily="18" charset="0"/>
              </a:rPr>
              <a:t>, 2012</a:t>
            </a:r>
            <a:endParaRPr lang="en-US" altLang="zh-CN" sz="1200" b="1" dirty="0">
              <a:solidFill>
                <a:srgbClr val="594A6F"/>
              </a:solidFill>
              <a:latin typeface="Adobe Jenson Pro" pitchFamily="18" charset="0"/>
            </a:endParaRPr>
          </a:p>
        </p:txBody>
      </p:sp>
    </p:spTree>
    <p:extLst>
      <p:ext uri="{BB962C8B-B14F-4D97-AF65-F5344CB8AC3E}">
        <p14:creationId xmlns:p14="http://schemas.microsoft.com/office/powerpoint/2010/main" val="139503770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3600" b="0" dirty="0">
                <a:solidFill>
                  <a:schemeClr val="tx2"/>
                </a:solidFill>
                <a:latin typeface="Adobe Jenson Pro" pitchFamily="18" charset="0"/>
                <a:ea typeface="楷体" pitchFamily="49" charset="-122"/>
                <a:cs typeface="+mj-cs"/>
              </a:defRPr>
            </a:lvl1pPr>
          </a:lstStyle>
          <a:p>
            <a:pPr lvl="0" algn="l" rtl="0" eaLnBrk="0" fontAlgn="base" hangingPunct="0">
              <a:spcBef>
                <a:spcPct val="0"/>
              </a:spcBef>
              <a:spcAft>
                <a:spcPct val="0"/>
              </a:spcAft>
            </a:pPr>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Adobe 黑体 Std R" pitchFamily="34" charset="-122"/>
              </a:defRPr>
            </a:lvl1pPr>
            <a:lvl2pPr>
              <a:defRPr>
                <a:latin typeface="Adobe Jenson Pro" pitchFamily="18" charset="0"/>
                <a:ea typeface="Adobe 黑体 Std R" pitchFamily="34" charset="-122"/>
              </a:defRPr>
            </a:lvl2pPr>
            <a:lvl3pPr>
              <a:defRPr>
                <a:latin typeface="Adobe Jenson Pro" pitchFamily="18" charset="0"/>
                <a:ea typeface="Adobe 黑体 Std R" pitchFamily="34" charset="-122"/>
              </a:defRPr>
            </a:lvl3pPr>
            <a:lvl4pPr>
              <a:defRPr>
                <a:latin typeface="Adobe Jenson Pro" pitchFamily="18" charset="0"/>
                <a:ea typeface="Adobe 黑体 Std R" pitchFamily="34" charset="-122"/>
              </a:defRPr>
            </a:lvl4pPr>
            <a:lvl5pPr>
              <a:defRPr>
                <a:latin typeface="Adobe Jenson Pro" pitchFamily="18" charset="0"/>
                <a:ea typeface="Adobe 黑体 Std R"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5"/>
          <p:cNvSpPr>
            <a:spLocks noGrp="1" noChangeArrowheads="1"/>
          </p:cNvSpPr>
          <p:nvPr>
            <p:ph type="ftr" sz="quarter" idx="11"/>
          </p:nvPr>
        </p:nvSpPr>
        <p:spPr>
          <a:xfrm>
            <a:off x="1807046" y="6284168"/>
            <a:ext cx="5429250" cy="457200"/>
          </a:xfrm>
        </p:spPr>
        <p:txBody>
          <a:bodyPr/>
          <a:lstStyle>
            <a:lvl1pPr>
              <a:defRPr/>
            </a:lvl1pPr>
          </a:lstStyle>
          <a:p>
            <a:r>
              <a:rPr lang="en-US" altLang="zh-CN" smtClean="0"/>
              <a:t>Copyright © Zheng, Zhenlong &amp; Chen, Rong, XMU, 2012</a:t>
            </a:r>
            <a:endParaRPr lang="zh-CN" altLang="en-US" dirty="0"/>
          </a:p>
        </p:txBody>
      </p:sp>
      <p:sp>
        <p:nvSpPr>
          <p:cNvPr id="6" name="Rectangle 6"/>
          <p:cNvSpPr>
            <a:spLocks noGrp="1" noChangeArrowheads="1"/>
          </p:cNvSpPr>
          <p:nvPr>
            <p:ph type="sldNum" sz="quarter" idx="12"/>
          </p:nvPr>
        </p:nvSpPr>
        <p:spPr>
          <a:xfrm>
            <a:off x="6553200" y="6284168"/>
            <a:ext cx="2133600" cy="457200"/>
          </a:xfrm>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4106433380"/>
      </p:ext>
    </p:extLst>
  </p:cSld>
  <p:clrMapOvr>
    <a:masterClrMapping/>
  </p:clrMapOvr>
  <p:transition spd="slow">
    <p:pull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91B18606-1C32-4685-AD26-FC82112DDB37}" type="datetime10">
              <a:rPr lang="zh-CN" altLang="en-US" smtClean="0"/>
              <a:t>23:18</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Zheng, Zhenlong &amp; Chen, Rong, XMU, 2012</a:t>
            </a:r>
            <a:endParaRPr lang="zh-CN" altLang="en-US" dirty="0"/>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717525091"/>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79EDE964-3B4B-419C-8A51-E9B4C834E9B1}" type="datetime10">
              <a:rPr lang="zh-CN" altLang="en-US" smtClean="0"/>
              <a:t>23:18</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Zheng, Zhenlong &amp; Chen, Rong, XMU, 2012</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596853628"/>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7ACC0562-3C80-48FE-91D5-AE662D2E6A50}" type="datetime10">
              <a:rPr lang="zh-CN" altLang="en-US" smtClean="0"/>
              <a:t>23:18</a:t>
            </a:fld>
            <a:endParaRPr lang="zh-CN" altLang="en-US"/>
          </a:p>
        </p:txBody>
      </p:sp>
      <p:sp>
        <p:nvSpPr>
          <p:cNvPr id="8" name="Rectangle 5"/>
          <p:cNvSpPr>
            <a:spLocks noGrp="1" noChangeArrowheads="1"/>
          </p:cNvSpPr>
          <p:nvPr>
            <p:ph type="ftr" sz="quarter" idx="11"/>
          </p:nvPr>
        </p:nvSpPr>
        <p:spPr/>
        <p:txBody>
          <a:bodyPr/>
          <a:lstStyle>
            <a:lvl1pPr>
              <a:defRPr/>
            </a:lvl1pPr>
          </a:lstStyle>
          <a:p>
            <a:r>
              <a:rPr lang="en-US" altLang="zh-CN" smtClean="0"/>
              <a:t>Copyright © Zheng, Zhenlong &amp; Chen, Rong, XMU, 2012</a:t>
            </a:r>
            <a:endParaRPr lang="zh-CN" altLang="en-US"/>
          </a:p>
        </p:txBody>
      </p:sp>
      <p:sp>
        <p:nvSpPr>
          <p:cNvPr id="9"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821863698"/>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80FABE81-E64A-4C21-83AA-6CFCC44A313E}" type="datetime10">
              <a:rPr lang="zh-CN" altLang="en-US" smtClean="0"/>
              <a:t>23:18</a:t>
            </a:fld>
            <a:endParaRPr lang="zh-CN" altLang="en-US"/>
          </a:p>
        </p:txBody>
      </p:sp>
      <p:sp>
        <p:nvSpPr>
          <p:cNvPr id="4" name="Rectangle 5"/>
          <p:cNvSpPr>
            <a:spLocks noGrp="1" noChangeArrowheads="1"/>
          </p:cNvSpPr>
          <p:nvPr>
            <p:ph type="ftr" sz="quarter" idx="11"/>
          </p:nvPr>
        </p:nvSpPr>
        <p:spPr/>
        <p:txBody>
          <a:bodyPr/>
          <a:lstStyle>
            <a:lvl1pPr>
              <a:defRPr/>
            </a:lvl1pPr>
          </a:lstStyle>
          <a:p>
            <a:r>
              <a:rPr lang="en-US" altLang="zh-CN" smtClean="0"/>
              <a:t>Copyright © Zheng, Zhenlong &amp; Chen, Rong, XMU, 2012</a:t>
            </a:r>
            <a:endParaRPr lang="zh-CN" altLang="en-US"/>
          </a:p>
        </p:txBody>
      </p:sp>
      <p:sp>
        <p:nvSpPr>
          <p:cNvPr id="5"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311419301"/>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pic>
        <p:nvPicPr>
          <p:cNvPr id="3"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userDrawn="1"/>
        </p:nvSpPr>
        <p:spPr>
          <a:xfrm>
            <a:off x="2771800" y="3925483"/>
            <a:ext cx="4572000" cy="646331"/>
          </a:xfrm>
          <a:prstGeom prst="rect">
            <a:avLst/>
          </a:prstGeom>
        </p:spPr>
        <p:txBody>
          <a:bodyPr>
            <a:spAutoFit/>
          </a:bodyPr>
          <a:lstStyle/>
          <a:p>
            <a:r>
              <a:rPr lang="en-US" altLang="zh-CN" sz="1800" b="1" dirty="0" smtClean="0">
                <a:latin typeface="Adobe Jenson Pro Capt" pitchFamily="18" charset="0"/>
              </a:rPr>
              <a:t>Email: zlzheng@xmu.edu.cn</a:t>
            </a:r>
          </a:p>
          <a:p>
            <a:r>
              <a:rPr lang="en-US" altLang="zh-CN" sz="1800" b="1" dirty="0" smtClean="0">
                <a:latin typeface="Adobe Jenson Pro Capt" pitchFamily="18" charset="0"/>
              </a:rPr>
              <a:t>              aronge@xmu.edu.cn</a:t>
            </a:r>
            <a:endParaRPr lang="zh-CN" altLang="en-US" sz="1800" b="1" dirty="0">
              <a:latin typeface="Adobe Jenson Pro Capt" pitchFamily="18" charset="0"/>
            </a:endParaRPr>
          </a:p>
        </p:txBody>
      </p:sp>
    </p:spTree>
    <p:extLst>
      <p:ext uri="{BB962C8B-B14F-4D97-AF65-F5344CB8AC3E}">
        <p14:creationId xmlns:p14="http://schemas.microsoft.com/office/powerpoint/2010/main" val="319058403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3"/>
                                        </p:tgtEl>
                                      </p:cBhvr>
                                    </p:animEffect>
                                    <p:anim calcmode="lin" valueType="num">
                                      <p:cBhvr>
                                        <p:cTn id="7" dur="2000"/>
                                        <p:tgtEl>
                                          <p:spTgt spid="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3"/>
                                        </p:tgtEl>
                                        <p:attrNameLst>
                                          <p:attrName>ppt_h</p:attrName>
                                        </p:attrNameLst>
                                      </p:cBhvr>
                                      <p:tavLst>
                                        <p:tav tm="0">
                                          <p:val>
                                            <p:strVal val="ppt_h"/>
                                          </p:val>
                                        </p:tav>
                                        <p:tav tm="100000">
                                          <p:val>
                                            <p:strVal val="ppt_h"/>
                                          </p:val>
                                        </p:tav>
                                      </p:tavLst>
                                    </p:anim>
                                    <p:set>
                                      <p:cBhvr>
                                        <p:cTn id="9"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24B5FF54-4394-4A19-B0A5-4DC7B2598E4C}" type="datetime10">
              <a:rPr lang="zh-CN" altLang="en-US" smtClean="0"/>
              <a:t>23:18</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Zheng, Zhenlong &amp; Chen, Rong, XMU, 2012</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463694457"/>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C6EF9986-512D-4057-92A6-48180FD974E4}" type="datetime10">
              <a:rPr lang="zh-CN" altLang="en-US" smtClean="0"/>
              <a:t>23:18</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Zheng, Zhenlong &amp; Chen, Rong, XMU, 2012</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409867961"/>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314082"/>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Adobe Jenson Pro" pitchFamily="18" charset="0"/>
                <a:ea typeface="+mn-ea"/>
              </a:defRPr>
            </a:lvl1pPr>
          </a:lstStyle>
          <a:p>
            <a:r>
              <a:rPr lang="en-US" altLang="zh-CN" smtClean="0">
                <a:solidFill>
                  <a:srgbClr val="594A6F"/>
                </a:solidFill>
              </a:rPr>
              <a:t>Copyright © Zheng, Zhenlong &amp; Chen, Rong, XMU, 2012</a:t>
            </a:r>
            <a:endParaRPr lang="zh-CN" altLang="en-US" dirty="0"/>
          </a:p>
        </p:txBody>
      </p:sp>
      <p:sp>
        <p:nvSpPr>
          <p:cNvPr id="26630" name="Rectangle 6"/>
          <p:cNvSpPr>
            <a:spLocks noGrp="1" noChangeArrowheads="1"/>
          </p:cNvSpPr>
          <p:nvPr>
            <p:ph type="sldNum" sz="quarter" idx="4"/>
          </p:nvPr>
        </p:nvSpPr>
        <p:spPr bwMode="auto">
          <a:xfrm>
            <a:off x="6553200" y="630932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Adobe Jenson Pro" pitchFamily="18" charset="0"/>
                <a:ea typeface="+mn-ea"/>
              </a:defRPr>
            </a:lvl1pPr>
          </a:lstStyle>
          <a:p>
            <a:r>
              <a:rPr lang="en-US" altLang="zh-CN" smtClean="0"/>
              <a:t>1</a:t>
            </a:r>
            <a:endParaRPr lang="zh-CN" altLang="en-US" dirty="0"/>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p>
        </p:txBody>
      </p:sp>
      <p:sp>
        <p:nvSpPr>
          <p:cNvPr id="1031" name="Line 8"/>
          <p:cNvSpPr>
            <a:spLocks noChangeShapeType="1"/>
          </p:cNvSpPr>
          <p:nvPr/>
        </p:nvSpPr>
        <p:spPr bwMode="auto">
          <a:xfrm>
            <a:off x="467544" y="6453336"/>
            <a:ext cx="8229600" cy="0"/>
          </a:xfrm>
          <a:prstGeom prst="line">
            <a:avLst/>
          </a:prstGeom>
          <a:noFill/>
          <a:ln w="19050">
            <a:solidFill>
              <a:schemeClr val="accent1"/>
            </a:solidFill>
            <a:round/>
            <a:headEnd/>
            <a:tailEnd/>
          </a:ln>
        </p:spPr>
        <p:txBody>
          <a:bodyPr/>
          <a:lstStyle/>
          <a:p>
            <a:pPr>
              <a:defRPr/>
            </a:pPr>
            <a:endParaRPr lang="zh-CN" altLang="en-US"/>
          </a:p>
        </p:txBody>
      </p:sp>
      <p:sp>
        <p:nvSpPr>
          <p:cNvPr id="9" name="Rectangle 6"/>
          <p:cNvSpPr txBox="1">
            <a:spLocks noChangeArrowheads="1"/>
          </p:cNvSpPr>
          <p:nvPr userDrawn="1"/>
        </p:nvSpPr>
        <p:spPr bwMode="auto">
          <a:xfrm>
            <a:off x="-108520" y="6356176"/>
            <a:ext cx="1296144"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auto">
              <a:spcBef>
                <a:spcPts val="0"/>
              </a:spcBef>
              <a:spcAft>
                <a:spcPts val="0"/>
              </a:spcAft>
              <a:defRPr sz="1200" kern="1200">
                <a:solidFill>
                  <a:schemeClr val="tx1"/>
                </a:solidFill>
                <a:latin typeface="Adobe Jenson Pro" pitchFamily="18" charset="0"/>
                <a:ea typeface="+mn-ea"/>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a:lstStyle>
          <a:p>
            <a:fld id="{43E22E12-0064-4B4D-B940-A704F73F8CE1}" type="datetime10">
              <a:rPr lang="en-US" altLang="zh-CN" sz="1800" smtClean="0"/>
              <a:t>23:18</a:t>
            </a:fld>
            <a:endParaRPr lang="zh-CN" altLang="en-US" sz="1800" dirty="0"/>
          </a:p>
        </p:txBody>
      </p:sp>
    </p:spTree>
    <p:extLst>
      <p:ext uri="{BB962C8B-B14F-4D97-AF65-F5344CB8AC3E}">
        <p14:creationId xmlns:p14="http://schemas.microsoft.com/office/powerpoint/2010/main" val="3157881721"/>
      </p:ext>
    </p:extLst>
  </p:cSld>
  <p:clrMap bg1="lt1" tx1="dk1" bg2="lt2" tx2="dk2" accent1="accent1" accent2="accent2" accent3="accent3" accent4="accent4" accent5="accent5" accent6="accent6" hlink="hlink" folHlink="folHlink"/>
  <p:sldLayoutIdLst>
    <p:sldLayoutId id="2147492136" r:id="rId1"/>
    <p:sldLayoutId id="2147492137" r:id="rId2"/>
    <p:sldLayoutId id="2147492138" r:id="rId3"/>
    <p:sldLayoutId id="2147492139" r:id="rId4"/>
    <p:sldLayoutId id="2147492140" r:id="rId5"/>
    <p:sldLayoutId id="2147492141" r:id="rId6"/>
    <p:sldLayoutId id="2147492142" r:id="rId7"/>
    <p:sldLayoutId id="2147492143" r:id="rId8"/>
    <p:sldLayoutId id="2147492144" r:id="rId9"/>
    <p:sldLayoutId id="2147492145" r:id="rId10"/>
    <p:sldLayoutId id="2147492146" r:id="rId11"/>
    <p:sldLayoutId id="2147492147" r:id="rId12"/>
    <p:sldLayoutId id="2147492148" r:id="rId13"/>
    <p:sldLayoutId id="2147492149" r:id="rId14"/>
  </p:sldLayoutIdLst>
  <p:transition spd="slow">
    <p:pull dir="ru"/>
  </p:transition>
  <p:timing>
    <p:tnLst>
      <p:par>
        <p:cTn id="1" dur="indefinite" restart="never" nodeType="tmRoot"/>
      </p:par>
    </p:tnLst>
  </p:timing>
  <p:hf hdr="0" dt="0"/>
  <p:txStyles>
    <p:titleStyle>
      <a:lvl1pPr algn="l" rtl="0" eaLnBrk="1" fontAlgn="base" hangingPunct="1">
        <a:spcBef>
          <a:spcPct val="0"/>
        </a:spcBef>
        <a:spcAft>
          <a:spcPct val="0"/>
        </a:spcAft>
        <a:defRPr sz="3600" b="1">
          <a:solidFill>
            <a:schemeClr val="tx2"/>
          </a:solidFill>
          <a:latin typeface="Adobe Jenson Pro" pitchFamily="18" charset="0"/>
          <a:ea typeface="Adobe 仿宋 Std R" pitchFamily="18" charset="-122"/>
          <a:cs typeface="+mj-cs"/>
        </a:defRPr>
      </a:lvl1pPr>
      <a:lvl2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2pPr>
      <a:lvl3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3pPr>
      <a:lvl4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4pPr>
      <a:lvl5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600">
          <a:solidFill>
            <a:schemeClr val="tx1"/>
          </a:solidFill>
          <a:latin typeface="Adobe Jenson Pro" pitchFamily="18" charset="0"/>
          <a:ea typeface="Adobe 黑体 Std R" pitchFamily="34" charset="-122"/>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Ø"/>
        <a:defRPr sz="2200">
          <a:solidFill>
            <a:schemeClr val="tx1"/>
          </a:solidFill>
          <a:latin typeface="Adobe Jenson Pro" pitchFamily="18" charset="0"/>
          <a:ea typeface="Adobe 黑体 Std R" pitchFamily="34" charset="-122"/>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1900">
          <a:solidFill>
            <a:schemeClr val="tx1"/>
          </a:solidFill>
          <a:latin typeface="Adobe Jenson Pro" pitchFamily="18" charset="0"/>
          <a:ea typeface="Adobe 黑体 Std R" pitchFamily="34" charset="-122"/>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1600">
          <a:solidFill>
            <a:schemeClr val="tx1"/>
          </a:solidFill>
          <a:latin typeface="Adobe Jenson Pro" pitchFamily="18" charset="0"/>
          <a:ea typeface="Adobe 黑体 Std R" pitchFamily="34" charset="-122"/>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400">
          <a:solidFill>
            <a:schemeClr val="tx1"/>
          </a:solidFill>
          <a:latin typeface="Adobe Jenson Pro" pitchFamily="18" charset="0"/>
          <a:ea typeface="Adobe 黑体 Std R" pitchFamily="34" charset="-122"/>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2.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17.bin"/><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21.bin"/><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3.wmf"/><Relationship Id="rId5" Type="http://schemas.openxmlformats.org/officeDocument/2006/relationships/oleObject" Target="../embeddings/oleObject25.bin"/><Relationship Id="rId4" Type="http://schemas.openxmlformats.org/officeDocument/2006/relationships/image" Target="../media/image3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29.bin"/><Relationship Id="rId4" Type="http://schemas.openxmlformats.org/officeDocument/2006/relationships/image" Target="../media/image38.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4.wmf"/><Relationship Id="rId5" Type="http://schemas.openxmlformats.org/officeDocument/2006/relationships/oleObject" Target="../embeddings/oleObject33.bin"/><Relationship Id="rId4" Type="http://schemas.openxmlformats.org/officeDocument/2006/relationships/image" Target="../media/image4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6.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7.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9.wmf"/><Relationship Id="rId5" Type="http://schemas.openxmlformats.org/officeDocument/2006/relationships/oleObject" Target="../embeddings/oleObject38.bin"/><Relationship Id="rId4" Type="http://schemas.openxmlformats.org/officeDocument/2006/relationships/image" Target="../media/image4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50.wmf"/><Relationship Id="rId4" Type="http://schemas.openxmlformats.org/officeDocument/2006/relationships/oleObject" Target="../embeddings/oleObject39.bin"/></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52.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4.wmf"/><Relationship Id="rId5" Type="http://schemas.openxmlformats.org/officeDocument/2006/relationships/oleObject" Target="../embeddings/oleObject42.bin"/><Relationship Id="rId4" Type="http://schemas.openxmlformats.org/officeDocument/2006/relationships/image" Target="../media/image5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5.wmf"/></Relationships>
</file>

<file path=ppt/slides/_rels/slide61.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7.wmf"/><Relationship Id="rId5" Type="http://schemas.openxmlformats.org/officeDocument/2006/relationships/oleObject" Target="../embeddings/oleObject45.bin"/><Relationship Id="rId4" Type="http://schemas.openxmlformats.org/officeDocument/2006/relationships/image" Target="../media/image56.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59.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60.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61.wmf"/></Relationships>
</file>

<file path=ppt/slides/_rels/slide66.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63.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53.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67.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68.wmf"/></Relationships>
</file>

<file path=ppt/slides/_rels/slide69.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70.wmf"/><Relationship Id="rId5" Type="http://schemas.openxmlformats.org/officeDocument/2006/relationships/oleObject" Target="../embeddings/oleObject58.bin"/><Relationship Id="rId4" Type="http://schemas.openxmlformats.org/officeDocument/2006/relationships/image" Target="../media/image69.wmf"/></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72.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74.wmf"/><Relationship Id="rId5" Type="http://schemas.openxmlformats.org/officeDocument/2006/relationships/oleObject" Target="../embeddings/oleObject62.bin"/><Relationship Id="rId4" Type="http://schemas.openxmlformats.org/officeDocument/2006/relationships/image" Target="../media/image73.wmf"/></Relationships>
</file>

<file path=ppt/slides/_rels/slide72.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76.wmf"/><Relationship Id="rId5" Type="http://schemas.openxmlformats.org/officeDocument/2006/relationships/oleObject" Target="../embeddings/oleObject64.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66.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79.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80.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eaLnBrk="1" hangingPunct="1"/>
            <a:r>
              <a:rPr lang="en-US" altLang="zh-CN" sz="4000" dirty="0" smtClean="0"/>
              <a:t/>
            </a:r>
            <a:br>
              <a:rPr lang="en-US" altLang="zh-CN" sz="4000" dirty="0" smtClean="0"/>
            </a:br>
            <a:r>
              <a:rPr lang="zh-CN" altLang="en-US" sz="4000" dirty="0" smtClean="0"/>
              <a:t>第五章 股指</a:t>
            </a:r>
            <a:r>
              <a:rPr lang="zh-CN" altLang="en-US" sz="4000" dirty="0"/>
              <a:t>期货、外汇远期</a:t>
            </a:r>
            <a:r>
              <a:rPr lang="zh-CN" altLang="en-US" sz="4000" dirty="0" smtClean="0"/>
              <a:t>、</a:t>
            </a:r>
            <a:r>
              <a:rPr lang="en-US" altLang="zh-CN" sz="4000" dirty="0" smtClean="0"/>
              <a:t/>
            </a:r>
            <a:br>
              <a:rPr lang="en-US" altLang="zh-CN" sz="4000" dirty="0" smtClean="0"/>
            </a:br>
            <a:r>
              <a:rPr lang="zh-CN" altLang="en-US" sz="4000" dirty="0" smtClean="0"/>
              <a:t>利率</a:t>
            </a:r>
            <a:r>
              <a:rPr lang="zh-CN" altLang="en-US" sz="4000" dirty="0"/>
              <a:t>远期与利率期货</a:t>
            </a:r>
            <a:br>
              <a:rPr lang="zh-CN" altLang="en-US" sz="4000" dirty="0"/>
            </a:br>
            <a:r>
              <a:rPr lang="zh-CN" altLang="en-US" sz="4000" dirty="0"/>
              <a:t/>
            </a:r>
            <a:br>
              <a:rPr lang="zh-CN" altLang="en-US" sz="4000" dirty="0"/>
            </a:br>
            <a:r>
              <a:rPr lang="zh-CN" altLang="en-US" sz="4000" dirty="0"/>
              <a:t/>
            </a:r>
            <a:br>
              <a:rPr lang="zh-CN" altLang="en-US" sz="4000" dirty="0"/>
            </a:br>
            <a:r>
              <a:rPr lang="zh-CN" altLang="en-US" sz="4000" dirty="0"/>
              <a:t/>
            </a:r>
            <a:br>
              <a:rPr lang="zh-CN" altLang="en-US" sz="4000" dirty="0"/>
            </a:br>
            <a:r>
              <a:rPr lang="en-US" altLang="zh-CN" dirty="0" smtClean="0"/>
              <a:t/>
            </a:r>
            <a:br>
              <a:rPr lang="en-US" altLang="zh-CN" dirty="0" smtClean="0"/>
            </a:br>
            <a:endParaRPr lang="zh-CN" altLang="en-US" dirty="0" smtClean="0"/>
          </a:p>
        </p:txBody>
      </p:sp>
    </p:spTree>
    <p:extLst>
      <p:ext uri="{BB962C8B-B14F-4D97-AF65-F5344CB8AC3E}">
        <p14:creationId xmlns:p14="http://schemas.microsoft.com/office/powerpoint/2010/main" val="203177000"/>
      </p:ext>
    </p:extLst>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r>
              <a:rPr lang="zh-CN" altLang="en-US" dirty="0" smtClean="0"/>
              <a:t>案例 </a:t>
            </a:r>
            <a:r>
              <a:rPr lang="en-US" altLang="zh-CN" dirty="0" smtClean="0"/>
              <a:t>5.1 </a:t>
            </a:r>
            <a:r>
              <a:rPr lang="zh-CN" altLang="en-US" dirty="0"/>
              <a:t>：沪深</a:t>
            </a:r>
            <a:r>
              <a:rPr lang="en-US" altLang="zh-CN" dirty="0"/>
              <a:t>300</a:t>
            </a:r>
            <a:r>
              <a:rPr lang="zh-CN" altLang="en-US" dirty="0" smtClean="0"/>
              <a:t>股指期货套期保值 </a:t>
            </a:r>
            <a:r>
              <a:rPr lang="en-US" altLang="zh-CN" dirty="0" smtClean="0"/>
              <a:t>II</a:t>
            </a:r>
            <a:endParaRPr lang="zh-CN" altLang="en-US" dirty="0" smtClean="0"/>
          </a:p>
        </p:txBody>
      </p:sp>
      <p:sp>
        <p:nvSpPr>
          <p:cNvPr id="4100" name="内容占位符 2"/>
          <p:cNvSpPr>
            <a:spLocks noGrp="1"/>
          </p:cNvSpPr>
          <p:nvPr>
            <p:ph idx="1"/>
          </p:nvPr>
        </p:nvSpPr>
        <p:spPr>
          <a:xfrm>
            <a:off x="457200" y="1700808"/>
            <a:ext cx="8229600" cy="4430117"/>
          </a:xfrm>
        </p:spPr>
        <p:txBody>
          <a:bodyPr/>
          <a:lstStyle/>
          <a:p>
            <a:pPr eaLnBrk="1" hangingPunct="1"/>
            <a:r>
              <a:rPr lang="zh-CN" altLang="en-US" dirty="0" smtClean="0"/>
              <a:t>假定用 </a:t>
            </a:r>
            <a:r>
              <a:rPr lang="en-US" altLang="zh-CN" dirty="0" smtClean="0"/>
              <a:t>2012</a:t>
            </a:r>
            <a:r>
              <a:rPr lang="zh-CN" altLang="en-US" dirty="0" smtClean="0"/>
              <a:t>年 </a:t>
            </a:r>
            <a:r>
              <a:rPr lang="en-US" altLang="zh-CN" dirty="0"/>
              <a:t>4</a:t>
            </a:r>
            <a:r>
              <a:rPr lang="en-US" altLang="zh-CN" dirty="0" smtClean="0"/>
              <a:t> </a:t>
            </a:r>
            <a:r>
              <a:rPr lang="zh-CN" altLang="en-US" dirty="0" smtClean="0"/>
              <a:t>月到期的 </a:t>
            </a:r>
            <a:r>
              <a:rPr lang="en-US" altLang="zh-CN" dirty="0" smtClean="0"/>
              <a:t>S&amp;P500 </a:t>
            </a:r>
            <a:r>
              <a:rPr lang="zh-CN" altLang="en-US" dirty="0" smtClean="0"/>
              <a:t>股指期货来为该投资组合未来一个月的价值变动进行套期保值。</a:t>
            </a:r>
            <a:r>
              <a:rPr lang="en-US" altLang="zh-CN" dirty="0" smtClean="0"/>
              <a:t>2012 </a:t>
            </a:r>
            <a:r>
              <a:rPr lang="zh-CN" altLang="en-US" dirty="0" smtClean="0"/>
              <a:t>年 </a:t>
            </a:r>
            <a:r>
              <a:rPr lang="en-US" altLang="zh-CN" dirty="0"/>
              <a:t>3</a:t>
            </a:r>
            <a:r>
              <a:rPr lang="en-US" altLang="zh-CN" dirty="0" smtClean="0"/>
              <a:t> </a:t>
            </a:r>
            <a:r>
              <a:rPr lang="zh-CN" altLang="en-US" dirty="0" smtClean="0"/>
              <a:t>月 </a:t>
            </a:r>
            <a:r>
              <a:rPr lang="en-US" altLang="zh-CN" dirty="0" smtClean="0"/>
              <a:t>14 </a:t>
            </a:r>
            <a:r>
              <a:rPr lang="zh-CN" altLang="en-US" dirty="0" smtClean="0"/>
              <a:t>日该股指期货价格为 </a:t>
            </a:r>
            <a:r>
              <a:rPr lang="en-US" altLang="zh-CN" dirty="0" smtClean="0"/>
              <a:t>2627 </a:t>
            </a:r>
            <a:r>
              <a:rPr lang="zh-CN" altLang="en-US" dirty="0" smtClean="0"/>
              <a:t>点。</a:t>
            </a:r>
          </a:p>
          <a:p>
            <a:pPr eaLnBrk="1" hangingPunct="1"/>
            <a:r>
              <a:rPr lang="zh-CN" altLang="en-US" dirty="0" smtClean="0"/>
              <a:t>如果运用最小方差套期保值比率并以该投资组合的 </a:t>
            </a:r>
            <a:r>
              <a:rPr lang="en-US" altLang="zh-CN" dirty="0" smtClean="0"/>
              <a:t>β </a:t>
            </a:r>
            <a:r>
              <a:rPr lang="zh-CN" altLang="en-US" dirty="0" smtClean="0"/>
              <a:t>系数作为近似，需要卖出的期货合约数目应等于</a:t>
            </a:r>
            <a:endParaRPr lang="en-US" altLang="zh-CN" dirty="0" smtClean="0"/>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10</a:t>
            </a:fld>
            <a:endParaRPr lang="en-US" altLang="zh-CN" dirty="0">
              <a:solidFill>
                <a:srgbClr val="000000"/>
              </a:solidFill>
            </a:endParaRPr>
          </a:p>
        </p:txBody>
      </p:sp>
      <p:graphicFrame>
        <p:nvGraphicFramePr>
          <p:cNvPr id="4098" name="Object 7"/>
          <p:cNvGraphicFramePr>
            <a:graphicFrameLocks noChangeAspect="1"/>
          </p:cNvGraphicFramePr>
          <p:nvPr>
            <p:extLst>
              <p:ext uri="{D42A27DB-BD31-4B8C-83A1-F6EECF244321}">
                <p14:modId xmlns:p14="http://schemas.microsoft.com/office/powerpoint/2010/main" val="1384604213"/>
              </p:ext>
            </p:extLst>
          </p:nvPr>
        </p:nvGraphicFramePr>
        <p:xfrm>
          <a:off x="2339752" y="4437112"/>
          <a:ext cx="4529138" cy="893762"/>
        </p:xfrm>
        <a:graphic>
          <a:graphicData uri="http://schemas.openxmlformats.org/presentationml/2006/ole">
            <mc:AlternateContent xmlns:mc="http://schemas.openxmlformats.org/markup-compatibility/2006">
              <mc:Choice xmlns:v="urn:schemas-microsoft-com:vml" Requires="v">
                <p:oleObj spid="_x0000_s36898" name="Equation" r:id="rId3" imgW="2184120" imgH="431640" progId="Equation.DSMT4">
                  <p:embed/>
                </p:oleObj>
              </mc:Choice>
              <mc:Fallback>
                <p:oleObj name="Equation" r:id="rId3" imgW="2184120" imgH="431640" progId="Equation.DSMT4">
                  <p:embed/>
                  <p:pic>
                    <p:nvPicPr>
                      <p:cNvPr id="0" name=""/>
                      <p:cNvPicPr>
                        <a:picLocks noChangeAspect="1" noChangeArrowheads="1"/>
                      </p:cNvPicPr>
                      <p:nvPr/>
                    </p:nvPicPr>
                    <p:blipFill>
                      <a:blip r:embed="rId4"/>
                      <a:srcRect/>
                      <a:stretch>
                        <a:fillRect/>
                      </a:stretch>
                    </p:blipFill>
                    <p:spPr bwMode="auto">
                      <a:xfrm>
                        <a:off x="2339752" y="4437112"/>
                        <a:ext cx="4529138" cy="89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78801203"/>
      </p:ext>
    </p:extLst>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pPr eaLnBrk="1" hangingPunct="1"/>
            <a:r>
              <a:rPr lang="zh-CN" smtClean="0"/>
              <a:t>股票头寸与短期国库券头寸</a:t>
            </a:r>
          </a:p>
        </p:txBody>
      </p:sp>
      <p:sp>
        <p:nvSpPr>
          <p:cNvPr id="61445" name="Rectangle 3"/>
          <p:cNvSpPr>
            <a:spLocks noGrp="1" noChangeArrowheads="1"/>
          </p:cNvSpPr>
          <p:nvPr>
            <p:ph idx="1"/>
          </p:nvPr>
        </p:nvSpPr>
        <p:spPr>
          <a:xfrm>
            <a:off x="395536" y="1268760"/>
            <a:ext cx="8137277" cy="4524375"/>
          </a:xfrm>
        </p:spPr>
        <p:txBody>
          <a:bodyPr/>
          <a:lstStyle/>
          <a:p>
            <a:pPr eaLnBrk="1" hangingPunct="1"/>
            <a:endParaRPr lang="zh-CN" altLang="en-US" dirty="0" smtClean="0"/>
          </a:p>
          <a:p>
            <a:pPr eaLnBrk="1" hangingPunct="1"/>
            <a:r>
              <a:rPr lang="zh-CN" altLang="en-US" dirty="0" smtClean="0"/>
              <a:t>股票头寸 ⇐⇒ 短期国库券头寸</a:t>
            </a:r>
          </a:p>
          <a:p>
            <a:pPr lvl="1" eaLnBrk="1" hangingPunct="1"/>
            <a:r>
              <a:rPr lang="zh-CN" altLang="en-US" dirty="0" smtClean="0"/>
              <a:t>股票多头 </a:t>
            </a:r>
            <a:r>
              <a:rPr lang="en-US" altLang="zh-CN" dirty="0" smtClean="0"/>
              <a:t>+ </a:t>
            </a:r>
            <a:r>
              <a:rPr lang="zh-CN" altLang="en-US" dirty="0" smtClean="0"/>
              <a:t>股指期货空头 </a:t>
            </a:r>
            <a:r>
              <a:rPr lang="en-US" altLang="zh-CN" dirty="0" smtClean="0"/>
              <a:t>= </a:t>
            </a:r>
            <a:r>
              <a:rPr lang="zh-CN" altLang="en-US" dirty="0" smtClean="0"/>
              <a:t>短期国库券多头</a:t>
            </a:r>
          </a:p>
          <a:p>
            <a:pPr lvl="1" eaLnBrk="1" hangingPunct="1"/>
            <a:r>
              <a:rPr lang="zh-CN" altLang="en-US" dirty="0" smtClean="0"/>
              <a:t>股票多头 </a:t>
            </a:r>
            <a:r>
              <a:rPr lang="en-US" altLang="zh-CN" dirty="0" smtClean="0"/>
              <a:t>= </a:t>
            </a:r>
            <a:r>
              <a:rPr lang="zh-CN" altLang="en-US" dirty="0" smtClean="0"/>
              <a:t>短期国库券多头 </a:t>
            </a:r>
            <a:r>
              <a:rPr lang="en-US" altLang="zh-CN" dirty="0" smtClean="0"/>
              <a:t>+ </a:t>
            </a:r>
            <a:r>
              <a:rPr lang="zh-CN" altLang="en-US" dirty="0" smtClean="0"/>
              <a:t>股指期货多头</a:t>
            </a:r>
            <a:endParaRPr lang="en-US" altLang="zh-CN" dirty="0" smtClean="0"/>
          </a:p>
          <a:p>
            <a:pPr lvl="1" eaLnBrk="1" hangingPunct="1"/>
            <a:endParaRPr lang="zh-CN" altLang="en-US" dirty="0" smtClean="0"/>
          </a:p>
          <a:p>
            <a:pPr eaLnBrk="1" hangingPunct="1"/>
            <a:r>
              <a:rPr lang="zh-CN" altLang="en-US" dirty="0" smtClean="0">
                <a:solidFill>
                  <a:srgbClr val="FF0000"/>
                </a:solidFill>
              </a:rPr>
              <a:t>构造短期国库券多头等价于将系统性风险降为零。</a:t>
            </a:r>
          </a:p>
        </p:txBody>
      </p:sp>
      <p:sp>
        <p:nvSpPr>
          <p:cNvPr id="61443"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11</a:t>
            </a:fld>
            <a:endParaRPr lang="en-US" altLang="zh-CN" dirty="0">
              <a:solidFill>
                <a:srgbClr val="000000"/>
              </a:solidFill>
            </a:endParaRPr>
          </a:p>
        </p:txBody>
      </p:sp>
    </p:spTree>
    <p:extLst>
      <p:ext uri="{BB962C8B-B14F-4D97-AF65-F5344CB8AC3E}">
        <p14:creationId xmlns:p14="http://schemas.microsoft.com/office/powerpoint/2010/main" val="2728688535"/>
      </p:ext>
    </p:extLst>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标题 1"/>
          <p:cNvSpPr>
            <a:spLocks noGrp="1"/>
          </p:cNvSpPr>
          <p:nvPr>
            <p:ph type="title"/>
          </p:nvPr>
        </p:nvSpPr>
        <p:spPr/>
        <p:txBody>
          <a:bodyPr/>
          <a:lstStyle/>
          <a:p>
            <a:r>
              <a:rPr lang="zh-CN" altLang="en-US" smtClean="0"/>
              <a:t>调整投资组合的系统性风险暴露 </a:t>
            </a:r>
            <a:r>
              <a:rPr lang="en-US" altLang="zh-CN" smtClean="0"/>
              <a:t>I</a:t>
            </a:r>
            <a:endParaRPr lang="zh-CN" altLang="en-US" smtClean="0"/>
          </a:p>
        </p:txBody>
      </p:sp>
      <p:sp>
        <p:nvSpPr>
          <p:cNvPr id="5126" name="内容占位符 2"/>
          <p:cNvSpPr>
            <a:spLocks noGrp="1"/>
          </p:cNvSpPr>
          <p:nvPr>
            <p:ph idx="1"/>
          </p:nvPr>
        </p:nvSpPr>
        <p:spPr>
          <a:xfrm>
            <a:off x="467544" y="1196752"/>
            <a:ext cx="8229600" cy="4896544"/>
          </a:xfrm>
        </p:spPr>
        <p:txBody>
          <a:bodyPr/>
          <a:lstStyle/>
          <a:p>
            <a:pPr eaLnBrk="1" hangingPunct="1"/>
            <a:r>
              <a:rPr lang="zh-CN" altLang="zh-CN" dirty="0" smtClean="0"/>
              <a:t>利用股指期货，根据自身的预期和特定的需求改变股票投资组合的 </a:t>
            </a:r>
            <a:r>
              <a:rPr lang="zh-CN" altLang="zh-CN" dirty="0" smtClean="0">
                <a:sym typeface="Times New Roman" pitchFamily="18" charset="0"/>
              </a:rPr>
              <a:t>β </a:t>
            </a:r>
            <a:r>
              <a:rPr lang="zh-CN" altLang="zh-CN" dirty="0" smtClean="0"/>
              <a:t>系数为 </a:t>
            </a:r>
            <a:r>
              <a:rPr lang="zh-CN" altLang="zh-CN" dirty="0" smtClean="0">
                <a:sym typeface="Times New Roman" pitchFamily="18" charset="0"/>
              </a:rPr>
              <a:t>β* </a:t>
            </a:r>
            <a:r>
              <a:rPr lang="zh-CN" altLang="zh-CN" dirty="0" smtClean="0"/>
              <a:t>，从而调整股票组合的系统性风险与预期收益。</a:t>
            </a:r>
          </a:p>
          <a:p>
            <a:pPr lvl="1" eaLnBrk="1" hangingPunct="1"/>
            <a:r>
              <a:rPr lang="zh-CN" altLang="zh-CN" dirty="0" smtClean="0"/>
              <a:t>套期保值比率为</a:t>
            </a:r>
          </a:p>
          <a:p>
            <a:pPr lvl="1" eaLnBrk="1" hangingPunct="1"/>
            <a:endParaRPr lang="zh-CN" altLang="zh-CN" dirty="0" smtClean="0"/>
          </a:p>
          <a:p>
            <a:pPr lvl="1" eaLnBrk="1" hangingPunct="1"/>
            <a:r>
              <a:rPr lang="zh-CN" altLang="zh-CN" dirty="0" smtClean="0"/>
              <a:t>套期保值份数为 </a:t>
            </a:r>
          </a:p>
          <a:p>
            <a:pPr lvl="1" eaLnBrk="1" hangingPunct="1"/>
            <a:endParaRPr lang="zh-CN" altLang="zh-CN" dirty="0" smtClean="0"/>
          </a:p>
          <a:p>
            <a:pPr lvl="1" eaLnBrk="1" hangingPunct="1"/>
            <a:r>
              <a:rPr lang="zh-CN" altLang="zh-CN" dirty="0" smtClean="0"/>
              <a:t>当 </a:t>
            </a:r>
            <a:r>
              <a:rPr lang="zh-CN" altLang="zh-CN" dirty="0" smtClean="0">
                <a:sym typeface="Times New Roman" pitchFamily="18" charset="0"/>
              </a:rPr>
              <a:t>β </a:t>
            </a:r>
            <a:r>
              <a:rPr lang="zh-CN" altLang="zh-CN" dirty="0" smtClean="0"/>
              <a:t>非股指期货最小方差套期保值比率的良好近似时</a:t>
            </a:r>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10" name="灯片编号占位符 9"/>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12</a:t>
            </a:fld>
            <a:endParaRPr lang="en-US" altLang="zh-CN" dirty="0">
              <a:solidFill>
                <a:srgbClr val="000000"/>
              </a:solidFill>
            </a:endParaRPr>
          </a:p>
        </p:txBody>
      </p:sp>
      <p:graphicFrame>
        <p:nvGraphicFramePr>
          <p:cNvPr id="5122" name="Object 4"/>
          <p:cNvGraphicFramePr>
            <a:graphicFrameLocks/>
          </p:cNvGraphicFramePr>
          <p:nvPr>
            <p:extLst>
              <p:ext uri="{D42A27DB-BD31-4B8C-83A1-F6EECF244321}">
                <p14:modId xmlns:p14="http://schemas.microsoft.com/office/powerpoint/2010/main" val="878637568"/>
              </p:ext>
            </p:extLst>
          </p:nvPr>
        </p:nvGraphicFramePr>
        <p:xfrm>
          <a:off x="3491880" y="2420888"/>
          <a:ext cx="1439862" cy="504825"/>
        </p:xfrm>
        <a:graphic>
          <a:graphicData uri="http://schemas.openxmlformats.org/presentationml/2006/ole">
            <mc:AlternateContent xmlns:mc="http://schemas.openxmlformats.org/markup-compatibility/2006">
              <mc:Choice xmlns:v="urn:schemas-microsoft-com:vml" Requires="v">
                <p:oleObj spid="_x0000_s37983" r:id="rId3" imgW="559529" imgH="228898" progId="Equation.3">
                  <p:embed/>
                </p:oleObj>
              </mc:Choice>
              <mc:Fallback>
                <p:oleObj r:id="rId3" imgW="559529" imgH="228898"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420888"/>
                        <a:ext cx="143986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9"/>
          <p:cNvGraphicFramePr>
            <a:graphicFrameLocks noChangeAspect="1"/>
          </p:cNvGraphicFramePr>
          <p:nvPr>
            <p:extLst>
              <p:ext uri="{D42A27DB-BD31-4B8C-83A1-F6EECF244321}">
                <p14:modId xmlns:p14="http://schemas.microsoft.com/office/powerpoint/2010/main" val="2749733703"/>
              </p:ext>
            </p:extLst>
          </p:nvPr>
        </p:nvGraphicFramePr>
        <p:xfrm>
          <a:off x="3491880" y="3068960"/>
          <a:ext cx="1655762" cy="866775"/>
        </p:xfrm>
        <a:graphic>
          <a:graphicData uri="http://schemas.openxmlformats.org/presentationml/2006/ole">
            <mc:AlternateContent xmlns:mc="http://schemas.openxmlformats.org/markup-compatibility/2006">
              <mc:Choice xmlns:v="urn:schemas-microsoft-com:vml" Requires="v">
                <p:oleObj spid="_x0000_s37984" name="Equation" r:id="rId5" imgW="825500" imgH="431800" progId="Equation.DSMT4">
                  <p:embed/>
                </p:oleObj>
              </mc:Choice>
              <mc:Fallback>
                <p:oleObj name="Equation" r:id="rId5" imgW="8255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3068960"/>
                        <a:ext cx="1655762"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10"/>
          <p:cNvGraphicFramePr>
            <a:graphicFrameLocks noChangeAspect="1"/>
          </p:cNvGraphicFramePr>
          <p:nvPr>
            <p:extLst>
              <p:ext uri="{D42A27DB-BD31-4B8C-83A1-F6EECF244321}">
                <p14:modId xmlns:p14="http://schemas.microsoft.com/office/powerpoint/2010/main" val="2310879328"/>
              </p:ext>
            </p:extLst>
          </p:nvPr>
        </p:nvGraphicFramePr>
        <p:xfrm>
          <a:off x="3779912" y="4797152"/>
          <a:ext cx="1608137" cy="865188"/>
        </p:xfrm>
        <a:graphic>
          <a:graphicData uri="http://schemas.openxmlformats.org/presentationml/2006/ole">
            <mc:AlternateContent xmlns:mc="http://schemas.openxmlformats.org/markup-compatibility/2006">
              <mc:Choice xmlns:v="urn:schemas-microsoft-com:vml" Requires="v">
                <p:oleObj spid="_x0000_s37985" name="Equation" r:id="rId7" imgW="850900" imgH="457200" progId="Equation.DSMT4">
                  <p:embed/>
                </p:oleObj>
              </mc:Choice>
              <mc:Fallback>
                <p:oleObj name="Equation" r:id="rId7" imgW="850900" imgH="457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912" y="4797152"/>
                        <a:ext cx="1608137"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93364430"/>
      </p:ext>
    </p:extLst>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lstStyle/>
          <a:p>
            <a:pPr eaLnBrk="1" hangingPunct="1"/>
            <a:r>
              <a:rPr lang="zh-CN" altLang="en-US" smtClean="0"/>
              <a:t>调整投资组合的系统性风险暴露 </a:t>
            </a:r>
            <a:r>
              <a:rPr lang="en-US" altLang="zh-CN" smtClean="0"/>
              <a:t>II</a:t>
            </a:r>
          </a:p>
        </p:txBody>
      </p:sp>
      <p:sp>
        <p:nvSpPr>
          <p:cNvPr id="62469" name="Rectangle 3"/>
          <p:cNvSpPr>
            <a:spLocks noGrp="1" noChangeArrowheads="1"/>
          </p:cNvSpPr>
          <p:nvPr>
            <p:ph idx="1"/>
          </p:nvPr>
        </p:nvSpPr>
        <p:spPr>
          <a:xfrm>
            <a:off x="467544" y="1412776"/>
            <a:ext cx="8209731" cy="4525963"/>
          </a:xfrm>
        </p:spPr>
        <p:txBody>
          <a:bodyPr/>
          <a:lstStyle/>
          <a:p>
            <a:pPr eaLnBrk="1" hangingPunct="1"/>
            <a:endParaRPr lang="zh-CN" altLang="en-US" dirty="0" smtClean="0"/>
          </a:p>
          <a:p>
            <a:pPr eaLnBrk="1" hangingPunct="1"/>
            <a:r>
              <a:rPr lang="zh-CN" altLang="en-US" dirty="0" smtClean="0"/>
              <a:t>投资组合的保险</a:t>
            </a:r>
          </a:p>
          <a:p>
            <a:pPr lvl="1" eaLnBrk="1" hangingPunct="1"/>
            <a:r>
              <a:rPr lang="zh-CN" altLang="en-US" dirty="0" smtClean="0"/>
              <a:t>预先设定一个组合价值的底线，根据此底线对部分股票组合进行套期保值，消除部分系统性风险；</a:t>
            </a:r>
          </a:p>
          <a:p>
            <a:pPr lvl="1" eaLnBrk="1" hangingPunct="1"/>
            <a:r>
              <a:rPr lang="zh-CN" altLang="en-US" dirty="0" smtClean="0"/>
              <a:t>之后，根据组合价值的涨跌情况，买入或卖出相应数量的股指期货合约，不断调整套期保值的比重</a:t>
            </a:r>
            <a:r>
              <a:rPr lang="zh-CN" altLang="en-US" dirty="0"/>
              <a:t>。</a:t>
            </a:r>
            <a:endParaRPr lang="en-US" altLang="zh-CN" dirty="0" smtClean="0"/>
          </a:p>
          <a:p>
            <a:pPr lvl="1" eaLnBrk="1" hangingPunct="1"/>
            <a:r>
              <a:rPr lang="zh-CN" altLang="en-US" dirty="0" smtClean="0"/>
              <a:t>既可以防止组合价值跌至预设底线之下的风险，又可以获得部分股票承担系统性风险的收益。</a:t>
            </a:r>
          </a:p>
        </p:txBody>
      </p:sp>
      <p:sp>
        <p:nvSpPr>
          <p:cNvPr id="62467"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13</a:t>
            </a:fld>
            <a:endParaRPr lang="en-US" altLang="zh-CN" dirty="0">
              <a:solidFill>
                <a:srgbClr val="000000"/>
              </a:solidFill>
            </a:endParaRPr>
          </a:p>
        </p:txBody>
      </p:sp>
    </p:spTree>
    <p:extLst>
      <p:ext uri="{BB962C8B-B14F-4D97-AF65-F5344CB8AC3E}">
        <p14:creationId xmlns:p14="http://schemas.microsoft.com/office/powerpoint/2010/main" val="635688874"/>
      </p:ext>
    </p:extLst>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zh-CN" smtClean="0"/>
              <a:t>目录</a:t>
            </a:r>
          </a:p>
        </p:txBody>
      </p:sp>
      <p:sp>
        <p:nvSpPr>
          <p:cNvPr id="56325" name="Rectangle 3"/>
          <p:cNvSpPr>
            <a:spLocks noGrp="1" noChangeArrowheads="1"/>
          </p:cNvSpPr>
          <p:nvPr>
            <p:ph idx="1"/>
          </p:nvPr>
        </p:nvSpPr>
        <p:spPr>
          <a:xfrm>
            <a:off x="457200" y="1556792"/>
            <a:ext cx="8229600" cy="4574133"/>
          </a:xfrm>
        </p:spPr>
        <p:txBody>
          <a:bodyPr/>
          <a:lstStyle/>
          <a:p>
            <a:pPr eaLnBrk="1" hangingPunct="1">
              <a:buFont typeface="Wingdings" pitchFamily="2" charset="2"/>
              <a:buNone/>
              <a:defRPr/>
            </a:pPr>
            <a:r>
              <a:rPr lang="zh-CN" sz="2800" dirty="0" smtClean="0">
                <a:solidFill>
                  <a:schemeClr val="bg1">
                    <a:lumMod val="50000"/>
                  </a:schemeClr>
                </a:solidFill>
              </a:rPr>
              <a:t>股票指数期货</a:t>
            </a:r>
            <a:endParaRPr lang="en-US" altLang="zh-CN" sz="2800" dirty="0" smtClean="0">
              <a:solidFill>
                <a:schemeClr val="bg1">
                  <a:lumMod val="50000"/>
                </a:schemeClr>
              </a:solidFill>
            </a:endParaRPr>
          </a:p>
          <a:p>
            <a:pPr eaLnBrk="1" hangingPunct="1">
              <a:buFont typeface="Wingdings" pitchFamily="2" charset="2"/>
              <a:buNone/>
              <a:defRPr/>
            </a:pPr>
            <a:endParaRPr lang="zh-CN" altLang="zh-CN" sz="2800" dirty="0" smtClean="0"/>
          </a:p>
          <a:p>
            <a:pPr eaLnBrk="1" hangingPunct="1">
              <a:buFont typeface="Wingdings" pitchFamily="2" charset="2"/>
              <a:buNone/>
              <a:defRPr/>
            </a:pPr>
            <a:r>
              <a:rPr lang="zh-CN" sz="2800" dirty="0" smtClean="0">
                <a:solidFill>
                  <a:schemeClr val="accent4"/>
                </a:solidFill>
              </a:rPr>
              <a:t>外汇远期</a:t>
            </a:r>
            <a:endParaRPr lang="en-US" altLang="zh-CN" sz="2800" dirty="0" smtClean="0">
              <a:solidFill>
                <a:schemeClr val="accent4"/>
              </a:solidFill>
            </a:endParaRPr>
          </a:p>
          <a:p>
            <a:pPr eaLnBrk="1" hangingPunct="1">
              <a:buFont typeface="Wingdings" pitchFamily="2" charset="2"/>
              <a:buNone/>
              <a:defRPr/>
            </a:pPr>
            <a:endParaRPr lang="zh-CN" altLang="zh-CN" sz="2800" dirty="0" smtClean="0">
              <a:solidFill>
                <a:schemeClr val="tx1">
                  <a:lumMod val="50000"/>
                  <a:lumOff val="50000"/>
                </a:schemeClr>
              </a:solidFill>
            </a:endParaRPr>
          </a:p>
          <a:p>
            <a:pPr eaLnBrk="1" hangingPunct="1">
              <a:buFont typeface="Wingdings" pitchFamily="2" charset="2"/>
              <a:buNone/>
              <a:defRPr/>
            </a:pPr>
            <a:r>
              <a:rPr lang="zh-CN" sz="2800" dirty="0" smtClean="0">
                <a:solidFill>
                  <a:schemeClr val="tx1">
                    <a:lumMod val="50000"/>
                    <a:lumOff val="50000"/>
                  </a:schemeClr>
                </a:solidFill>
              </a:rPr>
              <a:t>远期利率协议</a:t>
            </a:r>
            <a:endParaRPr lang="en-US" altLang="zh-CN" sz="2800" dirty="0" smtClean="0">
              <a:solidFill>
                <a:schemeClr val="tx1">
                  <a:lumMod val="50000"/>
                  <a:lumOff val="50000"/>
                </a:schemeClr>
              </a:solidFill>
            </a:endParaRPr>
          </a:p>
          <a:p>
            <a:pPr eaLnBrk="1" hangingPunct="1">
              <a:buFont typeface="Wingdings" pitchFamily="2" charset="2"/>
              <a:buNone/>
              <a:defRPr/>
            </a:pPr>
            <a:endParaRPr lang="zh-CN" altLang="zh-CN" sz="2800" dirty="0" smtClean="0">
              <a:solidFill>
                <a:schemeClr val="tx1">
                  <a:lumMod val="50000"/>
                  <a:lumOff val="50000"/>
                </a:schemeClr>
              </a:solidFill>
            </a:endParaRPr>
          </a:p>
          <a:p>
            <a:pPr eaLnBrk="1" hangingPunct="1">
              <a:buFont typeface="Wingdings" pitchFamily="2" charset="2"/>
              <a:buNone/>
              <a:defRPr/>
            </a:pPr>
            <a:r>
              <a:rPr lang="zh-CN" sz="2800" dirty="0" smtClean="0">
                <a:solidFill>
                  <a:schemeClr val="tx1">
                    <a:lumMod val="50000"/>
                    <a:lumOff val="50000"/>
                  </a:schemeClr>
                </a:solidFill>
              </a:rPr>
              <a:t>利率期货</a:t>
            </a:r>
            <a:endParaRPr lang="en-US" altLang="zh-CN" sz="2800" dirty="0" smtClean="0">
              <a:solidFill>
                <a:schemeClr val="tx1">
                  <a:lumMod val="50000"/>
                  <a:lumOff val="50000"/>
                </a:schemeClr>
              </a:solidFill>
            </a:endParaRPr>
          </a:p>
          <a:p>
            <a:pPr eaLnBrk="1" hangingPunct="1">
              <a:buFont typeface="Wingdings" pitchFamily="2" charset="2"/>
              <a:buNone/>
              <a:defRPr/>
            </a:pPr>
            <a:endParaRPr lang="zh-CN" altLang="zh-CN" sz="2800" dirty="0" smtClean="0">
              <a:solidFill>
                <a:schemeClr val="tx1">
                  <a:lumMod val="50000"/>
                  <a:lumOff val="50000"/>
                </a:schemeClr>
              </a:solidFill>
            </a:endParaRPr>
          </a:p>
          <a:p>
            <a:pPr eaLnBrk="1" hangingPunct="1">
              <a:buFont typeface="Wingdings" pitchFamily="2" charset="2"/>
              <a:buNone/>
              <a:defRPr/>
            </a:pPr>
            <a:r>
              <a:rPr lang="zh-CN" sz="2800" dirty="0" smtClean="0">
                <a:solidFill>
                  <a:schemeClr val="tx1">
                    <a:lumMod val="50000"/>
                    <a:lumOff val="50000"/>
                  </a:schemeClr>
                </a:solidFill>
              </a:rPr>
              <a:t>利率风险管理</a:t>
            </a:r>
          </a:p>
        </p:txBody>
      </p:sp>
      <p:sp>
        <p:nvSpPr>
          <p:cNvPr id="56323"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14</a:t>
            </a:fld>
            <a:endParaRPr lang="en-US" altLang="zh-CN" dirty="0">
              <a:solidFill>
                <a:srgbClr val="000000"/>
              </a:solidFill>
            </a:endParaRPr>
          </a:p>
        </p:txBody>
      </p:sp>
    </p:spTree>
    <p:extLst>
      <p:ext uri="{BB962C8B-B14F-4D97-AF65-F5344CB8AC3E}">
        <p14:creationId xmlns:p14="http://schemas.microsoft.com/office/powerpoint/2010/main" val="607566260"/>
      </p:ext>
    </p:extLst>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标题 1"/>
          <p:cNvSpPr>
            <a:spLocks noGrp="1"/>
          </p:cNvSpPr>
          <p:nvPr>
            <p:ph type="title"/>
          </p:nvPr>
        </p:nvSpPr>
        <p:spPr/>
        <p:txBody>
          <a:bodyPr/>
          <a:lstStyle/>
          <a:p>
            <a:r>
              <a:rPr lang="en-US" altLang="zh-CN" smtClean="0"/>
              <a:t>FXA </a:t>
            </a:r>
            <a:r>
              <a:rPr lang="zh-CN" altLang="en-US" smtClean="0"/>
              <a:t>的定价</a:t>
            </a:r>
          </a:p>
        </p:txBody>
      </p:sp>
      <p:sp>
        <p:nvSpPr>
          <p:cNvPr id="6151" name="内容占位符 2"/>
          <p:cNvSpPr>
            <a:spLocks noGrp="1"/>
          </p:cNvSpPr>
          <p:nvPr>
            <p:ph idx="1"/>
          </p:nvPr>
        </p:nvSpPr>
        <p:spPr>
          <a:xfrm>
            <a:off x="467544" y="1196752"/>
            <a:ext cx="8229600" cy="4530725"/>
          </a:xfrm>
        </p:spPr>
        <p:txBody>
          <a:bodyPr/>
          <a:lstStyle/>
          <a:p>
            <a:pPr eaLnBrk="1" hangingPunct="1"/>
            <a:endParaRPr lang="en-US" altLang="zh-CN" dirty="0" smtClean="0"/>
          </a:p>
          <a:p>
            <a:pPr eaLnBrk="1" hangingPunct="1"/>
            <a:r>
              <a:rPr lang="zh-CN" altLang="zh-CN" dirty="0" smtClean="0"/>
              <a:t>FXA 的远期价值与远期汇率</a:t>
            </a:r>
          </a:p>
          <a:p>
            <a:pPr eaLnBrk="1" hangingPunct="1"/>
            <a:endParaRPr lang="zh-CN" altLang="zh-CN" dirty="0" smtClean="0"/>
          </a:p>
          <a:p>
            <a:pPr eaLnBrk="1" hangingPunct="1"/>
            <a:endParaRPr lang="zh-CN" altLang="zh-CN" dirty="0" smtClean="0"/>
          </a:p>
          <a:p>
            <a:pPr eaLnBrk="1" hangingPunct="1"/>
            <a:endParaRPr lang="zh-CN" altLang="zh-CN" dirty="0" smtClean="0"/>
          </a:p>
          <a:p>
            <a:pPr eaLnBrk="1" hangingPunct="1"/>
            <a:r>
              <a:rPr lang="zh-CN" altLang="zh-CN" dirty="0" smtClean="0"/>
              <a:t>利率平价关系：</a:t>
            </a:r>
          </a:p>
          <a:p>
            <a:pPr lvl="1" eaLnBrk="1" hangingPunct="1"/>
            <a:r>
              <a:rPr lang="zh-CN" altLang="zh-CN" dirty="0" smtClean="0"/>
              <a:t>若              , 外汇远期贴水；</a:t>
            </a:r>
          </a:p>
          <a:p>
            <a:pPr lvl="1" eaLnBrk="1" hangingPunct="1"/>
            <a:r>
              <a:rPr lang="zh-CN" altLang="zh-CN" dirty="0" smtClean="0"/>
              <a:t>若              </a:t>
            </a:r>
            <a:r>
              <a:rPr lang="en-US" altLang="zh-CN" dirty="0" smtClean="0"/>
              <a:t> </a:t>
            </a:r>
            <a:r>
              <a:rPr lang="zh-CN" altLang="zh-CN" dirty="0" smtClean="0"/>
              <a:t>, 外汇远期升水。</a:t>
            </a:r>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11" name="灯片编号占位符 10"/>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15</a:t>
            </a:fld>
            <a:endParaRPr lang="en-US" altLang="zh-CN" dirty="0">
              <a:solidFill>
                <a:srgbClr val="000000"/>
              </a:solidFill>
            </a:endParaRPr>
          </a:p>
        </p:txBody>
      </p:sp>
      <p:graphicFrame>
        <p:nvGraphicFramePr>
          <p:cNvPr id="6146" name="Object 4"/>
          <p:cNvGraphicFramePr>
            <a:graphicFrameLocks noChangeAspect="1"/>
          </p:cNvGraphicFramePr>
          <p:nvPr>
            <p:extLst>
              <p:ext uri="{D42A27DB-BD31-4B8C-83A1-F6EECF244321}">
                <p14:modId xmlns:p14="http://schemas.microsoft.com/office/powerpoint/2010/main" val="3279410317"/>
              </p:ext>
            </p:extLst>
          </p:nvPr>
        </p:nvGraphicFramePr>
        <p:xfrm>
          <a:off x="3213100" y="2551113"/>
          <a:ext cx="3006725" cy="557212"/>
        </p:xfrm>
        <a:graphic>
          <a:graphicData uri="http://schemas.openxmlformats.org/presentationml/2006/ole">
            <mc:AlternateContent xmlns:mc="http://schemas.openxmlformats.org/markup-compatibility/2006">
              <mc:Choice xmlns:v="urn:schemas-microsoft-com:vml" Requires="v">
                <p:oleObj spid="_x0000_s39042" name="Equation" r:id="rId3" imgW="1371600" imgH="253800" progId="Equation.DSMT4">
                  <p:embed/>
                </p:oleObj>
              </mc:Choice>
              <mc:Fallback>
                <p:oleObj name="Equation" r:id="rId3" imgW="1371600" imgH="253800" progId="Equation.DSMT4">
                  <p:embed/>
                  <p:pic>
                    <p:nvPicPr>
                      <p:cNvPr id="0" name=""/>
                      <p:cNvPicPr>
                        <a:picLocks noChangeAspect="1" noChangeArrowheads="1"/>
                      </p:cNvPicPr>
                      <p:nvPr/>
                    </p:nvPicPr>
                    <p:blipFill>
                      <a:blip r:embed="rId4"/>
                      <a:srcRect/>
                      <a:stretch>
                        <a:fillRect/>
                      </a:stretch>
                    </p:blipFill>
                    <p:spPr bwMode="auto">
                      <a:xfrm>
                        <a:off x="3213100" y="2551113"/>
                        <a:ext cx="3006725"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extLst>
              <p:ext uri="{D42A27DB-BD31-4B8C-83A1-F6EECF244321}">
                <p14:modId xmlns:p14="http://schemas.microsoft.com/office/powerpoint/2010/main" val="1719319341"/>
              </p:ext>
            </p:extLst>
          </p:nvPr>
        </p:nvGraphicFramePr>
        <p:xfrm>
          <a:off x="3203848" y="3501008"/>
          <a:ext cx="2087562" cy="479425"/>
        </p:xfrm>
        <a:graphic>
          <a:graphicData uri="http://schemas.openxmlformats.org/presentationml/2006/ole">
            <mc:AlternateContent xmlns:mc="http://schemas.openxmlformats.org/markup-compatibility/2006">
              <mc:Choice xmlns:v="urn:schemas-microsoft-com:vml" Requires="v">
                <p:oleObj spid="_x0000_s39043" r:id="rId5" imgW="940208" imgH="215994" progId="Equation.3">
                  <p:embed/>
                </p:oleObj>
              </mc:Choice>
              <mc:Fallback>
                <p:oleObj r:id="rId5" imgW="940208" imgH="21599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3501008"/>
                        <a:ext cx="2087562"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p:cNvGraphicFramePr>
          <p:nvPr>
            <p:extLst>
              <p:ext uri="{D42A27DB-BD31-4B8C-83A1-F6EECF244321}">
                <p14:modId xmlns:p14="http://schemas.microsoft.com/office/powerpoint/2010/main" val="3881246601"/>
              </p:ext>
            </p:extLst>
          </p:nvPr>
        </p:nvGraphicFramePr>
        <p:xfrm>
          <a:off x="1475656" y="4005064"/>
          <a:ext cx="976313" cy="504825"/>
        </p:xfrm>
        <a:graphic>
          <a:graphicData uri="http://schemas.openxmlformats.org/presentationml/2006/ole">
            <mc:AlternateContent xmlns:mc="http://schemas.openxmlformats.org/markup-compatibility/2006">
              <mc:Choice xmlns:v="urn:schemas-microsoft-com:vml" Requires="v">
                <p:oleObj spid="_x0000_s39044" name="Equation" r:id="rId7" imgW="393529" imgH="241195" progId="Equation.DSMT4">
                  <p:embed/>
                </p:oleObj>
              </mc:Choice>
              <mc:Fallback>
                <p:oleObj name="Equation" r:id="rId7" imgW="393529" imgH="241195" progId="Equation.DSMT4">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4005064"/>
                        <a:ext cx="97631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7"/>
          <p:cNvGraphicFramePr>
            <a:graphicFrameLocks/>
          </p:cNvGraphicFramePr>
          <p:nvPr>
            <p:extLst>
              <p:ext uri="{D42A27DB-BD31-4B8C-83A1-F6EECF244321}">
                <p14:modId xmlns:p14="http://schemas.microsoft.com/office/powerpoint/2010/main" val="3961848079"/>
              </p:ext>
            </p:extLst>
          </p:nvPr>
        </p:nvGraphicFramePr>
        <p:xfrm>
          <a:off x="1475656" y="4365104"/>
          <a:ext cx="946150" cy="503237"/>
        </p:xfrm>
        <a:graphic>
          <a:graphicData uri="http://schemas.openxmlformats.org/presentationml/2006/ole">
            <mc:AlternateContent xmlns:mc="http://schemas.openxmlformats.org/markup-compatibility/2006">
              <mc:Choice xmlns:v="urn:schemas-microsoft-com:vml" Requires="v">
                <p:oleObj spid="_x0000_s39045" name="Equation" r:id="rId9" imgW="380835" imgH="241195" progId="Equation.DSMT4">
                  <p:embed/>
                </p:oleObj>
              </mc:Choice>
              <mc:Fallback>
                <p:oleObj name="Equation" r:id="rId9" imgW="380835" imgH="241195" progId="Equation.DSMT4">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5656" y="4365104"/>
                        <a:ext cx="94615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1463015"/>
      </p:ext>
    </p:extLst>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pPr eaLnBrk="1" hangingPunct="1"/>
            <a:r>
              <a:rPr lang="zh-CN" altLang="en-US" smtClean="0"/>
              <a:t>理解 </a:t>
            </a:r>
            <a:r>
              <a:rPr lang="en-US" altLang="zh-CN" smtClean="0"/>
              <a:t>ERA</a:t>
            </a:r>
          </a:p>
        </p:txBody>
      </p:sp>
      <p:sp>
        <p:nvSpPr>
          <p:cNvPr id="64517" name="Rectangle 3"/>
          <p:cNvSpPr>
            <a:spLocks noGrp="1" noChangeArrowheads="1"/>
          </p:cNvSpPr>
          <p:nvPr>
            <p:ph idx="1"/>
          </p:nvPr>
        </p:nvSpPr>
        <p:spPr/>
        <p:txBody>
          <a:bodyPr/>
          <a:lstStyle/>
          <a:p>
            <a:pPr eaLnBrk="1" hangingPunct="1"/>
            <a:r>
              <a:rPr lang="zh-CN" altLang="en-US" dirty="0"/>
              <a:t>合约</a:t>
            </a:r>
            <a:r>
              <a:rPr lang="zh-CN" altLang="en-US" dirty="0" smtClean="0"/>
              <a:t>本质</a:t>
            </a:r>
          </a:p>
          <a:p>
            <a:pPr marL="344487" lvl="1" indent="0">
              <a:buNone/>
            </a:pPr>
            <a:r>
              <a:rPr lang="zh-CN" altLang="en-US" dirty="0" smtClean="0"/>
              <a:t>当前约定未来某个时点的远期升贴水幅度，是远期的远期</a:t>
            </a:r>
            <a:r>
              <a:rPr lang="zh-CN" altLang="en-US" dirty="0"/>
              <a:t>。从实物交割的角度来看，也可以理解成远期掉期</a:t>
            </a:r>
            <a:r>
              <a:rPr lang="zh-CN" altLang="en-US" dirty="0" smtClean="0"/>
              <a:t>。</a:t>
            </a:r>
          </a:p>
          <a:p>
            <a:pPr lvl="1" eaLnBrk="1" hangingPunct="1"/>
            <a:endParaRPr lang="zh-CN" altLang="en-US" dirty="0" smtClean="0"/>
          </a:p>
          <a:p>
            <a:pPr eaLnBrk="1" hangingPunct="1"/>
            <a:r>
              <a:rPr lang="zh-CN" altLang="en-US" dirty="0" smtClean="0"/>
              <a:t>交割方式</a:t>
            </a:r>
          </a:p>
          <a:p>
            <a:pPr lvl="1" eaLnBrk="1" hangingPunct="1"/>
            <a:r>
              <a:rPr lang="zh-CN" altLang="en-US" dirty="0" smtClean="0"/>
              <a:t>实物交割</a:t>
            </a:r>
          </a:p>
          <a:p>
            <a:pPr lvl="1" eaLnBrk="1" hangingPunct="1"/>
            <a:r>
              <a:rPr lang="zh-CN" altLang="en-US" dirty="0" smtClean="0"/>
              <a:t>现金结算</a:t>
            </a:r>
          </a:p>
        </p:txBody>
      </p:sp>
      <p:sp>
        <p:nvSpPr>
          <p:cNvPr id="6451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16</a:t>
            </a:fld>
            <a:endParaRPr lang="en-US" altLang="zh-CN" dirty="0">
              <a:solidFill>
                <a:srgbClr val="000000"/>
              </a:solidFill>
            </a:endParaRPr>
          </a:p>
        </p:txBody>
      </p:sp>
    </p:spTree>
    <p:extLst>
      <p:ext uri="{BB962C8B-B14F-4D97-AF65-F5344CB8AC3E}">
        <p14:creationId xmlns:p14="http://schemas.microsoft.com/office/powerpoint/2010/main" val="3914579817"/>
      </p:ext>
    </p:extLst>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标题 1"/>
          <p:cNvSpPr>
            <a:spLocks noGrp="1"/>
          </p:cNvSpPr>
          <p:nvPr>
            <p:ph type="title"/>
          </p:nvPr>
        </p:nvSpPr>
        <p:spPr/>
        <p:txBody>
          <a:bodyPr/>
          <a:lstStyle/>
          <a:p>
            <a:r>
              <a:rPr lang="en-US" altLang="zh-CN" dirty="0" smtClean="0"/>
              <a:t>ERA </a:t>
            </a:r>
            <a:r>
              <a:rPr lang="zh-CN" altLang="en-US" dirty="0" smtClean="0"/>
              <a:t>的定价：实物交割 </a:t>
            </a:r>
            <a:r>
              <a:rPr lang="en-US" altLang="zh-CN" dirty="0" smtClean="0"/>
              <a:t>I</a:t>
            </a:r>
            <a:endParaRPr lang="zh-CN" altLang="en-US" dirty="0" smtClean="0"/>
          </a:p>
        </p:txBody>
      </p:sp>
      <p:sp>
        <p:nvSpPr>
          <p:cNvPr id="7173" name="内容占位符 2"/>
          <p:cNvSpPr>
            <a:spLocks noGrp="1"/>
          </p:cNvSpPr>
          <p:nvPr>
            <p:ph idx="1"/>
          </p:nvPr>
        </p:nvSpPr>
        <p:spPr/>
        <p:txBody>
          <a:bodyPr/>
          <a:lstStyle/>
          <a:p>
            <a:pPr eaLnBrk="1" hangingPunct="1"/>
            <a:r>
              <a:rPr lang="en-US" altLang="zh-CN" dirty="0"/>
              <a:t>ERA </a:t>
            </a:r>
            <a:r>
              <a:rPr lang="zh-CN" altLang="en-US" dirty="0"/>
              <a:t>实物交割的现金</a:t>
            </a:r>
            <a:r>
              <a:rPr lang="zh-CN" altLang="en-US" dirty="0" smtClean="0"/>
              <a:t>流</a:t>
            </a:r>
            <a:r>
              <a:rPr lang="zh-CN" altLang="en-US" dirty="0"/>
              <a:t>（</a:t>
            </a:r>
            <a:r>
              <a:rPr lang="zh-CN" altLang="en-US" dirty="0" smtClean="0"/>
              <a:t>甲方</a:t>
            </a:r>
            <a:r>
              <a:rPr lang="zh-CN" altLang="en-US" dirty="0"/>
              <a:t>）</a:t>
            </a:r>
            <a:endParaRPr lang="en-US" altLang="zh-CN" dirty="0" smtClean="0"/>
          </a:p>
          <a:p>
            <a:pPr lvl="1" eaLnBrk="1" hangingPunct="1"/>
            <a:r>
              <a:rPr lang="zh-CN" altLang="zh-CN" dirty="0" smtClean="0"/>
              <a:t>T 时刻： A 单位外币</a:t>
            </a:r>
            <a:r>
              <a:rPr lang="zh-CN" altLang="en-US" dirty="0" smtClean="0"/>
              <a:t>减</a:t>
            </a:r>
            <a:r>
              <a:rPr lang="en-US" altLang="zh-CN" dirty="0" smtClean="0"/>
              <a:t>AK </a:t>
            </a:r>
            <a:r>
              <a:rPr lang="zh-CN" altLang="en-US" dirty="0"/>
              <a:t>单位</a:t>
            </a:r>
            <a:r>
              <a:rPr lang="zh-CN" altLang="en-US" dirty="0" smtClean="0"/>
              <a:t>本币</a:t>
            </a:r>
            <a:endParaRPr lang="zh-CN" altLang="zh-CN" dirty="0" smtClean="0"/>
          </a:p>
          <a:p>
            <a:pPr lvl="1" eaLnBrk="1" hangingPunct="1"/>
            <a:r>
              <a:rPr lang="zh-CN" altLang="zh-CN" dirty="0" smtClean="0"/>
              <a:t>T* 时刻：</a:t>
            </a:r>
            <a:r>
              <a:rPr lang="en-US" altLang="zh-CN" dirty="0"/>
              <a:t>AK*  </a:t>
            </a:r>
            <a:r>
              <a:rPr lang="zh-CN" altLang="en-US" dirty="0"/>
              <a:t>单位</a:t>
            </a:r>
            <a:r>
              <a:rPr lang="zh-CN" altLang="en-US" dirty="0" smtClean="0"/>
              <a:t>本币减</a:t>
            </a:r>
            <a:r>
              <a:rPr lang="zh-CN" altLang="zh-CN" dirty="0" smtClean="0"/>
              <a:t>A单位外币</a:t>
            </a:r>
            <a:endParaRPr lang="en-US" altLang="zh-CN" dirty="0" smtClean="0"/>
          </a:p>
          <a:p>
            <a:pPr eaLnBrk="1" hangingPunct="1"/>
            <a:endParaRPr lang="en-US" altLang="zh-CN" dirty="0" smtClean="0"/>
          </a:p>
          <a:p>
            <a:pPr eaLnBrk="1" hangingPunct="1"/>
            <a:r>
              <a:rPr lang="zh-CN" altLang="en-US" dirty="0" smtClean="0"/>
              <a:t>甲方</a:t>
            </a:r>
            <a:r>
              <a:rPr lang="zh-CN" altLang="zh-CN" dirty="0" smtClean="0"/>
              <a:t>的合约价值为</a:t>
            </a:r>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9" name="灯片编号占位符 8"/>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17</a:t>
            </a:fld>
            <a:endParaRPr lang="en-US" altLang="zh-CN" dirty="0">
              <a:solidFill>
                <a:srgbClr val="000000"/>
              </a:solidFill>
            </a:endParaRPr>
          </a:p>
        </p:txBody>
      </p:sp>
      <p:graphicFrame>
        <p:nvGraphicFramePr>
          <p:cNvPr id="7170" name="Object 4"/>
          <p:cNvGraphicFramePr>
            <a:graphicFrameLocks/>
          </p:cNvGraphicFramePr>
          <p:nvPr>
            <p:extLst>
              <p:ext uri="{D42A27DB-BD31-4B8C-83A1-F6EECF244321}">
                <p14:modId xmlns:p14="http://schemas.microsoft.com/office/powerpoint/2010/main" val="3655842392"/>
              </p:ext>
            </p:extLst>
          </p:nvPr>
        </p:nvGraphicFramePr>
        <p:xfrm>
          <a:off x="899592" y="4005064"/>
          <a:ext cx="7488832" cy="1368152"/>
        </p:xfrm>
        <a:graphic>
          <a:graphicData uri="http://schemas.openxmlformats.org/presentationml/2006/ole">
            <mc:AlternateContent xmlns:mc="http://schemas.openxmlformats.org/markup-compatibility/2006">
              <mc:Choice xmlns:v="urn:schemas-microsoft-com:vml" Requires="v">
                <p:oleObj spid="_x0000_s39972" name="Equation" r:id="rId3" imgW="3708360" imgH="685800" progId="Equation.DSMT4">
                  <p:embed/>
                </p:oleObj>
              </mc:Choice>
              <mc:Fallback>
                <p:oleObj name="Equation" r:id="rId3" imgW="3708360" imgH="685800" progId="Equation.DSMT4">
                  <p:embed/>
                  <p:pic>
                    <p:nvPicPr>
                      <p:cNvPr id="0" name=""/>
                      <p:cNvPicPr>
                        <a:picLocks noChangeArrowheads="1"/>
                      </p:cNvPicPr>
                      <p:nvPr/>
                    </p:nvPicPr>
                    <p:blipFill>
                      <a:blip r:embed="rId4"/>
                      <a:srcRect/>
                      <a:stretch>
                        <a:fillRect/>
                      </a:stretch>
                    </p:blipFill>
                    <p:spPr bwMode="auto">
                      <a:xfrm>
                        <a:off x="899592" y="4005064"/>
                        <a:ext cx="7488832" cy="1368152"/>
                      </a:xfrm>
                      <a:prstGeom prst="rect">
                        <a:avLst/>
                      </a:prstGeom>
                      <a:noFill/>
                    </p:spPr>
                  </p:pic>
                </p:oleObj>
              </mc:Fallback>
            </mc:AlternateContent>
          </a:graphicData>
        </a:graphic>
      </p:graphicFrame>
    </p:spTree>
    <p:extLst>
      <p:ext uri="{BB962C8B-B14F-4D97-AF65-F5344CB8AC3E}">
        <p14:creationId xmlns:p14="http://schemas.microsoft.com/office/powerpoint/2010/main" val="2434606928"/>
      </p:ext>
    </p:extLst>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标题 1"/>
          <p:cNvSpPr>
            <a:spLocks noGrp="1"/>
          </p:cNvSpPr>
          <p:nvPr>
            <p:ph type="title"/>
          </p:nvPr>
        </p:nvSpPr>
        <p:spPr/>
        <p:txBody>
          <a:bodyPr/>
          <a:lstStyle/>
          <a:p>
            <a:r>
              <a:rPr lang="en-US" altLang="zh-CN" dirty="0" smtClean="0"/>
              <a:t>ERA </a:t>
            </a:r>
            <a:r>
              <a:rPr lang="zh-CN" altLang="en-US" dirty="0" smtClean="0"/>
              <a:t>的定价：实物交割 </a:t>
            </a:r>
            <a:r>
              <a:rPr lang="en-US" altLang="zh-CN" dirty="0" smtClean="0"/>
              <a:t>II</a:t>
            </a:r>
            <a:endParaRPr lang="zh-CN" altLang="en-US" dirty="0" smtClean="0"/>
          </a:p>
        </p:txBody>
      </p:sp>
      <p:sp>
        <p:nvSpPr>
          <p:cNvPr id="8198" name="内容占位符 2"/>
          <p:cNvSpPr>
            <a:spLocks noGrp="1"/>
          </p:cNvSpPr>
          <p:nvPr>
            <p:ph idx="1"/>
          </p:nvPr>
        </p:nvSpPr>
        <p:spPr/>
        <p:txBody>
          <a:bodyPr/>
          <a:lstStyle/>
          <a:p>
            <a:r>
              <a:rPr lang="zh-CN" altLang="zh-CN" dirty="0" smtClean="0"/>
              <a:t>远期汇率就是令合约价值为零的协议价格（分别为 K 和 K* ），因此理论远期汇率为</a:t>
            </a:r>
            <a:endParaRPr lang="en-US" altLang="zh-CN" dirty="0" smtClean="0"/>
          </a:p>
          <a:p>
            <a:endParaRPr lang="en-US" altLang="zh-CN" dirty="0" smtClean="0"/>
          </a:p>
          <a:p>
            <a:endParaRPr lang="en-US" altLang="zh-CN" dirty="0" smtClean="0"/>
          </a:p>
          <a:p>
            <a:endParaRPr lang="en-US" altLang="zh-CN" dirty="0" smtClean="0"/>
          </a:p>
          <a:p>
            <a:r>
              <a:rPr lang="zh-CN" altLang="zh-CN" dirty="0" smtClean="0"/>
              <a:t>将 F 和 F* 代入 ERA 价值公式可得</a:t>
            </a:r>
            <a:r>
              <a:rPr lang="zh-CN" altLang="en-US" dirty="0" smtClean="0"/>
              <a:t>甲方的</a:t>
            </a:r>
            <a:r>
              <a:rPr lang="en-US" altLang="zh-CN" dirty="0" smtClean="0"/>
              <a:t>ERA</a:t>
            </a:r>
            <a:r>
              <a:rPr lang="zh-CN" altLang="en-US" dirty="0" smtClean="0"/>
              <a:t>价值为</a:t>
            </a:r>
            <a:endParaRPr lang="zh-CN" altLang="zh-CN" dirty="0" smtClean="0"/>
          </a:p>
          <a:p>
            <a:endParaRPr lang="zh-CN" altLang="zh-CN" dirty="0" smtClean="0"/>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10" name="灯片编号占位符 9"/>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18</a:t>
            </a:fld>
            <a:endParaRPr lang="en-US" altLang="zh-CN" dirty="0">
              <a:solidFill>
                <a:srgbClr val="000000"/>
              </a:solidFill>
            </a:endParaRPr>
          </a:p>
        </p:txBody>
      </p:sp>
      <p:graphicFrame>
        <p:nvGraphicFramePr>
          <p:cNvPr id="8194" name="Object 6"/>
          <p:cNvGraphicFramePr>
            <a:graphicFrameLocks/>
          </p:cNvGraphicFramePr>
          <p:nvPr>
            <p:extLst>
              <p:ext uri="{D42A27DB-BD31-4B8C-83A1-F6EECF244321}">
                <p14:modId xmlns:p14="http://schemas.microsoft.com/office/powerpoint/2010/main" val="3527879460"/>
              </p:ext>
            </p:extLst>
          </p:nvPr>
        </p:nvGraphicFramePr>
        <p:xfrm>
          <a:off x="3347864" y="2492896"/>
          <a:ext cx="2368550" cy="1325562"/>
        </p:xfrm>
        <a:graphic>
          <a:graphicData uri="http://schemas.openxmlformats.org/presentationml/2006/ole">
            <mc:AlternateContent xmlns:mc="http://schemas.openxmlformats.org/markup-compatibility/2006">
              <mc:Choice xmlns:v="urn:schemas-microsoft-com:vml" Requires="v">
                <p:oleObj spid="_x0000_s41028" name="Equation" r:id="rId3" imgW="1016000" imgH="533400" progId="Equation.DSMT4">
                  <p:embed/>
                </p:oleObj>
              </mc:Choice>
              <mc:Fallback>
                <p:oleObj name="Equation" r:id="rId3" imgW="1016000" imgH="533400"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492896"/>
                        <a:ext cx="2368550" cy="1325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5"/>
          <p:cNvGraphicFramePr>
            <a:graphicFrameLocks/>
          </p:cNvGraphicFramePr>
          <p:nvPr>
            <p:extLst>
              <p:ext uri="{D42A27DB-BD31-4B8C-83A1-F6EECF244321}">
                <p14:modId xmlns:p14="http://schemas.microsoft.com/office/powerpoint/2010/main" val="2604628775"/>
              </p:ext>
            </p:extLst>
          </p:nvPr>
        </p:nvGraphicFramePr>
        <p:xfrm>
          <a:off x="2255838" y="4652963"/>
          <a:ext cx="5191125" cy="749300"/>
        </p:xfrm>
        <a:graphic>
          <a:graphicData uri="http://schemas.openxmlformats.org/presentationml/2006/ole">
            <mc:AlternateContent xmlns:mc="http://schemas.openxmlformats.org/markup-compatibility/2006">
              <mc:Choice xmlns:v="urn:schemas-microsoft-com:vml" Requires="v">
                <p:oleObj spid="_x0000_s41029" name="Equation" r:id="rId5" imgW="2387520" imgH="330120" progId="Equation.DSMT4">
                  <p:embed/>
                </p:oleObj>
              </mc:Choice>
              <mc:Fallback>
                <p:oleObj name="Equation" r:id="rId5" imgW="2387520" imgH="330120" progId="Equation.DSMT4">
                  <p:embed/>
                  <p:pic>
                    <p:nvPicPr>
                      <p:cNvPr id="0" name=""/>
                      <p:cNvPicPr>
                        <a:picLocks noChangeArrowheads="1"/>
                      </p:cNvPicPr>
                      <p:nvPr/>
                    </p:nvPicPr>
                    <p:blipFill>
                      <a:blip r:embed="rId6"/>
                      <a:srcRect/>
                      <a:stretch>
                        <a:fillRect/>
                      </a:stretch>
                    </p:blipFill>
                    <p:spPr bwMode="auto">
                      <a:xfrm>
                        <a:off x="2255838" y="4652963"/>
                        <a:ext cx="5191125"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5544529"/>
      </p:ext>
    </p:extLst>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标题 1"/>
          <p:cNvSpPr>
            <a:spLocks noGrp="1"/>
          </p:cNvSpPr>
          <p:nvPr>
            <p:ph type="title"/>
          </p:nvPr>
        </p:nvSpPr>
        <p:spPr/>
        <p:txBody>
          <a:bodyPr/>
          <a:lstStyle/>
          <a:p>
            <a:r>
              <a:rPr lang="en-US" altLang="zh-CN" dirty="0" smtClean="0"/>
              <a:t>ERA </a:t>
            </a:r>
            <a:r>
              <a:rPr lang="zh-CN" altLang="en-US" dirty="0" smtClean="0"/>
              <a:t>的定价：现金结算</a:t>
            </a:r>
          </a:p>
        </p:txBody>
      </p:sp>
      <p:sp>
        <p:nvSpPr>
          <p:cNvPr id="9222" name="内容占位符 2"/>
          <p:cNvSpPr>
            <a:spLocks noGrp="1"/>
          </p:cNvSpPr>
          <p:nvPr>
            <p:ph idx="1"/>
          </p:nvPr>
        </p:nvSpPr>
        <p:spPr>
          <a:xfrm>
            <a:off x="467544" y="1124744"/>
            <a:ext cx="8229600" cy="5256584"/>
          </a:xfrm>
        </p:spPr>
        <p:txBody>
          <a:bodyPr/>
          <a:lstStyle/>
          <a:p>
            <a:pPr eaLnBrk="1" hangingPunct="1"/>
            <a:r>
              <a:rPr lang="zh-CN" altLang="zh-CN" dirty="0" smtClean="0">
                <a:latin typeface="Adobe 楷体 Std R" pitchFamily="18" charset="-122"/>
                <a:ea typeface="Adobe 楷体 Std R" pitchFamily="18" charset="-122"/>
              </a:rPr>
              <a:t>ERA 约定的是未来 T 到 T</a:t>
            </a:r>
            <a:r>
              <a:rPr lang="zh-CN" altLang="zh-CN" baseline="30000" dirty="0" smtClean="0">
                <a:latin typeface="Adobe 楷体 Std R" pitchFamily="18" charset="-122"/>
                <a:ea typeface="Adobe 楷体 Std R" pitchFamily="18" charset="-122"/>
              </a:rPr>
              <a:t>*</a:t>
            </a:r>
            <a:r>
              <a:rPr lang="zh-CN" altLang="zh-CN" dirty="0" smtClean="0">
                <a:latin typeface="Adobe 楷体 Std R" pitchFamily="18" charset="-122"/>
                <a:ea typeface="Adobe 楷体 Std R" pitchFamily="18" charset="-122"/>
              </a:rPr>
              <a:t> 时刻的远期升贴水</a:t>
            </a:r>
            <a:r>
              <a:rPr lang="en-US" altLang="zh-CN" dirty="0" smtClean="0">
                <a:latin typeface="Adobe 楷体 Std R" pitchFamily="18" charset="-122"/>
                <a:ea typeface="Adobe 楷体 Std R" pitchFamily="18" charset="-122"/>
              </a:rPr>
              <a:t>W</a:t>
            </a:r>
            <a:r>
              <a:rPr lang="en-US" altLang="zh-CN" baseline="-25000" dirty="0" smtClean="0">
                <a:latin typeface="Adobe 楷体 Std R" pitchFamily="18" charset="-122"/>
                <a:ea typeface="Adobe 楷体 Std R" pitchFamily="18" charset="-122"/>
              </a:rPr>
              <a:t>K</a:t>
            </a:r>
            <a:r>
              <a:rPr lang="zh-CN" altLang="zh-CN" dirty="0" smtClean="0">
                <a:latin typeface="Adobe 楷体 Std R" pitchFamily="18" charset="-122"/>
                <a:ea typeface="Adobe 楷体 Std R" pitchFamily="18" charset="-122"/>
              </a:rPr>
              <a:t>。</a:t>
            </a:r>
            <a:endParaRPr lang="en-US" altLang="zh-CN" dirty="0" smtClean="0">
              <a:latin typeface="Adobe 楷体 Std R" pitchFamily="18" charset="-122"/>
              <a:ea typeface="Adobe 楷体 Std R" pitchFamily="18" charset="-122"/>
            </a:endParaRPr>
          </a:p>
          <a:p>
            <a:r>
              <a:rPr lang="zh-CN" altLang="en-US" dirty="0" smtClean="0">
                <a:latin typeface="Adobe 楷体 Std R" pitchFamily="18" charset="-122"/>
                <a:ea typeface="Adobe 楷体 Std R" pitchFamily="18" charset="-122"/>
              </a:rPr>
              <a:t>买卖双方在</a:t>
            </a:r>
            <a:r>
              <a:rPr lang="en-US" altLang="zh-CN" dirty="0" smtClean="0">
                <a:latin typeface="Adobe 楷体 Std R" pitchFamily="18" charset="-122"/>
                <a:ea typeface="Adobe 楷体 Std R" pitchFamily="18" charset="-122"/>
              </a:rPr>
              <a:t>T</a:t>
            </a:r>
            <a:r>
              <a:rPr lang="zh-CN" altLang="en-US" dirty="0" smtClean="0">
                <a:latin typeface="Adobe 楷体 Std R" pitchFamily="18" charset="-122"/>
                <a:ea typeface="Adobe 楷体 Std R" pitchFamily="18" charset="-122"/>
              </a:rPr>
              <a:t>时刻用本币按照 真实升贴水幅度</a:t>
            </a:r>
            <a:r>
              <a:rPr lang="en-US" altLang="zh-CN" dirty="0" smtClean="0">
                <a:latin typeface="Adobe 楷体 Std R" pitchFamily="18" charset="-122"/>
                <a:ea typeface="Adobe 楷体 Std R" pitchFamily="18" charset="-122"/>
              </a:rPr>
              <a:t>W</a:t>
            </a:r>
            <a:r>
              <a:rPr lang="zh-CN" altLang="en-US" dirty="0" smtClean="0">
                <a:latin typeface="Adobe 楷体 Std R" pitchFamily="18" charset="-122"/>
                <a:ea typeface="Adobe 楷体 Std R" pitchFamily="18" charset="-122"/>
              </a:rPr>
              <a:t>与</a:t>
            </a:r>
            <a:r>
              <a:rPr lang="en-US" altLang="zh-CN" dirty="0" smtClean="0">
                <a:latin typeface="Adobe 楷体 Std R" pitchFamily="18" charset="-122"/>
                <a:ea typeface="Adobe 楷体 Std R" pitchFamily="18" charset="-122"/>
              </a:rPr>
              <a:t>W</a:t>
            </a:r>
            <a:r>
              <a:rPr lang="en-US" altLang="zh-CN" baseline="-25000" dirty="0" smtClean="0">
                <a:latin typeface="Adobe 楷体 Std R" pitchFamily="18" charset="-122"/>
                <a:ea typeface="Adobe 楷体 Std R" pitchFamily="18" charset="-122"/>
              </a:rPr>
              <a:t>K</a:t>
            </a:r>
            <a:r>
              <a:rPr lang="zh-CN" altLang="en-US" dirty="0" smtClean="0">
                <a:latin typeface="Adobe 楷体 Std R" pitchFamily="18" charset="-122"/>
                <a:ea typeface="Adobe 楷体 Std R" pitchFamily="18" charset="-122"/>
              </a:rPr>
              <a:t> 的差异结算外币升贴水变化带来的损益。</a:t>
            </a:r>
            <a:endParaRPr lang="en-US" altLang="zh-CN" dirty="0" smtClean="0">
              <a:latin typeface="Adobe 楷体 Std R" pitchFamily="18" charset="-122"/>
              <a:ea typeface="Adobe 楷体 Std R" pitchFamily="18" charset="-122"/>
            </a:endParaRPr>
          </a:p>
          <a:p>
            <a:r>
              <a:rPr lang="zh-CN" altLang="en-US" dirty="0">
                <a:latin typeface="Adobe 楷体 Std R" pitchFamily="18" charset="-122"/>
                <a:ea typeface="Adobe 楷体 Std R" pitchFamily="18" charset="-122"/>
              </a:rPr>
              <a:t>在任意时刻，合理的升贴水</a:t>
            </a:r>
            <a:r>
              <a:rPr lang="zh-CN" altLang="en-US" dirty="0" smtClean="0">
                <a:latin typeface="Adobe 楷体 Std R" pitchFamily="18" charset="-122"/>
                <a:ea typeface="Adobe 楷体 Std R" pitchFamily="18" charset="-122"/>
              </a:rPr>
              <a:t>幅度为</a:t>
            </a:r>
            <a:r>
              <a:rPr lang="en-US" altLang="zh-CN" dirty="0">
                <a:latin typeface="Adobe 楷体 Std R" pitchFamily="18" charset="-122"/>
                <a:ea typeface="Adobe 楷体 Std R" pitchFamily="18" charset="-122"/>
              </a:rPr>
              <a:t>W</a:t>
            </a:r>
            <a:r>
              <a:rPr lang="en-US" altLang="zh-CN" baseline="-25000" dirty="0">
                <a:latin typeface="Adobe 楷体 Std R" pitchFamily="18" charset="-122"/>
                <a:ea typeface="Adobe 楷体 Std R" pitchFamily="18" charset="-122"/>
              </a:rPr>
              <a:t>F</a:t>
            </a:r>
            <a:r>
              <a:rPr lang="en-US" altLang="zh-CN" dirty="0">
                <a:latin typeface="Adobe 楷体 Std R" pitchFamily="18" charset="-122"/>
                <a:ea typeface="Adobe 楷体 Std R" pitchFamily="18" charset="-122"/>
              </a:rPr>
              <a:t>=F</a:t>
            </a:r>
            <a:r>
              <a:rPr lang="en-US" altLang="zh-CN" baseline="30000" dirty="0">
                <a:latin typeface="Adobe 楷体 Std R" pitchFamily="18" charset="-122"/>
                <a:ea typeface="Adobe 楷体 Std R" pitchFamily="18" charset="-122"/>
              </a:rPr>
              <a:t>*</a:t>
            </a:r>
            <a:r>
              <a:rPr lang="en-US" altLang="zh-CN" dirty="0">
                <a:latin typeface="Adobe 楷体 Std R" pitchFamily="18" charset="-122"/>
                <a:ea typeface="Adobe 楷体 Std R" pitchFamily="18" charset="-122"/>
              </a:rPr>
              <a:t>-F</a:t>
            </a:r>
          </a:p>
          <a:p>
            <a:r>
              <a:rPr lang="zh-CN" altLang="en-US" dirty="0" smtClean="0">
                <a:latin typeface="Adobe 楷体 Std R" pitchFamily="18" charset="-122"/>
                <a:ea typeface="Adobe 楷体 Std R" pitchFamily="18" charset="-122"/>
              </a:rPr>
              <a:t>对于甲方而言，</a:t>
            </a:r>
            <a:r>
              <a:rPr lang="en-US" altLang="zh-CN" dirty="0">
                <a:latin typeface="Adobe 楷体 Std R" pitchFamily="18" charset="-122"/>
                <a:ea typeface="Adobe 楷体 Std R" pitchFamily="18" charset="-122"/>
              </a:rPr>
              <a:t> </a:t>
            </a:r>
            <a:r>
              <a:rPr lang="zh-CN" altLang="en-US" dirty="0" smtClean="0">
                <a:latin typeface="Adobe 楷体 Std R" pitchFamily="18" charset="-122"/>
                <a:ea typeface="Adobe 楷体 Std R" pitchFamily="18" charset="-122"/>
              </a:rPr>
              <a:t>任意</a:t>
            </a:r>
            <a:r>
              <a:rPr lang="en-US" altLang="zh-CN" dirty="0" smtClean="0">
                <a:latin typeface="Adobe 楷体 Std R" pitchFamily="18" charset="-122"/>
                <a:ea typeface="Adobe 楷体 Std R" pitchFamily="18" charset="-122"/>
              </a:rPr>
              <a:t>t</a:t>
            </a:r>
            <a:r>
              <a:rPr lang="zh-CN" altLang="en-US" dirty="0" smtClean="0">
                <a:latin typeface="Adobe 楷体 Std R" pitchFamily="18" charset="-122"/>
                <a:ea typeface="Adobe 楷体 Std R" pitchFamily="18" charset="-122"/>
              </a:rPr>
              <a:t>时刻</a:t>
            </a:r>
            <a:r>
              <a:rPr lang="en-US" altLang="zh-CN" dirty="0" smtClean="0">
                <a:latin typeface="Adobe 楷体 Std R" pitchFamily="18" charset="-122"/>
                <a:ea typeface="Adobe 楷体 Std R" pitchFamily="18" charset="-122"/>
              </a:rPr>
              <a:t>ERA</a:t>
            </a:r>
            <a:r>
              <a:rPr lang="zh-CN" altLang="en-US" dirty="0" smtClean="0">
                <a:latin typeface="Adobe 楷体 Std R" pitchFamily="18" charset="-122"/>
                <a:ea typeface="Adobe 楷体 Std R" pitchFamily="18" charset="-122"/>
              </a:rPr>
              <a:t>的价值为</a:t>
            </a:r>
            <a:endParaRPr lang="en-US" altLang="zh-CN" dirty="0" smtClean="0">
              <a:latin typeface="Adobe 楷体 Std R" pitchFamily="18" charset="-122"/>
              <a:ea typeface="Adobe 楷体 Std R" pitchFamily="18" charset="-122"/>
            </a:endParaRPr>
          </a:p>
          <a:p>
            <a:endParaRPr lang="en-US" altLang="zh-CN" dirty="0">
              <a:latin typeface="Adobe 楷体 Std R" pitchFamily="18" charset="-122"/>
              <a:ea typeface="Adobe 楷体 Std R" pitchFamily="18" charset="-122"/>
            </a:endParaRPr>
          </a:p>
          <a:p>
            <a:endParaRPr lang="en-US" altLang="zh-CN" dirty="0" smtClean="0">
              <a:latin typeface="Adobe 楷体 Std R" pitchFamily="18" charset="-122"/>
              <a:ea typeface="Adobe 楷体 Std R" pitchFamily="18" charset="-122"/>
            </a:endParaRPr>
          </a:p>
          <a:p>
            <a:endParaRPr lang="en-US" altLang="zh-CN" dirty="0">
              <a:latin typeface="Adobe 楷体 Std R" pitchFamily="18" charset="-122"/>
              <a:ea typeface="Adobe 楷体 Std R" pitchFamily="18" charset="-122"/>
            </a:endParaRPr>
          </a:p>
          <a:p>
            <a:r>
              <a:rPr lang="zh-CN" altLang="en-US" dirty="0" smtClean="0">
                <a:latin typeface="Adobe 楷体 Std R" pitchFamily="18" charset="-122"/>
                <a:ea typeface="Adobe 楷体 Std R" pitchFamily="18" charset="-122"/>
              </a:rPr>
              <a:t>对于甲方而言，到期</a:t>
            </a:r>
            <a:r>
              <a:rPr lang="en-US" altLang="zh-CN" dirty="0" smtClean="0">
                <a:latin typeface="Adobe 楷体 Std R" pitchFamily="18" charset="-122"/>
                <a:ea typeface="Adobe 楷体 Std R" pitchFamily="18" charset="-122"/>
              </a:rPr>
              <a:t>T</a:t>
            </a:r>
            <a:r>
              <a:rPr lang="zh-CN" altLang="en-US" dirty="0" smtClean="0">
                <a:latin typeface="Adobe 楷体 Std R" pitchFamily="18" charset="-122"/>
                <a:ea typeface="Adobe 楷体 Std R" pitchFamily="18" charset="-122"/>
              </a:rPr>
              <a:t>时刻的结算盈亏为</a:t>
            </a:r>
            <a:endParaRPr lang="en-US" altLang="zh-CN" dirty="0" smtClean="0">
              <a:latin typeface="Adobe 楷体 Std R" pitchFamily="18" charset="-122"/>
              <a:ea typeface="Adobe 楷体 Std R" pitchFamily="18" charset="-122"/>
            </a:endParaRPr>
          </a:p>
          <a:p>
            <a:endParaRPr lang="en-US" altLang="zh-CN" dirty="0">
              <a:latin typeface="Adobe 楷体 Std R" pitchFamily="18" charset="-122"/>
              <a:ea typeface="Adobe 楷体 Std R" pitchFamily="18" charset="-122"/>
            </a:endParaRPr>
          </a:p>
          <a:p>
            <a:pPr marL="0" indent="0" eaLnBrk="1" hangingPunct="1">
              <a:buNone/>
            </a:pPr>
            <a:endParaRPr lang="en-US" altLang="zh-CN" dirty="0"/>
          </a:p>
          <a:p>
            <a:pPr eaLnBrk="1" hangingPunct="1"/>
            <a:endParaRPr lang="en-US" altLang="zh-CN" dirty="0" smtClean="0"/>
          </a:p>
          <a:p>
            <a:pPr marL="0" indent="0">
              <a:buNone/>
            </a:pPr>
            <a:r>
              <a:rPr lang="en-US" altLang="zh-CN" dirty="0"/>
              <a:t>	</a:t>
            </a:r>
            <a:r>
              <a:rPr lang="en-US" altLang="zh-CN" dirty="0" smtClean="0"/>
              <a:t>		</a:t>
            </a:r>
          </a:p>
          <a:p>
            <a:pPr eaLnBrk="1" hangingPunct="1"/>
            <a:endParaRPr lang="en-US" altLang="zh-CN" dirty="0" smtClean="0"/>
          </a:p>
          <a:p>
            <a:pPr eaLnBrk="1" hangingPunct="1"/>
            <a:endParaRPr lang="zh-CN" altLang="zh-CN" dirty="0" smtClean="0"/>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dirty="0" smtClean="0">
                <a:solidFill>
                  <a:srgbClr val="000000"/>
                </a:solidFill>
              </a:rPr>
              <a:t>Copyright © </a:t>
            </a:r>
            <a:r>
              <a:rPr lang="en-US" altLang="zh-CN" dirty="0" err="1" smtClean="0">
                <a:solidFill>
                  <a:srgbClr val="000000"/>
                </a:solidFill>
              </a:rPr>
              <a:t>Zheng</a:t>
            </a:r>
            <a:r>
              <a:rPr lang="en-US" altLang="zh-CN" dirty="0" smtClean="0">
                <a:solidFill>
                  <a:srgbClr val="000000"/>
                </a:solidFill>
              </a:rPr>
              <a:t>, </a:t>
            </a:r>
            <a:r>
              <a:rPr lang="en-US" altLang="zh-CN" dirty="0" err="1" smtClean="0">
                <a:solidFill>
                  <a:srgbClr val="000000"/>
                </a:solidFill>
              </a:rPr>
              <a:t>Zhenlong</a:t>
            </a:r>
            <a:r>
              <a:rPr lang="en-US" altLang="zh-CN" dirty="0" smtClean="0">
                <a:solidFill>
                  <a:srgbClr val="000000"/>
                </a:solidFill>
              </a:rPr>
              <a:t> &amp; Chen, </a:t>
            </a:r>
            <a:r>
              <a:rPr lang="en-US" altLang="zh-CN" dirty="0" err="1" smtClean="0">
                <a:solidFill>
                  <a:srgbClr val="000000"/>
                </a:solidFill>
              </a:rPr>
              <a:t>Rong</a:t>
            </a:r>
            <a:r>
              <a:rPr lang="en-US" altLang="zh-CN" dirty="0" smtClean="0">
                <a:solidFill>
                  <a:srgbClr val="000000"/>
                </a:solidFill>
              </a:rPr>
              <a:t>, XMU, 2012</a:t>
            </a:r>
            <a:endParaRPr lang="zh-CN" altLang="en-US" sz="1800" dirty="0">
              <a:solidFill>
                <a:srgbClr val="000000"/>
              </a:solidFill>
            </a:endParaRPr>
          </a:p>
        </p:txBody>
      </p:sp>
      <p:sp>
        <p:nvSpPr>
          <p:cNvPr id="10" name="灯片编号占位符 9"/>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19</a:t>
            </a:fld>
            <a:endParaRPr lang="en-US" altLang="zh-CN" dirty="0">
              <a:solidFill>
                <a:srgbClr val="00000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46389933"/>
              </p:ext>
            </p:extLst>
          </p:nvPr>
        </p:nvGraphicFramePr>
        <p:xfrm>
          <a:off x="899592" y="3501008"/>
          <a:ext cx="7751763" cy="1231900"/>
        </p:xfrm>
        <a:graphic>
          <a:graphicData uri="http://schemas.openxmlformats.org/presentationml/2006/ole">
            <mc:AlternateContent xmlns:mc="http://schemas.openxmlformats.org/markup-compatibility/2006">
              <mc:Choice xmlns:v="urn:schemas-microsoft-com:vml" Requires="v">
                <p:oleObj spid="_x0000_s42077" name="Equation" r:id="rId3" imgW="4394160" imgH="685800" progId="Equation.DSMT4">
                  <p:embed/>
                </p:oleObj>
              </mc:Choice>
              <mc:Fallback>
                <p:oleObj name="Equation" r:id="rId3" imgW="4394160" imgH="685800" progId="Equation.DSMT4">
                  <p:embed/>
                  <p:pic>
                    <p:nvPicPr>
                      <p:cNvPr id="0" name="Object 4"/>
                      <p:cNvPicPr>
                        <a:picLocks noChangeAspect="1" noChangeArrowheads="1"/>
                      </p:cNvPicPr>
                      <p:nvPr/>
                    </p:nvPicPr>
                    <p:blipFill>
                      <a:blip r:embed="rId4"/>
                      <a:srcRect/>
                      <a:stretch>
                        <a:fillRect/>
                      </a:stretch>
                    </p:blipFill>
                    <p:spPr bwMode="auto">
                      <a:xfrm>
                        <a:off x="899592" y="3501008"/>
                        <a:ext cx="7751763" cy="1231900"/>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383852891"/>
              </p:ext>
            </p:extLst>
          </p:nvPr>
        </p:nvGraphicFramePr>
        <p:xfrm>
          <a:off x="2627784" y="5445224"/>
          <a:ext cx="3522663" cy="576262"/>
        </p:xfrm>
        <a:graphic>
          <a:graphicData uri="http://schemas.openxmlformats.org/presentationml/2006/ole">
            <mc:AlternateContent xmlns:mc="http://schemas.openxmlformats.org/markup-compatibility/2006">
              <mc:Choice xmlns:v="urn:schemas-microsoft-com:vml" Requires="v">
                <p:oleObj spid="_x0000_s42078" name="Equation" r:id="rId5" imgW="2019240" imgH="330120" progId="Equation.DSMT4">
                  <p:embed/>
                </p:oleObj>
              </mc:Choice>
              <mc:Fallback>
                <p:oleObj name="Equation" r:id="rId5" imgW="2019240" imgH="330120" progId="Equation.DSMT4">
                  <p:embed/>
                  <p:pic>
                    <p:nvPicPr>
                      <p:cNvPr id="0" name=""/>
                      <p:cNvPicPr/>
                      <p:nvPr/>
                    </p:nvPicPr>
                    <p:blipFill>
                      <a:blip r:embed="rId6"/>
                      <a:stretch>
                        <a:fillRect/>
                      </a:stretch>
                    </p:blipFill>
                    <p:spPr>
                      <a:xfrm>
                        <a:off x="2627784" y="5445224"/>
                        <a:ext cx="3522663" cy="576262"/>
                      </a:xfrm>
                      <a:prstGeom prst="rect">
                        <a:avLst/>
                      </a:prstGeom>
                    </p:spPr>
                  </p:pic>
                </p:oleObj>
              </mc:Fallback>
            </mc:AlternateContent>
          </a:graphicData>
        </a:graphic>
      </p:graphicFrame>
    </p:spTree>
    <p:extLst>
      <p:ext uri="{BB962C8B-B14F-4D97-AF65-F5344CB8AC3E}">
        <p14:creationId xmlns:p14="http://schemas.microsoft.com/office/powerpoint/2010/main" val="474314334"/>
      </p:ext>
    </p:extLst>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zh-CN" dirty="0" smtClean="0"/>
              <a:t>目录</a:t>
            </a:r>
          </a:p>
        </p:txBody>
      </p:sp>
      <p:sp>
        <p:nvSpPr>
          <p:cNvPr id="56325" name="Rectangle 3"/>
          <p:cNvSpPr>
            <a:spLocks noGrp="1" noChangeArrowheads="1"/>
          </p:cNvSpPr>
          <p:nvPr>
            <p:ph idx="1"/>
          </p:nvPr>
        </p:nvSpPr>
        <p:spPr>
          <a:xfrm>
            <a:off x="457200" y="1556792"/>
            <a:ext cx="8229600" cy="4574133"/>
          </a:xfrm>
        </p:spPr>
        <p:txBody>
          <a:bodyPr/>
          <a:lstStyle/>
          <a:p>
            <a:pPr eaLnBrk="1" hangingPunct="1">
              <a:buFont typeface="Wingdings" pitchFamily="2" charset="2"/>
              <a:buNone/>
              <a:defRPr/>
            </a:pPr>
            <a:r>
              <a:rPr lang="zh-CN" sz="2800" dirty="0" smtClean="0"/>
              <a:t>股票指数期货</a:t>
            </a:r>
            <a:endParaRPr lang="en-US" altLang="zh-CN" sz="2800" dirty="0" smtClean="0"/>
          </a:p>
          <a:p>
            <a:pPr eaLnBrk="1" hangingPunct="1">
              <a:buFont typeface="Wingdings" pitchFamily="2" charset="2"/>
              <a:buNone/>
              <a:defRPr/>
            </a:pPr>
            <a:endParaRPr lang="zh-CN" altLang="zh-CN" sz="2800" dirty="0" smtClean="0"/>
          </a:p>
          <a:p>
            <a:pPr eaLnBrk="1" hangingPunct="1">
              <a:buFont typeface="Wingdings" pitchFamily="2" charset="2"/>
              <a:buNone/>
              <a:defRPr/>
            </a:pPr>
            <a:r>
              <a:rPr lang="zh-CN" sz="2800" dirty="0" smtClean="0">
                <a:solidFill>
                  <a:schemeClr val="tx1">
                    <a:lumMod val="50000"/>
                    <a:lumOff val="50000"/>
                  </a:schemeClr>
                </a:solidFill>
              </a:rPr>
              <a:t>外汇远期</a:t>
            </a:r>
            <a:endParaRPr lang="en-US" altLang="zh-CN" sz="2800" dirty="0" smtClean="0">
              <a:solidFill>
                <a:schemeClr val="tx1">
                  <a:lumMod val="50000"/>
                  <a:lumOff val="50000"/>
                </a:schemeClr>
              </a:solidFill>
            </a:endParaRPr>
          </a:p>
          <a:p>
            <a:pPr eaLnBrk="1" hangingPunct="1">
              <a:buFont typeface="Wingdings" pitchFamily="2" charset="2"/>
              <a:buNone/>
              <a:defRPr/>
            </a:pPr>
            <a:endParaRPr lang="zh-CN" altLang="zh-CN" sz="2800" dirty="0" smtClean="0">
              <a:solidFill>
                <a:schemeClr val="tx1">
                  <a:lumMod val="50000"/>
                  <a:lumOff val="50000"/>
                </a:schemeClr>
              </a:solidFill>
            </a:endParaRPr>
          </a:p>
          <a:p>
            <a:pPr eaLnBrk="1" hangingPunct="1">
              <a:buFont typeface="Wingdings" pitchFamily="2" charset="2"/>
              <a:buNone/>
              <a:defRPr/>
            </a:pPr>
            <a:r>
              <a:rPr lang="zh-CN" sz="2800" dirty="0" smtClean="0">
                <a:solidFill>
                  <a:schemeClr val="tx1">
                    <a:lumMod val="50000"/>
                    <a:lumOff val="50000"/>
                  </a:schemeClr>
                </a:solidFill>
              </a:rPr>
              <a:t>远期利率协议</a:t>
            </a:r>
            <a:endParaRPr lang="en-US" altLang="zh-CN" sz="2800" dirty="0" smtClean="0">
              <a:solidFill>
                <a:schemeClr val="tx1">
                  <a:lumMod val="50000"/>
                  <a:lumOff val="50000"/>
                </a:schemeClr>
              </a:solidFill>
            </a:endParaRPr>
          </a:p>
          <a:p>
            <a:pPr eaLnBrk="1" hangingPunct="1">
              <a:buFont typeface="Wingdings" pitchFamily="2" charset="2"/>
              <a:buNone/>
              <a:defRPr/>
            </a:pPr>
            <a:endParaRPr lang="zh-CN" altLang="zh-CN" sz="2800" dirty="0" smtClean="0">
              <a:solidFill>
                <a:schemeClr val="tx1">
                  <a:lumMod val="50000"/>
                  <a:lumOff val="50000"/>
                </a:schemeClr>
              </a:solidFill>
            </a:endParaRPr>
          </a:p>
          <a:p>
            <a:pPr eaLnBrk="1" hangingPunct="1">
              <a:buFont typeface="Wingdings" pitchFamily="2" charset="2"/>
              <a:buNone/>
              <a:defRPr/>
            </a:pPr>
            <a:r>
              <a:rPr lang="zh-CN" sz="2800" dirty="0" smtClean="0">
                <a:solidFill>
                  <a:schemeClr val="tx1">
                    <a:lumMod val="50000"/>
                    <a:lumOff val="50000"/>
                  </a:schemeClr>
                </a:solidFill>
              </a:rPr>
              <a:t>利率期货</a:t>
            </a:r>
            <a:endParaRPr lang="en-US" altLang="zh-CN" sz="2800" dirty="0" smtClean="0">
              <a:solidFill>
                <a:schemeClr val="tx1">
                  <a:lumMod val="50000"/>
                  <a:lumOff val="50000"/>
                </a:schemeClr>
              </a:solidFill>
            </a:endParaRPr>
          </a:p>
          <a:p>
            <a:pPr eaLnBrk="1" hangingPunct="1">
              <a:buFont typeface="Wingdings" pitchFamily="2" charset="2"/>
              <a:buNone/>
              <a:defRPr/>
            </a:pPr>
            <a:endParaRPr lang="zh-CN" altLang="zh-CN" sz="2800" dirty="0" smtClean="0">
              <a:solidFill>
                <a:schemeClr val="tx1">
                  <a:lumMod val="50000"/>
                  <a:lumOff val="50000"/>
                </a:schemeClr>
              </a:solidFill>
            </a:endParaRPr>
          </a:p>
          <a:p>
            <a:pPr eaLnBrk="1" hangingPunct="1">
              <a:buFont typeface="Wingdings" pitchFamily="2" charset="2"/>
              <a:buNone/>
              <a:defRPr/>
            </a:pPr>
            <a:r>
              <a:rPr lang="zh-CN" sz="2800" dirty="0" smtClean="0">
                <a:solidFill>
                  <a:schemeClr val="tx1">
                    <a:lumMod val="50000"/>
                    <a:lumOff val="50000"/>
                  </a:schemeClr>
                </a:solidFill>
              </a:rPr>
              <a:t>利率风险管理</a:t>
            </a:r>
          </a:p>
        </p:txBody>
      </p:sp>
      <p:sp>
        <p:nvSpPr>
          <p:cNvPr id="56323"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2</a:t>
            </a:fld>
            <a:endParaRPr lang="en-US" altLang="zh-CN" dirty="0">
              <a:solidFill>
                <a:srgbClr val="000000"/>
              </a:solidFill>
            </a:endParaRPr>
          </a:p>
        </p:txBody>
      </p:sp>
    </p:spTree>
    <p:extLst>
      <p:ext uri="{BB962C8B-B14F-4D97-AF65-F5344CB8AC3E}">
        <p14:creationId xmlns:p14="http://schemas.microsoft.com/office/powerpoint/2010/main" val="169644079"/>
      </p:ext>
    </p:extLst>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lstStyle/>
          <a:p>
            <a:pPr eaLnBrk="1" hangingPunct="1"/>
            <a:r>
              <a:rPr lang="zh-CN" altLang="en-US" smtClean="0"/>
              <a:t>案例 </a:t>
            </a:r>
            <a:r>
              <a:rPr lang="en-US" altLang="zh-CN" smtClean="0"/>
              <a:t>5.2 </a:t>
            </a:r>
            <a:r>
              <a:rPr lang="zh-CN" altLang="en-US" smtClean="0"/>
              <a:t>： </a:t>
            </a:r>
            <a:r>
              <a:rPr lang="en-US" altLang="zh-CN" smtClean="0"/>
              <a:t>ERA </a:t>
            </a:r>
            <a:r>
              <a:rPr lang="zh-CN" altLang="en-US" smtClean="0"/>
              <a:t>定价 </a:t>
            </a:r>
            <a:r>
              <a:rPr lang="en-US" altLang="zh-CN" smtClean="0"/>
              <a:t>I</a:t>
            </a:r>
          </a:p>
        </p:txBody>
      </p:sp>
      <p:sp>
        <p:nvSpPr>
          <p:cNvPr id="65541" name="Rectangle 3"/>
          <p:cNvSpPr>
            <a:spLocks noGrp="1" noChangeArrowheads="1"/>
          </p:cNvSpPr>
          <p:nvPr>
            <p:ph idx="1"/>
          </p:nvPr>
        </p:nvSpPr>
        <p:spPr/>
        <p:txBody>
          <a:bodyPr>
            <a:normAutofit/>
          </a:bodyPr>
          <a:lstStyle/>
          <a:p>
            <a:pPr eaLnBrk="1" hangingPunct="1"/>
            <a:r>
              <a:rPr lang="en-US" altLang="zh-CN" dirty="0" smtClean="0"/>
              <a:t>2007 </a:t>
            </a:r>
            <a:r>
              <a:rPr lang="zh-CN" altLang="en-US" dirty="0" smtClean="0"/>
              <a:t>年 </a:t>
            </a:r>
            <a:r>
              <a:rPr lang="en-US" altLang="zh-CN" dirty="0" smtClean="0"/>
              <a:t>10 </a:t>
            </a:r>
            <a:r>
              <a:rPr lang="zh-CN" altLang="en-US" dirty="0" smtClean="0"/>
              <a:t>月 </a:t>
            </a:r>
            <a:r>
              <a:rPr lang="en-US" altLang="zh-CN" dirty="0" smtClean="0"/>
              <a:t>10 </a:t>
            </a:r>
            <a:r>
              <a:rPr lang="zh-CN" altLang="en-US" dirty="0" smtClean="0"/>
              <a:t>日，伦敦银行同业拆借 </a:t>
            </a:r>
            <a:r>
              <a:rPr lang="en-US" altLang="zh-CN" dirty="0" smtClean="0"/>
              <a:t>3 </a:t>
            </a:r>
            <a:r>
              <a:rPr lang="zh-CN" altLang="en-US" dirty="0" smtClean="0"/>
              <a:t>个月期美元利率为 </a:t>
            </a:r>
            <a:r>
              <a:rPr lang="en-US" altLang="zh-CN" dirty="0" smtClean="0"/>
              <a:t>5.2475% </a:t>
            </a:r>
            <a:r>
              <a:rPr lang="zh-CN" altLang="en-US" dirty="0" smtClean="0"/>
              <a:t>，</a:t>
            </a:r>
            <a:r>
              <a:rPr lang="en-US" altLang="zh-CN" dirty="0" smtClean="0"/>
              <a:t>1 </a:t>
            </a:r>
            <a:r>
              <a:rPr lang="zh-CN" altLang="en-US" dirty="0" smtClean="0"/>
              <a:t>年期美元利率为 </a:t>
            </a:r>
            <a:r>
              <a:rPr lang="en-US" altLang="zh-CN" dirty="0" smtClean="0"/>
              <a:t>5.0887% </a:t>
            </a:r>
            <a:r>
              <a:rPr lang="zh-CN" altLang="en-US" dirty="0" smtClean="0"/>
              <a:t>，</a:t>
            </a:r>
            <a:r>
              <a:rPr lang="en-US" altLang="zh-CN" dirty="0" smtClean="0"/>
              <a:t>3 </a:t>
            </a:r>
            <a:r>
              <a:rPr lang="zh-CN" altLang="en-US" dirty="0" smtClean="0"/>
              <a:t>个月期日元利率为 </a:t>
            </a:r>
            <a:r>
              <a:rPr lang="en-US" altLang="zh-CN" dirty="0" smtClean="0"/>
              <a:t>1.0075% </a:t>
            </a:r>
            <a:r>
              <a:rPr lang="zh-CN" altLang="en-US" dirty="0" smtClean="0"/>
              <a:t>，</a:t>
            </a:r>
            <a:r>
              <a:rPr lang="en-US" altLang="zh-CN" dirty="0" smtClean="0"/>
              <a:t>1 </a:t>
            </a:r>
            <a:r>
              <a:rPr lang="zh-CN" altLang="en-US" dirty="0" smtClean="0"/>
              <a:t>年期日元利率为 </a:t>
            </a:r>
            <a:r>
              <a:rPr lang="en-US" altLang="zh-CN" dirty="0" smtClean="0"/>
              <a:t>1.1487% </a:t>
            </a:r>
            <a:r>
              <a:rPr lang="zh-CN" altLang="en-US" dirty="0" smtClean="0"/>
              <a:t>。</a:t>
            </a:r>
          </a:p>
          <a:p>
            <a:pPr eaLnBrk="1" hangingPunct="1"/>
            <a:r>
              <a:rPr lang="zh-CN" altLang="en-US" dirty="0" smtClean="0"/>
              <a:t>同时，美元对日元的即期汇率为 </a:t>
            </a:r>
            <a:r>
              <a:rPr lang="en-US" altLang="zh-CN" dirty="0" smtClean="0"/>
              <a:t>0.0085 </a:t>
            </a:r>
            <a:r>
              <a:rPr lang="zh-CN" altLang="en-US" dirty="0" smtClean="0"/>
              <a:t>美元</a:t>
            </a:r>
            <a:r>
              <a:rPr lang="en-US" altLang="zh-CN" dirty="0" smtClean="0"/>
              <a:t>/</a:t>
            </a:r>
            <a:r>
              <a:rPr lang="zh-CN" altLang="en-US" dirty="0" smtClean="0"/>
              <a:t>日元。本金 </a:t>
            </a:r>
            <a:r>
              <a:rPr lang="en-US" altLang="zh-CN" dirty="0" smtClean="0"/>
              <a:t>1 </a:t>
            </a:r>
            <a:r>
              <a:rPr lang="zh-CN" altLang="en-US" dirty="0" smtClean="0"/>
              <a:t>亿日元的 </a:t>
            </a:r>
            <a:r>
              <a:rPr lang="en-US" altLang="zh-CN" dirty="0" smtClean="0"/>
              <a:t>3 </a:t>
            </a:r>
            <a:r>
              <a:rPr lang="zh-CN" altLang="en-US" dirty="0" smtClean="0"/>
              <a:t>个月 </a:t>
            </a:r>
            <a:r>
              <a:rPr lang="en-US" altLang="zh-CN" dirty="0" smtClean="0"/>
              <a:t>×1 </a:t>
            </a:r>
            <a:r>
              <a:rPr lang="zh-CN" altLang="en-US" dirty="0" smtClean="0"/>
              <a:t>年 </a:t>
            </a:r>
            <a:r>
              <a:rPr lang="en-US" altLang="zh-CN" dirty="0" smtClean="0"/>
              <a:t>ERA </a:t>
            </a:r>
            <a:r>
              <a:rPr lang="zh-CN" altLang="en-US" dirty="0" smtClean="0"/>
              <a:t>的 </a:t>
            </a:r>
            <a:r>
              <a:rPr lang="en-US" altLang="zh-CN" dirty="0" smtClean="0"/>
              <a:t>3 </a:t>
            </a:r>
            <a:r>
              <a:rPr lang="zh-CN" altLang="en-US" dirty="0" smtClean="0"/>
              <a:t>个月合同远期汇率为 </a:t>
            </a:r>
            <a:r>
              <a:rPr lang="en-US" altLang="zh-CN" dirty="0" smtClean="0"/>
              <a:t>0.008615 </a:t>
            </a:r>
            <a:r>
              <a:rPr lang="zh-CN" altLang="en-US" dirty="0" smtClean="0"/>
              <a:t>美元</a:t>
            </a:r>
            <a:r>
              <a:rPr lang="en-US" altLang="zh-CN" dirty="0" smtClean="0"/>
              <a:t>/</a:t>
            </a:r>
            <a:r>
              <a:rPr lang="zh-CN" altLang="en-US" dirty="0" smtClean="0"/>
              <a:t>日元，</a:t>
            </a:r>
            <a:r>
              <a:rPr lang="en-US" altLang="zh-CN" dirty="0" smtClean="0"/>
              <a:t>1 </a:t>
            </a:r>
            <a:r>
              <a:rPr lang="zh-CN" altLang="en-US" dirty="0" smtClean="0"/>
              <a:t>年合同远期汇率为 </a:t>
            </a:r>
            <a:r>
              <a:rPr lang="en-US" altLang="zh-CN" dirty="0" smtClean="0"/>
              <a:t>0.008865 </a:t>
            </a:r>
            <a:r>
              <a:rPr lang="zh-CN" altLang="en-US" dirty="0" smtClean="0"/>
              <a:t>美元</a:t>
            </a:r>
            <a:r>
              <a:rPr lang="en-US" altLang="zh-CN" dirty="0" smtClean="0"/>
              <a:t>/</a:t>
            </a:r>
            <a:r>
              <a:rPr lang="zh-CN" altLang="en-US" dirty="0" smtClean="0"/>
              <a:t>日元。</a:t>
            </a:r>
          </a:p>
          <a:p>
            <a:pPr eaLnBrk="1" hangingPunct="1"/>
            <a:r>
              <a:rPr lang="zh-CN" altLang="en-US" dirty="0" smtClean="0"/>
              <a:t>请问该合约理论上的远期汇率、远期差价和远期价值等于多少？</a:t>
            </a:r>
          </a:p>
        </p:txBody>
      </p:sp>
      <p:sp>
        <p:nvSpPr>
          <p:cNvPr id="65539"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20</a:t>
            </a:fld>
            <a:endParaRPr lang="en-US" altLang="zh-CN" dirty="0">
              <a:solidFill>
                <a:srgbClr val="000000"/>
              </a:solidFill>
            </a:endParaRPr>
          </a:p>
        </p:txBody>
      </p:sp>
    </p:spTree>
    <p:extLst>
      <p:ext uri="{BB962C8B-B14F-4D97-AF65-F5344CB8AC3E}">
        <p14:creationId xmlns:p14="http://schemas.microsoft.com/office/powerpoint/2010/main" val="2399376829"/>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title"/>
          </p:nvPr>
        </p:nvSpPr>
        <p:spPr/>
        <p:txBody>
          <a:bodyPr/>
          <a:lstStyle/>
          <a:p>
            <a:pPr eaLnBrk="1" hangingPunct="1"/>
            <a:r>
              <a:rPr lang="zh-CN" altLang="en-US" smtClean="0"/>
              <a:t>案例 </a:t>
            </a:r>
            <a:r>
              <a:rPr lang="en-US" altLang="zh-CN" smtClean="0"/>
              <a:t>5.2 </a:t>
            </a:r>
            <a:r>
              <a:rPr lang="zh-CN" altLang="en-US" smtClean="0"/>
              <a:t>： </a:t>
            </a:r>
            <a:r>
              <a:rPr lang="en-US" altLang="zh-CN" smtClean="0"/>
              <a:t>ERA </a:t>
            </a:r>
            <a:r>
              <a:rPr lang="zh-CN" altLang="en-US" smtClean="0"/>
              <a:t>定价 </a:t>
            </a:r>
            <a:r>
              <a:rPr lang="en-US" altLang="zh-CN" smtClean="0"/>
              <a:t>II</a:t>
            </a:r>
          </a:p>
        </p:txBody>
      </p:sp>
      <p:sp>
        <p:nvSpPr>
          <p:cNvPr id="10246" name="Rectangle 2"/>
          <p:cNvSpPr>
            <a:spLocks noGrp="1" noChangeArrowheads="1"/>
          </p:cNvSpPr>
          <p:nvPr>
            <p:ph idx="1"/>
          </p:nvPr>
        </p:nvSpPr>
        <p:spPr/>
        <p:txBody>
          <a:bodyPr/>
          <a:lstStyle/>
          <a:p>
            <a:pPr eaLnBrk="1" hangingPunct="1"/>
            <a:r>
              <a:rPr lang="en-US" altLang="zh-CN" dirty="0" smtClean="0"/>
              <a:t>3 </a:t>
            </a:r>
            <a:r>
              <a:rPr lang="zh-CN" altLang="en-US" dirty="0" smtClean="0"/>
              <a:t>个月期理论远期汇率为</a:t>
            </a:r>
          </a:p>
          <a:p>
            <a:pPr marL="0" indent="0" eaLnBrk="1" hangingPunct="1">
              <a:buNone/>
            </a:pPr>
            <a:endParaRPr lang="zh-CN" altLang="en-US" dirty="0" smtClean="0"/>
          </a:p>
          <a:p>
            <a:pPr eaLnBrk="1" hangingPunct="1"/>
            <a:r>
              <a:rPr lang="en-US" altLang="zh-CN" dirty="0" smtClean="0"/>
              <a:t>1 </a:t>
            </a:r>
            <a:r>
              <a:rPr lang="zh-CN" altLang="en-US" dirty="0" smtClean="0"/>
              <a:t>年期理论远期汇率为</a:t>
            </a:r>
          </a:p>
          <a:p>
            <a:pPr marL="0" indent="0" eaLnBrk="1" hangingPunct="1">
              <a:buNone/>
            </a:pPr>
            <a:endParaRPr lang="zh-CN" altLang="en-US" dirty="0" smtClean="0"/>
          </a:p>
          <a:p>
            <a:pPr eaLnBrk="1" hangingPunct="1"/>
            <a:r>
              <a:rPr lang="en-US" altLang="zh-CN" dirty="0" smtClean="0"/>
              <a:t>3 </a:t>
            </a:r>
            <a:r>
              <a:rPr lang="zh-CN" altLang="en-US" dirty="0" smtClean="0"/>
              <a:t>个月 </a:t>
            </a:r>
            <a:r>
              <a:rPr lang="en-US" altLang="zh-CN" dirty="0" smtClean="0"/>
              <a:t>×1 </a:t>
            </a:r>
            <a:r>
              <a:rPr lang="zh-CN" altLang="en-US" dirty="0" smtClean="0"/>
              <a:t>年理论远期差价为</a:t>
            </a:r>
          </a:p>
          <a:p>
            <a:pPr eaLnBrk="1" hangingPunct="1"/>
            <a:endParaRPr lang="zh-CN" altLang="en-US" dirty="0" smtClean="0"/>
          </a:p>
        </p:txBody>
      </p:sp>
      <p:sp>
        <p:nvSpPr>
          <p:cNvPr id="3" name="页脚占位符 6"/>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10" name="灯片编号占位符 9"/>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21</a:t>
            </a:fld>
            <a:endParaRPr lang="en-US" altLang="zh-CN" dirty="0">
              <a:solidFill>
                <a:srgbClr val="000000"/>
              </a:solidFill>
            </a:endParaRPr>
          </a:p>
        </p:txBody>
      </p:sp>
      <p:graphicFrame>
        <p:nvGraphicFramePr>
          <p:cNvPr id="10242" name="Object 6"/>
          <p:cNvGraphicFramePr>
            <a:graphicFrameLocks noChangeAspect="1"/>
          </p:cNvGraphicFramePr>
          <p:nvPr>
            <p:extLst>
              <p:ext uri="{D42A27DB-BD31-4B8C-83A1-F6EECF244321}">
                <p14:modId xmlns:p14="http://schemas.microsoft.com/office/powerpoint/2010/main" val="1928368580"/>
              </p:ext>
            </p:extLst>
          </p:nvPr>
        </p:nvGraphicFramePr>
        <p:xfrm>
          <a:off x="1115616" y="4221088"/>
          <a:ext cx="7416800" cy="439738"/>
        </p:xfrm>
        <a:graphic>
          <a:graphicData uri="http://schemas.openxmlformats.org/presentationml/2006/ole">
            <mc:AlternateContent xmlns:mc="http://schemas.openxmlformats.org/markup-compatibility/2006">
              <mc:Choice xmlns:v="urn:schemas-microsoft-com:vml" Requires="v">
                <p:oleObj spid="_x0000_s43103" r:id="rId3" imgW="3632200" imgH="215900" progId="Equation.3">
                  <p:embed/>
                </p:oleObj>
              </mc:Choice>
              <mc:Fallback>
                <p:oleObj r:id="rId3" imgW="3632200" imgH="215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221088"/>
                        <a:ext cx="741680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9"/>
          <p:cNvGraphicFramePr>
            <a:graphicFrameLocks noChangeAspect="1"/>
          </p:cNvGraphicFramePr>
          <p:nvPr>
            <p:extLst>
              <p:ext uri="{D42A27DB-BD31-4B8C-83A1-F6EECF244321}">
                <p14:modId xmlns:p14="http://schemas.microsoft.com/office/powerpoint/2010/main" val="1671069072"/>
              </p:ext>
            </p:extLst>
          </p:nvPr>
        </p:nvGraphicFramePr>
        <p:xfrm>
          <a:off x="1547664" y="2132856"/>
          <a:ext cx="6607175" cy="431800"/>
        </p:xfrm>
        <a:graphic>
          <a:graphicData uri="http://schemas.openxmlformats.org/presentationml/2006/ole">
            <mc:AlternateContent xmlns:mc="http://schemas.openxmlformats.org/markup-compatibility/2006">
              <mc:Choice xmlns:v="urn:schemas-microsoft-com:vml" Requires="v">
                <p:oleObj spid="_x0000_s43104" name="Equation" r:id="rId5" imgW="3302000" imgH="215900" progId="Equation.DSMT4">
                  <p:embed/>
                </p:oleObj>
              </mc:Choice>
              <mc:Fallback>
                <p:oleObj name="Equation" r:id="rId5" imgW="3302000" imgH="215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2132856"/>
                        <a:ext cx="66071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10"/>
          <p:cNvGraphicFramePr>
            <a:graphicFrameLocks noChangeAspect="1"/>
          </p:cNvGraphicFramePr>
          <p:nvPr>
            <p:extLst>
              <p:ext uri="{D42A27DB-BD31-4B8C-83A1-F6EECF244321}">
                <p14:modId xmlns:p14="http://schemas.microsoft.com/office/powerpoint/2010/main" val="977506391"/>
              </p:ext>
            </p:extLst>
          </p:nvPr>
        </p:nvGraphicFramePr>
        <p:xfrm>
          <a:off x="1691680" y="3068960"/>
          <a:ext cx="6532563" cy="431800"/>
        </p:xfrm>
        <a:graphic>
          <a:graphicData uri="http://schemas.openxmlformats.org/presentationml/2006/ole">
            <mc:AlternateContent xmlns:mc="http://schemas.openxmlformats.org/markup-compatibility/2006">
              <mc:Choice xmlns:v="urn:schemas-microsoft-com:vml" Requires="v">
                <p:oleObj spid="_x0000_s43105" name="Equation" r:id="rId7" imgW="3263900" imgH="215900" progId="Equation.DSMT4">
                  <p:embed/>
                </p:oleObj>
              </mc:Choice>
              <mc:Fallback>
                <p:oleObj name="Equation" r:id="rId7" imgW="3263900" imgH="2159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3068960"/>
                        <a:ext cx="65325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11321566"/>
      </p:ext>
    </p:extLst>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标题 7"/>
          <p:cNvSpPr>
            <a:spLocks noGrp="1"/>
          </p:cNvSpPr>
          <p:nvPr>
            <p:ph type="title"/>
          </p:nvPr>
        </p:nvSpPr>
        <p:spPr/>
        <p:txBody>
          <a:bodyPr/>
          <a:lstStyle/>
          <a:p>
            <a:r>
              <a:rPr lang="zh-CN" altLang="en-US" smtClean="0"/>
              <a:t>案例 </a:t>
            </a:r>
            <a:r>
              <a:rPr lang="en-US" altLang="zh-CN" smtClean="0"/>
              <a:t>5.2 </a:t>
            </a:r>
            <a:r>
              <a:rPr lang="zh-CN" altLang="en-US" smtClean="0"/>
              <a:t>： </a:t>
            </a:r>
            <a:r>
              <a:rPr lang="en-US" altLang="zh-CN" smtClean="0"/>
              <a:t>ERA </a:t>
            </a:r>
            <a:r>
              <a:rPr lang="zh-CN" altLang="en-US" smtClean="0"/>
              <a:t>定价 </a:t>
            </a:r>
            <a:r>
              <a:rPr lang="en-US" altLang="zh-CN" smtClean="0"/>
              <a:t>III</a:t>
            </a:r>
            <a:endParaRPr lang="zh-CN" altLang="en-US" smtClean="0"/>
          </a:p>
        </p:txBody>
      </p:sp>
      <p:sp>
        <p:nvSpPr>
          <p:cNvPr id="11271" name="内容占位符 8"/>
          <p:cNvSpPr>
            <a:spLocks noGrp="1"/>
          </p:cNvSpPr>
          <p:nvPr>
            <p:ph idx="1"/>
          </p:nvPr>
        </p:nvSpPr>
        <p:spPr/>
        <p:txBody>
          <a:bodyPr/>
          <a:lstStyle/>
          <a:p>
            <a:pPr marL="0" indent="0">
              <a:buNone/>
            </a:pPr>
            <a:endParaRPr lang="en-US" altLang="zh-CN" sz="2800" dirty="0" smtClean="0">
              <a:latin typeface="Times New Roman" pitchFamily="18" charset="0"/>
            </a:endParaRPr>
          </a:p>
          <a:p>
            <a:r>
              <a:rPr lang="zh-CN" altLang="zh-CN" sz="2800" dirty="0" smtClean="0">
                <a:latin typeface="Times New Roman" pitchFamily="18" charset="0"/>
              </a:rPr>
              <a:t>根据公式（ </a:t>
            </a:r>
            <a:r>
              <a:rPr lang="zh-CN" altLang="zh-CN" sz="2800" dirty="0" smtClean="0"/>
              <a:t>5.</a:t>
            </a:r>
            <a:r>
              <a:rPr lang="en-US" altLang="zh-CN" sz="2800" dirty="0" smtClean="0"/>
              <a:t>9</a:t>
            </a:r>
            <a:r>
              <a:rPr lang="zh-CN" altLang="zh-CN" sz="2800" dirty="0" smtClean="0">
                <a:latin typeface="Times New Roman" pitchFamily="18" charset="0"/>
              </a:rPr>
              <a:t>），</a:t>
            </a:r>
            <a:r>
              <a:rPr lang="zh-CN" altLang="en-US" sz="2800" dirty="0" smtClean="0">
                <a:latin typeface="Times New Roman" pitchFamily="18" charset="0"/>
              </a:rPr>
              <a:t>对于合约甲方而言，</a:t>
            </a:r>
            <a:r>
              <a:rPr lang="zh-CN" altLang="zh-CN" sz="2800" dirty="0" smtClean="0">
                <a:latin typeface="Times New Roman" pitchFamily="18" charset="0"/>
              </a:rPr>
              <a:t>该</a:t>
            </a:r>
            <a:r>
              <a:rPr lang="zh-CN" altLang="zh-CN" sz="2800" dirty="0" smtClean="0"/>
              <a:t> ERA </a:t>
            </a:r>
            <a:r>
              <a:rPr lang="zh-CN" altLang="zh-CN" sz="2800" dirty="0" smtClean="0">
                <a:latin typeface="Times New Roman" pitchFamily="18" charset="0"/>
              </a:rPr>
              <a:t>价值为：</a:t>
            </a:r>
          </a:p>
          <a:p>
            <a:endParaRPr lang="zh-CN" altLang="zh-CN" sz="2800" dirty="0" smtClean="0">
              <a:latin typeface="Times New Roman" pitchFamily="18" charset="0"/>
            </a:endParaRPr>
          </a:p>
          <a:p>
            <a:endParaRPr lang="zh-CN" altLang="en-US" dirty="0" smtClean="0"/>
          </a:p>
        </p:txBody>
      </p:sp>
      <p:sp>
        <p:nvSpPr>
          <p:cNvPr id="7" name="页脚占位符 6"/>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11" name="灯片编号占位符 10"/>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22</a:t>
            </a:fld>
            <a:endParaRPr lang="en-US" altLang="zh-CN" dirty="0">
              <a:solidFill>
                <a:srgbClr val="000000"/>
              </a:solidFill>
            </a:endParaRPr>
          </a:p>
        </p:txBody>
      </p:sp>
      <p:graphicFrame>
        <p:nvGraphicFramePr>
          <p:cNvPr id="11267" name="Object 6"/>
          <p:cNvGraphicFramePr>
            <a:graphicFrameLocks noChangeAspect="1"/>
          </p:cNvGraphicFramePr>
          <p:nvPr>
            <p:extLst>
              <p:ext uri="{D42A27DB-BD31-4B8C-83A1-F6EECF244321}">
                <p14:modId xmlns:p14="http://schemas.microsoft.com/office/powerpoint/2010/main" val="1800955867"/>
              </p:ext>
            </p:extLst>
          </p:nvPr>
        </p:nvGraphicFramePr>
        <p:xfrm>
          <a:off x="755576" y="3573016"/>
          <a:ext cx="8018463" cy="1177925"/>
        </p:xfrm>
        <a:graphic>
          <a:graphicData uri="http://schemas.openxmlformats.org/presentationml/2006/ole">
            <mc:AlternateContent xmlns:mc="http://schemas.openxmlformats.org/markup-compatibility/2006">
              <mc:Choice xmlns:v="urn:schemas-microsoft-com:vml" Requires="v">
                <p:oleObj spid="_x0000_s44065" name="Equation" r:id="rId3" imgW="3632040" imgH="533160" progId="Equation.DSMT4">
                  <p:embed/>
                </p:oleObj>
              </mc:Choice>
              <mc:Fallback>
                <p:oleObj name="Equation" r:id="rId3" imgW="3632040" imgH="533160" progId="Equation.DSMT4">
                  <p:embed/>
                  <p:pic>
                    <p:nvPicPr>
                      <p:cNvPr id="0" name=""/>
                      <p:cNvPicPr>
                        <a:picLocks noChangeAspect="1" noChangeArrowheads="1"/>
                      </p:cNvPicPr>
                      <p:nvPr/>
                    </p:nvPicPr>
                    <p:blipFill>
                      <a:blip r:embed="rId4"/>
                      <a:srcRect/>
                      <a:stretch>
                        <a:fillRect/>
                      </a:stretch>
                    </p:blipFill>
                    <p:spPr bwMode="auto">
                      <a:xfrm>
                        <a:off x="755576" y="3573016"/>
                        <a:ext cx="8018463"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84207428"/>
      </p:ext>
    </p:extLst>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zh-CN" smtClean="0"/>
              <a:t>目录</a:t>
            </a:r>
          </a:p>
        </p:txBody>
      </p:sp>
      <p:sp>
        <p:nvSpPr>
          <p:cNvPr id="56325" name="Rectangle 3"/>
          <p:cNvSpPr>
            <a:spLocks noGrp="1" noChangeArrowheads="1"/>
          </p:cNvSpPr>
          <p:nvPr>
            <p:ph idx="1"/>
          </p:nvPr>
        </p:nvSpPr>
        <p:spPr>
          <a:xfrm>
            <a:off x="457200" y="1556792"/>
            <a:ext cx="8229600" cy="4574133"/>
          </a:xfrm>
        </p:spPr>
        <p:txBody>
          <a:bodyPr/>
          <a:lstStyle/>
          <a:p>
            <a:pPr eaLnBrk="1" hangingPunct="1">
              <a:buFont typeface="Wingdings" pitchFamily="2" charset="2"/>
              <a:buNone/>
              <a:defRPr/>
            </a:pPr>
            <a:r>
              <a:rPr lang="zh-CN" sz="2800" dirty="0" smtClean="0">
                <a:solidFill>
                  <a:schemeClr val="bg1">
                    <a:lumMod val="50000"/>
                  </a:schemeClr>
                </a:solidFill>
              </a:rPr>
              <a:t>股票指数期货</a:t>
            </a:r>
            <a:endParaRPr lang="en-US" altLang="zh-CN" sz="2800" dirty="0" smtClean="0">
              <a:solidFill>
                <a:schemeClr val="bg1">
                  <a:lumMod val="50000"/>
                </a:schemeClr>
              </a:solidFill>
            </a:endParaRPr>
          </a:p>
          <a:p>
            <a:pPr eaLnBrk="1" hangingPunct="1">
              <a:buFont typeface="Wingdings" pitchFamily="2" charset="2"/>
              <a:buNone/>
              <a:defRPr/>
            </a:pPr>
            <a:endParaRPr lang="zh-CN" altLang="zh-CN" sz="2800" dirty="0" smtClean="0"/>
          </a:p>
          <a:p>
            <a:pPr eaLnBrk="1" hangingPunct="1">
              <a:buFont typeface="Wingdings" pitchFamily="2" charset="2"/>
              <a:buNone/>
              <a:defRPr/>
            </a:pPr>
            <a:r>
              <a:rPr lang="zh-CN" sz="2800" dirty="0" smtClean="0">
                <a:solidFill>
                  <a:schemeClr val="bg1">
                    <a:lumMod val="50000"/>
                  </a:schemeClr>
                </a:solidFill>
              </a:rPr>
              <a:t>外汇远期</a:t>
            </a:r>
            <a:endParaRPr lang="en-US" altLang="zh-CN" sz="2800" dirty="0" smtClean="0">
              <a:solidFill>
                <a:schemeClr val="bg1">
                  <a:lumMod val="50000"/>
                </a:schemeClr>
              </a:solidFill>
            </a:endParaRPr>
          </a:p>
          <a:p>
            <a:pPr eaLnBrk="1" hangingPunct="1">
              <a:buFont typeface="Wingdings" pitchFamily="2" charset="2"/>
              <a:buNone/>
              <a:defRPr/>
            </a:pPr>
            <a:endParaRPr lang="zh-CN" altLang="zh-CN" sz="2800" dirty="0" smtClean="0">
              <a:solidFill>
                <a:schemeClr val="tx1">
                  <a:lumMod val="50000"/>
                  <a:lumOff val="50000"/>
                </a:schemeClr>
              </a:solidFill>
            </a:endParaRPr>
          </a:p>
          <a:p>
            <a:pPr eaLnBrk="1" hangingPunct="1">
              <a:buFont typeface="Wingdings" pitchFamily="2" charset="2"/>
              <a:buNone/>
              <a:defRPr/>
            </a:pPr>
            <a:r>
              <a:rPr lang="zh-CN" sz="2800" dirty="0" smtClean="0"/>
              <a:t>远期利率协议</a:t>
            </a:r>
            <a:endParaRPr lang="en-US" altLang="zh-CN" sz="2800" dirty="0" smtClean="0"/>
          </a:p>
          <a:p>
            <a:pPr eaLnBrk="1" hangingPunct="1">
              <a:buFont typeface="Wingdings" pitchFamily="2" charset="2"/>
              <a:buNone/>
              <a:defRPr/>
            </a:pPr>
            <a:endParaRPr lang="zh-CN" altLang="zh-CN" sz="2800" dirty="0" smtClean="0">
              <a:solidFill>
                <a:schemeClr val="tx1">
                  <a:lumMod val="50000"/>
                  <a:lumOff val="50000"/>
                </a:schemeClr>
              </a:solidFill>
            </a:endParaRPr>
          </a:p>
          <a:p>
            <a:pPr eaLnBrk="1" hangingPunct="1">
              <a:buFont typeface="Wingdings" pitchFamily="2" charset="2"/>
              <a:buNone/>
              <a:defRPr/>
            </a:pPr>
            <a:r>
              <a:rPr lang="zh-CN" sz="2800" dirty="0" smtClean="0">
                <a:solidFill>
                  <a:schemeClr val="tx1">
                    <a:lumMod val="50000"/>
                    <a:lumOff val="50000"/>
                  </a:schemeClr>
                </a:solidFill>
              </a:rPr>
              <a:t>利率期货</a:t>
            </a:r>
            <a:endParaRPr lang="en-US" altLang="zh-CN" sz="2800" dirty="0" smtClean="0">
              <a:solidFill>
                <a:schemeClr val="tx1">
                  <a:lumMod val="50000"/>
                  <a:lumOff val="50000"/>
                </a:schemeClr>
              </a:solidFill>
            </a:endParaRPr>
          </a:p>
          <a:p>
            <a:pPr eaLnBrk="1" hangingPunct="1">
              <a:buFont typeface="Wingdings" pitchFamily="2" charset="2"/>
              <a:buNone/>
              <a:defRPr/>
            </a:pPr>
            <a:endParaRPr lang="zh-CN" altLang="zh-CN" sz="2800" dirty="0" smtClean="0">
              <a:solidFill>
                <a:schemeClr val="tx1">
                  <a:lumMod val="50000"/>
                  <a:lumOff val="50000"/>
                </a:schemeClr>
              </a:solidFill>
            </a:endParaRPr>
          </a:p>
          <a:p>
            <a:pPr eaLnBrk="1" hangingPunct="1">
              <a:buFont typeface="Wingdings" pitchFamily="2" charset="2"/>
              <a:buNone/>
              <a:defRPr/>
            </a:pPr>
            <a:r>
              <a:rPr lang="zh-CN" sz="2800" dirty="0" smtClean="0">
                <a:solidFill>
                  <a:schemeClr val="tx1">
                    <a:lumMod val="50000"/>
                    <a:lumOff val="50000"/>
                  </a:schemeClr>
                </a:solidFill>
              </a:rPr>
              <a:t>利率风险管理</a:t>
            </a:r>
          </a:p>
        </p:txBody>
      </p:sp>
      <p:sp>
        <p:nvSpPr>
          <p:cNvPr id="56323"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23</a:t>
            </a:fld>
            <a:endParaRPr lang="en-US" altLang="zh-CN" dirty="0">
              <a:solidFill>
                <a:srgbClr val="000000"/>
              </a:solidFill>
            </a:endParaRPr>
          </a:p>
        </p:txBody>
      </p:sp>
    </p:spTree>
    <p:extLst>
      <p:ext uri="{BB962C8B-B14F-4D97-AF65-F5344CB8AC3E}">
        <p14:creationId xmlns:p14="http://schemas.microsoft.com/office/powerpoint/2010/main" val="2525894623"/>
      </p:ext>
    </p:extLst>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zh-CN" smtClean="0"/>
              <a:t>利率远期与期货</a:t>
            </a:r>
          </a:p>
        </p:txBody>
      </p:sp>
      <p:sp>
        <p:nvSpPr>
          <p:cNvPr id="67589" name="Rectangle 3"/>
          <p:cNvSpPr>
            <a:spLocks noGrp="1" noChangeArrowheads="1"/>
          </p:cNvSpPr>
          <p:nvPr>
            <p:ph idx="1"/>
          </p:nvPr>
        </p:nvSpPr>
        <p:spPr/>
        <p:txBody>
          <a:bodyPr/>
          <a:lstStyle/>
          <a:p>
            <a:pPr eaLnBrk="1" hangingPunct="1"/>
            <a:endParaRPr lang="en-US" altLang="zh-CN" dirty="0" smtClean="0"/>
          </a:p>
          <a:p>
            <a:pPr eaLnBrk="1" hangingPunct="1"/>
            <a:r>
              <a:rPr lang="zh-CN" altLang="en-US" dirty="0" smtClean="0"/>
              <a:t>远期：</a:t>
            </a:r>
            <a:r>
              <a:rPr lang="en-US" altLang="zh-CN" dirty="0" smtClean="0"/>
              <a:t>FRA</a:t>
            </a:r>
          </a:p>
          <a:p>
            <a:pPr eaLnBrk="1" hangingPunct="1"/>
            <a:endParaRPr lang="zh-CN" altLang="en-US" dirty="0" smtClean="0"/>
          </a:p>
          <a:p>
            <a:pPr eaLnBrk="1" hangingPunct="1"/>
            <a:r>
              <a:rPr lang="zh-CN" altLang="en-US" dirty="0" smtClean="0"/>
              <a:t>期货：</a:t>
            </a:r>
          </a:p>
          <a:p>
            <a:pPr lvl="1" eaLnBrk="1" hangingPunct="1"/>
            <a:r>
              <a:rPr lang="zh-CN" altLang="en-US" dirty="0" smtClean="0"/>
              <a:t>存款：欧洲美元期货（短期）</a:t>
            </a:r>
          </a:p>
          <a:p>
            <a:pPr lvl="1" eaLnBrk="1" hangingPunct="1"/>
            <a:r>
              <a:rPr lang="zh-CN" altLang="en-US" dirty="0" smtClean="0"/>
              <a:t>国库券：美国 </a:t>
            </a:r>
            <a:r>
              <a:rPr lang="en-US" altLang="zh-CN" dirty="0" smtClean="0"/>
              <a:t>13 </a:t>
            </a:r>
            <a:r>
              <a:rPr lang="zh-CN" altLang="en-US" dirty="0" smtClean="0"/>
              <a:t>周国库券期货（短期）</a:t>
            </a:r>
          </a:p>
          <a:p>
            <a:pPr lvl="1" eaLnBrk="1" hangingPunct="1"/>
            <a:r>
              <a:rPr lang="zh-CN" altLang="en-US" dirty="0" smtClean="0"/>
              <a:t>国债：美国 </a:t>
            </a:r>
            <a:r>
              <a:rPr lang="en-US" altLang="zh-CN" dirty="0" smtClean="0"/>
              <a:t>30 </a:t>
            </a:r>
            <a:r>
              <a:rPr lang="zh-CN" altLang="en-US" dirty="0" smtClean="0"/>
              <a:t>年国债期货（长期）</a:t>
            </a:r>
          </a:p>
        </p:txBody>
      </p:sp>
      <p:sp>
        <p:nvSpPr>
          <p:cNvPr id="67587"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24</a:t>
            </a:fld>
            <a:endParaRPr lang="en-US" altLang="zh-CN" dirty="0">
              <a:solidFill>
                <a:srgbClr val="000000"/>
              </a:solidFill>
            </a:endParaRPr>
          </a:p>
        </p:txBody>
      </p:sp>
    </p:spTree>
    <p:extLst>
      <p:ext uri="{BB962C8B-B14F-4D97-AF65-F5344CB8AC3E}">
        <p14:creationId xmlns:p14="http://schemas.microsoft.com/office/powerpoint/2010/main" val="3632394255"/>
      </p:ext>
    </p:extLst>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zh-CN" altLang="en-US" dirty="0" smtClean="0"/>
              <a:t>远期利率协议</a:t>
            </a:r>
            <a:r>
              <a:rPr lang="en-US" altLang="zh-CN" dirty="0" smtClean="0"/>
              <a:t/>
            </a:r>
            <a:br>
              <a:rPr lang="en-US" altLang="zh-CN" dirty="0" smtClean="0"/>
            </a:br>
            <a:r>
              <a:rPr lang="en-US" altLang="zh-CN" dirty="0" smtClean="0"/>
              <a:t>       </a:t>
            </a:r>
            <a:r>
              <a:rPr lang="zh-CN" altLang="en-US" dirty="0" smtClean="0"/>
              <a:t>（ </a:t>
            </a:r>
            <a:r>
              <a:rPr lang="en-US" altLang="zh-CN" dirty="0" smtClean="0"/>
              <a:t>Forward Rate Agreement </a:t>
            </a:r>
            <a:r>
              <a:rPr lang="zh-CN" altLang="en-US" dirty="0" smtClean="0"/>
              <a:t>）</a:t>
            </a:r>
          </a:p>
        </p:txBody>
      </p:sp>
      <p:sp>
        <p:nvSpPr>
          <p:cNvPr id="68613" name="Rectangle 3"/>
          <p:cNvSpPr>
            <a:spLocks noGrp="1" noChangeArrowheads="1"/>
          </p:cNvSpPr>
          <p:nvPr>
            <p:ph idx="1"/>
          </p:nvPr>
        </p:nvSpPr>
        <p:spPr/>
        <p:txBody>
          <a:bodyPr/>
          <a:lstStyle/>
          <a:p>
            <a:pPr eaLnBrk="1" hangingPunct="1"/>
            <a:endParaRPr lang="zh-CN" altLang="en-US" dirty="0" smtClean="0"/>
          </a:p>
          <a:p>
            <a:pPr eaLnBrk="1" hangingPunct="1"/>
            <a:endParaRPr lang="zh-CN" altLang="en-US" dirty="0" smtClean="0"/>
          </a:p>
          <a:p>
            <a:pPr eaLnBrk="1" hangingPunct="1"/>
            <a:r>
              <a:rPr lang="zh-CN" altLang="en-US" dirty="0" smtClean="0"/>
              <a:t>远期利率协议（ </a:t>
            </a:r>
            <a:r>
              <a:rPr lang="en-US" altLang="zh-CN" dirty="0" smtClean="0"/>
              <a:t>FRA </a:t>
            </a:r>
            <a:r>
              <a:rPr lang="zh-CN" altLang="en-US" dirty="0" smtClean="0"/>
              <a:t>）是买卖双方同意从未来某一商定的时刻开始的一定时期内按</a:t>
            </a:r>
            <a:r>
              <a:rPr lang="zh-CN" altLang="en-US" dirty="0" smtClean="0">
                <a:solidFill>
                  <a:srgbClr val="FF0000"/>
                </a:solidFill>
              </a:rPr>
              <a:t>协议利率</a:t>
            </a:r>
            <a:r>
              <a:rPr lang="zh-CN" altLang="en-US" dirty="0" smtClean="0"/>
              <a:t>借贷一笔数额确定、以具体货币表示的</a:t>
            </a:r>
            <a:r>
              <a:rPr lang="zh-CN" altLang="en-US" dirty="0" smtClean="0">
                <a:solidFill>
                  <a:srgbClr val="FF0000"/>
                </a:solidFill>
              </a:rPr>
              <a:t>名义本金</a:t>
            </a:r>
            <a:r>
              <a:rPr lang="zh-CN" altLang="en-US" dirty="0" smtClean="0"/>
              <a:t>的协议。</a:t>
            </a:r>
          </a:p>
          <a:p>
            <a:pPr eaLnBrk="1" hangingPunct="1"/>
            <a:endParaRPr lang="zh-CN" altLang="en-US" dirty="0" smtClean="0"/>
          </a:p>
          <a:p>
            <a:pPr eaLnBrk="1" hangingPunct="1"/>
            <a:r>
              <a:rPr lang="zh-CN" altLang="en-US" dirty="0" smtClean="0"/>
              <a:t>案例 </a:t>
            </a:r>
            <a:r>
              <a:rPr lang="en-US" altLang="zh-CN" dirty="0" smtClean="0"/>
              <a:t>5.3 </a:t>
            </a:r>
            <a:r>
              <a:rPr lang="zh-CN" altLang="en-US" dirty="0" smtClean="0"/>
              <a:t>（ </a:t>
            </a:r>
            <a:r>
              <a:rPr lang="en-US" altLang="zh-CN" dirty="0" smtClean="0"/>
              <a:t>P83 </a:t>
            </a:r>
            <a:r>
              <a:rPr lang="zh-CN" altLang="en-US" dirty="0" smtClean="0"/>
              <a:t>）</a:t>
            </a:r>
          </a:p>
        </p:txBody>
      </p:sp>
      <p:sp>
        <p:nvSpPr>
          <p:cNvPr id="68611"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25</a:t>
            </a:fld>
            <a:endParaRPr lang="en-US" altLang="zh-CN" dirty="0">
              <a:solidFill>
                <a:srgbClr val="000000"/>
              </a:solidFill>
            </a:endParaRPr>
          </a:p>
        </p:txBody>
      </p:sp>
    </p:spTree>
    <p:extLst>
      <p:ext uri="{BB962C8B-B14F-4D97-AF65-F5344CB8AC3E}">
        <p14:creationId xmlns:p14="http://schemas.microsoft.com/office/powerpoint/2010/main" val="4066555004"/>
      </p:ext>
    </p:extLst>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p:txBody>
          <a:bodyPr/>
          <a:lstStyle/>
          <a:p>
            <a:pPr eaLnBrk="1" hangingPunct="1"/>
            <a:r>
              <a:rPr lang="en-US" altLang="zh-CN" smtClean="0"/>
              <a:t>FRA </a:t>
            </a:r>
            <a:r>
              <a:rPr lang="zh-CN" altLang="en-US" smtClean="0"/>
              <a:t>特征</a:t>
            </a:r>
          </a:p>
        </p:txBody>
      </p:sp>
      <p:sp>
        <p:nvSpPr>
          <p:cNvPr id="69637" name="Rectangle 3"/>
          <p:cNvSpPr>
            <a:spLocks noGrp="1" noChangeArrowheads="1"/>
          </p:cNvSpPr>
          <p:nvPr>
            <p:ph idx="1"/>
          </p:nvPr>
        </p:nvSpPr>
        <p:spPr/>
        <p:txBody>
          <a:bodyPr/>
          <a:lstStyle/>
          <a:p>
            <a:pPr eaLnBrk="1" hangingPunct="1"/>
            <a:endParaRPr lang="zh-CN" altLang="en-US" dirty="0" smtClean="0"/>
          </a:p>
          <a:p>
            <a:pPr eaLnBrk="1" hangingPunct="1"/>
            <a:r>
              <a:rPr lang="zh-CN" altLang="en-US" dirty="0" smtClean="0"/>
              <a:t>在 </a:t>
            </a:r>
            <a:r>
              <a:rPr lang="en-US" altLang="zh-CN" dirty="0" smtClean="0"/>
              <a:t>T </a:t>
            </a:r>
            <a:r>
              <a:rPr lang="zh-CN" altLang="en-US" dirty="0" smtClean="0"/>
              <a:t>时刻进行</a:t>
            </a:r>
            <a:r>
              <a:rPr lang="zh-CN" altLang="en-US" dirty="0" smtClean="0">
                <a:solidFill>
                  <a:srgbClr val="FF0000"/>
                </a:solidFill>
              </a:rPr>
              <a:t>现金结算</a:t>
            </a:r>
            <a:r>
              <a:rPr lang="zh-CN" altLang="en-US" dirty="0" smtClean="0"/>
              <a:t>，结算金额为利差的</a:t>
            </a:r>
            <a:r>
              <a:rPr lang="zh-CN" altLang="en-US" dirty="0" smtClean="0">
                <a:solidFill>
                  <a:srgbClr val="FF0000"/>
                </a:solidFill>
              </a:rPr>
              <a:t>贴现值</a:t>
            </a:r>
            <a:r>
              <a:rPr lang="zh-CN" altLang="en-US" dirty="0" smtClean="0"/>
              <a:t>。</a:t>
            </a:r>
          </a:p>
          <a:p>
            <a:pPr eaLnBrk="1" hangingPunct="1"/>
            <a:r>
              <a:rPr lang="zh-CN" altLang="en-US" dirty="0" smtClean="0"/>
              <a:t>名义本金</a:t>
            </a:r>
          </a:p>
          <a:p>
            <a:pPr eaLnBrk="1" hangingPunct="1"/>
            <a:r>
              <a:rPr lang="zh-CN" altLang="en-US" dirty="0" smtClean="0"/>
              <a:t>头寸：</a:t>
            </a:r>
            <a:r>
              <a:rPr lang="en-US" altLang="zh-CN" dirty="0" smtClean="0"/>
              <a:t>Long / Short</a:t>
            </a:r>
          </a:p>
          <a:p>
            <a:pPr lvl="1" eaLnBrk="1" hangingPunct="1"/>
            <a:r>
              <a:rPr lang="en-US" altLang="zh-CN" dirty="0" smtClean="0"/>
              <a:t>Long: Fixed-rate payer</a:t>
            </a:r>
          </a:p>
          <a:p>
            <a:pPr eaLnBrk="1" hangingPunct="1"/>
            <a:r>
              <a:rPr lang="zh-CN" altLang="en-US" dirty="0" smtClean="0"/>
              <a:t>报价： </a:t>
            </a:r>
            <a:r>
              <a:rPr lang="en-US" altLang="zh-CN" dirty="0" smtClean="0"/>
              <a:t>3 × 9 LIBOR 7.86</a:t>
            </a:r>
          </a:p>
        </p:txBody>
      </p:sp>
      <p:sp>
        <p:nvSpPr>
          <p:cNvPr id="6963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26</a:t>
            </a:fld>
            <a:endParaRPr lang="en-US" altLang="zh-CN" dirty="0">
              <a:solidFill>
                <a:srgbClr val="000000"/>
              </a:solidFill>
            </a:endParaRPr>
          </a:p>
        </p:txBody>
      </p:sp>
    </p:spTree>
    <p:extLst>
      <p:ext uri="{BB962C8B-B14F-4D97-AF65-F5344CB8AC3E}">
        <p14:creationId xmlns:p14="http://schemas.microsoft.com/office/powerpoint/2010/main" val="2081427451"/>
      </p:ext>
    </p:extLst>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标题 1"/>
          <p:cNvSpPr>
            <a:spLocks noGrp="1"/>
          </p:cNvSpPr>
          <p:nvPr>
            <p:ph type="title"/>
          </p:nvPr>
        </p:nvSpPr>
        <p:spPr/>
        <p:txBody>
          <a:bodyPr/>
          <a:lstStyle/>
          <a:p>
            <a:r>
              <a:rPr lang="en-US" altLang="zh-CN" smtClean="0"/>
              <a:t>FRA </a:t>
            </a:r>
            <a:r>
              <a:rPr lang="zh-CN" altLang="en-US" smtClean="0"/>
              <a:t>的定价：远期利率</a:t>
            </a:r>
          </a:p>
        </p:txBody>
      </p:sp>
      <p:sp>
        <p:nvSpPr>
          <p:cNvPr id="12293" name="内容占位符 2"/>
          <p:cNvSpPr>
            <a:spLocks noGrp="1"/>
          </p:cNvSpPr>
          <p:nvPr>
            <p:ph idx="1"/>
          </p:nvPr>
        </p:nvSpPr>
        <p:spPr/>
        <p:txBody>
          <a:bodyPr/>
          <a:lstStyle/>
          <a:p>
            <a:endParaRPr lang="en-US" altLang="zh-CN" sz="2800" dirty="0" smtClean="0">
              <a:latin typeface="Times New Roman" pitchFamily="18" charset="0"/>
            </a:endParaRPr>
          </a:p>
          <a:p>
            <a:r>
              <a:rPr lang="zh-CN" altLang="zh-CN" dirty="0" smtClean="0"/>
              <a:t>远期利率（如何进行套利操作？）</a:t>
            </a:r>
            <a:endParaRPr lang="en-US" altLang="zh-CN" dirty="0" smtClean="0"/>
          </a:p>
          <a:p>
            <a:endParaRPr lang="en-US" altLang="zh-CN" dirty="0" smtClean="0"/>
          </a:p>
          <a:p>
            <a:endParaRPr lang="en-US" altLang="zh-CN" dirty="0" smtClean="0"/>
          </a:p>
          <a:p>
            <a:r>
              <a:rPr lang="zh-CN" altLang="zh-CN" dirty="0" smtClean="0"/>
              <a:t>期限结构与远期利率</a:t>
            </a:r>
          </a:p>
          <a:p>
            <a:endParaRPr lang="zh-CN" altLang="zh-CN" sz="2800" dirty="0" smtClean="0">
              <a:latin typeface="Times New Roman" pitchFamily="18" charset="0"/>
            </a:endParaRPr>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9" name="灯片编号占位符 8"/>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27</a:t>
            </a:fld>
            <a:endParaRPr lang="en-US" altLang="zh-CN" dirty="0">
              <a:solidFill>
                <a:srgbClr val="000000"/>
              </a:solidFill>
            </a:endParaRPr>
          </a:p>
        </p:txBody>
      </p:sp>
      <p:graphicFrame>
        <p:nvGraphicFramePr>
          <p:cNvPr id="12290" name="Object 4"/>
          <p:cNvGraphicFramePr>
            <a:graphicFrameLocks noChangeAspect="1"/>
          </p:cNvGraphicFramePr>
          <p:nvPr>
            <p:extLst>
              <p:ext uri="{D42A27DB-BD31-4B8C-83A1-F6EECF244321}">
                <p14:modId xmlns:p14="http://schemas.microsoft.com/office/powerpoint/2010/main" val="519625301"/>
              </p:ext>
            </p:extLst>
          </p:nvPr>
        </p:nvGraphicFramePr>
        <p:xfrm>
          <a:off x="2439988" y="2693988"/>
          <a:ext cx="4622800" cy="520700"/>
        </p:xfrm>
        <a:graphic>
          <a:graphicData uri="http://schemas.openxmlformats.org/presentationml/2006/ole">
            <mc:AlternateContent xmlns:mc="http://schemas.openxmlformats.org/markup-compatibility/2006">
              <mc:Choice xmlns:v="urn:schemas-microsoft-com:vml" Requires="v">
                <p:oleObj spid="_x0000_s45120" name="Equation" r:id="rId3" imgW="2019240" imgH="228600" progId="Equation.DSMT4">
                  <p:embed/>
                </p:oleObj>
              </mc:Choice>
              <mc:Fallback>
                <p:oleObj name="Equation" r:id="rId3" imgW="201924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9988" y="2693988"/>
                        <a:ext cx="46228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5"/>
          <p:cNvGraphicFramePr>
            <a:graphicFrameLocks noChangeAspect="1"/>
          </p:cNvGraphicFramePr>
          <p:nvPr>
            <p:extLst>
              <p:ext uri="{D42A27DB-BD31-4B8C-83A1-F6EECF244321}">
                <p14:modId xmlns:p14="http://schemas.microsoft.com/office/powerpoint/2010/main" val="1469770750"/>
              </p:ext>
            </p:extLst>
          </p:nvPr>
        </p:nvGraphicFramePr>
        <p:xfrm>
          <a:off x="1416050" y="4581525"/>
          <a:ext cx="7319963" cy="806450"/>
        </p:xfrm>
        <a:graphic>
          <a:graphicData uri="http://schemas.openxmlformats.org/presentationml/2006/ole">
            <mc:AlternateContent xmlns:mc="http://schemas.openxmlformats.org/markup-compatibility/2006">
              <mc:Choice xmlns:v="urn:schemas-microsoft-com:vml" Requires="v">
                <p:oleObj spid="_x0000_s45121" name="Equation" r:id="rId5" imgW="3581280" imgH="393480" progId="Equation.DSMT4">
                  <p:embed/>
                </p:oleObj>
              </mc:Choice>
              <mc:Fallback>
                <p:oleObj name="Equation" r:id="rId5" imgW="3581280" imgH="393480" progId="Equation.DSMT4">
                  <p:embed/>
                  <p:pic>
                    <p:nvPicPr>
                      <p:cNvPr id="0" name=""/>
                      <p:cNvPicPr>
                        <a:picLocks noChangeAspect="1" noChangeArrowheads="1"/>
                      </p:cNvPicPr>
                      <p:nvPr/>
                    </p:nvPicPr>
                    <p:blipFill>
                      <a:blip r:embed="rId6"/>
                      <a:srcRect/>
                      <a:stretch>
                        <a:fillRect/>
                      </a:stretch>
                    </p:blipFill>
                    <p:spPr bwMode="auto">
                      <a:xfrm>
                        <a:off x="1416050" y="4581525"/>
                        <a:ext cx="7319963"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7972344"/>
      </p:ext>
    </p:extLst>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p:cNvSpPr>
          <p:nvPr>
            <p:ph type="title"/>
          </p:nvPr>
        </p:nvSpPr>
        <p:spPr/>
        <p:txBody>
          <a:bodyPr/>
          <a:lstStyle/>
          <a:p>
            <a:r>
              <a:rPr lang="en-US" altLang="zh-CN" smtClean="0"/>
              <a:t>FRA </a:t>
            </a:r>
            <a:r>
              <a:rPr lang="zh-CN" altLang="en-US" smtClean="0"/>
              <a:t>定价：</a:t>
            </a:r>
            <a:r>
              <a:rPr lang="en-US" altLang="zh-CN" smtClean="0"/>
              <a:t>FRA </a:t>
            </a:r>
            <a:r>
              <a:rPr lang="zh-CN" altLang="en-US" smtClean="0"/>
              <a:t>的价值 </a:t>
            </a:r>
            <a:r>
              <a:rPr lang="en-US" altLang="zh-CN" smtClean="0"/>
              <a:t>I</a:t>
            </a:r>
            <a:endParaRPr lang="zh-CN" altLang="en-US" smtClean="0"/>
          </a:p>
        </p:txBody>
      </p:sp>
      <p:sp>
        <p:nvSpPr>
          <p:cNvPr id="13316" name="内容占位符 2"/>
          <p:cNvSpPr>
            <a:spLocks noGrp="1"/>
          </p:cNvSpPr>
          <p:nvPr>
            <p:ph idx="1"/>
          </p:nvPr>
        </p:nvSpPr>
        <p:spPr/>
        <p:txBody>
          <a:bodyPr/>
          <a:lstStyle/>
          <a:p>
            <a:r>
              <a:rPr lang="zh-CN" altLang="zh-CN" dirty="0" smtClean="0"/>
              <a:t>考虑时刻 t 的两个远期利率协议，它们的名义本金均为 A ，约定的未来期限均为 T* − T ，第一个 FRA 的协议利率采用市场远期利率 r</a:t>
            </a:r>
            <a:r>
              <a:rPr lang="zh-CN" altLang="zh-CN" baseline="-25000" dirty="0" smtClean="0"/>
              <a:t>F</a:t>
            </a:r>
            <a:r>
              <a:rPr lang="zh-CN" altLang="zh-CN" dirty="0" smtClean="0"/>
              <a:t> ，第二个 FRA 的协议利率为 r</a:t>
            </a:r>
            <a:r>
              <a:rPr lang="zh-CN" altLang="zh-CN" baseline="-25000" dirty="0" smtClean="0"/>
              <a:t>K</a:t>
            </a:r>
            <a:r>
              <a:rPr lang="zh-CN" altLang="zh-CN" dirty="0" smtClean="0"/>
              <a:t> 。</a:t>
            </a:r>
            <a:endParaRPr lang="en-US" altLang="zh-CN" dirty="0" smtClean="0"/>
          </a:p>
          <a:p>
            <a:endParaRPr lang="zh-CN" altLang="zh-CN" dirty="0" smtClean="0"/>
          </a:p>
          <a:p>
            <a:r>
              <a:rPr lang="zh-CN" altLang="zh-CN" dirty="0" smtClean="0"/>
              <a:t>t 时刻第二个 FRA 与第一个 FRA 的价值差异就是 T*时刻不同利息支付的现值</a:t>
            </a:r>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28</a:t>
            </a:fld>
            <a:endParaRPr lang="en-US" altLang="zh-CN" dirty="0">
              <a:solidFill>
                <a:srgbClr val="000000"/>
              </a:solidFill>
            </a:endParaRPr>
          </a:p>
        </p:txBody>
      </p:sp>
      <p:graphicFrame>
        <p:nvGraphicFramePr>
          <p:cNvPr id="13314" name="Object 4"/>
          <p:cNvGraphicFramePr>
            <a:graphicFrameLocks noChangeAspect="1"/>
          </p:cNvGraphicFramePr>
          <p:nvPr/>
        </p:nvGraphicFramePr>
        <p:xfrm>
          <a:off x="2195736" y="5229200"/>
          <a:ext cx="4795838" cy="688975"/>
        </p:xfrm>
        <a:graphic>
          <a:graphicData uri="http://schemas.openxmlformats.org/presentationml/2006/ole">
            <mc:AlternateContent xmlns:mc="http://schemas.openxmlformats.org/markup-compatibility/2006">
              <mc:Choice xmlns:v="urn:schemas-microsoft-com:vml" Requires="v">
                <p:oleObj spid="_x0000_s46112" name="Equation" r:id="rId3" imgW="1943100" imgH="279400" progId="Equation.DSMT4">
                  <p:embed/>
                </p:oleObj>
              </mc:Choice>
              <mc:Fallback>
                <p:oleObj name="Equation" r:id="rId3" imgW="1943100" imgH="279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5229200"/>
                        <a:ext cx="4795838"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56810"/>
      </p:ext>
    </p:extLst>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p:cNvSpPr>
          <p:nvPr>
            <p:ph type="title"/>
          </p:nvPr>
        </p:nvSpPr>
        <p:spPr/>
        <p:txBody>
          <a:bodyPr/>
          <a:lstStyle/>
          <a:p>
            <a:r>
              <a:rPr lang="en-US" altLang="zh-CN" smtClean="0"/>
              <a:t>FRA </a:t>
            </a:r>
            <a:r>
              <a:rPr lang="zh-CN" altLang="en-US" smtClean="0"/>
              <a:t>定价：</a:t>
            </a:r>
            <a:r>
              <a:rPr lang="en-US" altLang="zh-CN" smtClean="0"/>
              <a:t>FRA </a:t>
            </a:r>
            <a:r>
              <a:rPr lang="zh-CN" altLang="en-US" smtClean="0"/>
              <a:t>的价值 </a:t>
            </a:r>
            <a:r>
              <a:rPr lang="en-US" altLang="zh-CN" smtClean="0"/>
              <a:t>II</a:t>
            </a:r>
            <a:endParaRPr lang="zh-CN" altLang="en-US" smtClean="0"/>
          </a:p>
        </p:txBody>
      </p:sp>
      <p:sp>
        <p:nvSpPr>
          <p:cNvPr id="14340" name="内容占位符 2"/>
          <p:cNvSpPr>
            <a:spLocks noGrp="1"/>
          </p:cNvSpPr>
          <p:nvPr>
            <p:ph idx="1"/>
          </p:nvPr>
        </p:nvSpPr>
        <p:spPr/>
        <p:txBody>
          <a:bodyPr/>
          <a:lstStyle/>
          <a:p>
            <a:endParaRPr lang="en-US" altLang="zh-CN" sz="2800" dirty="0" smtClean="0">
              <a:latin typeface="Times New Roman" pitchFamily="18" charset="0"/>
            </a:endParaRPr>
          </a:p>
          <a:p>
            <a:r>
              <a:rPr lang="zh-CN" altLang="zh-CN" dirty="0" smtClean="0"/>
              <a:t>由于第一个 FRA 中的协议利率为理论远期利率，其远期价值应为零。则第二个 FRA 多头 的价值</a:t>
            </a:r>
            <a:endParaRPr lang="en-US" altLang="zh-CN" dirty="0" smtClean="0"/>
          </a:p>
          <a:p>
            <a:endParaRPr lang="en-US" altLang="zh-CN" sz="2800" dirty="0" smtClean="0"/>
          </a:p>
          <a:p>
            <a:endParaRPr lang="en-US" altLang="zh-CN" sz="2800" dirty="0" smtClean="0"/>
          </a:p>
          <a:p>
            <a:r>
              <a:rPr lang="zh-CN" altLang="zh-CN" dirty="0" smtClean="0"/>
              <a:t>该公式适合于任何协议利率为 r</a:t>
            </a:r>
            <a:r>
              <a:rPr lang="zh-CN" altLang="zh-CN" baseline="-25000" dirty="0" smtClean="0"/>
              <a:t>K</a:t>
            </a:r>
            <a:r>
              <a:rPr lang="zh-CN" altLang="zh-CN" dirty="0" smtClean="0"/>
              <a:t> 的远期利率协议价值的计算。</a:t>
            </a:r>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29</a:t>
            </a:fld>
            <a:endParaRPr lang="en-US" altLang="zh-CN" dirty="0">
              <a:solidFill>
                <a:srgbClr val="00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898592954"/>
              </p:ext>
            </p:extLst>
          </p:nvPr>
        </p:nvGraphicFramePr>
        <p:xfrm>
          <a:off x="2195736" y="3140968"/>
          <a:ext cx="5007829" cy="720080"/>
        </p:xfrm>
        <a:graphic>
          <a:graphicData uri="http://schemas.openxmlformats.org/presentationml/2006/ole">
            <mc:AlternateContent xmlns:mc="http://schemas.openxmlformats.org/markup-compatibility/2006">
              <mc:Choice xmlns:v="urn:schemas-microsoft-com:vml" Requires="v">
                <p:oleObj spid="_x0000_s47136" name="Equation" r:id="rId3" imgW="1943100" imgH="279400" progId="Equation.DSMT4">
                  <p:embed/>
                </p:oleObj>
              </mc:Choice>
              <mc:Fallback>
                <p:oleObj name="Equation" r:id="rId3" imgW="1943100" imgH="279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3140968"/>
                        <a:ext cx="5007829"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09836676"/>
      </p:ext>
    </p:extLst>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pPr eaLnBrk="1" hangingPunct="1"/>
            <a:r>
              <a:rPr lang="zh-CN" altLang="en-US" smtClean="0"/>
              <a:t>股票指数期货概述 </a:t>
            </a:r>
            <a:r>
              <a:rPr lang="en-US" altLang="zh-CN" smtClean="0"/>
              <a:t>I</a:t>
            </a:r>
          </a:p>
        </p:txBody>
      </p:sp>
      <p:sp>
        <p:nvSpPr>
          <p:cNvPr id="57349" name="Rectangle 3"/>
          <p:cNvSpPr>
            <a:spLocks noGrp="1" noChangeArrowheads="1"/>
          </p:cNvSpPr>
          <p:nvPr>
            <p:ph idx="1"/>
          </p:nvPr>
        </p:nvSpPr>
        <p:spPr>
          <a:xfrm>
            <a:off x="457200" y="1268760"/>
            <a:ext cx="8229600" cy="4862165"/>
          </a:xfrm>
        </p:spPr>
        <p:txBody>
          <a:bodyPr/>
          <a:lstStyle/>
          <a:p>
            <a:pPr eaLnBrk="1" hangingPunct="1"/>
            <a:r>
              <a:rPr lang="zh-CN" dirty="0" smtClean="0"/>
              <a:t>股票指数</a:t>
            </a:r>
          </a:p>
          <a:p>
            <a:pPr lvl="1" eaLnBrk="1" hangingPunct="1"/>
            <a:r>
              <a:rPr lang="zh-CN" dirty="0" smtClean="0"/>
              <a:t>运用统计学中的指数方法编制而成的、反映股市中总体股价或某类股票价格变动和走势情况的一种相对指标。</a:t>
            </a:r>
            <a:endParaRPr lang="en-US" altLang="zh-CN" dirty="0" smtClean="0"/>
          </a:p>
          <a:p>
            <a:pPr eaLnBrk="1" hangingPunct="1"/>
            <a:endParaRPr lang="en-US" altLang="zh-CN" dirty="0" smtClean="0"/>
          </a:p>
          <a:p>
            <a:pPr eaLnBrk="1" hangingPunct="1"/>
            <a:r>
              <a:rPr lang="zh-CN" altLang="en-US" dirty="0" smtClean="0"/>
              <a:t>课后阅读：上证综指与沪深</a:t>
            </a:r>
            <a:r>
              <a:rPr lang="en-US" altLang="zh-CN" dirty="0" smtClean="0"/>
              <a:t>300</a:t>
            </a:r>
            <a:r>
              <a:rPr lang="zh-CN" altLang="en-US" dirty="0" smtClean="0"/>
              <a:t>指数对派发红利的处理有何不同？</a:t>
            </a:r>
            <a:endParaRPr lang="en-US" altLang="zh-CN" dirty="0" smtClean="0"/>
          </a:p>
          <a:p>
            <a:pPr eaLnBrk="1" hangingPunct="1"/>
            <a:endParaRPr lang="en-US" altLang="zh-CN" dirty="0" smtClean="0"/>
          </a:p>
          <a:p>
            <a:pPr eaLnBrk="1" hangingPunct="1"/>
            <a:r>
              <a:rPr lang="zh-CN" dirty="0" smtClean="0"/>
              <a:t>股指期货</a:t>
            </a:r>
          </a:p>
          <a:p>
            <a:pPr lvl="1" eaLnBrk="1" hangingPunct="1"/>
            <a:r>
              <a:rPr lang="zh-CN" dirty="0" smtClean="0"/>
              <a:t>以股票指数作为标的资产的股票指数期货，交易双方约定在将来某一特定时间交收“一定点数的股价指数”的标准化期货合约。</a:t>
            </a:r>
          </a:p>
        </p:txBody>
      </p:sp>
      <p:sp>
        <p:nvSpPr>
          <p:cNvPr id="57347"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dirty="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3</a:t>
            </a:fld>
            <a:endParaRPr lang="en-US" altLang="zh-CN" dirty="0">
              <a:solidFill>
                <a:srgbClr val="000000"/>
              </a:solidFill>
            </a:endParaRPr>
          </a:p>
        </p:txBody>
      </p:sp>
    </p:spTree>
    <p:extLst>
      <p:ext uri="{BB962C8B-B14F-4D97-AF65-F5344CB8AC3E}">
        <p14:creationId xmlns:p14="http://schemas.microsoft.com/office/powerpoint/2010/main" val="1931584189"/>
      </p:ext>
    </p:extLst>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zh-CN" dirty="0" smtClean="0"/>
              <a:t>目录</a:t>
            </a:r>
          </a:p>
        </p:txBody>
      </p:sp>
      <p:sp>
        <p:nvSpPr>
          <p:cNvPr id="56325" name="Rectangle 3"/>
          <p:cNvSpPr>
            <a:spLocks noGrp="1" noChangeArrowheads="1"/>
          </p:cNvSpPr>
          <p:nvPr>
            <p:ph idx="1"/>
          </p:nvPr>
        </p:nvSpPr>
        <p:spPr>
          <a:xfrm>
            <a:off x="467544" y="1556792"/>
            <a:ext cx="8229600" cy="4574133"/>
          </a:xfrm>
        </p:spPr>
        <p:txBody>
          <a:bodyPr/>
          <a:lstStyle/>
          <a:p>
            <a:pPr eaLnBrk="1" hangingPunct="1">
              <a:buFont typeface="Wingdings" pitchFamily="2" charset="2"/>
              <a:buNone/>
              <a:defRPr/>
            </a:pPr>
            <a:r>
              <a:rPr lang="zh-CN" sz="2800" dirty="0" smtClean="0">
                <a:solidFill>
                  <a:schemeClr val="bg1">
                    <a:lumMod val="50000"/>
                  </a:schemeClr>
                </a:solidFill>
              </a:rPr>
              <a:t>股票指数期货</a:t>
            </a:r>
            <a:endParaRPr lang="en-US" altLang="zh-CN" sz="2800" dirty="0" smtClean="0">
              <a:solidFill>
                <a:schemeClr val="bg1">
                  <a:lumMod val="50000"/>
                </a:schemeClr>
              </a:solidFill>
            </a:endParaRPr>
          </a:p>
          <a:p>
            <a:pPr eaLnBrk="1" hangingPunct="1">
              <a:buFont typeface="Wingdings" pitchFamily="2" charset="2"/>
              <a:buNone/>
              <a:defRPr/>
            </a:pPr>
            <a:endParaRPr lang="zh-CN" altLang="zh-CN" sz="2800" dirty="0" smtClean="0"/>
          </a:p>
          <a:p>
            <a:pPr eaLnBrk="1" hangingPunct="1">
              <a:buFont typeface="Wingdings" pitchFamily="2" charset="2"/>
              <a:buNone/>
              <a:defRPr/>
            </a:pPr>
            <a:r>
              <a:rPr lang="zh-CN" sz="2800" dirty="0" smtClean="0">
                <a:solidFill>
                  <a:schemeClr val="bg1">
                    <a:lumMod val="50000"/>
                  </a:schemeClr>
                </a:solidFill>
              </a:rPr>
              <a:t>外汇远期</a:t>
            </a:r>
            <a:endParaRPr lang="en-US" altLang="zh-CN" sz="2800" dirty="0" smtClean="0">
              <a:solidFill>
                <a:schemeClr val="bg1">
                  <a:lumMod val="50000"/>
                </a:schemeClr>
              </a:solidFill>
            </a:endParaRPr>
          </a:p>
          <a:p>
            <a:pPr eaLnBrk="1" hangingPunct="1">
              <a:buFont typeface="Wingdings" pitchFamily="2" charset="2"/>
              <a:buNone/>
              <a:defRPr/>
            </a:pPr>
            <a:endParaRPr lang="zh-CN" altLang="zh-CN" sz="2800" dirty="0" smtClean="0">
              <a:solidFill>
                <a:schemeClr val="tx1">
                  <a:lumMod val="50000"/>
                  <a:lumOff val="50000"/>
                </a:schemeClr>
              </a:solidFill>
            </a:endParaRPr>
          </a:p>
          <a:p>
            <a:pPr eaLnBrk="1" hangingPunct="1">
              <a:buFont typeface="Wingdings" pitchFamily="2" charset="2"/>
              <a:buNone/>
              <a:defRPr/>
            </a:pPr>
            <a:r>
              <a:rPr lang="zh-CN" sz="2800" dirty="0" smtClean="0">
                <a:solidFill>
                  <a:schemeClr val="bg1">
                    <a:lumMod val="50000"/>
                  </a:schemeClr>
                </a:solidFill>
              </a:rPr>
              <a:t>远期利率协议</a:t>
            </a:r>
            <a:endParaRPr lang="en-US" altLang="zh-CN" sz="2800" dirty="0" smtClean="0">
              <a:solidFill>
                <a:schemeClr val="bg1">
                  <a:lumMod val="50000"/>
                </a:schemeClr>
              </a:solidFill>
            </a:endParaRPr>
          </a:p>
          <a:p>
            <a:pPr eaLnBrk="1" hangingPunct="1">
              <a:buFont typeface="Wingdings" pitchFamily="2" charset="2"/>
              <a:buNone/>
              <a:defRPr/>
            </a:pPr>
            <a:endParaRPr lang="zh-CN" altLang="zh-CN" sz="2800" dirty="0" smtClean="0">
              <a:solidFill>
                <a:schemeClr val="tx1">
                  <a:lumMod val="50000"/>
                  <a:lumOff val="50000"/>
                </a:schemeClr>
              </a:solidFill>
            </a:endParaRPr>
          </a:p>
          <a:p>
            <a:pPr eaLnBrk="1" hangingPunct="1">
              <a:buFont typeface="Wingdings" pitchFamily="2" charset="2"/>
              <a:buNone/>
              <a:defRPr/>
            </a:pPr>
            <a:r>
              <a:rPr lang="zh-CN" sz="2800" dirty="0" smtClean="0"/>
              <a:t>利率期货</a:t>
            </a:r>
            <a:endParaRPr lang="en-US" altLang="zh-CN" sz="2800" dirty="0" smtClean="0"/>
          </a:p>
          <a:p>
            <a:pPr eaLnBrk="1" hangingPunct="1">
              <a:buFont typeface="Wingdings" pitchFamily="2" charset="2"/>
              <a:buNone/>
              <a:defRPr/>
            </a:pPr>
            <a:endParaRPr lang="zh-CN" altLang="zh-CN" sz="2800" dirty="0" smtClean="0">
              <a:solidFill>
                <a:schemeClr val="tx1">
                  <a:lumMod val="50000"/>
                  <a:lumOff val="50000"/>
                </a:schemeClr>
              </a:solidFill>
            </a:endParaRPr>
          </a:p>
          <a:p>
            <a:pPr eaLnBrk="1" hangingPunct="1">
              <a:buFont typeface="Wingdings" pitchFamily="2" charset="2"/>
              <a:buNone/>
              <a:defRPr/>
            </a:pPr>
            <a:r>
              <a:rPr lang="zh-CN" sz="2800" dirty="0" smtClean="0">
                <a:solidFill>
                  <a:schemeClr val="tx1">
                    <a:lumMod val="50000"/>
                    <a:lumOff val="50000"/>
                  </a:schemeClr>
                </a:solidFill>
              </a:rPr>
              <a:t>利率风险管理</a:t>
            </a:r>
          </a:p>
        </p:txBody>
      </p:sp>
      <p:sp>
        <p:nvSpPr>
          <p:cNvPr id="56323"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30</a:t>
            </a:fld>
            <a:endParaRPr lang="en-US" altLang="zh-CN" dirty="0">
              <a:solidFill>
                <a:srgbClr val="000000"/>
              </a:solidFill>
            </a:endParaRPr>
          </a:p>
        </p:txBody>
      </p:sp>
    </p:spTree>
    <p:extLst>
      <p:ext uri="{BB962C8B-B14F-4D97-AF65-F5344CB8AC3E}">
        <p14:creationId xmlns:p14="http://schemas.microsoft.com/office/powerpoint/2010/main" val="521893476"/>
      </p:ext>
    </p:extLst>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eaLnBrk="1" hangingPunct="1"/>
            <a:r>
              <a:rPr lang="zh-CN" smtClean="0"/>
              <a:t>利率期货交易市场</a:t>
            </a:r>
          </a:p>
        </p:txBody>
      </p:sp>
      <p:sp>
        <p:nvSpPr>
          <p:cNvPr id="71685" name="Rectangle 3"/>
          <p:cNvSpPr>
            <a:spLocks noGrp="1" noChangeArrowheads="1"/>
          </p:cNvSpPr>
          <p:nvPr>
            <p:ph idx="1"/>
          </p:nvPr>
        </p:nvSpPr>
        <p:spPr/>
        <p:txBody>
          <a:bodyPr>
            <a:normAutofit/>
          </a:bodyPr>
          <a:lstStyle/>
          <a:p>
            <a:pPr eaLnBrk="1" hangingPunct="1">
              <a:lnSpc>
                <a:spcPct val="90000"/>
              </a:lnSpc>
            </a:pPr>
            <a:r>
              <a:rPr lang="zh-CN" altLang="zh-CN" dirty="0" smtClean="0"/>
              <a:t>The International Money Market of the Chicago Mercantile Exchange (</a:t>
            </a:r>
            <a:r>
              <a:rPr lang="zh-CN" altLang="zh-CN" u="sng" dirty="0" smtClean="0">
                <a:solidFill>
                  <a:srgbClr val="FF0000"/>
                </a:solidFill>
              </a:rPr>
              <a:t>www.cme.com</a:t>
            </a:r>
            <a:r>
              <a:rPr lang="zh-CN" altLang="zh-CN" dirty="0" smtClean="0"/>
              <a:t>)</a:t>
            </a:r>
          </a:p>
          <a:p>
            <a:pPr eaLnBrk="1" hangingPunct="1">
              <a:lnSpc>
                <a:spcPct val="90000"/>
              </a:lnSpc>
            </a:pPr>
            <a:r>
              <a:rPr lang="zh-CN" altLang="zh-CN" dirty="0" smtClean="0"/>
              <a:t>The Sydney Futures Exchange</a:t>
            </a:r>
          </a:p>
          <a:p>
            <a:pPr eaLnBrk="1" hangingPunct="1">
              <a:lnSpc>
                <a:spcPct val="90000"/>
              </a:lnSpc>
            </a:pPr>
            <a:r>
              <a:rPr lang="zh-CN" altLang="zh-CN" dirty="0" smtClean="0"/>
              <a:t>The Toronto Futures Exchange</a:t>
            </a:r>
          </a:p>
          <a:p>
            <a:pPr eaLnBrk="1" hangingPunct="1">
              <a:lnSpc>
                <a:spcPct val="90000"/>
              </a:lnSpc>
            </a:pPr>
            <a:r>
              <a:rPr lang="zh-CN" altLang="zh-CN" dirty="0" smtClean="0"/>
              <a:t>The Montréal Stock Exchange</a:t>
            </a:r>
          </a:p>
          <a:p>
            <a:pPr eaLnBrk="1" hangingPunct="1">
              <a:lnSpc>
                <a:spcPct val="90000"/>
              </a:lnSpc>
            </a:pPr>
            <a:r>
              <a:rPr lang="zh-CN" altLang="zh-CN" dirty="0" smtClean="0"/>
              <a:t>The London International Financial Futures Exchange (</a:t>
            </a:r>
            <a:r>
              <a:rPr lang="zh-CN" altLang="zh-CN" u="sng" dirty="0" smtClean="0">
                <a:solidFill>
                  <a:srgbClr val="FF0000"/>
                </a:solidFill>
              </a:rPr>
              <a:t>www.liﬀe.com</a:t>
            </a:r>
            <a:r>
              <a:rPr lang="zh-CN" altLang="zh-CN" dirty="0" smtClean="0"/>
              <a:t>)</a:t>
            </a:r>
          </a:p>
          <a:p>
            <a:pPr eaLnBrk="1" hangingPunct="1">
              <a:lnSpc>
                <a:spcPct val="90000"/>
              </a:lnSpc>
            </a:pPr>
            <a:r>
              <a:rPr lang="zh-CN" altLang="zh-CN" dirty="0" smtClean="0"/>
              <a:t>The Tokyo International Financial Futures Exchange</a:t>
            </a:r>
          </a:p>
          <a:p>
            <a:pPr eaLnBrk="1" hangingPunct="1">
              <a:lnSpc>
                <a:spcPct val="90000"/>
              </a:lnSpc>
            </a:pPr>
            <a:r>
              <a:rPr lang="zh-CN" altLang="zh-CN" dirty="0" smtClean="0"/>
              <a:t>Le Marché à Terme International de France (</a:t>
            </a:r>
            <a:r>
              <a:rPr lang="zh-CN" altLang="zh-CN" u="sng" dirty="0" smtClean="0">
                <a:solidFill>
                  <a:srgbClr val="FF0000"/>
                </a:solidFill>
              </a:rPr>
              <a:t>www.matif.fr</a:t>
            </a:r>
            <a:r>
              <a:rPr lang="zh-CN" altLang="zh-CN" dirty="0" smtClean="0"/>
              <a:t>)</a:t>
            </a:r>
          </a:p>
          <a:p>
            <a:pPr eaLnBrk="1" hangingPunct="1">
              <a:lnSpc>
                <a:spcPct val="90000"/>
              </a:lnSpc>
            </a:pPr>
            <a:r>
              <a:rPr lang="zh-CN" altLang="zh-CN" dirty="0" smtClean="0"/>
              <a:t>Eurex (</a:t>
            </a:r>
            <a:r>
              <a:rPr lang="zh-CN" altLang="zh-CN" u="sng" dirty="0" smtClean="0">
                <a:solidFill>
                  <a:srgbClr val="FF0000"/>
                </a:solidFill>
              </a:rPr>
              <a:t>www.eurexchange.com</a:t>
            </a:r>
            <a:r>
              <a:rPr lang="zh-CN" altLang="zh-CN" dirty="0" smtClean="0"/>
              <a:t>)</a:t>
            </a:r>
          </a:p>
        </p:txBody>
      </p:sp>
      <p:sp>
        <p:nvSpPr>
          <p:cNvPr id="71683"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31</a:t>
            </a:fld>
            <a:endParaRPr lang="en-US" altLang="zh-CN" dirty="0">
              <a:solidFill>
                <a:srgbClr val="000000"/>
              </a:solidFill>
            </a:endParaRPr>
          </a:p>
        </p:txBody>
      </p:sp>
    </p:spTree>
    <p:extLst>
      <p:ext uri="{BB962C8B-B14F-4D97-AF65-F5344CB8AC3E}">
        <p14:creationId xmlns:p14="http://schemas.microsoft.com/office/powerpoint/2010/main" val="24956202"/>
      </p:ext>
    </p:extLst>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pPr eaLnBrk="1" hangingPunct="1"/>
            <a:r>
              <a:rPr lang="zh-CN" altLang="en-US" smtClean="0"/>
              <a:t>利率远期与利率期货 </a:t>
            </a:r>
            <a:r>
              <a:rPr lang="en-US" altLang="zh-CN" smtClean="0"/>
              <a:t>I</a:t>
            </a:r>
          </a:p>
        </p:txBody>
      </p:sp>
      <p:sp>
        <p:nvSpPr>
          <p:cNvPr id="72709" name="Rectangle 3"/>
          <p:cNvSpPr>
            <a:spLocks noGrp="1" noChangeArrowheads="1"/>
          </p:cNvSpPr>
          <p:nvPr>
            <p:ph idx="1"/>
          </p:nvPr>
        </p:nvSpPr>
        <p:spPr>
          <a:xfrm>
            <a:off x="539552" y="1639888"/>
            <a:ext cx="8136904" cy="4525962"/>
          </a:xfrm>
        </p:spPr>
        <p:txBody>
          <a:bodyPr>
            <a:normAutofit/>
          </a:bodyPr>
          <a:lstStyle/>
          <a:p>
            <a:pPr eaLnBrk="1" hangingPunct="1"/>
            <a:r>
              <a:rPr lang="zh-CN" dirty="0" smtClean="0"/>
              <a:t>第一，远期利率协议报出的是远期利率，而利率期货所报出的通常并非期货利率，而是与期货利率反向变动的特定价格，期货利率隐含在报价中。</a:t>
            </a:r>
          </a:p>
          <a:p>
            <a:pPr eaLnBrk="1" hangingPunct="1"/>
            <a:r>
              <a:rPr lang="zh-CN" dirty="0" smtClean="0"/>
              <a:t>第二，由于上述区别，利率期货结算金额为协议价与市场结算价之差，远期利率的结算金额则为利差的贴现值。</a:t>
            </a:r>
          </a:p>
          <a:p>
            <a:pPr eaLnBrk="1" hangingPunct="1"/>
            <a:r>
              <a:rPr lang="zh-CN" dirty="0" smtClean="0"/>
              <a:t>第三，利率期货存在每日盯市结算与保证金要求，加上结算金额计算方式的不同，决定了远期利率与期货利率的差异。</a:t>
            </a:r>
          </a:p>
        </p:txBody>
      </p:sp>
      <p:sp>
        <p:nvSpPr>
          <p:cNvPr id="72707"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32</a:t>
            </a:fld>
            <a:endParaRPr lang="en-US" altLang="zh-CN" dirty="0">
              <a:solidFill>
                <a:srgbClr val="000000"/>
              </a:solidFill>
            </a:endParaRPr>
          </a:p>
        </p:txBody>
      </p:sp>
    </p:spTree>
    <p:extLst>
      <p:ext uri="{BB962C8B-B14F-4D97-AF65-F5344CB8AC3E}">
        <p14:creationId xmlns:p14="http://schemas.microsoft.com/office/powerpoint/2010/main" val="3806356891"/>
      </p:ext>
    </p:extLst>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p:txBody>
          <a:bodyPr/>
          <a:lstStyle/>
          <a:p>
            <a:pPr eaLnBrk="1" hangingPunct="1"/>
            <a:r>
              <a:rPr lang="zh-CN" altLang="en-US" smtClean="0"/>
              <a:t>利率远期与利率期货 </a:t>
            </a:r>
            <a:r>
              <a:rPr lang="en-US" altLang="zh-CN" smtClean="0"/>
              <a:t>II</a:t>
            </a:r>
          </a:p>
        </p:txBody>
      </p:sp>
      <p:sp>
        <p:nvSpPr>
          <p:cNvPr id="73733" name="Rectangle 3"/>
          <p:cNvSpPr>
            <a:spLocks noGrp="1" noChangeArrowheads="1"/>
          </p:cNvSpPr>
          <p:nvPr>
            <p:ph idx="1"/>
          </p:nvPr>
        </p:nvSpPr>
        <p:spPr>
          <a:xfrm>
            <a:off x="467544" y="1124744"/>
            <a:ext cx="8229600" cy="4530725"/>
          </a:xfrm>
        </p:spPr>
        <p:txBody>
          <a:bodyPr/>
          <a:lstStyle/>
          <a:p>
            <a:pPr eaLnBrk="1" hangingPunct="1"/>
            <a:endParaRPr lang="zh-CN" altLang="zh-CN" dirty="0" smtClean="0"/>
          </a:p>
          <a:p>
            <a:pPr eaLnBrk="1" hangingPunct="1"/>
            <a:r>
              <a:rPr lang="zh-CN" dirty="0" smtClean="0"/>
              <a:t>第四，远期利率协议中的多头是规避利率上升风险的一方，而利率期货的多头则是规避期货价格上升风险，即规避利率下跌风险的一方。</a:t>
            </a:r>
          </a:p>
          <a:p>
            <a:pPr eaLnBrk="1" hangingPunct="1"/>
            <a:endParaRPr lang="zh-CN" altLang="zh-CN" dirty="0" smtClean="0"/>
          </a:p>
          <a:p>
            <a:pPr eaLnBrk="1" hangingPunct="1"/>
            <a:r>
              <a:rPr lang="zh-CN" dirty="0" smtClean="0"/>
              <a:t>第五，远期利率协议通常采用现金结算，而利率期货可能需要实物交割，期货交易所通常规定多种符合标准的不同证券均可用以交割，使得利率期货相对复杂。</a:t>
            </a:r>
          </a:p>
        </p:txBody>
      </p:sp>
      <p:sp>
        <p:nvSpPr>
          <p:cNvPr id="73731"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33</a:t>
            </a:fld>
            <a:endParaRPr lang="en-US" altLang="zh-CN" dirty="0">
              <a:solidFill>
                <a:srgbClr val="000000"/>
              </a:solidFill>
            </a:endParaRPr>
          </a:p>
        </p:txBody>
      </p:sp>
    </p:spTree>
    <p:extLst>
      <p:ext uri="{BB962C8B-B14F-4D97-AF65-F5344CB8AC3E}">
        <p14:creationId xmlns:p14="http://schemas.microsoft.com/office/powerpoint/2010/main" val="2935130258"/>
      </p:ext>
    </p:extLst>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p:txBody>
          <a:bodyPr/>
          <a:lstStyle/>
          <a:p>
            <a:pPr eaLnBrk="1" hangingPunct="1"/>
            <a:r>
              <a:rPr lang="en-US" altLang="zh-CN" smtClean="0"/>
              <a:t>3 </a:t>
            </a:r>
            <a:r>
              <a:rPr lang="zh-CN" altLang="en-US" smtClean="0"/>
              <a:t>个月欧洲美元期货概述</a:t>
            </a:r>
          </a:p>
        </p:txBody>
      </p:sp>
      <p:sp>
        <p:nvSpPr>
          <p:cNvPr id="74757" name="Rectangle 3"/>
          <p:cNvSpPr>
            <a:spLocks noGrp="1" noChangeArrowheads="1"/>
          </p:cNvSpPr>
          <p:nvPr>
            <p:ph idx="1"/>
          </p:nvPr>
        </p:nvSpPr>
        <p:spPr>
          <a:xfrm>
            <a:off x="467544" y="1124744"/>
            <a:ext cx="8229600" cy="4530725"/>
          </a:xfrm>
        </p:spPr>
        <p:txBody>
          <a:bodyPr/>
          <a:lstStyle/>
          <a:p>
            <a:pPr eaLnBrk="1" hangingPunct="1"/>
            <a:endParaRPr lang="zh-CN" altLang="en-US" dirty="0" smtClean="0"/>
          </a:p>
          <a:p>
            <a:pPr eaLnBrk="1" hangingPunct="1"/>
            <a:r>
              <a:rPr lang="zh-CN" altLang="en-US" dirty="0" smtClean="0"/>
              <a:t>标的资产为自期货到期日起 </a:t>
            </a:r>
            <a:r>
              <a:rPr lang="en-US" altLang="zh-CN" dirty="0" smtClean="0"/>
              <a:t>3 </a:t>
            </a:r>
            <a:r>
              <a:rPr lang="zh-CN" altLang="en-US" dirty="0" smtClean="0"/>
              <a:t>个月的欧洲美元定期存款</a:t>
            </a:r>
            <a:endParaRPr lang="en-US" altLang="zh-CN" dirty="0" smtClean="0"/>
          </a:p>
          <a:p>
            <a:pPr eaLnBrk="1" hangingPunct="1"/>
            <a:endParaRPr lang="zh-CN" altLang="en-US" dirty="0" smtClean="0"/>
          </a:p>
          <a:p>
            <a:pPr eaLnBrk="1" hangingPunct="1"/>
            <a:r>
              <a:rPr lang="zh-CN" altLang="en-US" dirty="0" smtClean="0"/>
              <a:t>约定 </a:t>
            </a:r>
            <a:r>
              <a:rPr lang="en-US" altLang="zh-CN" dirty="0" smtClean="0"/>
              <a:t>3 </a:t>
            </a:r>
            <a:r>
              <a:rPr lang="zh-CN" altLang="en-US" dirty="0" smtClean="0"/>
              <a:t>个月期欧洲美元存款利率</a:t>
            </a:r>
            <a:endParaRPr lang="en-US" altLang="zh-CN" dirty="0" smtClean="0"/>
          </a:p>
          <a:p>
            <a:pPr eaLnBrk="1" hangingPunct="1"/>
            <a:endParaRPr lang="zh-CN" altLang="en-US" dirty="0" smtClean="0"/>
          </a:p>
          <a:p>
            <a:pPr eaLnBrk="1" hangingPunct="1"/>
            <a:r>
              <a:rPr lang="zh-CN" altLang="en-US" dirty="0" smtClean="0"/>
              <a:t>在 </a:t>
            </a:r>
            <a:r>
              <a:rPr lang="en-US" altLang="zh-CN" dirty="0" smtClean="0"/>
              <a:t>CME </a:t>
            </a:r>
            <a:r>
              <a:rPr lang="zh-CN" altLang="en-US" dirty="0" smtClean="0"/>
              <a:t>集团交易，短期利率期货中交易最活跃的品种</a:t>
            </a:r>
          </a:p>
        </p:txBody>
      </p:sp>
      <p:sp>
        <p:nvSpPr>
          <p:cNvPr id="7475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34</a:t>
            </a:fld>
            <a:endParaRPr lang="en-US" altLang="zh-CN" dirty="0">
              <a:solidFill>
                <a:srgbClr val="000000"/>
              </a:solidFill>
            </a:endParaRPr>
          </a:p>
        </p:txBody>
      </p:sp>
    </p:spTree>
    <p:extLst>
      <p:ext uri="{BB962C8B-B14F-4D97-AF65-F5344CB8AC3E}">
        <p14:creationId xmlns:p14="http://schemas.microsoft.com/office/powerpoint/2010/main" val="1217222989"/>
      </p:ext>
    </p:extLst>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p:txBody>
          <a:bodyPr/>
          <a:lstStyle/>
          <a:p>
            <a:pPr eaLnBrk="1" hangingPunct="1"/>
            <a:r>
              <a:rPr lang="zh-CN" smtClean="0"/>
              <a:t>欧洲美元期货合约条款</a:t>
            </a:r>
          </a:p>
        </p:txBody>
      </p:sp>
      <p:pic>
        <p:nvPicPr>
          <p:cNvPr id="75781" name="Picture 3"/>
          <p:cNvPicPr>
            <a:picLocks noGrp="1" noChangeAspect="1" noChangeArrowheads="1"/>
          </p:cNvPicPr>
          <p:nvPr>
            <p:ph idx="1"/>
          </p:nvPr>
        </p:nvPicPr>
        <p:blipFill>
          <a:blip r:embed="rId2" cstate="print"/>
          <a:srcRect/>
          <a:stretch>
            <a:fillRect/>
          </a:stretch>
        </p:blipFill>
        <p:spPr>
          <a:xfrm>
            <a:off x="467544" y="1340769"/>
            <a:ext cx="8064896" cy="4464720"/>
          </a:xfrm>
        </p:spPr>
      </p:pic>
      <p:sp>
        <p:nvSpPr>
          <p:cNvPr id="75779"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35</a:t>
            </a:fld>
            <a:endParaRPr lang="en-US" altLang="zh-CN" dirty="0">
              <a:solidFill>
                <a:srgbClr val="000000"/>
              </a:solidFill>
            </a:endParaRPr>
          </a:p>
        </p:txBody>
      </p:sp>
    </p:spTree>
    <p:extLst>
      <p:ext uri="{BB962C8B-B14F-4D97-AF65-F5344CB8AC3E}">
        <p14:creationId xmlns:p14="http://schemas.microsoft.com/office/powerpoint/2010/main" val="2750025969"/>
      </p:ext>
    </p:extLst>
  </p:cSld>
  <p:clrMapOvr>
    <a:masterClrMapping/>
  </p:clrMapOvr>
  <p:transition spd="slow">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p:txBody>
          <a:bodyPr/>
          <a:lstStyle/>
          <a:p>
            <a:pPr eaLnBrk="1" hangingPunct="1"/>
            <a:r>
              <a:rPr lang="zh-CN" smtClean="0"/>
              <a:t>欧洲美元期货报价</a:t>
            </a:r>
          </a:p>
        </p:txBody>
      </p:sp>
      <p:sp>
        <p:nvSpPr>
          <p:cNvPr id="3" name="内容占位符 2"/>
          <p:cNvSpPr>
            <a:spLocks noGrp="1"/>
          </p:cNvSpPr>
          <p:nvPr>
            <p:ph idx="1"/>
          </p:nvPr>
        </p:nvSpPr>
        <p:spPr/>
        <p:txBody>
          <a:bodyPr/>
          <a:lstStyle/>
          <a:p>
            <a:endParaRPr lang="zh-CN" altLang="en-US" dirty="0"/>
          </a:p>
        </p:txBody>
      </p:sp>
      <p:sp>
        <p:nvSpPr>
          <p:cNvPr id="76803"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36</a:t>
            </a:fld>
            <a:endParaRPr lang="en-US" altLang="zh-CN" dirty="0">
              <a:solidFill>
                <a:srgbClr val="000000"/>
              </a:solidFill>
            </a:endParaRPr>
          </a:p>
        </p:txBody>
      </p:sp>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0728"/>
            <a:ext cx="9143999" cy="532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2295548"/>
      </p:ext>
    </p:extLst>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欧洲美元期货报价</a:t>
            </a:r>
            <a:endParaRPr lang="zh-CN" altLang="en-US" dirty="0"/>
          </a:p>
        </p:txBody>
      </p:sp>
      <p:sp>
        <p:nvSpPr>
          <p:cNvPr id="3" name="文本占位符 2"/>
          <p:cNvSpPr>
            <a:spLocks noGrp="1"/>
          </p:cNvSpPr>
          <p:nvPr>
            <p:ph idx="1"/>
          </p:nvPr>
        </p:nvSpPr>
        <p:spPr/>
        <p:txBody>
          <a:bodyPr/>
          <a:lstStyle/>
          <a:p>
            <a:r>
              <a:rPr lang="en-US" altLang="zh-CN" dirty="0" smtClean="0">
                <a:solidFill>
                  <a:srgbClr val="000000"/>
                </a:solidFill>
                <a:ea typeface="黑体" pitchFamily="49" charset="-122"/>
              </a:rPr>
              <a:t>IMM </a:t>
            </a:r>
            <a:r>
              <a:rPr lang="zh-CN" altLang="en-US" dirty="0" smtClean="0">
                <a:solidFill>
                  <a:srgbClr val="000000"/>
                </a:solidFill>
                <a:ea typeface="黑体" pitchFamily="49" charset="-122"/>
              </a:rPr>
              <a:t>指数： </a:t>
            </a:r>
            <a:r>
              <a:rPr lang="en-US" altLang="zh-CN" i="1" dirty="0" smtClean="0">
                <a:solidFill>
                  <a:srgbClr val="000000"/>
                </a:solidFill>
                <a:ea typeface="黑体" pitchFamily="49" charset="-122"/>
              </a:rPr>
              <a:t>Q </a:t>
            </a:r>
            <a:r>
              <a:rPr lang="en-US" altLang="zh-CN" dirty="0" smtClean="0">
                <a:solidFill>
                  <a:srgbClr val="000000"/>
                </a:solidFill>
                <a:ea typeface="黑体" pitchFamily="49" charset="-122"/>
              </a:rPr>
              <a:t>= 100 × (1 </a:t>
            </a:r>
            <a:r>
              <a:rPr lang="en-US" altLang="zh-CN" i="1" dirty="0" smtClean="0">
                <a:solidFill>
                  <a:srgbClr val="000000"/>
                </a:solidFill>
                <a:ea typeface="黑体" pitchFamily="49" charset="-122"/>
              </a:rPr>
              <a:t>− </a:t>
            </a:r>
            <a:r>
              <a:rPr lang="zh-CN" altLang="en-US" dirty="0" smtClean="0">
                <a:solidFill>
                  <a:srgbClr val="000000"/>
                </a:solidFill>
                <a:ea typeface="黑体" pitchFamily="49" charset="-122"/>
              </a:rPr>
              <a:t>期货利率</a:t>
            </a:r>
            <a:r>
              <a:rPr lang="en-US" altLang="zh-CN" dirty="0" smtClean="0">
                <a:solidFill>
                  <a:srgbClr val="000000"/>
                </a:solidFill>
                <a:ea typeface="黑体" pitchFamily="49" charset="-122"/>
              </a:rPr>
              <a:t>)</a:t>
            </a:r>
          </a:p>
          <a:p>
            <a:pPr lvl="1"/>
            <a:r>
              <a:rPr lang="zh-CN" altLang="en-US" dirty="0"/>
              <a:t>期货利率含义与远期利率类似</a:t>
            </a:r>
          </a:p>
          <a:p>
            <a:pPr lvl="1"/>
            <a:r>
              <a:rPr lang="zh-CN" altLang="en-US" dirty="0" smtClean="0">
                <a:solidFill>
                  <a:srgbClr val="000000"/>
                </a:solidFill>
                <a:ea typeface="黑体" pitchFamily="49" charset="-122"/>
              </a:rPr>
              <a:t>期货利率为</a:t>
            </a:r>
            <a:r>
              <a:rPr lang="en-US" altLang="zh-CN" dirty="0" smtClean="0">
                <a:solidFill>
                  <a:srgbClr val="000000"/>
                </a:solidFill>
                <a:ea typeface="黑体" pitchFamily="49" charset="-122"/>
              </a:rPr>
              <a:t>1</a:t>
            </a:r>
            <a:r>
              <a:rPr lang="zh-CN" altLang="en-US" dirty="0" smtClean="0">
                <a:solidFill>
                  <a:srgbClr val="000000"/>
                </a:solidFill>
                <a:ea typeface="黑体" pitchFamily="49" charset="-122"/>
              </a:rPr>
              <a:t>年以</a:t>
            </a:r>
            <a:r>
              <a:rPr lang="en-US" altLang="zh-CN" dirty="0" smtClean="0">
                <a:solidFill>
                  <a:srgbClr val="000000"/>
                </a:solidFill>
                <a:ea typeface="黑体" pitchFamily="49" charset="-122"/>
              </a:rPr>
              <a:t>360</a:t>
            </a:r>
            <a:r>
              <a:rPr lang="zh-CN" altLang="en-US" dirty="0" smtClean="0">
                <a:solidFill>
                  <a:srgbClr val="000000"/>
                </a:solidFill>
                <a:ea typeface="黑体" pitchFamily="49" charset="-122"/>
              </a:rPr>
              <a:t>天计的</a:t>
            </a:r>
            <a:r>
              <a:rPr lang="en-US" altLang="zh-CN" dirty="0" smtClean="0">
                <a:solidFill>
                  <a:srgbClr val="000000"/>
                </a:solidFill>
                <a:ea typeface="黑体" pitchFamily="49" charset="-122"/>
              </a:rPr>
              <a:t>1</a:t>
            </a:r>
            <a:r>
              <a:rPr lang="zh-CN" altLang="en-US" dirty="0" smtClean="0">
                <a:solidFill>
                  <a:srgbClr val="000000"/>
                </a:solidFill>
                <a:ea typeface="黑体" pitchFamily="49" charset="-122"/>
              </a:rPr>
              <a:t>年计</a:t>
            </a:r>
            <a:r>
              <a:rPr lang="en-US" altLang="zh-CN" dirty="0" smtClean="0">
                <a:solidFill>
                  <a:srgbClr val="000000"/>
                </a:solidFill>
                <a:ea typeface="黑体" pitchFamily="49" charset="-122"/>
              </a:rPr>
              <a:t>4</a:t>
            </a:r>
            <a:r>
              <a:rPr lang="zh-CN" altLang="en-US" dirty="0" smtClean="0">
                <a:solidFill>
                  <a:srgbClr val="000000"/>
                </a:solidFill>
                <a:ea typeface="黑体" pitchFamily="49" charset="-122"/>
              </a:rPr>
              <a:t>次复利的年利率</a:t>
            </a:r>
            <a:endParaRPr lang="en-US" altLang="zh-CN" dirty="0" smtClean="0">
              <a:solidFill>
                <a:srgbClr val="000000"/>
              </a:solidFill>
              <a:ea typeface="黑体" pitchFamily="49" charset="-122"/>
            </a:endParaRPr>
          </a:p>
          <a:p>
            <a:pPr lvl="1"/>
            <a:r>
              <a:rPr lang="zh-CN" altLang="en-US" dirty="0">
                <a:solidFill>
                  <a:srgbClr val="000000"/>
                </a:solidFill>
                <a:ea typeface="黑体" pitchFamily="49" charset="-122"/>
              </a:rPr>
              <a:t>期货</a:t>
            </a:r>
            <a:r>
              <a:rPr lang="zh-CN" altLang="en-US" dirty="0" smtClean="0">
                <a:solidFill>
                  <a:srgbClr val="000000"/>
                </a:solidFill>
                <a:ea typeface="黑体" pitchFamily="49" charset="-122"/>
              </a:rPr>
              <a:t>利率的</a:t>
            </a:r>
            <a:r>
              <a:rPr lang="en-US" altLang="zh-CN" dirty="0" smtClean="0">
                <a:solidFill>
                  <a:srgbClr val="000000"/>
                </a:solidFill>
                <a:ea typeface="黑体" pitchFamily="49" charset="-122"/>
              </a:rPr>
              <a:t>1</a:t>
            </a:r>
            <a:r>
              <a:rPr lang="zh-CN" altLang="en-US" dirty="0" smtClean="0">
                <a:solidFill>
                  <a:srgbClr val="000000"/>
                </a:solidFill>
                <a:ea typeface="黑体" pitchFamily="49" charset="-122"/>
              </a:rPr>
              <a:t>个基点等于</a:t>
            </a:r>
            <a:r>
              <a:rPr lang="en-US" altLang="zh-CN" dirty="0" smtClean="0">
                <a:solidFill>
                  <a:srgbClr val="000000"/>
                </a:solidFill>
                <a:ea typeface="黑体" pitchFamily="49" charset="-122"/>
              </a:rPr>
              <a:t>Q</a:t>
            </a:r>
            <a:r>
              <a:rPr lang="zh-CN" altLang="en-US" dirty="0" smtClean="0">
                <a:solidFill>
                  <a:srgbClr val="000000"/>
                </a:solidFill>
                <a:ea typeface="黑体" pitchFamily="49" charset="-122"/>
              </a:rPr>
              <a:t>的</a:t>
            </a:r>
            <a:r>
              <a:rPr lang="en-US" altLang="zh-CN" dirty="0" smtClean="0">
                <a:solidFill>
                  <a:srgbClr val="000000"/>
                </a:solidFill>
                <a:ea typeface="黑体" pitchFamily="49" charset="-122"/>
              </a:rPr>
              <a:t>0.01</a:t>
            </a:r>
          </a:p>
          <a:p>
            <a:pPr lvl="1"/>
            <a:r>
              <a:rPr lang="en-US" altLang="zh-CN" dirty="0" smtClean="0"/>
              <a:t>Q</a:t>
            </a:r>
            <a:r>
              <a:rPr lang="zh-CN" altLang="en-US" dirty="0" smtClean="0"/>
              <a:t>变动</a:t>
            </a:r>
            <a:r>
              <a:rPr lang="en-US" altLang="zh-CN" dirty="0" smtClean="0"/>
              <a:t>=</a:t>
            </a:r>
            <a:r>
              <a:rPr lang="zh-CN" altLang="en-US" dirty="0" smtClean="0"/>
              <a:t>期货</a:t>
            </a:r>
            <a:r>
              <a:rPr lang="zh-CN" altLang="en-US" dirty="0"/>
              <a:t>利率</a:t>
            </a:r>
            <a:r>
              <a:rPr lang="zh-CN" altLang="en-US" dirty="0" smtClean="0"/>
              <a:t>变动 </a:t>
            </a:r>
            <a:r>
              <a:rPr lang="en-US" altLang="zh-CN" dirty="0"/>
              <a:t>×100</a:t>
            </a:r>
            <a:r>
              <a:rPr lang="zh-CN" altLang="en-US" dirty="0"/>
              <a:t>，方向</a:t>
            </a:r>
            <a:r>
              <a:rPr lang="zh-CN" altLang="en-US" dirty="0" smtClean="0"/>
              <a:t>相反</a:t>
            </a:r>
            <a:endParaRPr lang="en-US" altLang="zh-CN" dirty="0" smtClean="0"/>
          </a:p>
          <a:p>
            <a:endParaRPr lang="en-US" altLang="zh-CN" dirty="0" smtClean="0"/>
          </a:p>
          <a:p>
            <a:r>
              <a:rPr lang="zh-CN" altLang="en-US" dirty="0" smtClean="0"/>
              <a:t>规避</a:t>
            </a:r>
            <a:r>
              <a:rPr lang="zh-CN" altLang="en-US" dirty="0"/>
              <a:t>利率上升</a:t>
            </a:r>
            <a:r>
              <a:rPr lang="zh-CN" altLang="en-US" dirty="0" smtClean="0"/>
              <a:t>风险：卖</a:t>
            </a:r>
            <a:r>
              <a:rPr lang="zh-CN" altLang="en-US" dirty="0"/>
              <a:t>出欧洲美元</a:t>
            </a:r>
            <a:r>
              <a:rPr lang="zh-CN" altLang="en-US" dirty="0" smtClean="0"/>
              <a:t>期货</a:t>
            </a:r>
            <a:r>
              <a:rPr lang="en-US" altLang="zh-CN" dirty="0" smtClean="0"/>
              <a:t>/</a:t>
            </a:r>
            <a:r>
              <a:rPr lang="zh-CN" altLang="en-US" dirty="0" smtClean="0"/>
              <a:t>规避</a:t>
            </a:r>
            <a:r>
              <a:rPr lang="zh-CN" altLang="en-US" dirty="0"/>
              <a:t>利率下跌</a:t>
            </a:r>
            <a:r>
              <a:rPr lang="zh-CN" altLang="en-US" dirty="0" smtClean="0"/>
              <a:t>风险</a:t>
            </a:r>
            <a:r>
              <a:rPr lang="zh-CN" altLang="en-US" dirty="0"/>
              <a:t>：</a:t>
            </a:r>
            <a:r>
              <a:rPr lang="zh-CN" altLang="en-US" dirty="0" smtClean="0"/>
              <a:t>买入</a:t>
            </a:r>
            <a:r>
              <a:rPr lang="zh-CN" altLang="en-US" dirty="0"/>
              <a:t>欧洲美元</a:t>
            </a:r>
            <a:r>
              <a:rPr lang="zh-CN" altLang="en-US" dirty="0" smtClean="0"/>
              <a:t>期货</a:t>
            </a:r>
            <a:endParaRPr lang="en-US" altLang="zh-CN" dirty="0" smtClean="0"/>
          </a:p>
          <a:p>
            <a:endParaRPr lang="en-US" altLang="zh-CN" dirty="0" smtClean="0">
              <a:solidFill>
                <a:srgbClr val="000000"/>
              </a:solidFill>
              <a:ea typeface="黑体" pitchFamily="49" charset="-122"/>
            </a:endParaRPr>
          </a:p>
          <a:p>
            <a:r>
              <a:rPr lang="zh-CN" altLang="en-US" dirty="0" smtClean="0">
                <a:solidFill>
                  <a:srgbClr val="000000"/>
                </a:solidFill>
                <a:ea typeface="黑体" pitchFamily="49" charset="-122"/>
              </a:rPr>
              <a:t>合约价格：</a:t>
            </a:r>
            <a:r>
              <a:rPr lang="en-US" altLang="zh-CN" dirty="0" smtClean="0">
                <a:solidFill>
                  <a:srgbClr val="000000"/>
                </a:solidFill>
                <a:ea typeface="黑体" pitchFamily="49" charset="-122"/>
              </a:rPr>
              <a:t> 10, 000 × (100 − 0.25 × (100 − </a:t>
            </a:r>
            <a:r>
              <a:rPr lang="en-US" altLang="zh-CN" dirty="0" smtClean="0">
                <a:solidFill>
                  <a:srgbClr val="000000"/>
                </a:solidFill>
              </a:rPr>
              <a:t>Q))</a:t>
            </a:r>
            <a:endParaRPr lang="zh-CN" altLang="en-US" dirty="0"/>
          </a:p>
        </p:txBody>
      </p:sp>
    </p:spTree>
    <p:extLst>
      <p:ext uri="{BB962C8B-B14F-4D97-AF65-F5344CB8AC3E}">
        <p14:creationId xmlns:p14="http://schemas.microsoft.com/office/powerpoint/2010/main" val="2394600113"/>
      </p:ext>
    </p:extLst>
  </p:cSld>
  <p:clrMapOvr>
    <a:masterClrMapping/>
  </p:clrMapOvr>
  <p:transition spd="slow">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标题 1"/>
          <p:cNvSpPr>
            <a:spLocks noGrp="1"/>
          </p:cNvSpPr>
          <p:nvPr>
            <p:ph type="title"/>
          </p:nvPr>
        </p:nvSpPr>
        <p:spPr/>
        <p:txBody>
          <a:bodyPr/>
          <a:lstStyle/>
          <a:p>
            <a:r>
              <a:rPr lang="zh-CN" altLang="zh-CN" smtClean="0"/>
              <a:t>欧洲美元期货结算</a:t>
            </a:r>
            <a:endParaRPr lang="zh-CN" altLang="en-US" smtClean="0"/>
          </a:p>
        </p:txBody>
      </p:sp>
      <p:sp>
        <p:nvSpPr>
          <p:cNvPr id="15367" name="内容占位符 2"/>
          <p:cNvSpPr>
            <a:spLocks noGrp="1"/>
          </p:cNvSpPr>
          <p:nvPr>
            <p:ph idx="1"/>
          </p:nvPr>
        </p:nvSpPr>
        <p:spPr>
          <a:xfrm>
            <a:off x="539552" y="1340768"/>
            <a:ext cx="8229600" cy="4530725"/>
          </a:xfrm>
        </p:spPr>
        <p:txBody>
          <a:bodyPr/>
          <a:lstStyle/>
          <a:p>
            <a:r>
              <a:rPr lang="zh-CN" altLang="en-US" dirty="0" smtClean="0"/>
              <a:t>每个基点（ </a:t>
            </a:r>
            <a:r>
              <a:rPr lang="en-US" altLang="zh-CN" dirty="0" smtClean="0"/>
              <a:t>0.01% </a:t>
            </a:r>
            <a:r>
              <a:rPr lang="zh-CN" altLang="en-US" dirty="0" smtClean="0"/>
              <a:t>）变动的价值，即基点价格值（</a:t>
            </a:r>
            <a:r>
              <a:rPr lang="en-US" altLang="zh-CN" dirty="0" smtClean="0"/>
              <a:t>BPV</a:t>
            </a:r>
            <a:r>
              <a:rPr lang="zh-CN" altLang="en-US" dirty="0" smtClean="0"/>
              <a:t>或</a:t>
            </a:r>
            <a:r>
              <a:rPr lang="en-US" altLang="zh-CN" dirty="0" smtClean="0"/>
              <a:t>DV01</a:t>
            </a:r>
            <a:r>
              <a:rPr lang="zh-CN" altLang="en-US" dirty="0" smtClean="0"/>
              <a:t>）：</a:t>
            </a:r>
            <a:endParaRPr lang="en-US" altLang="zh-CN" dirty="0" smtClean="0"/>
          </a:p>
          <a:p>
            <a:endParaRPr lang="en-US" altLang="zh-CN" dirty="0" smtClean="0"/>
          </a:p>
          <a:p>
            <a:endParaRPr lang="en-US" altLang="zh-CN" dirty="0" smtClean="0"/>
          </a:p>
          <a:p>
            <a:r>
              <a:rPr lang="zh-CN" altLang="en-US" dirty="0" smtClean="0"/>
              <a:t>到期现货价</a:t>
            </a:r>
            <a:endParaRPr lang="en-US" altLang="zh-CN" dirty="0" smtClean="0"/>
          </a:p>
          <a:p>
            <a:endParaRPr lang="en-US" altLang="zh-CN" dirty="0" smtClean="0"/>
          </a:p>
          <a:p>
            <a:r>
              <a:rPr lang="zh-CN" altLang="en-US" dirty="0" smtClean="0"/>
              <a:t>到期多头盈亏</a:t>
            </a:r>
          </a:p>
          <a:p>
            <a:endParaRPr lang="zh-CN" altLang="en-US" dirty="0" smtClean="0"/>
          </a:p>
          <a:p>
            <a:endParaRPr lang="zh-CN" altLang="en-US" dirty="0" smtClean="0"/>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11" name="灯片编号占位符 10"/>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38</a:t>
            </a:fld>
            <a:endParaRPr lang="en-US" altLang="zh-CN" dirty="0">
              <a:solidFill>
                <a:srgbClr val="000000"/>
              </a:solidFill>
            </a:endParaRPr>
          </a:p>
        </p:txBody>
      </p:sp>
      <p:graphicFrame>
        <p:nvGraphicFramePr>
          <p:cNvPr id="15362" name="Object 2"/>
          <p:cNvGraphicFramePr>
            <a:graphicFrameLocks noChangeAspect="1"/>
          </p:cNvGraphicFramePr>
          <p:nvPr/>
        </p:nvGraphicFramePr>
        <p:xfrm>
          <a:off x="2627784" y="1916832"/>
          <a:ext cx="3743325" cy="766763"/>
        </p:xfrm>
        <a:graphic>
          <a:graphicData uri="http://schemas.openxmlformats.org/presentationml/2006/ole">
            <mc:AlternateContent xmlns:mc="http://schemas.openxmlformats.org/markup-compatibility/2006">
              <mc:Choice xmlns:v="urn:schemas-microsoft-com:vml" Requires="v">
                <p:oleObj spid="_x0000_s48220" name="Equation" r:id="rId3" imgW="1916868" imgH="393529" progId="Equation.DSMT4">
                  <p:embed/>
                </p:oleObj>
              </mc:Choice>
              <mc:Fallback>
                <p:oleObj name="Equation" r:id="rId3" imgW="1916868"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1916832"/>
                        <a:ext cx="3743325"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4" name="Object 4"/>
          <p:cNvGraphicFramePr>
            <a:graphicFrameLocks noChangeAspect="1"/>
          </p:cNvGraphicFramePr>
          <p:nvPr>
            <p:extLst>
              <p:ext uri="{D42A27DB-BD31-4B8C-83A1-F6EECF244321}">
                <p14:modId xmlns:p14="http://schemas.microsoft.com/office/powerpoint/2010/main" val="1917929485"/>
              </p:ext>
            </p:extLst>
          </p:nvPr>
        </p:nvGraphicFramePr>
        <p:xfrm>
          <a:off x="2483768" y="4365104"/>
          <a:ext cx="4886325" cy="1133475"/>
        </p:xfrm>
        <a:graphic>
          <a:graphicData uri="http://schemas.openxmlformats.org/presentationml/2006/ole">
            <mc:AlternateContent xmlns:mc="http://schemas.openxmlformats.org/markup-compatibility/2006">
              <mc:Choice xmlns:v="urn:schemas-microsoft-com:vml" Requires="v">
                <p:oleObj spid="_x0000_s48221" name="Equation" r:id="rId5" imgW="2298700" imgH="533400" progId="Equation.DSMT4">
                  <p:embed/>
                </p:oleObj>
              </mc:Choice>
              <mc:Fallback>
                <p:oleObj name="Equation" r:id="rId5" imgW="2298700" imgH="533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4365104"/>
                        <a:ext cx="48863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5" name="Object 10"/>
          <p:cNvGraphicFramePr>
            <a:graphicFrameLocks noChangeAspect="1"/>
          </p:cNvGraphicFramePr>
          <p:nvPr>
            <p:extLst>
              <p:ext uri="{D42A27DB-BD31-4B8C-83A1-F6EECF244321}">
                <p14:modId xmlns:p14="http://schemas.microsoft.com/office/powerpoint/2010/main" val="670429923"/>
              </p:ext>
            </p:extLst>
          </p:nvPr>
        </p:nvGraphicFramePr>
        <p:xfrm>
          <a:off x="2627784" y="3212976"/>
          <a:ext cx="4113212" cy="534987"/>
        </p:xfrm>
        <a:graphic>
          <a:graphicData uri="http://schemas.openxmlformats.org/presentationml/2006/ole">
            <mc:AlternateContent xmlns:mc="http://schemas.openxmlformats.org/markup-compatibility/2006">
              <mc:Choice xmlns:v="urn:schemas-microsoft-com:vml" Requires="v">
                <p:oleObj spid="_x0000_s48222" name="Equation" r:id="rId7" imgW="1954951" imgH="253890" progId="Equation.DSMT4">
                  <p:embed/>
                </p:oleObj>
              </mc:Choice>
              <mc:Fallback>
                <p:oleObj name="Equation" r:id="rId7" imgW="1954951" imgH="25389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3212976"/>
                        <a:ext cx="4113212"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72750005"/>
      </p:ext>
    </p:extLst>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ChangeArrowheads="1"/>
          </p:cNvSpPr>
          <p:nvPr>
            <p:ph type="title"/>
          </p:nvPr>
        </p:nvSpPr>
        <p:spPr/>
        <p:txBody>
          <a:bodyPr/>
          <a:lstStyle/>
          <a:p>
            <a:pPr eaLnBrk="1" hangingPunct="1"/>
            <a:r>
              <a:rPr lang="en-US" altLang="zh-CN" smtClean="0"/>
              <a:t>Example</a:t>
            </a:r>
          </a:p>
        </p:txBody>
      </p:sp>
      <p:sp>
        <p:nvSpPr>
          <p:cNvPr id="78853" name="Rectangle 3"/>
          <p:cNvSpPr>
            <a:spLocks noGrp="1" noChangeArrowheads="1"/>
          </p:cNvSpPr>
          <p:nvPr>
            <p:ph idx="1"/>
          </p:nvPr>
        </p:nvSpPr>
        <p:spPr/>
        <p:txBody>
          <a:bodyPr/>
          <a:lstStyle/>
          <a:p>
            <a:pPr eaLnBrk="1" hangingPunct="1"/>
            <a:r>
              <a:rPr lang="en-US" altLang="zh-CN" dirty="0" smtClean="0"/>
              <a:t>2011 </a:t>
            </a:r>
            <a:r>
              <a:rPr lang="zh-CN" altLang="en-US" dirty="0" smtClean="0"/>
              <a:t>年 </a:t>
            </a:r>
            <a:r>
              <a:rPr lang="en-US" altLang="zh-CN" dirty="0" smtClean="0"/>
              <a:t>9 </a:t>
            </a:r>
            <a:r>
              <a:rPr lang="zh-CN" altLang="en-US" dirty="0" smtClean="0"/>
              <a:t>月 </a:t>
            </a:r>
            <a:r>
              <a:rPr lang="en-US" altLang="zh-CN" dirty="0" smtClean="0"/>
              <a:t>19 </a:t>
            </a:r>
            <a:r>
              <a:rPr lang="zh-CN" altLang="en-US" dirty="0" smtClean="0"/>
              <a:t>日 </a:t>
            </a:r>
            <a:r>
              <a:rPr lang="en-US" altLang="zh-CN" dirty="0" smtClean="0"/>
              <a:t>EDU11 </a:t>
            </a:r>
            <a:r>
              <a:rPr lang="zh-CN" altLang="en-US" dirty="0" smtClean="0"/>
              <a:t>到期时，</a:t>
            </a:r>
            <a:r>
              <a:rPr lang="en-US" altLang="zh-CN" dirty="0" smtClean="0"/>
              <a:t>3 </a:t>
            </a:r>
            <a:r>
              <a:rPr lang="zh-CN" altLang="en-US" dirty="0" smtClean="0"/>
              <a:t>个月期美元</a:t>
            </a:r>
            <a:r>
              <a:rPr lang="en-US" altLang="zh-CN" dirty="0" smtClean="0"/>
              <a:t>LIBOR </a:t>
            </a:r>
            <a:r>
              <a:rPr lang="zh-CN" altLang="en-US" dirty="0" smtClean="0"/>
              <a:t>年利率为 </a:t>
            </a:r>
            <a:r>
              <a:rPr lang="en-US" altLang="zh-CN" dirty="0" smtClean="0"/>
              <a:t>0.25% </a:t>
            </a:r>
            <a:r>
              <a:rPr lang="zh-CN" altLang="en-US" dirty="0" smtClean="0"/>
              <a:t>，相应地 </a:t>
            </a:r>
            <a:r>
              <a:rPr lang="en-US" altLang="zh-CN" dirty="0" smtClean="0"/>
              <a:t>EDU11 </a:t>
            </a:r>
            <a:r>
              <a:rPr lang="zh-CN" altLang="en-US" dirty="0" smtClean="0"/>
              <a:t>最后结算价为 </a:t>
            </a:r>
            <a:r>
              <a:rPr lang="en-US" altLang="zh-CN" dirty="0" smtClean="0"/>
              <a:t>99.75 </a:t>
            </a:r>
            <a:r>
              <a:rPr lang="zh-CN" altLang="en-US" dirty="0" smtClean="0"/>
              <a:t>。</a:t>
            </a:r>
          </a:p>
          <a:p>
            <a:pPr eaLnBrk="1" hangingPunct="1"/>
            <a:r>
              <a:rPr lang="zh-CN" altLang="en-US" dirty="0" smtClean="0"/>
              <a:t>如果忽略持有期间的盯市结算与保证金要求，一个于</a:t>
            </a:r>
            <a:r>
              <a:rPr lang="en-US" altLang="zh-CN" dirty="0" smtClean="0"/>
              <a:t>2011</a:t>
            </a:r>
            <a:r>
              <a:rPr lang="zh-CN" altLang="en-US" dirty="0" smtClean="0"/>
              <a:t>年 </a:t>
            </a:r>
            <a:r>
              <a:rPr lang="en-US" altLang="zh-CN" dirty="0"/>
              <a:t>9</a:t>
            </a:r>
            <a:r>
              <a:rPr lang="en-US" altLang="zh-CN" dirty="0" smtClean="0"/>
              <a:t> </a:t>
            </a:r>
            <a:r>
              <a:rPr lang="zh-CN" altLang="en-US" dirty="0" smtClean="0"/>
              <a:t>月 </a:t>
            </a:r>
            <a:r>
              <a:rPr lang="en-US" altLang="zh-CN" dirty="0"/>
              <a:t>6</a:t>
            </a:r>
            <a:r>
              <a:rPr lang="en-US" altLang="zh-CN" dirty="0" smtClean="0"/>
              <a:t> </a:t>
            </a:r>
            <a:r>
              <a:rPr lang="zh-CN" altLang="en-US" dirty="0" smtClean="0"/>
              <a:t>日以 </a:t>
            </a:r>
            <a:r>
              <a:rPr lang="en-US" altLang="zh-CN" dirty="0" smtClean="0"/>
              <a:t>99.62 </a:t>
            </a:r>
            <a:r>
              <a:rPr lang="zh-CN" altLang="en-US" dirty="0" smtClean="0"/>
              <a:t>买入 </a:t>
            </a:r>
            <a:r>
              <a:rPr lang="en-US" altLang="zh-CN" dirty="0" smtClean="0"/>
              <a:t>EDU11 </a:t>
            </a:r>
            <a:r>
              <a:rPr lang="zh-CN" altLang="en-US" dirty="0" smtClean="0"/>
              <a:t>的交易者在该笔交易上盈利：</a:t>
            </a:r>
            <a:endParaRPr lang="en-US" altLang="zh-CN" dirty="0" smtClean="0"/>
          </a:p>
          <a:p>
            <a:pPr marL="0" indent="0" eaLnBrk="1" hangingPunct="1">
              <a:buNone/>
            </a:pPr>
            <a:r>
              <a:rPr lang="zh-CN" altLang="en-US" dirty="0" smtClean="0"/>
              <a:t>               </a:t>
            </a:r>
            <a:r>
              <a:rPr lang="en-US" altLang="zh-CN" dirty="0" smtClean="0"/>
              <a:t>(99.75 − 99.62) × 100 × 25 = 325 </a:t>
            </a:r>
            <a:r>
              <a:rPr lang="zh-CN" altLang="en-US" dirty="0" smtClean="0"/>
              <a:t>美元</a:t>
            </a:r>
          </a:p>
        </p:txBody>
      </p:sp>
      <p:sp>
        <p:nvSpPr>
          <p:cNvPr id="78851"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39</a:t>
            </a:fld>
            <a:endParaRPr lang="en-US" altLang="zh-CN" dirty="0">
              <a:solidFill>
                <a:srgbClr val="000000"/>
              </a:solidFill>
            </a:endParaRPr>
          </a:p>
        </p:txBody>
      </p:sp>
    </p:spTree>
    <p:extLst>
      <p:ext uri="{BB962C8B-B14F-4D97-AF65-F5344CB8AC3E}">
        <p14:creationId xmlns:p14="http://schemas.microsoft.com/office/powerpoint/2010/main" val="3947118776"/>
      </p:ext>
    </p:extLst>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pPr eaLnBrk="1" hangingPunct="1"/>
            <a:r>
              <a:rPr lang="zh-CN" altLang="en-US" smtClean="0"/>
              <a:t>股票指数期货概述 </a:t>
            </a:r>
            <a:r>
              <a:rPr lang="en-US" altLang="zh-CN" smtClean="0"/>
              <a:t>II</a:t>
            </a:r>
          </a:p>
        </p:txBody>
      </p:sp>
      <p:sp>
        <p:nvSpPr>
          <p:cNvPr id="58373" name="Rectangle 3"/>
          <p:cNvSpPr>
            <a:spLocks noGrp="1" noChangeArrowheads="1"/>
          </p:cNvSpPr>
          <p:nvPr>
            <p:ph idx="1"/>
          </p:nvPr>
        </p:nvSpPr>
        <p:spPr/>
        <p:txBody>
          <a:bodyPr/>
          <a:lstStyle/>
          <a:p>
            <a:pPr eaLnBrk="1" hangingPunct="1"/>
            <a:endParaRPr lang="zh-CN" altLang="en-US" dirty="0" smtClean="0"/>
          </a:p>
          <a:p>
            <a:pPr eaLnBrk="1" hangingPunct="1"/>
            <a:r>
              <a:rPr lang="zh-CN" altLang="en-US" dirty="0" smtClean="0"/>
              <a:t>特殊性质</a:t>
            </a:r>
          </a:p>
          <a:p>
            <a:pPr lvl="1" eaLnBrk="1" hangingPunct="1"/>
            <a:r>
              <a:rPr lang="zh-CN" altLang="en-US" dirty="0" smtClean="0"/>
              <a:t>现金结算而非实物交割</a:t>
            </a:r>
          </a:p>
          <a:p>
            <a:pPr lvl="1" eaLnBrk="1" hangingPunct="1"/>
            <a:r>
              <a:rPr lang="zh-CN" altLang="en-US" dirty="0" smtClean="0"/>
              <a:t>合约规模非固定</a:t>
            </a:r>
          </a:p>
          <a:p>
            <a:pPr lvl="2" eaLnBrk="1" hangingPunct="1"/>
            <a:r>
              <a:rPr lang="zh-CN" altLang="en-US" dirty="0" smtClean="0"/>
              <a:t>股指期货价格 </a:t>
            </a:r>
            <a:r>
              <a:rPr lang="en-US" altLang="zh-CN" dirty="0" smtClean="0"/>
              <a:t>× </a:t>
            </a:r>
            <a:r>
              <a:rPr lang="zh-CN" altLang="en-US" dirty="0" smtClean="0"/>
              <a:t>每个指数点所代表的金额</a:t>
            </a:r>
          </a:p>
        </p:txBody>
      </p:sp>
      <p:sp>
        <p:nvSpPr>
          <p:cNvPr id="58371" name="页脚占位符 4"/>
          <p:cNvSpPr>
            <a:spLocks noGrp="1"/>
          </p:cNvSpPr>
          <p:nvPr>
            <p:ph type="ftr" sz="quarter" idx="11"/>
          </p:nvPr>
        </p:nvSpPr>
        <p:spPr>
          <a:xfrm>
            <a:off x="1835696" y="6400800"/>
            <a:ext cx="5429250" cy="457200"/>
          </a:xfrm>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4</a:t>
            </a:fld>
            <a:endParaRPr lang="en-US" altLang="zh-CN" dirty="0">
              <a:solidFill>
                <a:srgbClr val="000000"/>
              </a:solidFill>
            </a:endParaRPr>
          </a:p>
        </p:txBody>
      </p:sp>
    </p:spTree>
    <p:extLst>
      <p:ext uri="{BB962C8B-B14F-4D97-AF65-F5344CB8AC3E}">
        <p14:creationId xmlns:p14="http://schemas.microsoft.com/office/powerpoint/2010/main" val="1854576827"/>
      </p:ext>
    </p:extLst>
  </p:cSld>
  <p:clrMapOvr>
    <a:masterClrMapping/>
  </p:clrMapOvr>
  <p:transition spd="slow">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p:txBody>
          <a:bodyPr/>
          <a:lstStyle/>
          <a:p>
            <a:pPr eaLnBrk="1" hangingPunct="1"/>
            <a:r>
              <a:rPr lang="zh-CN" smtClean="0"/>
              <a:t>远期利率与期货利率</a:t>
            </a:r>
          </a:p>
        </p:txBody>
      </p:sp>
      <p:sp>
        <p:nvSpPr>
          <p:cNvPr id="79877" name="Rectangle 3"/>
          <p:cNvSpPr>
            <a:spLocks noGrp="1" noChangeArrowheads="1"/>
          </p:cNvSpPr>
          <p:nvPr>
            <p:ph idx="1"/>
          </p:nvPr>
        </p:nvSpPr>
        <p:spPr>
          <a:xfrm>
            <a:off x="467544" y="1124744"/>
            <a:ext cx="8229600" cy="4530725"/>
          </a:xfrm>
        </p:spPr>
        <p:txBody>
          <a:bodyPr/>
          <a:lstStyle/>
          <a:p>
            <a:pPr eaLnBrk="1" hangingPunct="1"/>
            <a:endParaRPr lang="zh-CN" altLang="en-US" dirty="0" smtClean="0"/>
          </a:p>
          <a:p>
            <a:pPr eaLnBrk="1" hangingPunct="1"/>
            <a:r>
              <a:rPr lang="zh-CN" altLang="en-US" dirty="0" smtClean="0"/>
              <a:t>欧洲美元期货合约与远期利率协议都锁定了未来一定期限的利率。</a:t>
            </a:r>
          </a:p>
          <a:p>
            <a:pPr eaLnBrk="1" hangingPunct="1"/>
            <a:r>
              <a:rPr lang="en-US" altLang="zh-CN" dirty="0" smtClean="0"/>
              <a:t>1 </a:t>
            </a:r>
            <a:r>
              <a:rPr lang="zh-CN" altLang="en-US" dirty="0" smtClean="0"/>
              <a:t>年以下的到期期限， 期货利率 ≈ 远期利率</a:t>
            </a:r>
          </a:p>
          <a:p>
            <a:pPr eaLnBrk="1" hangingPunct="1"/>
            <a:r>
              <a:rPr lang="zh-CN" altLang="en-US" dirty="0" smtClean="0"/>
              <a:t>长期：差异不能忽略</a:t>
            </a:r>
          </a:p>
          <a:p>
            <a:pPr lvl="1" eaLnBrk="1" hangingPunct="1"/>
            <a:r>
              <a:rPr lang="zh-CN" altLang="en-US" dirty="0" smtClean="0"/>
              <a:t>一次性到期</a:t>
            </a:r>
            <a:r>
              <a:rPr lang="en-US" altLang="zh-CN" dirty="0" smtClean="0"/>
              <a:t>/</a:t>
            </a:r>
            <a:r>
              <a:rPr lang="zh-CN" altLang="en-US" dirty="0" smtClean="0"/>
              <a:t>每日盯市结算和保证金：远期利率较低</a:t>
            </a:r>
          </a:p>
          <a:p>
            <a:pPr lvl="1" eaLnBrk="1" hangingPunct="1"/>
            <a:r>
              <a:rPr lang="zh-CN" altLang="en-US" dirty="0" smtClean="0"/>
              <a:t>盈亏结算时贴现</a:t>
            </a:r>
            <a:r>
              <a:rPr lang="en-US" altLang="zh-CN" dirty="0" smtClean="0"/>
              <a:t>/</a:t>
            </a:r>
            <a:r>
              <a:rPr lang="zh-CN" altLang="en-US" dirty="0" smtClean="0"/>
              <a:t>无贴现：远期利率较低</a:t>
            </a:r>
          </a:p>
        </p:txBody>
      </p:sp>
      <p:sp>
        <p:nvSpPr>
          <p:cNvPr id="7987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40</a:t>
            </a:fld>
            <a:endParaRPr lang="en-US" altLang="zh-CN" dirty="0">
              <a:solidFill>
                <a:srgbClr val="000000"/>
              </a:solidFill>
            </a:endParaRPr>
          </a:p>
        </p:txBody>
      </p:sp>
    </p:spTree>
    <p:extLst>
      <p:ext uri="{BB962C8B-B14F-4D97-AF65-F5344CB8AC3E}">
        <p14:creationId xmlns:p14="http://schemas.microsoft.com/office/powerpoint/2010/main" val="1373060182"/>
      </p:ext>
    </p:extLst>
  </p:cSld>
  <p:clrMapOvr>
    <a:masterClrMapping/>
  </p:clrMapOvr>
  <p:transition spd="slow">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p:txBody>
          <a:bodyPr/>
          <a:lstStyle/>
          <a:p>
            <a:pPr eaLnBrk="1" hangingPunct="1"/>
            <a:r>
              <a:rPr lang="zh-CN" smtClean="0"/>
              <a:t>美国长期国债期货概述</a:t>
            </a:r>
          </a:p>
        </p:txBody>
      </p:sp>
      <p:sp>
        <p:nvSpPr>
          <p:cNvPr id="80901" name="Rectangle 3"/>
          <p:cNvSpPr>
            <a:spLocks noGrp="1" noChangeArrowheads="1"/>
          </p:cNvSpPr>
          <p:nvPr>
            <p:ph idx="1"/>
          </p:nvPr>
        </p:nvSpPr>
        <p:spPr>
          <a:xfrm>
            <a:off x="539552" y="1052736"/>
            <a:ext cx="8229600" cy="4530725"/>
          </a:xfrm>
        </p:spPr>
        <p:txBody>
          <a:bodyPr/>
          <a:lstStyle/>
          <a:p>
            <a:pPr eaLnBrk="1" hangingPunct="1"/>
            <a:endParaRPr lang="zh-CN" altLang="en-US" dirty="0" smtClean="0"/>
          </a:p>
          <a:p>
            <a:pPr eaLnBrk="1" hangingPunct="1"/>
            <a:r>
              <a:rPr lang="zh-CN" altLang="en-US" dirty="0" smtClean="0"/>
              <a:t>标的资产为从交割月的第一个天起剩余期限长于（包括等于） </a:t>
            </a:r>
            <a:r>
              <a:rPr lang="en-US" altLang="zh-CN" dirty="0" smtClean="0"/>
              <a:t>15 </a:t>
            </a:r>
            <a:r>
              <a:rPr lang="zh-CN" altLang="en-US" dirty="0" smtClean="0"/>
              <a:t>年小于</a:t>
            </a:r>
            <a:r>
              <a:rPr lang="en-US" altLang="zh-CN" dirty="0" smtClean="0"/>
              <a:t>25</a:t>
            </a:r>
            <a:r>
              <a:rPr lang="zh-CN" altLang="en-US" dirty="0" smtClean="0"/>
              <a:t>年且在 </a:t>
            </a:r>
            <a:r>
              <a:rPr lang="en-US" altLang="zh-CN" dirty="0" smtClean="0"/>
              <a:t>15 </a:t>
            </a:r>
            <a:r>
              <a:rPr lang="zh-CN" altLang="en-US" dirty="0" smtClean="0"/>
              <a:t>年内不可赎回的面值 </a:t>
            </a:r>
            <a:r>
              <a:rPr lang="en-US" altLang="zh-CN" dirty="0" smtClean="0"/>
              <a:t>100 000 </a:t>
            </a:r>
            <a:r>
              <a:rPr lang="zh-CN" altLang="en-US" dirty="0" smtClean="0"/>
              <a:t>美元的任何美国长期国债。</a:t>
            </a:r>
          </a:p>
          <a:p>
            <a:pPr eaLnBrk="1" hangingPunct="1"/>
            <a:r>
              <a:rPr lang="zh-CN" altLang="en-US" dirty="0" smtClean="0"/>
              <a:t>约定到期时的债券价格</a:t>
            </a:r>
          </a:p>
          <a:p>
            <a:pPr eaLnBrk="1" hangingPunct="1"/>
            <a:r>
              <a:rPr lang="zh-CN" altLang="en-US" dirty="0" smtClean="0"/>
              <a:t>标的资产在期货存续期内支付现金利息</a:t>
            </a:r>
          </a:p>
          <a:p>
            <a:pPr eaLnBrk="1" hangingPunct="1"/>
            <a:r>
              <a:rPr lang="zh-CN" altLang="en-US" dirty="0" smtClean="0"/>
              <a:t>在 </a:t>
            </a:r>
            <a:r>
              <a:rPr lang="en-US" altLang="zh-CN" dirty="0" smtClean="0"/>
              <a:t>CME </a:t>
            </a:r>
            <a:r>
              <a:rPr lang="zh-CN" altLang="en-US" dirty="0" smtClean="0"/>
              <a:t>集团交易，长期利率期货中交易最活跃的品种之一</a:t>
            </a:r>
          </a:p>
        </p:txBody>
      </p:sp>
      <p:sp>
        <p:nvSpPr>
          <p:cNvPr id="80899"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41</a:t>
            </a:fld>
            <a:endParaRPr lang="en-US" altLang="zh-CN" dirty="0">
              <a:solidFill>
                <a:srgbClr val="000000"/>
              </a:solidFill>
            </a:endParaRPr>
          </a:p>
        </p:txBody>
      </p:sp>
    </p:spTree>
    <p:extLst>
      <p:ext uri="{BB962C8B-B14F-4D97-AF65-F5344CB8AC3E}">
        <p14:creationId xmlns:p14="http://schemas.microsoft.com/office/powerpoint/2010/main" val="1152791956"/>
      </p:ext>
    </p:extLst>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ChangeArrowheads="1"/>
          </p:cNvSpPr>
          <p:nvPr>
            <p:ph type="title"/>
          </p:nvPr>
        </p:nvSpPr>
        <p:spPr/>
        <p:txBody>
          <a:bodyPr/>
          <a:lstStyle/>
          <a:p>
            <a:pPr eaLnBrk="1" hangingPunct="1"/>
            <a:r>
              <a:rPr lang="zh-CN" smtClean="0"/>
              <a:t>美国长期国债期货合约条款</a:t>
            </a:r>
          </a:p>
        </p:txBody>
      </p:sp>
      <p:sp>
        <p:nvSpPr>
          <p:cNvPr id="3" name="内容占位符 2"/>
          <p:cNvSpPr>
            <a:spLocks noGrp="1"/>
          </p:cNvSpPr>
          <p:nvPr>
            <p:ph idx="1"/>
          </p:nvPr>
        </p:nvSpPr>
        <p:spPr/>
        <p:txBody>
          <a:bodyPr/>
          <a:lstStyle/>
          <a:p>
            <a:endParaRPr lang="zh-CN" altLang="en-US" dirty="0"/>
          </a:p>
        </p:txBody>
      </p:sp>
      <p:sp>
        <p:nvSpPr>
          <p:cNvPr id="81923"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42</a:t>
            </a:fld>
            <a:endParaRPr lang="en-US" altLang="zh-CN" dirty="0">
              <a:solidFill>
                <a:srgbClr val="000000"/>
              </a:solidFill>
            </a:endParaRPr>
          </a:p>
        </p:txBody>
      </p:sp>
      <p:pic>
        <p:nvPicPr>
          <p:cNvPr id="716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08720"/>
            <a:ext cx="8820150"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3148528"/>
      </p:ext>
    </p:extLst>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p:nvPr>
        </p:nvSpPr>
        <p:spPr/>
        <p:txBody>
          <a:bodyPr/>
          <a:lstStyle/>
          <a:p>
            <a:r>
              <a:rPr lang="zh-CN" altLang="en-US" smtClean="0"/>
              <a:t>长期国债期货</a:t>
            </a:r>
            <a:r>
              <a:rPr lang="en-US" altLang="zh-CN" smtClean="0"/>
              <a:t>/</a:t>
            </a:r>
            <a:r>
              <a:rPr lang="zh-CN" altLang="en-US" smtClean="0"/>
              <a:t>现货的报价与现金价格</a:t>
            </a:r>
          </a:p>
        </p:txBody>
      </p:sp>
      <p:sp>
        <p:nvSpPr>
          <p:cNvPr id="16388" name="内容占位符 2"/>
          <p:cNvSpPr>
            <a:spLocks noGrp="1"/>
          </p:cNvSpPr>
          <p:nvPr>
            <p:ph idx="1"/>
          </p:nvPr>
        </p:nvSpPr>
        <p:spPr/>
        <p:txBody>
          <a:bodyPr/>
          <a:lstStyle/>
          <a:p>
            <a:r>
              <a:rPr lang="zh-CN" altLang="en-US" dirty="0" smtClean="0"/>
              <a:t>以美元和 </a:t>
            </a:r>
            <a:r>
              <a:rPr lang="en-US" altLang="zh-CN" dirty="0" smtClean="0"/>
              <a:t>1/32 </a:t>
            </a:r>
            <a:r>
              <a:rPr lang="zh-CN" altLang="en-US" dirty="0" smtClean="0"/>
              <a:t>美元表示每 </a:t>
            </a:r>
            <a:r>
              <a:rPr lang="en-US" altLang="zh-CN" dirty="0" smtClean="0"/>
              <a:t>100 </a:t>
            </a:r>
            <a:r>
              <a:rPr lang="zh-CN" altLang="en-US" dirty="0" smtClean="0"/>
              <a:t>美元面值债券的价格</a:t>
            </a:r>
            <a:endParaRPr lang="en-US" altLang="zh-CN" dirty="0" smtClean="0"/>
          </a:p>
          <a:p>
            <a:pPr lvl="1"/>
            <a:r>
              <a:rPr lang="en-US" altLang="zh-CN" dirty="0" smtClean="0"/>
              <a:t>80 -16</a:t>
            </a:r>
            <a:r>
              <a:rPr lang="zh-CN" altLang="en-US" dirty="0" smtClean="0"/>
              <a:t>：表示 </a:t>
            </a:r>
            <a:r>
              <a:rPr lang="en-US" altLang="zh-CN" dirty="0" smtClean="0"/>
              <a:t>80.5 </a:t>
            </a:r>
            <a:r>
              <a:rPr lang="zh-CN" altLang="en-US" dirty="0" smtClean="0"/>
              <a:t>美元</a:t>
            </a:r>
            <a:endParaRPr lang="en-US" altLang="zh-CN" dirty="0" smtClean="0"/>
          </a:p>
          <a:p>
            <a:pPr lvl="1"/>
            <a:r>
              <a:rPr lang="zh-CN" altLang="en-US" dirty="0" smtClean="0"/>
              <a:t>如果 </a:t>
            </a:r>
            <a:r>
              <a:rPr lang="en-US" altLang="zh-CN" dirty="0" smtClean="0"/>
              <a:t>80 -16 </a:t>
            </a:r>
            <a:r>
              <a:rPr lang="zh-CN" altLang="en-US" dirty="0" smtClean="0"/>
              <a:t>为国债期货报价，则一份长期美国国债期货的合约报价为</a:t>
            </a:r>
            <a:endParaRPr lang="en-US" altLang="zh-CN" dirty="0" smtClean="0"/>
          </a:p>
          <a:p>
            <a:endParaRPr lang="en-US" altLang="zh-CN" dirty="0" smtClean="0"/>
          </a:p>
          <a:p>
            <a:pPr eaLnBrk="1" hangingPunct="1"/>
            <a:r>
              <a:rPr lang="zh-CN" altLang="en-US" dirty="0" smtClean="0"/>
              <a:t>现金价格</a:t>
            </a:r>
          </a:p>
          <a:p>
            <a:pPr eaLnBrk="1" hangingPunct="1">
              <a:buFont typeface="Wingdings" pitchFamily="2" charset="2"/>
              <a:buNone/>
            </a:pPr>
            <a:r>
              <a:rPr lang="zh-CN" altLang="en-US" dirty="0" smtClean="0"/>
              <a:t>= 报价（净价） + 上一个付息日以来的应计利息</a:t>
            </a:r>
          </a:p>
          <a:p>
            <a:endParaRPr lang="zh-CN" altLang="en-US" dirty="0" smtClean="0"/>
          </a:p>
          <a:p>
            <a:pPr lvl="1"/>
            <a:endParaRPr lang="zh-CN" altLang="en-US" dirty="0" smtClean="0"/>
          </a:p>
          <a:p>
            <a:pPr lvl="1"/>
            <a:endParaRPr lang="zh-CN" altLang="en-US" dirty="0" smtClean="0"/>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43</a:t>
            </a:fld>
            <a:endParaRPr lang="en-US" altLang="zh-CN" dirty="0">
              <a:solidFill>
                <a:srgbClr val="000000"/>
              </a:solidFill>
            </a:endParaRPr>
          </a:p>
        </p:txBody>
      </p:sp>
      <p:graphicFrame>
        <p:nvGraphicFramePr>
          <p:cNvPr id="16386" name="Object 2"/>
          <p:cNvGraphicFramePr>
            <a:graphicFrameLocks noChangeAspect="1"/>
          </p:cNvGraphicFramePr>
          <p:nvPr>
            <p:extLst>
              <p:ext uri="{D42A27DB-BD31-4B8C-83A1-F6EECF244321}">
                <p14:modId xmlns:p14="http://schemas.microsoft.com/office/powerpoint/2010/main" val="1445107620"/>
              </p:ext>
            </p:extLst>
          </p:nvPr>
        </p:nvGraphicFramePr>
        <p:xfrm>
          <a:off x="3275856" y="2996952"/>
          <a:ext cx="2947987" cy="720725"/>
        </p:xfrm>
        <a:graphic>
          <a:graphicData uri="http://schemas.openxmlformats.org/presentationml/2006/ole">
            <mc:AlternateContent xmlns:mc="http://schemas.openxmlformats.org/markup-compatibility/2006">
              <mc:Choice xmlns:v="urn:schemas-microsoft-com:vml" Requires="v">
                <p:oleObj spid="_x0000_s49185" name="Equation" r:id="rId3" imgW="1612900" imgH="393700" progId="Equation.DSMT4">
                  <p:embed/>
                </p:oleObj>
              </mc:Choice>
              <mc:Fallback>
                <p:oleObj name="Equation" r:id="rId3" imgW="16129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996952"/>
                        <a:ext cx="294798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99089934"/>
      </p:ext>
    </p:extLst>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a:xfrm>
            <a:off x="457200" y="277813"/>
            <a:ext cx="8507288" cy="1139825"/>
          </a:xfrm>
        </p:spPr>
        <p:txBody>
          <a:bodyPr/>
          <a:lstStyle/>
          <a:p>
            <a:pPr eaLnBrk="1" hangingPunct="1"/>
            <a:r>
              <a:rPr lang="zh-CN" altLang="en-US" dirty="0" smtClean="0"/>
              <a:t>案例 </a:t>
            </a:r>
            <a:r>
              <a:rPr lang="en-US" altLang="zh-CN" dirty="0" smtClean="0"/>
              <a:t>5.4 </a:t>
            </a:r>
            <a:r>
              <a:rPr lang="zh-CN" altLang="en-US" dirty="0" smtClean="0"/>
              <a:t>：附息票债券的现金价格与报价 </a:t>
            </a:r>
            <a:r>
              <a:rPr lang="en-US" altLang="zh-CN" dirty="0" smtClean="0"/>
              <a:t>I</a:t>
            </a:r>
          </a:p>
        </p:txBody>
      </p:sp>
      <p:sp>
        <p:nvSpPr>
          <p:cNvPr id="82949" name="Rectangle 3"/>
          <p:cNvSpPr>
            <a:spLocks noGrp="1" noChangeArrowheads="1"/>
          </p:cNvSpPr>
          <p:nvPr>
            <p:ph idx="1"/>
          </p:nvPr>
        </p:nvSpPr>
        <p:spPr/>
        <p:txBody>
          <a:bodyPr/>
          <a:lstStyle/>
          <a:p>
            <a:pPr eaLnBrk="1" hangingPunct="1"/>
            <a:endParaRPr lang="en-US" altLang="zh-CN" dirty="0" smtClean="0"/>
          </a:p>
          <a:p>
            <a:pPr eaLnBrk="1" hangingPunct="1"/>
            <a:endParaRPr lang="en-US" altLang="zh-CN" dirty="0" smtClean="0"/>
          </a:p>
          <a:p>
            <a:pPr eaLnBrk="1" hangingPunct="1"/>
            <a:r>
              <a:rPr lang="en-US" altLang="zh-CN" dirty="0" smtClean="0"/>
              <a:t>2007 </a:t>
            </a:r>
            <a:r>
              <a:rPr lang="zh-CN" altLang="en-US" dirty="0" smtClean="0"/>
              <a:t>年 </a:t>
            </a:r>
            <a:r>
              <a:rPr lang="en-US" altLang="zh-CN" dirty="0" smtClean="0"/>
              <a:t>10 </a:t>
            </a:r>
            <a:r>
              <a:rPr lang="zh-CN" altLang="en-US" dirty="0" smtClean="0"/>
              <a:t>月 </a:t>
            </a:r>
            <a:r>
              <a:rPr lang="en-US" altLang="zh-CN" dirty="0" smtClean="0"/>
              <a:t>3 </a:t>
            </a:r>
            <a:r>
              <a:rPr lang="zh-CN" altLang="en-US" dirty="0" smtClean="0"/>
              <a:t>日，将于 </a:t>
            </a:r>
            <a:r>
              <a:rPr lang="en-US" altLang="zh-CN" dirty="0" smtClean="0"/>
              <a:t>2027 </a:t>
            </a:r>
            <a:r>
              <a:rPr lang="zh-CN" altLang="en-US" dirty="0" smtClean="0"/>
              <a:t>年 </a:t>
            </a:r>
            <a:r>
              <a:rPr lang="en-US" altLang="zh-CN" dirty="0" smtClean="0"/>
              <a:t>11 </a:t>
            </a:r>
            <a:r>
              <a:rPr lang="zh-CN" altLang="en-US" dirty="0" smtClean="0"/>
              <a:t>月 </a:t>
            </a:r>
            <a:r>
              <a:rPr lang="en-US" altLang="zh-CN" dirty="0" smtClean="0"/>
              <a:t>15 </a:t>
            </a:r>
            <a:r>
              <a:rPr lang="zh-CN" altLang="en-US" dirty="0" smtClean="0"/>
              <a:t>日到期、息票率为 </a:t>
            </a:r>
            <a:r>
              <a:rPr lang="en-US" altLang="zh-CN" dirty="0" smtClean="0"/>
              <a:t>6.125% </a:t>
            </a:r>
            <a:r>
              <a:rPr lang="zh-CN" altLang="en-US" dirty="0" smtClean="0"/>
              <a:t>的长期国债 </a:t>
            </a:r>
            <a:r>
              <a:rPr lang="en-US" altLang="zh-CN" dirty="0" smtClean="0"/>
              <a:t>A </a:t>
            </a:r>
            <a:r>
              <a:rPr lang="zh-CN" altLang="en-US" dirty="0" smtClean="0"/>
              <a:t>收盘报价为 </a:t>
            </a:r>
            <a:r>
              <a:rPr lang="en-US" altLang="zh-CN" dirty="0" smtClean="0"/>
              <a:t>118.11 </a:t>
            </a:r>
            <a:r>
              <a:rPr lang="zh-CN" altLang="en-US" dirty="0" smtClean="0"/>
              <a:t>。可以判断，该债券上一次付息日为 </a:t>
            </a:r>
            <a:r>
              <a:rPr lang="en-US" altLang="zh-CN" dirty="0" smtClean="0"/>
              <a:t>2007 </a:t>
            </a:r>
            <a:r>
              <a:rPr lang="zh-CN" altLang="en-US" dirty="0" smtClean="0"/>
              <a:t>年 </a:t>
            </a:r>
            <a:r>
              <a:rPr lang="en-US" altLang="zh-CN" dirty="0" smtClean="0"/>
              <a:t>5 </a:t>
            </a:r>
            <a:r>
              <a:rPr lang="zh-CN" altLang="en-US" dirty="0" smtClean="0"/>
              <a:t>月 </a:t>
            </a:r>
            <a:r>
              <a:rPr lang="en-US" altLang="zh-CN" dirty="0" smtClean="0"/>
              <a:t>15 </a:t>
            </a:r>
            <a:r>
              <a:rPr lang="zh-CN" altLang="en-US" dirty="0" smtClean="0"/>
              <a:t>日，下一次付息日为 </a:t>
            </a:r>
            <a:r>
              <a:rPr lang="en-US" altLang="zh-CN" dirty="0" smtClean="0"/>
              <a:t>2007 </a:t>
            </a:r>
            <a:r>
              <a:rPr lang="zh-CN" altLang="en-US" dirty="0" smtClean="0"/>
              <a:t>年 </a:t>
            </a:r>
            <a:r>
              <a:rPr lang="en-US" altLang="zh-CN" dirty="0" smtClean="0"/>
              <a:t>11 </a:t>
            </a:r>
            <a:r>
              <a:rPr lang="zh-CN" altLang="en-US" dirty="0" smtClean="0"/>
              <a:t>月 </a:t>
            </a:r>
            <a:r>
              <a:rPr lang="en-US" altLang="zh-CN" dirty="0" smtClean="0"/>
              <a:t>15 </a:t>
            </a:r>
            <a:r>
              <a:rPr lang="zh-CN" altLang="en-US" dirty="0" smtClean="0"/>
              <a:t>日。</a:t>
            </a:r>
          </a:p>
        </p:txBody>
      </p:sp>
      <p:sp>
        <p:nvSpPr>
          <p:cNvPr id="82947"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44</a:t>
            </a:fld>
            <a:endParaRPr lang="en-US" altLang="zh-CN" dirty="0">
              <a:solidFill>
                <a:srgbClr val="000000"/>
              </a:solidFill>
            </a:endParaRPr>
          </a:p>
        </p:txBody>
      </p:sp>
    </p:spTree>
    <p:extLst>
      <p:ext uri="{BB962C8B-B14F-4D97-AF65-F5344CB8AC3E}">
        <p14:creationId xmlns:p14="http://schemas.microsoft.com/office/powerpoint/2010/main" val="3262218262"/>
      </p:ext>
    </p:extLst>
  </p:cSld>
  <p:clrMapOvr>
    <a:masterClrMapping/>
  </p:clrMapOvr>
  <p:transition spd="slow">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标题 1"/>
          <p:cNvSpPr>
            <a:spLocks noGrp="1"/>
          </p:cNvSpPr>
          <p:nvPr>
            <p:ph type="title"/>
          </p:nvPr>
        </p:nvSpPr>
        <p:spPr/>
        <p:txBody>
          <a:bodyPr/>
          <a:lstStyle/>
          <a:p>
            <a:r>
              <a:rPr lang="zh-CN" altLang="en-US" dirty="0" smtClean="0"/>
              <a:t>案例 </a:t>
            </a:r>
            <a:r>
              <a:rPr lang="en-US" altLang="zh-CN" dirty="0" smtClean="0"/>
              <a:t>5.4 </a:t>
            </a:r>
            <a:r>
              <a:rPr lang="zh-CN" altLang="en-US" dirty="0" smtClean="0"/>
              <a:t>：附息票债券的现金价格与报价 </a:t>
            </a:r>
            <a:r>
              <a:rPr lang="en-US" altLang="zh-CN" dirty="0" smtClean="0"/>
              <a:t>II</a:t>
            </a:r>
            <a:endParaRPr lang="zh-CN" altLang="en-US" dirty="0" smtClean="0"/>
          </a:p>
        </p:txBody>
      </p:sp>
      <p:sp>
        <p:nvSpPr>
          <p:cNvPr id="17413" name="内容占位符 2"/>
          <p:cNvSpPr>
            <a:spLocks noGrp="1"/>
          </p:cNvSpPr>
          <p:nvPr>
            <p:ph idx="1"/>
          </p:nvPr>
        </p:nvSpPr>
        <p:spPr/>
        <p:txBody>
          <a:bodyPr/>
          <a:lstStyle/>
          <a:p>
            <a:r>
              <a:rPr lang="zh-CN" altLang="en-US" dirty="0" smtClean="0"/>
              <a:t>由于 </a:t>
            </a:r>
            <a:r>
              <a:rPr lang="en-US" altLang="zh-CN" dirty="0" smtClean="0"/>
              <a:t>2007 </a:t>
            </a:r>
            <a:r>
              <a:rPr lang="zh-CN" altLang="en-US" dirty="0" smtClean="0"/>
              <a:t>年 </a:t>
            </a:r>
            <a:r>
              <a:rPr lang="en-US" altLang="zh-CN" dirty="0" smtClean="0"/>
              <a:t>5 </a:t>
            </a:r>
            <a:r>
              <a:rPr lang="zh-CN" altLang="en-US" dirty="0" smtClean="0"/>
              <a:t>月 </a:t>
            </a:r>
            <a:r>
              <a:rPr lang="en-US" altLang="zh-CN" dirty="0" smtClean="0"/>
              <a:t>15 </a:t>
            </a:r>
            <a:r>
              <a:rPr lang="zh-CN" altLang="en-US" dirty="0" smtClean="0"/>
              <a:t>日到 </a:t>
            </a:r>
            <a:r>
              <a:rPr lang="en-US" altLang="zh-CN" dirty="0" smtClean="0"/>
              <a:t>2007 </a:t>
            </a:r>
            <a:r>
              <a:rPr lang="zh-CN" altLang="en-US" dirty="0" smtClean="0"/>
              <a:t>年 </a:t>
            </a:r>
            <a:r>
              <a:rPr lang="en-US" altLang="zh-CN" dirty="0" smtClean="0"/>
              <a:t>10 </a:t>
            </a:r>
            <a:r>
              <a:rPr lang="zh-CN" altLang="en-US" dirty="0" smtClean="0"/>
              <a:t>月 </a:t>
            </a:r>
            <a:r>
              <a:rPr lang="en-US" altLang="zh-CN" dirty="0" smtClean="0"/>
              <a:t>3 </a:t>
            </a:r>
            <a:r>
              <a:rPr lang="zh-CN" altLang="en-US" dirty="0" smtClean="0"/>
              <a:t>日之间的天数为 </a:t>
            </a:r>
            <a:r>
              <a:rPr lang="en-US" altLang="zh-CN" dirty="0" smtClean="0"/>
              <a:t>141 </a:t>
            </a:r>
            <a:r>
              <a:rPr lang="zh-CN" altLang="en-US" dirty="0" smtClean="0"/>
              <a:t>天，</a:t>
            </a:r>
            <a:r>
              <a:rPr lang="en-US" altLang="zh-CN" dirty="0" smtClean="0"/>
              <a:t>2007 </a:t>
            </a:r>
            <a:r>
              <a:rPr lang="zh-CN" altLang="en-US" dirty="0" smtClean="0"/>
              <a:t>年 </a:t>
            </a:r>
            <a:r>
              <a:rPr lang="en-US" altLang="zh-CN" dirty="0" smtClean="0"/>
              <a:t>5 </a:t>
            </a:r>
            <a:r>
              <a:rPr lang="zh-CN" altLang="en-US" dirty="0" smtClean="0"/>
              <a:t>月 </a:t>
            </a:r>
            <a:r>
              <a:rPr lang="en-US" altLang="zh-CN" dirty="0" smtClean="0"/>
              <a:t>15 </a:t>
            </a:r>
            <a:r>
              <a:rPr lang="zh-CN" altLang="en-US" dirty="0" smtClean="0"/>
              <a:t>日到 </a:t>
            </a:r>
            <a:r>
              <a:rPr lang="en-US" altLang="zh-CN" dirty="0" smtClean="0"/>
              <a:t>2007 </a:t>
            </a:r>
            <a:r>
              <a:rPr lang="zh-CN" altLang="en-US" dirty="0" smtClean="0"/>
              <a:t>年 </a:t>
            </a:r>
            <a:r>
              <a:rPr lang="en-US" altLang="zh-CN" dirty="0" smtClean="0"/>
              <a:t>11 </a:t>
            </a:r>
            <a:r>
              <a:rPr lang="zh-CN" altLang="en-US" dirty="0" smtClean="0"/>
              <a:t>月 </a:t>
            </a:r>
            <a:r>
              <a:rPr lang="en-US" altLang="zh-CN" dirty="0" smtClean="0"/>
              <a:t>15 </a:t>
            </a:r>
            <a:r>
              <a:rPr lang="zh-CN" altLang="en-US" dirty="0" smtClean="0"/>
              <a:t>日之间的天数为 </a:t>
            </a:r>
            <a:r>
              <a:rPr lang="en-US" altLang="zh-CN" dirty="0" smtClean="0"/>
              <a:t>184 </a:t>
            </a:r>
            <a:r>
              <a:rPr lang="zh-CN" altLang="en-US" dirty="0" smtClean="0"/>
              <a:t>天，因此 </a:t>
            </a:r>
            <a:r>
              <a:rPr lang="en-US" altLang="zh-CN" dirty="0" smtClean="0"/>
              <a:t>2007 </a:t>
            </a:r>
            <a:r>
              <a:rPr lang="zh-CN" altLang="en-US" dirty="0" smtClean="0"/>
              <a:t>年 </a:t>
            </a:r>
            <a:r>
              <a:rPr lang="en-US" altLang="zh-CN" dirty="0" smtClean="0"/>
              <a:t>10 </a:t>
            </a:r>
            <a:r>
              <a:rPr lang="zh-CN" altLang="en-US" dirty="0" smtClean="0"/>
              <a:t>月 </a:t>
            </a:r>
            <a:r>
              <a:rPr lang="en-US" altLang="zh-CN" dirty="0" smtClean="0"/>
              <a:t>3 </a:t>
            </a:r>
            <a:r>
              <a:rPr lang="zh-CN" altLang="en-US" dirty="0" smtClean="0"/>
              <a:t>日，该债券每</a:t>
            </a:r>
            <a:r>
              <a:rPr lang="en-US" altLang="zh-CN" dirty="0" smtClean="0"/>
              <a:t>100 </a:t>
            </a:r>
            <a:r>
              <a:rPr lang="zh-CN" altLang="en-US" dirty="0" smtClean="0"/>
              <a:t>美元面值的应计利息等于</a:t>
            </a:r>
            <a:endParaRPr lang="en-US" altLang="zh-CN" dirty="0" smtClean="0"/>
          </a:p>
          <a:p>
            <a:endParaRPr lang="en-US" altLang="zh-CN" dirty="0" smtClean="0"/>
          </a:p>
          <a:p>
            <a:endParaRPr lang="en-US" altLang="zh-CN" dirty="0" smtClean="0"/>
          </a:p>
          <a:p>
            <a:r>
              <a:rPr lang="zh-CN" altLang="en-US" dirty="0" smtClean="0"/>
              <a:t>因此该国债的现金价格为</a:t>
            </a:r>
          </a:p>
          <a:p>
            <a:endParaRPr lang="zh-CN" altLang="en-US" dirty="0" smtClean="0"/>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dirty="0">
              <a:solidFill>
                <a:srgbClr val="000000"/>
              </a:solidFill>
            </a:endParaRPr>
          </a:p>
        </p:txBody>
      </p:sp>
      <p:sp>
        <p:nvSpPr>
          <p:cNvPr id="9" name="灯片编号占位符 8"/>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45</a:t>
            </a:fld>
            <a:endParaRPr lang="en-US" altLang="zh-CN" dirty="0">
              <a:solidFill>
                <a:srgbClr val="000000"/>
              </a:solidFill>
            </a:endParaRPr>
          </a:p>
        </p:txBody>
      </p:sp>
      <p:graphicFrame>
        <p:nvGraphicFramePr>
          <p:cNvPr id="17410" name="Object 2"/>
          <p:cNvGraphicFramePr>
            <a:graphicFrameLocks noChangeAspect="1"/>
          </p:cNvGraphicFramePr>
          <p:nvPr>
            <p:extLst>
              <p:ext uri="{D42A27DB-BD31-4B8C-83A1-F6EECF244321}">
                <p14:modId xmlns:p14="http://schemas.microsoft.com/office/powerpoint/2010/main" val="1482296277"/>
              </p:ext>
            </p:extLst>
          </p:nvPr>
        </p:nvGraphicFramePr>
        <p:xfrm>
          <a:off x="2987824" y="3284984"/>
          <a:ext cx="3097212" cy="781050"/>
        </p:xfrm>
        <a:graphic>
          <a:graphicData uri="http://schemas.openxmlformats.org/presentationml/2006/ole">
            <mc:AlternateContent xmlns:mc="http://schemas.openxmlformats.org/markup-compatibility/2006">
              <mc:Choice xmlns:v="urn:schemas-microsoft-com:vml" Requires="v">
                <p:oleObj spid="_x0000_s50238" name="Equation" r:id="rId3" imgW="1562100" imgH="393700" progId="Equation.DSMT4">
                  <p:embed/>
                </p:oleObj>
              </mc:Choice>
              <mc:Fallback>
                <p:oleObj name="Equation" r:id="rId3" imgW="15621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284984"/>
                        <a:ext cx="3097212"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1" name="Object 5"/>
          <p:cNvGraphicFramePr>
            <a:graphicFrameLocks noChangeAspect="1"/>
          </p:cNvGraphicFramePr>
          <p:nvPr>
            <p:extLst>
              <p:ext uri="{D42A27DB-BD31-4B8C-83A1-F6EECF244321}">
                <p14:modId xmlns:p14="http://schemas.microsoft.com/office/powerpoint/2010/main" val="3889137489"/>
              </p:ext>
            </p:extLst>
          </p:nvPr>
        </p:nvGraphicFramePr>
        <p:xfrm>
          <a:off x="2915816" y="4797152"/>
          <a:ext cx="3735388" cy="431800"/>
        </p:xfrm>
        <a:graphic>
          <a:graphicData uri="http://schemas.openxmlformats.org/presentationml/2006/ole">
            <mc:AlternateContent xmlns:mc="http://schemas.openxmlformats.org/markup-compatibility/2006">
              <mc:Choice xmlns:v="urn:schemas-microsoft-com:vml" Requires="v">
                <p:oleObj spid="_x0000_s50239" r:id="rId5" imgW="1866900" imgH="215900" progId="Equation.3">
                  <p:embed/>
                </p:oleObj>
              </mc:Choice>
              <mc:Fallback>
                <p:oleObj r:id="rId5" imgW="1866900" imgH="215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4797152"/>
                        <a:ext cx="37353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07316723"/>
      </p:ext>
    </p:extLst>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p:txBody>
          <a:bodyPr/>
          <a:lstStyle/>
          <a:p>
            <a:pPr eaLnBrk="1" hangingPunct="1"/>
            <a:r>
              <a:rPr lang="zh-CN" altLang="en-US" smtClean="0"/>
              <a:t>交割券、标准券与转换因子 </a:t>
            </a:r>
            <a:r>
              <a:rPr lang="en-US" altLang="zh-CN" smtClean="0"/>
              <a:t>I</a:t>
            </a:r>
          </a:p>
        </p:txBody>
      </p:sp>
      <p:sp>
        <p:nvSpPr>
          <p:cNvPr id="83973" name="Rectangle 3"/>
          <p:cNvSpPr>
            <a:spLocks noGrp="1" noChangeArrowheads="1"/>
          </p:cNvSpPr>
          <p:nvPr>
            <p:ph idx="1"/>
          </p:nvPr>
        </p:nvSpPr>
        <p:spPr>
          <a:xfrm>
            <a:off x="467544" y="1268760"/>
            <a:ext cx="8229600" cy="4530725"/>
          </a:xfrm>
        </p:spPr>
        <p:txBody>
          <a:bodyPr/>
          <a:lstStyle/>
          <a:p>
            <a:pPr eaLnBrk="1" hangingPunct="1"/>
            <a:endParaRPr lang="zh-CN" altLang="en-US" dirty="0" smtClean="0"/>
          </a:p>
          <a:p>
            <a:pPr eaLnBrk="1" hangingPunct="1"/>
            <a:r>
              <a:rPr lang="zh-CN" altLang="en-US" dirty="0" smtClean="0"/>
              <a:t>交割券</a:t>
            </a:r>
          </a:p>
          <a:p>
            <a:pPr eaLnBrk="1" hangingPunct="1">
              <a:buFont typeface="Wingdings" pitchFamily="2" charset="2"/>
              <a:buNone/>
            </a:pPr>
            <a:endParaRPr lang="zh-CN" altLang="en-US" dirty="0" smtClean="0"/>
          </a:p>
          <a:p>
            <a:pPr eaLnBrk="1" hangingPunct="1"/>
            <a:r>
              <a:rPr lang="zh-CN" altLang="en-US" dirty="0" smtClean="0"/>
              <a:t>标准券：面值为 </a:t>
            </a:r>
            <a:r>
              <a:rPr lang="en-US" altLang="zh-CN" dirty="0" smtClean="0"/>
              <a:t>1 </a:t>
            </a:r>
            <a:r>
              <a:rPr lang="zh-CN" altLang="en-US" dirty="0" smtClean="0"/>
              <a:t>美元，息票率为 </a:t>
            </a:r>
            <a:r>
              <a:rPr lang="en-US" altLang="zh-CN" dirty="0" smtClean="0"/>
              <a:t>6% </a:t>
            </a:r>
            <a:r>
              <a:rPr lang="zh-CN" altLang="en-US" dirty="0" smtClean="0"/>
              <a:t>，在交割月的第一天时的剩余到期期限为 </a:t>
            </a:r>
            <a:r>
              <a:rPr lang="en-US" altLang="zh-CN" dirty="0" smtClean="0"/>
              <a:t>15 </a:t>
            </a:r>
            <a:r>
              <a:rPr lang="zh-CN" altLang="en-US" dirty="0" smtClean="0"/>
              <a:t>年整的虚拟债券，是其他实际可交割债券价值的衡量标准</a:t>
            </a:r>
          </a:p>
        </p:txBody>
      </p:sp>
      <p:sp>
        <p:nvSpPr>
          <p:cNvPr id="83971"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46</a:t>
            </a:fld>
            <a:endParaRPr lang="en-US" altLang="zh-CN" dirty="0">
              <a:solidFill>
                <a:srgbClr val="000000"/>
              </a:solidFill>
            </a:endParaRPr>
          </a:p>
        </p:txBody>
      </p:sp>
    </p:spTree>
    <p:extLst>
      <p:ext uri="{BB962C8B-B14F-4D97-AF65-F5344CB8AC3E}">
        <p14:creationId xmlns:p14="http://schemas.microsoft.com/office/powerpoint/2010/main" val="3858962405"/>
      </p:ext>
    </p:extLst>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lstStyle/>
          <a:p>
            <a:pPr eaLnBrk="1" hangingPunct="1"/>
            <a:r>
              <a:rPr lang="zh-CN" altLang="en-US" smtClean="0"/>
              <a:t>交割券、标准券与转换因子 </a:t>
            </a:r>
            <a:r>
              <a:rPr lang="en-US" altLang="zh-CN" smtClean="0"/>
              <a:t>II</a:t>
            </a:r>
          </a:p>
        </p:txBody>
      </p:sp>
      <p:sp>
        <p:nvSpPr>
          <p:cNvPr id="84997" name="Rectangle 3"/>
          <p:cNvSpPr>
            <a:spLocks noGrp="1" noChangeArrowheads="1"/>
          </p:cNvSpPr>
          <p:nvPr>
            <p:ph idx="1"/>
          </p:nvPr>
        </p:nvSpPr>
        <p:spPr>
          <a:xfrm>
            <a:off x="467544" y="1196752"/>
            <a:ext cx="8229600" cy="4530725"/>
          </a:xfrm>
        </p:spPr>
        <p:txBody>
          <a:bodyPr/>
          <a:lstStyle/>
          <a:p>
            <a:pPr eaLnBrk="1" hangingPunct="1"/>
            <a:endParaRPr lang="zh-CN" altLang="en-US" dirty="0" smtClean="0"/>
          </a:p>
          <a:p>
            <a:pPr eaLnBrk="1" hangingPunct="1"/>
            <a:r>
              <a:rPr lang="zh-CN" altLang="en-US" dirty="0" smtClean="0"/>
              <a:t>转换因子：面值每 </a:t>
            </a:r>
            <a:r>
              <a:rPr lang="en-US" altLang="zh-CN" dirty="0" smtClean="0"/>
              <a:t>1 </a:t>
            </a:r>
            <a:r>
              <a:rPr lang="zh-CN" altLang="en-US" dirty="0" smtClean="0"/>
              <a:t>美元的可交割债券的未来现金流按 </a:t>
            </a:r>
            <a:r>
              <a:rPr lang="en-US" altLang="zh-CN" dirty="0" smtClean="0"/>
              <a:t>6% </a:t>
            </a:r>
            <a:r>
              <a:rPr lang="zh-CN" altLang="en-US" dirty="0" smtClean="0"/>
              <a:t>的年到期收益率（每半年计复利一次）贴现到交割月第一天的价值，再扣掉该债券 </a:t>
            </a:r>
            <a:r>
              <a:rPr lang="en-US" altLang="zh-CN" dirty="0" smtClean="0"/>
              <a:t>1 </a:t>
            </a:r>
            <a:r>
              <a:rPr lang="zh-CN" altLang="en-US" dirty="0" smtClean="0"/>
              <a:t>美元面值的应计利息后的余额</a:t>
            </a:r>
          </a:p>
          <a:p>
            <a:pPr lvl="1" eaLnBrk="1" hangingPunct="1"/>
            <a:endParaRPr lang="zh-CN" altLang="en-US" dirty="0" smtClean="0"/>
          </a:p>
          <a:p>
            <a:pPr lvl="1" eaLnBrk="1" hangingPunct="1"/>
            <a:r>
              <a:rPr lang="zh-CN" altLang="en-US" dirty="0" smtClean="0">
                <a:solidFill>
                  <a:srgbClr val="FF0000"/>
                </a:solidFill>
              </a:rPr>
              <a:t>时间调整</a:t>
            </a:r>
          </a:p>
          <a:p>
            <a:pPr lvl="1" eaLnBrk="1" hangingPunct="1"/>
            <a:r>
              <a:rPr lang="zh-CN" altLang="en-US" dirty="0" smtClean="0">
                <a:solidFill>
                  <a:srgbClr val="FF0000"/>
                </a:solidFill>
              </a:rPr>
              <a:t>净价</a:t>
            </a:r>
          </a:p>
          <a:p>
            <a:pPr lvl="1" eaLnBrk="1" hangingPunct="1"/>
            <a:r>
              <a:rPr lang="zh-CN" altLang="en-US" dirty="0" smtClean="0">
                <a:solidFill>
                  <a:srgbClr val="FF0000"/>
                </a:solidFill>
              </a:rPr>
              <a:t>交易所公布</a:t>
            </a:r>
          </a:p>
        </p:txBody>
      </p:sp>
      <p:sp>
        <p:nvSpPr>
          <p:cNvPr id="8499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47</a:t>
            </a:fld>
            <a:endParaRPr lang="en-US" altLang="zh-CN" dirty="0">
              <a:solidFill>
                <a:srgbClr val="000000"/>
              </a:solidFill>
            </a:endParaRPr>
          </a:p>
        </p:txBody>
      </p:sp>
    </p:spTree>
    <p:extLst>
      <p:ext uri="{BB962C8B-B14F-4D97-AF65-F5344CB8AC3E}">
        <p14:creationId xmlns:p14="http://schemas.microsoft.com/office/powerpoint/2010/main" val="2369177479"/>
      </p:ext>
    </p:extLst>
  </p:cSld>
  <p:clrMapOvr>
    <a:masterClrMapping/>
  </p:clrMapOvr>
  <p:transition spd="slow">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p:txBody>
          <a:bodyPr/>
          <a:lstStyle/>
          <a:p>
            <a:pPr eaLnBrk="1" hangingPunct="1"/>
            <a:r>
              <a:rPr lang="zh-CN" altLang="en-US" smtClean="0"/>
              <a:t>案例 </a:t>
            </a:r>
            <a:r>
              <a:rPr lang="en-US" altLang="zh-CN" smtClean="0"/>
              <a:t>5.5.1 </a:t>
            </a:r>
            <a:r>
              <a:rPr lang="zh-CN" altLang="en-US" smtClean="0"/>
              <a:t>：转换因子的计算 </a:t>
            </a:r>
            <a:r>
              <a:rPr lang="en-US" altLang="zh-CN" smtClean="0"/>
              <a:t>I</a:t>
            </a:r>
          </a:p>
        </p:txBody>
      </p:sp>
      <p:sp>
        <p:nvSpPr>
          <p:cNvPr id="86021" name="Rectangle 3"/>
          <p:cNvSpPr>
            <a:spLocks noGrp="1" noChangeArrowheads="1"/>
          </p:cNvSpPr>
          <p:nvPr>
            <p:ph idx="1"/>
          </p:nvPr>
        </p:nvSpPr>
        <p:spPr>
          <a:xfrm>
            <a:off x="467544" y="1268760"/>
            <a:ext cx="8229600" cy="4530725"/>
          </a:xfrm>
        </p:spPr>
        <p:txBody>
          <a:bodyPr/>
          <a:lstStyle/>
          <a:p>
            <a:pPr eaLnBrk="1" hangingPunct="1"/>
            <a:endParaRPr lang="en-US" altLang="zh-CN" dirty="0" smtClean="0"/>
          </a:p>
          <a:p>
            <a:pPr eaLnBrk="1" hangingPunct="1"/>
            <a:r>
              <a:rPr lang="en-US" altLang="zh-CN" dirty="0" smtClean="0"/>
              <a:t>2007 </a:t>
            </a:r>
            <a:r>
              <a:rPr lang="zh-CN" altLang="en-US" dirty="0" smtClean="0"/>
              <a:t>年 </a:t>
            </a:r>
            <a:r>
              <a:rPr lang="en-US" altLang="zh-CN" dirty="0" smtClean="0"/>
              <a:t>12 </a:t>
            </a:r>
            <a:r>
              <a:rPr lang="zh-CN" altLang="en-US" dirty="0" smtClean="0"/>
              <a:t>月，代码为 </a:t>
            </a:r>
            <a:r>
              <a:rPr lang="en-US" altLang="zh-CN" dirty="0" smtClean="0"/>
              <a:t>USZ7 </a:t>
            </a:r>
            <a:r>
              <a:rPr lang="zh-CN" altLang="en-US" dirty="0" smtClean="0"/>
              <a:t>的长期国债期货到期。由于案例 </a:t>
            </a:r>
            <a:r>
              <a:rPr lang="en-US" altLang="zh-CN" dirty="0" smtClean="0"/>
              <a:t>5.4 </a:t>
            </a:r>
            <a:r>
              <a:rPr lang="zh-CN" altLang="en-US" dirty="0" smtClean="0"/>
              <a:t>中的债券 </a:t>
            </a:r>
            <a:r>
              <a:rPr lang="en-US" altLang="zh-CN" dirty="0" smtClean="0"/>
              <a:t>A </a:t>
            </a:r>
            <a:r>
              <a:rPr lang="zh-CN" altLang="en-US" dirty="0" smtClean="0"/>
              <a:t>在 </a:t>
            </a:r>
            <a:r>
              <a:rPr lang="en-US" altLang="zh-CN" dirty="0" smtClean="0"/>
              <a:t>2007 </a:t>
            </a:r>
            <a:r>
              <a:rPr lang="zh-CN" altLang="en-US" dirty="0" smtClean="0"/>
              <a:t>年 </a:t>
            </a:r>
            <a:r>
              <a:rPr lang="en-US" altLang="zh-CN" dirty="0" smtClean="0"/>
              <a:t>12 </a:t>
            </a:r>
            <a:r>
              <a:rPr lang="zh-CN" altLang="en-US" dirty="0" smtClean="0"/>
              <a:t>月 </a:t>
            </a:r>
            <a:r>
              <a:rPr lang="en-US" altLang="zh-CN" dirty="0" smtClean="0"/>
              <a:t>1 </a:t>
            </a:r>
            <a:r>
              <a:rPr lang="zh-CN" altLang="en-US" dirty="0" smtClean="0"/>
              <a:t>日时的剩余期限为 </a:t>
            </a:r>
            <a:r>
              <a:rPr lang="en-US" altLang="zh-CN" dirty="0" smtClean="0"/>
              <a:t>19 </a:t>
            </a:r>
            <a:r>
              <a:rPr lang="zh-CN" altLang="en-US" dirty="0" smtClean="0"/>
              <a:t>年 </a:t>
            </a:r>
            <a:r>
              <a:rPr lang="en-US" altLang="zh-CN" dirty="0" smtClean="0"/>
              <a:t>11 </a:t>
            </a:r>
            <a:r>
              <a:rPr lang="zh-CN" altLang="en-US" dirty="0" smtClean="0"/>
              <a:t>个月又 </a:t>
            </a:r>
            <a:r>
              <a:rPr lang="en-US" altLang="zh-CN" dirty="0" smtClean="0"/>
              <a:t>15 </a:t>
            </a:r>
            <a:r>
              <a:rPr lang="zh-CN" altLang="en-US" dirty="0" smtClean="0"/>
              <a:t>天且不可提前赎回，因而是该国债期货的可交割债券。根据计算规则，在计算转换因子时应取 </a:t>
            </a:r>
            <a:r>
              <a:rPr lang="en-US" altLang="zh-CN" dirty="0" smtClean="0"/>
              <a:t>3 </a:t>
            </a:r>
            <a:r>
              <a:rPr lang="zh-CN" altLang="en-US" dirty="0" smtClean="0"/>
              <a:t>个月的整数倍，从而该债券在 </a:t>
            </a:r>
            <a:r>
              <a:rPr lang="en-US" altLang="zh-CN" dirty="0" smtClean="0"/>
              <a:t>2007 </a:t>
            </a:r>
            <a:r>
              <a:rPr lang="zh-CN" altLang="en-US" dirty="0" smtClean="0"/>
              <a:t>年 </a:t>
            </a:r>
            <a:r>
              <a:rPr lang="en-US" altLang="zh-CN" dirty="0" smtClean="0"/>
              <a:t>12</a:t>
            </a:r>
            <a:r>
              <a:rPr lang="zh-CN" altLang="en-US" dirty="0" smtClean="0"/>
              <a:t>月 </a:t>
            </a:r>
            <a:r>
              <a:rPr lang="en-US" altLang="zh-CN" dirty="0" smtClean="0"/>
              <a:t>1 </a:t>
            </a:r>
            <a:r>
              <a:rPr lang="zh-CN" altLang="en-US" dirty="0" smtClean="0"/>
              <a:t>日的剩余期限近似为 </a:t>
            </a:r>
            <a:r>
              <a:rPr lang="en-US" altLang="zh-CN" dirty="0" smtClean="0"/>
              <a:t>19 </a:t>
            </a:r>
            <a:r>
              <a:rPr lang="zh-CN" altLang="en-US" dirty="0" smtClean="0"/>
              <a:t>年 </a:t>
            </a:r>
            <a:r>
              <a:rPr lang="en-US" altLang="zh-CN" dirty="0" smtClean="0"/>
              <a:t>9 </a:t>
            </a:r>
            <a:r>
              <a:rPr lang="zh-CN" altLang="en-US" dirty="0" smtClean="0"/>
              <a:t>个月，下一次付息日近似假设为 </a:t>
            </a:r>
            <a:r>
              <a:rPr lang="en-US" altLang="zh-CN" dirty="0" smtClean="0"/>
              <a:t>2008 </a:t>
            </a:r>
            <a:r>
              <a:rPr lang="zh-CN" altLang="en-US" dirty="0" smtClean="0"/>
              <a:t>年 </a:t>
            </a:r>
            <a:r>
              <a:rPr lang="en-US" altLang="zh-CN" dirty="0" smtClean="0"/>
              <a:t>3 </a:t>
            </a:r>
            <a:r>
              <a:rPr lang="zh-CN" altLang="en-US" dirty="0" smtClean="0"/>
              <a:t>月 </a:t>
            </a:r>
            <a:r>
              <a:rPr lang="en-US" altLang="zh-CN" dirty="0" smtClean="0"/>
              <a:t>1 </a:t>
            </a:r>
            <a:r>
              <a:rPr lang="zh-CN" altLang="en-US" dirty="0" smtClean="0"/>
              <a:t>日。</a:t>
            </a:r>
          </a:p>
        </p:txBody>
      </p:sp>
      <p:sp>
        <p:nvSpPr>
          <p:cNvPr id="86019"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48</a:t>
            </a:fld>
            <a:endParaRPr lang="en-US" altLang="zh-CN" dirty="0">
              <a:solidFill>
                <a:srgbClr val="000000"/>
              </a:solidFill>
            </a:endParaRPr>
          </a:p>
        </p:txBody>
      </p:sp>
    </p:spTree>
    <p:extLst>
      <p:ext uri="{BB962C8B-B14F-4D97-AF65-F5344CB8AC3E}">
        <p14:creationId xmlns:p14="http://schemas.microsoft.com/office/powerpoint/2010/main" val="279858739"/>
      </p:ext>
    </p:extLst>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p:cNvSpPr>
          <p:nvPr>
            <p:ph type="title"/>
          </p:nvPr>
        </p:nvSpPr>
        <p:spPr/>
        <p:txBody>
          <a:bodyPr/>
          <a:lstStyle/>
          <a:p>
            <a:r>
              <a:rPr lang="zh-CN" altLang="en-US" smtClean="0"/>
              <a:t>案例 </a:t>
            </a:r>
            <a:r>
              <a:rPr lang="en-US" altLang="zh-CN" smtClean="0"/>
              <a:t>5.5.1 </a:t>
            </a:r>
            <a:r>
              <a:rPr lang="zh-CN" altLang="en-US" smtClean="0"/>
              <a:t>：转换因子的计算 </a:t>
            </a:r>
            <a:r>
              <a:rPr lang="en-US" altLang="zh-CN" smtClean="0"/>
              <a:t>II</a:t>
            </a:r>
            <a:endParaRPr lang="zh-CN" altLang="en-US" smtClean="0"/>
          </a:p>
        </p:txBody>
      </p:sp>
      <p:sp>
        <p:nvSpPr>
          <p:cNvPr id="18436" name="内容占位符 2"/>
          <p:cNvSpPr>
            <a:spLocks noGrp="1"/>
          </p:cNvSpPr>
          <p:nvPr>
            <p:ph idx="1"/>
          </p:nvPr>
        </p:nvSpPr>
        <p:spPr>
          <a:xfrm>
            <a:off x="467544" y="980728"/>
            <a:ext cx="8229600" cy="4530725"/>
          </a:xfrm>
        </p:spPr>
        <p:txBody>
          <a:bodyPr/>
          <a:lstStyle/>
          <a:p>
            <a:endParaRPr lang="en-US" altLang="zh-CN" sz="2800" dirty="0" smtClean="0">
              <a:latin typeface="Times New Roman" pitchFamily="18" charset="0"/>
            </a:endParaRPr>
          </a:p>
          <a:p>
            <a:endParaRPr lang="en-US" altLang="zh-CN" sz="2800" dirty="0" smtClean="0">
              <a:latin typeface="Times New Roman" pitchFamily="18" charset="0"/>
            </a:endParaRPr>
          </a:p>
          <a:p>
            <a:r>
              <a:rPr lang="zh-CN" altLang="en-US" dirty="0" smtClean="0"/>
              <a:t>面值每 1 美元的该债券未来现金流按 6% 到期收益率贴现至 2007 年 12 月 1 日的价值为</a:t>
            </a:r>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49</a:t>
            </a:fld>
            <a:endParaRPr lang="en-US" altLang="zh-CN" dirty="0">
              <a:solidFill>
                <a:srgbClr val="000000"/>
              </a:solidFill>
            </a:endParaRPr>
          </a:p>
        </p:txBody>
      </p:sp>
      <p:graphicFrame>
        <p:nvGraphicFramePr>
          <p:cNvPr id="18434" name="Object 4"/>
          <p:cNvGraphicFramePr>
            <a:graphicFrameLocks noChangeAspect="1"/>
          </p:cNvGraphicFramePr>
          <p:nvPr>
            <p:extLst>
              <p:ext uri="{D42A27DB-BD31-4B8C-83A1-F6EECF244321}">
                <p14:modId xmlns:p14="http://schemas.microsoft.com/office/powerpoint/2010/main" val="3185464370"/>
              </p:ext>
            </p:extLst>
          </p:nvPr>
        </p:nvGraphicFramePr>
        <p:xfrm>
          <a:off x="2987824" y="3284984"/>
          <a:ext cx="3725862" cy="1655763"/>
        </p:xfrm>
        <a:graphic>
          <a:graphicData uri="http://schemas.openxmlformats.org/presentationml/2006/ole">
            <mc:AlternateContent xmlns:mc="http://schemas.openxmlformats.org/markup-compatibility/2006">
              <mc:Choice xmlns:v="urn:schemas-microsoft-com:vml" Requires="v">
                <p:oleObj spid="_x0000_s51233" r:id="rId3" imgW="1828800" imgH="812800" progId="Equation.DSMT4">
                  <p:embed/>
                </p:oleObj>
              </mc:Choice>
              <mc:Fallback>
                <p:oleObj r:id="rId3" imgW="1828800" imgH="812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284984"/>
                        <a:ext cx="3725862" cy="165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71650296"/>
      </p:ext>
    </p:extLst>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zh-CN" smtClean="0"/>
              <a:t>股指期货定价</a:t>
            </a:r>
            <a:endParaRPr lang="zh-CN" altLang="en-US" smtClean="0"/>
          </a:p>
        </p:txBody>
      </p:sp>
      <p:sp>
        <p:nvSpPr>
          <p:cNvPr id="1028" name="内容占位符 2"/>
          <p:cNvSpPr>
            <a:spLocks noGrp="1"/>
          </p:cNvSpPr>
          <p:nvPr>
            <p:ph idx="1"/>
          </p:nvPr>
        </p:nvSpPr>
        <p:spPr>
          <a:xfrm>
            <a:off x="467544" y="1196752"/>
            <a:ext cx="8229600" cy="4530725"/>
          </a:xfrm>
        </p:spPr>
        <p:txBody>
          <a:bodyPr/>
          <a:lstStyle/>
          <a:p>
            <a:r>
              <a:rPr lang="zh-CN" altLang="en-US" dirty="0"/>
              <a:t>一般</a:t>
            </a:r>
            <a:r>
              <a:rPr lang="zh-CN" altLang="en-US" dirty="0" smtClean="0"/>
              <a:t>公式</a:t>
            </a:r>
            <a:endParaRPr lang="en-US" altLang="zh-CN" dirty="0" smtClean="0"/>
          </a:p>
          <a:p>
            <a:endParaRPr lang="en-US" altLang="zh-CN" dirty="0" smtClean="0"/>
          </a:p>
          <a:p>
            <a:pPr eaLnBrk="1" hangingPunct="1"/>
            <a:r>
              <a:rPr lang="zh-CN" altLang="zh-CN" b="1" dirty="0" smtClean="0">
                <a:solidFill>
                  <a:srgbClr val="FF0000"/>
                </a:solidFill>
              </a:rPr>
              <a:t>例外</a:t>
            </a:r>
            <a:r>
              <a:rPr lang="zh-CN" altLang="zh-CN" dirty="0" smtClean="0"/>
              <a:t>：在 CME 交易的以美元标价的日经 225 指数期货</a:t>
            </a:r>
            <a:r>
              <a:rPr lang="zh-CN" altLang="en-US" dirty="0" smtClean="0"/>
              <a:t>（乘数为</a:t>
            </a:r>
            <a:r>
              <a:rPr lang="en-US" altLang="zh-CN" dirty="0" smtClean="0"/>
              <a:t>5</a:t>
            </a:r>
            <a:r>
              <a:rPr lang="zh-CN" altLang="en-US" dirty="0" smtClean="0"/>
              <a:t>）</a:t>
            </a:r>
            <a:endParaRPr lang="zh-CN" altLang="zh-CN" dirty="0" smtClean="0"/>
          </a:p>
          <a:p>
            <a:pPr lvl="1" eaLnBrk="1" hangingPunct="1"/>
            <a:r>
              <a:rPr lang="zh-CN" altLang="zh-CN" dirty="0" smtClean="0"/>
              <a:t>以买现货卖期货套现为例</a:t>
            </a:r>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9" name="灯片编号占位符 8"/>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5</a:t>
            </a:fld>
            <a:endParaRPr lang="en-US" altLang="zh-CN" dirty="0">
              <a:solidFill>
                <a:srgbClr val="000000"/>
              </a:solidFill>
            </a:endParaRPr>
          </a:p>
        </p:txBody>
      </p:sp>
      <p:graphicFrame>
        <p:nvGraphicFramePr>
          <p:cNvPr id="1026" name="Object 5"/>
          <p:cNvGraphicFramePr>
            <a:graphicFrameLocks/>
          </p:cNvGraphicFramePr>
          <p:nvPr>
            <p:extLst>
              <p:ext uri="{D42A27DB-BD31-4B8C-83A1-F6EECF244321}">
                <p14:modId xmlns:p14="http://schemas.microsoft.com/office/powerpoint/2010/main" val="558867740"/>
              </p:ext>
            </p:extLst>
          </p:nvPr>
        </p:nvGraphicFramePr>
        <p:xfrm>
          <a:off x="3059832" y="1556792"/>
          <a:ext cx="2664296" cy="576064"/>
        </p:xfrm>
        <a:graphic>
          <a:graphicData uri="http://schemas.openxmlformats.org/presentationml/2006/ole">
            <mc:AlternateContent xmlns:mc="http://schemas.openxmlformats.org/markup-compatibility/2006">
              <mc:Choice xmlns:v="urn:schemas-microsoft-com:vml" Requires="v">
                <p:oleObj spid="_x0000_s33825" name="Equation" r:id="rId3" imgW="901309" imgH="203112" progId="Equation.DSMT4">
                  <p:embed/>
                </p:oleObj>
              </mc:Choice>
              <mc:Fallback>
                <p:oleObj name="Equation" r:id="rId3" imgW="901309" imgH="203112"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556792"/>
                        <a:ext cx="2664296"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33" name="Picture 9"/>
          <p:cNvPicPr>
            <a:picLocks noChangeAspect="1" noChangeArrowheads="1"/>
          </p:cNvPicPr>
          <p:nvPr/>
        </p:nvPicPr>
        <p:blipFill>
          <a:blip r:embed="rId5" cstate="print"/>
          <a:srcRect/>
          <a:stretch>
            <a:fillRect/>
          </a:stretch>
        </p:blipFill>
        <p:spPr bwMode="auto">
          <a:xfrm>
            <a:off x="107504" y="3933056"/>
            <a:ext cx="8928992" cy="1872208"/>
          </a:xfrm>
          <a:prstGeom prst="rect">
            <a:avLst/>
          </a:prstGeom>
          <a:noFill/>
          <a:ln w="9525">
            <a:noFill/>
            <a:miter lim="800000"/>
            <a:headEnd/>
            <a:tailEnd/>
          </a:ln>
        </p:spPr>
      </p:pic>
    </p:spTree>
    <p:extLst>
      <p:ext uri="{BB962C8B-B14F-4D97-AF65-F5344CB8AC3E}">
        <p14:creationId xmlns:p14="http://schemas.microsoft.com/office/powerpoint/2010/main" val="3115458073"/>
      </p:ext>
    </p:extLst>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zh-CN" altLang="en-US" smtClean="0"/>
              <a:t>案例 </a:t>
            </a:r>
            <a:r>
              <a:rPr lang="en-US" altLang="zh-CN" smtClean="0"/>
              <a:t>5.5.1 </a:t>
            </a:r>
            <a:r>
              <a:rPr lang="zh-CN" altLang="en-US" smtClean="0"/>
              <a:t>：转换因子的计算 </a:t>
            </a:r>
            <a:r>
              <a:rPr lang="en-US" altLang="zh-CN" smtClean="0"/>
              <a:t>III</a:t>
            </a:r>
          </a:p>
        </p:txBody>
      </p:sp>
      <p:sp>
        <p:nvSpPr>
          <p:cNvPr id="19462" name="Rectangle 3"/>
          <p:cNvSpPr>
            <a:spLocks noGrp="1" noChangeArrowheads="1"/>
          </p:cNvSpPr>
          <p:nvPr>
            <p:ph idx="1"/>
          </p:nvPr>
        </p:nvSpPr>
        <p:spPr>
          <a:xfrm>
            <a:off x="467544" y="1124744"/>
            <a:ext cx="8229600" cy="4530725"/>
          </a:xfrm>
        </p:spPr>
        <p:txBody>
          <a:bodyPr/>
          <a:lstStyle/>
          <a:p>
            <a:pPr eaLnBrk="1" hangingPunct="1"/>
            <a:endParaRPr lang="zh-CN" altLang="zh-CN" dirty="0" smtClean="0"/>
          </a:p>
          <a:p>
            <a:pPr eaLnBrk="1" hangingPunct="1"/>
            <a:r>
              <a:rPr lang="zh-CN" dirty="0" smtClean="0"/>
              <a:t>根据转换因子的定义，转换因子等于该现值减去应计利息，在计算转换因子的假设条件下，该债券有 </a:t>
            </a:r>
            <a:r>
              <a:rPr lang="zh-CN" altLang="zh-CN" dirty="0" smtClean="0"/>
              <a:t>3 </a:t>
            </a:r>
            <a:r>
              <a:rPr lang="zh-CN" dirty="0" smtClean="0"/>
              <a:t>个月的应计利息。故此对于 </a:t>
            </a:r>
            <a:r>
              <a:rPr lang="zh-CN" altLang="zh-CN" dirty="0" smtClean="0"/>
              <a:t>2007 </a:t>
            </a:r>
            <a:r>
              <a:rPr lang="zh-CN" dirty="0" smtClean="0"/>
              <a:t>年 </a:t>
            </a:r>
            <a:r>
              <a:rPr lang="zh-CN" altLang="zh-CN" dirty="0" smtClean="0"/>
              <a:t>12 </a:t>
            </a:r>
            <a:r>
              <a:rPr lang="zh-CN" dirty="0" smtClean="0"/>
              <a:t>月到期的长期国债期货而言，这个债券的转换因子等于</a:t>
            </a:r>
          </a:p>
        </p:txBody>
      </p:sp>
      <p:sp>
        <p:nvSpPr>
          <p:cNvPr id="19460"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8" name="灯片编号占位符 7"/>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50</a:t>
            </a:fld>
            <a:endParaRPr lang="en-US" altLang="zh-CN" dirty="0">
              <a:solidFill>
                <a:srgbClr val="000000"/>
              </a:solidFill>
            </a:endParaRPr>
          </a:p>
        </p:txBody>
      </p:sp>
      <p:graphicFrame>
        <p:nvGraphicFramePr>
          <p:cNvPr id="19458" name="Object 4"/>
          <p:cNvGraphicFramePr>
            <a:graphicFrameLocks noChangeAspect="1"/>
          </p:cNvGraphicFramePr>
          <p:nvPr>
            <p:extLst>
              <p:ext uri="{D42A27DB-BD31-4B8C-83A1-F6EECF244321}">
                <p14:modId xmlns:p14="http://schemas.microsoft.com/office/powerpoint/2010/main" val="3481308893"/>
              </p:ext>
            </p:extLst>
          </p:nvPr>
        </p:nvGraphicFramePr>
        <p:xfrm>
          <a:off x="2915816" y="4221088"/>
          <a:ext cx="3455987" cy="836613"/>
        </p:xfrm>
        <a:graphic>
          <a:graphicData uri="http://schemas.openxmlformats.org/presentationml/2006/ole">
            <mc:AlternateContent xmlns:mc="http://schemas.openxmlformats.org/markup-compatibility/2006">
              <mc:Choice xmlns:v="urn:schemas-microsoft-com:vml" Requires="v">
                <p:oleObj spid="_x0000_s52257" r:id="rId3" imgW="1625600" imgH="393700" progId="Equation.DSMT4">
                  <p:embed/>
                </p:oleObj>
              </mc:Choice>
              <mc:Fallback>
                <p:oleObj r:id="rId3" imgW="16256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221088"/>
                        <a:ext cx="3455987"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80186259"/>
      </p:ext>
    </p:extLst>
  </p:cSld>
  <p:clrMapOvr>
    <a:masterClrMapping/>
  </p:clrMapOvr>
  <p:transition spd="slow">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pPr eaLnBrk="1" hangingPunct="1"/>
            <a:r>
              <a:rPr lang="zh-CN" smtClean="0"/>
              <a:t>国债期货现金价格的计算</a:t>
            </a:r>
          </a:p>
        </p:txBody>
      </p:sp>
      <p:sp>
        <p:nvSpPr>
          <p:cNvPr id="87045" name="Rectangle 3"/>
          <p:cNvSpPr>
            <a:spLocks noGrp="1" noChangeArrowheads="1"/>
          </p:cNvSpPr>
          <p:nvPr>
            <p:ph idx="1"/>
          </p:nvPr>
        </p:nvSpPr>
        <p:spPr>
          <a:xfrm>
            <a:off x="457200" y="1600200"/>
            <a:ext cx="8435280" cy="4530725"/>
          </a:xfrm>
          <a:prstGeom prst="rect">
            <a:avLst/>
          </a:prstGeom>
        </p:spPr>
        <p:txBody>
          <a:bodyPr/>
          <a:lstStyle/>
          <a:p>
            <a:pPr eaLnBrk="1" hangingPunct="1"/>
            <a:endParaRPr lang="zh-CN" altLang="en-US" dirty="0" smtClean="0"/>
          </a:p>
          <a:p>
            <a:pPr eaLnBrk="1" hangingPunct="1"/>
            <a:r>
              <a:rPr lang="zh-CN" altLang="en-US" dirty="0" smtClean="0"/>
              <a:t>期货空方交割 </a:t>
            </a:r>
            <a:r>
              <a:rPr lang="en-US" altLang="zh-CN" dirty="0" smtClean="0"/>
              <a:t>100 </a:t>
            </a:r>
            <a:r>
              <a:rPr lang="zh-CN" altLang="en-US" dirty="0" smtClean="0"/>
              <a:t>美元面值的特定债券应收到的现金为：</a:t>
            </a:r>
            <a:endParaRPr lang="en-US" altLang="zh-CN" dirty="0"/>
          </a:p>
          <a:p>
            <a:pPr marL="0" indent="0" eaLnBrk="1" hangingPunct="1">
              <a:buNone/>
            </a:pPr>
            <a:endParaRPr lang="en-US" altLang="zh-CN" sz="2400" dirty="0" smtClean="0"/>
          </a:p>
          <a:p>
            <a:pPr marL="0" indent="0" eaLnBrk="1" hangingPunct="1">
              <a:buNone/>
            </a:pPr>
            <a:r>
              <a:rPr lang="zh-CN" altLang="en-US" sz="2400" dirty="0" smtClean="0"/>
              <a:t>期货报价 </a:t>
            </a:r>
            <a:r>
              <a:rPr lang="en-US" altLang="zh-CN" sz="2400" dirty="0" smtClean="0"/>
              <a:t>× </a:t>
            </a:r>
            <a:r>
              <a:rPr lang="zh-CN" altLang="en-US" sz="2400" dirty="0" smtClean="0"/>
              <a:t>交割券</a:t>
            </a:r>
            <a:r>
              <a:rPr lang="en-US" altLang="zh-CN" sz="2400" dirty="0" smtClean="0"/>
              <a:t>CF+ </a:t>
            </a:r>
            <a:r>
              <a:rPr lang="zh-CN" altLang="en-US" sz="2400" dirty="0" smtClean="0"/>
              <a:t>交割券（在交割时的真实）应计利息</a:t>
            </a:r>
          </a:p>
        </p:txBody>
      </p:sp>
    </p:spTree>
    <p:extLst>
      <p:ext uri="{BB962C8B-B14F-4D97-AF65-F5344CB8AC3E}">
        <p14:creationId xmlns:p14="http://schemas.microsoft.com/office/powerpoint/2010/main" val="1234983096"/>
      </p:ext>
    </p:extLst>
  </p:cSld>
  <p:clrMapOvr>
    <a:masterClrMapping/>
  </p:clrMapOvr>
  <p:transition spd="slow">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1"/>
          <p:cNvSpPr>
            <a:spLocks noGrp="1"/>
          </p:cNvSpPr>
          <p:nvPr>
            <p:ph type="title"/>
          </p:nvPr>
        </p:nvSpPr>
        <p:spPr/>
        <p:txBody>
          <a:bodyPr/>
          <a:lstStyle/>
          <a:p>
            <a:r>
              <a:rPr lang="zh-CN" altLang="en-US" smtClean="0"/>
              <a:t>案例 </a:t>
            </a:r>
            <a:r>
              <a:rPr lang="en-US" altLang="zh-CN" smtClean="0"/>
              <a:t>5.5.2 </a:t>
            </a:r>
            <a:r>
              <a:rPr lang="zh-CN" altLang="en-US" smtClean="0"/>
              <a:t>：国债期货现金价格的计算 </a:t>
            </a:r>
            <a:r>
              <a:rPr lang="en-US" altLang="zh-CN" smtClean="0"/>
              <a:t>I</a:t>
            </a:r>
            <a:endParaRPr lang="zh-CN" altLang="en-US" smtClean="0"/>
          </a:p>
        </p:txBody>
      </p:sp>
      <p:sp>
        <p:nvSpPr>
          <p:cNvPr id="20484" name="内容占位符 2"/>
          <p:cNvSpPr>
            <a:spLocks noGrp="1"/>
          </p:cNvSpPr>
          <p:nvPr>
            <p:ph idx="1"/>
          </p:nvPr>
        </p:nvSpPr>
        <p:spPr/>
        <p:txBody>
          <a:bodyPr/>
          <a:lstStyle/>
          <a:p>
            <a:endParaRPr lang="en-US" altLang="zh-CN" dirty="0" smtClean="0"/>
          </a:p>
          <a:p>
            <a:r>
              <a:rPr lang="en-US" altLang="zh-CN" dirty="0" smtClean="0"/>
              <a:t>2007 </a:t>
            </a:r>
            <a:r>
              <a:rPr lang="zh-CN" altLang="en-US" dirty="0" smtClean="0"/>
              <a:t>年 </a:t>
            </a:r>
            <a:r>
              <a:rPr lang="en-US" altLang="zh-CN" dirty="0" smtClean="0"/>
              <a:t>10 </a:t>
            </a:r>
            <a:r>
              <a:rPr lang="zh-CN" altLang="en-US" dirty="0" smtClean="0"/>
              <a:t>月 </a:t>
            </a:r>
            <a:r>
              <a:rPr lang="en-US" altLang="zh-CN" dirty="0" smtClean="0"/>
              <a:t>3 </a:t>
            </a:r>
            <a:r>
              <a:rPr lang="zh-CN" altLang="en-US" dirty="0" smtClean="0"/>
              <a:t>日，上述 </a:t>
            </a:r>
            <a:r>
              <a:rPr lang="en-US" altLang="zh-CN" dirty="0" smtClean="0"/>
              <a:t>USZ7 </a:t>
            </a:r>
            <a:r>
              <a:rPr lang="zh-CN" altLang="en-US" dirty="0" smtClean="0"/>
              <a:t>国债期货报价为 </a:t>
            </a:r>
            <a:r>
              <a:rPr lang="en-US" altLang="zh-CN" dirty="0" smtClean="0"/>
              <a:t>111.27</a:t>
            </a:r>
            <a:r>
              <a:rPr lang="zh-CN" altLang="en-US" dirty="0" smtClean="0"/>
              <a:t>美元。假设空方定于 </a:t>
            </a:r>
            <a:r>
              <a:rPr lang="en-US" altLang="zh-CN" dirty="0" smtClean="0"/>
              <a:t>2007 </a:t>
            </a:r>
            <a:r>
              <a:rPr lang="zh-CN" altLang="en-US" dirty="0" smtClean="0"/>
              <a:t>年 </a:t>
            </a:r>
            <a:r>
              <a:rPr lang="en-US" altLang="zh-CN" dirty="0" smtClean="0"/>
              <a:t>12 </a:t>
            </a:r>
            <a:r>
              <a:rPr lang="zh-CN" altLang="en-US" dirty="0" smtClean="0"/>
              <a:t>月 </a:t>
            </a:r>
            <a:r>
              <a:rPr lang="en-US" altLang="zh-CN" dirty="0" smtClean="0"/>
              <a:t>3 </a:t>
            </a:r>
            <a:r>
              <a:rPr lang="zh-CN" altLang="en-US" dirty="0" smtClean="0"/>
              <a:t>日用债券 </a:t>
            </a:r>
            <a:r>
              <a:rPr lang="en-US" altLang="zh-CN" dirty="0" smtClean="0"/>
              <a:t>A </a:t>
            </a:r>
            <a:r>
              <a:rPr lang="zh-CN" altLang="en-US" dirty="0" smtClean="0"/>
              <a:t>进行交割，一份 </a:t>
            </a:r>
            <a:r>
              <a:rPr lang="en-US" altLang="zh-CN" dirty="0" smtClean="0"/>
              <a:t>USZ7 </a:t>
            </a:r>
            <a:r>
              <a:rPr lang="zh-CN" altLang="en-US" dirty="0" smtClean="0"/>
              <a:t>国债期货的实际现金价格应为</a:t>
            </a:r>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52</a:t>
            </a:fld>
            <a:endParaRPr lang="en-US" altLang="zh-CN" dirty="0">
              <a:solidFill>
                <a:srgbClr val="00000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42895415"/>
              </p:ext>
            </p:extLst>
          </p:nvPr>
        </p:nvGraphicFramePr>
        <p:xfrm>
          <a:off x="2267744" y="4149080"/>
          <a:ext cx="4851400" cy="611187"/>
        </p:xfrm>
        <a:graphic>
          <a:graphicData uri="http://schemas.openxmlformats.org/presentationml/2006/ole">
            <mc:AlternateContent xmlns:mc="http://schemas.openxmlformats.org/markup-compatibility/2006">
              <mc:Choice xmlns:v="urn:schemas-microsoft-com:vml" Requires="v">
                <p:oleObj spid="_x0000_s53281" name="Equation" r:id="rId3" imgW="2222280" imgH="279360" progId="Equation.DSMT4">
                  <p:embed/>
                </p:oleObj>
              </mc:Choice>
              <mc:Fallback>
                <p:oleObj name="Equation" r:id="rId3" imgW="2222280" imgH="2793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4149080"/>
                        <a:ext cx="4851400"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83434904"/>
      </p:ext>
    </p:extLst>
  </p:cSld>
  <p:clrMapOvr>
    <a:masterClrMapping/>
  </p:clrMapOvr>
  <p:transition spd="slow">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标题 1"/>
          <p:cNvSpPr>
            <a:spLocks noGrp="1"/>
          </p:cNvSpPr>
          <p:nvPr>
            <p:ph type="title"/>
          </p:nvPr>
        </p:nvSpPr>
        <p:spPr/>
        <p:txBody>
          <a:bodyPr/>
          <a:lstStyle/>
          <a:p>
            <a:r>
              <a:rPr lang="zh-CN" altLang="en-US" smtClean="0"/>
              <a:t>案例 </a:t>
            </a:r>
            <a:r>
              <a:rPr lang="en-US" altLang="zh-CN" smtClean="0"/>
              <a:t>5.5.2 </a:t>
            </a:r>
            <a:r>
              <a:rPr lang="zh-CN" altLang="en-US" smtClean="0"/>
              <a:t>：国债期货现金价格的计算 </a:t>
            </a:r>
            <a:r>
              <a:rPr lang="en-US" altLang="zh-CN" smtClean="0"/>
              <a:t>II</a:t>
            </a:r>
            <a:endParaRPr lang="zh-CN" altLang="en-US" smtClean="0"/>
          </a:p>
        </p:txBody>
      </p:sp>
      <p:sp>
        <p:nvSpPr>
          <p:cNvPr id="21509" name="内容占位符 2"/>
          <p:cNvSpPr>
            <a:spLocks noGrp="1"/>
          </p:cNvSpPr>
          <p:nvPr>
            <p:ph idx="1"/>
          </p:nvPr>
        </p:nvSpPr>
        <p:spPr/>
        <p:txBody>
          <a:bodyPr/>
          <a:lstStyle/>
          <a:p>
            <a:r>
              <a:rPr lang="zh-CN" altLang="zh-CN" smtClean="0"/>
              <a:t>交割日 2007 年 12 月 3 日距上一次付息日 2007 年 11 月15 日天数为 18 天，前后两次付息日 2007 年 11 月 15 日与 2008 年 5 月 15 日之间的天数为 182 天。因此 2007年 12 月 3 日，债券 A 每 100 美元面值的应计利息等于</a:t>
            </a:r>
            <a:endParaRPr lang="en-US" altLang="zh-CN" smtClean="0"/>
          </a:p>
          <a:p>
            <a:endParaRPr lang="en-US" altLang="zh-CN" smtClean="0"/>
          </a:p>
          <a:p>
            <a:endParaRPr lang="en-US" altLang="zh-CN" smtClean="0"/>
          </a:p>
          <a:p>
            <a:r>
              <a:rPr lang="zh-CN" altLang="zh-CN" smtClean="0"/>
              <a:t>因此，空方交割债券 A 可得到的实际现金收入应为</a:t>
            </a:r>
          </a:p>
          <a:p>
            <a:endParaRPr lang="zh-CN" altLang="zh-CN" smtClean="0"/>
          </a:p>
          <a:p>
            <a:endParaRPr lang="zh-CN" altLang="en-US"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9" name="灯片编号占位符 8"/>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53</a:t>
            </a:fld>
            <a:endParaRPr lang="en-US" altLang="zh-CN" dirty="0">
              <a:solidFill>
                <a:srgbClr val="00000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39737647"/>
              </p:ext>
            </p:extLst>
          </p:nvPr>
        </p:nvGraphicFramePr>
        <p:xfrm>
          <a:off x="3203848" y="3501008"/>
          <a:ext cx="3146425" cy="790575"/>
        </p:xfrm>
        <a:graphic>
          <a:graphicData uri="http://schemas.openxmlformats.org/presentationml/2006/ole">
            <mc:AlternateContent xmlns:mc="http://schemas.openxmlformats.org/markup-compatibility/2006">
              <mc:Choice xmlns:v="urn:schemas-microsoft-com:vml" Requires="v">
                <p:oleObj spid="_x0000_s54336" name="Equation" r:id="rId3" imgW="1562040" imgH="393480" progId="Equation.DSMT4">
                  <p:embed/>
                </p:oleObj>
              </mc:Choice>
              <mc:Fallback>
                <p:oleObj name="Equation" r:id="rId3" imgW="156204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3501008"/>
                        <a:ext cx="31464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025426886"/>
              </p:ext>
            </p:extLst>
          </p:nvPr>
        </p:nvGraphicFramePr>
        <p:xfrm>
          <a:off x="1835696" y="5373216"/>
          <a:ext cx="6129338" cy="485775"/>
        </p:xfrm>
        <a:graphic>
          <a:graphicData uri="http://schemas.openxmlformats.org/presentationml/2006/ole">
            <mc:AlternateContent xmlns:mc="http://schemas.openxmlformats.org/markup-compatibility/2006">
              <mc:Choice xmlns:v="urn:schemas-microsoft-com:vml" Requires="v">
                <p:oleObj spid="_x0000_s54337" name="Equation" r:id="rId5" imgW="2882880" imgH="228600" progId="Equation.DSMT4">
                  <p:embed/>
                </p:oleObj>
              </mc:Choice>
              <mc:Fallback>
                <p:oleObj name="Equation" r:id="rId5" imgW="288288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5373216"/>
                        <a:ext cx="612933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35243156"/>
      </p:ext>
    </p:extLst>
  </p:cSld>
  <p:clrMapOvr>
    <a:masterClrMapping/>
  </p:clrMapOvr>
  <p:transition spd="slow">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lstStyle/>
          <a:p>
            <a:pPr eaLnBrk="1" hangingPunct="1"/>
            <a:r>
              <a:rPr lang="zh-CN" smtClean="0"/>
              <a:t>确定交割最合算的债券</a:t>
            </a:r>
          </a:p>
        </p:txBody>
      </p:sp>
      <p:sp>
        <p:nvSpPr>
          <p:cNvPr id="88069" name="Rectangle 3"/>
          <p:cNvSpPr>
            <a:spLocks noGrp="1" noChangeArrowheads="1"/>
          </p:cNvSpPr>
          <p:nvPr>
            <p:ph idx="1"/>
          </p:nvPr>
        </p:nvSpPr>
        <p:spPr>
          <a:prstGeom prst="rect">
            <a:avLst/>
          </a:prstGeom>
        </p:spPr>
        <p:txBody>
          <a:bodyPr/>
          <a:lstStyle/>
          <a:p>
            <a:pPr eaLnBrk="1" hangingPunct="1"/>
            <a:r>
              <a:rPr lang="zh-CN" altLang="en-US" dirty="0" smtClean="0"/>
              <a:t>交割最合算的债券</a:t>
            </a:r>
            <a:r>
              <a:rPr lang="zh-CN" altLang="en-US" dirty="0"/>
              <a:t>：</a:t>
            </a:r>
            <a:r>
              <a:rPr lang="zh-CN" altLang="en-US" dirty="0" smtClean="0"/>
              <a:t>购买交割券所付的价格与交割期货时空方收到的现金之差最小的债券。</a:t>
            </a:r>
          </a:p>
          <a:p>
            <a:pPr eaLnBrk="1" hangingPunct="1"/>
            <a:endParaRPr lang="en-US" altLang="zh-CN" dirty="0" smtClean="0"/>
          </a:p>
          <a:p>
            <a:pPr eaLnBrk="1" hangingPunct="1"/>
            <a:r>
              <a:rPr lang="zh-CN" altLang="en-US" dirty="0" smtClean="0"/>
              <a:t>交割日：交割成本最小</a:t>
            </a:r>
          </a:p>
          <a:p>
            <a:pPr eaLnBrk="1" hangingPunct="1">
              <a:buFont typeface="Wingdings" pitchFamily="2" charset="2"/>
              <a:buNone/>
            </a:pPr>
            <a:r>
              <a:rPr lang="zh-CN" altLang="en-US" dirty="0" smtClean="0"/>
              <a:t>         </a:t>
            </a:r>
            <a:r>
              <a:rPr lang="en-US" altLang="zh-CN" dirty="0" smtClean="0"/>
              <a:t>= </a:t>
            </a:r>
            <a:r>
              <a:rPr lang="zh-CN" altLang="en-US" sz="2400" dirty="0" smtClean="0"/>
              <a:t>债券报价 </a:t>
            </a:r>
            <a:r>
              <a:rPr lang="en-US" altLang="zh-CN" sz="2400" dirty="0" smtClean="0"/>
              <a:t>+ </a:t>
            </a:r>
            <a:r>
              <a:rPr lang="zh-CN" altLang="en-US" sz="2400" dirty="0" smtClean="0"/>
              <a:t>应计利息 − </a:t>
            </a:r>
            <a:r>
              <a:rPr lang="en-US" altLang="zh-CN" sz="2400" dirty="0" smtClean="0"/>
              <a:t>(</a:t>
            </a:r>
            <a:r>
              <a:rPr lang="zh-CN" altLang="en-US" sz="2400" dirty="0" smtClean="0"/>
              <a:t>期货报价 </a:t>
            </a:r>
            <a:r>
              <a:rPr lang="en-US" altLang="zh-CN" sz="2400" dirty="0" smtClean="0"/>
              <a:t>× </a:t>
            </a:r>
            <a:r>
              <a:rPr lang="zh-CN" altLang="en-US" sz="2400" dirty="0" smtClean="0"/>
              <a:t>转换因子</a:t>
            </a:r>
            <a:r>
              <a:rPr lang="en-US" altLang="zh-CN" sz="2400" dirty="0" smtClean="0"/>
              <a:t>+ </a:t>
            </a:r>
            <a:r>
              <a:rPr lang="zh-CN" altLang="en-US" sz="2400" dirty="0" smtClean="0"/>
              <a:t>应计利息</a:t>
            </a:r>
            <a:r>
              <a:rPr lang="en-US" altLang="zh-CN" sz="2400" dirty="0" smtClean="0"/>
              <a:t>)</a:t>
            </a:r>
          </a:p>
          <a:p>
            <a:pPr eaLnBrk="1" hangingPunct="1">
              <a:buFont typeface="Wingdings" pitchFamily="2" charset="2"/>
              <a:buNone/>
            </a:pPr>
            <a:r>
              <a:rPr lang="zh-CN" altLang="en-US" dirty="0" smtClean="0"/>
              <a:t>         </a:t>
            </a:r>
            <a:r>
              <a:rPr lang="en-US" altLang="zh-CN" dirty="0" smtClean="0"/>
              <a:t>= </a:t>
            </a:r>
            <a:r>
              <a:rPr lang="zh-CN" altLang="en-US" sz="2400" dirty="0" smtClean="0"/>
              <a:t>债券报价 − </a:t>
            </a:r>
            <a:r>
              <a:rPr lang="en-US" altLang="zh-CN" sz="2400" dirty="0" smtClean="0"/>
              <a:t>(</a:t>
            </a:r>
            <a:r>
              <a:rPr lang="zh-CN" altLang="en-US" sz="2400" dirty="0" smtClean="0"/>
              <a:t>期货报价 </a:t>
            </a:r>
            <a:r>
              <a:rPr lang="en-US" altLang="zh-CN" sz="2400" dirty="0" smtClean="0"/>
              <a:t>× </a:t>
            </a:r>
            <a:r>
              <a:rPr lang="zh-CN" altLang="en-US" sz="2400" dirty="0" smtClean="0"/>
              <a:t>转换因子</a:t>
            </a:r>
            <a:r>
              <a:rPr lang="en-US" altLang="zh-CN" sz="2400" dirty="0" smtClean="0"/>
              <a:t>)</a:t>
            </a:r>
          </a:p>
        </p:txBody>
      </p:sp>
    </p:spTree>
    <p:extLst>
      <p:ext uri="{BB962C8B-B14F-4D97-AF65-F5344CB8AC3E}">
        <p14:creationId xmlns:p14="http://schemas.microsoft.com/office/powerpoint/2010/main" val="2560906212"/>
      </p:ext>
    </p:extLst>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3" name="文本占位符 2"/>
          <p:cNvSpPr>
            <a:spLocks noGrp="1"/>
          </p:cNvSpPr>
          <p:nvPr>
            <p:ph idx="1"/>
          </p:nvPr>
        </p:nvSpPr>
        <p:spPr/>
        <p:txBody>
          <a:bodyPr/>
          <a:lstStyle/>
          <a:p>
            <a:r>
              <a:rPr lang="zh-CN" altLang="en-US" dirty="0" smtClean="0"/>
              <a:t>交割日之前：隐含回购利率（</a:t>
            </a:r>
            <a:r>
              <a:rPr lang="en-US" altLang="zh-CN" dirty="0" smtClean="0"/>
              <a:t>IRR</a:t>
            </a:r>
            <a:r>
              <a:rPr lang="zh-CN" altLang="en-US" dirty="0" smtClean="0"/>
              <a:t>）最大</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35754559"/>
              </p:ext>
            </p:extLst>
          </p:nvPr>
        </p:nvGraphicFramePr>
        <p:xfrm>
          <a:off x="410716" y="2636912"/>
          <a:ext cx="8322567" cy="1728520"/>
        </p:xfrm>
        <a:graphic>
          <a:graphicData uri="http://schemas.openxmlformats.org/presentationml/2006/ole">
            <mc:AlternateContent xmlns:mc="http://schemas.openxmlformats.org/markup-compatibility/2006">
              <mc:Choice xmlns:v="urn:schemas-microsoft-com:vml" Requires="v">
                <p:oleObj spid="_x0000_s72725" name="Equation" r:id="rId4" imgW="6045120" imgH="1257120" progId="Equation.DSMT4">
                  <p:embed/>
                </p:oleObj>
              </mc:Choice>
              <mc:Fallback>
                <p:oleObj name="Equation" r:id="rId4" imgW="6045120" imgH="1257120" progId="Equation.DSMT4">
                  <p:embed/>
                  <p:pic>
                    <p:nvPicPr>
                      <p:cNvPr id="0" name=""/>
                      <p:cNvPicPr>
                        <a:picLocks noChangeAspect="1" noChangeArrowheads="1"/>
                      </p:cNvPicPr>
                      <p:nvPr/>
                    </p:nvPicPr>
                    <p:blipFill>
                      <a:blip r:embed="rId5"/>
                      <a:srcRect/>
                      <a:stretch>
                        <a:fillRect/>
                      </a:stretch>
                    </p:blipFill>
                    <p:spPr bwMode="auto">
                      <a:xfrm>
                        <a:off x="410716" y="2636912"/>
                        <a:ext cx="8322567" cy="1728520"/>
                      </a:xfrm>
                      <a:prstGeom prst="rect">
                        <a:avLst/>
                      </a:prstGeom>
                      <a:noFill/>
                    </p:spPr>
                  </p:pic>
                </p:oleObj>
              </mc:Fallback>
            </mc:AlternateContent>
          </a:graphicData>
        </a:graphic>
      </p:graphicFrame>
    </p:spTree>
    <p:extLst>
      <p:ext uri="{BB962C8B-B14F-4D97-AF65-F5344CB8AC3E}">
        <p14:creationId xmlns:p14="http://schemas.microsoft.com/office/powerpoint/2010/main" val="4294623008"/>
      </p:ext>
    </p:extLst>
  </p:cSld>
  <p:clrMapOvr>
    <a:masterClrMapping/>
  </p:clrMapOvr>
  <p:transition spd="slow">
    <p:pull dir="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dirty="0"/>
          </a:p>
        </p:txBody>
      </p:sp>
      <p:sp>
        <p:nvSpPr>
          <p:cNvPr id="5" name="内容占位符 4"/>
          <p:cNvSpPr>
            <a:spLocks noGrp="1"/>
          </p:cNvSpPr>
          <p:nvPr>
            <p:ph idx="1"/>
          </p:nvPr>
        </p:nvSpPr>
        <p:spPr/>
        <p:txBody>
          <a:bodyPr/>
          <a:lstStyle/>
          <a:p>
            <a:endParaRPr lang="zh-CN" altLang="en-US"/>
          </a:p>
        </p:txBody>
      </p:sp>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7696200" cy="6453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041207"/>
      </p:ext>
    </p:extLst>
  </p:cSld>
  <p:clrMapOvr>
    <a:masterClrMapping/>
  </p:clrMapOvr>
  <p:transition spd="slow">
    <p:pull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3"/>
          <p:cNvSpPr>
            <a:spLocks noGrp="1" noChangeArrowheads="1"/>
          </p:cNvSpPr>
          <p:nvPr>
            <p:ph type="title"/>
          </p:nvPr>
        </p:nvSpPr>
        <p:spPr/>
        <p:txBody>
          <a:bodyPr/>
          <a:lstStyle/>
          <a:p>
            <a:pPr eaLnBrk="1" hangingPunct="1"/>
            <a:r>
              <a:rPr lang="zh-CN" smtClean="0"/>
              <a:t>长期国债期货价格的确定</a:t>
            </a:r>
          </a:p>
        </p:txBody>
      </p:sp>
      <p:sp>
        <p:nvSpPr>
          <p:cNvPr id="22533" name="Rectangle 2"/>
          <p:cNvSpPr>
            <a:spLocks noGrp="1" noChangeArrowheads="1"/>
          </p:cNvSpPr>
          <p:nvPr>
            <p:ph idx="1"/>
          </p:nvPr>
        </p:nvSpPr>
        <p:spPr>
          <a:prstGeom prst="rect">
            <a:avLst/>
          </a:prstGeom>
        </p:spPr>
        <p:txBody>
          <a:bodyPr/>
          <a:lstStyle/>
          <a:p>
            <a:pPr eaLnBrk="1" hangingPunct="1">
              <a:lnSpc>
                <a:spcPct val="120000"/>
              </a:lnSpc>
            </a:pPr>
            <a:r>
              <a:rPr lang="zh-CN" altLang="en-US" dirty="0" smtClean="0"/>
              <a:t>假定交割最合算的国债和交割日期已知：</a:t>
            </a:r>
          </a:p>
          <a:p>
            <a:pPr marL="747712" lvl="1" indent="-457200" eaLnBrk="1" hangingPunct="1">
              <a:lnSpc>
                <a:spcPct val="90000"/>
              </a:lnSpc>
              <a:buFont typeface="+mj-lt"/>
              <a:buAutoNum type="arabicPeriod"/>
            </a:pPr>
            <a:r>
              <a:rPr lang="zh-CN" altLang="en-US" dirty="0" smtClean="0"/>
              <a:t>根据交割最合算的国债现货的报价，算出该交割券的现金价格。</a:t>
            </a:r>
          </a:p>
          <a:p>
            <a:pPr marL="747712" lvl="1" indent="-457200" eaLnBrk="1" hangingPunct="1">
              <a:lnSpc>
                <a:spcPct val="90000"/>
              </a:lnSpc>
              <a:buFont typeface="+mj-lt"/>
              <a:buAutoNum type="arabicPeriod"/>
            </a:pPr>
            <a:r>
              <a:rPr lang="zh-CN" altLang="en-US" dirty="0" smtClean="0"/>
              <a:t>运用支付已知现金收益的远期定价公式根据交割券的现金价格算出交割券期货理论上的现金价格。</a:t>
            </a:r>
            <a:endParaRPr lang="en-US" altLang="zh-CN" dirty="0" smtClean="0"/>
          </a:p>
          <a:p>
            <a:pPr marL="747712" lvl="1" indent="-457200" eaLnBrk="1" hangingPunct="1">
              <a:lnSpc>
                <a:spcPct val="90000"/>
              </a:lnSpc>
              <a:buFont typeface="+mj-lt"/>
              <a:buAutoNum type="arabicPeriod"/>
            </a:pPr>
            <a:endParaRPr lang="en-US" altLang="zh-CN" dirty="0"/>
          </a:p>
          <a:p>
            <a:pPr marL="747712" lvl="1" indent="-457200" eaLnBrk="1" hangingPunct="1">
              <a:lnSpc>
                <a:spcPct val="90000"/>
              </a:lnSpc>
              <a:buFont typeface="+mj-lt"/>
              <a:buAutoNum type="arabicPeriod"/>
            </a:pPr>
            <a:endParaRPr lang="en-US" altLang="zh-CN" dirty="0" smtClean="0"/>
          </a:p>
          <a:p>
            <a:pPr marL="747712" lvl="1" indent="-457200" eaLnBrk="1" hangingPunct="1">
              <a:lnSpc>
                <a:spcPct val="90000"/>
              </a:lnSpc>
              <a:buFont typeface="+mj-lt"/>
              <a:buAutoNum type="arabicPeriod"/>
            </a:pPr>
            <a:r>
              <a:rPr lang="zh-CN" altLang="en-US" dirty="0"/>
              <a:t>根据交割券期货的现金价格算出交割券期货的理论</a:t>
            </a:r>
            <a:r>
              <a:rPr lang="zh-CN" altLang="en-US" dirty="0" smtClean="0"/>
              <a:t>报价</a:t>
            </a:r>
            <a:endParaRPr lang="en-US" altLang="zh-CN" dirty="0" smtClean="0"/>
          </a:p>
          <a:p>
            <a:pPr marL="747712" lvl="1" indent="-457200" eaLnBrk="1" hangingPunct="1">
              <a:lnSpc>
                <a:spcPct val="90000"/>
              </a:lnSpc>
              <a:buFont typeface="+mj-lt"/>
              <a:buAutoNum type="arabicPeriod"/>
            </a:pPr>
            <a:r>
              <a:rPr lang="zh-CN" altLang="en-US" dirty="0"/>
              <a:t>将交割券期货的理论报价除以转换</a:t>
            </a:r>
            <a:r>
              <a:rPr lang="zh-CN" altLang="en-US" dirty="0" smtClean="0"/>
              <a:t>因子，即</a:t>
            </a:r>
            <a:r>
              <a:rPr lang="zh-CN" altLang="en-US" dirty="0"/>
              <a:t>为标准券期货理论报价，也是标准券期货理论的现金价格</a:t>
            </a:r>
            <a:endParaRPr lang="zh-CN" altLang="en-US" dirty="0" smtClean="0"/>
          </a:p>
          <a:p>
            <a:pPr marL="457200" indent="-457200" algn="ctr" eaLnBrk="1" hangingPunct="1">
              <a:lnSpc>
                <a:spcPct val="90000"/>
              </a:lnSpc>
              <a:buFont typeface="+mj-lt"/>
              <a:buAutoNum type="arabicPeriod"/>
            </a:pPr>
            <a:endParaRPr lang="en-US" altLang="zh-CN" sz="2000" dirty="0" smtClean="0"/>
          </a:p>
          <a:p>
            <a:pPr marL="457200" indent="-457200" algn="ctr" eaLnBrk="1" hangingPunct="1">
              <a:lnSpc>
                <a:spcPct val="90000"/>
              </a:lnSpc>
              <a:buFont typeface="+mj-lt"/>
              <a:buAutoNum type="arabicPeriod"/>
            </a:pPr>
            <a:endParaRPr lang="en-US" altLang="zh-CN" sz="2000" dirty="0" smtClean="0"/>
          </a:p>
        </p:txBody>
      </p:sp>
      <p:graphicFrame>
        <p:nvGraphicFramePr>
          <p:cNvPr id="3" name="对象 2"/>
          <p:cNvGraphicFramePr>
            <a:graphicFrameLocks noChangeAspect="1"/>
          </p:cNvGraphicFramePr>
          <p:nvPr>
            <p:extLst>
              <p:ext uri="{D42A27DB-BD31-4B8C-83A1-F6EECF244321}">
                <p14:modId xmlns:p14="http://schemas.microsoft.com/office/powerpoint/2010/main" val="123487822"/>
              </p:ext>
            </p:extLst>
          </p:nvPr>
        </p:nvGraphicFramePr>
        <p:xfrm>
          <a:off x="2990849" y="3733800"/>
          <a:ext cx="3091543" cy="457200"/>
        </p:xfrm>
        <a:graphic>
          <a:graphicData uri="http://schemas.openxmlformats.org/presentationml/2006/ole">
            <mc:AlternateContent xmlns:mc="http://schemas.openxmlformats.org/markup-compatibility/2006">
              <mc:Choice xmlns:v="urn:schemas-microsoft-com:vml" Requires="v">
                <p:oleObj spid="_x0000_s73738" name="Equation" r:id="rId3" imgW="1803240" imgH="266400" progId="Equation.DSMT4">
                  <p:embed/>
                </p:oleObj>
              </mc:Choice>
              <mc:Fallback>
                <p:oleObj name="Equation" r:id="rId3" imgW="1803240" imgH="266400" progId="Equation.DSMT4">
                  <p:embed/>
                  <p:pic>
                    <p:nvPicPr>
                      <p:cNvPr id="0" name=""/>
                      <p:cNvPicPr/>
                      <p:nvPr/>
                    </p:nvPicPr>
                    <p:blipFill>
                      <a:blip r:embed="rId4"/>
                      <a:stretch>
                        <a:fillRect/>
                      </a:stretch>
                    </p:blipFill>
                    <p:spPr>
                      <a:xfrm>
                        <a:off x="2990849" y="3733800"/>
                        <a:ext cx="3091543" cy="457200"/>
                      </a:xfrm>
                      <a:prstGeom prst="rect">
                        <a:avLst/>
                      </a:prstGeom>
                    </p:spPr>
                  </p:pic>
                </p:oleObj>
              </mc:Fallback>
            </mc:AlternateContent>
          </a:graphicData>
        </a:graphic>
      </p:graphicFrame>
    </p:spTree>
    <p:extLst>
      <p:ext uri="{BB962C8B-B14F-4D97-AF65-F5344CB8AC3E}">
        <p14:creationId xmlns:p14="http://schemas.microsoft.com/office/powerpoint/2010/main" val="2797755831"/>
      </p:ext>
    </p:extLst>
  </p:cSld>
  <p:clrMapOvr>
    <a:masterClrMapping/>
  </p:clrMapOvr>
  <p:transition spd="slow">
    <p:pull dir="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eaLnBrk="1" hangingPunct="1"/>
            <a:r>
              <a:rPr lang="zh-CN" altLang="en-US" dirty="0" smtClean="0"/>
              <a:t>案例 </a:t>
            </a:r>
            <a:r>
              <a:rPr lang="en-US" altLang="zh-CN" dirty="0" smtClean="0"/>
              <a:t>5.7 I</a:t>
            </a:r>
          </a:p>
        </p:txBody>
      </p:sp>
      <p:sp>
        <p:nvSpPr>
          <p:cNvPr id="90117" name="Rectangle 3"/>
          <p:cNvSpPr>
            <a:spLocks noGrp="1" noChangeArrowheads="1"/>
          </p:cNvSpPr>
          <p:nvPr>
            <p:ph idx="1"/>
          </p:nvPr>
        </p:nvSpPr>
        <p:spPr/>
        <p:txBody>
          <a:bodyPr/>
          <a:lstStyle/>
          <a:p>
            <a:pPr eaLnBrk="1" hangingPunct="1">
              <a:buFont typeface="Wingdings" pitchFamily="2" charset="2"/>
              <a:buNone/>
            </a:pPr>
            <a:r>
              <a:rPr lang="zh-CN" altLang="zh-CN" dirty="0" smtClean="0"/>
              <a:t>             </a:t>
            </a:r>
            <a:r>
              <a:rPr lang="zh-CN" dirty="0" smtClean="0"/>
              <a:t>延续案例 </a:t>
            </a:r>
            <a:r>
              <a:rPr lang="zh-CN" altLang="zh-CN" dirty="0" smtClean="0"/>
              <a:t>5.</a:t>
            </a:r>
            <a:r>
              <a:rPr lang="en-US" altLang="zh-CN" dirty="0" smtClean="0"/>
              <a:t>6</a:t>
            </a:r>
            <a:r>
              <a:rPr lang="zh-CN" altLang="zh-CN" dirty="0" smtClean="0"/>
              <a:t> </a:t>
            </a:r>
            <a:r>
              <a:rPr lang="zh-CN" dirty="0" smtClean="0"/>
              <a:t>，</a:t>
            </a:r>
            <a:r>
              <a:rPr lang="zh-CN" altLang="zh-CN" dirty="0" smtClean="0"/>
              <a:t>2007 </a:t>
            </a:r>
            <a:r>
              <a:rPr lang="zh-CN" dirty="0" smtClean="0"/>
              <a:t>年 </a:t>
            </a:r>
            <a:r>
              <a:rPr lang="zh-CN" altLang="zh-CN" dirty="0" smtClean="0"/>
              <a:t>10 </a:t>
            </a:r>
            <a:r>
              <a:rPr lang="zh-CN" dirty="0" smtClean="0"/>
              <a:t>月 </a:t>
            </a:r>
            <a:r>
              <a:rPr lang="zh-CN" altLang="zh-CN" dirty="0" smtClean="0"/>
              <a:t>3 </a:t>
            </a:r>
            <a:r>
              <a:rPr lang="zh-CN" dirty="0" smtClean="0"/>
              <a:t>日，针对 </a:t>
            </a:r>
            <a:r>
              <a:rPr lang="zh-CN" altLang="zh-CN" dirty="0" smtClean="0"/>
              <a:t>USZ7 </a:t>
            </a:r>
            <a:r>
              <a:rPr lang="zh-CN" dirty="0" smtClean="0"/>
              <a:t>期货而言交割最合算的债券是息票率为 </a:t>
            </a:r>
            <a:r>
              <a:rPr lang="zh-CN" altLang="zh-CN" dirty="0" smtClean="0"/>
              <a:t>7.125% </a:t>
            </a:r>
            <a:r>
              <a:rPr lang="zh-CN" dirty="0" smtClean="0"/>
              <a:t>、将于 </a:t>
            </a:r>
            <a:r>
              <a:rPr lang="zh-CN" altLang="zh-CN" dirty="0" smtClean="0"/>
              <a:t>2023</a:t>
            </a:r>
            <a:r>
              <a:rPr lang="zh-CN" dirty="0" smtClean="0"/>
              <a:t>年 </a:t>
            </a:r>
            <a:r>
              <a:rPr lang="zh-CN" altLang="zh-CN" dirty="0" smtClean="0"/>
              <a:t>2 </a:t>
            </a:r>
            <a:r>
              <a:rPr lang="zh-CN" dirty="0" smtClean="0"/>
              <a:t>月 </a:t>
            </a:r>
            <a:r>
              <a:rPr lang="zh-CN" altLang="zh-CN" dirty="0" smtClean="0"/>
              <a:t>15 </a:t>
            </a:r>
            <a:r>
              <a:rPr lang="zh-CN" dirty="0" smtClean="0"/>
              <a:t>日到期的长期国债。其转换因子为 </a:t>
            </a:r>
            <a:r>
              <a:rPr lang="zh-CN" altLang="zh-CN" dirty="0" smtClean="0"/>
              <a:t>1.1103 </a:t>
            </a:r>
            <a:r>
              <a:rPr lang="zh-CN" dirty="0" smtClean="0"/>
              <a:t>，现货报价为 </a:t>
            </a:r>
            <a:r>
              <a:rPr lang="zh-CN" altLang="zh-CN" dirty="0" smtClean="0"/>
              <a:t>126.40 </a:t>
            </a:r>
            <a:r>
              <a:rPr lang="zh-CN" dirty="0" smtClean="0"/>
              <a:t>。</a:t>
            </a:r>
            <a:endParaRPr lang="en-US" altLang="zh-CN" dirty="0" smtClean="0"/>
          </a:p>
          <a:p>
            <a:pPr eaLnBrk="1" hangingPunct="1">
              <a:buFont typeface="Wingdings" pitchFamily="2" charset="2"/>
              <a:buNone/>
            </a:pPr>
            <a:endParaRPr lang="en-US" altLang="zh-CN" dirty="0"/>
          </a:p>
          <a:p>
            <a:pPr eaLnBrk="1" hangingPunct="1">
              <a:buFont typeface="Wingdings" pitchFamily="2" charset="2"/>
              <a:buNone/>
            </a:pPr>
            <a:r>
              <a:rPr lang="en-US" altLang="zh-CN" dirty="0" smtClean="0"/>
              <a:t>              </a:t>
            </a:r>
            <a:r>
              <a:rPr lang="zh-CN" dirty="0" smtClean="0"/>
              <a:t>假设我们已知空方将在 </a:t>
            </a:r>
            <a:r>
              <a:rPr lang="zh-CN" altLang="zh-CN" dirty="0" smtClean="0"/>
              <a:t>2007 </a:t>
            </a:r>
            <a:r>
              <a:rPr lang="zh-CN" dirty="0" smtClean="0"/>
              <a:t>年 </a:t>
            </a:r>
            <a:r>
              <a:rPr lang="zh-CN" altLang="zh-CN" dirty="0" smtClean="0"/>
              <a:t>12 </a:t>
            </a:r>
            <a:r>
              <a:rPr lang="zh-CN" dirty="0" smtClean="0"/>
              <a:t>月 </a:t>
            </a:r>
            <a:r>
              <a:rPr lang="zh-CN" altLang="zh-CN" dirty="0" smtClean="0"/>
              <a:t>3 </a:t>
            </a:r>
            <a:r>
              <a:rPr lang="zh-CN" dirty="0" smtClean="0"/>
              <a:t>日交割，市场上 </a:t>
            </a:r>
            <a:r>
              <a:rPr lang="zh-CN" altLang="zh-CN" dirty="0" smtClean="0"/>
              <a:t>2 </a:t>
            </a:r>
            <a:r>
              <a:rPr lang="zh-CN" dirty="0" smtClean="0"/>
              <a:t>个月期的美元无风险连续复利年利率为 </a:t>
            </a:r>
            <a:r>
              <a:rPr lang="zh-CN" altLang="zh-CN" dirty="0" smtClean="0"/>
              <a:t>3.8% </a:t>
            </a:r>
            <a:r>
              <a:rPr lang="zh-CN" dirty="0" smtClean="0"/>
              <a:t>。试求出 </a:t>
            </a:r>
            <a:r>
              <a:rPr lang="zh-CN" altLang="zh-CN" dirty="0" smtClean="0"/>
              <a:t>USZ7 </a:t>
            </a:r>
            <a:r>
              <a:rPr lang="zh-CN" dirty="0" smtClean="0"/>
              <a:t>期货的理论报价。</a:t>
            </a:r>
          </a:p>
        </p:txBody>
      </p:sp>
      <p:sp>
        <p:nvSpPr>
          <p:cNvPr id="9011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58</a:t>
            </a:fld>
            <a:endParaRPr lang="en-US" altLang="zh-CN" dirty="0">
              <a:solidFill>
                <a:srgbClr val="000000"/>
              </a:solidFill>
            </a:endParaRPr>
          </a:p>
        </p:txBody>
      </p:sp>
    </p:spTree>
    <p:extLst>
      <p:ext uri="{BB962C8B-B14F-4D97-AF65-F5344CB8AC3E}">
        <p14:creationId xmlns:p14="http://schemas.microsoft.com/office/powerpoint/2010/main" val="2663706550"/>
      </p:ext>
    </p:extLst>
  </p:cSld>
  <p:clrMapOvr>
    <a:masterClrMapping/>
  </p:clrMapOvr>
  <p:transition spd="slow">
    <p:pull dir="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 </a:t>
            </a:r>
            <a:r>
              <a:rPr lang="en-US" altLang="zh-CN" dirty="0"/>
              <a:t>5.7 </a:t>
            </a:r>
            <a:r>
              <a:rPr lang="en-US" altLang="zh-CN" dirty="0" smtClean="0"/>
              <a:t>II</a:t>
            </a:r>
            <a:endParaRPr lang="zh-CN" altLang="en-US" dirty="0"/>
          </a:p>
        </p:txBody>
      </p:sp>
      <p:sp>
        <p:nvSpPr>
          <p:cNvPr id="23557" name="内容占位符 2"/>
          <p:cNvSpPr>
            <a:spLocks noGrp="1"/>
          </p:cNvSpPr>
          <p:nvPr>
            <p:ph idx="1"/>
          </p:nvPr>
        </p:nvSpPr>
        <p:spPr>
          <a:prstGeom prst="rect">
            <a:avLst/>
          </a:prstGeom>
        </p:spPr>
        <p:txBody>
          <a:bodyPr/>
          <a:lstStyle/>
          <a:p>
            <a:pPr marL="514350" indent="-514350" eaLnBrk="1" hangingPunct="1">
              <a:buFont typeface="+mj-lt"/>
              <a:buAutoNum type="arabicPeriod"/>
            </a:pPr>
            <a:r>
              <a:rPr lang="zh-CN" altLang="en-US" dirty="0" smtClean="0"/>
              <a:t>计算该交割券的现金价格。</a:t>
            </a:r>
          </a:p>
          <a:p>
            <a:pPr eaLnBrk="1" hangingPunct="1">
              <a:buFont typeface="Wingdings" pitchFamily="2" charset="2"/>
              <a:buNone/>
            </a:pPr>
            <a:r>
              <a:rPr lang="zh-CN" altLang="en-US" dirty="0" smtClean="0"/>
              <a:t>            根据到期日推算，该交割券的上一次付息日应为 </a:t>
            </a:r>
            <a:r>
              <a:rPr lang="en-US" altLang="zh-CN" dirty="0" smtClean="0"/>
              <a:t>2007 </a:t>
            </a:r>
            <a:r>
              <a:rPr lang="zh-CN" altLang="en-US" dirty="0" smtClean="0"/>
              <a:t>年 </a:t>
            </a:r>
            <a:r>
              <a:rPr lang="en-US" altLang="zh-CN" dirty="0" smtClean="0"/>
              <a:t>8 </a:t>
            </a:r>
            <a:r>
              <a:rPr lang="zh-CN" altLang="en-US" dirty="0" smtClean="0"/>
              <a:t>月 </a:t>
            </a:r>
            <a:r>
              <a:rPr lang="en-US" altLang="zh-CN" dirty="0" smtClean="0"/>
              <a:t>15 </a:t>
            </a:r>
            <a:r>
              <a:rPr lang="zh-CN" altLang="en-US" dirty="0" smtClean="0"/>
              <a:t>日，下一次付息日应为 </a:t>
            </a:r>
            <a:r>
              <a:rPr lang="en-US" altLang="zh-CN" dirty="0" smtClean="0"/>
              <a:t>2008 </a:t>
            </a:r>
            <a:r>
              <a:rPr lang="zh-CN" altLang="en-US" dirty="0" smtClean="0"/>
              <a:t>年 </a:t>
            </a:r>
            <a:r>
              <a:rPr lang="en-US" altLang="zh-CN" dirty="0" smtClean="0"/>
              <a:t>2 </a:t>
            </a:r>
            <a:r>
              <a:rPr lang="zh-CN" altLang="en-US" dirty="0" smtClean="0"/>
              <a:t>月 </a:t>
            </a:r>
            <a:r>
              <a:rPr lang="en-US" altLang="zh-CN" dirty="0" smtClean="0"/>
              <a:t>15 </a:t>
            </a:r>
            <a:r>
              <a:rPr lang="zh-CN" altLang="en-US" dirty="0" smtClean="0"/>
              <a:t>日。则该交割券每 </a:t>
            </a:r>
            <a:r>
              <a:rPr lang="en-US" altLang="zh-CN" dirty="0" smtClean="0"/>
              <a:t>100 </a:t>
            </a:r>
            <a:r>
              <a:rPr lang="zh-CN" altLang="en-US" dirty="0" smtClean="0"/>
              <a:t>美元面值的应计利息等于</a:t>
            </a:r>
            <a:endParaRPr lang="en-US" altLang="zh-CN" dirty="0" smtClean="0"/>
          </a:p>
          <a:p>
            <a:pPr eaLnBrk="1" hangingPunct="1">
              <a:buFont typeface="Wingdings" pitchFamily="2" charset="2"/>
              <a:buNone/>
            </a:pPr>
            <a:endParaRPr lang="en-US" altLang="zh-CN" dirty="0" smtClean="0"/>
          </a:p>
          <a:p>
            <a:pPr eaLnBrk="1" hangingPunct="1">
              <a:buFont typeface="Wingdings" pitchFamily="2" charset="2"/>
              <a:buNone/>
            </a:pPr>
            <a:r>
              <a:rPr lang="zh-CN" altLang="en-US" dirty="0" smtClean="0"/>
              <a:t>            </a:t>
            </a:r>
            <a:endParaRPr lang="en-US" altLang="zh-CN" dirty="0" smtClean="0"/>
          </a:p>
          <a:p>
            <a:pPr eaLnBrk="1" hangingPunct="1">
              <a:buFont typeface="Wingdings" pitchFamily="2" charset="2"/>
              <a:buNone/>
            </a:pPr>
            <a:r>
              <a:rPr lang="zh-CN" altLang="en-US" dirty="0" smtClean="0"/>
              <a:t>      则该国债的现金价格为</a:t>
            </a:r>
          </a:p>
          <a:p>
            <a:endParaRPr lang="zh-CN" altLang="en-US" dirty="0" smtClean="0"/>
          </a:p>
        </p:txBody>
      </p:sp>
      <p:graphicFrame>
        <p:nvGraphicFramePr>
          <p:cNvPr id="23554" name="Object 2"/>
          <p:cNvGraphicFramePr>
            <a:graphicFrameLocks noChangeAspect="1"/>
          </p:cNvGraphicFramePr>
          <p:nvPr>
            <p:extLst>
              <p:ext uri="{D42A27DB-BD31-4B8C-83A1-F6EECF244321}">
                <p14:modId xmlns:p14="http://schemas.microsoft.com/office/powerpoint/2010/main" val="2318425313"/>
              </p:ext>
            </p:extLst>
          </p:nvPr>
        </p:nvGraphicFramePr>
        <p:xfrm>
          <a:off x="3275856" y="3501008"/>
          <a:ext cx="3144838" cy="792162"/>
        </p:xfrm>
        <a:graphic>
          <a:graphicData uri="http://schemas.openxmlformats.org/presentationml/2006/ole">
            <mc:AlternateContent xmlns:mc="http://schemas.openxmlformats.org/markup-compatibility/2006">
              <mc:Choice xmlns:v="urn:schemas-microsoft-com:vml" Requires="v">
                <p:oleObj spid="_x0000_s74770" name="Equation" r:id="rId3" imgW="1562040" imgH="393480" progId="Equation.DSMT4">
                  <p:embed/>
                </p:oleObj>
              </mc:Choice>
              <mc:Fallback>
                <p:oleObj name="Equation" r:id="rId3" imgW="1562040" imgH="393480" progId="Equation.DSMT4">
                  <p:embed/>
                  <p:pic>
                    <p:nvPicPr>
                      <p:cNvPr id="0" name=""/>
                      <p:cNvPicPr>
                        <a:picLocks noChangeAspect="1" noChangeArrowheads="1"/>
                      </p:cNvPicPr>
                      <p:nvPr/>
                    </p:nvPicPr>
                    <p:blipFill>
                      <a:blip r:embed="rId4"/>
                      <a:srcRect/>
                      <a:stretch>
                        <a:fillRect/>
                      </a:stretch>
                    </p:blipFill>
                    <p:spPr bwMode="auto">
                      <a:xfrm>
                        <a:off x="3275856" y="3501008"/>
                        <a:ext cx="3144838"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 name="Object 5"/>
          <p:cNvGraphicFramePr>
            <a:graphicFrameLocks noChangeAspect="1"/>
          </p:cNvGraphicFramePr>
          <p:nvPr>
            <p:extLst>
              <p:ext uri="{D42A27DB-BD31-4B8C-83A1-F6EECF244321}">
                <p14:modId xmlns:p14="http://schemas.microsoft.com/office/powerpoint/2010/main" val="1061429071"/>
              </p:ext>
            </p:extLst>
          </p:nvPr>
        </p:nvGraphicFramePr>
        <p:xfrm>
          <a:off x="2987824" y="5013176"/>
          <a:ext cx="3630612" cy="407987"/>
        </p:xfrm>
        <a:graphic>
          <a:graphicData uri="http://schemas.openxmlformats.org/presentationml/2006/ole">
            <mc:AlternateContent xmlns:mc="http://schemas.openxmlformats.org/markup-compatibility/2006">
              <mc:Choice xmlns:v="urn:schemas-microsoft-com:vml" Requires="v">
                <p:oleObj spid="_x0000_s74771" name="Equation" r:id="rId5" imgW="1815840" imgH="203040" progId="Equation.DSMT4">
                  <p:embed/>
                </p:oleObj>
              </mc:Choice>
              <mc:Fallback>
                <p:oleObj name="Equation" r:id="rId5" imgW="1815840" imgH="203040" progId="Equation.DSMT4">
                  <p:embed/>
                  <p:pic>
                    <p:nvPicPr>
                      <p:cNvPr id="0" name=""/>
                      <p:cNvPicPr>
                        <a:picLocks noChangeAspect="1" noChangeArrowheads="1"/>
                      </p:cNvPicPr>
                      <p:nvPr/>
                    </p:nvPicPr>
                    <p:blipFill>
                      <a:blip r:embed="rId6"/>
                      <a:srcRect/>
                      <a:stretch>
                        <a:fillRect/>
                      </a:stretch>
                    </p:blipFill>
                    <p:spPr bwMode="auto">
                      <a:xfrm>
                        <a:off x="2987824" y="5013176"/>
                        <a:ext cx="3630612"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09996671"/>
      </p:ext>
    </p:extLst>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pPr eaLnBrk="1" hangingPunct="1"/>
            <a:r>
              <a:rPr lang="zh-CN" smtClean="0"/>
              <a:t>股指期货应用</a:t>
            </a:r>
          </a:p>
        </p:txBody>
      </p:sp>
      <p:sp>
        <p:nvSpPr>
          <p:cNvPr id="59397" name="Rectangle 3"/>
          <p:cNvSpPr>
            <a:spLocks noGrp="1" noChangeArrowheads="1"/>
          </p:cNvSpPr>
          <p:nvPr>
            <p:ph idx="1"/>
          </p:nvPr>
        </p:nvSpPr>
        <p:spPr/>
        <p:txBody>
          <a:bodyPr/>
          <a:lstStyle/>
          <a:p>
            <a:pPr eaLnBrk="1" hangingPunct="1"/>
            <a:endParaRPr lang="zh-CN" altLang="en-US" dirty="0" smtClean="0"/>
          </a:p>
          <a:p>
            <a:pPr eaLnBrk="1" hangingPunct="1"/>
            <a:r>
              <a:rPr lang="zh-CN" altLang="en-US" dirty="0" smtClean="0"/>
              <a:t>指数套利（ </a:t>
            </a:r>
            <a:r>
              <a:rPr lang="en-US" altLang="zh-CN" dirty="0" smtClean="0"/>
              <a:t>Index Arbitrage </a:t>
            </a:r>
            <a:r>
              <a:rPr lang="zh-CN" altLang="en-US" dirty="0" smtClean="0"/>
              <a:t>）</a:t>
            </a:r>
          </a:p>
          <a:p>
            <a:pPr lvl="1" eaLnBrk="1" hangingPunct="1"/>
            <a:r>
              <a:rPr lang="zh-CN" altLang="en-US" dirty="0" smtClean="0"/>
              <a:t>“程序交易”（ </a:t>
            </a:r>
            <a:r>
              <a:rPr lang="en-US" altLang="zh-CN" dirty="0" smtClean="0"/>
              <a:t>Program Trading </a:t>
            </a:r>
            <a:r>
              <a:rPr lang="zh-CN" altLang="en-US" dirty="0" smtClean="0"/>
              <a:t>）</a:t>
            </a:r>
            <a:endParaRPr lang="en-US" altLang="zh-CN" dirty="0" smtClean="0"/>
          </a:p>
          <a:p>
            <a:pPr lvl="1" eaLnBrk="1" hangingPunct="1"/>
            <a:endParaRPr lang="zh-CN" altLang="en-US" dirty="0" smtClean="0"/>
          </a:p>
          <a:p>
            <a:pPr eaLnBrk="1" hangingPunct="1"/>
            <a:r>
              <a:rPr lang="zh-CN" altLang="en-US" dirty="0" smtClean="0"/>
              <a:t>套期保值</a:t>
            </a:r>
          </a:p>
          <a:p>
            <a:pPr lvl="1" eaLnBrk="1" hangingPunct="1"/>
            <a:r>
              <a:rPr lang="zh-CN" altLang="en-US" dirty="0" smtClean="0"/>
              <a:t>管理系统性风险</a:t>
            </a:r>
          </a:p>
          <a:p>
            <a:pPr lvl="1" eaLnBrk="1" hangingPunct="1"/>
            <a:r>
              <a:rPr lang="zh-CN" altLang="en-US" dirty="0" smtClean="0"/>
              <a:t>多为交叉套期保值</a:t>
            </a:r>
          </a:p>
        </p:txBody>
      </p:sp>
      <p:sp>
        <p:nvSpPr>
          <p:cNvPr id="5939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6</a:t>
            </a:fld>
            <a:endParaRPr lang="en-US" altLang="zh-CN" dirty="0">
              <a:solidFill>
                <a:srgbClr val="000000"/>
              </a:solidFill>
            </a:endParaRPr>
          </a:p>
        </p:txBody>
      </p:sp>
    </p:spTree>
    <p:extLst>
      <p:ext uri="{BB962C8B-B14F-4D97-AF65-F5344CB8AC3E}">
        <p14:creationId xmlns:p14="http://schemas.microsoft.com/office/powerpoint/2010/main" val="1091014379"/>
      </p:ext>
    </p:extLst>
  </p:cSld>
  <p:clrMapOvr>
    <a:masterClrMapping/>
  </p:clrMapOvr>
  <p:transition spd="slow">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 </a:t>
            </a:r>
            <a:r>
              <a:rPr lang="en-US" altLang="zh-CN" dirty="0"/>
              <a:t>5.7 </a:t>
            </a:r>
            <a:r>
              <a:rPr lang="en-US" altLang="zh-CN" dirty="0" smtClean="0"/>
              <a:t>III</a:t>
            </a:r>
            <a:endParaRPr lang="zh-CN" altLang="en-US" dirty="0"/>
          </a:p>
        </p:txBody>
      </p:sp>
      <p:sp>
        <p:nvSpPr>
          <p:cNvPr id="24580" name="内容占位符 2"/>
          <p:cNvSpPr>
            <a:spLocks noGrp="1"/>
          </p:cNvSpPr>
          <p:nvPr>
            <p:ph idx="1"/>
          </p:nvPr>
        </p:nvSpPr>
        <p:spPr>
          <a:prstGeom prst="rect">
            <a:avLst/>
          </a:prstGeom>
        </p:spPr>
        <p:txBody>
          <a:bodyPr/>
          <a:lstStyle/>
          <a:p>
            <a:pPr marL="0" indent="0">
              <a:buNone/>
            </a:pPr>
            <a:r>
              <a:rPr lang="en-US" altLang="zh-CN" dirty="0" smtClean="0"/>
              <a:t>2. </a:t>
            </a:r>
            <a:r>
              <a:rPr lang="zh-CN" altLang="en-US" dirty="0" smtClean="0"/>
              <a:t>计算期货有效期内交割券支付利息的现值。</a:t>
            </a:r>
            <a:endParaRPr lang="en-US" altLang="zh-CN" dirty="0" smtClean="0"/>
          </a:p>
          <a:p>
            <a:pPr marL="0" indent="0">
              <a:buNone/>
            </a:pPr>
            <a:r>
              <a:rPr lang="en-US" altLang="zh-CN" dirty="0"/>
              <a:t> </a:t>
            </a:r>
            <a:r>
              <a:rPr lang="en-US" altLang="zh-CN" dirty="0" smtClean="0"/>
              <a:t>  </a:t>
            </a:r>
            <a:r>
              <a:rPr lang="zh-CN" altLang="en-US" dirty="0" smtClean="0"/>
              <a:t>由于 </a:t>
            </a:r>
            <a:r>
              <a:rPr lang="en-US" altLang="zh-CN" dirty="0" smtClean="0"/>
              <a:t>2007 </a:t>
            </a:r>
            <a:r>
              <a:rPr lang="zh-CN" altLang="en-US" dirty="0" smtClean="0"/>
              <a:t>年 </a:t>
            </a:r>
            <a:r>
              <a:rPr lang="en-US" altLang="zh-CN" dirty="0" smtClean="0"/>
              <a:t>10 </a:t>
            </a:r>
            <a:r>
              <a:rPr lang="zh-CN" altLang="en-US" dirty="0" smtClean="0"/>
              <a:t>月 </a:t>
            </a:r>
            <a:r>
              <a:rPr lang="en-US" altLang="zh-CN" dirty="0" smtClean="0"/>
              <a:t>3 </a:t>
            </a:r>
            <a:r>
              <a:rPr lang="zh-CN" altLang="en-US" dirty="0" smtClean="0"/>
              <a:t>日到 </a:t>
            </a:r>
            <a:r>
              <a:rPr lang="en-US" altLang="zh-CN" dirty="0" smtClean="0"/>
              <a:t>2007 </a:t>
            </a:r>
            <a:r>
              <a:rPr lang="zh-CN" altLang="en-US" dirty="0" smtClean="0"/>
              <a:t>年 </a:t>
            </a:r>
            <a:r>
              <a:rPr lang="en-US" altLang="zh-CN" dirty="0" smtClean="0"/>
              <a:t>12 </a:t>
            </a:r>
            <a:r>
              <a:rPr lang="zh-CN" altLang="en-US" dirty="0" smtClean="0"/>
              <a:t>月 </a:t>
            </a:r>
            <a:r>
              <a:rPr lang="en-US" altLang="zh-CN" dirty="0" smtClean="0"/>
              <a:t>3 </a:t>
            </a:r>
            <a:r>
              <a:rPr lang="zh-CN" altLang="en-US" dirty="0" smtClean="0"/>
              <a:t>日</a:t>
            </a:r>
            <a:r>
              <a:rPr lang="en-US" altLang="zh-CN" dirty="0" smtClean="0"/>
              <a:t>	</a:t>
            </a:r>
            <a:r>
              <a:rPr lang="zh-CN" altLang="en-US" dirty="0" smtClean="0"/>
              <a:t>期间 该交割券不会支付利息，因此 </a:t>
            </a:r>
            <a:r>
              <a:rPr lang="en-US" altLang="zh-CN" dirty="0" smtClean="0"/>
              <a:t>I = 0 </a:t>
            </a:r>
            <a:r>
              <a:rPr lang="zh-CN" altLang="en-US" dirty="0" smtClean="0"/>
              <a:t>。</a:t>
            </a:r>
            <a:endParaRPr lang="en-US" altLang="zh-CN" dirty="0" smtClean="0"/>
          </a:p>
          <a:p>
            <a:endParaRPr lang="en-US" altLang="zh-CN" dirty="0" smtClean="0"/>
          </a:p>
          <a:p>
            <a:pPr marL="0" indent="0">
              <a:buNone/>
            </a:pPr>
            <a:r>
              <a:rPr lang="en-US" altLang="zh-CN" dirty="0" smtClean="0"/>
              <a:t>3. </a:t>
            </a:r>
            <a:r>
              <a:rPr lang="zh-CN" altLang="en-US" dirty="0" smtClean="0"/>
              <a:t>在 </a:t>
            </a:r>
            <a:r>
              <a:rPr lang="en-US" altLang="zh-CN" dirty="0" smtClean="0"/>
              <a:t>12 </a:t>
            </a:r>
            <a:r>
              <a:rPr lang="zh-CN" altLang="en-US" dirty="0" smtClean="0">
                <a:latin typeface="黑体" pitchFamily="49" charset="-122"/>
              </a:rPr>
              <a:t>月</a:t>
            </a:r>
            <a:r>
              <a:rPr lang="zh-CN" altLang="en-US" dirty="0" smtClean="0"/>
              <a:t> </a:t>
            </a:r>
            <a:r>
              <a:rPr lang="en-US" altLang="zh-CN" dirty="0" smtClean="0"/>
              <a:t>3 </a:t>
            </a:r>
            <a:r>
              <a:rPr lang="zh-CN" altLang="en-US" dirty="0" smtClean="0">
                <a:latin typeface="黑体" pitchFamily="49" charset="-122"/>
              </a:rPr>
              <a:t>日交割之前</a:t>
            </a:r>
            <a:r>
              <a:rPr lang="zh-CN" altLang="en-US" dirty="0" smtClean="0"/>
              <a:t>，</a:t>
            </a:r>
            <a:r>
              <a:rPr lang="en-US" altLang="zh-CN" dirty="0" smtClean="0"/>
              <a:t>USZ7 </a:t>
            </a:r>
            <a:r>
              <a:rPr lang="zh-CN" altLang="en-US" dirty="0" smtClean="0">
                <a:latin typeface="黑体" pitchFamily="49" charset="-122"/>
              </a:rPr>
              <a:t>期货有效期还有</a:t>
            </a:r>
            <a:r>
              <a:rPr lang="zh-CN" altLang="en-US" dirty="0" smtClean="0"/>
              <a:t> </a:t>
            </a:r>
            <a:r>
              <a:rPr lang="en-US" altLang="zh-CN" dirty="0" smtClean="0"/>
              <a:t>61 </a:t>
            </a:r>
            <a:r>
              <a:rPr lang="zh-CN" altLang="en-US" dirty="0" smtClean="0">
                <a:latin typeface="黑体" pitchFamily="49" charset="-122"/>
              </a:rPr>
              <a:t>天（</a:t>
            </a:r>
            <a:r>
              <a:rPr lang="zh-CN" altLang="en-US" dirty="0" smtClean="0"/>
              <a:t> </a:t>
            </a:r>
            <a:r>
              <a:rPr lang="en-US" altLang="zh-CN" dirty="0" smtClean="0"/>
              <a:t>0.1671 </a:t>
            </a:r>
            <a:r>
              <a:rPr lang="zh-CN" altLang="en-US" dirty="0" smtClean="0">
                <a:latin typeface="黑体" pitchFamily="49" charset="-122"/>
              </a:rPr>
              <a:t>年），可以计算出交割券期货理论上的现金价格为</a:t>
            </a:r>
          </a:p>
          <a:p>
            <a:endParaRPr lang="zh-CN" altLang="en-US" dirty="0" smtClean="0"/>
          </a:p>
        </p:txBody>
      </p:sp>
      <p:graphicFrame>
        <p:nvGraphicFramePr>
          <p:cNvPr id="24578" name="Object 2"/>
          <p:cNvGraphicFramePr>
            <a:graphicFrameLocks noChangeAspect="1"/>
          </p:cNvGraphicFramePr>
          <p:nvPr>
            <p:extLst>
              <p:ext uri="{D42A27DB-BD31-4B8C-83A1-F6EECF244321}">
                <p14:modId xmlns:p14="http://schemas.microsoft.com/office/powerpoint/2010/main" val="2303729264"/>
              </p:ext>
            </p:extLst>
          </p:nvPr>
        </p:nvGraphicFramePr>
        <p:xfrm>
          <a:off x="2627784" y="4869160"/>
          <a:ext cx="4370387" cy="406400"/>
        </p:xfrm>
        <a:graphic>
          <a:graphicData uri="http://schemas.openxmlformats.org/presentationml/2006/ole">
            <mc:AlternateContent xmlns:mc="http://schemas.openxmlformats.org/markup-compatibility/2006">
              <mc:Choice xmlns:v="urn:schemas-microsoft-com:vml" Requires="v">
                <p:oleObj spid="_x0000_s75786" name="Equation" r:id="rId3" imgW="2184120" imgH="203040" progId="Equation.DSMT4">
                  <p:embed/>
                </p:oleObj>
              </mc:Choice>
              <mc:Fallback>
                <p:oleObj name="Equation" r:id="rId3" imgW="2184120" imgH="203040" progId="Equation.DSMT4">
                  <p:embed/>
                  <p:pic>
                    <p:nvPicPr>
                      <p:cNvPr id="0" name=""/>
                      <p:cNvPicPr>
                        <a:picLocks noChangeAspect="1" noChangeArrowheads="1"/>
                      </p:cNvPicPr>
                      <p:nvPr/>
                    </p:nvPicPr>
                    <p:blipFill>
                      <a:blip r:embed="rId4"/>
                      <a:srcRect/>
                      <a:stretch>
                        <a:fillRect/>
                      </a:stretch>
                    </p:blipFill>
                    <p:spPr bwMode="auto">
                      <a:xfrm>
                        <a:off x="2627784" y="4869160"/>
                        <a:ext cx="4370387"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76308719"/>
      </p:ext>
    </p:extLst>
  </p:cSld>
  <p:clrMapOvr>
    <a:masterClrMapping/>
  </p:clrMapOvr>
  <p:transition spd="slow">
    <p:pull dir="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 </a:t>
            </a:r>
            <a:r>
              <a:rPr lang="en-US" altLang="zh-CN" dirty="0"/>
              <a:t>5.7 </a:t>
            </a:r>
            <a:r>
              <a:rPr lang="en-US" altLang="zh-CN" dirty="0" smtClean="0"/>
              <a:t>IV</a:t>
            </a:r>
            <a:endParaRPr lang="zh-CN" altLang="en-US" dirty="0"/>
          </a:p>
        </p:txBody>
      </p:sp>
      <p:sp>
        <p:nvSpPr>
          <p:cNvPr id="25606" name="内容占位符 2"/>
          <p:cNvSpPr>
            <a:spLocks noGrp="1"/>
          </p:cNvSpPr>
          <p:nvPr>
            <p:ph idx="1"/>
          </p:nvPr>
        </p:nvSpPr>
        <p:spPr>
          <a:xfrm>
            <a:off x="457200" y="1412776"/>
            <a:ext cx="8229600" cy="4718149"/>
          </a:xfrm>
          <a:prstGeom prst="rect">
            <a:avLst/>
          </a:prstGeom>
        </p:spPr>
        <p:txBody>
          <a:bodyPr/>
          <a:lstStyle/>
          <a:p>
            <a:pPr marL="514350" indent="-514350">
              <a:buAutoNum type="arabicPeriod" startAt="3"/>
            </a:pPr>
            <a:r>
              <a:rPr lang="zh-CN" altLang="en-US" dirty="0" smtClean="0"/>
              <a:t>计算</a:t>
            </a:r>
            <a:r>
              <a:rPr lang="zh-CN" altLang="zh-CN" dirty="0" smtClean="0"/>
              <a:t>该交割券期货的理论报价。</a:t>
            </a:r>
            <a:endParaRPr lang="en-US" altLang="zh-CN" dirty="0" smtClean="0"/>
          </a:p>
          <a:p>
            <a:pPr marL="0" indent="0">
              <a:buNone/>
            </a:pPr>
            <a:r>
              <a:rPr lang="en-US" altLang="zh-CN" dirty="0"/>
              <a:t> </a:t>
            </a:r>
            <a:r>
              <a:rPr lang="en-US" altLang="zh-CN" dirty="0" smtClean="0"/>
              <a:t>     </a:t>
            </a:r>
            <a:r>
              <a:rPr lang="zh-CN" altLang="zh-CN" dirty="0" smtClean="0"/>
              <a:t>2007 年 12 月 3 日交割时，该交割券的应计利息为</a:t>
            </a:r>
            <a:endParaRPr lang="en-US" altLang="zh-CN" dirty="0" smtClean="0"/>
          </a:p>
          <a:p>
            <a:endParaRPr lang="en-US" altLang="zh-CN" dirty="0" smtClean="0"/>
          </a:p>
          <a:p>
            <a:pPr marL="0" indent="0">
              <a:buNone/>
            </a:pPr>
            <a:r>
              <a:rPr lang="en-US" altLang="zh-CN" dirty="0" smtClean="0"/>
              <a:t>	</a:t>
            </a:r>
          </a:p>
          <a:p>
            <a:pPr marL="0" indent="0">
              <a:buNone/>
            </a:pPr>
            <a:r>
              <a:rPr lang="en-US" altLang="zh-CN" dirty="0"/>
              <a:t> </a:t>
            </a:r>
            <a:r>
              <a:rPr lang="en-US" altLang="zh-CN" dirty="0" smtClean="0"/>
              <a:t>     </a:t>
            </a:r>
            <a:r>
              <a:rPr lang="zh-CN" altLang="zh-CN" dirty="0" smtClean="0"/>
              <a:t>则该交割券期货的理论报价为</a:t>
            </a:r>
            <a:endParaRPr lang="en-US" altLang="zh-CN" dirty="0" smtClean="0"/>
          </a:p>
          <a:p>
            <a:endParaRPr lang="en-US" altLang="zh-CN" dirty="0" smtClean="0"/>
          </a:p>
          <a:p>
            <a:pPr marL="0" indent="0">
              <a:buNone/>
            </a:pPr>
            <a:r>
              <a:rPr lang="en-US" altLang="zh-CN" dirty="0" smtClean="0"/>
              <a:t>4.  </a:t>
            </a:r>
            <a:r>
              <a:rPr lang="zh-CN" altLang="zh-CN" dirty="0" smtClean="0"/>
              <a:t>求出标准券的理论期货报价</a:t>
            </a:r>
          </a:p>
          <a:p>
            <a:endParaRPr lang="zh-CN" altLang="zh-CN" dirty="0" smtClean="0"/>
          </a:p>
          <a:p>
            <a:endParaRPr lang="zh-CN" altLang="zh-CN" dirty="0" smtClean="0"/>
          </a:p>
          <a:p>
            <a:endParaRPr lang="zh-CN" altLang="en-US" dirty="0" smtClean="0"/>
          </a:p>
        </p:txBody>
      </p:sp>
      <p:graphicFrame>
        <p:nvGraphicFramePr>
          <p:cNvPr id="25602" name="Object 9"/>
          <p:cNvGraphicFramePr>
            <a:graphicFrameLocks noChangeAspect="1"/>
          </p:cNvGraphicFramePr>
          <p:nvPr>
            <p:extLst>
              <p:ext uri="{D42A27DB-BD31-4B8C-83A1-F6EECF244321}">
                <p14:modId xmlns:p14="http://schemas.microsoft.com/office/powerpoint/2010/main" val="613495538"/>
              </p:ext>
            </p:extLst>
          </p:nvPr>
        </p:nvGraphicFramePr>
        <p:xfrm>
          <a:off x="3275856" y="2492896"/>
          <a:ext cx="2803376" cy="706649"/>
        </p:xfrm>
        <a:graphic>
          <a:graphicData uri="http://schemas.openxmlformats.org/presentationml/2006/ole">
            <mc:AlternateContent xmlns:mc="http://schemas.openxmlformats.org/markup-compatibility/2006">
              <mc:Choice xmlns:v="urn:schemas-microsoft-com:vml" Requires="v">
                <p:oleObj spid="_x0000_s76826" name="Equation" r:id="rId3" imgW="1562040" imgH="393480" progId="Equation.DSMT4">
                  <p:embed/>
                </p:oleObj>
              </mc:Choice>
              <mc:Fallback>
                <p:oleObj name="Equation" r:id="rId3" imgW="1562040" imgH="393480" progId="Equation.DSMT4">
                  <p:embed/>
                  <p:pic>
                    <p:nvPicPr>
                      <p:cNvPr id="0" name=""/>
                      <p:cNvPicPr>
                        <a:picLocks noChangeAspect="1" noChangeArrowheads="1"/>
                      </p:cNvPicPr>
                      <p:nvPr/>
                    </p:nvPicPr>
                    <p:blipFill>
                      <a:blip r:embed="rId4"/>
                      <a:srcRect/>
                      <a:stretch>
                        <a:fillRect/>
                      </a:stretch>
                    </p:blipFill>
                    <p:spPr bwMode="auto">
                      <a:xfrm>
                        <a:off x="3275856" y="2492896"/>
                        <a:ext cx="2803376" cy="706649"/>
                      </a:xfrm>
                      <a:prstGeom prst="rect">
                        <a:avLst/>
                      </a:prstGeom>
                      <a:noFill/>
                      <a:ln>
                        <a:noFill/>
                      </a:ln>
                      <a:effectLst/>
                      <a:extLst/>
                    </p:spPr>
                  </p:pic>
                </p:oleObj>
              </mc:Fallback>
            </mc:AlternateContent>
          </a:graphicData>
        </a:graphic>
      </p:graphicFrame>
      <p:graphicFrame>
        <p:nvGraphicFramePr>
          <p:cNvPr id="25603" name="Object 4"/>
          <p:cNvGraphicFramePr>
            <a:graphicFrameLocks noChangeAspect="1"/>
          </p:cNvGraphicFramePr>
          <p:nvPr>
            <p:extLst>
              <p:ext uri="{D42A27DB-BD31-4B8C-83A1-F6EECF244321}">
                <p14:modId xmlns:p14="http://schemas.microsoft.com/office/powerpoint/2010/main" val="1203522599"/>
              </p:ext>
            </p:extLst>
          </p:nvPr>
        </p:nvGraphicFramePr>
        <p:xfrm>
          <a:off x="2915816" y="3789040"/>
          <a:ext cx="3794125" cy="406400"/>
        </p:xfrm>
        <a:graphic>
          <a:graphicData uri="http://schemas.openxmlformats.org/presentationml/2006/ole">
            <mc:AlternateContent xmlns:mc="http://schemas.openxmlformats.org/markup-compatibility/2006">
              <mc:Choice xmlns:v="urn:schemas-microsoft-com:vml" Requires="v">
                <p:oleObj spid="_x0000_s76827" name="Equation" r:id="rId5" imgW="1892160" imgH="203040" progId="Equation.DSMT4">
                  <p:embed/>
                </p:oleObj>
              </mc:Choice>
              <mc:Fallback>
                <p:oleObj name="Equation" r:id="rId5" imgW="1892160" imgH="203040" progId="Equation.DSMT4">
                  <p:embed/>
                  <p:pic>
                    <p:nvPicPr>
                      <p:cNvPr id="0" name=""/>
                      <p:cNvPicPr>
                        <a:picLocks noChangeAspect="1" noChangeArrowheads="1"/>
                      </p:cNvPicPr>
                      <p:nvPr/>
                    </p:nvPicPr>
                    <p:blipFill>
                      <a:blip r:embed="rId6"/>
                      <a:srcRect/>
                      <a:stretch>
                        <a:fillRect/>
                      </a:stretch>
                    </p:blipFill>
                    <p:spPr bwMode="auto">
                      <a:xfrm>
                        <a:off x="2915816" y="3789040"/>
                        <a:ext cx="379412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4" name="Object 6"/>
          <p:cNvGraphicFramePr>
            <a:graphicFrameLocks noChangeAspect="1"/>
          </p:cNvGraphicFramePr>
          <p:nvPr>
            <p:extLst>
              <p:ext uri="{D42A27DB-BD31-4B8C-83A1-F6EECF244321}">
                <p14:modId xmlns:p14="http://schemas.microsoft.com/office/powerpoint/2010/main" val="172683959"/>
              </p:ext>
            </p:extLst>
          </p:nvPr>
        </p:nvGraphicFramePr>
        <p:xfrm>
          <a:off x="3275856" y="4869160"/>
          <a:ext cx="2782887" cy="755650"/>
        </p:xfrm>
        <a:graphic>
          <a:graphicData uri="http://schemas.openxmlformats.org/presentationml/2006/ole">
            <mc:AlternateContent xmlns:mc="http://schemas.openxmlformats.org/markup-compatibility/2006">
              <mc:Choice xmlns:v="urn:schemas-microsoft-com:vml" Requires="v">
                <p:oleObj spid="_x0000_s76828" name="Equation" r:id="rId7" imgW="1447560" imgH="393480" progId="Equation.DSMT4">
                  <p:embed/>
                </p:oleObj>
              </mc:Choice>
              <mc:Fallback>
                <p:oleObj name="Equation" r:id="rId7" imgW="1447560" imgH="393480" progId="Equation.DSMT4">
                  <p:embed/>
                  <p:pic>
                    <p:nvPicPr>
                      <p:cNvPr id="0" name=""/>
                      <p:cNvPicPr>
                        <a:picLocks noChangeAspect="1" noChangeArrowheads="1"/>
                      </p:cNvPicPr>
                      <p:nvPr/>
                    </p:nvPicPr>
                    <p:blipFill>
                      <a:blip r:embed="rId8"/>
                      <a:srcRect/>
                      <a:stretch>
                        <a:fillRect/>
                      </a:stretch>
                    </p:blipFill>
                    <p:spPr bwMode="auto">
                      <a:xfrm>
                        <a:off x="3275856" y="4869160"/>
                        <a:ext cx="2782887"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04558773"/>
      </p:ext>
    </p:extLst>
  </p:cSld>
  <p:clrMapOvr>
    <a:masterClrMapping/>
  </p:clrMapOvr>
  <p:transition spd="slow">
    <p:pull dir="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zh-CN" dirty="0" smtClean="0"/>
              <a:t>目录</a:t>
            </a:r>
          </a:p>
        </p:txBody>
      </p:sp>
      <p:sp>
        <p:nvSpPr>
          <p:cNvPr id="56325" name="Rectangle 3"/>
          <p:cNvSpPr>
            <a:spLocks noGrp="1" noChangeArrowheads="1"/>
          </p:cNvSpPr>
          <p:nvPr>
            <p:ph idx="1"/>
          </p:nvPr>
        </p:nvSpPr>
        <p:spPr>
          <a:xfrm>
            <a:off x="467544" y="1556792"/>
            <a:ext cx="8229600" cy="4574133"/>
          </a:xfrm>
        </p:spPr>
        <p:txBody>
          <a:bodyPr/>
          <a:lstStyle/>
          <a:p>
            <a:pPr eaLnBrk="1" hangingPunct="1">
              <a:buFont typeface="Wingdings" pitchFamily="2" charset="2"/>
              <a:buNone/>
              <a:defRPr/>
            </a:pPr>
            <a:r>
              <a:rPr lang="zh-CN" sz="2800" dirty="0" smtClean="0">
                <a:solidFill>
                  <a:schemeClr val="bg1">
                    <a:lumMod val="50000"/>
                  </a:schemeClr>
                </a:solidFill>
              </a:rPr>
              <a:t>股票指数期货</a:t>
            </a:r>
            <a:endParaRPr lang="en-US" altLang="zh-CN" sz="2800" dirty="0" smtClean="0">
              <a:solidFill>
                <a:schemeClr val="bg1">
                  <a:lumMod val="50000"/>
                </a:schemeClr>
              </a:solidFill>
            </a:endParaRPr>
          </a:p>
          <a:p>
            <a:pPr eaLnBrk="1" hangingPunct="1">
              <a:buFont typeface="Wingdings" pitchFamily="2" charset="2"/>
              <a:buNone/>
              <a:defRPr/>
            </a:pPr>
            <a:endParaRPr lang="zh-CN" altLang="zh-CN" sz="2800" dirty="0" smtClean="0"/>
          </a:p>
          <a:p>
            <a:pPr eaLnBrk="1" hangingPunct="1">
              <a:buFont typeface="Wingdings" pitchFamily="2" charset="2"/>
              <a:buNone/>
              <a:defRPr/>
            </a:pPr>
            <a:r>
              <a:rPr lang="zh-CN" sz="2800" dirty="0" smtClean="0">
                <a:solidFill>
                  <a:schemeClr val="bg1">
                    <a:lumMod val="50000"/>
                  </a:schemeClr>
                </a:solidFill>
              </a:rPr>
              <a:t>外汇远期</a:t>
            </a:r>
            <a:endParaRPr lang="en-US" altLang="zh-CN" sz="2800" dirty="0" smtClean="0">
              <a:solidFill>
                <a:schemeClr val="bg1">
                  <a:lumMod val="50000"/>
                </a:schemeClr>
              </a:solidFill>
            </a:endParaRPr>
          </a:p>
          <a:p>
            <a:pPr eaLnBrk="1" hangingPunct="1">
              <a:buFont typeface="Wingdings" pitchFamily="2" charset="2"/>
              <a:buNone/>
              <a:defRPr/>
            </a:pPr>
            <a:endParaRPr lang="zh-CN" altLang="zh-CN" sz="2800" dirty="0" smtClean="0">
              <a:solidFill>
                <a:schemeClr val="tx1">
                  <a:lumMod val="50000"/>
                  <a:lumOff val="50000"/>
                </a:schemeClr>
              </a:solidFill>
            </a:endParaRPr>
          </a:p>
          <a:p>
            <a:pPr eaLnBrk="1" hangingPunct="1">
              <a:buFont typeface="Wingdings" pitchFamily="2" charset="2"/>
              <a:buNone/>
              <a:defRPr/>
            </a:pPr>
            <a:r>
              <a:rPr lang="zh-CN" sz="2800" dirty="0" smtClean="0">
                <a:solidFill>
                  <a:schemeClr val="bg1">
                    <a:lumMod val="50000"/>
                  </a:schemeClr>
                </a:solidFill>
              </a:rPr>
              <a:t>远期利率协议</a:t>
            </a:r>
            <a:endParaRPr lang="en-US" altLang="zh-CN" sz="2800" dirty="0" smtClean="0">
              <a:solidFill>
                <a:schemeClr val="bg1">
                  <a:lumMod val="50000"/>
                </a:schemeClr>
              </a:solidFill>
            </a:endParaRPr>
          </a:p>
          <a:p>
            <a:pPr eaLnBrk="1" hangingPunct="1">
              <a:buFont typeface="Wingdings" pitchFamily="2" charset="2"/>
              <a:buNone/>
              <a:defRPr/>
            </a:pPr>
            <a:endParaRPr lang="zh-CN" altLang="zh-CN" sz="2800" dirty="0" smtClean="0">
              <a:solidFill>
                <a:schemeClr val="tx1">
                  <a:lumMod val="50000"/>
                  <a:lumOff val="50000"/>
                </a:schemeClr>
              </a:solidFill>
            </a:endParaRPr>
          </a:p>
          <a:p>
            <a:pPr eaLnBrk="1" hangingPunct="1">
              <a:buFont typeface="Wingdings" pitchFamily="2" charset="2"/>
              <a:buNone/>
              <a:defRPr/>
            </a:pPr>
            <a:r>
              <a:rPr lang="zh-CN" sz="2800" dirty="0" smtClean="0">
                <a:solidFill>
                  <a:schemeClr val="bg1">
                    <a:lumMod val="50000"/>
                  </a:schemeClr>
                </a:solidFill>
              </a:rPr>
              <a:t>利率期货</a:t>
            </a:r>
            <a:endParaRPr lang="en-US" altLang="zh-CN" sz="2800" dirty="0" smtClean="0">
              <a:solidFill>
                <a:schemeClr val="bg1">
                  <a:lumMod val="50000"/>
                </a:schemeClr>
              </a:solidFill>
            </a:endParaRPr>
          </a:p>
          <a:p>
            <a:pPr eaLnBrk="1" hangingPunct="1">
              <a:buFont typeface="Wingdings" pitchFamily="2" charset="2"/>
              <a:buNone/>
              <a:defRPr/>
            </a:pPr>
            <a:endParaRPr lang="zh-CN" altLang="zh-CN" sz="2800" dirty="0" smtClean="0">
              <a:solidFill>
                <a:schemeClr val="tx1">
                  <a:lumMod val="50000"/>
                  <a:lumOff val="50000"/>
                </a:schemeClr>
              </a:solidFill>
            </a:endParaRPr>
          </a:p>
          <a:p>
            <a:pPr eaLnBrk="1" hangingPunct="1">
              <a:buFont typeface="Wingdings" pitchFamily="2" charset="2"/>
              <a:buNone/>
              <a:defRPr/>
            </a:pPr>
            <a:r>
              <a:rPr lang="zh-CN" sz="2800" dirty="0" smtClean="0"/>
              <a:t>利率风险管理</a:t>
            </a:r>
          </a:p>
        </p:txBody>
      </p:sp>
      <p:sp>
        <p:nvSpPr>
          <p:cNvPr id="56323"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62</a:t>
            </a:fld>
            <a:endParaRPr lang="en-US" altLang="zh-CN" dirty="0">
              <a:solidFill>
                <a:srgbClr val="000000"/>
              </a:solidFill>
            </a:endParaRPr>
          </a:p>
        </p:txBody>
      </p:sp>
    </p:spTree>
    <p:extLst>
      <p:ext uri="{BB962C8B-B14F-4D97-AF65-F5344CB8AC3E}">
        <p14:creationId xmlns:p14="http://schemas.microsoft.com/office/powerpoint/2010/main" val="3460991075"/>
      </p:ext>
    </p:extLst>
  </p:cSld>
  <p:clrMapOvr>
    <a:masterClrMapping/>
  </p:clrMapOvr>
  <p:transition spd="slow">
    <p:pull dir="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1"/>
          <p:cNvSpPr>
            <a:spLocks noGrp="1"/>
          </p:cNvSpPr>
          <p:nvPr>
            <p:ph type="title"/>
          </p:nvPr>
        </p:nvSpPr>
        <p:spPr/>
        <p:txBody>
          <a:bodyPr/>
          <a:lstStyle/>
          <a:p>
            <a:r>
              <a:rPr lang="zh-CN" altLang="zh-CN" smtClean="0"/>
              <a:t>资产价值的利率风险</a:t>
            </a:r>
            <a:endParaRPr lang="zh-CN" altLang="en-US" smtClean="0"/>
          </a:p>
        </p:txBody>
      </p:sp>
      <p:sp>
        <p:nvSpPr>
          <p:cNvPr id="26628" name="内容占位符 2"/>
          <p:cNvSpPr>
            <a:spLocks noGrp="1"/>
          </p:cNvSpPr>
          <p:nvPr>
            <p:ph idx="1"/>
          </p:nvPr>
        </p:nvSpPr>
        <p:spPr/>
        <p:txBody>
          <a:bodyPr/>
          <a:lstStyle/>
          <a:p>
            <a:endParaRPr lang="en-US" altLang="zh-CN" smtClean="0"/>
          </a:p>
          <a:p>
            <a:pPr>
              <a:buFontTx/>
              <a:buNone/>
            </a:pPr>
            <a:endParaRPr lang="en-US" altLang="zh-CN" smtClean="0"/>
          </a:p>
          <a:p>
            <a:r>
              <a:rPr lang="zh-CN" altLang="zh-CN" smtClean="0"/>
              <a:t>资产价值的利率风险</a:t>
            </a:r>
          </a:p>
          <a:p>
            <a:endParaRPr lang="zh-CN" altLang="en-US"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63</a:t>
            </a:fld>
            <a:endParaRPr lang="en-US" altLang="zh-CN" dirty="0">
              <a:solidFill>
                <a:srgbClr val="000000"/>
              </a:solidFill>
            </a:endParaRPr>
          </a:p>
        </p:txBody>
      </p:sp>
      <p:graphicFrame>
        <p:nvGraphicFramePr>
          <p:cNvPr id="26626" name="Object 4"/>
          <p:cNvGraphicFramePr>
            <a:graphicFrameLocks noChangeAspect="1"/>
          </p:cNvGraphicFramePr>
          <p:nvPr>
            <p:extLst>
              <p:ext uri="{D42A27DB-BD31-4B8C-83A1-F6EECF244321}">
                <p14:modId xmlns:p14="http://schemas.microsoft.com/office/powerpoint/2010/main" val="2601300817"/>
              </p:ext>
            </p:extLst>
          </p:nvPr>
        </p:nvGraphicFramePr>
        <p:xfrm>
          <a:off x="1379538" y="3273425"/>
          <a:ext cx="6975475" cy="866775"/>
        </p:xfrm>
        <a:graphic>
          <a:graphicData uri="http://schemas.openxmlformats.org/presentationml/2006/ole">
            <mc:AlternateContent xmlns:mc="http://schemas.openxmlformats.org/markup-compatibility/2006">
              <mc:Choice xmlns:v="urn:schemas-microsoft-com:vml" Requires="v">
                <p:oleObj spid="_x0000_s59424" name="Equation" r:id="rId3" imgW="3632040" imgH="457200" progId="Equation.DSMT4">
                  <p:embed/>
                </p:oleObj>
              </mc:Choice>
              <mc:Fallback>
                <p:oleObj name="Equation" r:id="rId3" imgW="3632040" imgH="457200" progId="Equation.DSMT4">
                  <p:embed/>
                  <p:pic>
                    <p:nvPicPr>
                      <p:cNvPr id="0" name=""/>
                      <p:cNvPicPr>
                        <a:picLocks noChangeAspect="1" noChangeArrowheads="1"/>
                      </p:cNvPicPr>
                      <p:nvPr/>
                    </p:nvPicPr>
                    <p:blipFill>
                      <a:blip r:embed="rId4"/>
                      <a:srcRect/>
                      <a:stretch>
                        <a:fillRect/>
                      </a:stretch>
                    </p:blipFill>
                    <p:spPr bwMode="auto">
                      <a:xfrm>
                        <a:off x="1379538" y="3273425"/>
                        <a:ext cx="6975475"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76356979"/>
      </p:ext>
    </p:extLst>
  </p:cSld>
  <p:clrMapOvr>
    <a:masterClrMapping/>
  </p:clrMapOvr>
  <p:transition spd="slow">
    <p:pull dir="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标题 1"/>
          <p:cNvSpPr>
            <a:spLocks noGrp="1"/>
          </p:cNvSpPr>
          <p:nvPr>
            <p:ph type="title"/>
          </p:nvPr>
        </p:nvSpPr>
        <p:spPr/>
        <p:txBody>
          <a:bodyPr/>
          <a:lstStyle/>
          <a:p>
            <a:r>
              <a:rPr lang="zh-CN" altLang="en-US" smtClean="0"/>
              <a:t>久期（</a:t>
            </a:r>
            <a:r>
              <a:rPr lang="en-US" altLang="zh-CN" smtClean="0"/>
              <a:t>Duration</a:t>
            </a:r>
            <a:r>
              <a:rPr lang="zh-CN" altLang="en-US" smtClean="0"/>
              <a:t>）</a:t>
            </a:r>
          </a:p>
        </p:txBody>
      </p:sp>
      <p:sp>
        <p:nvSpPr>
          <p:cNvPr id="27652" name="内容占位符 2"/>
          <p:cNvSpPr>
            <a:spLocks noGrp="1"/>
          </p:cNvSpPr>
          <p:nvPr>
            <p:ph idx="1"/>
          </p:nvPr>
        </p:nvSpPr>
        <p:spPr>
          <a:xfrm>
            <a:off x="467544" y="1124744"/>
            <a:ext cx="8229600" cy="4530725"/>
          </a:xfrm>
        </p:spPr>
        <p:txBody>
          <a:bodyPr/>
          <a:lstStyle/>
          <a:p>
            <a:endParaRPr lang="en-US" altLang="zh-CN" dirty="0" smtClean="0"/>
          </a:p>
          <a:p>
            <a:r>
              <a:rPr lang="zh-CN" altLang="zh-CN" dirty="0" smtClean="0"/>
              <a:t>久期：资产价值变动的百分比对到期收益率变动的一阶敏感性</a:t>
            </a:r>
            <a:endParaRPr lang="en-US" altLang="zh-CN" dirty="0" smtClean="0"/>
          </a:p>
          <a:p>
            <a:endParaRPr lang="en-US" altLang="zh-CN" dirty="0" smtClean="0"/>
          </a:p>
          <a:p>
            <a:pPr lvl="1" eaLnBrk="1" hangingPunct="1"/>
            <a:endParaRPr lang="en-US" altLang="zh-CN" dirty="0" smtClean="0"/>
          </a:p>
          <a:p>
            <a:pPr lvl="1" eaLnBrk="1" hangingPunct="1"/>
            <a:r>
              <a:rPr lang="zh-CN" altLang="zh-CN" dirty="0" smtClean="0"/>
              <a:t>久期一般为正。</a:t>
            </a:r>
          </a:p>
          <a:p>
            <a:pPr lvl="1" eaLnBrk="1" hangingPunct="1"/>
            <a:r>
              <a:rPr lang="zh-CN" altLang="zh-CN" dirty="0" smtClean="0"/>
              <a:t>久期反映了资产价值利率风险的主要部分。</a:t>
            </a:r>
          </a:p>
          <a:p>
            <a:pPr lvl="1" eaLnBrk="1" hangingPunct="1"/>
            <a:r>
              <a:rPr lang="zh-CN" altLang="zh-CN" dirty="0" smtClean="0"/>
              <a:t>久期越大，资产的利率风险越大；反之则越小。</a:t>
            </a:r>
          </a:p>
          <a:p>
            <a:endParaRPr lang="zh-CN" altLang="zh-CN" dirty="0" smtClean="0"/>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64</a:t>
            </a:fld>
            <a:endParaRPr lang="en-US" altLang="zh-CN" dirty="0">
              <a:solidFill>
                <a:srgbClr val="000000"/>
              </a:solidFill>
            </a:endParaRPr>
          </a:p>
        </p:txBody>
      </p:sp>
      <p:graphicFrame>
        <p:nvGraphicFramePr>
          <p:cNvPr id="27650" name="Object 4"/>
          <p:cNvGraphicFramePr>
            <a:graphicFrameLocks noChangeAspect="1"/>
          </p:cNvGraphicFramePr>
          <p:nvPr>
            <p:extLst>
              <p:ext uri="{D42A27DB-BD31-4B8C-83A1-F6EECF244321}">
                <p14:modId xmlns:p14="http://schemas.microsoft.com/office/powerpoint/2010/main" val="2716670747"/>
              </p:ext>
            </p:extLst>
          </p:nvPr>
        </p:nvGraphicFramePr>
        <p:xfrm>
          <a:off x="3707904" y="2564904"/>
          <a:ext cx="1490662" cy="815975"/>
        </p:xfrm>
        <a:graphic>
          <a:graphicData uri="http://schemas.openxmlformats.org/presentationml/2006/ole">
            <mc:AlternateContent xmlns:mc="http://schemas.openxmlformats.org/markup-compatibility/2006">
              <mc:Choice xmlns:v="urn:schemas-microsoft-com:vml" Requires="v">
                <p:oleObj spid="_x0000_s60449" name="Equation" r:id="rId3" imgW="787320" imgH="431640" progId="Equation.DSMT4">
                  <p:embed/>
                </p:oleObj>
              </mc:Choice>
              <mc:Fallback>
                <p:oleObj name="Equation" r:id="rId3" imgW="787320" imgH="431640" progId="Equation.DSMT4">
                  <p:embed/>
                  <p:pic>
                    <p:nvPicPr>
                      <p:cNvPr id="0" name=""/>
                      <p:cNvPicPr>
                        <a:picLocks noChangeAspect="1" noChangeArrowheads="1"/>
                      </p:cNvPicPr>
                      <p:nvPr/>
                    </p:nvPicPr>
                    <p:blipFill>
                      <a:blip r:embed="rId4"/>
                      <a:srcRect/>
                      <a:stretch>
                        <a:fillRect/>
                      </a:stretch>
                    </p:blipFill>
                    <p:spPr bwMode="auto">
                      <a:xfrm>
                        <a:off x="3707904" y="2564904"/>
                        <a:ext cx="1490662"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93430135"/>
      </p:ext>
    </p:extLst>
  </p:cSld>
  <p:clrMapOvr>
    <a:masterClrMapping/>
  </p:clrMapOvr>
  <p:transition spd="slow">
    <p:pull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10"/>
          <p:cNvSpPr>
            <a:spLocks noGrp="1"/>
          </p:cNvSpPr>
          <p:nvPr>
            <p:ph type="title"/>
          </p:nvPr>
        </p:nvSpPr>
        <p:spPr/>
        <p:txBody>
          <a:bodyPr/>
          <a:lstStyle/>
          <a:p>
            <a:r>
              <a:rPr lang="zh-CN" altLang="en-US" dirty="0"/>
              <a:t>货币</a:t>
            </a:r>
            <a:r>
              <a:rPr lang="zh-CN" altLang="en-US" dirty="0" smtClean="0"/>
              <a:t>久期（</a:t>
            </a:r>
            <a:r>
              <a:rPr lang="en-US" altLang="zh-CN" dirty="0" smtClean="0"/>
              <a:t>Dollar Duration</a:t>
            </a:r>
            <a:r>
              <a:rPr lang="zh-CN" altLang="en-US" dirty="0" smtClean="0"/>
              <a:t>）</a:t>
            </a:r>
          </a:p>
        </p:txBody>
      </p:sp>
      <p:sp>
        <p:nvSpPr>
          <p:cNvPr id="28676" name="内容占位符 11"/>
          <p:cNvSpPr>
            <a:spLocks noGrp="1"/>
          </p:cNvSpPr>
          <p:nvPr>
            <p:ph idx="1"/>
          </p:nvPr>
        </p:nvSpPr>
        <p:spPr>
          <a:xfrm>
            <a:off x="467544" y="1268760"/>
            <a:ext cx="8229600" cy="4530725"/>
          </a:xfrm>
        </p:spPr>
        <p:txBody>
          <a:bodyPr/>
          <a:lstStyle/>
          <a:p>
            <a:endParaRPr lang="en-US" altLang="zh-CN" dirty="0" smtClean="0"/>
          </a:p>
          <a:p>
            <a:r>
              <a:rPr lang="zh-CN" altLang="en-US" dirty="0"/>
              <a:t>货币</a:t>
            </a:r>
            <a:r>
              <a:rPr lang="zh-CN" altLang="zh-CN" dirty="0" smtClean="0"/>
              <a:t>久期：到期收益率变动引起的价值变动金额</a:t>
            </a:r>
            <a:endParaRPr lang="en-US" altLang="zh-CN" dirty="0" smtClean="0"/>
          </a:p>
          <a:p>
            <a:endParaRPr lang="en-US" altLang="zh-CN" dirty="0" smtClean="0"/>
          </a:p>
          <a:p>
            <a:endParaRPr lang="en-US" altLang="zh-CN" dirty="0" smtClean="0"/>
          </a:p>
          <a:p>
            <a:endParaRPr lang="en-US" altLang="zh-CN" dirty="0" smtClean="0"/>
          </a:p>
          <a:p>
            <a:r>
              <a:rPr lang="zh-CN" altLang="zh-CN" dirty="0" smtClean="0"/>
              <a:t>1 个基点的</a:t>
            </a:r>
            <a:r>
              <a:rPr lang="zh-CN" altLang="en-US" dirty="0"/>
              <a:t>货币</a:t>
            </a:r>
            <a:r>
              <a:rPr lang="zh-CN" altLang="zh-CN" dirty="0" smtClean="0"/>
              <a:t>久期往往被称为基点价</a:t>
            </a:r>
            <a:r>
              <a:rPr lang="zh-CN" altLang="en-US" dirty="0" smtClean="0"/>
              <a:t>格</a:t>
            </a:r>
            <a:r>
              <a:rPr lang="zh-CN" altLang="zh-CN" dirty="0" smtClean="0"/>
              <a:t>值</a:t>
            </a:r>
            <a:r>
              <a:rPr lang="en-US" altLang="zh-CN" dirty="0" smtClean="0"/>
              <a:t>(</a:t>
            </a:r>
            <a:r>
              <a:rPr lang="zh-CN" altLang="zh-CN" dirty="0"/>
              <a:t>DV01 </a:t>
            </a:r>
            <a:r>
              <a:rPr lang="zh-CN" altLang="en-US" dirty="0" smtClean="0"/>
              <a:t>或</a:t>
            </a:r>
            <a:r>
              <a:rPr lang="en-US" altLang="zh-CN" dirty="0" smtClean="0"/>
              <a:t>BPV</a:t>
            </a:r>
            <a:r>
              <a:rPr lang="zh-CN" altLang="zh-CN" dirty="0" smtClean="0"/>
              <a:t>）。</a:t>
            </a:r>
          </a:p>
          <a:p>
            <a:endParaRPr lang="zh-CN" altLang="zh-CN" sz="2800" dirty="0" smtClean="0">
              <a:latin typeface="Times New Roman" pitchFamily="18" charset="0"/>
            </a:endParaRPr>
          </a:p>
          <a:p>
            <a:endParaRPr lang="zh-CN" altLang="en-US" dirty="0" smtClean="0"/>
          </a:p>
        </p:txBody>
      </p:sp>
      <p:sp>
        <p:nvSpPr>
          <p:cNvPr id="6" name="页脚占位符 5"/>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65</a:t>
            </a:fld>
            <a:endParaRPr lang="en-US" altLang="zh-CN" dirty="0">
              <a:solidFill>
                <a:srgbClr val="000000"/>
              </a:solidFill>
            </a:endParaRPr>
          </a:p>
        </p:txBody>
      </p:sp>
      <p:graphicFrame>
        <p:nvGraphicFramePr>
          <p:cNvPr id="28674" name="Object 4"/>
          <p:cNvGraphicFramePr>
            <a:graphicFrameLocks noChangeAspect="1"/>
          </p:cNvGraphicFramePr>
          <p:nvPr>
            <p:extLst>
              <p:ext uri="{D42A27DB-BD31-4B8C-83A1-F6EECF244321}">
                <p14:modId xmlns:p14="http://schemas.microsoft.com/office/powerpoint/2010/main" val="3203140022"/>
              </p:ext>
            </p:extLst>
          </p:nvPr>
        </p:nvGraphicFramePr>
        <p:xfrm>
          <a:off x="3241675" y="2336800"/>
          <a:ext cx="1655763" cy="890588"/>
        </p:xfrm>
        <a:graphic>
          <a:graphicData uri="http://schemas.openxmlformats.org/presentationml/2006/ole">
            <mc:AlternateContent xmlns:mc="http://schemas.openxmlformats.org/markup-compatibility/2006">
              <mc:Choice xmlns:v="urn:schemas-microsoft-com:vml" Requires="v">
                <p:oleObj spid="_x0000_s61473" name="Equation" r:id="rId3" imgW="799920" imgH="431640" progId="Equation.DSMT4">
                  <p:embed/>
                </p:oleObj>
              </mc:Choice>
              <mc:Fallback>
                <p:oleObj name="Equation" r:id="rId3" imgW="799920" imgH="431640" progId="Equation.DSMT4">
                  <p:embed/>
                  <p:pic>
                    <p:nvPicPr>
                      <p:cNvPr id="0" name=""/>
                      <p:cNvPicPr>
                        <a:picLocks noChangeAspect="1" noChangeArrowheads="1"/>
                      </p:cNvPicPr>
                      <p:nvPr/>
                    </p:nvPicPr>
                    <p:blipFill>
                      <a:blip r:embed="rId4"/>
                      <a:srcRect/>
                      <a:stretch>
                        <a:fillRect/>
                      </a:stretch>
                    </p:blipFill>
                    <p:spPr bwMode="auto">
                      <a:xfrm>
                        <a:off x="3241675" y="2336800"/>
                        <a:ext cx="1655763" cy="89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23851881"/>
      </p:ext>
    </p:extLst>
  </p:cSld>
  <p:clrMapOvr>
    <a:masterClrMapping/>
  </p:clrMapOvr>
  <p:transition spd="slow">
    <p:pull dir="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标题 1"/>
          <p:cNvSpPr>
            <a:spLocks noGrp="1"/>
          </p:cNvSpPr>
          <p:nvPr>
            <p:ph type="title"/>
          </p:nvPr>
        </p:nvSpPr>
        <p:spPr/>
        <p:txBody>
          <a:bodyPr/>
          <a:lstStyle/>
          <a:p>
            <a:r>
              <a:rPr lang="zh-CN" altLang="en-US" smtClean="0"/>
              <a:t>麦考利久期与修正久期（</a:t>
            </a:r>
            <a:r>
              <a:rPr lang="en-US" altLang="zh-CN" smtClean="0"/>
              <a:t>Modi</a:t>
            </a:r>
            <a:r>
              <a:rPr lang="zh-CN" altLang="en-US" smtClean="0"/>
              <a:t>fi</a:t>
            </a:r>
            <a:r>
              <a:rPr lang="en-US" altLang="zh-CN" smtClean="0"/>
              <a:t>ed Duration</a:t>
            </a:r>
            <a:r>
              <a:rPr lang="zh-CN" altLang="en-US" smtClean="0"/>
              <a:t>）</a:t>
            </a:r>
          </a:p>
        </p:txBody>
      </p:sp>
      <p:sp>
        <p:nvSpPr>
          <p:cNvPr id="29704" name="内容占位符 2"/>
          <p:cNvSpPr>
            <a:spLocks noGrp="1"/>
          </p:cNvSpPr>
          <p:nvPr>
            <p:ph idx="1"/>
          </p:nvPr>
        </p:nvSpPr>
        <p:spPr/>
        <p:txBody>
          <a:bodyPr/>
          <a:lstStyle/>
          <a:p>
            <a:r>
              <a:rPr lang="zh-CN" altLang="zh-CN" smtClean="0"/>
              <a:t>不含权债券价格关于 y 求导：</a:t>
            </a:r>
          </a:p>
          <a:p>
            <a:endParaRPr lang="zh-CN" altLang="en-US"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12" name="灯片编号占位符 11"/>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66</a:t>
            </a:fld>
            <a:endParaRPr lang="en-US" altLang="zh-CN" dirty="0">
              <a:solidFill>
                <a:srgbClr val="000000"/>
              </a:solidFill>
            </a:endParaRPr>
          </a:p>
        </p:txBody>
      </p:sp>
      <p:graphicFrame>
        <p:nvGraphicFramePr>
          <p:cNvPr id="29698" name="Object 3"/>
          <p:cNvGraphicFramePr>
            <a:graphicFrameLocks noChangeAspect="1"/>
          </p:cNvGraphicFramePr>
          <p:nvPr/>
        </p:nvGraphicFramePr>
        <p:xfrm>
          <a:off x="3059113" y="2276475"/>
          <a:ext cx="2808287" cy="788988"/>
        </p:xfrm>
        <a:graphic>
          <a:graphicData uri="http://schemas.openxmlformats.org/presentationml/2006/ole">
            <mc:AlternateContent xmlns:mc="http://schemas.openxmlformats.org/markup-compatibility/2006">
              <mc:Choice xmlns:v="urn:schemas-microsoft-com:vml" Requires="v">
                <p:oleObj spid="_x0000_s62616" r:id="rId3" imgW="1549400" imgH="431800" progId="Equation.DSMT4">
                  <p:embed/>
                </p:oleObj>
              </mc:Choice>
              <mc:Fallback>
                <p:oleObj r:id="rId3" imgW="15494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276475"/>
                        <a:ext cx="2808287"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4"/>
          <p:cNvGraphicFramePr>
            <a:graphicFrameLocks noChangeAspect="1"/>
          </p:cNvGraphicFramePr>
          <p:nvPr/>
        </p:nvGraphicFramePr>
        <p:xfrm>
          <a:off x="1835150" y="3141663"/>
          <a:ext cx="6573838" cy="1008062"/>
        </p:xfrm>
        <a:graphic>
          <a:graphicData uri="http://schemas.openxmlformats.org/presentationml/2006/ole">
            <mc:AlternateContent xmlns:mc="http://schemas.openxmlformats.org/markup-compatibility/2006">
              <mc:Choice xmlns:v="urn:schemas-microsoft-com:vml" Requires="v">
                <p:oleObj spid="_x0000_s62617" r:id="rId5" imgW="2984500" imgH="457200" progId="Equation.DSMT4">
                  <p:embed/>
                </p:oleObj>
              </mc:Choice>
              <mc:Fallback>
                <p:oleObj r:id="rId5" imgW="29845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141663"/>
                        <a:ext cx="6573838"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5"/>
          <p:cNvGraphicFramePr>
            <a:graphicFrameLocks noChangeAspect="1"/>
          </p:cNvGraphicFramePr>
          <p:nvPr/>
        </p:nvGraphicFramePr>
        <p:xfrm>
          <a:off x="3132138" y="4221163"/>
          <a:ext cx="3470275" cy="1008062"/>
        </p:xfrm>
        <a:graphic>
          <a:graphicData uri="http://schemas.openxmlformats.org/presentationml/2006/ole">
            <mc:AlternateContent xmlns:mc="http://schemas.openxmlformats.org/markup-compatibility/2006">
              <mc:Choice xmlns:v="urn:schemas-microsoft-com:vml" Requires="v">
                <p:oleObj spid="_x0000_s62618" r:id="rId7" imgW="1575484" imgH="457399" progId="Equation.DSMT4">
                  <p:embed/>
                </p:oleObj>
              </mc:Choice>
              <mc:Fallback>
                <p:oleObj r:id="rId7" imgW="1575484" imgH="45739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4221163"/>
                        <a:ext cx="3470275"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1" name="Object 6"/>
          <p:cNvGraphicFramePr>
            <a:graphicFrameLocks noChangeAspect="1"/>
          </p:cNvGraphicFramePr>
          <p:nvPr/>
        </p:nvGraphicFramePr>
        <p:xfrm>
          <a:off x="2447925" y="5013325"/>
          <a:ext cx="2628900" cy="827088"/>
        </p:xfrm>
        <a:graphic>
          <a:graphicData uri="http://schemas.openxmlformats.org/presentationml/2006/ole">
            <mc:AlternateContent xmlns:mc="http://schemas.openxmlformats.org/markup-compatibility/2006">
              <mc:Choice xmlns:v="urn:schemas-microsoft-com:vml" Requires="v">
                <p:oleObj spid="_x0000_s62619" r:id="rId9" imgW="1334079" imgH="419282" progId="Equation.DSMT4">
                  <p:embed/>
                </p:oleObj>
              </mc:Choice>
              <mc:Fallback>
                <p:oleObj r:id="rId9" imgW="1334079" imgH="41928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7925" y="5013325"/>
                        <a:ext cx="2628900"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2" name="Object 7"/>
          <p:cNvGraphicFramePr>
            <a:graphicFrameLocks noChangeAspect="1"/>
          </p:cNvGraphicFramePr>
          <p:nvPr/>
        </p:nvGraphicFramePr>
        <p:xfrm>
          <a:off x="2449513" y="5813425"/>
          <a:ext cx="1965325" cy="423863"/>
        </p:xfrm>
        <a:graphic>
          <a:graphicData uri="http://schemas.openxmlformats.org/presentationml/2006/ole">
            <mc:AlternateContent xmlns:mc="http://schemas.openxmlformats.org/markup-compatibility/2006">
              <mc:Choice xmlns:v="urn:schemas-microsoft-com:vml" Requires="v">
                <p:oleObj spid="_x0000_s62620" r:id="rId11" imgW="774364" imgH="203112" progId="Equation.DSMT4">
                  <p:embed/>
                </p:oleObj>
              </mc:Choice>
              <mc:Fallback>
                <p:oleObj r:id="rId11" imgW="774364" imgH="20311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9513" y="5813425"/>
                        <a:ext cx="196532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72893184"/>
      </p:ext>
    </p:extLst>
  </p:cSld>
  <p:clrMapOvr>
    <a:masterClrMapping/>
  </p:clrMapOvr>
  <p:transition spd="slow">
    <p:pull dir="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zh-CN" smtClean="0"/>
              <a:t>久期近似公式</a:t>
            </a:r>
          </a:p>
        </p:txBody>
      </p:sp>
      <p:sp>
        <p:nvSpPr>
          <p:cNvPr id="30726" name="Rectangle 3"/>
          <p:cNvSpPr>
            <a:spLocks noGrp="1" noChangeArrowheads="1"/>
          </p:cNvSpPr>
          <p:nvPr>
            <p:ph idx="1"/>
          </p:nvPr>
        </p:nvSpPr>
        <p:spPr/>
        <p:txBody>
          <a:bodyPr/>
          <a:lstStyle/>
          <a:p>
            <a:pPr eaLnBrk="1" hangingPunct="1"/>
            <a:endParaRPr lang="zh-CN" altLang="zh-CN" dirty="0" smtClean="0"/>
          </a:p>
          <a:p>
            <a:pPr eaLnBrk="1" hangingPunct="1"/>
            <a:endParaRPr lang="en-US" altLang="zh-CN" dirty="0" smtClean="0"/>
          </a:p>
          <a:p>
            <a:pPr eaLnBrk="1" hangingPunct="1"/>
            <a:r>
              <a:rPr lang="zh-CN" dirty="0" smtClean="0"/>
              <a:t>定价模型复杂的资产的久期公式</a:t>
            </a:r>
          </a:p>
        </p:txBody>
      </p:sp>
      <p:sp>
        <p:nvSpPr>
          <p:cNvPr id="30724"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8" name="灯片编号占位符 7"/>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67</a:t>
            </a:fld>
            <a:endParaRPr lang="en-US" altLang="zh-CN" dirty="0">
              <a:solidFill>
                <a:srgbClr val="000000"/>
              </a:solidFill>
            </a:endParaRPr>
          </a:p>
        </p:txBody>
      </p:sp>
      <p:graphicFrame>
        <p:nvGraphicFramePr>
          <p:cNvPr id="30722" name="Object 4"/>
          <p:cNvGraphicFramePr>
            <a:graphicFrameLocks noChangeAspect="1"/>
          </p:cNvGraphicFramePr>
          <p:nvPr/>
        </p:nvGraphicFramePr>
        <p:xfrm>
          <a:off x="3059832" y="3501008"/>
          <a:ext cx="2001838" cy="931863"/>
        </p:xfrm>
        <a:graphic>
          <a:graphicData uri="http://schemas.openxmlformats.org/presentationml/2006/ole">
            <mc:AlternateContent xmlns:mc="http://schemas.openxmlformats.org/markup-compatibility/2006">
              <mc:Choice xmlns:v="urn:schemas-microsoft-com:vml" Requires="v">
                <p:oleObj spid="_x0000_s63520" r:id="rId3" imgW="901700" imgH="419100" progId="Equation.DSMT4">
                  <p:embed/>
                </p:oleObj>
              </mc:Choice>
              <mc:Fallback>
                <p:oleObj r:id="rId3" imgW="9017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3501008"/>
                        <a:ext cx="2001838"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6843175"/>
      </p:ext>
    </p:extLst>
  </p:cSld>
  <p:clrMapOvr>
    <a:masterClrMapping/>
  </p:clrMapOvr>
  <p:transition spd="slow">
    <p:pull dir="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2"/>
          <p:cNvSpPr>
            <a:spLocks noGrp="1" noChangeArrowheads="1"/>
          </p:cNvSpPr>
          <p:nvPr>
            <p:ph type="title"/>
          </p:nvPr>
        </p:nvSpPr>
        <p:spPr/>
        <p:txBody>
          <a:bodyPr/>
          <a:lstStyle/>
          <a:p>
            <a:pPr eaLnBrk="1" hangingPunct="1"/>
            <a:r>
              <a:rPr lang="zh-CN" altLang="en-US" smtClean="0"/>
              <a:t>利率远期和利率期货的久期 </a:t>
            </a:r>
            <a:r>
              <a:rPr lang="en-US" altLang="zh-CN" smtClean="0"/>
              <a:t>I</a:t>
            </a:r>
          </a:p>
        </p:txBody>
      </p:sp>
      <p:sp>
        <p:nvSpPr>
          <p:cNvPr id="31753" name="Rectangle 3"/>
          <p:cNvSpPr>
            <a:spLocks noGrp="1" noChangeArrowheads="1"/>
          </p:cNvSpPr>
          <p:nvPr>
            <p:ph idx="1"/>
          </p:nvPr>
        </p:nvSpPr>
        <p:spPr>
          <a:xfrm>
            <a:off x="611560" y="1124744"/>
            <a:ext cx="8136904" cy="4530725"/>
          </a:xfrm>
        </p:spPr>
        <p:txBody>
          <a:bodyPr/>
          <a:lstStyle/>
          <a:p>
            <a:pPr eaLnBrk="1" hangingPunct="1"/>
            <a:r>
              <a:rPr lang="zh-CN" dirty="0" smtClean="0"/>
              <a:t>利率远期和利率期货的久期取决于其标的资产的久期和远期（期货）本身价值变化的计算方式。</a:t>
            </a:r>
          </a:p>
          <a:p>
            <a:pPr eaLnBrk="1" hangingPunct="1"/>
            <a:r>
              <a:rPr lang="zh-CN" dirty="0" smtClean="0"/>
              <a:t>国债期货的久期</a:t>
            </a:r>
          </a:p>
          <a:p>
            <a:pPr lvl="1" eaLnBrk="1" hangingPunct="1"/>
            <a:r>
              <a:rPr lang="zh-CN" dirty="0" smtClean="0"/>
              <a:t>基于交割券期货现金价格的久期</a:t>
            </a:r>
          </a:p>
        </p:txBody>
      </p:sp>
      <p:sp>
        <p:nvSpPr>
          <p:cNvPr id="31751"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11" name="灯片编号占位符 10"/>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68</a:t>
            </a:fld>
            <a:endParaRPr lang="en-US" altLang="zh-CN" dirty="0">
              <a:solidFill>
                <a:srgbClr val="000000"/>
              </a:solidFill>
            </a:endParaRPr>
          </a:p>
        </p:txBody>
      </p:sp>
      <p:graphicFrame>
        <p:nvGraphicFramePr>
          <p:cNvPr id="31746" name="Object 4"/>
          <p:cNvGraphicFramePr>
            <a:graphicFrameLocks noChangeAspect="1"/>
          </p:cNvGraphicFramePr>
          <p:nvPr/>
        </p:nvGraphicFramePr>
        <p:xfrm>
          <a:off x="2051720" y="3573016"/>
          <a:ext cx="5127625" cy="2638425"/>
        </p:xfrm>
        <a:graphic>
          <a:graphicData uri="http://schemas.openxmlformats.org/presentationml/2006/ole">
            <mc:AlternateContent xmlns:mc="http://schemas.openxmlformats.org/markup-compatibility/2006">
              <mc:Choice xmlns:v="urn:schemas-microsoft-com:vml" Requires="v">
                <p:oleObj spid="_x0000_s64544" name="Equation" r:id="rId3" imgW="2781300" imgH="1397000" progId="Equation.DSMT4">
                  <p:embed/>
                </p:oleObj>
              </mc:Choice>
              <mc:Fallback>
                <p:oleObj name="Equation" r:id="rId3" imgW="2781300" imgH="1397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573016"/>
                        <a:ext cx="5127625" cy="263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8943284"/>
      </p:ext>
    </p:extLst>
  </p:cSld>
  <p:clrMapOvr>
    <a:masterClrMapping/>
  </p:clrMapOvr>
  <p:transition spd="slow">
    <p:pull dir="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6" name="Rectangle 2"/>
          <p:cNvSpPr>
            <a:spLocks noGrp="1" noChangeArrowheads="1"/>
          </p:cNvSpPr>
          <p:nvPr>
            <p:ph type="title"/>
          </p:nvPr>
        </p:nvSpPr>
        <p:spPr/>
        <p:txBody>
          <a:bodyPr/>
          <a:lstStyle/>
          <a:p>
            <a:pPr eaLnBrk="1" hangingPunct="1"/>
            <a:r>
              <a:rPr lang="zh-CN" smtClean="0"/>
              <a:t>利率远期和利率期货的久期 </a:t>
            </a:r>
            <a:r>
              <a:rPr lang="zh-CN" altLang="zh-CN" smtClean="0"/>
              <a:t>II</a:t>
            </a:r>
          </a:p>
        </p:txBody>
      </p:sp>
      <p:sp>
        <p:nvSpPr>
          <p:cNvPr id="32777" name="Rectangle 3"/>
          <p:cNvSpPr>
            <a:spLocks noGrp="1" noChangeArrowheads="1"/>
          </p:cNvSpPr>
          <p:nvPr>
            <p:ph idx="1"/>
          </p:nvPr>
        </p:nvSpPr>
        <p:spPr>
          <a:xfrm>
            <a:off x="395536" y="1340768"/>
            <a:ext cx="8229600" cy="4530725"/>
          </a:xfrm>
        </p:spPr>
        <p:txBody>
          <a:bodyPr/>
          <a:lstStyle/>
          <a:p>
            <a:pPr marL="0" indent="0" eaLnBrk="1" hangingPunct="1">
              <a:buNone/>
            </a:pPr>
            <a:endParaRPr lang="en-US" altLang="zh-CN" dirty="0" smtClean="0"/>
          </a:p>
          <a:p>
            <a:pPr eaLnBrk="1" hangingPunct="1"/>
            <a:r>
              <a:rPr lang="zh-CN" dirty="0" smtClean="0"/>
              <a:t>基于标准券期货价格的久期</a:t>
            </a:r>
          </a:p>
        </p:txBody>
      </p:sp>
      <p:sp>
        <p:nvSpPr>
          <p:cNvPr id="3277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11" name="灯片编号占位符 10"/>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69</a:t>
            </a:fld>
            <a:endParaRPr lang="en-US" altLang="zh-CN" dirty="0">
              <a:solidFill>
                <a:srgbClr val="000000"/>
              </a:solidFill>
            </a:endParaRPr>
          </a:p>
        </p:txBody>
      </p:sp>
      <p:graphicFrame>
        <p:nvGraphicFramePr>
          <p:cNvPr id="32770" name="Object 4"/>
          <p:cNvGraphicFramePr>
            <a:graphicFrameLocks noChangeAspect="1"/>
          </p:cNvGraphicFramePr>
          <p:nvPr/>
        </p:nvGraphicFramePr>
        <p:xfrm>
          <a:off x="4162425" y="2873375"/>
          <a:ext cx="914400" cy="200025"/>
        </p:xfrm>
        <a:graphic>
          <a:graphicData uri="http://schemas.openxmlformats.org/presentationml/2006/ole">
            <mc:AlternateContent xmlns:mc="http://schemas.openxmlformats.org/markup-compatibility/2006">
              <mc:Choice xmlns:v="urn:schemas-microsoft-com:vml" Requires="v">
                <p:oleObj spid="_x0000_s65628" r:id="rId3" imgW="128025" imgH="199150" progId="Equation.DSMT4">
                  <p:embed/>
                </p:oleObj>
              </mc:Choice>
              <mc:Fallback>
                <p:oleObj r:id="rId3" imgW="128025" imgH="19915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2425" y="2873375"/>
                        <a:ext cx="9144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5"/>
          <p:cNvGraphicFramePr>
            <a:graphicFrameLocks noChangeAspect="1"/>
          </p:cNvGraphicFramePr>
          <p:nvPr/>
        </p:nvGraphicFramePr>
        <p:xfrm>
          <a:off x="4213225" y="4435475"/>
          <a:ext cx="914400" cy="200025"/>
        </p:xfrm>
        <a:graphic>
          <a:graphicData uri="http://schemas.openxmlformats.org/presentationml/2006/ole">
            <mc:AlternateContent xmlns:mc="http://schemas.openxmlformats.org/markup-compatibility/2006">
              <mc:Choice xmlns:v="urn:schemas-microsoft-com:vml" Requires="v">
                <p:oleObj spid="_x0000_s65629" r:id="rId5" imgW="128025" imgH="199150" progId="Equation.DSMT4">
                  <p:embed/>
                </p:oleObj>
              </mc:Choice>
              <mc:Fallback>
                <p:oleObj r:id="rId5" imgW="128025" imgH="19915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3225" y="4435475"/>
                        <a:ext cx="9144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b="1">
              <a:solidFill>
                <a:srgbClr val="000000"/>
              </a:solidFill>
              <a:latin typeface="Adobe Jenson Pro" pitchFamily="18" charset="0"/>
              <a:ea typeface="黑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952230953"/>
              </p:ext>
            </p:extLst>
          </p:nvPr>
        </p:nvGraphicFramePr>
        <p:xfrm>
          <a:off x="1763688" y="2636912"/>
          <a:ext cx="5386388" cy="2906713"/>
        </p:xfrm>
        <a:graphic>
          <a:graphicData uri="http://schemas.openxmlformats.org/presentationml/2006/ole">
            <mc:AlternateContent xmlns:mc="http://schemas.openxmlformats.org/markup-compatibility/2006">
              <mc:Choice xmlns:v="urn:schemas-microsoft-com:vml" Requires="v">
                <p:oleObj spid="_x0000_s65630" name="Equation" r:id="rId7" imgW="2374560" imgH="1650960" progId="Equation.DSMT4">
                  <p:embed/>
                </p:oleObj>
              </mc:Choice>
              <mc:Fallback>
                <p:oleObj name="Equation" r:id="rId7" imgW="2374560" imgH="1650960" progId="Equation.DSMT4">
                  <p:embed/>
                  <p:pic>
                    <p:nvPicPr>
                      <p:cNvPr id="0" name=""/>
                      <p:cNvPicPr>
                        <a:picLocks noChangeAspect="1" noChangeArrowheads="1"/>
                      </p:cNvPicPr>
                      <p:nvPr/>
                    </p:nvPicPr>
                    <p:blipFill>
                      <a:blip r:embed="rId8"/>
                      <a:srcRect/>
                      <a:stretch>
                        <a:fillRect/>
                      </a:stretch>
                    </p:blipFill>
                    <p:spPr bwMode="auto">
                      <a:xfrm>
                        <a:off x="1763688" y="2636912"/>
                        <a:ext cx="5386388" cy="2906713"/>
                      </a:xfrm>
                      <a:prstGeom prst="rect">
                        <a:avLst/>
                      </a:prstGeom>
                      <a:noFill/>
                    </p:spPr>
                  </p:pic>
                </p:oleObj>
              </mc:Fallback>
            </mc:AlternateContent>
          </a:graphicData>
        </a:graphic>
      </p:graphicFrame>
    </p:spTree>
    <p:extLst>
      <p:ext uri="{BB962C8B-B14F-4D97-AF65-F5344CB8AC3E}">
        <p14:creationId xmlns:p14="http://schemas.microsoft.com/office/powerpoint/2010/main" val="2573869024"/>
      </p:ext>
    </p:extLst>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标题 1"/>
          <p:cNvSpPr>
            <a:spLocks noGrp="1"/>
          </p:cNvSpPr>
          <p:nvPr>
            <p:ph type="title"/>
          </p:nvPr>
        </p:nvSpPr>
        <p:spPr/>
        <p:txBody>
          <a:bodyPr/>
          <a:lstStyle/>
          <a:p>
            <a:r>
              <a:rPr lang="zh-CN" altLang="en-US" smtClean="0"/>
              <a:t>最小方差套期保值比率 </a:t>
            </a:r>
            <a:r>
              <a:rPr lang="en-US" altLang="zh-CN" smtClean="0"/>
              <a:t>I</a:t>
            </a:r>
            <a:endParaRPr lang="zh-CN" altLang="en-US" smtClean="0"/>
          </a:p>
        </p:txBody>
      </p:sp>
      <p:sp>
        <p:nvSpPr>
          <p:cNvPr id="2055" name="内容占位符 2"/>
          <p:cNvSpPr>
            <a:spLocks noGrp="1"/>
          </p:cNvSpPr>
          <p:nvPr>
            <p:ph idx="1"/>
          </p:nvPr>
        </p:nvSpPr>
        <p:spPr/>
        <p:txBody>
          <a:bodyPr/>
          <a:lstStyle/>
          <a:p>
            <a:r>
              <a:rPr lang="zh-CN" altLang="en-US" smtClean="0"/>
              <a:t>一元线性回归方程</a:t>
            </a:r>
            <a:endParaRPr lang="en-US" altLang="zh-CN" smtClean="0"/>
          </a:p>
          <a:p>
            <a:endParaRPr lang="en-US" altLang="zh-CN" smtClean="0"/>
          </a:p>
          <a:p>
            <a:r>
              <a:rPr lang="en-US" altLang="zh-CN" smtClean="0"/>
              <a:t>CAPM</a:t>
            </a:r>
          </a:p>
          <a:p>
            <a:endParaRPr lang="en-US" altLang="zh-CN" smtClean="0"/>
          </a:p>
          <a:p>
            <a:r>
              <a:rPr lang="en-US" altLang="zh-CN" smtClean="0"/>
              <a:t>Beta </a:t>
            </a:r>
            <a:r>
              <a:rPr lang="zh-CN" altLang="en-US" smtClean="0"/>
              <a:t>系数</a:t>
            </a:r>
            <a:endParaRPr lang="en-US" altLang="zh-CN" smtClean="0"/>
          </a:p>
          <a:p>
            <a:endParaRPr lang="en-US" altLang="zh-CN" smtClean="0"/>
          </a:p>
          <a:p>
            <a:endParaRPr lang="en-US" altLang="zh-CN" smtClean="0"/>
          </a:p>
          <a:p>
            <a:r>
              <a:rPr lang="zh-CN" altLang="en-US" smtClean="0"/>
              <a:t>最小方差套期保值份数</a:t>
            </a:r>
          </a:p>
          <a:p>
            <a:endParaRPr lang="en-US" altLang="zh-CN" smtClean="0"/>
          </a:p>
          <a:p>
            <a:endParaRPr lang="zh-CN" altLang="en-US" smtClean="0"/>
          </a:p>
          <a:p>
            <a:endParaRPr lang="en-US" altLang="zh-CN" smtClean="0"/>
          </a:p>
          <a:p>
            <a:endParaRPr lang="zh-CN" altLang="en-US" smtClean="0"/>
          </a:p>
          <a:p>
            <a:endParaRPr lang="zh-CN" altLang="en-US"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11" name="灯片编号占位符 10"/>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7</a:t>
            </a:fld>
            <a:endParaRPr lang="en-US" altLang="zh-CN" dirty="0">
              <a:solidFill>
                <a:srgbClr val="000000"/>
              </a:solidFill>
            </a:endParaRPr>
          </a:p>
        </p:txBody>
      </p:sp>
      <p:graphicFrame>
        <p:nvGraphicFramePr>
          <p:cNvPr id="2050" name="Object 4"/>
          <p:cNvGraphicFramePr>
            <a:graphicFrameLocks noChangeAspect="1"/>
          </p:cNvGraphicFramePr>
          <p:nvPr>
            <p:extLst>
              <p:ext uri="{D42A27DB-BD31-4B8C-83A1-F6EECF244321}">
                <p14:modId xmlns:p14="http://schemas.microsoft.com/office/powerpoint/2010/main" val="3367077341"/>
              </p:ext>
            </p:extLst>
          </p:nvPr>
        </p:nvGraphicFramePr>
        <p:xfrm>
          <a:off x="3923928" y="1628800"/>
          <a:ext cx="1978025" cy="458788"/>
        </p:xfrm>
        <a:graphic>
          <a:graphicData uri="http://schemas.openxmlformats.org/presentationml/2006/ole">
            <mc:AlternateContent xmlns:mc="http://schemas.openxmlformats.org/markup-compatibility/2006">
              <mc:Choice xmlns:v="urn:schemas-microsoft-com:vml" Requires="v">
                <p:oleObj spid="_x0000_s34942" name="Equation" r:id="rId3" imgW="990360" imgH="228600" progId="Equation.DSMT4">
                  <p:embed/>
                </p:oleObj>
              </mc:Choice>
              <mc:Fallback>
                <p:oleObj name="Equation" r:id="rId3" imgW="990360" imgH="228600" progId="Equation.DSMT4">
                  <p:embed/>
                  <p:pic>
                    <p:nvPicPr>
                      <p:cNvPr id="0" name=""/>
                      <p:cNvPicPr>
                        <a:picLocks noChangeAspect="1" noChangeArrowheads="1"/>
                      </p:cNvPicPr>
                      <p:nvPr/>
                    </p:nvPicPr>
                    <p:blipFill>
                      <a:blip r:embed="rId4"/>
                      <a:srcRect/>
                      <a:stretch>
                        <a:fillRect/>
                      </a:stretch>
                    </p:blipFill>
                    <p:spPr bwMode="auto">
                      <a:xfrm>
                        <a:off x="3923928" y="1628800"/>
                        <a:ext cx="1978025"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40499390"/>
              </p:ext>
            </p:extLst>
          </p:nvPr>
        </p:nvGraphicFramePr>
        <p:xfrm>
          <a:off x="3347864" y="2492896"/>
          <a:ext cx="2592387" cy="463550"/>
        </p:xfrm>
        <a:graphic>
          <a:graphicData uri="http://schemas.openxmlformats.org/presentationml/2006/ole">
            <mc:AlternateContent xmlns:mc="http://schemas.openxmlformats.org/markup-compatibility/2006">
              <mc:Choice xmlns:v="urn:schemas-microsoft-com:vml" Requires="v">
                <p:oleObj spid="_x0000_s34943" r:id="rId5" imgW="1346785" imgH="241405" progId="Equation.3">
                  <p:embed/>
                </p:oleObj>
              </mc:Choice>
              <mc:Fallback>
                <p:oleObj r:id="rId5" imgW="1346785" imgH="24140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2492896"/>
                        <a:ext cx="2592387"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6"/>
          <p:cNvGraphicFramePr>
            <a:graphicFrameLocks/>
          </p:cNvGraphicFramePr>
          <p:nvPr>
            <p:extLst>
              <p:ext uri="{D42A27DB-BD31-4B8C-83A1-F6EECF244321}">
                <p14:modId xmlns:p14="http://schemas.microsoft.com/office/powerpoint/2010/main" val="4228770145"/>
              </p:ext>
            </p:extLst>
          </p:nvPr>
        </p:nvGraphicFramePr>
        <p:xfrm>
          <a:off x="3491880" y="3140968"/>
          <a:ext cx="2700338" cy="1008063"/>
        </p:xfrm>
        <a:graphic>
          <a:graphicData uri="http://schemas.openxmlformats.org/presentationml/2006/ole">
            <mc:AlternateContent xmlns:mc="http://schemas.openxmlformats.org/markup-compatibility/2006">
              <mc:Choice xmlns:v="urn:schemas-microsoft-com:vml" Requires="v">
                <p:oleObj spid="_x0000_s34944" name="Equation" r:id="rId7" imgW="1269720" imgH="482400" progId="Equation.DSMT4">
                  <p:embed/>
                </p:oleObj>
              </mc:Choice>
              <mc:Fallback>
                <p:oleObj name="Equation" r:id="rId7" imgW="1269720" imgH="482400" progId="Equation.DSMT4">
                  <p:embed/>
                  <p:pic>
                    <p:nvPicPr>
                      <p:cNvPr id="0" name=""/>
                      <p:cNvPicPr>
                        <a:picLocks noChangeArrowheads="1"/>
                      </p:cNvPicPr>
                      <p:nvPr/>
                    </p:nvPicPr>
                    <p:blipFill>
                      <a:blip r:embed="rId8"/>
                      <a:srcRect/>
                      <a:stretch>
                        <a:fillRect/>
                      </a:stretch>
                    </p:blipFill>
                    <p:spPr bwMode="auto">
                      <a:xfrm>
                        <a:off x="3491880" y="3140968"/>
                        <a:ext cx="2700338"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10"/>
          <p:cNvGraphicFramePr>
            <a:graphicFrameLocks noChangeAspect="1"/>
          </p:cNvGraphicFramePr>
          <p:nvPr>
            <p:extLst>
              <p:ext uri="{D42A27DB-BD31-4B8C-83A1-F6EECF244321}">
                <p14:modId xmlns:p14="http://schemas.microsoft.com/office/powerpoint/2010/main" val="1952913730"/>
              </p:ext>
            </p:extLst>
          </p:nvPr>
        </p:nvGraphicFramePr>
        <p:xfrm>
          <a:off x="4788024" y="4653136"/>
          <a:ext cx="1655762" cy="955675"/>
        </p:xfrm>
        <a:graphic>
          <a:graphicData uri="http://schemas.openxmlformats.org/presentationml/2006/ole">
            <mc:AlternateContent xmlns:mc="http://schemas.openxmlformats.org/markup-compatibility/2006">
              <mc:Choice xmlns:v="urn:schemas-microsoft-com:vml" Requires="v">
                <p:oleObj spid="_x0000_s34945" name="Equation" r:id="rId9" imgW="748975" imgH="431613" progId="Equation.DSMT4">
                  <p:embed/>
                </p:oleObj>
              </mc:Choice>
              <mc:Fallback>
                <p:oleObj name="Equation" r:id="rId9" imgW="748975" imgH="43161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8024" y="4653136"/>
                        <a:ext cx="1655762"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25982611"/>
      </p:ext>
    </p:extLst>
  </p:cSld>
  <p:clrMapOvr>
    <a:masterClrMapping/>
  </p:clrMapOvr>
  <p:transition spd="slow">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zh-CN" altLang="en-US" smtClean="0"/>
              <a:t>基于久期的利率套期保值 </a:t>
            </a:r>
            <a:r>
              <a:rPr lang="en-US" altLang="zh-CN" smtClean="0"/>
              <a:t>I</a:t>
            </a:r>
          </a:p>
        </p:txBody>
      </p:sp>
      <p:sp>
        <p:nvSpPr>
          <p:cNvPr id="33798" name="Rectangle 3"/>
          <p:cNvSpPr>
            <a:spLocks noGrp="1" noChangeArrowheads="1"/>
          </p:cNvSpPr>
          <p:nvPr>
            <p:ph idx="1"/>
          </p:nvPr>
        </p:nvSpPr>
        <p:spPr>
          <a:xfrm>
            <a:off x="467544" y="1268760"/>
            <a:ext cx="8229600" cy="4530725"/>
          </a:xfrm>
        </p:spPr>
        <p:txBody>
          <a:bodyPr/>
          <a:lstStyle/>
          <a:p>
            <a:pPr eaLnBrk="1" hangingPunct="1"/>
            <a:endParaRPr lang="zh-CN" altLang="zh-CN" dirty="0" smtClean="0"/>
          </a:p>
          <a:p>
            <a:pPr eaLnBrk="1" hangingPunct="1"/>
            <a:r>
              <a:rPr lang="zh-CN" dirty="0" smtClean="0"/>
              <a:t>最优的利率风险套期保值比率 </a:t>
            </a:r>
            <a:r>
              <a:rPr lang="zh-CN" altLang="zh-CN" dirty="0" smtClean="0"/>
              <a:t>n </a:t>
            </a:r>
            <a:r>
              <a:rPr lang="zh-CN" dirty="0" smtClean="0"/>
              <a:t>是使得套期保值组合的价值变动对利率的敏感性为零的套期保值比率</a:t>
            </a:r>
          </a:p>
          <a:p>
            <a:pPr eaLnBrk="1" hangingPunct="1"/>
            <a:endParaRPr lang="zh-CN" altLang="zh-CN" dirty="0" smtClean="0"/>
          </a:p>
          <a:p>
            <a:pPr eaLnBrk="1" hangingPunct="1">
              <a:buFontTx/>
              <a:buNone/>
            </a:pPr>
            <a:endParaRPr lang="zh-CN" altLang="zh-CN" dirty="0" smtClean="0"/>
          </a:p>
          <a:p>
            <a:pPr eaLnBrk="1" hangingPunct="1"/>
            <a:r>
              <a:rPr lang="zh-CN" altLang="zh-CN" dirty="0" smtClean="0"/>
              <a:t>n </a:t>
            </a:r>
            <a:r>
              <a:rPr lang="zh-CN" dirty="0" smtClean="0"/>
              <a:t>实际上是使得套期保值组合的</a:t>
            </a:r>
            <a:r>
              <a:rPr lang="zh-CN" altLang="en-US" dirty="0"/>
              <a:t>货币</a:t>
            </a:r>
            <a:r>
              <a:rPr lang="zh-CN" dirty="0" smtClean="0"/>
              <a:t>久期为零的套期保值比率。</a:t>
            </a:r>
          </a:p>
        </p:txBody>
      </p:sp>
      <p:sp>
        <p:nvSpPr>
          <p:cNvPr id="33796"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8" name="灯片编号占位符 7"/>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70</a:t>
            </a:fld>
            <a:endParaRPr lang="en-US" altLang="zh-CN" dirty="0">
              <a:solidFill>
                <a:srgbClr val="000000"/>
              </a:solidFill>
            </a:endParaRPr>
          </a:p>
        </p:txBody>
      </p:sp>
      <p:graphicFrame>
        <p:nvGraphicFramePr>
          <p:cNvPr id="33794" name="Object 4"/>
          <p:cNvGraphicFramePr>
            <a:graphicFrameLocks noChangeAspect="1"/>
          </p:cNvGraphicFramePr>
          <p:nvPr>
            <p:extLst>
              <p:ext uri="{D42A27DB-BD31-4B8C-83A1-F6EECF244321}">
                <p14:modId xmlns:p14="http://schemas.microsoft.com/office/powerpoint/2010/main" val="342457241"/>
              </p:ext>
            </p:extLst>
          </p:nvPr>
        </p:nvGraphicFramePr>
        <p:xfrm>
          <a:off x="3923928" y="2708920"/>
          <a:ext cx="1079500" cy="892175"/>
        </p:xfrm>
        <a:graphic>
          <a:graphicData uri="http://schemas.openxmlformats.org/presentationml/2006/ole">
            <mc:AlternateContent xmlns:mc="http://schemas.openxmlformats.org/markup-compatibility/2006">
              <mc:Choice xmlns:v="urn:schemas-microsoft-com:vml" Requires="v">
                <p:oleObj spid="_x0000_s66592" r:id="rId3" imgW="508441" imgH="419464" progId="Equation.DSMT4">
                  <p:embed/>
                </p:oleObj>
              </mc:Choice>
              <mc:Fallback>
                <p:oleObj r:id="rId3" imgW="508441" imgH="41946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708920"/>
                        <a:ext cx="10795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47110700"/>
      </p:ext>
    </p:extLst>
  </p:cSld>
  <p:clrMapOvr>
    <a:masterClrMapping/>
  </p:clrMapOvr>
  <p:transition spd="slow">
    <p:pull dir="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Rectangle 2"/>
          <p:cNvSpPr>
            <a:spLocks noGrp="1" noChangeArrowheads="1"/>
          </p:cNvSpPr>
          <p:nvPr>
            <p:ph type="title"/>
          </p:nvPr>
        </p:nvSpPr>
        <p:spPr/>
        <p:txBody>
          <a:bodyPr/>
          <a:lstStyle/>
          <a:p>
            <a:pPr eaLnBrk="1" hangingPunct="1"/>
            <a:r>
              <a:rPr lang="zh-CN" altLang="en-US" smtClean="0"/>
              <a:t>基于久期的利率套期保值 </a:t>
            </a:r>
            <a:r>
              <a:rPr lang="en-US" altLang="zh-CN" smtClean="0"/>
              <a:t>II</a:t>
            </a:r>
          </a:p>
        </p:txBody>
      </p:sp>
      <p:sp>
        <p:nvSpPr>
          <p:cNvPr id="34825" name="Rectangle 3"/>
          <p:cNvSpPr>
            <a:spLocks noGrp="1" noChangeArrowheads="1"/>
          </p:cNvSpPr>
          <p:nvPr>
            <p:ph idx="1"/>
          </p:nvPr>
        </p:nvSpPr>
        <p:spPr/>
        <p:txBody>
          <a:bodyPr/>
          <a:lstStyle/>
          <a:p>
            <a:pPr eaLnBrk="1" hangingPunct="1"/>
            <a:r>
              <a:rPr lang="zh-CN" smtClean="0"/>
              <a:t>以现货多头和期货空头的空头套期保值组合为例</a:t>
            </a:r>
          </a:p>
          <a:p>
            <a:pPr eaLnBrk="1" hangingPunct="1"/>
            <a:endParaRPr lang="zh-CN" altLang="zh-CN" smtClean="0"/>
          </a:p>
          <a:p>
            <a:pPr eaLnBrk="1" hangingPunct="1"/>
            <a:endParaRPr lang="zh-CN" altLang="zh-CN" smtClean="0"/>
          </a:p>
          <a:p>
            <a:pPr eaLnBrk="1" hangingPunct="1"/>
            <a:endParaRPr lang="zh-CN" altLang="zh-CN" smtClean="0"/>
          </a:p>
          <a:p>
            <a:pPr eaLnBrk="1" hangingPunct="1"/>
            <a:endParaRPr lang="zh-CN" altLang="zh-CN" smtClean="0"/>
          </a:p>
          <a:p>
            <a:pPr eaLnBrk="1" hangingPunct="1">
              <a:buFontTx/>
              <a:buNone/>
            </a:pPr>
            <a:endParaRPr lang="zh-CN" altLang="zh-CN" smtClean="0"/>
          </a:p>
          <a:p>
            <a:pPr eaLnBrk="1" hangingPunct="1"/>
            <a:r>
              <a:rPr lang="zh-CN" smtClean="0"/>
              <a:t>最优套期保值数量 </a:t>
            </a:r>
            <a:r>
              <a:rPr lang="zh-CN" altLang="zh-CN" smtClean="0"/>
              <a:t>N</a:t>
            </a:r>
          </a:p>
        </p:txBody>
      </p:sp>
      <p:sp>
        <p:nvSpPr>
          <p:cNvPr id="34823"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11" name="灯片编号占位符 10"/>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71</a:t>
            </a:fld>
            <a:endParaRPr lang="en-US" altLang="zh-CN" dirty="0">
              <a:solidFill>
                <a:srgbClr val="000000"/>
              </a:solidFill>
            </a:endParaRPr>
          </a:p>
        </p:txBody>
      </p:sp>
      <p:graphicFrame>
        <p:nvGraphicFramePr>
          <p:cNvPr id="34818" name="Object 4"/>
          <p:cNvGraphicFramePr>
            <a:graphicFrameLocks noChangeAspect="1"/>
          </p:cNvGraphicFramePr>
          <p:nvPr>
            <p:extLst>
              <p:ext uri="{D42A27DB-BD31-4B8C-83A1-F6EECF244321}">
                <p14:modId xmlns:p14="http://schemas.microsoft.com/office/powerpoint/2010/main" val="2790211753"/>
              </p:ext>
            </p:extLst>
          </p:nvPr>
        </p:nvGraphicFramePr>
        <p:xfrm>
          <a:off x="3491880" y="2204864"/>
          <a:ext cx="2263775" cy="2225675"/>
        </p:xfrm>
        <a:graphic>
          <a:graphicData uri="http://schemas.openxmlformats.org/presentationml/2006/ole">
            <mc:AlternateContent xmlns:mc="http://schemas.openxmlformats.org/markup-compatibility/2006">
              <mc:Choice xmlns:v="urn:schemas-microsoft-com:vml" Requires="v">
                <p:oleObj spid="_x0000_s67646" name="Equation" r:id="rId3" imgW="1028700" imgH="1079500" progId="Equation.DSMT4">
                  <p:embed/>
                </p:oleObj>
              </mc:Choice>
              <mc:Fallback>
                <p:oleObj name="Equation" r:id="rId3" imgW="1028700" imgH="1079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204864"/>
                        <a:ext cx="2263775" cy="222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7"/>
          <p:cNvGraphicFramePr>
            <a:graphicFrameLocks noChangeAspect="1"/>
          </p:cNvGraphicFramePr>
          <p:nvPr>
            <p:extLst>
              <p:ext uri="{D42A27DB-BD31-4B8C-83A1-F6EECF244321}">
                <p14:modId xmlns:p14="http://schemas.microsoft.com/office/powerpoint/2010/main" val="403418747"/>
              </p:ext>
            </p:extLst>
          </p:nvPr>
        </p:nvGraphicFramePr>
        <p:xfrm>
          <a:off x="3203848" y="5085184"/>
          <a:ext cx="2593975" cy="793750"/>
        </p:xfrm>
        <a:graphic>
          <a:graphicData uri="http://schemas.openxmlformats.org/presentationml/2006/ole">
            <mc:AlternateContent xmlns:mc="http://schemas.openxmlformats.org/markup-compatibility/2006">
              <mc:Choice xmlns:v="urn:schemas-microsoft-com:vml" Requires="v">
                <p:oleObj spid="_x0000_s67647" r:id="rId5" imgW="1409700" imgH="431800" progId="Equation.DSMT4">
                  <p:embed/>
                </p:oleObj>
              </mc:Choice>
              <mc:Fallback>
                <p:oleObj r:id="rId5" imgW="14097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5085184"/>
                        <a:ext cx="2593975"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28924836"/>
      </p:ext>
    </p:extLst>
  </p:cSld>
  <p:clrMapOvr>
    <a:masterClrMapping/>
  </p:clrMapOvr>
  <p:transition spd="slow">
    <p:pull dir="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标题 1"/>
          <p:cNvSpPr>
            <a:spLocks noGrp="1"/>
          </p:cNvSpPr>
          <p:nvPr>
            <p:ph type="title"/>
          </p:nvPr>
        </p:nvSpPr>
        <p:spPr/>
        <p:txBody>
          <a:bodyPr/>
          <a:lstStyle/>
          <a:p>
            <a:r>
              <a:rPr lang="zh-CN" altLang="en-US" smtClean="0"/>
              <a:t>基于久期的利率套期保值 </a:t>
            </a:r>
            <a:r>
              <a:rPr lang="en-US" altLang="zh-CN" smtClean="0"/>
              <a:t>III</a:t>
            </a:r>
            <a:endParaRPr lang="zh-CN" altLang="en-US" smtClean="0"/>
          </a:p>
        </p:txBody>
      </p:sp>
      <p:sp>
        <p:nvSpPr>
          <p:cNvPr id="35847" name="内容占位符 2"/>
          <p:cNvSpPr>
            <a:spLocks noGrp="1"/>
          </p:cNvSpPr>
          <p:nvPr>
            <p:ph idx="1"/>
          </p:nvPr>
        </p:nvSpPr>
        <p:spPr>
          <a:xfrm>
            <a:off x="467544" y="1196752"/>
            <a:ext cx="8229600" cy="4530725"/>
          </a:xfrm>
        </p:spPr>
        <p:txBody>
          <a:bodyPr/>
          <a:lstStyle/>
          <a:p>
            <a:endParaRPr lang="en-US" altLang="zh-CN" dirty="0" smtClean="0"/>
          </a:p>
          <a:p>
            <a:r>
              <a:rPr lang="zh-CN" altLang="zh-CN" dirty="0" smtClean="0"/>
              <a:t>设投资组合的原始久期为      ，目标久期为      ，则需要交易的利率敏感性证券的份数为</a:t>
            </a:r>
            <a:endParaRPr lang="en-US" altLang="zh-CN" dirty="0" smtClean="0"/>
          </a:p>
          <a:p>
            <a:endParaRPr lang="en-US" altLang="zh-CN" dirty="0" smtClean="0"/>
          </a:p>
          <a:p>
            <a:endParaRPr lang="en-US" altLang="zh-CN" dirty="0" smtClean="0"/>
          </a:p>
          <a:p>
            <a:pPr eaLnBrk="1" hangingPunct="1"/>
            <a:r>
              <a:rPr lang="zh-CN" altLang="zh-CN" dirty="0" smtClean="0"/>
              <a:t>其中      是一份期货合约按标准券报价计算的合约规模。</a:t>
            </a:r>
          </a:p>
          <a:p>
            <a:pPr eaLnBrk="1" hangingPunct="1"/>
            <a:r>
              <a:rPr lang="zh-CN" altLang="zh-CN" dirty="0" smtClean="0"/>
              <a:t>上式为负时，需要进行反向操作。</a:t>
            </a:r>
          </a:p>
          <a:p>
            <a:endParaRPr lang="zh-CN" altLang="zh-CN" dirty="0" smtClean="0"/>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11" name="灯片编号占位符 10"/>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72</a:t>
            </a:fld>
            <a:endParaRPr lang="en-US" altLang="zh-CN" dirty="0">
              <a:solidFill>
                <a:srgbClr val="000000"/>
              </a:solidFill>
            </a:endParaRPr>
          </a:p>
        </p:txBody>
      </p:sp>
      <p:graphicFrame>
        <p:nvGraphicFramePr>
          <p:cNvPr id="35842" name="Object 4"/>
          <p:cNvGraphicFramePr>
            <a:graphicFrameLocks noChangeAspect="1"/>
          </p:cNvGraphicFramePr>
          <p:nvPr>
            <p:extLst>
              <p:ext uri="{D42A27DB-BD31-4B8C-83A1-F6EECF244321}">
                <p14:modId xmlns:p14="http://schemas.microsoft.com/office/powerpoint/2010/main" val="2981638679"/>
              </p:ext>
            </p:extLst>
          </p:nvPr>
        </p:nvGraphicFramePr>
        <p:xfrm>
          <a:off x="4499992" y="1628800"/>
          <a:ext cx="504825" cy="450850"/>
        </p:xfrm>
        <a:graphic>
          <a:graphicData uri="http://schemas.openxmlformats.org/presentationml/2006/ole">
            <mc:AlternateContent xmlns:mc="http://schemas.openxmlformats.org/markup-compatibility/2006">
              <mc:Choice xmlns:v="urn:schemas-microsoft-com:vml" Requires="v">
                <p:oleObj spid="_x0000_s68730" r:id="rId3" imgW="241405" imgH="215994" progId="Equation.3">
                  <p:embed/>
                </p:oleObj>
              </mc:Choice>
              <mc:Fallback>
                <p:oleObj r:id="rId3" imgW="241405" imgH="21599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1628800"/>
                        <a:ext cx="50482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5"/>
          <p:cNvGraphicFramePr>
            <a:graphicFrameLocks noChangeAspect="1"/>
          </p:cNvGraphicFramePr>
          <p:nvPr>
            <p:extLst>
              <p:ext uri="{D42A27DB-BD31-4B8C-83A1-F6EECF244321}">
                <p14:modId xmlns:p14="http://schemas.microsoft.com/office/powerpoint/2010/main" val="2321348205"/>
              </p:ext>
            </p:extLst>
          </p:nvPr>
        </p:nvGraphicFramePr>
        <p:xfrm>
          <a:off x="6948264" y="1628800"/>
          <a:ext cx="503238" cy="479425"/>
        </p:xfrm>
        <a:graphic>
          <a:graphicData uri="http://schemas.openxmlformats.org/presentationml/2006/ole">
            <mc:AlternateContent xmlns:mc="http://schemas.openxmlformats.org/markup-compatibility/2006">
              <mc:Choice xmlns:v="urn:schemas-microsoft-com:vml" Requires="v">
                <p:oleObj spid="_x0000_s68731" r:id="rId5" imgW="241615" imgH="228898" progId="Equation.3">
                  <p:embed/>
                </p:oleObj>
              </mc:Choice>
              <mc:Fallback>
                <p:oleObj r:id="rId5" imgW="241615" imgH="22889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264" y="1628800"/>
                        <a:ext cx="503238"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4" name="Object 6"/>
          <p:cNvGraphicFramePr>
            <a:graphicFrameLocks noChangeAspect="1"/>
          </p:cNvGraphicFramePr>
          <p:nvPr>
            <p:extLst>
              <p:ext uri="{D42A27DB-BD31-4B8C-83A1-F6EECF244321}">
                <p14:modId xmlns:p14="http://schemas.microsoft.com/office/powerpoint/2010/main" val="1170554553"/>
              </p:ext>
            </p:extLst>
          </p:nvPr>
        </p:nvGraphicFramePr>
        <p:xfrm>
          <a:off x="3419872" y="2492896"/>
          <a:ext cx="2087563" cy="1030287"/>
        </p:xfrm>
        <a:graphic>
          <a:graphicData uri="http://schemas.openxmlformats.org/presentationml/2006/ole">
            <mc:AlternateContent xmlns:mc="http://schemas.openxmlformats.org/markup-compatibility/2006">
              <mc:Choice xmlns:v="urn:schemas-microsoft-com:vml" Requires="v">
                <p:oleObj spid="_x0000_s68732" r:id="rId7" imgW="927503" imgH="457399" progId="Equation.DSMT4">
                  <p:embed/>
                </p:oleObj>
              </mc:Choice>
              <mc:Fallback>
                <p:oleObj r:id="rId7" imgW="927503" imgH="45739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872" y="2492896"/>
                        <a:ext cx="2087563" cy="1030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5" name="Object 7"/>
          <p:cNvGraphicFramePr>
            <a:graphicFrameLocks noChangeAspect="1"/>
          </p:cNvGraphicFramePr>
          <p:nvPr>
            <p:extLst>
              <p:ext uri="{D42A27DB-BD31-4B8C-83A1-F6EECF244321}">
                <p14:modId xmlns:p14="http://schemas.microsoft.com/office/powerpoint/2010/main" val="4263133875"/>
              </p:ext>
            </p:extLst>
          </p:nvPr>
        </p:nvGraphicFramePr>
        <p:xfrm>
          <a:off x="1547664" y="3429000"/>
          <a:ext cx="431800" cy="519113"/>
        </p:xfrm>
        <a:graphic>
          <a:graphicData uri="http://schemas.openxmlformats.org/presentationml/2006/ole">
            <mc:AlternateContent xmlns:mc="http://schemas.openxmlformats.org/markup-compatibility/2006">
              <mc:Choice xmlns:v="urn:schemas-microsoft-com:vml" Requires="v">
                <p:oleObj spid="_x0000_s68733" r:id="rId9" imgW="190748" imgH="228898" progId="Equation.3">
                  <p:embed/>
                </p:oleObj>
              </mc:Choice>
              <mc:Fallback>
                <p:oleObj r:id="rId9" imgW="190748" imgH="22889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664" y="3429000"/>
                        <a:ext cx="431800"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38794080"/>
      </p:ext>
    </p:extLst>
  </p:cSld>
  <p:clrMapOvr>
    <a:masterClrMapping/>
  </p:clrMapOvr>
  <p:transition spd="slow">
    <p:pull dir="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pPr eaLnBrk="1" hangingPunct="1"/>
            <a:r>
              <a:rPr lang="zh-CN" altLang="en-US" smtClean="0"/>
              <a:t>案例 </a:t>
            </a:r>
            <a:r>
              <a:rPr lang="en-US" altLang="zh-CN" smtClean="0"/>
              <a:t>5.8 </a:t>
            </a:r>
            <a:r>
              <a:rPr lang="zh-CN" altLang="en-US" smtClean="0"/>
              <a:t>：基于久期的套期保值 </a:t>
            </a:r>
            <a:r>
              <a:rPr lang="en-US" altLang="zh-CN" smtClean="0"/>
              <a:t>I</a:t>
            </a:r>
          </a:p>
        </p:txBody>
      </p:sp>
      <p:sp>
        <p:nvSpPr>
          <p:cNvPr id="92165" name="Rectangle 3"/>
          <p:cNvSpPr>
            <a:spLocks noGrp="1" noChangeArrowheads="1"/>
          </p:cNvSpPr>
          <p:nvPr>
            <p:ph idx="1"/>
          </p:nvPr>
        </p:nvSpPr>
        <p:spPr>
          <a:xfrm>
            <a:off x="467544" y="1412776"/>
            <a:ext cx="8229600" cy="4530725"/>
          </a:xfrm>
        </p:spPr>
        <p:txBody>
          <a:bodyPr/>
          <a:lstStyle/>
          <a:p>
            <a:pPr eaLnBrk="1" hangingPunct="1"/>
            <a:endParaRPr lang="zh-CN" altLang="en-US" dirty="0" smtClean="0"/>
          </a:p>
          <a:p>
            <a:pPr eaLnBrk="1" hangingPunct="1"/>
            <a:r>
              <a:rPr lang="zh-CN" altLang="en-US" dirty="0"/>
              <a:t>假设一个手中管理着价值 </a:t>
            </a:r>
            <a:r>
              <a:rPr lang="en-US" altLang="zh-CN" dirty="0"/>
              <a:t>1000 </a:t>
            </a:r>
            <a:r>
              <a:rPr lang="zh-CN" altLang="en-US" dirty="0"/>
              <a:t>万美元、久期为 </a:t>
            </a:r>
            <a:r>
              <a:rPr lang="en-US" altLang="zh-CN" dirty="0"/>
              <a:t>6.8 </a:t>
            </a:r>
            <a:r>
              <a:rPr lang="zh-CN" altLang="en-US" dirty="0"/>
              <a:t>的国债组合的基金经理非常担心利率在接下来的一个月内波动剧烈，决定于 </a:t>
            </a:r>
            <a:r>
              <a:rPr lang="en-US" altLang="zh-CN" dirty="0"/>
              <a:t>2007 </a:t>
            </a:r>
            <a:r>
              <a:rPr lang="zh-CN" altLang="en-US" dirty="0"/>
              <a:t>年 </a:t>
            </a:r>
            <a:r>
              <a:rPr lang="en-US" altLang="zh-CN" dirty="0"/>
              <a:t>10 </a:t>
            </a:r>
            <a:r>
              <a:rPr lang="zh-CN" altLang="en-US" dirty="0"/>
              <a:t>月 </a:t>
            </a:r>
            <a:r>
              <a:rPr lang="en-US" altLang="zh-CN" dirty="0"/>
              <a:t>3 </a:t>
            </a:r>
            <a:r>
              <a:rPr lang="zh-CN" altLang="en-US" dirty="0"/>
              <a:t>日使用 </a:t>
            </a:r>
            <a:r>
              <a:rPr lang="en-US" altLang="zh-CN" dirty="0"/>
              <a:t>12 </a:t>
            </a:r>
            <a:r>
              <a:rPr lang="zh-CN" altLang="en-US" dirty="0"/>
              <a:t>月到期的长期国债期货 </a:t>
            </a:r>
            <a:r>
              <a:rPr lang="en-US" altLang="zh-CN" dirty="0"/>
              <a:t>USZ7 </a:t>
            </a:r>
            <a:r>
              <a:rPr lang="zh-CN" altLang="en-US" dirty="0"/>
              <a:t>进行利率风险管理。当她进入市场时，</a:t>
            </a:r>
            <a:r>
              <a:rPr lang="en-US" altLang="zh-CN" dirty="0"/>
              <a:t>USZ7 </a:t>
            </a:r>
            <a:r>
              <a:rPr lang="zh-CN" altLang="en-US" dirty="0"/>
              <a:t>报价为 </a:t>
            </a:r>
            <a:r>
              <a:rPr lang="en-US" altLang="zh-CN" dirty="0"/>
              <a:t>111.27 </a:t>
            </a:r>
            <a:r>
              <a:rPr lang="zh-CN" altLang="en-US" dirty="0"/>
              <a:t>美元</a:t>
            </a:r>
            <a:r>
              <a:rPr lang="zh-CN" altLang="en-US" dirty="0" smtClean="0"/>
              <a:t>。</a:t>
            </a:r>
            <a:endParaRPr lang="zh-CN" altLang="en-US" dirty="0"/>
          </a:p>
        </p:txBody>
      </p:sp>
      <p:sp>
        <p:nvSpPr>
          <p:cNvPr id="92163"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73</a:t>
            </a:fld>
            <a:endParaRPr lang="en-US" altLang="zh-CN" dirty="0">
              <a:solidFill>
                <a:srgbClr val="000000"/>
              </a:solidFill>
            </a:endParaRPr>
          </a:p>
        </p:txBody>
      </p:sp>
    </p:spTree>
    <p:extLst>
      <p:ext uri="{BB962C8B-B14F-4D97-AF65-F5344CB8AC3E}">
        <p14:creationId xmlns:p14="http://schemas.microsoft.com/office/powerpoint/2010/main" val="2777653861"/>
      </p:ext>
    </p:extLst>
  </p:cSld>
  <p:clrMapOvr>
    <a:masterClrMapping/>
  </p:clrMapOvr>
  <p:transition spd="slow">
    <p:pull dir="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标题 1"/>
          <p:cNvSpPr>
            <a:spLocks noGrp="1"/>
          </p:cNvSpPr>
          <p:nvPr>
            <p:ph type="title"/>
          </p:nvPr>
        </p:nvSpPr>
        <p:spPr/>
        <p:txBody>
          <a:bodyPr/>
          <a:lstStyle/>
          <a:p>
            <a:r>
              <a:rPr lang="zh-CN" altLang="en-US" smtClean="0"/>
              <a:t>案例 </a:t>
            </a:r>
            <a:r>
              <a:rPr lang="en-US" altLang="zh-CN" smtClean="0"/>
              <a:t>5.8 </a:t>
            </a:r>
            <a:r>
              <a:rPr lang="zh-CN" altLang="en-US" smtClean="0"/>
              <a:t>：基于久期的套期保值 </a:t>
            </a:r>
            <a:r>
              <a:rPr lang="en-US" altLang="zh-CN" smtClean="0"/>
              <a:t>II</a:t>
            </a:r>
            <a:endParaRPr lang="zh-CN" altLang="en-US" smtClean="0"/>
          </a:p>
        </p:txBody>
      </p:sp>
      <p:sp>
        <p:nvSpPr>
          <p:cNvPr id="36868" name="内容占位符 2"/>
          <p:cNvSpPr>
            <a:spLocks noGrp="1"/>
          </p:cNvSpPr>
          <p:nvPr>
            <p:ph idx="1"/>
          </p:nvPr>
        </p:nvSpPr>
        <p:spPr>
          <a:xfrm>
            <a:off x="467544" y="1196752"/>
            <a:ext cx="8229600" cy="4530725"/>
          </a:xfrm>
        </p:spPr>
        <p:txBody>
          <a:bodyPr/>
          <a:lstStyle/>
          <a:p>
            <a:endParaRPr lang="en-US" altLang="zh-CN" dirty="0" smtClean="0"/>
          </a:p>
          <a:p>
            <a:r>
              <a:rPr lang="en-US" altLang="zh-CN" dirty="0" smtClean="0"/>
              <a:t>2007 </a:t>
            </a:r>
            <a:r>
              <a:rPr lang="zh-CN" altLang="en-US" dirty="0" smtClean="0"/>
              <a:t>年 </a:t>
            </a:r>
            <a:r>
              <a:rPr lang="en-US" altLang="zh-CN" dirty="0" smtClean="0"/>
              <a:t>10 </a:t>
            </a:r>
            <a:r>
              <a:rPr lang="zh-CN" altLang="en-US" dirty="0" smtClean="0"/>
              <a:t>月 </a:t>
            </a:r>
            <a:r>
              <a:rPr lang="en-US" altLang="zh-CN" dirty="0" smtClean="0"/>
              <a:t>3 </a:t>
            </a:r>
            <a:r>
              <a:rPr lang="zh-CN" altLang="en-US" dirty="0" smtClean="0"/>
              <a:t>日，针对 </a:t>
            </a:r>
            <a:r>
              <a:rPr lang="en-US" altLang="zh-CN" dirty="0" smtClean="0"/>
              <a:t>USZ7 </a:t>
            </a:r>
            <a:r>
              <a:rPr lang="zh-CN" altLang="en-US" dirty="0" smtClean="0"/>
              <a:t>期货而言交割最合算的债券是息票率为 </a:t>
            </a:r>
            <a:r>
              <a:rPr lang="en-US" altLang="zh-CN" dirty="0" smtClean="0"/>
              <a:t>7.125% </a:t>
            </a:r>
            <a:r>
              <a:rPr lang="zh-CN" altLang="en-US" dirty="0" smtClean="0"/>
              <a:t>、将于 </a:t>
            </a:r>
            <a:r>
              <a:rPr lang="en-US" altLang="zh-CN" dirty="0" smtClean="0"/>
              <a:t>2023 </a:t>
            </a:r>
            <a:r>
              <a:rPr lang="zh-CN" altLang="en-US" dirty="0" smtClean="0"/>
              <a:t>年 </a:t>
            </a:r>
            <a:r>
              <a:rPr lang="en-US" altLang="zh-CN" dirty="0" smtClean="0"/>
              <a:t>2 </a:t>
            </a:r>
            <a:r>
              <a:rPr lang="zh-CN" altLang="en-US" dirty="0" smtClean="0"/>
              <a:t>月 </a:t>
            </a:r>
            <a:r>
              <a:rPr lang="en-US" altLang="zh-CN" dirty="0" smtClean="0"/>
              <a:t>15 </a:t>
            </a:r>
            <a:r>
              <a:rPr lang="zh-CN" altLang="en-US" dirty="0" smtClean="0"/>
              <a:t>日到期的长期国债。其转换因子为 </a:t>
            </a:r>
            <a:r>
              <a:rPr lang="en-US" altLang="zh-CN" dirty="0" smtClean="0"/>
              <a:t>1.1103 </a:t>
            </a:r>
            <a:r>
              <a:rPr lang="zh-CN" altLang="en-US" dirty="0" smtClean="0"/>
              <a:t>，现货报价为</a:t>
            </a:r>
            <a:r>
              <a:rPr lang="en-US" altLang="zh-CN" dirty="0" smtClean="0"/>
              <a:t>126.40 </a:t>
            </a:r>
            <a:r>
              <a:rPr lang="zh-CN" altLang="en-US" dirty="0" smtClean="0"/>
              <a:t>美元。根据债券修正久期的计算公式，该债券的修正久期为 </a:t>
            </a:r>
            <a:r>
              <a:rPr lang="en-US" altLang="zh-CN" dirty="0" smtClean="0"/>
              <a:t>10.18 </a:t>
            </a:r>
            <a:r>
              <a:rPr lang="zh-CN" altLang="en-US" dirty="0" smtClean="0"/>
              <a:t>，故此 </a:t>
            </a:r>
            <a:r>
              <a:rPr lang="en-US" altLang="zh-CN" dirty="0" smtClean="0"/>
              <a:t>USZ7 </a:t>
            </a:r>
            <a:r>
              <a:rPr lang="zh-CN" altLang="en-US" dirty="0" smtClean="0"/>
              <a:t>的久期近似等于</a:t>
            </a:r>
            <a:endParaRPr lang="en-US" altLang="zh-CN" dirty="0" smtClean="0"/>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74</a:t>
            </a:fld>
            <a:endParaRPr lang="en-US" altLang="zh-CN" dirty="0">
              <a:solidFill>
                <a:srgbClr val="000000"/>
              </a:solidFill>
            </a:endParaRPr>
          </a:p>
        </p:txBody>
      </p:sp>
      <p:graphicFrame>
        <p:nvGraphicFramePr>
          <p:cNvPr id="36866" name="Object 3"/>
          <p:cNvGraphicFramePr>
            <a:graphicFrameLocks noChangeAspect="1"/>
          </p:cNvGraphicFramePr>
          <p:nvPr>
            <p:extLst>
              <p:ext uri="{D42A27DB-BD31-4B8C-83A1-F6EECF244321}">
                <p14:modId xmlns:p14="http://schemas.microsoft.com/office/powerpoint/2010/main" val="3387308345"/>
              </p:ext>
            </p:extLst>
          </p:nvPr>
        </p:nvGraphicFramePr>
        <p:xfrm>
          <a:off x="3563888" y="4725144"/>
          <a:ext cx="2376488" cy="825500"/>
        </p:xfrm>
        <a:graphic>
          <a:graphicData uri="http://schemas.openxmlformats.org/presentationml/2006/ole">
            <mc:AlternateContent xmlns:mc="http://schemas.openxmlformats.org/markup-compatibility/2006">
              <mc:Choice xmlns:v="urn:schemas-microsoft-com:vml" Requires="v">
                <p:oleObj spid="_x0000_s69664" r:id="rId3" imgW="1130300" imgH="393700" progId="Equation.3">
                  <p:embed/>
                </p:oleObj>
              </mc:Choice>
              <mc:Fallback>
                <p:oleObj r:id="rId3" imgW="11303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725144"/>
                        <a:ext cx="2376488"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9148004"/>
      </p:ext>
    </p:extLst>
  </p:cSld>
  <p:clrMapOvr>
    <a:masterClrMapping/>
  </p:clrMapOvr>
  <p:transition spd="slow">
    <p:pull dir="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标题 1"/>
          <p:cNvSpPr>
            <a:spLocks noGrp="1"/>
          </p:cNvSpPr>
          <p:nvPr>
            <p:ph type="title"/>
          </p:nvPr>
        </p:nvSpPr>
        <p:spPr/>
        <p:txBody>
          <a:bodyPr/>
          <a:lstStyle/>
          <a:p>
            <a:r>
              <a:rPr lang="zh-CN" altLang="en-US" smtClean="0"/>
              <a:t>案例 </a:t>
            </a:r>
            <a:r>
              <a:rPr lang="en-US" altLang="zh-CN" smtClean="0"/>
              <a:t>5.8 </a:t>
            </a:r>
            <a:r>
              <a:rPr lang="zh-CN" altLang="en-US" smtClean="0"/>
              <a:t>：基于久期的套期保值 </a:t>
            </a:r>
            <a:r>
              <a:rPr lang="en-US" altLang="zh-CN" smtClean="0"/>
              <a:t>III</a:t>
            </a:r>
            <a:endParaRPr lang="zh-CN" altLang="en-US" smtClean="0"/>
          </a:p>
        </p:txBody>
      </p:sp>
      <p:sp>
        <p:nvSpPr>
          <p:cNvPr id="37892" name="内容占位符 2"/>
          <p:cNvSpPr>
            <a:spLocks noGrp="1"/>
          </p:cNvSpPr>
          <p:nvPr>
            <p:ph idx="1"/>
          </p:nvPr>
        </p:nvSpPr>
        <p:spPr>
          <a:xfrm>
            <a:off x="467544" y="1196752"/>
            <a:ext cx="8229600" cy="4530725"/>
          </a:xfrm>
        </p:spPr>
        <p:txBody>
          <a:bodyPr/>
          <a:lstStyle/>
          <a:p>
            <a:pPr eaLnBrk="1" hangingPunct="1"/>
            <a:endParaRPr lang="en-US" altLang="zh-CN" dirty="0" smtClean="0"/>
          </a:p>
          <a:p>
            <a:pPr eaLnBrk="1" hangingPunct="1"/>
            <a:r>
              <a:rPr lang="zh-CN" altLang="en-US" dirty="0" smtClean="0"/>
              <a:t>套期保值数量为</a:t>
            </a:r>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r>
              <a:rPr lang="zh-CN" altLang="en-US" dirty="0" smtClean="0"/>
              <a:t>因此，该基金经理应卖出 </a:t>
            </a:r>
            <a:r>
              <a:rPr lang="en-US" altLang="zh-CN" dirty="0" smtClean="0"/>
              <a:t>61 </a:t>
            </a:r>
            <a:r>
              <a:rPr lang="zh-CN" altLang="en-US" dirty="0" smtClean="0"/>
              <a:t>份 </a:t>
            </a:r>
            <a:r>
              <a:rPr lang="en-US" altLang="zh-CN" dirty="0" smtClean="0"/>
              <a:t>USZ7 </a:t>
            </a:r>
            <a:r>
              <a:rPr lang="zh-CN" altLang="en-US" dirty="0" smtClean="0"/>
              <a:t>进行利率风险管理，以实现久期为零。</a:t>
            </a:r>
          </a:p>
          <a:p>
            <a:endParaRPr lang="zh-CN" altLang="en-US" dirty="0" smtClean="0"/>
          </a:p>
        </p:txBody>
      </p:sp>
      <p:sp>
        <p:nvSpPr>
          <p:cNvPr id="5"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75</a:t>
            </a:fld>
            <a:endParaRPr lang="en-US" altLang="zh-CN" dirty="0">
              <a:solidFill>
                <a:srgbClr val="000000"/>
              </a:solidFill>
            </a:endParaRPr>
          </a:p>
        </p:txBody>
      </p:sp>
      <p:graphicFrame>
        <p:nvGraphicFramePr>
          <p:cNvPr id="37890" name="Object 4"/>
          <p:cNvGraphicFramePr>
            <a:graphicFrameLocks noChangeAspect="1"/>
          </p:cNvGraphicFramePr>
          <p:nvPr>
            <p:extLst>
              <p:ext uri="{D42A27DB-BD31-4B8C-83A1-F6EECF244321}">
                <p14:modId xmlns:p14="http://schemas.microsoft.com/office/powerpoint/2010/main" val="1427670449"/>
              </p:ext>
            </p:extLst>
          </p:nvPr>
        </p:nvGraphicFramePr>
        <p:xfrm>
          <a:off x="1979712" y="2636912"/>
          <a:ext cx="5624512" cy="865187"/>
        </p:xfrm>
        <a:graphic>
          <a:graphicData uri="http://schemas.openxmlformats.org/presentationml/2006/ole">
            <mc:AlternateContent xmlns:mc="http://schemas.openxmlformats.org/markup-compatibility/2006">
              <mc:Choice xmlns:v="urn:schemas-microsoft-com:vml" Requires="v">
                <p:oleObj spid="_x0000_s70688" r:id="rId3" imgW="2805482" imgH="431613" progId="Equation.DSMT4">
                  <p:embed/>
                </p:oleObj>
              </mc:Choice>
              <mc:Fallback>
                <p:oleObj r:id="rId3" imgW="2805482" imgH="43161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636912"/>
                        <a:ext cx="5624512"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0211032"/>
      </p:ext>
    </p:extLst>
  </p:cSld>
  <p:clrMapOvr>
    <a:masterClrMapping/>
  </p:clrMapOvr>
  <p:transition spd="slow">
    <p:pull dir="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ChangeArrowheads="1"/>
          </p:cNvSpPr>
          <p:nvPr>
            <p:ph type="title"/>
          </p:nvPr>
        </p:nvSpPr>
        <p:spPr/>
        <p:txBody>
          <a:bodyPr/>
          <a:lstStyle/>
          <a:p>
            <a:pPr eaLnBrk="1" hangingPunct="1"/>
            <a:r>
              <a:rPr lang="zh-CN" smtClean="0"/>
              <a:t>久期的局限性</a:t>
            </a:r>
          </a:p>
        </p:txBody>
      </p:sp>
      <p:sp>
        <p:nvSpPr>
          <p:cNvPr id="93189" name="Rectangle 3"/>
          <p:cNvSpPr>
            <a:spLocks noGrp="1" noChangeArrowheads="1"/>
          </p:cNvSpPr>
          <p:nvPr>
            <p:ph idx="1"/>
          </p:nvPr>
        </p:nvSpPr>
        <p:spPr>
          <a:xfrm>
            <a:off x="467544" y="1196752"/>
            <a:ext cx="8229600" cy="4530725"/>
          </a:xfrm>
        </p:spPr>
        <p:txBody>
          <a:bodyPr/>
          <a:lstStyle/>
          <a:p>
            <a:pPr eaLnBrk="1" hangingPunct="1"/>
            <a:endParaRPr lang="zh-CN" altLang="en-US" dirty="0" smtClean="0"/>
          </a:p>
          <a:p>
            <a:pPr eaLnBrk="1" hangingPunct="1"/>
            <a:r>
              <a:rPr lang="zh-CN" altLang="en-US" dirty="0" smtClean="0"/>
              <a:t>久期有着天然的局限性：</a:t>
            </a:r>
          </a:p>
          <a:p>
            <a:pPr lvl="1" eaLnBrk="1" hangingPunct="1"/>
            <a:r>
              <a:rPr lang="zh-CN" altLang="en-US" dirty="0" smtClean="0"/>
              <a:t>久期仅仅是资产价格对利率的一阶敏感性，无法反映和管理资产价格的全部利率风险，当利率变化较大时这个缺陷尤其显著；</a:t>
            </a:r>
          </a:p>
          <a:p>
            <a:pPr lvl="1" eaLnBrk="1" hangingPunct="1"/>
            <a:r>
              <a:rPr lang="zh-CN" altLang="en-US" dirty="0" smtClean="0"/>
              <a:t>久期的定义建立在利率曲线发生平移，即所有期限的利率变化幅度相等的假设基础之上，这是一个不符合现实的假设。</a:t>
            </a:r>
          </a:p>
        </p:txBody>
      </p:sp>
      <p:sp>
        <p:nvSpPr>
          <p:cNvPr id="93187"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76</a:t>
            </a:fld>
            <a:endParaRPr lang="en-US" altLang="zh-CN" dirty="0">
              <a:solidFill>
                <a:srgbClr val="000000"/>
              </a:solidFill>
            </a:endParaRPr>
          </a:p>
        </p:txBody>
      </p:sp>
    </p:spTree>
    <p:extLst>
      <p:ext uri="{BB962C8B-B14F-4D97-AF65-F5344CB8AC3E}">
        <p14:creationId xmlns:p14="http://schemas.microsoft.com/office/powerpoint/2010/main" val="1711344615"/>
      </p:ext>
    </p:extLst>
  </p:cSld>
  <p:clrMapOvr>
    <a:masterClrMapping/>
  </p:clrMapOvr>
  <p:transition spd="slow">
    <p:pull dir="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1624013" y="333375"/>
            <a:ext cx="5689600" cy="1081088"/>
          </a:xfrm>
        </p:spPr>
        <p:txBody>
          <a:bodyPr/>
          <a:lstStyle/>
          <a:p>
            <a:pPr marL="53975" eaLnBrk="1" hangingPunct="1"/>
            <a:r>
              <a:rPr lang="en-US" altLang="zh-CN" smtClean="0">
                <a:solidFill>
                  <a:srgbClr val="0044AC"/>
                </a:solidFill>
              </a:rPr>
              <a:t>       </a:t>
            </a:r>
            <a:r>
              <a:rPr lang="zh-CN" altLang="en-US" smtClean="0">
                <a:solidFill>
                  <a:srgbClr val="0044AC"/>
                </a:solidFill>
              </a:rPr>
              <a:t>请提问</a:t>
            </a:r>
          </a:p>
        </p:txBody>
      </p:sp>
      <p:sp>
        <p:nvSpPr>
          <p:cNvPr id="283651" name="Rectangle 3"/>
          <p:cNvSpPr>
            <a:spLocks noGrp="1" noChangeArrowheads="1"/>
          </p:cNvSpPr>
          <p:nvPr>
            <p:ph type="body" sz="half" idx="1"/>
          </p:nvPr>
        </p:nvSpPr>
        <p:spPr>
          <a:xfrm>
            <a:off x="457200" y="1600200"/>
            <a:ext cx="4011613" cy="4530725"/>
          </a:xfrm>
        </p:spPr>
        <p:txBody>
          <a:bodyPr/>
          <a:lstStyle/>
          <a:p>
            <a:pPr eaLnBrk="1" hangingPunct="1"/>
            <a:r>
              <a:rPr lang="en-US" altLang="zh-CN" sz="2800" smtClean="0"/>
              <a:t>Any Questions</a:t>
            </a:r>
            <a:r>
              <a:rPr lang="zh-CN" altLang="en-US" sz="2800" smtClean="0"/>
              <a:t>？</a:t>
            </a:r>
            <a:endParaRPr lang="en-US" altLang="zh-CN" sz="2800" smtClean="0"/>
          </a:p>
          <a:p>
            <a:pPr eaLnBrk="1" hangingPunct="1"/>
            <a:endParaRPr lang="en-US" altLang="zh-CN" sz="2800" smtClean="0"/>
          </a:p>
        </p:txBody>
      </p:sp>
      <p:pic>
        <p:nvPicPr>
          <p:cNvPr id="454660" name="Picture 4" descr="3-3"/>
          <p:cNvPicPr>
            <a:picLocks noGrp="1" noChangeAspect="1" noChangeArrowheads="1"/>
          </p:cNvPicPr>
          <p:nvPr>
            <p:ph sz="half" idx="2"/>
          </p:nvPr>
        </p:nvPicPr>
        <p:blipFill>
          <a:blip r:embed="rId3" cstate="print"/>
          <a:srcRect/>
          <a:stretch>
            <a:fillRect/>
          </a:stretch>
        </p:blipFill>
        <p:spPr>
          <a:xfrm>
            <a:off x="3460750" y="2644775"/>
            <a:ext cx="2082800" cy="2751138"/>
          </a:xfrm>
          <a:noFill/>
        </p:spPr>
      </p:pic>
      <p:sp>
        <p:nvSpPr>
          <p:cNvPr id="4" name="页脚占位符 3"/>
          <p:cNvSpPr>
            <a:spLocks noGrp="1"/>
          </p:cNvSpPr>
          <p:nvPr>
            <p:ph type="ftr" sz="quarter" idx="11"/>
          </p:nvPr>
        </p:nvSpPr>
        <p:spPr>
          <a:xfrm>
            <a:off x="2699792" y="6381327"/>
            <a:ext cx="4104456" cy="340147"/>
          </a:xfrm>
        </p:spPr>
        <p:txBody>
          <a:bodyPr/>
          <a:lstStyle/>
          <a:p>
            <a:pPr>
              <a:defRPr/>
            </a:pPr>
            <a:r>
              <a:rPr lang="en-US" altLang="zh-CN" dirty="0" smtClean="0"/>
              <a:t>Copyright ©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r>
              <a:rPr lang="en-US" altLang="zh-CN" dirty="0" smtClean="0"/>
              <a:t>, XMU, 2012</a:t>
            </a:r>
            <a:endParaRPr lang="zh-CN" altLang="en-US" dirty="0"/>
          </a:p>
        </p:txBody>
      </p:sp>
      <p:sp>
        <p:nvSpPr>
          <p:cNvPr id="5" name="灯片编号占位符 4"/>
          <p:cNvSpPr>
            <a:spLocks noGrp="1"/>
          </p:cNvSpPr>
          <p:nvPr>
            <p:ph type="sldNum" sz="quarter" idx="12"/>
          </p:nvPr>
        </p:nvSpPr>
        <p:spPr/>
        <p:txBody>
          <a:bodyPr/>
          <a:lstStyle/>
          <a:p>
            <a:pPr>
              <a:defRPr/>
            </a:pPr>
            <a:fld id="{5CC2B108-31DF-4FE0-8872-C4A8491C00B8}" type="slidenum">
              <a:rPr lang="en-US" altLang="zh-CN" smtClean="0"/>
              <a:pPr>
                <a:defRPr/>
              </a:pPr>
              <a:t>77</a:t>
            </a:fld>
            <a:endParaRPr lang="en-US" altLang="zh-CN"/>
          </a:p>
        </p:txBody>
      </p:sp>
    </p:spTree>
    <p:extLst>
      <p:ext uri="{BB962C8B-B14F-4D97-AF65-F5344CB8AC3E}">
        <p14:creationId xmlns:p14="http://schemas.microsoft.com/office/powerpoint/2010/main" val="353114205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54660"/>
                                        </p:tgtEl>
                                        <p:attrNameLst>
                                          <p:attrName>style.visibility</p:attrName>
                                        </p:attrNameLst>
                                      </p:cBhvr>
                                      <p:to>
                                        <p:strVal val="visible"/>
                                      </p:to>
                                    </p:set>
                                    <p:animEffect transition="in" filter="wipe(down)">
                                      <p:cBhvr>
                                        <p:cTn id="7" dur="580">
                                          <p:stCondLst>
                                            <p:cond delay="0"/>
                                          </p:stCondLst>
                                        </p:cTn>
                                        <p:tgtEl>
                                          <p:spTgt spid="454660"/>
                                        </p:tgtEl>
                                      </p:cBhvr>
                                    </p:animEffect>
                                    <p:anim calcmode="lin" valueType="num">
                                      <p:cBhvr>
                                        <p:cTn id="8" dur="1822" tmFilter="0,0; 0.14,0.36; 0.43,0.73; 0.71,0.91; 1.0,1.0">
                                          <p:stCondLst>
                                            <p:cond delay="0"/>
                                          </p:stCondLst>
                                        </p:cTn>
                                        <p:tgtEl>
                                          <p:spTgt spid="45466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466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466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466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4660"/>
                                        </p:tgtEl>
                                        <p:attrNameLst>
                                          <p:attrName>ppt_y</p:attrName>
                                        </p:attrNameLst>
                                      </p:cBhvr>
                                      <p:tavLst>
                                        <p:tav tm="0" fmla="#ppt_y-sin(pi*$)/81">
                                          <p:val>
                                            <p:fltVal val="0"/>
                                          </p:val>
                                        </p:tav>
                                        <p:tav tm="100000">
                                          <p:val>
                                            <p:fltVal val="1"/>
                                          </p:val>
                                        </p:tav>
                                      </p:tavLst>
                                    </p:anim>
                                    <p:animScale>
                                      <p:cBhvr>
                                        <p:cTn id="13" dur="26">
                                          <p:stCondLst>
                                            <p:cond delay="650"/>
                                          </p:stCondLst>
                                        </p:cTn>
                                        <p:tgtEl>
                                          <p:spTgt spid="454660"/>
                                        </p:tgtEl>
                                      </p:cBhvr>
                                      <p:to x="100000" y="60000"/>
                                    </p:animScale>
                                    <p:animScale>
                                      <p:cBhvr>
                                        <p:cTn id="14" dur="166" decel="50000">
                                          <p:stCondLst>
                                            <p:cond delay="676"/>
                                          </p:stCondLst>
                                        </p:cTn>
                                        <p:tgtEl>
                                          <p:spTgt spid="454660"/>
                                        </p:tgtEl>
                                      </p:cBhvr>
                                      <p:to x="100000" y="100000"/>
                                    </p:animScale>
                                    <p:animScale>
                                      <p:cBhvr>
                                        <p:cTn id="15" dur="26">
                                          <p:stCondLst>
                                            <p:cond delay="1312"/>
                                          </p:stCondLst>
                                        </p:cTn>
                                        <p:tgtEl>
                                          <p:spTgt spid="454660"/>
                                        </p:tgtEl>
                                      </p:cBhvr>
                                      <p:to x="100000" y="80000"/>
                                    </p:animScale>
                                    <p:animScale>
                                      <p:cBhvr>
                                        <p:cTn id="16" dur="166" decel="50000">
                                          <p:stCondLst>
                                            <p:cond delay="1338"/>
                                          </p:stCondLst>
                                        </p:cTn>
                                        <p:tgtEl>
                                          <p:spTgt spid="454660"/>
                                        </p:tgtEl>
                                      </p:cBhvr>
                                      <p:to x="100000" y="100000"/>
                                    </p:animScale>
                                    <p:animScale>
                                      <p:cBhvr>
                                        <p:cTn id="17" dur="26">
                                          <p:stCondLst>
                                            <p:cond delay="1642"/>
                                          </p:stCondLst>
                                        </p:cTn>
                                        <p:tgtEl>
                                          <p:spTgt spid="454660"/>
                                        </p:tgtEl>
                                      </p:cBhvr>
                                      <p:to x="100000" y="90000"/>
                                    </p:animScale>
                                    <p:animScale>
                                      <p:cBhvr>
                                        <p:cTn id="18" dur="166" decel="50000">
                                          <p:stCondLst>
                                            <p:cond delay="1668"/>
                                          </p:stCondLst>
                                        </p:cTn>
                                        <p:tgtEl>
                                          <p:spTgt spid="454660"/>
                                        </p:tgtEl>
                                      </p:cBhvr>
                                      <p:to x="100000" y="100000"/>
                                    </p:animScale>
                                    <p:animScale>
                                      <p:cBhvr>
                                        <p:cTn id="19" dur="26">
                                          <p:stCondLst>
                                            <p:cond delay="1808"/>
                                          </p:stCondLst>
                                        </p:cTn>
                                        <p:tgtEl>
                                          <p:spTgt spid="454660"/>
                                        </p:tgtEl>
                                      </p:cBhvr>
                                      <p:to x="100000" y="95000"/>
                                    </p:animScale>
                                    <p:animScale>
                                      <p:cBhvr>
                                        <p:cTn id="20" dur="166" decel="50000">
                                          <p:stCondLst>
                                            <p:cond delay="1834"/>
                                          </p:stCondLst>
                                        </p:cTn>
                                        <p:tgtEl>
                                          <p:spTgt spid="4546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A0B34B9-D817-47F5-9B8C-94F2D5E9BE68}" type="slidenum">
              <a:rPr lang="zh-CN" altLang="en-US" smtClean="0"/>
              <a:pPr/>
              <a:t>78</a:t>
            </a:fld>
            <a:endParaRPr lang="zh-CN" altLang="en-US"/>
          </a:p>
        </p:txBody>
      </p:sp>
    </p:spTree>
    <p:extLst>
      <p:ext uri="{BB962C8B-B14F-4D97-AF65-F5344CB8AC3E}">
        <p14:creationId xmlns:p14="http://schemas.microsoft.com/office/powerpoint/2010/main" val="348534608"/>
      </p:ext>
    </p:extLst>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zh-CN" altLang="en-US" smtClean="0"/>
              <a:t>最小方差套期保值比率 </a:t>
            </a:r>
            <a:r>
              <a:rPr lang="en-US" altLang="zh-CN" smtClean="0"/>
              <a:t>II</a:t>
            </a:r>
          </a:p>
        </p:txBody>
      </p:sp>
      <p:sp>
        <p:nvSpPr>
          <p:cNvPr id="3078" name="Rectangle 3"/>
          <p:cNvSpPr>
            <a:spLocks noGrp="1" noChangeArrowheads="1"/>
          </p:cNvSpPr>
          <p:nvPr>
            <p:ph type="body" sz="half" idx="1"/>
          </p:nvPr>
        </p:nvSpPr>
        <p:spPr>
          <a:xfrm>
            <a:off x="755576" y="1196752"/>
            <a:ext cx="7561263" cy="4524375"/>
          </a:xfrm>
        </p:spPr>
        <p:txBody>
          <a:bodyPr/>
          <a:lstStyle/>
          <a:p>
            <a:pPr eaLnBrk="1" hangingPunct="1"/>
            <a:endParaRPr lang="zh-CN" altLang="zh-CN" dirty="0" smtClean="0"/>
          </a:p>
          <a:p>
            <a:pPr eaLnBrk="1" hangingPunct="1"/>
            <a:r>
              <a:rPr lang="zh-CN" dirty="0" smtClean="0"/>
              <a:t>如果：</a:t>
            </a:r>
          </a:p>
          <a:p>
            <a:pPr lvl="1" eaLnBrk="1" hangingPunct="1"/>
            <a:r>
              <a:rPr lang="zh-CN" dirty="0" smtClean="0"/>
              <a:t>投资组合与市场指数         之间的 </a:t>
            </a:r>
            <a:r>
              <a:rPr lang="zh-CN" altLang="zh-CN" dirty="0" smtClean="0"/>
              <a:t>β </a:t>
            </a:r>
            <a:r>
              <a:rPr lang="zh-CN" dirty="0" smtClean="0"/>
              <a:t>系数等于投资组合与股指期货之间的 </a:t>
            </a:r>
            <a:r>
              <a:rPr lang="zh-CN" altLang="zh-CN" dirty="0" smtClean="0"/>
              <a:t>β</a:t>
            </a:r>
          </a:p>
          <a:p>
            <a:pPr lvl="1" eaLnBrk="1" hangingPunct="1"/>
            <a:r>
              <a:rPr lang="zh-CN" dirty="0" smtClean="0"/>
              <a:t>我们使用的 </a:t>
            </a:r>
            <a:r>
              <a:rPr lang="zh-CN" altLang="zh-CN" dirty="0" smtClean="0"/>
              <a:t>β </a:t>
            </a:r>
            <a:r>
              <a:rPr lang="zh-CN" dirty="0" smtClean="0"/>
              <a:t>系数等于套期保值期间真实的 </a:t>
            </a:r>
            <a:r>
              <a:rPr lang="zh-CN" altLang="zh-CN" dirty="0" smtClean="0"/>
              <a:t>β </a:t>
            </a:r>
            <a:r>
              <a:rPr lang="zh-CN" dirty="0" smtClean="0"/>
              <a:t>系数</a:t>
            </a:r>
          </a:p>
          <a:p>
            <a:pPr eaLnBrk="1" hangingPunct="1"/>
            <a:r>
              <a:rPr lang="zh-CN" dirty="0" smtClean="0"/>
              <a:t>则：</a:t>
            </a:r>
          </a:p>
          <a:p>
            <a:pPr lvl="1" eaLnBrk="1" hangingPunct="1"/>
            <a:r>
              <a:rPr lang="zh-CN" altLang="zh-CN" dirty="0" smtClean="0"/>
              <a:t>β </a:t>
            </a:r>
            <a:r>
              <a:rPr lang="zh-CN" dirty="0" smtClean="0"/>
              <a:t>的确是股指期货最小方差套期保值比率的一个良好近似。</a:t>
            </a:r>
          </a:p>
        </p:txBody>
      </p:sp>
      <p:graphicFrame>
        <p:nvGraphicFramePr>
          <p:cNvPr id="3074" name="Object 4"/>
          <p:cNvGraphicFramePr>
            <a:graphicFrameLocks noGrp="1" noChangeAspect="1"/>
          </p:cNvGraphicFramePr>
          <p:nvPr>
            <p:ph sz="half" idx="2"/>
            <p:extLst>
              <p:ext uri="{D42A27DB-BD31-4B8C-83A1-F6EECF244321}">
                <p14:modId xmlns:p14="http://schemas.microsoft.com/office/powerpoint/2010/main" val="3924490646"/>
              </p:ext>
            </p:extLst>
          </p:nvPr>
        </p:nvGraphicFramePr>
        <p:xfrm>
          <a:off x="4139952" y="2060848"/>
          <a:ext cx="377825" cy="452438"/>
        </p:xfrm>
        <a:graphic>
          <a:graphicData uri="http://schemas.openxmlformats.org/presentationml/2006/ole">
            <mc:AlternateContent xmlns:mc="http://schemas.openxmlformats.org/markup-compatibility/2006">
              <mc:Choice xmlns:v="urn:schemas-microsoft-com:vml" Requires="v">
                <p:oleObj spid="_x0000_s35873" name="Equation" r:id="rId3" imgW="190440" imgH="228600" progId="Equation.DSMT4">
                  <p:embed/>
                </p:oleObj>
              </mc:Choice>
              <mc:Fallback>
                <p:oleObj name="Equation" r:id="rId3" imgW="190440" imgH="228600" progId="Equation.DSMT4">
                  <p:embed/>
                  <p:pic>
                    <p:nvPicPr>
                      <p:cNvPr id="0" name=""/>
                      <p:cNvPicPr>
                        <a:picLocks noGrp="1" noChangeAspect="1" noChangeArrowheads="1"/>
                      </p:cNvPicPr>
                      <p:nvPr/>
                    </p:nvPicPr>
                    <p:blipFill>
                      <a:blip r:embed="rId4"/>
                      <a:srcRect/>
                      <a:stretch>
                        <a:fillRect/>
                      </a:stretch>
                    </p:blipFill>
                    <p:spPr bwMode="auto">
                      <a:xfrm>
                        <a:off x="4139952" y="2060848"/>
                        <a:ext cx="377825"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页脚占位符 5"/>
          <p:cNvSpPr>
            <a:spLocks noGrp="1"/>
          </p:cNvSpPr>
          <p:nvPr>
            <p:ph type="ftr" sz="quarter" idx="11"/>
          </p:nvPr>
        </p:nvSpPr>
        <p:spPr>
          <a:xfrm>
            <a:off x="2123728" y="6556897"/>
            <a:ext cx="4392488" cy="280119"/>
          </a:xfrm>
        </p:spPr>
        <p:txBody>
          <a:bodyPr/>
          <a:lstStyle/>
          <a:p>
            <a:pPr>
              <a:defRPr/>
            </a:pPr>
            <a:r>
              <a:rPr lang="en-US" altLang="zh-CN" dirty="0" smtClean="0">
                <a:solidFill>
                  <a:srgbClr val="000000"/>
                </a:solidFill>
              </a:rPr>
              <a:t>Copyright © </a:t>
            </a:r>
            <a:r>
              <a:rPr lang="en-US" altLang="zh-CN" dirty="0" err="1" smtClean="0">
                <a:solidFill>
                  <a:srgbClr val="000000"/>
                </a:solidFill>
              </a:rPr>
              <a:t>Zheng</a:t>
            </a:r>
            <a:r>
              <a:rPr lang="en-US" altLang="zh-CN" dirty="0" smtClean="0">
                <a:solidFill>
                  <a:srgbClr val="000000"/>
                </a:solidFill>
              </a:rPr>
              <a:t>, </a:t>
            </a:r>
            <a:r>
              <a:rPr lang="en-US" altLang="zh-CN" dirty="0" err="1" smtClean="0">
                <a:solidFill>
                  <a:srgbClr val="000000"/>
                </a:solidFill>
              </a:rPr>
              <a:t>Zhenlong</a:t>
            </a:r>
            <a:r>
              <a:rPr lang="en-US" altLang="zh-CN" dirty="0" smtClean="0">
                <a:solidFill>
                  <a:srgbClr val="000000"/>
                </a:solidFill>
              </a:rPr>
              <a:t> &amp; Chen, </a:t>
            </a:r>
            <a:r>
              <a:rPr lang="en-US" altLang="zh-CN" dirty="0" err="1" smtClean="0">
                <a:solidFill>
                  <a:srgbClr val="000000"/>
                </a:solidFill>
              </a:rPr>
              <a:t>Rong</a:t>
            </a:r>
            <a:r>
              <a:rPr lang="en-US" altLang="zh-CN" dirty="0" smtClean="0">
                <a:solidFill>
                  <a:srgbClr val="000000"/>
                </a:solidFill>
              </a:rPr>
              <a:t>, XMU, 2012</a:t>
            </a:r>
            <a:endParaRPr lang="zh-CN" altLang="en-US" sz="1800" dirty="0" smtClean="0">
              <a:solidFill>
                <a:srgbClr val="000000"/>
              </a:solidFill>
            </a:endParaRPr>
          </a:p>
        </p:txBody>
      </p:sp>
      <p:sp>
        <p:nvSpPr>
          <p:cNvPr id="8" name="灯片编号占位符 7"/>
          <p:cNvSpPr>
            <a:spLocks noGrp="1"/>
          </p:cNvSpPr>
          <p:nvPr>
            <p:ph type="sldNum" sz="quarter" idx="12"/>
          </p:nvPr>
        </p:nvSpPr>
        <p:spPr/>
        <p:txBody>
          <a:bodyPr/>
          <a:lstStyle/>
          <a:p>
            <a:pPr>
              <a:defRPr/>
            </a:pPr>
            <a:r>
              <a:rPr lang="zh-CN" altLang="en-US" smtClean="0">
                <a:solidFill>
                  <a:srgbClr val="000000"/>
                </a:solidFill>
              </a:rPr>
              <a:t>1</a:t>
            </a:r>
            <a:endParaRPr lang="zh-CN" altLang="en-US" sz="1800">
              <a:solidFill>
                <a:srgbClr val="000000"/>
              </a:solidFill>
            </a:endParaRPr>
          </a:p>
        </p:txBody>
      </p:sp>
    </p:spTree>
    <p:extLst>
      <p:ext uri="{BB962C8B-B14F-4D97-AF65-F5344CB8AC3E}">
        <p14:creationId xmlns:p14="http://schemas.microsoft.com/office/powerpoint/2010/main" val="834183270"/>
      </p:ext>
    </p:extLst>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pPr eaLnBrk="1" hangingPunct="1"/>
            <a:r>
              <a:rPr lang="zh-CN" altLang="en-US" dirty="0" smtClean="0"/>
              <a:t>案例 </a:t>
            </a:r>
            <a:r>
              <a:rPr lang="en-US" altLang="zh-CN" dirty="0" smtClean="0"/>
              <a:t>5.1 </a:t>
            </a:r>
            <a:r>
              <a:rPr lang="zh-CN" altLang="en-US" dirty="0" smtClean="0"/>
              <a:t>：</a:t>
            </a:r>
            <a:r>
              <a:rPr lang="zh-CN" altLang="en-US" dirty="0"/>
              <a:t>沪</a:t>
            </a:r>
            <a:r>
              <a:rPr lang="zh-CN" altLang="en-US" dirty="0" smtClean="0"/>
              <a:t>深</a:t>
            </a:r>
            <a:r>
              <a:rPr lang="en-US" altLang="zh-CN" dirty="0" smtClean="0"/>
              <a:t>300</a:t>
            </a:r>
            <a:r>
              <a:rPr lang="zh-CN" altLang="en-US" dirty="0" smtClean="0"/>
              <a:t>股指期货套期保值 </a:t>
            </a:r>
            <a:r>
              <a:rPr lang="en-US" altLang="zh-CN" dirty="0" smtClean="0"/>
              <a:t>I</a:t>
            </a:r>
          </a:p>
        </p:txBody>
      </p:sp>
      <p:sp>
        <p:nvSpPr>
          <p:cNvPr id="60421" name="Rectangle 3"/>
          <p:cNvSpPr>
            <a:spLocks noGrp="1" noChangeArrowheads="1"/>
          </p:cNvSpPr>
          <p:nvPr>
            <p:ph idx="1"/>
          </p:nvPr>
        </p:nvSpPr>
        <p:spPr/>
        <p:txBody>
          <a:bodyPr/>
          <a:lstStyle/>
          <a:p>
            <a:pPr eaLnBrk="1" hangingPunct="1"/>
            <a:endParaRPr lang="zh-CN" altLang="en-US" dirty="0" smtClean="0"/>
          </a:p>
          <a:p>
            <a:pPr eaLnBrk="1" hangingPunct="1"/>
            <a:r>
              <a:rPr lang="zh-CN" altLang="en-US" dirty="0"/>
              <a:t>假设某投资经理管理着一个总价值为 </a:t>
            </a:r>
            <a:r>
              <a:rPr lang="en-US" altLang="zh-CN" dirty="0"/>
              <a:t>40 000 000 </a:t>
            </a:r>
            <a:r>
              <a:rPr lang="zh-CN" altLang="en-US" dirty="0"/>
              <a:t>元的多样化股票投资组合并长期看好该组合，该组合相对</a:t>
            </a:r>
            <a:r>
              <a:rPr lang="zh-CN" altLang="en-US" dirty="0" smtClean="0"/>
              <a:t>于沪</a:t>
            </a:r>
            <a:r>
              <a:rPr lang="zh-CN" altLang="en-US" dirty="0"/>
              <a:t>深</a:t>
            </a:r>
            <a:r>
              <a:rPr lang="en-US" altLang="zh-CN" dirty="0"/>
              <a:t>300</a:t>
            </a:r>
            <a:r>
              <a:rPr lang="zh-CN" altLang="en-US" dirty="0"/>
              <a:t>指数的 </a:t>
            </a:r>
            <a:r>
              <a:rPr lang="en-US" altLang="zh-CN" dirty="0"/>
              <a:t>β </a:t>
            </a:r>
            <a:r>
              <a:rPr lang="zh-CN" altLang="en-US" dirty="0"/>
              <a:t>系数为 </a:t>
            </a:r>
            <a:r>
              <a:rPr lang="en-US" altLang="zh-CN" dirty="0"/>
              <a:t>1.22 </a:t>
            </a:r>
            <a:r>
              <a:rPr lang="zh-CN" altLang="en-US" dirty="0"/>
              <a:t>。</a:t>
            </a:r>
            <a:r>
              <a:rPr lang="en-US" altLang="zh-CN" dirty="0"/>
              <a:t>2012</a:t>
            </a:r>
            <a:r>
              <a:rPr lang="zh-CN" altLang="en-US" dirty="0"/>
              <a:t>年 </a:t>
            </a:r>
            <a:r>
              <a:rPr lang="en-US" altLang="zh-CN" dirty="0"/>
              <a:t>3</a:t>
            </a:r>
            <a:r>
              <a:rPr lang="zh-CN" altLang="en-US" dirty="0"/>
              <a:t>月 </a:t>
            </a:r>
            <a:r>
              <a:rPr lang="en-US" altLang="zh-CN" dirty="0"/>
              <a:t>14</a:t>
            </a:r>
            <a:r>
              <a:rPr lang="zh-CN" altLang="en-US" dirty="0"/>
              <a:t>日，该投资经理认为短期内大盘有下跌的风险，可能会使投资组合遭受损失，决定进行套期保值</a:t>
            </a:r>
            <a:r>
              <a:rPr lang="zh-CN" altLang="en-US" dirty="0" smtClean="0"/>
              <a:t>。</a:t>
            </a:r>
            <a:endParaRPr lang="zh-CN" altLang="en-US" dirty="0"/>
          </a:p>
        </p:txBody>
      </p:sp>
      <p:sp>
        <p:nvSpPr>
          <p:cNvPr id="60419" name="页脚占位符 4"/>
          <p:cNvSpPr>
            <a:spLocks noGrp="1"/>
          </p:cNvSpPr>
          <p:nvPr>
            <p:ph type="ftr" sz="quarter" idx="11"/>
          </p:nvPr>
        </p:nvSpPr>
        <p:spPr/>
        <p:txBody>
          <a:bodyPr/>
          <a:lstStyle/>
          <a:p>
            <a:pPr>
              <a:defRPr/>
            </a:pPr>
            <a:r>
              <a:rPr lang="en-US" altLang="zh-CN" smtClean="0">
                <a:solidFill>
                  <a:srgbClr val="000000"/>
                </a:solidFill>
              </a:rPr>
              <a:t>Copyright © Zheng, Zhenlong &amp; Chen, Rong, XMU, 2012</a:t>
            </a:r>
            <a:endParaRPr lang="zh-CN" altLang="en-US" sz="1800" smtClean="0">
              <a:solidFill>
                <a:srgbClr val="000000"/>
              </a:solidFill>
            </a:endParaRPr>
          </a:p>
        </p:txBody>
      </p:sp>
      <p:sp>
        <p:nvSpPr>
          <p:cNvPr id="7" name="灯片编号占位符 6"/>
          <p:cNvSpPr>
            <a:spLocks noGrp="1"/>
          </p:cNvSpPr>
          <p:nvPr>
            <p:ph type="sldNum" sz="quarter" idx="12"/>
          </p:nvPr>
        </p:nvSpPr>
        <p:spPr/>
        <p:txBody>
          <a:bodyPr/>
          <a:lstStyle/>
          <a:p>
            <a:pPr>
              <a:defRPr/>
            </a:pPr>
            <a:fld id="{712ED21B-D72F-43ED-ACC0-30B5002D14BC}" type="slidenum">
              <a:rPr lang="en-US" altLang="zh-CN" smtClean="0">
                <a:solidFill>
                  <a:srgbClr val="000000"/>
                </a:solidFill>
              </a:rPr>
              <a:pPr>
                <a:defRPr/>
              </a:pPr>
              <a:t>9</a:t>
            </a:fld>
            <a:endParaRPr lang="en-US" altLang="zh-CN" dirty="0">
              <a:solidFill>
                <a:srgbClr val="000000"/>
              </a:solidFill>
            </a:endParaRPr>
          </a:p>
        </p:txBody>
      </p:sp>
    </p:spTree>
    <p:extLst>
      <p:ext uri="{BB962C8B-B14F-4D97-AF65-F5344CB8AC3E}">
        <p14:creationId xmlns:p14="http://schemas.microsoft.com/office/powerpoint/2010/main" val="4225625349"/>
      </p:ext>
    </p:extLst>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主题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15045</TotalTime>
  <Words>4807</Words>
  <Application>Microsoft Office PowerPoint</Application>
  <PresentationFormat>全屏显示(4:3)</PresentationFormat>
  <Paragraphs>581</Paragraphs>
  <Slides>78</Slides>
  <Notes>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78</vt:i4>
      </vt:variant>
    </vt:vector>
  </HeadingPairs>
  <TitlesOfParts>
    <vt:vector size="82" baseType="lpstr">
      <vt:lpstr>主题1</vt:lpstr>
      <vt:lpstr>Equation</vt:lpstr>
      <vt:lpstr>Microsoft 公式 3.0</vt:lpstr>
      <vt:lpstr>MathType 6.0 Equation</vt:lpstr>
      <vt:lpstr> 第五章 股指期货、外汇远期、 利率远期与利率期货     </vt:lpstr>
      <vt:lpstr>目录</vt:lpstr>
      <vt:lpstr>股票指数期货概述 I</vt:lpstr>
      <vt:lpstr>股票指数期货概述 II</vt:lpstr>
      <vt:lpstr>股指期货定价</vt:lpstr>
      <vt:lpstr>股指期货应用</vt:lpstr>
      <vt:lpstr>最小方差套期保值比率 I</vt:lpstr>
      <vt:lpstr>最小方差套期保值比率 II</vt:lpstr>
      <vt:lpstr>案例 5.1 ：沪深300股指期货套期保值 I</vt:lpstr>
      <vt:lpstr>案例 5.1 ：沪深300股指期货套期保值 II</vt:lpstr>
      <vt:lpstr>股票头寸与短期国库券头寸</vt:lpstr>
      <vt:lpstr>调整投资组合的系统性风险暴露 I</vt:lpstr>
      <vt:lpstr>调整投资组合的系统性风险暴露 II</vt:lpstr>
      <vt:lpstr>目录</vt:lpstr>
      <vt:lpstr>FXA 的定价</vt:lpstr>
      <vt:lpstr>理解 ERA</vt:lpstr>
      <vt:lpstr>ERA 的定价：实物交割 I</vt:lpstr>
      <vt:lpstr>ERA 的定价：实物交割 II</vt:lpstr>
      <vt:lpstr>ERA 的定价：现金结算</vt:lpstr>
      <vt:lpstr>案例 5.2 ： ERA 定价 I</vt:lpstr>
      <vt:lpstr>案例 5.2 ： ERA 定价 II</vt:lpstr>
      <vt:lpstr>案例 5.2 ： ERA 定价 III</vt:lpstr>
      <vt:lpstr>目录</vt:lpstr>
      <vt:lpstr>利率远期与期货</vt:lpstr>
      <vt:lpstr>远期利率协议        （ Forward Rate Agreement ）</vt:lpstr>
      <vt:lpstr>FRA 特征</vt:lpstr>
      <vt:lpstr>FRA 的定价：远期利率</vt:lpstr>
      <vt:lpstr>FRA 定价：FRA 的价值 I</vt:lpstr>
      <vt:lpstr>FRA 定价：FRA 的价值 II</vt:lpstr>
      <vt:lpstr>目录</vt:lpstr>
      <vt:lpstr>利率期货交易市场</vt:lpstr>
      <vt:lpstr>利率远期与利率期货 I</vt:lpstr>
      <vt:lpstr>利率远期与利率期货 II</vt:lpstr>
      <vt:lpstr>3 个月欧洲美元期货概述</vt:lpstr>
      <vt:lpstr>欧洲美元期货合约条款</vt:lpstr>
      <vt:lpstr>欧洲美元期货报价</vt:lpstr>
      <vt:lpstr>欧洲美元期货报价</vt:lpstr>
      <vt:lpstr>欧洲美元期货结算</vt:lpstr>
      <vt:lpstr>Example</vt:lpstr>
      <vt:lpstr>远期利率与期货利率</vt:lpstr>
      <vt:lpstr>美国长期国债期货概述</vt:lpstr>
      <vt:lpstr>美国长期国债期货合约条款</vt:lpstr>
      <vt:lpstr>长期国债期货/现货的报价与现金价格</vt:lpstr>
      <vt:lpstr>案例 5.4 ：附息票债券的现金价格与报价 I</vt:lpstr>
      <vt:lpstr>案例 5.4 ：附息票债券的现金价格与报价 II</vt:lpstr>
      <vt:lpstr>交割券、标准券与转换因子 I</vt:lpstr>
      <vt:lpstr>交割券、标准券与转换因子 II</vt:lpstr>
      <vt:lpstr>案例 5.5.1 ：转换因子的计算 I</vt:lpstr>
      <vt:lpstr>案例 5.5.1 ：转换因子的计算 II</vt:lpstr>
      <vt:lpstr>案例 5.5.1 ：转换因子的计算 III</vt:lpstr>
      <vt:lpstr>国债期货现金价格的计算</vt:lpstr>
      <vt:lpstr>案例 5.5.2 ：国债期货现金价格的计算 I</vt:lpstr>
      <vt:lpstr>案例 5.5.2 ：国债期货现金价格的计算 II</vt:lpstr>
      <vt:lpstr>确定交割最合算的债券</vt:lpstr>
      <vt:lpstr>PowerPoint 演示文稿</vt:lpstr>
      <vt:lpstr>PowerPoint 演示文稿</vt:lpstr>
      <vt:lpstr>长期国债期货价格的确定</vt:lpstr>
      <vt:lpstr>案例 5.7 I</vt:lpstr>
      <vt:lpstr>案例 5.7 II</vt:lpstr>
      <vt:lpstr>案例 5.7 III</vt:lpstr>
      <vt:lpstr>案例 5.7 IV</vt:lpstr>
      <vt:lpstr>目录</vt:lpstr>
      <vt:lpstr>资产价值的利率风险</vt:lpstr>
      <vt:lpstr>久期（Duration）</vt:lpstr>
      <vt:lpstr>货币久期（Dollar Duration）</vt:lpstr>
      <vt:lpstr>麦考利久期与修正久期（Modified Duration）</vt:lpstr>
      <vt:lpstr>久期近似公式</vt:lpstr>
      <vt:lpstr>利率远期和利率期货的久期 I</vt:lpstr>
      <vt:lpstr>利率远期和利率期货的久期 II</vt:lpstr>
      <vt:lpstr>基于久期的利率套期保值 I</vt:lpstr>
      <vt:lpstr>基于久期的利率套期保值 II</vt:lpstr>
      <vt:lpstr>基于久期的利率套期保值 III</vt:lpstr>
      <vt:lpstr>案例 5.8 ：基于久期的套期保值 I</vt:lpstr>
      <vt:lpstr>案例 5.8 ：基于久期的套期保值 II</vt:lpstr>
      <vt:lpstr>案例 5.8 ：基于久期的套期保值 III</vt:lpstr>
      <vt:lpstr>久期的局限性</vt:lpstr>
      <vt:lpstr>       请提问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风险管理 Risk Management</dc:title>
  <dc:creator>aronge</dc:creator>
  <cp:lastModifiedBy>ZZL</cp:lastModifiedBy>
  <cp:revision>810</cp:revision>
  <dcterms:created xsi:type="dcterms:W3CDTF">2007-10-06T10:41:32Z</dcterms:created>
  <dcterms:modified xsi:type="dcterms:W3CDTF">2012-10-16T15:41:38Z</dcterms:modified>
</cp:coreProperties>
</file>