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92135" r:id="rId1"/>
  </p:sldMasterIdLst>
  <p:notesMasterIdLst>
    <p:notesMasterId r:id="rId44"/>
  </p:notesMasterIdLst>
  <p:handoutMasterIdLst>
    <p:handoutMasterId r:id="rId45"/>
  </p:handoutMasterIdLst>
  <p:sldIdLst>
    <p:sldId id="2363" r:id="rId2"/>
    <p:sldId id="2622" r:id="rId3"/>
    <p:sldId id="2623" r:id="rId4"/>
    <p:sldId id="2624" r:id="rId5"/>
    <p:sldId id="2625" r:id="rId6"/>
    <p:sldId id="2626" r:id="rId7"/>
    <p:sldId id="2627" r:id="rId8"/>
    <p:sldId id="2658" r:id="rId9"/>
    <p:sldId id="2659" r:id="rId10"/>
    <p:sldId id="2661" r:id="rId11"/>
    <p:sldId id="2628" r:id="rId12"/>
    <p:sldId id="2629" r:id="rId13"/>
    <p:sldId id="2630" r:id="rId14"/>
    <p:sldId id="2631" r:id="rId15"/>
    <p:sldId id="2632" r:id="rId16"/>
    <p:sldId id="2633" r:id="rId17"/>
    <p:sldId id="2634" r:id="rId18"/>
    <p:sldId id="2635" r:id="rId19"/>
    <p:sldId id="2636" r:id="rId20"/>
    <p:sldId id="2637" r:id="rId21"/>
    <p:sldId id="2638" r:id="rId22"/>
    <p:sldId id="2639" r:id="rId23"/>
    <p:sldId id="2640" r:id="rId24"/>
    <p:sldId id="2641" r:id="rId25"/>
    <p:sldId id="2642" r:id="rId26"/>
    <p:sldId id="2643" r:id="rId27"/>
    <p:sldId id="2644" r:id="rId28"/>
    <p:sldId id="2645" r:id="rId29"/>
    <p:sldId id="2646" r:id="rId30"/>
    <p:sldId id="2647" r:id="rId31"/>
    <p:sldId id="2648" r:id="rId32"/>
    <p:sldId id="2649" r:id="rId33"/>
    <p:sldId id="2650" r:id="rId34"/>
    <p:sldId id="2651" r:id="rId35"/>
    <p:sldId id="2652" r:id="rId36"/>
    <p:sldId id="2653" r:id="rId37"/>
    <p:sldId id="2654" r:id="rId38"/>
    <p:sldId id="2655" r:id="rId39"/>
    <p:sldId id="2656" r:id="rId40"/>
    <p:sldId id="2657" r:id="rId41"/>
    <p:sldId id="2509" r:id="rId42"/>
    <p:sldId id="2660" r:id="rId43"/>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Tahoma" pitchFamily="34" charset="0"/>
        <a:ea typeface="宋体" charset="-122"/>
        <a:cs typeface="+mn-cs"/>
      </a:defRPr>
    </a:lvl1pPr>
    <a:lvl2pPr marL="457200" algn="l" rtl="0" fontAlgn="base">
      <a:spcBef>
        <a:spcPct val="0"/>
      </a:spcBef>
      <a:spcAft>
        <a:spcPct val="0"/>
      </a:spcAft>
      <a:defRPr kern="1200">
        <a:solidFill>
          <a:schemeClr val="tx1"/>
        </a:solidFill>
        <a:latin typeface="Tahoma" pitchFamily="34" charset="0"/>
        <a:ea typeface="宋体" charset="-122"/>
        <a:cs typeface="+mn-cs"/>
      </a:defRPr>
    </a:lvl2pPr>
    <a:lvl3pPr marL="914400" algn="l" rtl="0" fontAlgn="base">
      <a:spcBef>
        <a:spcPct val="0"/>
      </a:spcBef>
      <a:spcAft>
        <a:spcPct val="0"/>
      </a:spcAft>
      <a:defRPr kern="1200">
        <a:solidFill>
          <a:schemeClr val="tx1"/>
        </a:solidFill>
        <a:latin typeface="Tahoma" pitchFamily="34" charset="0"/>
        <a:ea typeface="宋体" charset="-122"/>
        <a:cs typeface="+mn-cs"/>
      </a:defRPr>
    </a:lvl3pPr>
    <a:lvl4pPr marL="1371600" algn="l" rtl="0" fontAlgn="base">
      <a:spcBef>
        <a:spcPct val="0"/>
      </a:spcBef>
      <a:spcAft>
        <a:spcPct val="0"/>
      </a:spcAft>
      <a:defRPr kern="1200">
        <a:solidFill>
          <a:schemeClr val="tx1"/>
        </a:solidFill>
        <a:latin typeface="Tahoma" pitchFamily="34" charset="0"/>
        <a:ea typeface="宋体" charset="-122"/>
        <a:cs typeface="+mn-cs"/>
      </a:defRPr>
    </a:lvl4pPr>
    <a:lvl5pPr marL="1828800" algn="l" rtl="0" fontAlgn="base">
      <a:spcBef>
        <a:spcPct val="0"/>
      </a:spcBef>
      <a:spcAft>
        <a:spcPct val="0"/>
      </a:spcAft>
      <a:defRPr kern="1200">
        <a:solidFill>
          <a:schemeClr val="tx1"/>
        </a:solidFill>
        <a:latin typeface="Tahoma" pitchFamily="34" charset="0"/>
        <a:ea typeface="宋体" charset="-122"/>
        <a:cs typeface="+mn-cs"/>
      </a:defRPr>
    </a:lvl5pPr>
    <a:lvl6pPr marL="2286000" algn="l" defTabSz="914400" rtl="0" eaLnBrk="1" latinLnBrk="0" hangingPunct="1">
      <a:defRPr kern="1200">
        <a:solidFill>
          <a:schemeClr val="tx1"/>
        </a:solidFill>
        <a:latin typeface="Tahoma" pitchFamily="34" charset="0"/>
        <a:ea typeface="宋体" charset="-122"/>
        <a:cs typeface="+mn-cs"/>
      </a:defRPr>
    </a:lvl6pPr>
    <a:lvl7pPr marL="2743200" algn="l" defTabSz="914400" rtl="0" eaLnBrk="1" latinLnBrk="0" hangingPunct="1">
      <a:defRPr kern="1200">
        <a:solidFill>
          <a:schemeClr val="tx1"/>
        </a:solidFill>
        <a:latin typeface="Tahoma" pitchFamily="34" charset="0"/>
        <a:ea typeface="宋体" charset="-122"/>
        <a:cs typeface="+mn-cs"/>
      </a:defRPr>
    </a:lvl7pPr>
    <a:lvl8pPr marL="3200400" algn="l" defTabSz="914400" rtl="0" eaLnBrk="1" latinLnBrk="0" hangingPunct="1">
      <a:defRPr kern="1200">
        <a:solidFill>
          <a:schemeClr val="tx1"/>
        </a:solidFill>
        <a:latin typeface="Tahoma" pitchFamily="34" charset="0"/>
        <a:ea typeface="宋体" charset="-122"/>
        <a:cs typeface="+mn-cs"/>
      </a:defRPr>
    </a:lvl8pPr>
    <a:lvl9pPr marL="3657600" algn="l" defTabSz="914400" rtl="0" eaLnBrk="1" latinLnBrk="0" hangingPunct="1">
      <a:defRPr kern="1200">
        <a:solidFill>
          <a:schemeClr val="tx1"/>
        </a:solidFill>
        <a:latin typeface="Tahoma" pitchFamily="34" charset="0"/>
        <a:ea typeface="宋体"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ronge" initials="Arong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0202"/>
    <a:srgbClr val="F92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2606" autoAdjust="0"/>
    <p:restoredTop sz="85834" autoAdjust="0"/>
  </p:normalViewPr>
  <p:slideViewPr>
    <p:cSldViewPr>
      <p:cViewPr>
        <p:scale>
          <a:sx n="80" d="100"/>
          <a:sy n="80" d="100"/>
        </p:scale>
        <p:origin x="-2514" y="-4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a:defRPr sz="1300">
                <a:ea typeface="华文细黑" pitchFamily="2" charset="-122"/>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a:defRPr sz="1300">
                <a:ea typeface="华文细黑" pitchFamily="2" charset="-122"/>
              </a:defRPr>
            </a:lvl1pPr>
          </a:lstStyle>
          <a:p>
            <a:pPr>
              <a:defRPr/>
            </a:pPr>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a:defRPr sz="1300">
                <a:ea typeface="华文细黑" pitchFamily="2" charset="-122"/>
              </a:defRPr>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lIns="99048" tIns="49524" rIns="99048" bIns="49524" rtlCol="0" anchor="b"/>
          <a:lstStyle>
            <a:lvl1pPr algn="r">
              <a:defRPr sz="1300">
                <a:ea typeface="华文细黑" pitchFamily="2" charset="-122"/>
              </a:defRPr>
            </a:lvl1pPr>
          </a:lstStyle>
          <a:p>
            <a:pPr>
              <a:defRPr/>
            </a:pPr>
            <a:fld id="{A3B4F7A7-087A-4BD8-8229-0CE789C129B6}" type="slidenum">
              <a:rPr lang="zh-CN" altLang="en-US"/>
              <a:pPr>
                <a:defRPr/>
              </a:pPr>
              <a:t>‹#›</a:t>
            </a:fld>
            <a:endParaRPr lang="zh-CN" altLang="en-US"/>
          </a:p>
        </p:txBody>
      </p:sp>
    </p:spTree>
    <p:extLst>
      <p:ext uri="{BB962C8B-B14F-4D97-AF65-F5344CB8AC3E}">
        <p14:creationId xmlns:p14="http://schemas.microsoft.com/office/powerpoint/2010/main" val="1181318590"/>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fontAlgn="auto">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9048" tIns="49524" rIns="99048" bIns="49524" rtlCol="0"/>
          <a:lstStyle>
            <a:lvl1pPr algn="r" fontAlgn="auto">
              <a:spcBef>
                <a:spcPts val="0"/>
              </a:spcBef>
              <a:spcAft>
                <a:spcPts val="0"/>
              </a:spcAft>
              <a:defRPr sz="1300">
                <a:latin typeface="+mn-lt"/>
                <a:ea typeface="+mn-ea"/>
              </a:defRPr>
            </a:lvl1pPr>
          </a:lstStyle>
          <a:p>
            <a:pPr>
              <a:defRPr/>
            </a:pPr>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smtClean="0"/>
          </a:p>
        </p:txBody>
      </p:sp>
      <p:sp>
        <p:nvSpPr>
          <p:cNvPr id="5" name="备注占位符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fontAlgn="auto">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lIns="99048" tIns="49524" rIns="99048" bIns="49524" rtlCol="0" anchor="b"/>
          <a:lstStyle>
            <a:lvl1pPr algn="r" fontAlgn="auto">
              <a:spcBef>
                <a:spcPts val="0"/>
              </a:spcBef>
              <a:spcAft>
                <a:spcPts val="0"/>
              </a:spcAft>
              <a:defRPr sz="1300">
                <a:latin typeface="+mn-lt"/>
                <a:ea typeface="+mn-ea"/>
              </a:defRPr>
            </a:lvl1pPr>
          </a:lstStyle>
          <a:p>
            <a:pPr>
              <a:defRPr/>
            </a:pPr>
            <a:fld id="{593E4DF9-40FF-476F-8A8E-E1023749C23B}" type="slidenum">
              <a:rPr lang="zh-CN" altLang="en-US"/>
              <a:pPr>
                <a:defRPr/>
              </a:pPr>
              <a:t>‹#›</a:t>
            </a:fld>
            <a:endParaRPr lang="zh-CN" altLang="en-US"/>
          </a:p>
        </p:txBody>
      </p:sp>
    </p:spTree>
    <p:extLst>
      <p:ext uri="{BB962C8B-B14F-4D97-AF65-F5344CB8AC3E}">
        <p14:creationId xmlns:p14="http://schemas.microsoft.com/office/powerpoint/2010/main" val="1784818806"/>
      </p:ext>
    </p:extLst>
  </p:cSld>
  <p:clrMap bg1="lt1" tx1="dk1" bg2="lt2" tx2="dk2" accent1="accent1" accent2="accent2" accent3="accent3" accent4="accent4" accent5="accent5" accent6="accent6" hlink="hlink" folHlink="folHlink"/>
  <p:hf sldNum="0" hdr="0" ft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75D4912-9744-409D-8085-B97C9A000F49}" type="slidenum">
              <a:rPr lang="zh-CN" altLang="en-US" smtClean="0"/>
              <a:pPr/>
              <a:t>2</a:t>
            </a:fld>
            <a:endParaRPr lang="zh-CN" altLang="en-US"/>
          </a:p>
        </p:txBody>
      </p:sp>
      <p:sp>
        <p:nvSpPr>
          <p:cNvPr id="5" name="日期占位符 4"/>
          <p:cNvSpPr>
            <a:spLocks noGrp="1"/>
          </p:cNvSpPr>
          <p:nvPr>
            <p:ph type="dt" idx="11"/>
          </p:nvPr>
        </p:nvSpPr>
        <p:spPr/>
        <p:txBody>
          <a:bodyPr/>
          <a:lstStyle/>
          <a:p>
            <a:fld id="{1E9B4FC3-438F-4094-8A67-A72A5430CD59}" type="datetime1">
              <a:rPr lang="zh-CN" altLang="en-US" smtClean="0"/>
              <a:pPr/>
              <a:t>2012/10/28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302084"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9FD23173-3AAC-42CF-914E-08AD4A52A8D3}" type="slidenum">
              <a:rPr lang="en-US" altLang="zh-CN">
                <a:solidFill>
                  <a:srgbClr val="000000"/>
                </a:solidFill>
                <a:latin typeface="Arial" charset="0"/>
              </a:rPr>
              <a:pPr>
                <a:defRPr/>
              </a:pPr>
              <a:t>11</a:t>
            </a:fld>
            <a:endParaRPr lang="en-US" altLang="zh-CN">
              <a:solidFill>
                <a:srgbClr val="000000"/>
              </a:solidFill>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灯片编号占位符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7DB23780-2C93-48FA-8C11-F58CABE1936E}" type="slidenum">
              <a:rPr lang="zh-CN" altLang="en-US" smtClean="0"/>
              <a:pPr>
                <a:defRPr/>
              </a:pPr>
              <a:t>41</a:t>
            </a:fld>
            <a:endParaRPr lang="zh-CN" altLang="en-US" smtClean="0"/>
          </a:p>
        </p:txBody>
      </p:sp>
      <p:sp>
        <p:nvSpPr>
          <p:cNvPr id="337923" name="幻灯片图像占位符 1"/>
          <p:cNvSpPr>
            <a:spLocks noGrp="1" noRot="1" noChangeAspect="1" noTextEdit="1"/>
          </p:cNvSpPr>
          <p:nvPr>
            <p:ph type="sldImg"/>
          </p:nvPr>
        </p:nvSpPr>
        <p:spPr bwMode="auto">
          <a:noFill/>
          <a:ln>
            <a:solidFill>
              <a:srgbClr val="000000"/>
            </a:solidFill>
            <a:miter lim="800000"/>
            <a:headEnd/>
            <a:tailEnd/>
          </a:ln>
        </p:spPr>
      </p:sp>
      <p:sp>
        <p:nvSpPr>
          <p:cNvPr id="33792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zh-CN" altLang="en-US" smtClean="0"/>
          </a:p>
        </p:txBody>
      </p:sp>
      <p:sp>
        <p:nvSpPr>
          <p:cNvPr id="337925" name="灯片编号占位符 3"/>
          <p:cNvSpPr txBox="1">
            <a:spLocks noGrp="1"/>
          </p:cNvSpPr>
          <p:nvPr/>
        </p:nvSpPr>
        <p:spPr bwMode="auto">
          <a:xfrm>
            <a:off x="4021138" y="9721850"/>
            <a:ext cx="3076575" cy="511175"/>
          </a:xfrm>
          <a:prstGeom prst="rect">
            <a:avLst/>
          </a:prstGeom>
          <a:noFill/>
          <a:ln w="9525">
            <a:noFill/>
            <a:miter lim="800000"/>
            <a:headEnd/>
            <a:tailEnd/>
          </a:ln>
        </p:spPr>
        <p:txBody>
          <a:bodyPr lIns="99048" tIns="49524" rIns="99048" bIns="49524" anchor="b"/>
          <a:lstStyle/>
          <a:p>
            <a:pPr algn="r"/>
            <a:fld id="{773F800C-FC50-4F86-BE2A-D2DE8103261A}" type="slidenum">
              <a:rPr lang="zh-CN" altLang="en-US" sz="1300"/>
              <a:pPr algn="r"/>
              <a:t>41</a:t>
            </a:fld>
            <a:endParaRPr lang="en-US" altLang="zh-CN" sz="130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aronge.net/" TargetMode="External"/><Relationship Id="rId2" Type="http://schemas.openxmlformats.org/officeDocument/2006/relationships/hyperlink" Target="http://efinance.org.cn/" TargetMode="External"/><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67544" y="908720"/>
            <a:ext cx="8229600" cy="1656183"/>
          </a:xfrm>
        </p:spPr>
        <p:txBody>
          <a:bodyPr/>
          <a:lstStyle>
            <a:lvl1pPr algn="ctr">
              <a:defRPr sz="3600" b="1">
                <a:solidFill>
                  <a:srgbClr val="006633"/>
                </a:solidFill>
                <a:latin typeface="Adobe Jenson Pro Capt" pitchFamily="18" charset="0"/>
                <a:ea typeface="楷体" pitchFamily="49" charset="-122"/>
              </a:defRPr>
            </a:lvl1pPr>
          </a:lstStyle>
          <a:p>
            <a:r>
              <a:rPr lang="zh-CN" altLang="en-US" dirty="0" smtClean="0"/>
              <a:t>单击此处编辑母版标题样式</a:t>
            </a:r>
            <a:r>
              <a:rPr lang="en-US" altLang="zh-CN" dirty="0" smtClean="0"/>
              <a:t/>
            </a:r>
            <a:br>
              <a:rPr lang="en-US" altLang="zh-CN" dirty="0" smtClean="0"/>
            </a:br>
            <a:endParaRPr lang="zh-CN" altLang="en-US" dirty="0"/>
          </a:p>
        </p:txBody>
      </p:sp>
      <p:cxnSp>
        <p:nvCxnSpPr>
          <p:cNvPr id="6" name="直接连接符 5"/>
          <p:cNvCxnSpPr/>
          <p:nvPr/>
        </p:nvCxnSpPr>
        <p:spPr>
          <a:xfrm>
            <a:off x="0" y="404664"/>
            <a:ext cx="9144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0" y="620688"/>
            <a:ext cx="9144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5496" y="6525344"/>
            <a:ext cx="9144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 name="标题 1"/>
          <p:cNvSpPr txBox="1">
            <a:spLocks/>
          </p:cNvSpPr>
          <p:nvPr/>
        </p:nvSpPr>
        <p:spPr bwMode="auto">
          <a:xfrm>
            <a:off x="457200" y="2804595"/>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3600" b="1">
                <a:latin typeface="楷体" pitchFamily="49" charset="-122"/>
                <a:ea typeface="楷体" pitchFamily="49"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200" b="0" i="0" u="none" strike="noStrike" kern="0" cap="none" spc="0" normalizeH="0" baseline="0" noProof="0" dirty="0" smtClean="0">
                <a:ln>
                  <a:noFill/>
                </a:ln>
                <a:solidFill>
                  <a:srgbClr val="006633"/>
                </a:solidFill>
                <a:effectLst/>
                <a:uLnTx/>
                <a:uFillTx/>
                <a:latin typeface="Adobe Jenson Pro" pitchFamily="18" charset="0"/>
                <a:ea typeface="Adobe 黑体 Std R" pitchFamily="34" charset="-122"/>
                <a:cs typeface="+mn-cs"/>
              </a:rPr>
              <a:t>厦门大学金融系 </a:t>
            </a:r>
            <a:endParaRPr kumimoji="0" lang="en-US" altLang="zh-CN" sz="2200" b="0" i="0" u="none" strike="noStrike" kern="0" cap="none" spc="0" normalizeH="0" baseline="0" noProof="0" dirty="0" smtClean="0">
              <a:ln>
                <a:noFill/>
              </a:ln>
              <a:solidFill>
                <a:srgbClr val="006633"/>
              </a:solidFill>
              <a:effectLst/>
              <a:uLnTx/>
              <a:uFillTx/>
              <a:latin typeface="楷体" pitchFamily="49" charset="-122"/>
              <a:ea typeface="楷体" pitchFamily="49" charset="-122"/>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200" b="0" i="0" u="none" strike="noStrike" kern="0" cap="none" spc="0" normalizeH="0" baseline="0" noProof="0" dirty="0" smtClean="0">
                <a:ln>
                  <a:noFill/>
                </a:ln>
                <a:solidFill>
                  <a:srgbClr val="006633"/>
                </a:solidFill>
                <a:effectLst/>
                <a:uLnTx/>
                <a:uFillTx/>
                <a:latin typeface="楷体" pitchFamily="49" charset="-122"/>
                <a:ea typeface="楷体" pitchFamily="49" charset="-122"/>
                <a:cs typeface="+mj-cs"/>
              </a:rPr>
              <a:t>郑振龙 陈蓉</a:t>
            </a:r>
            <a:endParaRPr kumimoji="0" lang="en-US" altLang="zh-CN" sz="2200" b="0" i="0" u="none" strike="noStrike" kern="0" cap="none" spc="0" normalizeH="0" baseline="0" noProof="0" dirty="0" smtClean="0">
              <a:ln>
                <a:noFill/>
              </a:ln>
              <a:solidFill>
                <a:srgbClr val="006633"/>
              </a:solidFill>
              <a:effectLst/>
              <a:uLnTx/>
              <a:uFillTx/>
              <a:latin typeface="楷体" pitchFamily="49" charset="-122"/>
              <a:ea typeface="楷体" pitchFamily="49" charset="-122"/>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2200" b="0" i="0" u="none" strike="noStrike" kern="0" cap="none" spc="0" normalizeH="0" baseline="0" noProof="0" dirty="0" smtClean="0">
              <a:ln>
                <a:noFill/>
              </a:ln>
              <a:solidFill>
                <a:srgbClr val="006633"/>
              </a:solidFill>
              <a:effectLst/>
              <a:uLnTx/>
              <a:uFillTx/>
              <a:latin typeface="楷体" pitchFamily="49" charset="-122"/>
              <a:ea typeface="楷体" pitchFamily="49" charset="-122"/>
              <a:cs typeface="+mj-cs"/>
            </a:endParaRPr>
          </a:p>
          <a:p>
            <a:pPr eaLnBrk="1" hangingPunct="1">
              <a:lnSpc>
                <a:spcPct val="90000"/>
              </a:lnSpc>
            </a:pPr>
            <a:r>
              <a:rPr lang="zh-CN" altLang="en-US" sz="1800" dirty="0" smtClean="0">
                <a:solidFill>
                  <a:srgbClr val="1A3A15"/>
                </a:solidFill>
                <a:latin typeface="Adobe Jenson Pro Capt" pitchFamily="18" charset="0"/>
                <a:ea typeface="隶书" pitchFamily="49" charset="-122"/>
              </a:rPr>
              <a:t>课程网站</a:t>
            </a:r>
            <a:r>
              <a:rPr lang="zh-CN" altLang="en-US" sz="1800" dirty="0" smtClean="0">
                <a:solidFill>
                  <a:srgbClr val="1A3A15"/>
                </a:solidFill>
                <a:latin typeface="Adobe Jenson Pro Capt" pitchFamily="18" charset="0"/>
              </a:rPr>
              <a:t>：</a:t>
            </a:r>
            <a:r>
              <a:rPr lang="en-US" altLang="zh-CN" sz="1800" dirty="0" smtClean="0">
                <a:latin typeface="Adobe Jenson Pro Capt" pitchFamily="18" charset="0"/>
                <a:cs typeface="Times New Roman" pitchFamily="18" charset="0"/>
                <a:hlinkClick r:id="rId2"/>
              </a:rPr>
              <a:t>http://efinance.org.cn</a:t>
            </a:r>
            <a:endParaRPr lang="en-US" altLang="zh-CN" sz="1800" dirty="0" smtClean="0">
              <a:latin typeface="Adobe Jenson Pro Capt" pitchFamily="18" charset="0"/>
              <a:cs typeface="Times New Roman" pitchFamily="18" charset="0"/>
            </a:endParaRPr>
          </a:p>
          <a:p>
            <a:pPr eaLnBrk="1" hangingPunct="1">
              <a:lnSpc>
                <a:spcPct val="90000"/>
              </a:lnSpc>
            </a:pPr>
            <a:r>
              <a:rPr lang="en-US" altLang="zh-CN" sz="1800" dirty="0" smtClean="0">
                <a:latin typeface="Adobe Jenson Pro Capt" pitchFamily="18" charset="0"/>
                <a:cs typeface="Times New Roman" pitchFamily="18" charset="0"/>
              </a:rPr>
              <a:t>                </a:t>
            </a:r>
            <a:r>
              <a:rPr lang="en-US" altLang="zh-CN" sz="1800" b="1" kern="1200" dirty="0" smtClean="0">
                <a:solidFill>
                  <a:schemeClr val="tx1"/>
                </a:solidFill>
                <a:latin typeface="Adobe Jenson Pro Capt" pitchFamily="18" charset="0"/>
                <a:ea typeface="楷体" pitchFamily="49" charset="-122"/>
                <a:cs typeface="Times New Roman" pitchFamily="18" charset="0"/>
                <a:hlinkClick r:id="rId3"/>
              </a:rPr>
              <a:t>http://aronge.net</a:t>
            </a:r>
            <a:endParaRPr lang="en-US" altLang="zh-CN" sz="1800" b="1" kern="1200" dirty="0" smtClean="0">
              <a:solidFill>
                <a:schemeClr val="tx1"/>
              </a:solidFill>
              <a:latin typeface="Adobe Jenson Pro Capt" pitchFamily="18" charset="0"/>
              <a:ea typeface="楷体" pitchFamily="49" charset="-122"/>
              <a:cs typeface="Times New Roman" pitchFamily="18" charset="0"/>
            </a:endParaRPr>
          </a:p>
          <a:p>
            <a:pPr eaLnBrk="1" hangingPunct="1">
              <a:lnSpc>
                <a:spcPct val="90000"/>
              </a:lnSpc>
            </a:pPr>
            <a:endParaRPr lang="en-US" altLang="zh-CN" sz="1800" b="1" kern="1200" dirty="0" smtClean="0">
              <a:solidFill>
                <a:schemeClr val="tx1"/>
              </a:solidFill>
              <a:latin typeface="Adobe Jenson Pro Capt" pitchFamily="18" charset="0"/>
              <a:ea typeface="楷体" pitchFamily="49" charset="-122"/>
              <a:cs typeface="Times New Roman" pitchFamily="18" charset="0"/>
            </a:endParaRPr>
          </a:p>
          <a:p>
            <a:pPr eaLnBrk="1" hangingPunct="1">
              <a:lnSpc>
                <a:spcPct val="90000"/>
              </a:lnSpc>
            </a:pPr>
            <a:endParaRPr lang="en-US" altLang="zh-CN" sz="1800" b="1" kern="1200" dirty="0" smtClean="0">
              <a:solidFill>
                <a:schemeClr val="tx1"/>
              </a:solidFill>
              <a:latin typeface="Adobe Jenson Pro Capt" pitchFamily="18" charset="0"/>
              <a:ea typeface="楷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2200" b="0" i="0" u="none" strike="noStrike" kern="0" cap="none" spc="0" normalizeH="0" baseline="0" noProof="0" dirty="0" smtClean="0">
              <a:ln>
                <a:noFill/>
              </a:ln>
              <a:solidFill>
                <a:srgbClr val="006633"/>
              </a:solidFill>
              <a:effectLst/>
              <a:uLnTx/>
              <a:uFillTx/>
              <a:latin typeface="楷体" pitchFamily="49" charset="-122"/>
              <a:ea typeface="楷体" pitchFamily="49" charset="-122"/>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0" cap="none" spc="0" normalizeH="0" baseline="0" noProof="0" dirty="0" smtClean="0">
              <a:ln>
                <a:noFill/>
              </a:ln>
              <a:solidFill>
                <a:srgbClr val="006633"/>
              </a:solidFill>
              <a:effectLst/>
              <a:uLnTx/>
              <a:uFillTx/>
              <a:latin typeface="Adobe Jenson Pro" pitchFamily="18" charset="0"/>
              <a:ea typeface="Adobe 黑体 Std R" pitchFamily="34" charset="-122"/>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2400" b="0" i="0" u="none" strike="noStrike" kern="0" cap="none" spc="0" normalizeH="0" baseline="0" noProof="0" dirty="0" smtClean="0">
              <a:ln>
                <a:noFill/>
              </a:ln>
              <a:solidFill>
                <a:schemeClr val="tx2"/>
              </a:solidFill>
              <a:effectLst/>
              <a:uLnTx/>
              <a:uFillTx/>
              <a:latin typeface="Adobe Jenson Pro" pitchFamily="18" charset="0"/>
              <a:ea typeface="Adobe 黑体 Std R" pitchFamily="34"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chemeClr val="tx2"/>
              </a:solidFill>
              <a:effectLst/>
              <a:uLnTx/>
              <a:uFillTx/>
              <a:latin typeface="楷体" pitchFamily="49" charset="-122"/>
              <a:ea typeface="楷体" pitchFamily="49" charset="-122"/>
              <a:cs typeface="+mj-cs"/>
            </a:endParaRPr>
          </a:p>
        </p:txBody>
      </p:sp>
      <p:sp>
        <p:nvSpPr>
          <p:cNvPr id="16" name="标题 1"/>
          <p:cNvSpPr txBox="1">
            <a:spLocks/>
          </p:cNvSpPr>
          <p:nvPr/>
        </p:nvSpPr>
        <p:spPr bwMode="auto">
          <a:xfrm>
            <a:off x="467544" y="1916832"/>
            <a:ext cx="8229600" cy="9958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3600" b="1">
                <a:latin typeface="楷体" pitchFamily="49" charset="-122"/>
                <a:ea typeface="楷体" pitchFamily="49"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3600" b="0" i="0" u="none" strike="noStrike" kern="0" cap="none" spc="0" normalizeH="0" baseline="0" noProof="0" dirty="0">
              <a:ln>
                <a:noFill/>
              </a:ln>
              <a:solidFill>
                <a:schemeClr val="tx2"/>
              </a:solidFill>
              <a:effectLst/>
              <a:uLnTx/>
              <a:uFillTx/>
              <a:latin typeface="楷体" pitchFamily="49" charset="-122"/>
              <a:ea typeface="楷体" pitchFamily="49" charset="-122"/>
              <a:cs typeface="+mj-cs"/>
            </a:endParaRPr>
          </a:p>
        </p:txBody>
      </p:sp>
      <p:sp>
        <p:nvSpPr>
          <p:cNvPr id="26" name="TextBox 25"/>
          <p:cNvSpPr txBox="1"/>
          <p:nvPr/>
        </p:nvSpPr>
        <p:spPr>
          <a:xfrm>
            <a:off x="4355976" y="6596390"/>
            <a:ext cx="4608512" cy="261610"/>
          </a:xfrm>
          <a:prstGeom prst="rect">
            <a:avLst/>
          </a:prstGeom>
          <a:noFill/>
        </p:spPr>
        <p:txBody>
          <a:bodyPr wrap="square" rtlCol="0">
            <a:spAutoFit/>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altLang="zh-CN" sz="1100" b="1" dirty="0" smtClean="0">
                <a:solidFill>
                  <a:schemeClr val="accent6">
                    <a:lumMod val="50000"/>
                  </a:schemeClr>
                </a:solidFill>
                <a:latin typeface="Adobe Jenson Pro" pitchFamily="18" charset="0"/>
              </a:rPr>
              <a:t>Copyright © 2012 </a:t>
            </a:r>
            <a:r>
              <a:rPr lang="en-US" altLang="zh-CN" sz="1100" b="1" dirty="0" err="1" smtClean="0">
                <a:solidFill>
                  <a:schemeClr val="accent6">
                    <a:lumMod val="50000"/>
                  </a:schemeClr>
                </a:solidFill>
                <a:latin typeface="Adobe Jenson Pro" pitchFamily="18" charset="0"/>
              </a:rPr>
              <a:t>Zheng</a:t>
            </a:r>
            <a:r>
              <a:rPr lang="en-US" altLang="zh-CN" sz="1100" b="1" dirty="0" smtClean="0">
                <a:solidFill>
                  <a:schemeClr val="accent6">
                    <a:lumMod val="50000"/>
                  </a:schemeClr>
                </a:solidFill>
                <a:latin typeface="Adobe Jenson Pro" pitchFamily="18" charset="0"/>
              </a:rPr>
              <a:t>, </a:t>
            </a:r>
            <a:r>
              <a:rPr lang="en-US" altLang="zh-CN" sz="1100" b="1" dirty="0" err="1" smtClean="0">
                <a:solidFill>
                  <a:schemeClr val="accent6">
                    <a:lumMod val="50000"/>
                  </a:schemeClr>
                </a:solidFill>
                <a:latin typeface="Adobe Jenson Pro" pitchFamily="18" charset="0"/>
              </a:rPr>
              <a:t>Zhenlong</a:t>
            </a:r>
            <a:r>
              <a:rPr lang="en-US" altLang="zh-CN" sz="1100" b="1" dirty="0" smtClean="0">
                <a:solidFill>
                  <a:schemeClr val="accent6">
                    <a:lumMod val="50000"/>
                  </a:schemeClr>
                </a:solidFill>
                <a:latin typeface="Adobe Jenson Pro" pitchFamily="18" charset="0"/>
              </a:rPr>
              <a:t> &amp; Chen, </a:t>
            </a:r>
            <a:r>
              <a:rPr lang="en-US" altLang="zh-CN" sz="1100" b="1" dirty="0" err="1" smtClean="0">
                <a:solidFill>
                  <a:schemeClr val="accent6">
                    <a:lumMod val="50000"/>
                  </a:schemeClr>
                </a:solidFill>
                <a:latin typeface="Adobe Jenson Pro" pitchFamily="18" charset="0"/>
              </a:rPr>
              <a:t>Rong</a:t>
            </a:r>
            <a:r>
              <a:rPr lang="en-US" altLang="zh-CN" sz="1100" b="1" dirty="0" smtClean="0">
                <a:solidFill>
                  <a:schemeClr val="accent6">
                    <a:lumMod val="50000"/>
                  </a:schemeClr>
                </a:solidFill>
                <a:latin typeface="Adobe Jenson Pro" pitchFamily="18" charset="0"/>
              </a:rPr>
              <a:t>, XMU</a:t>
            </a:r>
            <a:endParaRPr lang="zh-CN" altLang="en-US" sz="1100" b="1" dirty="0">
              <a:solidFill>
                <a:schemeClr val="accent6">
                  <a:lumMod val="50000"/>
                </a:schemeClr>
              </a:solidFill>
              <a:latin typeface="Adobe Jenson Pro" pitchFamily="18" charset="0"/>
            </a:endParaRPr>
          </a:p>
        </p:txBody>
      </p:sp>
      <p:sp>
        <p:nvSpPr>
          <p:cNvPr id="27" name="TextBox 26"/>
          <p:cNvSpPr txBox="1"/>
          <p:nvPr/>
        </p:nvSpPr>
        <p:spPr>
          <a:xfrm>
            <a:off x="251520" y="6519446"/>
            <a:ext cx="3168352" cy="338554"/>
          </a:xfrm>
          <a:prstGeom prst="rect">
            <a:avLst/>
          </a:prstGeom>
          <a:noFill/>
        </p:spPr>
        <p:txBody>
          <a:bodyPr wrap="square" rtlCol="0">
            <a:spAutoFit/>
          </a:bodyPr>
          <a:lstStyle/>
          <a:p>
            <a:pPr algn="l"/>
            <a:r>
              <a:rPr lang="zh-CN" altLang="en-US" sz="1600" b="0" dirty="0" smtClean="0">
                <a:solidFill>
                  <a:schemeClr val="accent6">
                    <a:lumMod val="50000"/>
                  </a:schemeClr>
                </a:solidFill>
                <a:latin typeface="Adobe 黑体 Std R" pitchFamily="34" charset="-122"/>
                <a:ea typeface="Adobe 黑体 Std R" pitchFamily="34" charset="-122"/>
              </a:rPr>
              <a:t>金融工程</a:t>
            </a:r>
            <a:endParaRPr lang="zh-CN" altLang="en-US" sz="1600" b="0" dirty="0">
              <a:solidFill>
                <a:schemeClr val="accent6">
                  <a:lumMod val="50000"/>
                </a:schemeClr>
              </a:solidFill>
              <a:latin typeface="Adobe Jenson Pro" pitchFamily="18" charset="0"/>
              <a:ea typeface="Adobe 黑体 Std R" pitchFamily="34" charset="-122"/>
            </a:endParaRPr>
          </a:p>
        </p:txBody>
      </p:sp>
      <p:pic>
        <p:nvPicPr>
          <p:cNvPr id="29" name="图片 28" descr="11824837100.jpg"/>
          <p:cNvPicPr>
            <a:picLocks noChangeAspect="1"/>
          </p:cNvPicPr>
          <p:nvPr/>
        </p:nvPicPr>
        <p:blipFill>
          <a:blip r:embed="rId4" cstate="print"/>
          <a:stretch>
            <a:fillRect/>
          </a:stretch>
        </p:blipFill>
        <p:spPr>
          <a:xfrm>
            <a:off x="3807296" y="4725144"/>
            <a:ext cx="1556792" cy="1556792"/>
          </a:xfrm>
          <a:prstGeom prst="rect">
            <a:avLst/>
          </a:prstGeom>
        </p:spPr>
      </p:pic>
    </p:spTree>
    <p:extLst>
      <p:ext uri="{BB962C8B-B14F-4D97-AF65-F5344CB8AC3E}">
        <p14:creationId xmlns:p14="http://schemas.microsoft.com/office/powerpoint/2010/main" val="2726468457"/>
      </p:ext>
    </p:extLst>
  </p:cSld>
  <p:clrMapOvr>
    <a:masterClrMapping/>
  </p:clrMapOvr>
  <p:transition spd="slow">
    <p:pull dir="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fld id="{FBA07BC9-3CC9-4227-BD90-19B25E3B0946}" type="datetime10">
              <a:rPr lang="zh-CN" altLang="en-US" smtClean="0"/>
              <a:t>09:37</a:t>
            </a:fld>
            <a:endParaRPr lang="zh-CN" altLang="en-US"/>
          </a:p>
        </p:txBody>
      </p:sp>
      <p:sp>
        <p:nvSpPr>
          <p:cNvPr id="5" name="Rectangle 5"/>
          <p:cNvSpPr>
            <a:spLocks noGrp="1" noChangeArrowheads="1"/>
          </p:cNvSpPr>
          <p:nvPr>
            <p:ph type="ftr" sz="quarter" idx="11"/>
          </p:nvPr>
        </p:nvSpPr>
        <p:spPr/>
        <p:txBody>
          <a:bodyPr/>
          <a:lstStyle>
            <a:lvl1pPr>
              <a:defRPr/>
            </a:lvl1pPr>
          </a:lstStyle>
          <a:p>
            <a:r>
              <a:rPr lang="en-US" altLang="zh-CN" smtClean="0"/>
              <a:t>Copyright © Zheng, Zhenlong &amp; Chen, Rong, 2012</a:t>
            </a:r>
            <a:endParaRPr lang="zh-CN" altLang="en-US"/>
          </a:p>
        </p:txBody>
      </p:sp>
      <p:sp>
        <p:nvSpPr>
          <p:cNvPr id="6"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extLst>
      <p:ext uri="{BB962C8B-B14F-4D97-AF65-F5344CB8AC3E}">
        <p14:creationId xmlns:p14="http://schemas.microsoft.com/office/powerpoint/2010/main" val="3689333478"/>
      </p:ext>
    </p:extLst>
  </p:cSld>
  <p:clrMapOvr>
    <a:masterClrMapping/>
  </p:clrMapOvr>
  <p:transition spd="slow">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fld id="{DA6B8D69-E873-4EC2-8F7F-E1466DE7E3C7}" type="datetime10">
              <a:rPr lang="zh-CN" altLang="en-US" smtClean="0"/>
              <a:t>09:37</a:t>
            </a:fld>
            <a:endParaRPr lang="zh-CN" altLang="en-US"/>
          </a:p>
        </p:txBody>
      </p:sp>
      <p:sp>
        <p:nvSpPr>
          <p:cNvPr id="5" name="Rectangle 5"/>
          <p:cNvSpPr>
            <a:spLocks noGrp="1" noChangeArrowheads="1"/>
          </p:cNvSpPr>
          <p:nvPr>
            <p:ph type="ftr" sz="quarter" idx="11"/>
          </p:nvPr>
        </p:nvSpPr>
        <p:spPr/>
        <p:txBody>
          <a:bodyPr/>
          <a:lstStyle>
            <a:lvl1pPr>
              <a:defRPr/>
            </a:lvl1pPr>
          </a:lstStyle>
          <a:p>
            <a:r>
              <a:rPr lang="en-US" altLang="zh-CN" smtClean="0"/>
              <a:t>Copyright © Zheng, Zhenlong &amp; Chen, Rong, 2012</a:t>
            </a:r>
            <a:endParaRPr lang="zh-CN" altLang="en-US"/>
          </a:p>
        </p:txBody>
      </p:sp>
      <p:sp>
        <p:nvSpPr>
          <p:cNvPr id="6"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extLst>
      <p:ext uri="{BB962C8B-B14F-4D97-AF65-F5344CB8AC3E}">
        <p14:creationId xmlns:p14="http://schemas.microsoft.com/office/powerpoint/2010/main" val="3251982239"/>
      </p:ext>
    </p:extLst>
  </p:cSld>
  <p:clrMapOvr>
    <a:masterClrMapping/>
  </p:clrMapOvr>
  <p:transition spd="slow">
    <p:pull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95288" y="476250"/>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71550" y="1700213"/>
            <a:ext cx="3595688" cy="45259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19638" y="1700213"/>
            <a:ext cx="3597275" cy="45259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defRPr/>
            </a:lvl1pPr>
          </a:lstStyle>
          <a:p>
            <a:fld id="{D2431084-97DD-46F4-A873-94A5EAB7115C}" type="datetime10">
              <a:rPr lang="zh-CN" altLang="en-US" smtClean="0"/>
              <a:t>09:37</a:t>
            </a:fld>
            <a:endParaRPr lang="zh-CN" altLang="en-US" dirty="0"/>
          </a:p>
        </p:txBody>
      </p:sp>
      <p:sp>
        <p:nvSpPr>
          <p:cNvPr id="6" name="页脚占位符 5"/>
          <p:cNvSpPr>
            <a:spLocks noGrp="1"/>
          </p:cNvSpPr>
          <p:nvPr>
            <p:ph type="ftr" sz="quarter" idx="11"/>
          </p:nvPr>
        </p:nvSpPr>
        <p:spPr/>
        <p:txBody>
          <a:bodyPr/>
          <a:lstStyle>
            <a:lvl1pPr>
              <a:defRPr/>
            </a:lvl1pPr>
          </a:lstStyle>
          <a:p>
            <a:r>
              <a:rPr lang="en-US" altLang="zh-CN" smtClean="0">
                <a:solidFill>
                  <a:srgbClr val="594A6F"/>
                </a:solidFill>
              </a:rPr>
              <a:t>Copyright © Zheng, Zhenlong &amp; Chen, Rong, 2012</a:t>
            </a:r>
            <a:endParaRPr lang="zh-CN" altLang="en-US" dirty="0"/>
          </a:p>
        </p:txBody>
      </p:sp>
      <p:sp>
        <p:nvSpPr>
          <p:cNvPr id="7" name="灯片编号占位符 6"/>
          <p:cNvSpPr>
            <a:spLocks noGrp="1"/>
          </p:cNvSpPr>
          <p:nvPr>
            <p:ph type="sldNum" sz="quarter" idx="12"/>
          </p:nvPr>
        </p:nvSpPr>
        <p:spPr/>
        <p:txBody>
          <a:bodyPr/>
          <a:lstStyle>
            <a:lvl1pPr>
              <a:defRPr/>
            </a:lvl1pPr>
          </a:lstStyle>
          <a:p>
            <a:r>
              <a:rPr lang="en-US" altLang="zh-CN" smtClean="0"/>
              <a:t>1</a:t>
            </a:r>
            <a:endParaRPr lang="zh-CN" altLang="en-US" dirty="0"/>
          </a:p>
        </p:txBody>
      </p:sp>
    </p:spTree>
    <p:extLst>
      <p:ext uri="{BB962C8B-B14F-4D97-AF65-F5344CB8AC3E}">
        <p14:creationId xmlns:p14="http://schemas.microsoft.com/office/powerpoint/2010/main" val="450360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1_标题幻灯片">
    <p:spTree>
      <p:nvGrpSpPr>
        <p:cNvPr id="1" name=""/>
        <p:cNvGrpSpPr/>
        <p:nvPr/>
      </p:nvGrpSpPr>
      <p:grpSpPr>
        <a:xfrm>
          <a:off x="0" y="0"/>
          <a:ext cx="0" cy="0"/>
          <a:chOff x="0" y="0"/>
          <a:chExt cx="0" cy="0"/>
        </a:xfrm>
      </p:grpSpPr>
      <p:sp>
        <p:nvSpPr>
          <p:cNvPr id="27650" name="Rectangle 2"/>
          <p:cNvSpPr>
            <a:spLocks noGrp="1" noChangeArrowheads="1"/>
          </p:cNvSpPr>
          <p:nvPr>
            <p:ph type="ctrTitle"/>
          </p:nvPr>
        </p:nvSpPr>
        <p:spPr>
          <a:xfrm>
            <a:off x="914400" y="1524000"/>
            <a:ext cx="7623175" cy="1752600"/>
          </a:xfrm>
        </p:spPr>
        <p:txBody>
          <a:bodyPr/>
          <a:lstStyle>
            <a:lvl1pPr>
              <a:defRPr sz="5000">
                <a:latin typeface="Adobe Jenson Pro Disp" pitchFamily="18" charset="0"/>
              </a:defRPr>
            </a:lvl1pPr>
          </a:lstStyle>
          <a:p>
            <a:r>
              <a:rPr lang="zh-CN" altLang="en-US" dirty="0"/>
              <a:t>单击此处编辑母版标题样式</a:t>
            </a:r>
          </a:p>
        </p:txBody>
      </p:sp>
      <p:sp>
        <p:nvSpPr>
          <p:cNvPr id="2765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atin typeface="Adobe Jenson Pro Disp" pitchFamily="18" charset="0"/>
              </a:defRPr>
            </a:lvl1pPr>
          </a:lstStyle>
          <a:p>
            <a:r>
              <a:rPr lang="zh-CN" altLang="en-US" dirty="0"/>
              <a:t>单击此处编辑母版副标题样式</a:t>
            </a:r>
          </a:p>
        </p:txBody>
      </p:sp>
      <p:sp>
        <p:nvSpPr>
          <p:cNvPr id="6" name="Rectangle 6"/>
          <p:cNvSpPr>
            <a:spLocks noGrp="1" noChangeArrowheads="1"/>
          </p:cNvSpPr>
          <p:nvPr>
            <p:ph type="sldNum" sz="quarter" idx="10"/>
          </p:nvPr>
        </p:nvSpPr>
        <p:spPr/>
        <p:txBody>
          <a:bodyPr/>
          <a:lstStyle>
            <a:lvl1pPr>
              <a:defRPr/>
            </a:lvl1pPr>
          </a:lstStyle>
          <a:p>
            <a:pPr>
              <a:defRPr/>
            </a:pPr>
            <a:fld id="{A80A7BD6-0756-4306-899B-D82EF9E81115}" type="slidenum">
              <a:rPr lang="en-US" altLang="zh-CN"/>
              <a:pPr>
                <a:defRPr/>
              </a:pPr>
              <a:t>‹#›</a:t>
            </a:fld>
            <a:endParaRPr lang="en-US" altLang="zh-CN" dirty="0"/>
          </a:p>
        </p:txBody>
      </p:sp>
    </p:spTree>
    <p:extLst>
      <p:ext uri="{BB962C8B-B14F-4D97-AF65-F5344CB8AC3E}">
        <p14:creationId xmlns:p14="http://schemas.microsoft.com/office/powerpoint/2010/main" val="14076254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lang="zh-CN" altLang="en-US" sz="3600" b="0" dirty="0">
                <a:solidFill>
                  <a:schemeClr val="tx2"/>
                </a:solidFill>
                <a:latin typeface="Adobe Jenson Pro" pitchFamily="18" charset="0"/>
                <a:ea typeface="楷体" pitchFamily="49" charset="-122"/>
                <a:cs typeface="+mj-cs"/>
              </a:defRPr>
            </a:lvl1pPr>
          </a:lstStyle>
          <a:p>
            <a:pPr lvl="0" algn="l" rtl="0" eaLnBrk="0" fontAlgn="base" hangingPunct="0">
              <a:spcBef>
                <a:spcPct val="0"/>
              </a:spcBef>
              <a:spcAft>
                <a:spcPct val="0"/>
              </a:spcAft>
            </a:pPr>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Adobe Jenson Pro" pitchFamily="18" charset="0"/>
                <a:ea typeface="Adobe 黑体 Std R" pitchFamily="34" charset="-122"/>
              </a:defRPr>
            </a:lvl1pPr>
            <a:lvl2pPr>
              <a:defRPr>
                <a:latin typeface="Adobe Jenson Pro" pitchFamily="18" charset="0"/>
                <a:ea typeface="Adobe 黑体 Std R" pitchFamily="34" charset="-122"/>
              </a:defRPr>
            </a:lvl2pPr>
            <a:lvl3pPr>
              <a:defRPr>
                <a:latin typeface="Adobe Jenson Pro" pitchFamily="18" charset="0"/>
                <a:ea typeface="Adobe 黑体 Std R" pitchFamily="34" charset="-122"/>
              </a:defRPr>
            </a:lvl3pPr>
            <a:lvl4pPr>
              <a:defRPr>
                <a:latin typeface="Adobe Jenson Pro" pitchFamily="18" charset="0"/>
                <a:ea typeface="Adobe 黑体 Std R" pitchFamily="34" charset="-122"/>
              </a:defRPr>
            </a:lvl4pPr>
            <a:lvl5pPr>
              <a:defRPr>
                <a:latin typeface="Adobe Jenson Pro" pitchFamily="18" charset="0"/>
                <a:ea typeface="Adobe 黑体 Std R"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Rectangle 5"/>
          <p:cNvSpPr>
            <a:spLocks noGrp="1" noChangeArrowheads="1"/>
          </p:cNvSpPr>
          <p:nvPr>
            <p:ph type="ftr" sz="quarter" idx="11"/>
          </p:nvPr>
        </p:nvSpPr>
        <p:spPr>
          <a:xfrm>
            <a:off x="1807046" y="6284168"/>
            <a:ext cx="5429250" cy="457200"/>
          </a:xfrm>
        </p:spPr>
        <p:txBody>
          <a:bodyPr/>
          <a:lstStyle>
            <a:lvl1pPr>
              <a:defRPr/>
            </a:lvl1pPr>
          </a:lstStyle>
          <a:p>
            <a:r>
              <a:rPr lang="en-US" altLang="zh-CN" smtClean="0"/>
              <a:t>Copyright © Zheng, Zhenlong &amp; Chen, Rong, 2012</a:t>
            </a:r>
            <a:endParaRPr lang="zh-CN" altLang="en-US" dirty="0"/>
          </a:p>
        </p:txBody>
      </p:sp>
      <p:sp>
        <p:nvSpPr>
          <p:cNvPr id="6" name="Rectangle 6"/>
          <p:cNvSpPr>
            <a:spLocks noGrp="1" noChangeArrowheads="1"/>
          </p:cNvSpPr>
          <p:nvPr>
            <p:ph type="sldNum" sz="quarter" idx="12"/>
          </p:nvPr>
        </p:nvSpPr>
        <p:spPr>
          <a:xfrm>
            <a:off x="6553200" y="6284168"/>
            <a:ext cx="2133600" cy="457200"/>
          </a:xfrm>
        </p:spPr>
        <p:txBody>
          <a:bodyPr/>
          <a:lstStyle>
            <a:lvl1pPr>
              <a:defRPr/>
            </a:lvl1pPr>
          </a:lstStyle>
          <a:p>
            <a:fld id="{7A0B34B9-D817-47F5-9B8C-94F2D5E9BE68}" type="slidenum">
              <a:rPr lang="zh-CN" altLang="en-US" smtClean="0"/>
              <a:pPr/>
              <a:t>‹#›</a:t>
            </a:fld>
            <a:endParaRPr lang="zh-CN" altLang="en-US" dirty="0"/>
          </a:p>
        </p:txBody>
      </p:sp>
    </p:spTree>
    <p:extLst>
      <p:ext uri="{BB962C8B-B14F-4D97-AF65-F5344CB8AC3E}">
        <p14:creationId xmlns:p14="http://schemas.microsoft.com/office/powerpoint/2010/main" val="3810660383"/>
      </p:ext>
    </p:extLst>
  </p:cSld>
  <p:clrMapOvr>
    <a:masterClrMapping/>
  </p:clrMapOvr>
  <p:transition spd="slow">
    <p:pull dir="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fld id="{01926F2D-8BD6-4AC1-9063-E260024ADA7D}" type="datetime10">
              <a:rPr lang="zh-CN" altLang="en-US" smtClean="0"/>
              <a:t>09:37</a:t>
            </a:fld>
            <a:endParaRPr lang="zh-CN" altLang="en-US"/>
          </a:p>
        </p:txBody>
      </p:sp>
      <p:sp>
        <p:nvSpPr>
          <p:cNvPr id="5" name="Rectangle 5"/>
          <p:cNvSpPr>
            <a:spLocks noGrp="1" noChangeArrowheads="1"/>
          </p:cNvSpPr>
          <p:nvPr>
            <p:ph type="ftr" sz="quarter" idx="11"/>
          </p:nvPr>
        </p:nvSpPr>
        <p:spPr/>
        <p:txBody>
          <a:bodyPr/>
          <a:lstStyle>
            <a:lvl1pPr>
              <a:defRPr/>
            </a:lvl1pPr>
          </a:lstStyle>
          <a:p>
            <a:r>
              <a:rPr lang="en-US" altLang="zh-CN" smtClean="0"/>
              <a:t>Copyright © Zheng, Zhenlong &amp; Chen, Rong, 2012</a:t>
            </a:r>
            <a:endParaRPr lang="zh-CN" altLang="en-US" dirty="0"/>
          </a:p>
        </p:txBody>
      </p:sp>
      <p:sp>
        <p:nvSpPr>
          <p:cNvPr id="6"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extLst>
      <p:ext uri="{BB962C8B-B14F-4D97-AF65-F5344CB8AC3E}">
        <p14:creationId xmlns:p14="http://schemas.microsoft.com/office/powerpoint/2010/main" val="4037876154"/>
      </p:ext>
    </p:extLst>
  </p:cSld>
  <p:clrMapOvr>
    <a:masterClrMapping/>
  </p:clrMapOvr>
  <p:transition spd="slow">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fld id="{8F700529-2109-40F9-A9B7-0E505C4B4D08}" type="datetime10">
              <a:rPr lang="zh-CN" altLang="en-US" smtClean="0"/>
              <a:t>09:37</a:t>
            </a:fld>
            <a:endParaRPr lang="zh-CN" altLang="en-US"/>
          </a:p>
        </p:txBody>
      </p:sp>
      <p:sp>
        <p:nvSpPr>
          <p:cNvPr id="6" name="Rectangle 5"/>
          <p:cNvSpPr>
            <a:spLocks noGrp="1" noChangeArrowheads="1"/>
          </p:cNvSpPr>
          <p:nvPr>
            <p:ph type="ftr" sz="quarter" idx="11"/>
          </p:nvPr>
        </p:nvSpPr>
        <p:spPr/>
        <p:txBody>
          <a:bodyPr/>
          <a:lstStyle>
            <a:lvl1pPr>
              <a:defRPr/>
            </a:lvl1pPr>
          </a:lstStyle>
          <a:p>
            <a:r>
              <a:rPr lang="en-US" altLang="zh-CN" smtClean="0"/>
              <a:t>Copyright © Zheng, Zhenlong &amp; Chen, Rong, 2012</a:t>
            </a:r>
            <a:endParaRPr lang="zh-CN" altLang="en-US"/>
          </a:p>
        </p:txBody>
      </p:sp>
      <p:sp>
        <p:nvSpPr>
          <p:cNvPr id="7"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dirty="0"/>
          </a:p>
        </p:txBody>
      </p:sp>
    </p:spTree>
    <p:extLst>
      <p:ext uri="{BB962C8B-B14F-4D97-AF65-F5344CB8AC3E}">
        <p14:creationId xmlns:p14="http://schemas.microsoft.com/office/powerpoint/2010/main" val="4126271296"/>
      </p:ext>
    </p:extLst>
  </p:cSld>
  <p:clrMapOvr>
    <a:masterClrMapping/>
  </p:clrMapOvr>
  <p:transition spd="slow">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fld id="{17FC4424-AF72-4B8C-BE86-993E37D65B81}" type="datetime10">
              <a:rPr lang="zh-CN" altLang="en-US" smtClean="0"/>
              <a:t>09:37</a:t>
            </a:fld>
            <a:endParaRPr lang="zh-CN" altLang="en-US"/>
          </a:p>
        </p:txBody>
      </p:sp>
      <p:sp>
        <p:nvSpPr>
          <p:cNvPr id="8" name="Rectangle 5"/>
          <p:cNvSpPr>
            <a:spLocks noGrp="1" noChangeArrowheads="1"/>
          </p:cNvSpPr>
          <p:nvPr>
            <p:ph type="ftr" sz="quarter" idx="11"/>
          </p:nvPr>
        </p:nvSpPr>
        <p:spPr/>
        <p:txBody>
          <a:bodyPr/>
          <a:lstStyle>
            <a:lvl1pPr>
              <a:defRPr/>
            </a:lvl1pPr>
          </a:lstStyle>
          <a:p>
            <a:r>
              <a:rPr lang="en-US" altLang="zh-CN" smtClean="0"/>
              <a:t>Copyright © Zheng, Zhenlong &amp; Chen, Rong, 2012</a:t>
            </a:r>
            <a:endParaRPr lang="zh-CN" altLang="en-US"/>
          </a:p>
        </p:txBody>
      </p:sp>
      <p:sp>
        <p:nvSpPr>
          <p:cNvPr id="9"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extLst>
      <p:ext uri="{BB962C8B-B14F-4D97-AF65-F5344CB8AC3E}">
        <p14:creationId xmlns:p14="http://schemas.microsoft.com/office/powerpoint/2010/main" val="1813873666"/>
      </p:ext>
    </p:extLst>
  </p:cSld>
  <p:clrMapOvr>
    <a:masterClrMapping/>
  </p:clrMapOvr>
  <p:transition spd="slow">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fld id="{5CE3684E-BA60-4831-9179-FE4D75687A5C}" type="datetime10">
              <a:rPr lang="zh-CN" altLang="en-US" smtClean="0"/>
              <a:t>09:37</a:t>
            </a:fld>
            <a:endParaRPr lang="zh-CN" altLang="en-US"/>
          </a:p>
        </p:txBody>
      </p:sp>
      <p:sp>
        <p:nvSpPr>
          <p:cNvPr id="4" name="Rectangle 5"/>
          <p:cNvSpPr>
            <a:spLocks noGrp="1" noChangeArrowheads="1"/>
          </p:cNvSpPr>
          <p:nvPr>
            <p:ph type="ftr" sz="quarter" idx="11"/>
          </p:nvPr>
        </p:nvSpPr>
        <p:spPr/>
        <p:txBody>
          <a:bodyPr/>
          <a:lstStyle>
            <a:lvl1pPr>
              <a:defRPr/>
            </a:lvl1pPr>
          </a:lstStyle>
          <a:p>
            <a:r>
              <a:rPr lang="en-US" altLang="zh-CN" smtClean="0"/>
              <a:t>Copyright © Zheng, Zhenlong &amp; Chen, Rong, 2012</a:t>
            </a:r>
            <a:endParaRPr lang="zh-CN" altLang="en-US"/>
          </a:p>
        </p:txBody>
      </p:sp>
      <p:sp>
        <p:nvSpPr>
          <p:cNvPr id="5"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extLst>
      <p:ext uri="{BB962C8B-B14F-4D97-AF65-F5344CB8AC3E}">
        <p14:creationId xmlns:p14="http://schemas.microsoft.com/office/powerpoint/2010/main" val="2745404485"/>
      </p:ext>
    </p:extLst>
  </p:cSld>
  <p:clrMapOvr>
    <a:masterClrMapping/>
  </p:clrMapOvr>
  <p:transition spd="slow">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ding">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pic>
        <p:nvPicPr>
          <p:cNvPr id="3" name="Picture 2"/>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矩形 1"/>
          <p:cNvSpPr/>
          <p:nvPr userDrawn="1"/>
        </p:nvSpPr>
        <p:spPr>
          <a:xfrm>
            <a:off x="2771800" y="3925483"/>
            <a:ext cx="4572000" cy="646331"/>
          </a:xfrm>
          <a:prstGeom prst="rect">
            <a:avLst/>
          </a:prstGeom>
        </p:spPr>
        <p:txBody>
          <a:bodyPr>
            <a:spAutoFit/>
          </a:bodyPr>
          <a:lstStyle/>
          <a:p>
            <a:r>
              <a:rPr lang="en-US" altLang="zh-CN" sz="1800" b="1" dirty="0" smtClean="0">
                <a:latin typeface="Adobe Jenson Pro Capt" pitchFamily="18" charset="0"/>
              </a:rPr>
              <a:t>Email: zlzheng@xmu.edu.cn</a:t>
            </a:r>
          </a:p>
          <a:p>
            <a:r>
              <a:rPr lang="en-US" altLang="zh-CN" sz="1800" b="1" dirty="0" smtClean="0">
                <a:latin typeface="Adobe Jenson Pro Capt" pitchFamily="18" charset="0"/>
              </a:rPr>
              <a:t>              aronge@xmu.edu.cn</a:t>
            </a:r>
            <a:endParaRPr lang="zh-CN" altLang="en-US" sz="1800" b="1" dirty="0">
              <a:latin typeface="Adobe Jenson Pro Capt" pitchFamily="18" charset="0"/>
            </a:endParaRPr>
          </a:p>
        </p:txBody>
      </p:sp>
    </p:spTree>
    <p:extLst>
      <p:ext uri="{BB962C8B-B14F-4D97-AF65-F5344CB8AC3E}">
        <p14:creationId xmlns:p14="http://schemas.microsoft.com/office/powerpoint/2010/main" val="24414816"/>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xit" presetSubtype="0" fill="hold" nodeType="clickEffect">
                                  <p:stCondLst>
                                    <p:cond delay="0"/>
                                  </p:stCondLst>
                                  <p:childTnLst>
                                    <p:animEffect transition="out" filter="fade">
                                      <p:cBhvr>
                                        <p:cTn id="6" dur="2000"/>
                                        <p:tgtEl>
                                          <p:spTgt spid="3"/>
                                        </p:tgtEl>
                                      </p:cBhvr>
                                    </p:animEffect>
                                    <p:anim calcmode="lin" valueType="num">
                                      <p:cBhvr>
                                        <p:cTn id="7" dur="2000"/>
                                        <p:tgtEl>
                                          <p:spTgt spid="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2000"/>
                                        <p:tgtEl>
                                          <p:spTgt spid="3"/>
                                        </p:tgtEl>
                                        <p:attrNameLst>
                                          <p:attrName>ppt_h</p:attrName>
                                        </p:attrNameLst>
                                      </p:cBhvr>
                                      <p:tavLst>
                                        <p:tav tm="0">
                                          <p:val>
                                            <p:strVal val="ppt_h"/>
                                          </p:val>
                                        </p:tav>
                                        <p:tav tm="100000">
                                          <p:val>
                                            <p:strVal val="ppt_h"/>
                                          </p:val>
                                        </p:tav>
                                      </p:tavLst>
                                    </p:anim>
                                    <p:set>
                                      <p:cBhvr>
                                        <p:cTn id="9" dur="1" fill="hold">
                                          <p:stCondLst>
                                            <p:cond delay="1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fld id="{0887E608-C2AA-4BE1-8222-BFCAAE7B358E}" type="datetime10">
              <a:rPr lang="zh-CN" altLang="en-US" smtClean="0"/>
              <a:t>09:37</a:t>
            </a:fld>
            <a:endParaRPr lang="zh-CN" altLang="en-US"/>
          </a:p>
        </p:txBody>
      </p:sp>
      <p:sp>
        <p:nvSpPr>
          <p:cNvPr id="6" name="Rectangle 5"/>
          <p:cNvSpPr>
            <a:spLocks noGrp="1" noChangeArrowheads="1"/>
          </p:cNvSpPr>
          <p:nvPr>
            <p:ph type="ftr" sz="quarter" idx="11"/>
          </p:nvPr>
        </p:nvSpPr>
        <p:spPr/>
        <p:txBody>
          <a:bodyPr/>
          <a:lstStyle>
            <a:lvl1pPr>
              <a:defRPr/>
            </a:lvl1pPr>
          </a:lstStyle>
          <a:p>
            <a:r>
              <a:rPr lang="en-US" altLang="zh-CN" smtClean="0"/>
              <a:t>Copyright © Zheng, Zhenlong &amp; Chen, Rong, 2012</a:t>
            </a:r>
            <a:endParaRPr lang="zh-CN" altLang="en-US"/>
          </a:p>
        </p:txBody>
      </p:sp>
      <p:sp>
        <p:nvSpPr>
          <p:cNvPr id="7"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extLst>
      <p:ext uri="{BB962C8B-B14F-4D97-AF65-F5344CB8AC3E}">
        <p14:creationId xmlns:p14="http://schemas.microsoft.com/office/powerpoint/2010/main" val="4238130710"/>
      </p:ext>
    </p:extLst>
  </p:cSld>
  <p:clrMapOvr>
    <a:masterClrMapping/>
  </p:clrMapOvr>
  <p:transition spd="slow">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fld id="{2166ED29-3968-4420-B022-BC23096DBD30}" type="datetime10">
              <a:rPr lang="zh-CN" altLang="en-US" smtClean="0"/>
              <a:t>09:37</a:t>
            </a:fld>
            <a:endParaRPr lang="zh-CN" altLang="en-US"/>
          </a:p>
        </p:txBody>
      </p:sp>
      <p:sp>
        <p:nvSpPr>
          <p:cNvPr id="6" name="Rectangle 5"/>
          <p:cNvSpPr>
            <a:spLocks noGrp="1" noChangeArrowheads="1"/>
          </p:cNvSpPr>
          <p:nvPr>
            <p:ph type="ftr" sz="quarter" idx="11"/>
          </p:nvPr>
        </p:nvSpPr>
        <p:spPr/>
        <p:txBody>
          <a:bodyPr/>
          <a:lstStyle>
            <a:lvl1pPr>
              <a:defRPr/>
            </a:lvl1pPr>
          </a:lstStyle>
          <a:p>
            <a:r>
              <a:rPr lang="en-US" altLang="zh-CN" smtClean="0"/>
              <a:t>Copyright © Zheng, Zhenlong &amp; Chen, Rong, 2012</a:t>
            </a:r>
            <a:endParaRPr lang="zh-CN" altLang="en-US"/>
          </a:p>
        </p:txBody>
      </p:sp>
      <p:sp>
        <p:nvSpPr>
          <p:cNvPr id="7"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extLst>
      <p:ext uri="{BB962C8B-B14F-4D97-AF65-F5344CB8AC3E}">
        <p14:creationId xmlns:p14="http://schemas.microsoft.com/office/powerpoint/2010/main" val="1240774992"/>
      </p:ext>
    </p:extLst>
  </p:cSld>
  <p:clrMapOvr>
    <a:masterClrMapping/>
  </p:clrMapOvr>
  <p:transition spd="slow">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单击此处编辑母版标题样式</a:t>
            </a:r>
          </a:p>
        </p:txBody>
      </p:sp>
      <p:sp>
        <p:nvSpPr>
          <p:cNvPr id="2051"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6629" name="Rectangle 5"/>
          <p:cNvSpPr>
            <a:spLocks noGrp="1" noChangeArrowheads="1"/>
          </p:cNvSpPr>
          <p:nvPr>
            <p:ph type="ftr" sz="quarter" idx="3"/>
          </p:nvPr>
        </p:nvSpPr>
        <p:spPr bwMode="auto">
          <a:xfrm>
            <a:off x="1643063" y="6314082"/>
            <a:ext cx="542925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b="1">
                <a:latin typeface="Adobe Jenson Pro" pitchFamily="18" charset="0"/>
                <a:ea typeface="+mn-ea"/>
              </a:defRPr>
            </a:lvl1pPr>
          </a:lstStyle>
          <a:p>
            <a:r>
              <a:rPr lang="en-US" altLang="zh-CN" smtClean="0">
                <a:solidFill>
                  <a:srgbClr val="594A6F"/>
                </a:solidFill>
              </a:rPr>
              <a:t>Copyright © Zheng, Zhenlong &amp; Chen, Rong, 2012</a:t>
            </a:r>
            <a:endParaRPr lang="zh-CN" altLang="en-US" dirty="0"/>
          </a:p>
        </p:txBody>
      </p:sp>
      <p:sp>
        <p:nvSpPr>
          <p:cNvPr id="26630" name="Rectangle 6"/>
          <p:cNvSpPr>
            <a:spLocks noGrp="1" noChangeArrowheads="1"/>
          </p:cNvSpPr>
          <p:nvPr>
            <p:ph type="sldNum" sz="quarter" idx="4"/>
          </p:nvPr>
        </p:nvSpPr>
        <p:spPr bwMode="auto">
          <a:xfrm>
            <a:off x="6553200" y="630932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200">
                <a:latin typeface="Adobe Jenson Pro" pitchFamily="18" charset="0"/>
                <a:ea typeface="+mn-ea"/>
              </a:defRPr>
            </a:lvl1pPr>
          </a:lstStyle>
          <a:p>
            <a:r>
              <a:rPr lang="en-US" altLang="zh-CN" smtClean="0"/>
              <a:t>1</a:t>
            </a:r>
            <a:endParaRPr lang="zh-CN" altLang="en-US" dirty="0"/>
          </a:p>
        </p:txBody>
      </p:sp>
      <p:sp>
        <p:nvSpPr>
          <p:cNvPr id="1030"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zh-CN" altLang="en-US"/>
          </a:p>
        </p:txBody>
      </p:sp>
      <p:sp>
        <p:nvSpPr>
          <p:cNvPr id="1031" name="Line 8"/>
          <p:cNvSpPr>
            <a:spLocks noChangeShapeType="1"/>
          </p:cNvSpPr>
          <p:nvPr/>
        </p:nvSpPr>
        <p:spPr bwMode="auto">
          <a:xfrm>
            <a:off x="467544" y="6453336"/>
            <a:ext cx="8229600" cy="0"/>
          </a:xfrm>
          <a:prstGeom prst="line">
            <a:avLst/>
          </a:prstGeom>
          <a:noFill/>
          <a:ln w="19050">
            <a:solidFill>
              <a:schemeClr val="accent1"/>
            </a:solidFill>
            <a:round/>
            <a:headEnd/>
            <a:tailEnd/>
          </a:ln>
        </p:spPr>
        <p:txBody>
          <a:bodyPr/>
          <a:lstStyle/>
          <a:p>
            <a:pPr>
              <a:defRPr/>
            </a:pPr>
            <a:endParaRPr lang="zh-CN" altLang="en-US"/>
          </a:p>
        </p:txBody>
      </p:sp>
      <p:sp>
        <p:nvSpPr>
          <p:cNvPr id="9" name="Rectangle 6"/>
          <p:cNvSpPr txBox="1">
            <a:spLocks noChangeArrowheads="1"/>
          </p:cNvSpPr>
          <p:nvPr userDrawn="1"/>
        </p:nvSpPr>
        <p:spPr bwMode="auto">
          <a:xfrm>
            <a:off x="-108520" y="6356176"/>
            <a:ext cx="1296144"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zh-CN"/>
            </a:defPPr>
            <a:lvl1pPr algn="r" rtl="0" fontAlgn="auto">
              <a:spcBef>
                <a:spcPts val="0"/>
              </a:spcBef>
              <a:spcAft>
                <a:spcPts val="0"/>
              </a:spcAft>
              <a:defRPr sz="1200" kern="1200">
                <a:solidFill>
                  <a:schemeClr val="tx1"/>
                </a:solidFill>
                <a:latin typeface="Adobe Jenson Pro" pitchFamily="18" charset="0"/>
                <a:ea typeface="+mn-ea"/>
                <a:cs typeface="+mn-cs"/>
              </a:defRPr>
            </a:lvl1pPr>
            <a:lvl2pPr marL="457200" algn="l" rtl="0" fontAlgn="base">
              <a:spcBef>
                <a:spcPct val="0"/>
              </a:spcBef>
              <a:spcAft>
                <a:spcPct val="0"/>
              </a:spcAft>
              <a:defRPr kern="1200">
                <a:solidFill>
                  <a:schemeClr val="tx1"/>
                </a:solidFill>
                <a:latin typeface="Tahoma" pitchFamily="34" charset="0"/>
                <a:ea typeface="宋体" charset="-122"/>
                <a:cs typeface="+mn-cs"/>
              </a:defRPr>
            </a:lvl2pPr>
            <a:lvl3pPr marL="914400" algn="l" rtl="0" fontAlgn="base">
              <a:spcBef>
                <a:spcPct val="0"/>
              </a:spcBef>
              <a:spcAft>
                <a:spcPct val="0"/>
              </a:spcAft>
              <a:defRPr kern="1200">
                <a:solidFill>
                  <a:schemeClr val="tx1"/>
                </a:solidFill>
                <a:latin typeface="Tahoma" pitchFamily="34" charset="0"/>
                <a:ea typeface="宋体" charset="-122"/>
                <a:cs typeface="+mn-cs"/>
              </a:defRPr>
            </a:lvl3pPr>
            <a:lvl4pPr marL="1371600" algn="l" rtl="0" fontAlgn="base">
              <a:spcBef>
                <a:spcPct val="0"/>
              </a:spcBef>
              <a:spcAft>
                <a:spcPct val="0"/>
              </a:spcAft>
              <a:defRPr kern="1200">
                <a:solidFill>
                  <a:schemeClr val="tx1"/>
                </a:solidFill>
                <a:latin typeface="Tahoma" pitchFamily="34" charset="0"/>
                <a:ea typeface="宋体" charset="-122"/>
                <a:cs typeface="+mn-cs"/>
              </a:defRPr>
            </a:lvl4pPr>
            <a:lvl5pPr marL="1828800" algn="l" rtl="0" fontAlgn="base">
              <a:spcBef>
                <a:spcPct val="0"/>
              </a:spcBef>
              <a:spcAft>
                <a:spcPct val="0"/>
              </a:spcAft>
              <a:defRPr kern="1200">
                <a:solidFill>
                  <a:schemeClr val="tx1"/>
                </a:solidFill>
                <a:latin typeface="Tahoma" pitchFamily="34" charset="0"/>
                <a:ea typeface="宋体" charset="-122"/>
                <a:cs typeface="+mn-cs"/>
              </a:defRPr>
            </a:lvl5pPr>
            <a:lvl6pPr marL="2286000" algn="l" defTabSz="914400" rtl="0" eaLnBrk="1" latinLnBrk="0" hangingPunct="1">
              <a:defRPr kern="1200">
                <a:solidFill>
                  <a:schemeClr val="tx1"/>
                </a:solidFill>
                <a:latin typeface="Tahoma" pitchFamily="34" charset="0"/>
                <a:ea typeface="宋体" charset="-122"/>
                <a:cs typeface="+mn-cs"/>
              </a:defRPr>
            </a:lvl6pPr>
            <a:lvl7pPr marL="2743200" algn="l" defTabSz="914400" rtl="0" eaLnBrk="1" latinLnBrk="0" hangingPunct="1">
              <a:defRPr kern="1200">
                <a:solidFill>
                  <a:schemeClr val="tx1"/>
                </a:solidFill>
                <a:latin typeface="Tahoma" pitchFamily="34" charset="0"/>
                <a:ea typeface="宋体" charset="-122"/>
                <a:cs typeface="+mn-cs"/>
              </a:defRPr>
            </a:lvl7pPr>
            <a:lvl8pPr marL="3200400" algn="l" defTabSz="914400" rtl="0" eaLnBrk="1" latinLnBrk="0" hangingPunct="1">
              <a:defRPr kern="1200">
                <a:solidFill>
                  <a:schemeClr val="tx1"/>
                </a:solidFill>
                <a:latin typeface="Tahoma" pitchFamily="34" charset="0"/>
                <a:ea typeface="宋体" charset="-122"/>
                <a:cs typeface="+mn-cs"/>
              </a:defRPr>
            </a:lvl8pPr>
            <a:lvl9pPr marL="3657600" algn="l" defTabSz="914400" rtl="0" eaLnBrk="1" latinLnBrk="0" hangingPunct="1">
              <a:defRPr kern="1200">
                <a:solidFill>
                  <a:schemeClr val="tx1"/>
                </a:solidFill>
                <a:latin typeface="Tahoma" pitchFamily="34" charset="0"/>
                <a:ea typeface="宋体" charset="-122"/>
                <a:cs typeface="+mn-cs"/>
              </a:defRPr>
            </a:lvl9pPr>
          </a:lstStyle>
          <a:p>
            <a:fld id="{43E22E12-0064-4B4D-B940-A704F73F8CE1}" type="datetime10">
              <a:rPr lang="en-US" altLang="zh-CN" sz="1800" smtClean="0"/>
              <a:t>09:37</a:t>
            </a:fld>
            <a:endParaRPr lang="zh-CN" altLang="en-US" sz="1800" dirty="0"/>
          </a:p>
        </p:txBody>
      </p:sp>
    </p:spTree>
    <p:extLst>
      <p:ext uri="{BB962C8B-B14F-4D97-AF65-F5344CB8AC3E}">
        <p14:creationId xmlns:p14="http://schemas.microsoft.com/office/powerpoint/2010/main" val="1522666046"/>
      </p:ext>
    </p:extLst>
  </p:cSld>
  <p:clrMap bg1="lt1" tx1="dk1" bg2="lt2" tx2="dk2" accent1="accent1" accent2="accent2" accent3="accent3" accent4="accent4" accent5="accent5" accent6="accent6" hlink="hlink" folHlink="folHlink"/>
  <p:sldLayoutIdLst>
    <p:sldLayoutId id="2147492136" r:id="rId1"/>
    <p:sldLayoutId id="2147492137" r:id="rId2"/>
    <p:sldLayoutId id="2147492138" r:id="rId3"/>
    <p:sldLayoutId id="2147492139" r:id="rId4"/>
    <p:sldLayoutId id="2147492140" r:id="rId5"/>
    <p:sldLayoutId id="2147492141" r:id="rId6"/>
    <p:sldLayoutId id="2147492142" r:id="rId7"/>
    <p:sldLayoutId id="2147492143" r:id="rId8"/>
    <p:sldLayoutId id="2147492144" r:id="rId9"/>
    <p:sldLayoutId id="2147492145" r:id="rId10"/>
    <p:sldLayoutId id="2147492146" r:id="rId11"/>
    <p:sldLayoutId id="2147492147" r:id="rId12"/>
    <p:sldLayoutId id="2147492148" r:id="rId13"/>
  </p:sldLayoutIdLst>
  <p:transition spd="slow">
    <p:pull dir="ru"/>
  </p:transition>
  <p:timing>
    <p:tnLst>
      <p:par>
        <p:cTn id="1" dur="indefinite" restart="never" nodeType="tmRoot"/>
      </p:par>
    </p:tnLst>
  </p:timing>
  <p:hf hdr="0" dt="0"/>
  <p:txStyles>
    <p:titleStyle>
      <a:lvl1pPr algn="l" rtl="0" eaLnBrk="1" fontAlgn="base" hangingPunct="1">
        <a:spcBef>
          <a:spcPct val="0"/>
        </a:spcBef>
        <a:spcAft>
          <a:spcPct val="0"/>
        </a:spcAft>
        <a:defRPr sz="3600" b="1">
          <a:solidFill>
            <a:schemeClr val="tx2"/>
          </a:solidFill>
          <a:latin typeface="Adobe Jenson Pro" pitchFamily="18" charset="0"/>
          <a:ea typeface="Adobe 仿宋 Std R" pitchFamily="18" charset="-122"/>
          <a:cs typeface="+mj-cs"/>
        </a:defRPr>
      </a:lvl1pPr>
      <a:lvl2pPr algn="l" rtl="0" eaLnBrk="1" fontAlgn="base" hangingPunct="1">
        <a:spcBef>
          <a:spcPct val="0"/>
        </a:spcBef>
        <a:spcAft>
          <a:spcPct val="0"/>
        </a:spcAft>
        <a:defRPr sz="4200" b="1">
          <a:solidFill>
            <a:schemeClr val="tx2"/>
          </a:solidFill>
          <a:latin typeface="Adobe 仿宋 Std R" pitchFamily="18" charset="-122"/>
          <a:ea typeface="Adobe 仿宋 Std R" pitchFamily="18" charset="-122"/>
        </a:defRPr>
      </a:lvl2pPr>
      <a:lvl3pPr algn="l" rtl="0" eaLnBrk="1" fontAlgn="base" hangingPunct="1">
        <a:spcBef>
          <a:spcPct val="0"/>
        </a:spcBef>
        <a:spcAft>
          <a:spcPct val="0"/>
        </a:spcAft>
        <a:defRPr sz="4200" b="1">
          <a:solidFill>
            <a:schemeClr val="tx2"/>
          </a:solidFill>
          <a:latin typeface="Adobe 仿宋 Std R" pitchFamily="18" charset="-122"/>
          <a:ea typeface="Adobe 仿宋 Std R" pitchFamily="18" charset="-122"/>
        </a:defRPr>
      </a:lvl3pPr>
      <a:lvl4pPr algn="l" rtl="0" eaLnBrk="1" fontAlgn="base" hangingPunct="1">
        <a:spcBef>
          <a:spcPct val="0"/>
        </a:spcBef>
        <a:spcAft>
          <a:spcPct val="0"/>
        </a:spcAft>
        <a:defRPr sz="4200" b="1">
          <a:solidFill>
            <a:schemeClr val="tx2"/>
          </a:solidFill>
          <a:latin typeface="Adobe 仿宋 Std R" pitchFamily="18" charset="-122"/>
          <a:ea typeface="Adobe 仿宋 Std R" pitchFamily="18" charset="-122"/>
        </a:defRPr>
      </a:lvl4pPr>
      <a:lvl5pPr algn="l" rtl="0" eaLnBrk="1" fontAlgn="base" hangingPunct="1">
        <a:spcBef>
          <a:spcPct val="0"/>
        </a:spcBef>
        <a:spcAft>
          <a:spcPct val="0"/>
        </a:spcAft>
        <a:defRPr sz="4200" b="1">
          <a:solidFill>
            <a:schemeClr val="tx2"/>
          </a:solidFill>
          <a:latin typeface="Adobe 仿宋 Std R" pitchFamily="18" charset="-122"/>
          <a:ea typeface="Adobe 仿宋 Std R" pitchFamily="18" charset="-122"/>
        </a:defRPr>
      </a:lvl5pPr>
      <a:lvl6pPr marL="457200" algn="l" rtl="0" eaLnBrk="1" fontAlgn="base" hangingPunct="1">
        <a:spcBef>
          <a:spcPct val="0"/>
        </a:spcBef>
        <a:spcAft>
          <a:spcPct val="0"/>
        </a:spcAft>
        <a:defRPr sz="4200">
          <a:solidFill>
            <a:schemeClr val="tx2"/>
          </a:solidFill>
          <a:latin typeface="Garamond" pitchFamily="18" charset="0"/>
          <a:ea typeface="宋体" charset="-122"/>
        </a:defRPr>
      </a:lvl6pPr>
      <a:lvl7pPr marL="914400" algn="l" rtl="0" eaLnBrk="1" fontAlgn="base" hangingPunct="1">
        <a:spcBef>
          <a:spcPct val="0"/>
        </a:spcBef>
        <a:spcAft>
          <a:spcPct val="0"/>
        </a:spcAft>
        <a:defRPr sz="4200">
          <a:solidFill>
            <a:schemeClr val="tx2"/>
          </a:solidFill>
          <a:latin typeface="Garamond" pitchFamily="18" charset="0"/>
          <a:ea typeface="宋体" charset="-122"/>
        </a:defRPr>
      </a:lvl7pPr>
      <a:lvl8pPr marL="1371600" algn="l" rtl="0" eaLnBrk="1" fontAlgn="base" hangingPunct="1">
        <a:spcBef>
          <a:spcPct val="0"/>
        </a:spcBef>
        <a:spcAft>
          <a:spcPct val="0"/>
        </a:spcAft>
        <a:defRPr sz="4200">
          <a:solidFill>
            <a:schemeClr val="tx2"/>
          </a:solidFill>
          <a:latin typeface="Garamond" pitchFamily="18" charset="0"/>
          <a:ea typeface="宋体" charset="-122"/>
        </a:defRPr>
      </a:lvl8pPr>
      <a:lvl9pPr marL="1828800" algn="l" rtl="0" eaLnBrk="1" fontAlgn="base" hangingPunct="1">
        <a:spcBef>
          <a:spcPct val="0"/>
        </a:spcBef>
        <a:spcAft>
          <a:spcPct val="0"/>
        </a:spcAft>
        <a:defRPr sz="4200">
          <a:solidFill>
            <a:schemeClr val="tx2"/>
          </a:solidFill>
          <a:latin typeface="Garamond" pitchFamily="18" charset="0"/>
          <a:ea typeface="宋体" charset="-122"/>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2600">
          <a:solidFill>
            <a:schemeClr val="tx1"/>
          </a:solidFill>
          <a:latin typeface="Adobe Jenson Pro" pitchFamily="18" charset="0"/>
          <a:ea typeface="Adobe 黑体 Std R" pitchFamily="34" charset="-122"/>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Ø"/>
        <a:defRPr sz="2200">
          <a:solidFill>
            <a:schemeClr val="tx1"/>
          </a:solidFill>
          <a:latin typeface="Adobe Jenson Pro" pitchFamily="18" charset="0"/>
          <a:ea typeface="Adobe 黑体 Std R" pitchFamily="34" charset="-122"/>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1900">
          <a:solidFill>
            <a:schemeClr val="tx1"/>
          </a:solidFill>
          <a:latin typeface="Adobe Jenson Pro" pitchFamily="18" charset="0"/>
          <a:ea typeface="Adobe 黑体 Std R" pitchFamily="34" charset="-122"/>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1600">
          <a:solidFill>
            <a:schemeClr val="tx1"/>
          </a:solidFill>
          <a:latin typeface="Adobe Jenson Pro" pitchFamily="18" charset="0"/>
          <a:ea typeface="Adobe 黑体 Std R" pitchFamily="34" charset="-122"/>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1400">
          <a:solidFill>
            <a:schemeClr val="tx1"/>
          </a:solidFill>
          <a:latin typeface="Adobe Jenson Pro" pitchFamily="18" charset="0"/>
          <a:ea typeface="Adobe 黑体 Std R" pitchFamily="34" charset="-122"/>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8.wmf"/><Relationship Id="rId2" Type="http://schemas.openxmlformats.org/officeDocument/2006/relationships/slideLayout" Target="../slideLayouts/slideLayout10.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7.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algn="ctr" eaLnBrk="1" hangingPunct="1"/>
            <a:r>
              <a:rPr lang="en-US" altLang="zh-CN" sz="4000" dirty="0" smtClean="0"/>
              <a:t/>
            </a:r>
            <a:br>
              <a:rPr lang="en-US" altLang="zh-CN" sz="4000" dirty="0" smtClean="0"/>
            </a:br>
            <a:r>
              <a:rPr lang="zh-CN" altLang="en-US" sz="4000" smtClean="0"/>
              <a:t>第六章 </a:t>
            </a:r>
            <a:r>
              <a:rPr lang="zh-CN" altLang="en-US" sz="4000" dirty="0" smtClean="0"/>
              <a:t>互换概述</a:t>
            </a:r>
            <a:r>
              <a:rPr lang="zh-CN" altLang="en-US" sz="4000" dirty="0"/>
              <a:t/>
            </a:r>
            <a:br>
              <a:rPr lang="zh-CN" altLang="en-US" sz="4000" dirty="0"/>
            </a:br>
            <a:r>
              <a:rPr lang="zh-CN" altLang="en-US" sz="4000" dirty="0"/>
              <a:t/>
            </a:r>
            <a:br>
              <a:rPr lang="zh-CN" altLang="en-US" sz="4000" dirty="0"/>
            </a:br>
            <a:r>
              <a:rPr lang="zh-CN" altLang="en-US" sz="4000" dirty="0"/>
              <a:t/>
            </a:r>
            <a:br>
              <a:rPr lang="zh-CN" altLang="en-US" sz="4000" dirty="0"/>
            </a:br>
            <a:r>
              <a:rPr lang="zh-CN" altLang="en-US" sz="4000" dirty="0"/>
              <a:t/>
            </a:r>
            <a:br>
              <a:rPr lang="zh-CN" altLang="en-US" sz="4000" dirty="0"/>
            </a:br>
            <a:r>
              <a:rPr lang="en-US" altLang="zh-CN" dirty="0" smtClean="0"/>
              <a:t/>
            </a:r>
            <a:br>
              <a:rPr lang="en-US" altLang="zh-CN" dirty="0" smtClean="0"/>
            </a:br>
            <a:endParaRPr lang="zh-CN" altLang="en-US" dirty="0" smtClean="0"/>
          </a:p>
        </p:txBody>
      </p:sp>
    </p:spTree>
    <p:extLst>
      <p:ext uri="{BB962C8B-B14F-4D97-AF65-F5344CB8AC3E}">
        <p14:creationId xmlns:p14="http://schemas.microsoft.com/office/powerpoint/2010/main" val="203177000"/>
      </p:ext>
    </p:extLst>
  </p:cSld>
  <p:clrMapOvr>
    <a:masterClrMapping/>
  </p:clrMapOvr>
  <p:transition spd="slow">
    <p:pull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400" b="1" dirty="0">
                <a:solidFill>
                  <a:srgbClr val="006633"/>
                </a:solidFill>
                <a:ea typeface="Adobe 仿宋 Std R" pitchFamily="18" charset="-122"/>
              </a:rPr>
              <a:t>案例：兴业－花旗利率互换协议</a:t>
            </a:r>
            <a:endParaRPr lang="zh-CN" altLang="en-US" dirty="0"/>
          </a:p>
        </p:txBody>
      </p:sp>
      <p:sp>
        <p:nvSpPr>
          <p:cNvPr id="3" name="内容占位符 2"/>
          <p:cNvSpPr>
            <a:spLocks noGrp="1"/>
          </p:cNvSpPr>
          <p:nvPr>
            <p:ph idx="1"/>
          </p:nvPr>
        </p:nvSpPr>
        <p:spPr/>
        <p:txBody>
          <a:bodyPr/>
          <a:lstStyle/>
          <a:p>
            <a:r>
              <a:rPr lang="zh-CN" altLang="en-US" dirty="0"/>
              <a:t>协议时间：</a:t>
            </a:r>
            <a:r>
              <a:rPr lang="en-US" altLang="zh-CN" dirty="0"/>
              <a:t>2007</a:t>
            </a:r>
            <a:r>
              <a:rPr lang="zh-CN" altLang="en-US" dirty="0"/>
              <a:t>年</a:t>
            </a:r>
            <a:r>
              <a:rPr lang="en-US" altLang="zh-CN" dirty="0"/>
              <a:t>1</a:t>
            </a:r>
            <a:r>
              <a:rPr lang="zh-CN" altLang="en-US" dirty="0"/>
              <a:t>月</a:t>
            </a:r>
            <a:r>
              <a:rPr lang="en-US" altLang="zh-CN" dirty="0"/>
              <a:t>18</a:t>
            </a:r>
            <a:r>
              <a:rPr lang="zh-CN" altLang="en-US" dirty="0"/>
              <a:t>日</a:t>
            </a:r>
          </a:p>
          <a:p>
            <a:endParaRPr lang="zh-CN" altLang="en-US" dirty="0"/>
          </a:p>
          <a:p>
            <a:r>
              <a:rPr lang="zh-CN" altLang="en-US" dirty="0"/>
              <a:t>交易双方：兴业银行与花旗银行</a:t>
            </a:r>
          </a:p>
          <a:p>
            <a:endParaRPr lang="zh-CN" altLang="en-US" dirty="0"/>
          </a:p>
          <a:p>
            <a:r>
              <a:rPr lang="zh-CN" altLang="en-US" dirty="0"/>
              <a:t>利率互换期限：自</a:t>
            </a:r>
            <a:r>
              <a:rPr lang="en-US" altLang="zh-CN" dirty="0"/>
              <a:t>2007.1.18</a:t>
            </a:r>
            <a:r>
              <a:rPr lang="zh-CN" altLang="en-US" dirty="0"/>
              <a:t>起期限为一年</a:t>
            </a:r>
          </a:p>
          <a:p>
            <a:endParaRPr lang="zh-CN" altLang="en-US" dirty="0"/>
          </a:p>
          <a:p>
            <a:r>
              <a:rPr lang="zh-CN" altLang="en-US" dirty="0"/>
              <a:t> 约定：每三个月交换一次现金流如下</a:t>
            </a:r>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p:txBody>
      </p:sp>
      <p:sp>
        <p:nvSpPr>
          <p:cNvPr id="4" name="页脚占位符 3"/>
          <p:cNvSpPr>
            <a:spLocks noGrp="1"/>
          </p:cNvSpPr>
          <p:nvPr>
            <p:ph type="ftr" sz="quarter" idx="11"/>
          </p:nvPr>
        </p:nvSpPr>
        <p:spPr/>
        <p:txBody>
          <a:bodyPr/>
          <a:lstStyle/>
          <a:p>
            <a:r>
              <a:rPr lang="en-US" altLang="zh-CN" smtClean="0"/>
              <a:t>Copyright © Zheng, Zhenlong &amp; Chen, Rong, 2012</a:t>
            </a:r>
            <a:endParaRPr lang="zh-CN" altLang="en-US" dirty="0"/>
          </a:p>
        </p:txBody>
      </p:sp>
      <p:sp>
        <p:nvSpPr>
          <p:cNvPr id="5" name="灯片编号占位符 4"/>
          <p:cNvSpPr>
            <a:spLocks noGrp="1"/>
          </p:cNvSpPr>
          <p:nvPr>
            <p:ph type="sldNum" sz="quarter" idx="12"/>
          </p:nvPr>
        </p:nvSpPr>
        <p:spPr/>
        <p:txBody>
          <a:bodyPr/>
          <a:lstStyle/>
          <a:p>
            <a:fld id="{7A0B34B9-D817-47F5-9B8C-94F2D5E9BE68}" type="slidenum">
              <a:rPr lang="zh-CN" altLang="en-US" smtClean="0"/>
              <a:pPr/>
              <a:t>10</a:t>
            </a:fld>
            <a:endParaRPr lang="zh-CN" altLang="en-US" dirty="0"/>
          </a:p>
        </p:txBody>
      </p:sp>
    </p:spTree>
    <p:extLst>
      <p:ext uri="{BB962C8B-B14F-4D97-AF65-F5344CB8AC3E}">
        <p14:creationId xmlns:p14="http://schemas.microsoft.com/office/powerpoint/2010/main" val="2627544852"/>
      </p:ext>
    </p:extLst>
  </p:cSld>
  <p:clrMapOvr>
    <a:masterClrMapping/>
  </p:clrMapOvr>
  <p:transition spd="slow">
    <p:pull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标题 1"/>
          <p:cNvSpPr>
            <a:spLocks noGrp="1"/>
          </p:cNvSpPr>
          <p:nvPr>
            <p:ph type="title"/>
          </p:nvPr>
        </p:nvSpPr>
        <p:spPr/>
        <p:txBody>
          <a:bodyPr lIns="0" tIns="0" rIns="0" bIns="0"/>
          <a:lstStyle/>
          <a:p>
            <a:pPr eaLnBrk="1" hangingPunct="1"/>
            <a:r>
              <a:rPr lang="zh-CN" altLang="en-US" sz="3400" dirty="0" smtClean="0"/>
              <a:t>案例：兴业－花旗利率互换协议</a:t>
            </a:r>
          </a:p>
        </p:txBody>
      </p:sp>
      <p:sp>
        <p:nvSpPr>
          <p:cNvPr id="5" name="竖排文字占位符 4"/>
          <p:cNvSpPr>
            <a:spLocks noGrp="1"/>
          </p:cNvSpPr>
          <p:nvPr>
            <p:ph type="body" orient="vert" idx="1"/>
          </p:nvPr>
        </p:nvSpPr>
        <p:spPr/>
        <p:txBody>
          <a:bodyPr/>
          <a:lstStyle/>
          <a:p>
            <a:endParaRPr lang="zh-CN" altLang="en-US"/>
          </a:p>
        </p:txBody>
      </p:sp>
      <p:sp>
        <p:nvSpPr>
          <p:cNvPr id="4" name="页脚占位符 3"/>
          <p:cNvSpPr>
            <a:spLocks noGrp="1"/>
          </p:cNvSpPr>
          <p:nvPr>
            <p:ph type="ftr" sz="quarter" idx="11"/>
          </p:nvPr>
        </p:nvSpPr>
        <p:spPr/>
        <p:txBody>
          <a:bodyPr/>
          <a:lstStyle/>
          <a:p>
            <a:pPr>
              <a:defRPr/>
            </a:pPr>
            <a:r>
              <a:rPr lang="en-US" altLang="zh-CN" smtClean="0"/>
              <a:t>Copyright © Zheng, Zhenlong &amp; Chen, Rong, 2012</a:t>
            </a:r>
            <a:endParaRPr lang="zh-CN" altLang="en-US" dirty="0"/>
          </a:p>
        </p:txBody>
      </p:sp>
      <p:sp>
        <p:nvSpPr>
          <p:cNvPr id="14" name="灯片编号占位符 13"/>
          <p:cNvSpPr>
            <a:spLocks noGrp="1"/>
          </p:cNvSpPr>
          <p:nvPr>
            <p:ph type="sldNum" sz="quarter" idx="12"/>
          </p:nvPr>
        </p:nvSpPr>
        <p:spPr/>
        <p:txBody>
          <a:bodyPr/>
          <a:lstStyle/>
          <a:p>
            <a:pPr>
              <a:defRPr/>
            </a:pPr>
            <a:fld id="{C0270FC4-DA40-4DD5-ABBD-AB8339E4A2B2}" type="slidenum">
              <a:rPr lang="en-US" altLang="zh-CN" smtClean="0"/>
              <a:pPr>
                <a:defRPr/>
              </a:pPr>
              <a:t>11</a:t>
            </a:fld>
            <a:endParaRPr lang="en-US" altLang="zh-CN"/>
          </a:p>
        </p:txBody>
      </p:sp>
      <p:sp>
        <p:nvSpPr>
          <p:cNvPr id="310275" name="灯片编号占位符 2"/>
          <p:cNvSpPr txBox="1">
            <a:spLocks noGrp="1"/>
          </p:cNvSpPr>
          <p:nvPr/>
        </p:nvSpPr>
        <p:spPr bwMode="auto">
          <a:xfrm>
            <a:off x="8664575" y="6716713"/>
            <a:ext cx="142875" cy="12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fontAlgn="base">
              <a:spcBef>
                <a:spcPct val="0"/>
              </a:spcBef>
              <a:spcAft>
                <a:spcPct val="0"/>
              </a:spcAft>
            </a:pPr>
            <a:fld id="{EC1A383A-3307-4460-9720-700974626469}" type="slidenum">
              <a:rPr kumimoji="1" lang="en-GB" altLang="zh-CN" sz="900" b="1" smtClean="0">
                <a:solidFill>
                  <a:srgbClr val="000000"/>
                </a:solidFill>
                <a:ea typeface="华文细黑" pitchFamily="2" charset="-122"/>
              </a:rPr>
              <a:pPr fontAlgn="base">
                <a:spcBef>
                  <a:spcPct val="0"/>
                </a:spcBef>
                <a:spcAft>
                  <a:spcPct val="0"/>
                </a:spcAft>
              </a:pPr>
              <a:t>11</a:t>
            </a:fld>
            <a:endParaRPr kumimoji="1" lang="en-GB" altLang="zh-CN" sz="900" b="1" smtClean="0">
              <a:solidFill>
                <a:srgbClr val="000000"/>
              </a:solidFill>
              <a:ea typeface="华文细黑" pitchFamily="2" charset="-122"/>
            </a:endParaRPr>
          </a:p>
        </p:txBody>
      </p:sp>
      <p:sp>
        <p:nvSpPr>
          <p:cNvPr id="310276" name="矩形 4"/>
          <p:cNvSpPr>
            <a:spLocks noChangeArrowheads="1"/>
          </p:cNvSpPr>
          <p:nvPr/>
        </p:nvSpPr>
        <p:spPr bwMode="auto">
          <a:xfrm>
            <a:off x="2286000" y="3082925"/>
            <a:ext cx="45720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fontAlgn="base" hangingPunct="0">
              <a:spcBef>
                <a:spcPct val="0"/>
              </a:spcBef>
              <a:spcAft>
                <a:spcPct val="0"/>
              </a:spcAft>
            </a:pPr>
            <a:endParaRPr lang="en-US" altLang="zh-CN" sz="1300" b="1" smtClean="0">
              <a:solidFill>
                <a:srgbClr val="000000"/>
              </a:solidFill>
              <a:latin typeface="Tahoma" pitchFamily="34" charset="0"/>
              <a:ea typeface="华文细黑" pitchFamily="2" charset="-122"/>
            </a:endParaRPr>
          </a:p>
        </p:txBody>
      </p:sp>
      <p:sp>
        <p:nvSpPr>
          <p:cNvPr id="310277" name="矩形 6"/>
          <p:cNvSpPr>
            <a:spLocks noChangeArrowheads="1"/>
          </p:cNvSpPr>
          <p:nvPr/>
        </p:nvSpPr>
        <p:spPr bwMode="auto">
          <a:xfrm>
            <a:off x="122238" y="1093788"/>
            <a:ext cx="9021762" cy="600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1" eaLnBrk="0" fontAlgn="base" hangingPunct="0">
              <a:spcBef>
                <a:spcPct val="0"/>
              </a:spcBef>
              <a:spcAft>
                <a:spcPct val="0"/>
              </a:spcAft>
              <a:buFont typeface="Wingdings" pitchFamily="2" charset="2"/>
              <a:buChar char="ü"/>
            </a:pPr>
            <a:r>
              <a:rPr lang="zh-CN" altLang="en-US" sz="2400" b="1" dirty="0" smtClean="0">
                <a:solidFill>
                  <a:srgbClr val="000000"/>
                </a:solidFill>
                <a:latin typeface="华文细黑" pitchFamily="2" charset="-122"/>
                <a:ea typeface="华文细黑" pitchFamily="2" charset="-122"/>
              </a:rPr>
              <a:t>协议时间：</a:t>
            </a:r>
            <a:r>
              <a:rPr lang="en-US" altLang="zh-CN" sz="2400" b="1" dirty="0" smtClean="0">
                <a:solidFill>
                  <a:srgbClr val="000000"/>
                </a:solidFill>
                <a:latin typeface="华文细黑" pitchFamily="2" charset="-122"/>
                <a:ea typeface="华文细黑" pitchFamily="2" charset="-122"/>
              </a:rPr>
              <a:t>2007</a:t>
            </a:r>
            <a:r>
              <a:rPr lang="zh-CN" altLang="en-US" sz="2400" b="1" dirty="0" smtClean="0">
                <a:solidFill>
                  <a:srgbClr val="000000"/>
                </a:solidFill>
                <a:latin typeface="华文细黑" pitchFamily="2" charset="-122"/>
                <a:ea typeface="华文细黑" pitchFamily="2" charset="-122"/>
              </a:rPr>
              <a:t>年</a:t>
            </a:r>
            <a:r>
              <a:rPr lang="en-US" altLang="zh-CN" sz="2400" b="1" dirty="0" smtClean="0">
                <a:solidFill>
                  <a:srgbClr val="000000"/>
                </a:solidFill>
                <a:latin typeface="华文细黑" pitchFamily="2" charset="-122"/>
                <a:ea typeface="华文细黑" pitchFamily="2" charset="-122"/>
              </a:rPr>
              <a:t>1</a:t>
            </a:r>
            <a:r>
              <a:rPr lang="zh-CN" altLang="en-US" sz="2400" b="1" dirty="0" smtClean="0">
                <a:solidFill>
                  <a:srgbClr val="000000"/>
                </a:solidFill>
                <a:latin typeface="华文细黑" pitchFamily="2" charset="-122"/>
                <a:ea typeface="华文细黑" pitchFamily="2" charset="-122"/>
              </a:rPr>
              <a:t>月</a:t>
            </a:r>
            <a:r>
              <a:rPr lang="en-US" altLang="zh-CN" sz="2400" b="1" dirty="0" smtClean="0">
                <a:solidFill>
                  <a:srgbClr val="000000"/>
                </a:solidFill>
                <a:latin typeface="华文细黑" pitchFamily="2" charset="-122"/>
                <a:ea typeface="华文细黑" pitchFamily="2" charset="-122"/>
              </a:rPr>
              <a:t>18</a:t>
            </a:r>
            <a:r>
              <a:rPr lang="zh-CN" altLang="en-US" sz="2400" b="1" dirty="0" smtClean="0">
                <a:solidFill>
                  <a:srgbClr val="000000"/>
                </a:solidFill>
                <a:latin typeface="华文细黑" pitchFamily="2" charset="-122"/>
                <a:ea typeface="华文细黑" pitchFamily="2" charset="-122"/>
              </a:rPr>
              <a:t>日</a:t>
            </a:r>
          </a:p>
          <a:p>
            <a:pPr lvl="1" eaLnBrk="0" fontAlgn="base" hangingPunct="0">
              <a:spcBef>
                <a:spcPct val="0"/>
              </a:spcBef>
              <a:spcAft>
                <a:spcPct val="0"/>
              </a:spcAft>
              <a:buFont typeface="Wingdings" pitchFamily="2" charset="2"/>
              <a:buChar char="ü"/>
            </a:pPr>
            <a:endParaRPr lang="zh-CN" altLang="en-US" b="1" dirty="0" smtClean="0">
              <a:solidFill>
                <a:srgbClr val="000000"/>
              </a:solidFill>
              <a:latin typeface="华文仿宋" pitchFamily="2" charset="-122"/>
              <a:ea typeface="华文仿宋" pitchFamily="2" charset="-122"/>
            </a:endParaRPr>
          </a:p>
          <a:p>
            <a:pPr lvl="1" eaLnBrk="0" fontAlgn="base" hangingPunct="0">
              <a:spcBef>
                <a:spcPct val="0"/>
              </a:spcBef>
              <a:spcAft>
                <a:spcPct val="0"/>
              </a:spcAft>
              <a:buFont typeface="Wingdings" pitchFamily="2" charset="2"/>
              <a:buChar char="ü"/>
            </a:pPr>
            <a:r>
              <a:rPr lang="zh-CN" altLang="en-US" sz="2400" b="1" dirty="0" smtClean="0">
                <a:solidFill>
                  <a:srgbClr val="000000"/>
                </a:solidFill>
                <a:latin typeface="华文细黑" pitchFamily="2" charset="-122"/>
                <a:ea typeface="华文细黑" pitchFamily="2" charset="-122"/>
              </a:rPr>
              <a:t>交易双方：兴业银行与花旗银行</a:t>
            </a:r>
            <a:endParaRPr lang="en-US" altLang="zh-CN" sz="2400" b="1" dirty="0" smtClean="0">
              <a:solidFill>
                <a:srgbClr val="000000"/>
              </a:solidFill>
              <a:latin typeface="华文细黑" pitchFamily="2" charset="-122"/>
              <a:ea typeface="华文细黑" pitchFamily="2" charset="-122"/>
            </a:endParaRPr>
          </a:p>
          <a:p>
            <a:pPr lvl="1" eaLnBrk="0" fontAlgn="base" hangingPunct="0">
              <a:spcBef>
                <a:spcPct val="0"/>
              </a:spcBef>
              <a:spcAft>
                <a:spcPct val="0"/>
              </a:spcAft>
              <a:buFont typeface="Wingdings" pitchFamily="2" charset="2"/>
              <a:buChar char="u"/>
            </a:pPr>
            <a:endParaRPr lang="en-US" altLang="zh-CN" sz="2400" b="1" dirty="0" smtClean="0">
              <a:solidFill>
                <a:srgbClr val="000000"/>
              </a:solidFill>
              <a:latin typeface="华文细黑" pitchFamily="2" charset="-122"/>
              <a:ea typeface="华文细黑" pitchFamily="2" charset="-122"/>
            </a:endParaRPr>
          </a:p>
          <a:p>
            <a:pPr lvl="1" eaLnBrk="0" fontAlgn="base" hangingPunct="0">
              <a:spcBef>
                <a:spcPct val="0"/>
              </a:spcBef>
              <a:spcAft>
                <a:spcPct val="0"/>
              </a:spcAft>
              <a:buFont typeface="Wingdings" pitchFamily="2" charset="2"/>
              <a:buChar char="ü"/>
            </a:pPr>
            <a:r>
              <a:rPr lang="zh-CN" altLang="en-US" sz="2400" b="1" dirty="0" smtClean="0">
                <a:solidFill>
                  <a:srgbClr val="000000"/>
                </a:solidFill>
                <a:latin typeface="华文细黑" pitchFamily="2" charset="-122"/>
                <a:ea typeface="华文细黑" pitchFamily="2" charset="-122"/>
              </a:rPr>
              <a:t>利率互换期限：自</a:t>
            </a:r>
            <a:r>
              <a:rPr lang="en-US" altLang="zh-CN" sz="2400" b="1" dirty="0" smtClean="0">
                <a:solidFill>
                  <a:srgbClr val="000000"/>
                </a:solidFill>
                <a:latin typeface="华文细黑" pitchFamily="2" charset="-122"/>
                <a:ea typeface="华文细黑" pitchFamily="2" charset="-122"/>
              </a:rPr>
              <a:t>2007.1.18</a:t>
            </a:r>
            <a:r>
              <a:rPr lang="zh-CN" altLang="en-US" sz="2400" b="1" dirty="0" smtClean="0">
                <a:solidFill>
                  <a:srgbClr val="000000"/>
                </a:solidFill>
                <a:latin typeface="华文细黑" pitchFamily="2" charset="-122"/>
                <a:ea typeface="华文细黑" pitchFamily="2" charset="-122"/>
              </a:rPr>
              <a:t>起期限为一年</a:t>
            </a:r>
            <a:endParaRPr lang="en-US" altLang="zh-CN" sz="2400" b="1" dirty="0" smtClean="0">
              <a:solidFill>
                <a:srgbClr val="000000"/>
              </a:solidFill>
              <a:latin typeface="华文细黑" pitchFamily="2" charset="-122"/>
              <a:ea typeface="华文细黑" pitchFamily="2" charset="-122"/>
            </a:endParaRPr>
          </a:p>
          <a:p>
            <a:pPr lvl="1" eaLnBrk="0" fontAlgn="base" hangingPunct="0">
              <a:spcBef>
                <a:spcPct val="0"/>
              </a:spcBef>
              <a:spcAft>
                <a:spcPct val="0"/>
              </a:spcAft>
              <a:buFont typeface="Wingdings" pitchFamily="2" charset="2"/>
              <a:buChar char="u"/>
            </a:pPr>
            <a:endParaRPr lang="en-US" altLang="zh-CN" sz="2400" b="1" dirty="0" smtClean="0">
              <a:solidFill>
                <a:srgbClr val="000000"/>
              </a:solidFill>
              <a:latin typeface="华文细黑" pitchFamily="2" charset="-122"/>
              <a:ea typeface="华文细黑" pitchFamily="2" charset="-122"/>
            </a:endParaRPr>
          </a:p>
          <a:p>
            <a:pPr lvl="1" eaLnBrk="0" fontAlgn="base" hangingPunct="0">
              <a:spcBef>
                <a:spcPct val="0"/>
              </a:spcBef>
              <a:spcAft>
                <a:spcPct val="0"/>
              </a:spcAft>
              <a:buFont typeface="Wingdings" pitchFamily="2" charset="2"/>
              <a:buChar char="ü"/>
            </a:pPr>
            <a:r>
              <a:rPr lang="zh-CN" altLang="en-US" sz="2400" b="1" dirty="0" smtClean="0">
                <a:solidFill>
                  <a:srgbClr val="000000"/>
                </a:solidFill>
                <a:latin typeface="华文细黑" pitchFamily="2" charset="-122"/>
                <a:ea typeface="华文细黑" pitchFamily="2" charset="-122"/>
              </a:rPr>
              <a:t> 约定：每三个月交换一次现金流如下</a:t>
            </a:r>
            <a:endParaRPr lang="en-US" altLang="zh-CN" sz="2400" b="1" dirty="0" smtClean="0">
              <a:solidFill>
                <a:srgbClr val="000000"/>
              </a:solidFill>
              <a:latin typeface="华文细黑" pitchFamily="2" charset="-122"/>
              <a:ea typeface="华文细黑" pitchFamily="2" charset="-122"/>
            </a:endParaRPr>
          </a:p>
          <a:p>
            <a:pPr lvl="1" eaLnBrk="0" fontAlgn="base" hangingPunct="0">
              <a:spcBef>
                <a:spcPct val="0"/>
              </a:spcBef>
              <a:spcAft>
                <a:spcPct val="0"/>
              </a:spcAft>
              <a:buFont typeface="Wingdings" pitchFamily="2" charset="2"/>
              <a:buChar char="u"/>
            </a:pPr>
            <a:endParaRPr lang="en-US" altLang="zh-CN" sz="2400" b="1" dirty="0" smtClean="0">
              <a:solidFill>
                <a:srgbClr val="000000"/>
              </a:solidFill>
              <a:latin typeface="华文细黑" pitchFamily="2" charset="-122"/>
              <a:ea typeface="华文细黑" pitchFamily="2" charset="-122"/>
            </a:endParaRPr>
          </a:p>
          <a:p>
            <a:pPr lvl="1" eaLnBrk="0" fontAlgn="base" hangingPunct="0">
              <a:spcBef>
                <a:spcPct val="0"/>
              </a:spcBef>
              <a:spcAft>
                <a:spcPct val="0"/>
              </a:spcAft>
              <a:buFont typeface="Wingdings" pitchFamily="2" charset="2"/>
              <a:buChar char="ü"/>
            </a:pPr>
            <a:endParaRPr lang="en-US" altLang="zh-CN" sz="2400" b="1" dirty="0" smtClean="0">
              <a:solidFill>
                <a:srgbClr val="000000"/>
              </a:solidFill>
              <a:latin typeface="华文细黑" pitchFamily="2" charset="-122"/>
              <a:ea typeface="华文细黑" pitchFamily="2" charset="-122"/>
            </a:endParaRPr>
          </a:p>
          <a:p>
            <a:pPr lvl="1" eaLnBrk="0" fontAlgn="base" hangingPunct="0">
              <a:spcBef>
                <a:spcPct val="0"/>
              </a:spcBef>
              <a:spcAft>
                <a:spcPct val="0"/>
              </a:spcAft>
              <a:buFont typeface="Wingdings" pitchFamily="2" charset="2"/>
              <a:buChar char="u"/>
            </a:pPr>
            <a:endParaRPr lang="en-US" altLang="zh-CN" sz="2400" b="1" dirty="0" smtClean="0">
              <a:solidFill>
                <a:srgbClr val="000000"/>
              </a:solidFill>
              <a:latin typeface="华文仿宋" pitchFamily="2" charset="-122"/>
              <a:ea typeface="华文仿宋" pitchFamily="2" charset="-122"/>
            </a:endParaRPr>
          </a:p>
          <a:p>
            <a:pPr lvl="1" eaLnBrk="0" fontAlgn="base" hangingPunct="0">
              <a:spcBef>
                <a:spcPct val="0"/>
              </a:spcBef>
              <a:spcAft>
                <a:spcPct val="0"/>
              </a:spcAft>
              <a:buFont typeface="Wingdings" pitchFamily="2" charset="2"/>
              <a:buChar char="u"/>
            </a:pPr>
            <a:endParaRPr lang="en-US" altLang="zh-CN" sz="2400" b="1" dirty="0" smtClean="0">
              <a:solidFill>
                <a:srgbClr val="000000"/>
              </a:solidFill>
              <a:latin typeface="华文仿宋" pitchFamily="2" charset="-122"/>
              <a:ea typeface="华文仿宋" pitchFamily="2" charset="-122"/>
            </a:endParaRPr>
          </a:p>
          <a:p>
            <a:pPr eaLnBrk="0" fontAlgn="base" hangingPunct="0">
              <a:spcBef>
                <a:spcPct val="0"/>
              </a:spcBef>
              <a:spcAft>
                <a:spcPct val="0"/>
              </a:spcAft>
              <a:buFont typeface="Wingdings" pitchFamily="2" charset="2"/>
              <a:buChar char="ü"/>
            </a:pPr>
            <a:endParaRPr lang="en-US" altLang="zh-CN" b="1" dirty="0" smtClean="0">
              <a:solidFill>
                <a:srgbClr val="000000"/>
              </a:solidFill>
              <a:latin typeface="华文仿宋" pitchFamily="2" charset="-122"/>
              <a:ea typeface="华文仿宋" pitchFamily="2" charset="-122"/>
            </a:endParaRPr>
          </a:p>
          <a:p>
            <a:pPr eaLnBrk="0" fontAlgn="base" hangingPunct="0">
              <a:spcBef>
                <a:spcPct val="0"/>
              </a:spcBef>
              <a:spcAft>
                <a:spcPct val="0"/>
              </a:spcAft>
              <a:buFont typeface="Wingdings" pitchFamily="2" charset="2"/>
              <a:buChar char="ü"/>
            </a:pPr>
            <a:endParaRPr lang="en-US" altLang="zh-CN" b="1" dirty="0" smtClean="0">
              <a:solidFill>
                <a:srgbClr val="000000"/>
              </a:solidFill>
              <a:latin typeface="华文仿宋" pitchFamily="2" charset="-122"/>
              <a:ea typeface="华文仿宋" pitchFamily="2" charset="-122"/>
            </a:endParaRPr>
          </a:p>
          <a:p>
            <a:pPr eaLnBrk="0" fontAlgn="base" hangingPunct="0">
              <a:spcBef>
                <a:spcPct val="0"/>
              </a:spcBef>
              <a:spcAft>
                <a:spcPct val="0"/>
              </a:spcAft>
              <a:buFont typeface="Wingdings" pitchFamily="2" charset="2"/>
              <a:buChar char="ü"/>
            </a:pPr>
            <a:endParaRPr lang="en-US" altLang="zh-CN" b="1" dirty="0" smtClean="0">
              <a:solidFill>
                <a:srgbClr val="000000"/>
              </a:solidFill>
              <a:latin typeface="华文仿宋" pitchFamily="2" charset="-122"/>
              <a:ea typeface="华文仿宋" pitchFamily="2" charset="-122"/>
            </a:endParaRPr>
          </a:p>
          <a:p>
            <a:pPr eaLnBrk="0" fontAlgn="base" hangingPunct="0">
              <a:spcBef>
                <a:spcPct val="0"/>
              </a:spcBef>
              <a:spcAft>
                <a:spcPct val="0"/>
              </a:spcAft>
              <a:buFont typeface="Wingdings" pitchFamily="2" charset="2"/>
              <a:buChar char="ü"/>
            </a:pPr>
            <a:endParaRPr lang="zh-CN" altLang="en-US" b="1" dirty="0" smtClean="0">
              <a:solidFill>
                <a:srgbClr val="000000"/>
              </a:solidFill>
              <a:latin typeface="华文仿宋" pitchFamily="2" charset="-122"/>
              <a:ea typeface="华文仿宋" pitchFamily="2" charset="-122"/>
            </a:endParaRPr>
          </a:p>
          <a:p>
            <a:pPr eaLnBrk="0" fontAlgn="base" hangingPunct="0">
              <a:spcBef>
                <a:spcPct val="0"/>
              </a:spcBef>
              <a:spcAft>
                <a:spcPct val="0"/>
              </a:spcAft>
              <a:buFont typeface="Wingdings" pitchFamily="2" charset="2"/>
              <a:buChar char="ü"/>
            </a:pPr>
            <a:endParaRPr lang="en-US" altLang="zh-CN" b="1" dirty="0" smtClean="0">
              <a:solidFill>
                <a:srgbClr val="000000"/>
              </a:solidFill>
              <a:latin typeface="华文仿宋" pitchFamily="2" charset="-122"/>
              <a:ea typeface="华文仿宋" pitchFamily="2" charset="-122"/>
            </a:endParaRPr>
          </a:p>
          <a:p>
            <a:pPr eaLnBrk="0" fontAlgn="base" hangingPunct="0">
              <a:spcBef>
                <a:spcPct val="0"/>
              </a:spcBef>
              <a:spcAft>
                <a:spcPct val="0"/>
              </a:spcAft>
              <a:buFont typeface="Wingdings" pitchFamily="2" charset="2"/>
              <a:buChar char="ü"/>
            </a:pPr>
            <a:endParaRPr lang="en-US" altLang="zh-CN" b="1" dirty="0" smtClean="0">
              <a:solidFill>
                <a:srgbClr val="000000"/>
              </a:solidFill>
              <a:latin typeface="华文仿宋" pitchFamily="2" charset="-122"/>
              <a:ea typeface="华文仿宋" pitchFamily="2" charset="-122"/>
            </a:endParaRPr>
          </a:p>
          <a:p>
            <a:pPr eaLnBrk="0" fontAlgn="base" hangingPunct="0">
              <a:spcBef>
                <a:spcPct val="0"/>
              </a:spcBef>
              <a:spcAft>
                <a:spcPct val="0"/>
              </a:spcAft>
              <a:buFont typeface="Wingdings" pitchFamily="2" charset="2"/>
              <a:buChar char="ü"/>
            </a:pPr>
            <a:endParaRPr lang="en-US" altLang="zh-CN" b="1" dirty="0" smtClean="0">
              <a:solidFill>
                <a:srgbClr val="000000"/>
              </a:solidFill>
              <a:latin typeface="华文仿宋" pitchFamily="2" charset="-122"/>
              <a:ea typeface="华文仿宋" pitchFamily="2" charset="-122"/>
            </a:endParaRPr>
          </a:p>
        </p:txBody>
      </p:sp>
      <p:sp>
        <p:nvSpPr>
          <p:cNvPr id="12" name="圆角矩形 11"/>
          <p:cNvSpPr/>
          <p:nvPr/>
        </p:nvSpPr>
        <p:spPr bwMode="auto">
          <a:xfrm>
            <a:off x="1874987" y="5091722"/>
            <a:ext cx="1261040" cy="408623"/>
          </a:xfrm>
          <a:prstGeom prst="roundRect">
            <a:avLst/>
          </a:prstGeom>
          <a:noFill/>
          <a:ln w="9525" cap="flat" cmpd="sng" algn="ctr">
            <a:noFill/>
            <a:prstDash val="solid"/>
            <a:round/>
            <a:headEnd type="none" w="med" len="med"/>
            <a:tailEnd type="none" w="med" len="med"/>
          </a:ln>
          <a:effectLst>
            <a:outerShdw blurRad="76200" dist="12700" dir="8100000" sy="-23000" kx="800400" algn="br" rotWithShape="0">
              <a:prstClr val="black">
                <a:alpha val="20000"/>
              </a:prstClr>
            </a:outerShdw>
          </a:effectLst>
          <a:scene3d>
            <a:camera prst="orthographicFront"/>
            <a:lightRig rig="threePt" dir="t"/>
          </a:scene3d>
          <a:sp3d prstMaterial="flat">
            <a:extrusionClr>
              <a:schemeClr val="bg1"/>
            </a:extrusionClr>
            <a:contourClr>
              <a:schemeClr val="bg1"/>
            </a:contourClr>
          </a:sp3d>
        </p:spPr>
        <p:txBody>
          <a:bodyPr lIns="0" tIns="0" rIns="0" bIns="0">
            <a:spAutoFit/>
          </a:bodyPr>
          <a:lstStyle/>
          <a:p>
            <a:pPr eaLnBrk="0" fontAlgn="base" hangingPunct="0">
              <a:spcBef>
                <a:spcPct val="0"/>
              </a:spcBef>
              <a:spcAft>
                <a:spcPct val="0"/>
              </a:spcAft>
              <a:defRPr/>
            </a:pPr>
            <a:r>
              <a:rPr lang="zh-CN" altLang="en-US" sz="2400" b="1" dirty="0">
                <a:solidFill>
                  <a:srgbClr val="0000FF"/>
                </a:solidFill>
                <a:effectLst>
                  <a:outerShdw blurRad="38100" dist="38100" dir="2700000" algn="tl">
                    <a:srgbClr val="000000">
                      <a:alpha val="43137"/>
                    </a:srgbClr>
                  </a:outerShdw>
                </a:effectLst>
                <a:latin typeface="华文细黑" pitchFamily="2" charset="-122"/>
                <a:ea typeface="华文细黑" pitchFamily="2" charset="-122"/>
              </a:rPr>
              <a:t>兴业银行</a:t>
            </a:r>
          </a:p>
        </p:txBody>
      </p:sp>
      <p:sp>
        <p:nvSpPr>
          <p:cNvPr id="13" name="圆角矩形 12"/>
          <p:cNvSpPr/>
          <p:nvPr/>
        </p:nvSpPr>
        <p:spPr bwMode="auto">
          <a:xfrm>
            <a:off x="6042025" y="5121275"/>
            <a:ext cx="1270000" cy="407988"/>
          </a:xfrm>
          <a:prstGeom prst="roundRect">
            <a:avLst/>
          </a:prstGeom>
          <a:noFill/>
          <a:ln w="9525" cap="flat" cmpd="sng" algn="ctr">
            <a:noFill/>
            <a:prstDash val="solid"/>
            <a:round/>
            <a:headEnd type="none" w="med" len="med"/>
            <a:tailEnd type="none" w="med" len="med"/>
          </a:ln>
          <a:effectLst/>
        </p:spPr>
        <p:txBody>
          <a:bodyPr lIns="0" tIns="0" rIns="0" bIns="0">
            <a:spAutoFit/>
          </a:bodyPr>
          <a:lstStyle/>
          <a:p>
            <a:pPr eaLnBrk="0" fontAlgn="base" hangingPunct="0">
              <a:spcBef>
                <a:spcPct val="0"/>
              </a:spcBef>
              <a:spcAft>
                <a:spcPct val="0"/>
              </a:spcAft>
              <a:defRPr/>
            </a:pPr>
            <a:r>
              <a:rPr lang="zh-CN" altLang="en-US" sz="2400" b="1" dirty="0">
                <a:solidFill>
                  <a:srgbClr val="FF0000"/>
                </a:solidFill>
                <a:effectLst>
                  <a:outerShdw blurRad="38100" dist="38100" dir="2700000" algn="tl">
                    <a:srgbClr val="000000">
                      <a:alpha val="43137"/>
                    </a:srgbClr>
                  </a:outerShdw>
                </a:effectLst>
                <a:latin typeface="华文细黑" pitchFamily="2" charset="-122"/>
                <a:ea typeface="华文细黑" pitchFamily="2" charset="-122"/>
              </a:rPr>
              <a:t>花旗银行</a:t>
            </a:r>
          </a:p>
        </p:txBody>
      </p:sp>
      <p:cxnSp>
        <p:nvCxnSpPr>
          <p:cNvPr id="16" name="直接箭头连接符 15"/>
          <p:cNvCxnSpPr/>
          <p:nvPr/>
        </p:nvCxnSpPr>
        <p:spPr bwMode="auto">
          <a:xfrm>
            <a:off x="3180066" y="5228660"/>
            <a:ext cx="2861144" cy="19251"/>
          </a:xfrm>
          <a:prstGeom prst="straightConnector1">
            <a:avLst/>
          </a:prstGeom>
          <a:solidFill>
            <a:schemeClr val="accent1"/>
          </a:solidFill>
          <a:ln w="28575" cap="rnd" cmpd="sng" algn="ctr">
            <a:solidFill>
              <a:srgbClr val="0000FF"/>
            </a:solidFill>
            <a:prstDash val="solid"/>
            <a:round/>
            <a:headEnd type="none" w="med" len="med"/>
            <a:tailEnd type="stealth" w="lg" len="lg"/>
          </a:ln>
          <a:effectLst>
            <a:outerShdw blurRad="76200" dist="12700" dir="8100000" sy="-23000" kx="800400" algn="br" rotWithShape="0">
              <a:schemeClr val="accent6">
                <a:lumMod val="60000"/>
                <a:lumOff val="40000"/>
                <a:alpha val="20000"/>
              </a:schemeClr>
            </a:outerShdw>
          </a:effectLst>
          <a:scene3d>
            <a:camera prst="orthographicFront"/>
            <a:lightRig rig="threePt" dir="t"/>
          </a:scene3d>
          <a:sp3d prstMaterial="flat"/>
        </p:spPr>
      </p:cxnSp>
      <p:sp>
        <p:nvSpPr>
          <p:cNvPr id="310283" name="TextBox 16"/>
          <p:cNvSpPr txBox="1">
            <a:spLocks noChangeArrowheads="1"/>
          </p:cNvSpPr>
          <p:nvPr/>
        </p:nvSpPr>
        <p:spPr bwMode="auto">
          <a:xfrm>
            <a:off x="3962400" y="4456113"/>
            <a:ext cx="12795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fontAlgn="base">
              <a:spcBef>
                <a:spcPct val="0"/>
              </a:spcBef>
              <a:spcAft>
                <a:spcPct val="0"/>
              </a:spcAft>
            </a:pPr>
            <a:endParaRPr lang="zh-CN" altLang="en-US" sz="2400" b="1" smtClean="0">
              <a:solidFill>
                <a:srgbClr val="000000"/>
              </a:solidFill>
              <a:ea typeface="华文细黑" pitchFamily="2" charset="-122"/>
            </a:endParaRPr>
          </a:p>
        </p:txBody>
      </p:sp>
      <p:graphicFrame>
        <p:nvGraphicFramePr>
          <p:cNvPr id="18" name="Object 2"/>
          <p:cNvGraphicFramePr>
            <a:graphicFrameLocks noChangeAspect="1"/>
          </p:cNvGraphicFramePr>
          <p:nvPr/>
        </p:nvGraphicFramePr>
        <p:xfrm>
          <a:off x="4329113" y="4425950"/>
          <a:ext cx="815975" cy="739775"/>
        </p:xfrm>
        <a:graphic>
          <a:graphicData uri="http://schemas.openxmlformats.org/presentationml/2006/ole">
            <mc:AlternateContent xmlns:mc="http://schemas.openxmlformats.org/markup-compatibility/2006">
              <mc:Choice xmlns:v="urn:schemas-microsoft-com:vml" Requires="v">
                <p:oleObj spid="_x0000_s71702" name="Equation" r:id="rId4" imgW="469696" imgH="393529" progId="Equation.DSMT4">
                  <p:embed/>
                </p:oleObj>
              </mc:Choice>
              <mc:Fallback>
                <p:oleObj name="Equation" r:id="rId4" imgW="469696" imgH="393529"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9113" y="4425950"/>
                        <a:ext cx="815975"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Object 3"/>
          <p:cNvGraphicFramePr>
            <a:graphicFrameLocks noChangeAspect="1"/>
          </p:cNvGraphicFramePr>
          <p:nvPr/>
        </p:nvGraphicFramePr>
        <p:xfrm>
          <a:off x="3940175" y="5529263"/>
          <a:ext cx="1657350" cy="646112"/>
        </p:xfrm>
        <a:graphic>
          <a:graphicData uri="http://schemas.openxmlformats.org/presentationml/2006/ole">
            <mc:AlternateContent xmlns:mc="http://schemas.openxmlformats.org/markup-compatibility/2006">
              <mc:Choice xmlns:v="urn:schemas-microsoft-com:vml" Requires="v">
                <p:oleObj spid="_x0000_s71703" name="Equation" r:id="rId6" imgW="1129810" imgH="406224" progId="Equation.DSMT4">
                  <p:embed/>
                </p:oleObj>
              </mc:Choice>
              <mc:Fallback>
                <p:oleObj name="Equation" r:id="rId6" imgW="1129810" imgH="406224"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40175" y="5529263"/>
                        <a:ext cx="16573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25" name="直接箭头连接符 24"/>
          <p:cNvCxnSpPr>
            <a:cxnSpLocks noChangeShapeType="1"/>
          </p:cNvCxnSpPr>
          <p:nvPr/>
        </p:nvCxnSpPr>
        <p:spPr bwMode="auto">
          <a:xfrm flipH="1" flipV="1">
            <a:off x="3059113" y="5380038"/>
            <a:ext cx="2940050" cy="31750"/>
          </a:xfrm>
          <a:prstGeom prst="straightConnector1">
            <a:avLst/>
          </a:prstGeom>
          <a:noFill/>
          <a:ln w="28575" algn="ctr">
            <a:solidFill>
              <a:srgbClr val="FF0000"/>
            </a:solidFill>
            <a:round/>
            <a:headEnd/>
            <a:tailEnd type="stealth" w="lg" len="lg"/>
          </a:ln>
          <a:effectLst>
            <a:outerShdw dist="12700" dir="8100000" sy="-23000" kx="800382" algn="br" rotWithShape="0">
              <a:srgbClr val="000000">
                <a:alpha val="20000"/>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50210847"/>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1000"/>
                                        <p:tgtEl>
                                          <p:spTgt spid="1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1000"/>
                                        <p:tgtEl>
                                          <p:spTgt spid="1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1000" fill="hold"/>
                                        <p:tgtEl>
                                          <p:spTgt spid="16"/>
                                        </p:tgtEl>
                                        <p:attrNameLst>
                                          <p:attrName>ppt_x</p:attrName>
                                        </p:attrNameLst>
                                      </p:cBhvr>
                                      <p:tavLst>
                                        <p:tav tm="0">
                                          <p:val>
                                            <p:strVal val="0-#ppt_w/2"/>
                                          </p:val>
                                        </p:tav>
                                        <p:tav tm="100000">
                                          <p:val>
                                            <p:strVal val="#ppt_x"/>
                                          </p:val>
                                        </p:tav>
                                      </p:tavLst>
                                    </p:anim>
                                    <p:anim calcmode="lin" valueType="num">
                                      <p:cBhvr additive="base">
                                        <p:cTn id="16" dur="10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000" fill="hold"/>
                                        <p:tgtEl>
                                          <p:spTgt spid="18"/>
                                        </p:tgtEl>
                                        <p:attrNameLst>
                                          <p:attrName>ppt_x</p:attrName>
                                        </p:attrNameLst>
                                      </p:cBhvr>
                                      <p:tavLst>
                                        <p:tav tm="0">
                                          <p:val>
                                            <p:strVal val="0-#ppt_w/2"/>
                                          </p:val>
                                        </p:tav>
                                        <p:tav tm="100000">
                                          <p:val>
                                            <p:strVal val="#ppt_x"/>
                                          </p:val>
                                        </p:tav>
                                      </p:tavLst>
                                    </p:anim>
                                    <p:anim calcmode="lin" valueType="num">
                                      <p:cBhvr additive="base">
                                        <p:cTn id="20" dur="10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1000" fill="hold"/>
                                        <p:tgtEl>
                                          <p:spTgt spid="25"/>
                                        </p:tgtEl>
                                        <p:attrNameLst>
                                          <p:attrName>ppt_x</p:attrName>
                                        </p:attrNameLst>
                                      </p:cBhvr>
                                      <p:tavLst>
                                        <p:tav tm="0">
                                          <p:val>
                                            <p:strVal val="1+#ppt_w/2"/>
                                          </p:val>
                                        </p:tav>
                                        <p:tav tm="100000">
                                          <p:val>
                                            <p:strVal val="#ppt_x"/>
                                          </p:val>
                                        </p:tav>
                                      </p:tavLst>
                                    </p:anim>
                                    <p:anim calcmode="lin" valueType="num">
                                      <p:cBhvr additive="base">
                                        <p:cTn id="26" dur="1000" fill="hold"/>
                                        <p:tgtEl>
                                          <p:spTgt spid="25"/>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1000" fill="hold"/>
                                        <p:tgtEl>
                                          <p:spTgt spid="2"/>
                                        </p:tgtEl>
                                        <p:attrNameLst>
                                          <p:attrName>ppt_x</p:attrName>
                                        </p:attrNameLst>
                                      </p:cBhvr>
                                      <p:tavLst>
                                        <p:tav tm="0">
                                          <p:val>
                                            <p:strVal val="1+#ppt_w/2"/>
                                          </p:val>
                                        </p:tav>
                                        <p:tav tm="100000">
                                          <p:val>
                                            <p:strVal val="#ppt_x"/>
                                          </p:val>
                                        </p:tav>
                                      </p:tavLst>
                                    </p:anim>
                                    <p:anim calcmode="lin" valueType="num">
                                      <p:cBhvr additive="base">
                                        <p:cTn id="30" dur="1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r>
              <a:rPr lang="en-US" altLang="zh-CN" dirty="0" smtClean="0"/>
              <a:t>6.1 II</a:t>
            </a:r>
            <a:endParaRPr lang="zh-CN" altLang="en-US" dirty="0"/>
          </a:p>
        </p:txBody>
      </p:sp>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12</a:t>
            </a:fld>
            <a:endParaRPr lang="zh-CN" altLang="en-US" dirty="0"/>
          </a:p>
        </p:txBody>
      </p:sp>
      <p:pic>
        <p:nvPicPr>
          <p:cNvPr id="624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80728"/>
            <a:ext cx="9144000" cy="5544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0309519"/>
      </p:ext>
    </p:extLst>
  </p:cSld>
  <p:clrMapOvr>
    <a:masterClrMapping/>
  </p:clrMapOvr>
  <p:transition spd="slow">
    <p:pull dir="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货币互换</a:t>
            </a:r>
            <a:endParaRPr lang="zh-CN" altLang="en-US" dirty="0"/>
          </a:p>
        </p:txBody>
      </p:sp>
      <p:sp>
        <p:nvSpPr>
          <p:cNvPr id="3" name="内容占位符 2"/>
          <p:cNvSpPr>
            <a:spLocks noGrp="1"/>
          </p:cNvSpPr>
          <p:nvPr>
            <p:ph idx="1"/>
          </p:nvPr>
        </p:nvSpPr>
        <p:spPr>
          <a:xfrm>
            <a:off x="395536" y="1052736"/>
            <a:ext cx="8229600" cy="4530725"/>
          </a:xfrm>
        </p:spPr>
        <p:txBody>
          <a:bodyPr>
            <a:normAutofit/>
          </a:bodyPr>
          <a:lstStyle/>
          <a:p>
            <a:endParaRPr lang="en-US" altLang="zh-CN" dirty="0" smtClean="0"/>
          </a:p>
          <a:p>
            <a:r>
              <a:rPr lang="zh-CN" altLang="en-US" dirty="0" smtClean="0"/>
              <a:t>典型的货币互换是在未来约定期限内将一种货币的本金和固定利息与另一货币的等价本金和固定利息进行交换。</a:t>
            </a:r>
            <a:endParaRPr lang="en-US" altLang="zh-CN" dirty="0" smtClean="0"/>
          </a:p>
          <a:p>
            <a:endParaRPr lang="zh-CN" altLang="en-US" dirty="0" smtClean="0"/>
          </a:p>
          <a:p>
            <a:r>
              <a:rPr lang="zh-CN" altLang="en-US" dirty="0" smtClean="0"/>
              <a:t>利率互换与货币互换之差异：</a:t>
            </a:r>
          </a:p>
          <a:p>
            <a:pPr lvl="1"/>
            <a:r>
              <a:rPr lang="zh-CN" altLang="en-US" dirty="0" smtClean="0"/>
              <a:t>利率互换：通常无需交换本金，只定期交换利息差额；</a:t>
            </a:r>
          </a:p>
          <a:p>
            <a:pPr lvl="1"/>
            <a:r>
              <a:rPr lang="zh-CN" altLang="en-US" dirty="0" smtClean="0"/>
              <a:t>货币互换：期初和期末须按照约定的汇率交换不同货币的本金，期间还需定期交换不同货币的利息。</a:t>
            </a:r>
            <a:endParaRPr lang="zh-CN" altLang="en-US" dirty="0"/>
          </a:p>
        </p:txBody>
      </p:sp>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13</a:t>
            </a:fld>
            <a:endParaRPr lang="zh-CN" altLang="en-US" dirty="0"/>
          </a:p>
        </p:txBody>
      </p:sp>
    </p:spTree>
    <p:extLst>
      <p:ext uri="{BB962C8B-B14F-4D97-AF65-F5344CB8AC3E}">
        <p14:creationId xmlns:p14="http://schemas.microsoft.com/office/powerpoint/2010/main" val="836113599"/>
      </p:ext>
    </p:extLst>
  </p:cSld>
  <p:clrMapOvr>
    <a:masterClrMapping/>
  </p:clrMapOvr>
  <p:transition spd="slow">
    <p:pull dir="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r>
              <a:rPr lang="en-US" altLang="zh-CN" dirty="0" smtClean="0"/>
              <a:t>6.2 I</a:t>
            </a:r>
            <a:endParaRPr lang="zh-CN" altLang="en-US" dirty="0"/>
          </a:p>
        </p:txBody>
      </p:sp>
      <p:sp>
        <p:nvSpPr>
          <p:cNvPr id="3" name="内容占位符 2"/>
          <p:cNvSpPr>
            <a:spLocks noGrp="1"/>
          </p:cNvSpPr>
          <p:nvPr>
            <p:ph idx="1"/>
          </p:nvPr>
        </p:nvSpPr>
        <p:spPr>
          <a:xfrm>
            <a:off x="323528" y="1052736"/>
            <a:ext cx="8424936" cy="4530725"/>
          </a:xfrm>
        </p:spPr>
        <p:txBody>
          <a:bodyPr>
            <a:normAutofit/>
          </a:bodyPr>
          <a:lstStyle/>
          <a:p>
            <a:pPr>
              <a:buNone/>
            </a:pPr>
            <a:r>
              <a:rPr lang="zh-CN" altLang="en-US" dirty="0" smtClean="0"/>
              <a:t>         </a:t>
            </a:r>
            <a:endParaRPr lang="en-US" altLang="zh-CN" dirty="0" smtClean="0"/>
          </a:p>
          <a:p>
            <a:pPr>
              <a:buNone/>
            </a:pPr>
            <a:r>
              <a:rPr lang="en-US" altLang="zh-CN" dirty="0" smtClean="0"/>
              <a:t>               </a:t>
            </a:r>
            <a:r>
              <a:rPr lang="zh-CN" altLang="en-US" dirty="0" smtClean="0"/>
              <a:t>雷斯顿科技公司（ </a:t>
            </a:r>
            <a:r>
              <a:rPr lang="en-US" altLang="zh-CN" dirty="0" smtClean="0"/>
              <a:t>Reston Technology </a:t>
            </a:r>
            <a:r>
              <a:rPr lang="zh-CN" altLang="en-US" dirty="0" smtClean="0"/>
              <a:t>）是成立于弗吉尼亚州科技开发区的一家互联网公司，由于计划到欧洲拓展业务，这家美国公司</a:t>
            </a:r>
            <a:r>
              <a:rPr lang="zh-CN" altLang="en-US" dirty="0" smtClean="0">
                <a:solidFill>
                  <a:srgbClr val="FF0000"/>
                </a:solidFill>
              </a:rPr>
              <a:t>需要借入</a:t>
            </a:r>
            <a:r>
              <a:rPr lang="en-US" altLang="zh-CN" dirty="0" smtClean="0"/>
              <a:t>2 </a:t>
            </a:r>
            <a:r>
              <a:rPr lang="zh-CN" altLang="en-US" dirty="0" smtClean="0"/>
              <a:t>年期的</a:t>
            </a:r>
            <a:r>
              <a:rPr lang="en-US" altLang="zh-CN" dirty="0" smtClean="0"/>
              <a:t>1 000 </a:t>
            </a:r>
            <a:r>
              <a:rPr lang="zh-CN" altLang="en-US" dirty="0" smtClean="0"/>
              <a:t>万欧元。</a:t>
            </a:r>
          </a:p>
          <a:p>
            <a:pPr>
              <a:buNone/>
            </a:pPr>
            <a:r>
              <a:rPr lang="zh-CN" altLang="en-US" dirty="0" smtClean="0"/>
              <a:t>               雷斯顿公司与其开户行的一家分支机构</a:t>
            </a:r>
            <a:r>
              <a:rPr lang="en-US" altLang="zh-CN" dirty="0" smtClean="0"/>
              <a:t>——</a:t>
            </a:r>
            <a:r>
              <a:rPr lang="zh-CN" altLang="en-US" dirty="0" smtClean="0"/>
              <a:t>全球互换公司（ </a:t>
            </a:r>
            <a:r>
              <a:rPr lang="en-US" altLang="zh-CN" dirty="0" smtClean="0"/>
              <a:t>Global Swaps, Inc., GSI </a:t>
            </a:r>
            <a:r>
              <a:rPr lang="zh-CN" altLang="en-US" dirty="0" smtClean="0"/>
              <a:t>）进行货币互换交易以实现这一目标。当时汇率是</a:t>
            </a:r>
            <a:r>
              <a:rPr lang="en-US" altLang="zh-CN" dirty="0" smtClean="0"/>
              <a:t>0.9804 </a:t>
            </a:r>
            <a:r>
              <a:rPr lang="zh-CN" altLang="en-US" dirty="0" smtClean="0"/>
              <a:t>美元</a:t>
            </a:r>
            <a:r>
              <a:rPr lang="en-US" altLang="zh-CN" dirty="0" smtClean="0"/>
              <a:t>/</a:t>
            </a:r>
            <a:r>
              <a:rPr lang="zh-CN" altLang="en-US" dirty="0" smtClean="0"/>
              <a:t>欧元。雷斯顿公司在市场上能得到的</a:t>
            </a:r>
            <a:r>
              <a:rPr lang="en-US" altLang="zh-CN" dirty="0" smtClean="0"/>
              <a:t>2 </a:t>
            </a:r>
            <a:r>
              <a:rPr lang="zh-CN" altLang="en-US" dirty="0" smtClean="0"/>
              <a:t>年期美元借款利率为</a:t>
            </a:r>
            <a:r>
              <a:rPr lang="en-US" altLang="zh-CN" dirty="0" smtClean="0"/>
              <a:t>6.5% </a:t>
            </a:r>
            <a:r>
              <a:rPr lang="zh-CN" altLang="en-US" dirty="0" smtClean="0"/>
              <a:t>。</a:t>
            </a:r>
            <a:endParaRPr lang="zh-CN" altLang="en-US" dirty="0"/>
          </a:p>
        </p:txBody>
      </p:sp>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14</a:t>
            </a:fld>
            <a:endParaRPr lang="zh-CN" altLang="en-US" dirty="0"/>
          </a:p>
        </p:txBody>
      </p:sp>
    </p:spTree>
    <p:extLst>
      <p:ext uri="{BB962C8B-B14F-4D97-AF65-F5344CB8AC3E}">
        <p14:creationId xmlns:p14="http://schemas.microsoft.com/office/powerpoint/2010/main" val="215948115"/>
      </p:ext>
    </p:extLst>
  </p:cSld>
  <p:clrMapOvr>
    <a:masterClrMapping/>
  </p:clrMapOvr>
  <p:transition spd="slow">
    <p:pull dir="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r>
              <a:rPr lang="en-US" altLang="zh-CN" dirty="0" smtClean="0"/>
              <a:t>6.2 II</a:t>
            </a:r>
            <a:endParaRPr lang="zh-CN" altLang="en-US" dirty="0"/>
          </a:p>
        </p:txBody>
      </p:sp>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15</a:t>
            </a:fld>
            <a:endParaRPr lang="zh-CN" altLang="en-US" dirty="0"/>
          </a:p>
        </p:txBody>
      </p:sp>
      <p:pic>
        <p:nvPicPr>
          <p:cNvPr id="60418"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899592" y="1268760"/>
            <a:ext cx="7056784" cy="4917620"/>
          </a:xfrm>
          <a:prstGeom prst="rect">
            <a:avLst/>
          </a:prstGeom>
          <a:noFill/>
          <a:ln w="9525">
            <a:noFill/>
            <a:miter lim="800000"/>
            <a:headEnd/>
            <a:tailEnd/>
          </a:ln>
        </p:spPr>
      </p:pic>
    </p:spTree>
    <p:extLst>
      <p:ext uri="{BB962C8B-B14F-4D97-AF65-F5344CB8AC3E}">
        <p14:creationId xmlns:p14="http://schemas.microsoft.com/office/powerpoint/2010/main" val="2886655822"/>
      </p:ext>
    </p:extLst>
  </p:cSld>
  <p:clrMapOvr>
    <a:masterClrMapping/>
  </p:clrMapOvr>
  <p:transition spd="slow">
    <p:pull dir="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r>
              <a:rPr lang="en-US" altLang="zh-CN" dirty="0" smtClean="0"/>
              <a:t>6.2 III</a:t>
            </a:r>
            <a:endParaRPr lang="zh-CN" altLang="en-US" dirty="0"/>
          </a:p>
        </p:txBody>
      </p:sp>
      <p:sp>
        <p:nvSpPr>
          <p:cNvPr id="3" name="内容占位符 2"/>
          <p:cNvSpPr>
            <a:spLocks noGrp="1"/>
          </p:cNvSpPr>
          <p:nvPr>
            <p:ph idx="1"/>
          </p:nvPr>
        </p:nvSpPr>
        <p:spPr>
          <a:xfrm>
            <a:off x="467544" y="980728"/>
            <a:ext cx="8229600" cy="5040560"/>
          </a:xfrm>
        </p:spPr>
        <p:txBody>
          <a:bodyPr>
            <a:normAutofit/>
          </a:bodyPr>
          <a:lstStyle/>
          <a:p>
            <a:pPr>
              <a:buNone/>
            </a:pPr>
            <a:r>
              <a:rPr lang="zh-CN" altLang="en-US" dirty="0" smtClean="0"/>
              <a:t>         </a:t>
            </a:r>
            <a:endParaRPr lang="en-US" altLang="zh-CN" dirty="0" smtClean="0"/>
          </a:p>
          <a:p>
            <a:pPr>
              <a:buNone/>
            </a:pPr>
            <a:r>
              <a:rPr lang="en-US" altLang="zh-CN" dirty="0" smtClean="0"/>
              <a:t>              </a:t>
            </a:r>
            <a:r>
              <a:rPr lang="zh-CN" altLang="en-US" dirty="0" smtClean="0"/>
              <a:t>可以看到，雷斯顿公司通过货币互换将其原先的美元借款转换成了欧元借款。而欧洲业务的收入可以用于支付大部分利息。</a:t>
            </a:r>
          </a:p>
          <a:p>
            <a:pPr>
              <a:buNone/>
            </a:pPr>
            <a:r>
              <a:rPr lang="zh-CN" altLang="en-US" dirty="0" smtClean="0"/>
              <a:t>              在美国市场上，它按照</a:t>
            </a:r>
            <a:r>
              <a:rPr lang="en-US" altLang="zh-CN" dirty="0" smtClean="0"/>
              <a:t>6.5% </a:t>
            </a:r>
            <a:r>
              <a:rPr lang="zh-CN" altLang="en-US" dirty="0" smtClean="0"/>
              <a:t>的利率支付利息；同时在货币互换中，收到</a:t>
            </a:r>
            <a:r>
              <a:rPr lang="en-US" altLang="zh-CN" dirty="0" smtClean="0"/>
              <a:t>6.1% </a:t>
            </a:r>
            <a:r>
              <a:rPr lang="zh-CN" altLang="en-US" dirty="0" smtClean="0"/>
              <a:t>的美元利息，支付</a:t>
            </a:r>
            <a:r>
              <a:rPr lang="en-US" altLang="zh-CN" dirty="0" smtClean="0"/>
              <a:t>4.35% </a:t>
            </a:r>
            <a:r>
              <a:rPr lang="zh-CN" altLang="en-US" dirty="0" smtClean="0"/>
              <a:t>的欧元利息。</a:t>
            </a:r>
          </a:p>
          <a:p>
            <a:pPr>
              <a:buNone/>
            </a:pPr>
            <a:r>
              <a:rPr lang="zh-CN" altLang="en-US" dirty="0" smtClean="0"/>
              <a:t>              如果假设汇率不变的话，其每年的利息水平大约为</a:t>
            </a:r>
            <a:endParaRPr lang="en-US" altLang="zh-CN" dirty="0" smtClean="0"/>
          </a:p>
        </p:txBody>
      </p:sp>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16</a:t>
            </a:fld>
            <a:endParaRPr lang="zh-CN" altLang="en-US" dirty="0"/>
          </a:p>
        </p:txBody>
      </p:sp>
      <p:graphicFrame>
        <p:nvGraphicFramePr>
          <p:cNvPr id="61443" name="Object 3"/>
          <p:cNvGraphicFramePr>
            <a:graphicFrameLocks noChangeAspect="1"/>
          </p:cNvGraphicFramePr>
          <p:nvPr>
            <p:extLst>
              <p:ext uri="{D42A27DB-BD31-4B8C-83A1-F6EECF244321}">
                <p14:modId xmlns:p14="http://schemas.microsoft.com/office/powerpoint/2010/main" val="112142725"/>
              </p:ext>
            </p:extLst>
          </p:nvPr>
        </p:nvGraphicFramePr>
        <p:xfrm>
          <a:off x="2915816" y="4941168"/>
          <a:ext cx="4550905" cy="576064"/>
        </p:xfrm>
        <a:graphic>
          <a:graphicData uri="http://schemas.openxmlformats.org/presentationml/2006/ole">
            <mc:AlternateContent xmlns:mc="http://schemas.openxmlformats.org/markup-compatibility/2006">
              <mc:Choice xmlns:v="urn:schemas-microsoft-com:vml" Requires="v">
                <p:oleObj spid="_x0000_s72717" name="Equation" r:id="rId3" imgW="2006280" imgH="253800" progId="Equation.DSMT4">
                  <p:embed/>
                </p:oleObj>
              </mc:Choice>
              <mc:Fallback>
                <p:oleObj name="Equation" r:id="rId3" imgW="2006280" imgH="253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4941168"/>
                        <a:ext cx="4550905"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629313772"/>
      </p:ext>
    </p:extLst>
  </p:cSld>
  <p:clrMapOvr>
    <a:masterClrMapping/>
  </p:clrMapOvr>
  <p:transition spd="slow">
    <p:pull dir="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其他互换</a:t>
            </a:r>
            <a:r>
              <a:rPr lang="en-US" altLang="zh-CN" dirty="0" smtClean="0"/>
              <a:t>I</a:t>
            </a:r>
            <a:endParaRPr lang="zh-CN" altLang="en-US" dirty="0"/>
          </a:p>
        </p:txBody>
      </p:sp>
      <p:sp>
        <p:nvSpPr>
          <p:cNvPr id="3" name="内容占位符 2"/>
          <p:cNvSpPr>
            <a:spLocks noGrp="1"/>
          </p:cNvSpPr>
          <p:nvPr>
            <p:ph idx="1"/>
          </p:nvPr>
        </p:nvSpPr>
        <p:spPr/>
        <p:txBody>
          <a:bodyPr/>
          <a:lstStyle/>
          <a:p>
            <a:pPr>
              <a:buNone/>
            </a:pPr>
            <a:endParaRPr lang="en-US" altLang="zh-CN" dirty="0" smtClean="0"/>
          </a:p>
          <a:p>
            <a:r>
              <a:rPr lang="zh-CN" altLang="en-US" dirty="0" smtClean="0"/>
              <a:t>基点互换：浮动利率互换</a:t>
            </a:r>
          </a:p>
          <a:p>
            <a:pPr lvl="1"/>
            <a:r>
              <a:rPr lang="en-US" altLang="zh-CN" dirty="0" smtClean="0"/>
              <a:t>Constant Maturity Swap (CMS)</a:t>
            </a:r>
            <a:r>
              <a:rPr lang="zh-CN" altLang="en-US" dirty="0" smtClean="0"/>
              <a:t>：</a:t>
            </a:r>
            <a:r>
              <a:rPr lang="en-US" altLang="zh-CN" dirty="0" smtClean="0"/>
              <a:t>LIBOR </a:t>
            </a:r>
            <a:r>
              <a:rPr lang="zh-CN" altLang="en-US" dirty="0" smtClean="0"/>
              <a:t>与特定期限的互换利率</a:t>
            </a:r>
          </a:p>
          <a:p>
            <a:pPr lvl="1"/>
            <a:r>
              <a:rPr lang="en-US" altLang="zh-CN" dirty="0" smtClean="0"/>
              <a:t>Constant Maturity Treasury Swap (CMT): LIBOR </a:t>
            </a:r>
            <a:r>
              <a:rPr lang="zh-CN" altLang="en-US" dirty="0" smtClean="0"/>
              <a:t>与特定期限的美国国债利率</a:t>
            </a:r>
            <a:endParaRPr lang="en-US" altLang="zh-CN" dirty="0" smtClean="0"/>
          </a:p>
          <a:p>
            <a:pPr lvl="1"/>
            <a:r>
              <a:rPr lang="zh-CN" altLang="en-US" dirty="0" smtClean="0"/>
              <a:t>我国有七天回购利率（</a:t>
            </a:r>
            <a:r>
              <a:rPr lang="en-US" altLang="zh-CN" dirty="0" smtClean="0"/>
              <a:t>FR007)</a:t>
            </a:r>
            <a:r>
              <a:rPr lang="zh-CN" altLang="en-US" dirty="0" smtClean="0"/>
              <a:t>与</a:t>
            </a:r>
            <a:r>
              <a:rPr lang="en-US" altLang="zh-CN" dirty="0" smtClean="0"/>
              <a:t>3</a:t>
            </a:r>
            <a:r>
              <a:rPr lang="zh-CN" altLang="en-US" dirty="0" smtClean="0"/>
              <a:t>个月</a:t>
            </a:r>
            <a:r>
              <a:rPr lang="en-US" altLang="zh-CN" dirty="0" err="1" smtClean="0"/>
              <a:t>Shibor</a:t>
            </a:r>
            <a:r>
              <a:rPr lang="zh-CN" altLang="en-US" dirty="0" smtClean="0"/>
              <a:t>之间的</a:t>
            </a:r>
            <a:r>
              <a:rPr lang="zh-CN" altLang="en-US" dirty="0" smtClean="0"/>
              <a:t>互换，只是几乎没有什么交易。</a:t>
            </a:r>
            <a:endParaRPr lang="zh-CN" altLang="en-US" dirty="0"/>
          </a:p>
        </p:txBody>
      </p:sp>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17</a:t>
            </a:fld>
            <a:endParaRPr lang="zh-CN" altLang="en-US" dirty="0"/>
          </a:p>
        </p:txBody>
      </p:sp>
    </p:spTree>
    <p:extLst>
      <p:ext uri="{BB962C8B-B14F-4D97-AF65-F5344CB8AC3E}">
        <p14:creationId xmlns:p14="http://schemas.microsoft.com/office/powerpoint/2010/main" val="189073350"/>
      </p:ext>
    </p:extLst>
  </p:cSld>
  <p:clrMapOvr>
    <a:masterClrMapping/>
  </p:clrMapOvr>
  <p:transition spd="slow">
    <p:pull dir="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其他互换</a:t>
            </a:r>
            <a:r>
              <a:rPr lang="en-US" altLang="zh-CN" dirty="0" smtClean="0"/>
              <a:t>II</a:t>
            </a:r>
            <a:endParaRPr lang="zh-CN" altLang="en-US" dirty="0"/>
          </a:p>
        </p:txBody>
      </p:sp>
      <p:sp>
        <p:nvSpPr>
          <p:cNvPr id="3" name="内容占位符 2"/>
          <p:cNvSpPr>
            <a:spLocks noGrp="1"/>
          </p:cNvSpPr>
          <p:nvPr>
            <p:ph idx="1"/>
          </p:nvPr>
        </p:nvSpPr>
        <p:spPr/>
        <p:txBody>
          <a:bodyPr/>
          <a:lstStyle/>
          <a:p>
            <a:pPr marL="0" indent="0">
              <a:buNone/>
            </a:pPr>
            <a:endParaRPr lang="en-US" altLang="zh-CN" dirty="0" smtClean="0"/>
          </a:p>
          <a:p>
            <a:r>
              <a:rPr lang="zh-CN" altLang="en-US" dirty="0" smtClean="0"/>
              <a:t>交叉货币利率互换：一种货币的固定利率换另一种货币的浮动利率</a:t>
            </a:r>
          </a:p>
          <a:p>
            <a:r>
              <a:rPr lang="zh-CN" altLang="en-US" dirty="0" smtClean="0"/>
              <a:t>差额互换：交换两种货币的浮动利率，但按照一种货币的相同名义本金计算，从而可以利用不同市场的利率差异，而不用考虑汇率问题。</a:t>
            </a:r>
            <a:endParaRPr lang="zh-CN" altLang="en-US" dirty="0"/>
          </a:p>
        </p:txBody>
      </p:sp>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18</a:t>
            </a:fld>
            <a:endParaRPr lang="zh-CN" altLang="en-US" dirty="0"/>
          </a:p>
        </p:txBody>
      </p:sp>
    </p:spTree>
    <p:extLst>
      <p:ext uri="{BB962C8B-B14F-4D97-AF65-F5344CB8AC3E}">
        <p14:creationId xmlns:p14="http://schemas.microsoft.com/office/powerpoint/2010/main" val="1353062850"/>
      </p:ext>
    </p:extLst>
  </p:cSld>
  <p:clrMapOvr>
    <a:masterClrMapping/>
  </p:clrMapOvr>
  <p:transition spd="slow">
    <p:pull dir="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其他互换</a:t>
            </a:r>
            <a:r>
              <a:rPr lang="en-US" altLang="zh-CN" dirty="0" smtClean="0"/>
              <a:t>III</a:t>
            </a:r>
            <a:endParaRPr lang="zh-CN" altLang="en-US" dirty="0"/>
          </a:p>
        </p:txBody>
      </p:sp>
      <p:sp>
        <p:nvSpPr>
          <p:cNvPr id="3" name="内容占位符 2"/>
          <p:cNvSpPr>
            <a:spLocks noGrp="1"/>
          </p:cNvSpPr>
          <p:nvPr>
            <p:ph idx="1"/>
          </p:nvPr>
        </p:nvSpPr>
        <p:spPr>
          <a:xfrm>
            <a:off x="467544" y="1124744"/>
            <a:ext cx="8229600" cy="4530725"/>
          </a:xfrm>
        </p:spPr>
        <p:txBody>
          <a:bodyPr/>
          <a:lstStyle/>
          <a:p>
            <a:pPr>
              <a:buNone/>
            </a:pPr>
            <a:endParaRPr lang="en-US" altLang="zh-CN" dirty="0" smtClean="0"/>
          </a:p>
          <a:p>
            <a:r>
              <a:rPr lang="zh-CN" altLang="en-US" dirty="0" smtClean="0"/>
              <a:t>增长型互换</a:t>
            </a:r>
            <a:r>
              <a:rPr lang="en-US" altLang="zh-CN" dirty="0" smtClean="0"/>
              <a:t>/</a:t>
            </a:r>
            <a:r>
              <a:rPr lang="zh-CN" altLang="en-US" dirty="0" smtClean="0"/>
              <a:t>减少型互换</a:t>
            </a:r>
            <a:r>
              <a:rPr lang="en-US" altLang="zh-CN" dirty="0" smtClean="0"/>
              <a:t>/</a:t>
            </a:r>
            <a:r>
              <a:rPr lang="zh-CN" altLang="en-US" dirty="0" smtClean="0"/>
              <a:t>滑道型互换</a:t>
            </a:r>
          </a:p>
          <a:p>
            <a:r>
              <a:rPr lang="zh-CN" altLang="en-US" dirty="0" smtClean="0"/>
              <a:t>可延长互换</a:t>
            </a:r>
            <a:r>
              <a:rPr lang="en-US" altLang="zh-CN" dirty="0" smtClean="0"/>
              <a:t>/</a:t>
            </a:r>
            <a:r>
              <a:rPr lang="zh-CN" altLang="en-US" dirty="0" smtClean="0"/>
              <a:t>可赎回互换</a:t>
            </a:r>
          </a:p>
          <a:p>
            <a:r>
              <a:rPr lang="zh-CN" altLang="en-US" dirty="0" smtClean="0"/>
              <a:t>零息互换：固定利息一次性支付</a:t>
            </a:r>
          </a:p>
          <a:p>
            <a:r>
              <a:rPr lang="zh-CN" altLang="en-US" dirty="0" smtClean="0"/>
              <a:t>后期确定互换：浮动利率在期末确定</a:t>
            </a:r>
          </a:p>
          <a:p>
            <a:r>
              <a:rPr lang="zh-CN" altLang="en-US" dirty="0" smtClean="0"/>
              <a:t>远期互换</a:t>
            </a:r>
          </a:p>
          <a:p>
            <a:r>
              <a:rPr lang="zh-CN" altLang="en-US" dirty="0" smtClean="0"/>
              <a:t>互换期权</a:t>
            </a:r>
            <a:endParaRPr lang="zh-CN" altLang="en-US" dirty="0"/>
          </a:p>
        </p:txBody>
      </p:sp>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19</a:t>
            </a:fld>
            <a:endParaRPr lang="zh-CN" altLang="en-US" dirty="0"/>
          </a:p>
        </p:txBody>
      </p:sp>
    </p:spTree>
    <p:extLst>
      <p:ext uri="{BB962C8B-B14F-4D97-AF65-F5344CB8AC3E}">
        <p14:creationId xmlns:p14="http://schemas.microsoft.com/office/powerpoint/2010/main" val="2049974322"/>
      </p:ext>
    </p:extLst>
  </p:cSld>
  <p:clrMapOvr>
    <a:masterClrMapping/>
  </p:clrMapOvr>
  <p:transition spd="slow">
    <p:pull dir="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pPr marL="0" indent="0">
              <a:buNone/>
            </a:pPr>
            <a:endParaRPr lang="en-US" altLang="zh-CN" dirty="0" smtClean="0"/>
          </a:p>
          <a:p>
            <a:r>
              <a:rPr lang="zh-CN" altLang="en-US" dirty="0" smtClean="0"/>
              <a:t>互换的含义及分类</a:t>
            </a:r>
            <a:endParaRPr lang="en-US" altLang="zh-CN" dirty="0" smtClean="0"/>
          </a:p>
          <a:p>
            <a:endParaRPr lang="zh-CN" altLang="en-US" dirty="0" smtClean="0"/>
          </a:p>
          <a:p>
            <a:r>
              <a:rPr lang="zh-CN" altLang="en-US" dirty="0" smtClean="0"/>
              <a:t>互换市场</a:t>
            </a:r>
            <a:endParaRPr lang="zh-CN" altLang="en-US" dirty="0"/>
          </a:p>
        </p:txBody>
      </p:sp>
      <p:sp>
        <p:nvSpPr>
          <p:cNvPr id="6" name="页脚占位符 5"/>
          <p:cNvSpPr>
            <a:spLocks noGrp="1"/>
          </p:cNvSpPr>
          <p:nvPr>
            <p:ph type="ftr" sz="quarter" idx="11"/>
          </p:nvPr>
        </p:nvSpPr>
        <p:spPr/>
        <p:txBody>
          <a:bodyPr/>
          <a:lstStyle/>
          <a:p>
            <a:r>
              <a:rPr lang="en-US" altLang="zh-CN" smtClean="0"/>
              <a:t>Copyright © Zheng, Zhenlong &amp; Chen, Rong, 2012</a:t>
            </a:r>
            <a:endParaRPr lang="zh-CN" altLang="en-US"/>
          </a:p>
        </p:txBody>
      </p:sp>
      <p:sp>
        <p:nvSpPr>
          <p:cNvPr id="8" name="灯片编号占位符 7"/>
          <p:cNvSpPr>
            <a:spLocks noGrp="1"/>
          </p:cNvSpPr>
          <p:nvPr>
            <p:ph type="sldNum" sz="quarter" idx="12"/>
          </p:nvPr>
        </p:nvSpPr>
        <p:spPr/>
        <p:txBody>
          <a:bodyPr/>
          <a:lstStyle/>
          <a:p>
            <a:fld id="{7A0B34B9-D817-47F5-9B8C-94F2D5E9BE68}" type="slidenum">
              <a:rPr lang="zh-CN" altLang="en-US" smtClean="0"/>
              <a:pPr/>
              <a:t>2</a:t>
            </a:fld>
            <a:endParaRPr lang="zh-CN" altLang="en-US" dirty="0"/>
          </a:p>
        </p:txBody>
      </p:sp>
    </p:spTree>
    <p:extLst>
      <p:ext uri="{BB962C8B-B14F-4D97-AF65-F5344CB8AC3E}">
        <p14:creationId xmlns:p14="http://schemas.microsoft.com/office/powerpoint/2010/main" val="270861980"/>
      </p:ext>
    </p:extLst>
  </p:cSld>
  <p:clrMapOvr>
    <a:masterClrMapping/>
  </p:clrMapOvr>
  <p:transition spd="slow">
    <p:pull dir="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其他互换</a:t>
            </a:r>
            <a:r>
              <a:rPr lang="en-US" altLang="zh-CN" dirty="0" smtClean="0"/>
              <a:t>IV</a:t>
            </a:r>
            <a:endParaRPr lang="zh-CN" altLang="en-US" dirty="0"/>
          </a:p>
        </p:txBody>
      </p:sp>
      <p:sp>
        <p:nvSpPr>
          <p:cNvPr id="3" name="内容占位符 2"/>
          <p:cNvSpPr>
            <a:spLocks noGrp="1"/>
          </p:cNvSpPr>
          <p:nvPr>
            <p:ph idx="1"/>
          </p:nvPr>
        </p:nvSpPr>
        <p:spPr>
          <a:xfrm>
            <a:off x="755576" y="1600200"/>
            <a:ext cx="7931224" cy="4530725"/>
          </a:xfrm>
        </p:spPr>
        <p:txBody>
          <a:bodyPr/>
          <a:lstStyle/>
          <a:p>
            <a:pPr marL="0" indent="0">
              <a:buNone/>
            </a:pPr>
            <a:endParaRPr lang="en-US" altLang="zh-CN" dirty="0" smtClean="0"/>
          </a:p>
          <a:p>
            <a:r>
              <a:rPr lang="zh-CN" altLang="en-US" dirty="0" smtClean="0"/>
              <a:t>股票互换</a:t>
            </a:r>
          </a:p>
          <a:p>
            <a:r>
              <a:rPr lang="zh-CN" altLang="en-US" dirty="0" smtClean="0"/>
              <a:t>商品互换</a:t>
            </a:r>
          </a:p>
          <a:p>
            <a:r>
              <a:rPr lang="zh-CN" altLang="en-US" dirty="0" smtClean="0"/>
              <a:t>信用违约互换（</a:t>
            </a:r>
            <a:r>
              <a:rPr lang="en-US" altLang="zh-CN" dirty="0" smtClean="0"/>
              <a:t>CDS</a:t>
            </a:r>
            <a:r>
              <a:rPr lang="zh-CN" altLang="en-US" dirty="0" smtClean="0"/>
              <a:t>）</a:t>
            </a:r>
          </a:p>
          <a:p>
            <a:r>
              <a:rPr lang="zh-CN" altLang="en-US" dirty="0" smtClean="0"/>
              <a:t>总收益互换</a:t>
            </a:r>
            <a:endParaRPr lang="zh-CN" altLang="en-US" dirty="0"/>
          </a:p>
        </p:txBody>
      </p:sp>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20</a:t>
            </a:fld>
            <a:endParaRPr lang="zh-CN" altLang="en-US" dirty="0"/>
          </a:p>
        </p:txBody>
      </p:sp>
    </p:spTree>
    <p:extLst>
      <p:ext uri="{BB962C8B-B14F-4D97-AF65-F5344CB8AC3E}">
        <p14:creationId xmlns:p14="http://schemas.microsoft.com/office/powerpoint/2010/main" val="2042701125"/>
      </p:ext>
    </p:extLst>
  </p:cSld>
  <p:clrMapOvr>
    <a:masterClrMapping/>
  </p:clrMapOvr>
  <p:transition spd="slow">
    <p:pull dir="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冰岛</a:t>
            </a:r>
            <a:r>
              <a:rPr lang="en-US" altLang="zh-CN" dirty="0" err="1" smtClean="0"/>
              <a:t>Glitnir</a:t>
            </a:r>
            <a:r>
              <a:rPr lang="en-US" altLang="zh-CN" dirty="0" smtClean="0"/>
              <a:t> </a:t>
            </a:r>
            <a:r>
              <a:rPr lang="zh-CN" altLang="en-US" dirty="0" smtClean="0"/>
              <a:t>银行</a:t>
            </a:r>
            <a:r>
              <a:rPr lang="en-US" altLang="zh-CN" dirty="0" smtClean="0"/>
              <a:t>CDS </a:t>
            </a:r>
            <a:r>
              <a:rPr lang="zh-CN" altLang="en-US" dirty="0" smtClean="0"/>
              <a:t>费率（</a:t>
            </a:r>
            <a:r>
              <a:rPr lang="en-US" altLang="zh-CN" dirty="0" smtClean="0"/>
              <a:t>2008 </a:t>
            </a:r>
            <a:r>
              <a:rPr lang="zh-CN" altLang="en-US" dirty="0" smtClean="0"/>
              <a:t>年</a:t>
            </a:r>
            <a:r>
              <a:rPr lang="en-US" altLang="zh-CN" dirty="0" smtClean="0"/>
              <a:t>10 </a:t>
            </a:r>
            <a:r>
              <a:rPr lang="zh-CN" altLang="en-US" dirty="0" smtClean="0"/>
              <a:t>月）</a:t>
            </a:r>
            <a:endParaRPr lang="zh-CN" altLang="en-US" dirty="0"/>
          </a:p>
        </p:txBody>
      </p:sp>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21</a:t>
            </a:fld>
            <a:endParaRPr lang="zh-CN" altLang="en-US" dirty="0"/>
          </a:p>
        </p:txBody>
      </p:sp>
      <p:pic>
        <p:nvPicPr>
          <p:cNvPr id="62466" name="Picture 2"/>
          <p:cNvPicPr>
            <a:picLocks noChangeAspect="1" noChangeArrowheads="1"/>
          </p:cNvPicPr>
          <p:nvPr/>
        </p:nvPicPr>
        <p:blipFill>
          <a:blip r:embed="rId2" cstate="print"/>
          <a:srcRect/>
          <a:stretch>
            <a:fillRect/>
          </a:stretch>
        </p:blipFill>
        <p:spPr bwMode="auto">
          <a:xfrm>
            <a:off x="683568" y="1484784"/>
            <a:ext cx="7920880" cy="4869112"/>
          </a:xfrm>
          <a:prstGeom prst="rect">
            <a:avLst/>
          </a:prstGeom>
          <a:noFill/>
          <a:ln w="9525">
            <a:noFill/>
            <a:miter lim="800000"/>
            <a:headEnd/>
            <a:tailEnd/>
          </a:ln>
        </p:spPr>
      </p:pic>
    </p:spTree>
    <p:extLst>
      <p:ext uri="{BB962C8B-B14F-4D97-AF65-F5344CB8AC3E}">
        <p14:creationId xmlns:p14="http://schemas.microsoft.com/office/powerpoint/2010/main" val="1771798481"/>
      </p:ext>
    </p:extLst>
  </p:cSld>
  <p:clrMapOvr>
    <a:masterClrMapping/>
  </p:clrMapOvr>
  <p:transition spd="slow">
    <p:pull dir="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45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页脚占位符 3"/>
          <p:cNvSpPr>
            <a:spLocks noGrp="1"/>
          </p:cNvSpPr>
          <p:nvPr>
            <p:ph type="ftr" sz="quarter" idx="11"/>
          </p:nvPr>
        </p:nvSpPr>
        <p:spPr/>
        <p:txBody>
          <a:bodyPr/>
          <a:lstStyle/>
          <a:p>
            <a:r>
              <a:rPr lang="en-US" altLang="zh-CN" smtClean="0"/>
              <a:t>Copyright © Zheng, Zhenlong &amp; Chen, Rong, 2012</a:t>
            </a:r>
            <a:endParaRPr lang="zh-CN" altLang="en-US"/>
          </a:p>
        </p:txBody>
      </p:sp>
      <p:sp>
        <p:nvSpPr>
          <p:cNvPr id="5" name="灯片编号占位符 4"/>
          <p:cNvSpPr>
            <a:spLocks noGrp="1"/>
          </p:cNvSpPr>
          <p:nvPr>
            <p:ph type="sldNum" sz="quarter" idx="12"/>
          </p:nvPr>
        </p:nvSpPr>
        <p:spPr/>
        <p:txBody>
          <a:bodyPr/>
          <a:lstStyle/>
          <a:p>
            <a:fld id="{7A0B34B9-D817-47F5-9B8C-94F2D5E9BE68}" type="slidenum">
              <a:rPr lang="zh-CN" altLang="en-US" smtClean="0"/>
              <a:pPr/>
              <a:t>22</a:t>
            </a:fld>
            <a:endParaRPr lang="zh-CN" altLang="en-US" dirty="0"/>
          </a:p>
        </p:txBody>
      </p:sp>
    </p:spTree>
    <p:extLst>
      <p:ext uri="{BB962C8B-B14F-4D97-AF65-F5344CB8AC3E}">
        <p14:creationId xmlns:p14="http://schemas.microsoft.com/office/powerpoint/2010/main" val="696446849"/>
      </p:ext>
    </p:extLst>
  </p:cSld>
  <p:clrMapOvr>
    <a:masterClrMapping/>
  </p:clrMapOvr>
  <p:transition spd="slow">
    <p:pull dir="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总收益互换</a:t>
            </a:r>
            <a:r>
              <a:rPr lang="en-US" altLang="zh-CN" dirty="0" smtClean="0"/>
              <a:t>I</a:t>
            </a:r>
            <a:endParaRPr lang="zh-CN" altLang="en-US" dirty="0"/>
          </a:p>
        </p:txBody>
      </p:sp>
      <p:sp>
        <p:nvSpPr>
          <p:cNvPr id="3" name="内容占位符 2"/>
          <p:cNvSpPr>
            <a:spLocks noGrp="1"/>
          </p:cNvSpPr>
          <p:nvPr>
            <p:ph idx="1"/>
          </p:nvPr>
        </p:nvSpPr>
        <p:spPr/>
        <p:txBody>
          <a:bodyPr/>
          <a:lstStyle/>
          <a:p>
            <a:pPr marL="0" indent="0">
              <a:buNone/>
            </a:pPr>
            <a:endParaRPr lang="en-US" altLang="zh-CN" dirty="0" smtClean="0"/>
          </a:p>
          <a:p>
            <a:r>
              <a:rPr lang="zh-CN" altLang="en-US" dirty="0" smtClean="0"/>
              <a:t>将公司债总收益（包括利息与资本利得）与</a:t>
            </a:r>
            <a:r>
              <a:rPr lang="en-US" altLang="zh-CN" dirty="0" smtClean="0"/>
              <a:t>LIBOR </a:t>
            </a:r>
            <a:r>
              <a:rPr lang="zh-CN" altLang="en-US" dirty="0" smtClean="0"/>
              <a:t>加息差互换的协议</a:t>
            </a:r>
            <a:endParaRPr lang="zh-CN" altLang="en-US" dirty="0"/>
          </a:p>
        </p:txBody>
      </p:sp>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23</a:t>
            </a:fld>
            <a:endParaRPr lang="zh-CN" altLang="en-US" dirty="0"/>
          </a:p>
        </p:txBody>
      </p:sp>
      <p:pic>
        <p:nvPicPr>
          <p:cNvPr id="63490"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691680" y="3933056"/>
            <a:ext cx="5932140" cy="1368152"/>
          </a:xfrm>
          <a:prstGeom prst="rect">
            <a:avLst/>
          </a:prstGeom>
          <a:noFill/>
          <a:ln w="9525">
            <a:noFill/>
            <a:miter lim="800000"/>
            <a:headEnd/>
            <a:tailEnd/>
          </a:ln>
        </p:spPr>
      </p:pic>
    </p:spTree>
    <p:extLst>
      <p:ext uri="{BB962C8B-B14F-4D97-AF65-F5344CB8AC3E}">
        <p14:creationId xmlns:p14="http://schemas.microsoft.com/office/powerpoint/2010/main" val="3000214600"/>
      </p:ext>
    </p:extLst>
  </p:cSld>
  <p:clrMapOvr>
    <a:masterClrMapping/>
  </p:clrMapOvr>
  <p:transition spd="slow">
    <p:pull dir="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总收益互换</a:t>
            </a:r>
            <a:r>
              <a:rPr lang="en-US" altLang="zh-CN" dirty="0" smtClean="0"/>
              <a:t>II</a:t>
            </a:r>
            <a:endParaRPr lang="zh-CN" altLang="en-US" dirty="0"/>
          </a:p>
        </p:txBody>
      </p:sp>
      <p:sp>
        <p:nvSpPr>
          <p:cNvPr id="3" name="内容占位符 2"/>
          <p:cNvSpPr>
            <a:spLocks noGrp="1"/>
          </p:cNvSpPr>
          <p:nvPr>
            <p:ph idx="1"/>
          </p:nvPr>
        </p:nvSpPr>
        <p:spPr>
          <a:xfrm>
            <a:off x="467544" y="1124744"/>
            <a:ext cx="8229600" cy="4530725"/>
          </a:xfrm>
        </p:spPr>
        <p:txBody>
          <a:bodyPr/>
          <a:lstStyle/>
          <a:p>
            <a:pPr>
              <a:buNone/>
            </a:pPr>
            <a:endParaRPr lang="en-US" altLang="zh-CN" dirty="0" smtClean="0"/>
          </a:p>
          <a:p>
            <a:r>
              <a:rPr lang="zh-CN" altLang="en-US" dirty="0" smtClean="0"/>
              <a:t>总收益互换的优点</a:t>
            </a:r>
          </a:p>
          <a:p>
            <a:pPr lvl="1"/>
            <a:r>
              <a:rPr lang="zh-CN" altLang="en-US" dirty="0" smtClean="0"/>
              <a:t>节约交易成本</a:t>
            </a:r>
          </a:p>
          <a:p>
            <a:pPr lvl="1"/>
            <a:r>
              <a:rPr lang="zh-CN" altLang="en-US" dirty="0" smtClean="0"/>
              <a:t>等价于买空卖空</a:t>
            </a:r>
          </a:p>
          <a:p>
            <a:pPr lvl="1"/>
            <a:r>
              <a:rPr lang="zh-CN" altLang="en-US" dirty="0" smtClean="0"/>
              <a:t>规避管制</a:t>
            </a:r>
          </a:p>
          <a:p>
            <a:r>
              <a:rPr lang="zh-CN" altLang="en-US" dirty="0" smtClean="0"/>
              <a:t>总收益互换的拓展</a:t>
            </a:r>
          </a:p>
          <a:p>
            <a:pPr lvl="1"/>
            <a:r>
              <a:rPr lang="zh-CN" altLang="en-US" dirty="0" smtClean="0"/>
              <a:t>股票、石油、外汇、黄金等的总收益互换</a:t>
            </a:r>
          </a:p>
          <a:p>
            <a:r>
              <a:rPr lang="zh-CN" altLang="en-US" dirty="0" smtClean="0"/>
              <a:t>注意：需用保证金控制风险</a:t>
            </a:r>
            <a:endParaRPr lang="zh-CN" altLang="en-US" dirty="0"/>
          </a:p>
        </p:txBody>
      </p:sp>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24</a:t>
            </a:fld>
            <a:endParaRPr lang="zh-CN" altLang="en-US" dirty="0"/>
          </a:p>
        </p:txBody>
      </p:sp>
    </p:spTree>
    <p:extLst>
      <p:ext uri="{BB962C8B-B14F-4D97-AF65-F5344CB8AC3E}">
        <p14:creationId xmlns:p14="http://schemas.microsoft.com/office/powerpoint/2010/main" val="234037539"/>
      </p:ext>
    </p:extLst>
  </p:cSld>
  <p:clrMapOvr>
    <a:masterClrMapping/>
  </p:clrMapOvr>
  <p:transition spd="slow">
    <p:pull dir="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a:xfrm>
            <a:off x="683568" y="1600200"/>
            <a:ext cx="8003232" cy="4530725"/>
          </a:xfrm>
        </p:spPr>
        <p:txBody>
          <a:bodyPr/>
          <a:lstStyle/>
          <a:p>
            <a:pPr>
              <a:buNone/>
            </a:pPr>
            <a:endParaRPr lang="en-US" altLang="zh-CN" dirty="0" smtClean="0"/>
          </a:p>
          <a:p>
            <a:pPr>
              <a:buNone/>
            </a:pPr>
            <a:endParaRPr lang="en-US" altLang="zh-CN" dirty="0" smtClean="0"/>
          </a:p>
          <a:p>
            <a:pPr>
              <a:buNone/>
            </a:pPr>
            <a:r>
              <a:rPr lang="zh-CN" altLang="en-US" dirty="0" smtClean="0">
                <a:solidFill>
                  <a:schemeClr val="tx1">
                    <a:lumMod val="50000"/>
                    <a:lumOff val="50000"/>
                  </a:schemeClr>
                </a:solidFill>
              </a:rPr>
              <a:t>互换的含义及分类</a:t>
            </a:r>
            <a:endParaRPr lang="en-US" altLang="zh-CN" dirty="0" smtClean="0">
              <a:solidFill>
                <a:schemeClr val="tx1">
                  <a:lumMod val="50000"/>
                  <a:lumOff val="50000"/>
                </a:schemeClr>
              </a:solidFill>
            </a:endParaRPr>
          </a:p>
          <a:p>
            <a:pPr>
              <a:buNone/>
            </a:pPr>
            <a:endParaRPr lang="zh-CN" altLang="en-US" dirty="0" smtClean="0"/>
          </a:p>
          <a:p>
            <a:pPr>
              <a:buNone/>
            </a:pPr>
            <a:r>
              <a:rPr lang="zh-CN" altLang="en-US" dirty="0" smtClean="0"/>
              <a:t>互换市场</a:t>
            </a:r>
          </a:p>
          <a:p>
            <a:pPr>
              <a:buNone/>
            </a:pPr>
            <a:endParaRPr lang="zh-CN" altLang="en-US" dirty="0"/>
          </a:p>
        </p:txBody>
      </p:sp>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25</a:t>
            </a:fld>
            <a:endParaRPr lang="zh-CN" altLang="en-US" dirty="0"/>
          </a:p>
        </p:txBody>
      </p:sp>
    </p:spTree>
    <p:extLst>
      <p:ext uri="{BB962C8B-B14F-4D97-AF65-F5344CB8AC3E}">
        <p14:creationId xmlns:p14="http://schemas.microsoft.com/office/powerpoint/2010/main" val="1063311998"/>
      </p:ext>
    </p:extLst>
  </p:cSld>
  <p:clrMapOvr>
    <a:masterClrMapping/>
  </p:clrMapOvr>
  <p:transition spd="slow">
    <p:pull dir="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互换市场的起源</a:t>
            </a:r>
            <a:endParaRPr lang="zh-CN" altLang="en-US" dirty="0"/>
          </a:p>
        </p:txBody>
      </p:sp>
      <p:sp>
        <p:nvSpPr>
          <p:cNvPr id="3" name="内容占位符 2"/>
          <p:cNvSpPr>
            <a:spLocks noGrp="1"/>
          </p:cNvSpPr>
          <p:nvPr>
            <p:ph idx="1"/>
          </p:nvPr>
        </p:nvSpPr>
        <p:spPr>
          <a:xfrm>
            <a:off x="467544" y="1268760"/>
            <a:ext cx="8229600" cy="4530725"/>
          </a:xfrm>
        </p:spPr>
        <p:txBody>
          <a:bodyPr>
            <a:normAutofit/>
          </a:bodyPr>
          <a:lstStyle/>
          <a:p>
            <a:endParaRPr lang="en-US" altLang="zh-CN" dirty="0" smtClean="0"/>
          </a:p>
          <a:p>
            <a:r>
              <a:rPr lang="en-US" altLang="zh-CN" dirty="0" smtClean="0"/>
              <a:t>20 </a:t>
            </a:r>
            <a:r>
              <a:rPr lang="zh-CN" altLang="en-US" dirty="0" smtClean="0"/>
              <a:t>世纪</a:t>
            </a:r>
            <a:r>
              <a:rPr lang="en-US" altLang="zh-CN" dirty="0" smtClean="0"/>
              <a:t>70 </a:t>
            </a:r>
            <a:r>
              <a:rPr lang="zh-CN" altLang="en-US" dirty="0" smtClean="0"/>
              <a:t>年代末，货币交易商为了逃避英国的外汇管制而开发了货币互换。</a:t>
            </a:r>
            <a:endParaRPr lang="en-US" altLang="zh-CN" dirty="0" smtClean="0"/>
          </a:p>
          <a:p>
            <a:endParaRPr lang="zh-CN" altLang="en-US" dirty="0" smtClean="0"/>
          </a:p>
          <a:p>
            <a:r>
              <a:rPr lang="en-US" altLang="zh-CN" dirty="0" smtClean="0"/>
              <a:t>1981 </a:t>
            </a:r>
            <a:r>
              <a:rPr lang="zh-CN" altLang="en-US" dirty="0" smtClean="0"/>
              <a:t>年所罗门兄弟公司促成了</a:t>
            </a:r>
            <a:r>
              <a:rPr lang="en-US" altLang="zh-CN" dirty="0" smtClean="0"/>
              <a:t>IBM </a:t>
            </a:r>
            <a:r>
              <a:rPr lang="zh-CN" altLang="en-US" dirty="0" smtClean="0"/>
              <a:t>与世界银行之间基于固定利率的一项货币互换，这被认为是互换市场发展的里程碑。</a:t>
            </a:r>
            <a:endParaRPr lang="en-US" altLang="zh-CN" dirty="0" smtClean="0"/>
          </a:p>
          <a:p>
            <a:endParaRPr lang="zh-CN" altLang="en-US" dirty="0" smtClean="0"/>
          </a:p>
          <a:p>
            <a:r>
              <a:rPr lang="zh-CN" altLang="en-US" dirty="0" smtClean="0"/>
              <a:t>第一个利率互换于</a:t>
            </a:r>
            <a:r>
              <a:rPr lang="en-US" altLang="zh-CN" dirty="0" smtClean="0"/>
              <a:t>1981 </a:t>
            </a:r>
            <a:r>
              <a:rPr lang="zh-CN" altLang="en-US" dirty="0" smtClean="0"/>
              <a:t>年出现在伦敦并于</a:t>
            </a:r>
            <a:r>
              <a:rPr lang="en-US" altLang="zh-CN" dirty="0" smtClean="0"/>
              <a:t>1982 </a:t>
            </a:r>
            <a:r>
              <a:rPr lang="zh-CN" altLang="en-US" dirty="0" smtClean="0"/>
              <a:t>年被引入美国。</a:t>
            </a:r>
          </a:p>
          <a:p>
            <a:pPr>
              <a:buNone/>
            </a:pPr>
            <a:endParaRPr lang="zh-CN" altLang="en-US" dirty="0"/>
          </a:p>
        </p:txBody>
      </p:sp>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26</a:t>
            </a:fld>
            <a:endParaRPr lang="zh-CN" altLang="en-US" dirty="0"/>
          </a:p>
        </p:txBody>
      </p:sp>
    </p:spTree>
    <p:extLst>
      <p:ext uri="{BB962C8B-B14F-4D97-AF65-F5344CB8AC3E}">
        <p14:creationId xmlns:p14="http://schemas.microsoft.com/office/powerpoint/2010/main" val="2036676953"/>
      </p:ext>
    </p:extLst>
  </p:cSld>
  <p:clrMapOvr>
    <a:masterClrMapping/>
  </p:clrMapOvr>
  <p:transition spd="slow">
    <p:pull dir="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互换市场的发展</a:t>
            </a:r>
            <a:endParaRPr lang="zh-CN" altLang="en-US" dirty="0"/>
          </a:p>
        </p:txBody>
      </p:sp>
      <p:sp>
        <p:nvSpPr>
          <p:cNvPr id="3" name="内容占位符 2"/>
          <p:cNvSpPr>
            <a:spLocks noGrp="1"/>
          </p:cNvSpPr>
          <p:nvPr>
            <p:ph idx="1"/>
          </p:nvPr>
        </p:nvSpPr>
        <p:spPr>
          <a:xfrm>
            <a:off x="457200" y="1052736"/>
            <a:ext cx="8229600" cy="5078189"/>
          </a:xfrm>
        </p:spPr>
        <p:txBody>
          <a:bodyPr/>
          <a:lstStyle/>
          <a:p>
            <a:r>
              <a:rPr lang="zh-CN" altLang="en-US" dirty="0" smtClean="0"/>
              <a:t>全球利率互换和货币互换名义本金金额从</a:t>
            </a:r>
            <a:r>
              <a:rPr lang="en-US" altLang="zh-CN" dirty="0" smtClean="0"/>
              <a:t>1987 </a:t>
            </a:r>
            <a:r>
              <a:rPr lang="zh-CN" altLang="en-US" dirty="0" smtClean="0"/>
              <a:t>年底到</a:t>
            </a:r>
            <a:r>
              <a:rPr lang="en-US" altLang="zh-CN" dirty="0" smtClean="0"/>
              <a:t>2006 </a:t>
            </a:r>
            <a:r>
              <a:rPr lang="zh-CN" altLang="en-US" dirty="0" smtClean="0"/>
              <a:t>年底的</a:t>
            </a:r>
            <a:r>
              <a:rPr lang="en-US" altLang="zh-CN" dirty="0" smtClean="0"/>
              <a:t>20 </a:t>
            </a:r>
            <a:r>
              <a:rPr lang="zh-CN" altLang="en-US" dirty="0" smtClean="0"/>
              <a:t>年间增长了约</a:t>
            </a:r>
            <a:r>
              <a:rPr lang="en-US" altLang="zh-CN" dirty="0" smtClean="0"/>
              <a:t>330 </a:t>
            </a:r>
            <a:r>
              <a:rPr lang="zh-CN" altLang="en-US" dirty="0" smtClean="0"/>
              <a:t>倍。</a:t>
            </a:r>
            <a:endParaRPr lang="en-US" altLang="zh-CN" dirty="0" smtClean="0"/>
          </a:p>
          <a:p>
            <a:r>
              <a:rPr lang="en-US" altLang="zh-CN" dirty="0" smtClean="0"/>
              <a:t>2011</a:t>
            </a:r>
            <a:r>
              <a:rPr lang="zh-CN" altLang="en-US" dirty="0" smtClean="0"/>
              <a:t>年底，全球利率互换名义本金为</a:t>
            </a:r>
            <a:r>
              <a:rPr lang="en-US" altLang="zh-CN" dirty="0" smtClean="0"/>
              <a:t>403</a:t>
            </a:r>
            <a:r>
              <a:rPr lang="zh-CN" altLang="en-US" dirty="0" smtClean="0"/>
              <a:t>万亿美元，货币互换名义本金为</a:t>
            </a:r>
            <a:r>
              <a:rPr lang="en-US" altLang="zh-CN" dirty="0" smtClean="0"/>
              <a:t>23</a:t>
            </a:r>
            <a:r>
              <a:rPr lang="zh-CN" altLang="en-US" dirty="0" smtClean="0"/>
              <a:t>万亿。</a:t>
            </a:r>
            <a:endParaRPr lang="zh-CN" altLang="en-US" dirty="0"/>
          </a:p>
        </p:txBody>
      </p:sp>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27</a:t>
            </a:fld>
            <a:endParaRPr lang="zh-CN" altLang="en-US" dirty="0"/>
          </a:p>
        </p:txBody>
      </p:sp>
      <p:pic>
        <p:nvPicPr>
          <p:cNvPr id="64514"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259632" y="3068960"/>
            <a:ext cx="6818652" cy="3096344"/>
          </a:xfrm>
          <a:prstGeom prst="rect">
            <a:avLst/>
          </a:prstGeom>
          <a:noFill/>
          <a:ln w="9525">
            <a:noFill/>
            <a:miter lim="800000"/>
            <a:headEnd/>
            <a:tailEnd/>
          </a:ln>
        </p:spPr>
      </p:pic>
    </p:spTree>
    <p:extLst>
      <p:ext uri="{BB962C8B-B14F-4D97-AF65-F5344CB8AC3E}">
        <p14:creationId xmlns:p14="http://schemas.microsoft.com/office/powerpoint/2010/main" val="1858250102"/>
      </p:ext>
    </p:extLst>
  </p:cSld>
  <p:clrMapOvr>
    <a:masterClrMapping/>
  </p:clrMapOvr>
  <p:transition spd="slow">
    <p:pull dir="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互换市场的地位</a:t>
            </a:r>
            <a:endParaRPr lang="zh-CN" altLang="en-US" dirty="0"/>
          </a:p>
        </p:txBody>
      </p:sp>
      <p:sp>
        <p:nvSpPr>
          <p:cNvPr id="3" name="内容占位符 2"/>
          <p:cNvSpPr>
            <a:spLocks noGrp="1"/>
          </p:cNvSpPr>
          <p:nvPr>
            <p:ph idx="1"/>
          </p:nvPr>
        </p:nvSpPr>
        <p:spPr>
          <a:xfrm>
            <a:off x="457200" y="1196752"/>
            <a:ext cx="8229600" cy="4934173"/>
          </a:xfrm>
        </p:spPr>
        <p:txBody>
          <a:bodyPr/>
          <a:lstStyle/>
          <a:p>
            <a:r>
              <a:rPr lang="zh-CN" altLang="en-US" dirty="0" smtClean="0"/>
              <a:t>利率互换占互换总额的</a:t>
            </a:r>
            <a:r>
              <a:rPr lang="en-US" altLang="zh-CN" dirty="0" smtClean="0"/>
              <a:t>80%</a:t>
            </a:r>
            <a:r>
              <a:rPr lang="zh-CN" altLang="en-US" dirty="0" smtClean="0"/>
              <a:t>，利率互换也是全球所有</a:t>
            </a:r>
            <a:r>
              <a:rPr lang="en-US" altLang="zh-CN" dirty="0" smtClean="0"/>
              <a:t>OTC </a:t>
            </a:r>
            <a:r>
              <a:rPr lang="zh-CN" altLang="en-US" dirty="0" smtClean="0"/>
              <a:t>衍生产品中交易量最大的品种，超过</a:t>
            </a:r>
            <a:r>
              <a:rPr lang="en-US" altLang="zh-CN" dirty="0" smtClean="0"/>
              <a:t>60%</a:t>
            </a:r>
            <a:r>
              <a:rPr lang="zh-CN" altLang="en-US" dirty="0" smtClean="0"/>
              <a:t>。</a:t>
            </a:r>
            <a:endParaRPr lang="zh-CN" altLang="en-US" dirty="0"/>
          </a:p>
        </p:txBody>
      </p:sp>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28</a:t>
            </a:fld>
            <a:endParaRPr lang="zh-CN" altLang="en-US" dirty="0"/>
          </a:p>
        </p:txBody>
      </p:sp>
      <p:pic>
        <p:nvPicPr>
          <p:cNvPr id="65538"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619672" y="2636912"/>
            <a:ext cx="6336704" cy="3522462"/>
          </a:xfrm>
          <a:prstGeom prst="rect">
            <a:avLst/>
          </a:prstGeom>
          <a:noFill/>
          <a:ln w="9525">
            <a:noFill/>
            <a:miter lim="800000"/>
            <a:headEnd/>
            <a:tailEnd/>
          </a:ln>
        </p:spPr>
      </p:pic>
    </p:spTree>
    <p:extLst>
      <p:ext uri="{BB962C8B-B14F-4D97-AF65-F5344CB8AC3E}">
        <p14:creationId xmlns:p14="http://schemas.microsoft.com/office/powerpoint/2010/main" val="3016675601"/>
      </p:ext>
    </p:extLst>
  </p:cSld>
  <p:clrMapOvr>
    <a:masterClrMapping/>
  </p:clrMapOvr>
  <p:transition spd="slow">
    <p:pull dir="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国际互换市场发展迅速的原因</a:t>
            </a:r>
            <a:endParaRPr lang="zh-CN" altLang="en-US" dirty="0"/>
          </a:p>
        </p:txBody>
      </p:sp>
      <p:sp>
        <p:nvSpPr>
          <p:cNvPr id="3" name="内容占位符 2"/>
          <p:cNvSpPr>
            <a:spLocks noGrp="1"/>
          </p:cNvSpPr>
          <p:nvPr>
            <p:ph idx="1"/>
          </p:nvPr>
        </p:nvSpPr>
        <p:spPr>
          <a:xfrm>
            <a:off x="467544" y="1052736"/>
            <a:ext cx="8229600" cy="4530725"/>
          </a:xfrm>
        </p:spPr>
        <p:txBody>
          <a:bodyPr/>
          <a:lstStyle/>
          <a:p>
            <a:endParaRPr lang="en-US" altLang="zh-CN" dirty="0" smtClean="0"/>
          </a:p>
          <a:p>
            <a:r>
              <a:rPr lang="zh-CN" altLang="en-US" dirty="0" smtClean="0"/>
              <a:t>互换交易在风险管理、降低交易成本、规避管制和创造新产品等方面都有着重要的运用。</a:t>
            </a:r>
            <a:endParaRPr lang="en-US" altLang="zh-CN" dirty="0" smtClean="0"/>
          </a:p>
          <a:p>
            <a:endParaRPr lang="zh-CN" altLang="en-US" dirty="0" smtClean="0"/>
          </a:p>
          <a:p>
            <a:r>
              <a:rPr lang="zh-CN" altLang="en-US" dirty="0" smtClean="0"/>
              <a:t>在其发展过程中，互换市场形成的一些运作机制也在很大程度上促进了该市场的发展。</a:t>
            </a:r>
            <a:endParaRPr lang="en-US" altLang="zh-CN" dirty="0" smtClean="0"/>
          </a:p>
          <a:p>
            <a:endParaRPr lang="zh-CN" altLang="en-US" dirty="0" smtClean="0"/>
          </a:p>
          <a:p>
            <a:r>
              <a:rPr lang="zh-CN" altLang="en-US" dirty="0" smtClean="0"/>
              <a:t>当局的监管态度为互换交易提供了合法发展的空间。</a:t>
            </a:r>
            <a:endParaRPr lang="zh-CN" altLang="en-US" dirty="0"/>
          </a:p>
        </p:txBody>
      </p:sp>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29</a:t>
            </a:fld>
            <a:endParaRPr lang="zh-CN" altLang="en-US" dirty="0"/>
          </a:p>
        </p:txBody>
      </p:sp>
    </p:spTree>
    <p:extLst>
      <p:ext uri="{BB962C8B-B14F-4D97-AF65-F5344CB8AC3E}">
        <p14:creationId xmlns:p14="http://schemas.microsoft.com/office/powerpoint/2010/main" val="1927180537"/>
      </p:ext>
    </p:extLst>
  </p:cSld>
  <p:clrMapOvr>
    <a:masterClrMapping/>
  </p:clrMapOvr>
  <p:transition spd="slow">
    <p:pull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pPr>
              <a:lnSpc>
                <a:spcPct val="150000"/>
              </a:lnSpc>
            </a:pPr>
            <a:endParaRPr lang="en-US" altLang="zh-CN" dirty="0" smtClean="0"/>
          </a:p>
          <a:p>
            <a:pPr>
              <a:buNone/>
            </a:pPr>
            <a:endParaRPr lang="en-US" altLang="zh-CN" dirty="0" smtClean="0"/>
          </a:p>
          <a:p>
            <a:pPr>
              <a:buNone/>
            </a:pPr>
            <a:r>
              <a:rPr lang="zh-CN" altLang="en-US" dirty="0" smtClean="0"/>
              <a:t>互换的含义及分类</a:t>
            </a:r>
            <a:endParaRPr lang="en-US" altLang="zh-CN" dirty="0" smtClean="0"/>
          </a:p>
          <a:p>
            <a:endParaRPr lang="zh-CN" altLang="en-US" dirty="0" smtClean="0"/>
          </a:p>
          <a:p>
            <a:pPr>
              <a:buNone/>
            </a:pPr>
            <a:r>
              <a:rPr lang="zh-CN" altLang="en-US" dirty="0" smtClean="0">
                <a:solidFill>
                  <a:schemeClr val="tx1">
                    <a:lumMod val="50000"/>
                    <a:lumOff val="50000"/>
                  </a:schemeClr>
                </a:solidFill>
              </a:rPr>
              <a:t>互换市场</a:t>
            </a:r>
            <a:endParaRPr lang="zh-CN" altLang="en-US" dirty="0">
              <a:solidFill>
                <a:schemeClr val="tx1">
                  <a:lumMod val="50000"/>
                  <a:lumOff val="50000"/>
                </a:schemeClr>
              </a:solidFill>
            </a:endParaRPr>
          </a:p>
        </p:txBody>
      </p:sp>
      <p:sp>
        <p:nvSpPr>
          <p:cNvPr id="6" name="页脚占位符 5"/>
          <p:cNvSpPr>
            <a:spLocks noGrp="1"/>
          </p:cNvSpPr>
          <p:nvPr>
            <p:ph type="ftr" sz="quarter" idx="11"/>
          </p:nvPr>
        </p:nvSpPr>
        <p:spPr/>
        <p:txBody>
          <a:bodyPr/>
          <a:lstStyle/>
          <a:p>
            <a:r>
              <a:rPr lang="en-US" altLang="zh-CN" smtClean="0"/>
              <a:t>Copyright © Zheng, Zhenlong &amp; Chen, Rong, 2012</a:t>
            </a:r>
            <a:endParaRPr lang="zh-CN" altLang="en-US"/>
          </a:p>
        </p:txBody>
      </p:sp>
      <p:sp>
        <p:nvSpPr>
          <p:cNvPr id="8" name="灯片编号占位符 7"/>
          <p:cNvSpPr>
            <a:spLocks noGrp="1"/>
          </p:cNvSpPr>
          <p:nvPr>
            <p:ph type="sldNum" sz="quarter" idx="12"/>
          </p:nvPr>
        </p:nvSpPr>
        <p:spPr/>
        <p:txBody>
          <a:bodyPr/>
          <a:lstStyle/>
          <a:p>
            <a:fld id="{7A0B34B9-D817-47F5-9B8C-94F2D5E9BE68}" type="slidenum">
              <a:rPr lang="zh-CN" altLang="en-US" smtClean="0"/>
              <a:pPr/>
              <a:t>3</a:t>
            </a:fld>
            <a:endParaRPr lang="zh-CN" altLang="en-US" dirty="0"/>
          </a:p>
        </p:txBody>
      </p:sp>
    </p:spTree>
    <p:extLst>
      <p:ext uri="{BB962C8B-B14F-4D97-AF65-F5344CB8AC3E}">
        <p14:creationId xmlns:p14="http://schemas.microsoft.com/office/powerpoint/2010/main" val="2563585657"/>
      </p:ext>
    </p:extLst>
  </p:cSld>
  <p:clrMapOvr>
    <a:masterClrMapping/>
  </p:clrMapOvr>
  <p:transition spd="slow">
    <p:pull dir="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利率互换市场机制</a:t>
            </a:r>
            <a:endParaRPr lang="zh-CN" altLang="en-US" dirty="0"/>
          </a:p>
        </p:txBody>
      </p:sp>
      <p:sp>
        <p:nvSpPr>
          <p:cNvPr id="3" name="内容占位符 2"/>
          <p:cNvSpPr>
            <a:spLocks noGrp="1"/>
          </p:cNvSpPr>
          <p:nvPr>
            <p:ph idx="1"/>
          </p:nvPr>
        </p:nvSpPr>
        <p:spPr/>
        <p:txBody>
          <a:bodyPr/>
          <a:lstStyle/>
          <a:p>
            <a:pPr marL="0" indent="0">
              <a:buNone/>
            </a:pPr>
            <a:endParaRPr lang="en-US" altLang="zh-CN" dirty="0" smtClean="0"/>
          </a:p>
          <a:p>
            <a:r>
              <a:rPr lang="zh-CN" altLang="en-US" dirty="0" smtClean="0"/>
              <a:t>互换市场的做市商制度</a:t>
            </a:r>
          </a:p>
          <a:p>
            <a:r>
              <a:rPr lang="zh-CN" altLang="en-US" dirty="0" smtClean="0"/>
              <a:t>互换市场的标准化</a:t>
            </a:r>
          </a:p>
          <a:p>
            <a:r>
              <a:rPr lang="zh-CN" altLang="en-US" dirty="0" smtClean="0"/>
              <a:t>互换市场的其他惯例</a:t>
            </a:r>
          </a:p>
        </p:txBody>
      </p:sp>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30</a:t>
            </a:fld>
            <a:endParaRPr lang="zh-CN" altLang="en-US" dirty="0"/>
          </a:p>
        </p:txBody>
      </p:sp>
    </p:spTree>
    <p:extLst>
      <p:ext uri="{BB962C8B-B14F-4D97-AF65-F5344CB8AC3E}">
        <p14:creationId xmlns:p14="http://schemas.microsoft.com/office/powerpoint/2010/main" val="2324755351"/>
      </p:ext>
    </p:extLst>
  </p:cSld>
  <p:clrMapOvr>
    <a:masterClrMapping/>
  </p:clrMapOvr>
  <p:transition spd="slow">
    <p:pull dir="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做市商制度</a:t>
            </a:r>
            <a:endParaRPr lang="zh-CN" altLang="en-US" dirty="0"/>
          </a:p>
        </p:txBody>
      </p:sp>
      <p:sp>
        <p:nvSpPr>
          <p:cNvPr id="3" name="内容占位符 2"/>
          <p:cNvSpPr>
            <a:spLocks noGrp="1"/>
          </p:cNvSpPr>
          <p:nvPr>
            <p:ph idx="1"/>
          </p:nvPr>
        </p:nvSpPr>
        <p:spPr/>
        <p:txBody>
          <a:bodyPr/>
          <a:lstStyle/>
          <a:p>
            <a:pPr marL="0" indent="0">
              <a:buNone/>
            </a:pPr>
            <a:endParaRPr lang="en-US" altLang="zh-CN" dirty="0" smtClean="0"/>
          </a:p>
          <a:p>
            <a:r>
              <a:rPr lang="zh-CN" altLang="en-US" dirty="0" smtClean="0"/>
              <a:t>互换交易商：互换银行（ </a:t>
            </a:r>
            <a:r>
              <a:rPr lang="en-US" altLang="zh-CN" dirty="0" smtClean="0"/>
              <a:t>Swap Bank </a:t>
            </a:r>
            <a:r>
              <a:rPr lang="zh-CN" altLang="en-US" dirty="0" smtClean="0"/>
              <a:t>）</a:t>
            </a:r>
            <a:endParaRPr lang="en-US" altLang="zh-CN" dirty="0" smtClean="0"/>
          </a:p>
          <a:p>
            <a:endParaRPr lang="zh-CN" altLang="en-US" dirty="0" smtClean="0"/>
          </a:p>
          <a:p>
            <a:r>
              <a:rPr lang="zh-CN" altLang="en-US" dirty="0" smtClean="0"/>
              <a:t>利率互换的做市商尤其发达</a:t>
            </a:r>
          </a:p>
          <a:p>
            <a:pPr lvl="1"/>
            <a:r>
              <a:rPr lang="zh-CN" altLang="en-US" dirty="0" smtClean="0"/>
              <a:t>利率互换的同质性较强</a:t>
            </a:r>
          </a:p>
          <a:p>
            <a:pPr lvl="1"/>
            <a:r>
              <a:rPr lang="zh-CN" altLang="en-US" dirty="0" smtClean="0"/>
              <a:t>利率风险的套期保值容易进行</a:t>
            </a:r>
            <a:endParaRPr lang="zh-CN" altLang="en-US" dirty="0"/>
          </a:p>
        </p:txBody>
      </p:sp>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31</a:t>
            </a:fld>
            <a:endParaRPr lang="zh-CN" altLang="en-US" dirty="0"/>
          </a:p>
        </p:txBody>
      </p:sp>
    </p:spTree>
    <p:extLst>
      <p:ext uri="{BB962C8B-B14F-4D97-AF65-F5344CB8AC3E}">
        <p14:creationId xmlns:p14="http://schemas.microsoft.com/office/powerpoint/2010/main" val="2443338339"/>
      </p:ext>
    </p:extLst>
  </p:cSld>
  <p:clrMapOvr>
    <a:masterClrMapping/>
  </p:clrMapOvr>
  <p:transition spd="slow">
    <p:pull dir="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标准化</a:t>
            </a:r>
            <a:endParaRPr lang="zh-CN" altLang="en-US" dirty="0"/>
          </a:p>
        </p:txBody>
      </p:sp>
      <p:sp>
        <p:nvSpPr>
          <p:cNvPr id="3" name="内容占位符 2"/>
          <p:cNvSpPr>
            <a:spLocks noGrp="1"/>
          </p:cNvSpPr>
          <p:nvPr>
            <p:ph idx="1"/>
          </p:nvPr>
        </p:nvSpPr>
        <p:spPr/>
        <p:txBody>
          <a:bodyPr>
            <a:normAutofit/>
          </a:bodyPr>
          <a:lstStyle/>
          <a:p>
            <a:r>
              <a:rPr lang="en-US" altLang="zh-CN" dirty="0" smtClean="0"/>
              <a:t>ISDA </a:t>
            </a:r>
            <a:r>
              <a:rPr lang="zh-CN" altLang="en-US" dirty="0" smtClean="0"/>
              <a:t>：全球规模和影响力最大、最具权威性的场外衍生产品的行业组织</a:t>
            </a:r>
          </a:p>
          <a:p>
            <a:pPr lvl="1"/>
            <a:r>
              <a:rPr lang="en-US" altLang="zh-CN" dirty="0" smtClean="0"/>
              <a:t>International Swaps Dealers Association</a:t>
            </a:r>
          </a:p>
          <a:p>
            <a:pPr lvl="1"/>
            <a:r>
              <a:rPr lang="en-US" altLang="zh-CN" dirty="0" smtClean="0"/>
              <a:t>International Swaps and Derivatives Association</a:t>
            </a:r>
          </a:p>
          <a:p>
            <a:pPr lvl="1"/>
            <a:endParaRPr lang="en-US" altLang="zh-CN" dirty="0" smtClean="0"/>
          </a:p>
          <a:p>
            <a:r>
              <a:rPr lang="en-US" altLang="zh-CN" dirty="0" smtClean="0"/>
              <a:t>ISDA </a:t>
            </a:r>
            <a:r>
              <a:rPr lang="zh-CN" altLang="en-US" dirty="0" smtClean="0"/>
              <a:t>主协议主要包括</a:t>
            </a:r>
          </a:p>
          <a:p>
            <a:pPr lvl="1"/>
            <a:r>
              <a:rPr lang="zh-CN" altLang="en-US" dirty="0" smtClean="0"/>
              <a:t>协议主文</a:t>
            </a:r>
          </a:p>
          <a:p>
            <a:pPr lvl="1"/>
            <a:r>
              <a:rPr lang="zh-CN" altLang="en-US" dirty="0" smtClean="0"/>
              <a:t>附件（ </a:t>
            </a:r>
            <a:r>
              <a:rPr lang="en-US" altLang="zh-CN" dirty="0" smtClean="0"/>
              <a:t>Schedule </a:t>
            </a:r>
            <a:r>
              <a:rPr lang="zh-CN" altLang="en-US" dirty="0" smtClean="0"/>
              <a:t>）</a:t>
            </a:r>
          </a:p>
          <a:p>
            <a:pPr lvl="1"/>
            <a:r>
              <a:rPr lang="zh-CN" altLang="en-US" dirty="0" smtClean="0"/>
              <a:t>交易确认书（ </a:t>
            </a:r>
            <a:r>
              <a:rPr lang="en-US" altLang="zh-CN" dirty="0" smtClean="0"/>
              <a:t>Confirmations </a:t>
            </a:r>
            <a:r>
              <a:rPr lang="zh-CN" altLang="en-US" dirty="0" smtClean="0"/>
              <a:t>）</a:t>
            </a:r>
            <a:endParaRPr lang="zh-CN" altLang="en-US" dirty="0"/>
          </a:p>
        </p:txBody>
      </p:sp>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32</a:t>
            </a:fld>
            <a:endParaRPr lang="zh-CN" altLang="en-US" dirty="0"/>
          </a:p>
        </p:txBody>
      </p:sp>
    </p:spTree>
    <p:extLst>
      <p:ext uri="{BB962C8B-B14F-4D97-AF65-F5344CB8AC3E}">
        <p14:creationId xmlns:p14="http://schemas.microsoft.com/office/powerpoint/2010/main" val="954849580"/>
      </p:ext>
    </p:extLst>
  </p:cSld>
  <p:clrMapOvr>
    <a:masterClrMapping/>
  </p:clrMapOvr>
  <p:transition spd="slow">
    <p:pull dir="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课后阅读</a:t>
            </a:r>
            <a:endParaRPr lang="zh-CN" altLang="en-US" dirty="0"/>
          </a:p>
        </p:txBody>
      </p:sp>
      <p:sp>
        <p:nvSpPr>
          <p:cNvPr id="3" name="内容占位符 2"/>
          <p:cNvSpPr>
            <a:spLocks noGrp="1"/>
          </p:cNvSpPr>
          <p:nvPr>
            <p:ph idx="1"/>
          </p:nvPr>
        </p:nvSpPr>
        <p:spPr/>
        <p:txBody>
          <a:bodyPr/>
          <a:lstStyle/>
          <a:p>
            <a:pPr marL="0" indent="0">
              <a:buNone/>
            </a:pPr>
            <a:endParaRPr lang="en-US" altLang="zh-CN" dirty="0" smtClean="0"/>
          </a:p>
          <a:p>
            <a:r>
              <a:rPr lang="en-US" altLang="zh-CN" dirty="0" smtClean="0"/>
              <a:t>ISDA </a:t>
            </a:r>
            <a:r>
              <a:rPr lang="zh-CN" altLang="en-US" dirty="0" smtClean="0"/>
              <a:t>交易确认书案例（</a:t>
            </a:r>
            <a:r>
              <a:rPr lang="en-US" altLang="zh-CN" dirty="0" smtClean="0"/>
              <a:t>P.111 </a:t>
            </a:r>
            <a:r>
              <a:rPr lang="zh-CN" altLang="en-US" dirty="0" smtClean="0"/>
              <a:t>表</a:t>
            </a:r>
            <a:r>
              <a:rPr lang="en-US" altLang="zh-CN" dirty="0" smtClean="0"/>
              <a:t>6.3</a:t>
            </a:r>
            <a:r>
              <a:rPr lang="zh-CN" altLang="en-US" dirty="0" smtClean="0"/>
              <a:t>）</a:t>
            </a:r>
          </a:p>
          <a:p>
            <a:r>
              <a:rPr lang="en-US" altLang="zh-CN" dirty="0" smtClean="0"/>
              <a:t>《</a:t>
            </a:r>
            <a:r>
              <a:rPr lang="zh-CN" altLang="en-US" dirty="0" smtClean="0"/>
              <a:t>银行间市场金融衍生产品交易主协议</a:t>
            </a:r>
            <a:r>
              <a:rPr lang="en-US" altLang="zh-CN" dirty="0" smtClean="0"/>
              <a:t>(09 </a:t>
            </a:r>
            <a:r>
              <a:rPr lang="zh-CN" altLang="en-US" dirty="0" smtClean="0"/>
              <a:t>年版</a:t>
            </a:r>
            <a:r>
              <a:rPr lang="en-US" altLang="zh-CN" dirty="0" smtClean="0"/>
              <a:t>)》</a:t>
            </a:r>
            <a:endParaRPr lang="zh-CN" altLang="en-US" dirty="0"/>
          </a:p>
        </p:txBody>
      </p:sp>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33</a:t>
            </a:fld>
            <a:endParaRPr lang="zh-CN" altLang="en-US" dirty="0"/>
          </a:p>
        </p:txBody>
      </p:sp>
    </p:spTree>
    <p:extLst>
      <p:ext uri="{BB962C8B-B14F-4D97-AF65-F5344CB8AC3E}">
        <p14:creationId xmlns:p14="http://schemas.microsoft.com/office/powerpoint/2010/main" val="495728052"/>
      </p:ext>
    </p:extLst>
  </p:cSld>
  <p:clrMapOvr>
    <a:masterClrMapping/>
  </p:clrMapOvr>
  <p:transition spd="slow">
    <p:pull dir="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互换市场的其他惯例</a:t>
            </a:r>
            <a:endParaRPr lang="zh-CN" altLang="en-US" dirty="0"/>
          </a:p>
        </p:txBody>
      </p:sp>
      <p:sp>
        <p:nvSpPr>
          <p:cNvPr id="3" name="内容占位符 2"/>
          <p:cNvSpPr>
            <a:spLocks noGrp="1"/>
          </p:cNvSpPr>
          <p:nvPr>
            <p:ph idx="1"/>
          </p:nvPr>
        </p:nvSpPr>
        <p:spPr>
          <a:xfrm>
            <a:off x="467544" y="1124744"/>
            <a:ext cx="8229600" cy="4530725"/>
          </a:xfrm>
        </p:spPr>
        <p:txBody>
          <a:bodyPr/>
          <a:lstStyle/>
          <a:p>
            <a:r>
              <a:rPr lang="zh-CN" altLang="en-US" dirty="0" smtClean="0"/>
              <a:t>浮动利率的选择</a:t>
            </a:r>
          </a:p>
          <a:p>
            <a:r>
              <a:rPr lang="zh-CN" altLang="en-US" dirty="0" smtClean="0"/>
              <a:t>净额结算</a:t>
            </a:r>
          </a:p>
          <a:p>
            <a:r>
              <a:rPr lang="zh-CN" altLang="en-US" dirty="0" smtClean="0"/>
              <a:t>互换报价</a:t>
            </a:r>
          </a:p>
          <a:p>
            <a:r>
              <a:rPr lang="zh-CN" altLang="en-US" dirty="0" smtClean="0"/>
              <a:t>互换头寸的结清</a:t>
            </a:r>
            <a:endParaRPr lang="en-US" altLang="zh-CN" dirty="0" smtClean="0"/>
          </a:p>
          <a:p>
            <a:endParaRPr lang="zh-CN" altLang="en-US" dirty="0" smtClean="0"/>
          </a:p>
          <a:p>
            <a:r>
              <a:rPr lang="zh-CN" altLang="en-US" dirty="0" smtClean="0"/>
              <a:t>课后阅读</a:t>
            </a:r>
          </a:p>
          <a:p>
            <a:pPr lvl="1"/>
            <a:r>
              <a:rPr lang="zh-CN" altLang="en-US" dirty="0" smtClean="0"/>
              <a:t>天数计算惯例</a:t>
            </a:r>
          </a:p>
          <a:p>
            <a:pPr lvl="1"/>
            <a:r>
              <a:rPr lang="zh-CN" altLang="en-US" dirty="0" smtClean="0"/>
              <a:t>支付频率</a:t>
            </a:r>
          </a:p>
          <a:p>
            <a:pPr lvl="1"/>
            <a:r>
              <a:rPr lang="zh-CN" altLang="en-US" dirty="0" smtClean="0"/>
              <a:t>营业日准则</a:t>
            </a:r>
            <a:endParaRPr lang="zh-CN" altLang="en-US" dirty="0"/>
          </a:p>
        </p:txBody>
      </p:sp>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34</a:t>
            </a:fld>
            <a:endParaRPr lang="zh-CN" altLang="en-US" dirty="0"/>
          </a:p>
        </p:txBody>
      </p:sp>
    </p:spTree>
    <p:extLst>
      <p:ext uri="{BB962C8B-B14F-4D97-AF65-F5344CB8AC3E}">
        <p14:creationId xmlns:p14="http://schemas.microsoft.com/office/powerpoint/2010/main" val="4286190346"/>
      </p:ext>
    </p:extLst>
  </p:cSld>
  <p:clrMapOvr>
    <a:masterClrMapping/>
  </p:clrMapOvr>
  <p:transition spd="slow">
    <p:pull dir="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浮动利率的确定</a:t>
            </a:r>
            <a:endParaRPr lang="zh-CN" altLang="en-US" dirty="0"/>
          </a:p>
        </p:txBody>
      </p:sp>
      <p:sp>
        <p:nvSpPr>
          <p:cNvPr id="3" name="内容占位符 2"/>
          <p:cNvSpPr>
            <a:spLocks noGrp="1"/>
          </p:cNvSpPr>
          <p:nvPr>
            <p:ph idx="1"/>
          </p:nvPr>
        </p:nvSpPr>
        <p:spPr/>
        <p:txBody>
          <a:bodyPr/>
          <a:lstStyle/>
          <a:p>
            <a:pPr marL="0" indent="0">
              <a:buNone/>
            </a:pPr>
            <a:endParaRPr lang="en-US" altLang="zh-CN" dirty="0" smtClean="0"/>
          </a:p>
          <a:p>
            <a:r>
              <a:rPr lang="en-US" altLang="zh-CN" dirty="0" smtClean="0"/>
              <a:t>LIBOR</a:t>
            </a:r>
          </a:p>
          <a:p>
            <a:r>
              <a:rPr lang="en-US" altLang="zh-CN" dirty="0" smtClean="0"/>
              <a:t>RMB: 7 </a:t>
            </a:r>
            <a:r>
              <a:rPr lang="zh-CN" altLang="en-US" dirty="0" smtClean="0"/>
              <a:t>天回购利率、</a:t>
            </a:r>
            <a:r>
              <a:rPr lang="en-US" altLang="zh-CN" dirty="0" smtClean="0"/>
              <a:t>SHIBOR </a:t>
            </a:r>
            <a:r>
              <a:rPr lang="zh-CN" altLang="en-US" dirty="0" smtClean="0"/>
              <a:t>和一年期存款利率</a:t>
            </a:r>
          </a:p>
          <a:p>
            <a:r>
              <a:rPr lang="zh-CN" altLang="en-US" dirty="0" smtClean="0"/>
              <a:t>一般来说，浮动利率的确定日为每次支付日的前两个营业日或另行约定</a:t>
            </a:r>
            <a:endParaRPr lang="zh-CN" altLang="en-US" dirty="0"/>
          </a:p>
        </p:txBody>
      </p:sp>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35</a:t>
            </a:fld>
            <a:endParaRPr lang="zh-CN" altLang="en-US" dirty="0"/>
          </a:p>
        </p:txBody>
      </p:sp>
    </p:spTree>
    <p:extLst>
      <p:ext uri="{BB962C8B-B14F-4D97-AF65-F5344CB8AC3E}">
        <p14:creationId xmlns:p14="http://schemas.microsoft.com/office/powerpoint/2010/main" val="907505188"/>
      </p:ext>
    </p:extLst>
  </p:cSld>
  <p:clrMapOvr>
    <a:masterClrMapping/>
  </p:clrMapOvr>
  <p:transition spd="slow">
    <p:pull dir="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净额结算</a:t>
            </a:r>
            <a:endParaRPr lang="zh-CN" altLang="en-US" dirty="0"/>
          </a:p>
        </p:txBody>
      </p:sp>
      <p:sp>
        <p:nvSpPr>
          <p:cNvPr id="3" name="内容占位符 2"/>
          <p:cNvSpPr>
            <a:spLocks noGrp="1"/>
          </p:cNvSpPr>
          <p:nvPr>
            <p:ph idx="1"/>
          </p:nvPr>
        </p:nvSpPr>
        <p:spPr/>
        <p:txBody>
          <a:bodyPr/>
          <a:lstStyle/>
          <a:p>
            <a:endParaRPr lang="en-US" altLang="zh-CN" dirty="0" smtClean="0"/>
          </a:p>
          <a:p>
            <a:r>
              <a:rPr lang="zh-CN" altLang="en-US" dirty="0"/>
              <a:t>利率互换在实际结算时通常尽可能地使用利息净额交割，从而使得本金成为名义本金</a:t>
            </a:r>
            <a:r>
              <a:rPr lang="zh-CN" altLang="en-US" dirty="0" smtClean="0"/>
              <a:t>。</a:t>
            </a:r>
            <a:endParaRPr lang="en-US" altLang="zh-CN" dirty="0" smtClean="0"/>
          </a:p>
          <a:p>
            <a:endParaRPr lang="zh-CN" altLang="en-US" dirty="0" smtClean="0"/>
          </a:p>
          <a:p>
            <a:r>
              <a:rPr lang="zh-CN" altLang="en-US" dirty="0" smtClean="0"/>
              <a:t>净额结算能很大地降低交易双方的风险敞口头寸，从而降低信用风险。</a:t>
            </a:r>
            <a:endParaRPr lang="zh-CN" altLang="en-US" dirty="0"/>
          </a:p>
        </p:txBody>
      </p:sp>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36</a:t>
            </a:fld>
            <a:endParaRPr lang="zh-CN" altLang="en-US" dirty="0"/>
          </a:p>
        </p:txBody>
      </p:sp>
    </p:spTree>
    <p:extLst>
      <p:ext uri="{BB962C8B-B14F-4D97-AF65-F5344CB8AC3E}">
        <p14:creationId xmlns:p14="http://schemas.microsoft.com/office/powerpoint/2010/main" val="1873064389"/>
      </p:ext>
    </p:extLst>
  </p:cSld>
  <p:clrMapOvr>
    <a:masterClrMapping/>
  </p:clrMapOvr>
  <p:transition spd="slow">
    <p:pull dir="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互换报价</a:t>
            </a:r>
            <a:endParaRPr lang="zh-CN" altLang="en-US" dirty="0"/>
          </a:p>
        </p:txBody>
      </p:sp>
      <p:sp>
        <p:nvSpPr>
          <p:cNvPr id="3" name="内容占位符 2"/>
          <p:cNvSpPr>
            <a:spLocks noGrp="1"/>
          </p:cNvSpPr>
          <p:nvPr>
            <p:ph idx="1"/>
          </p:nvPr>
        </p:nvSpPr>
        <p:spPr>
          <a:xfrm>
            <a:off x="467544" y="1052736"/>
            <a:ext cx="8229600" cy="4530725"/>
          </a:xfrm>
        </p:spPr>
        <p:txBody>
          <a:bodyPr>
            <a:normAutofit/>
          </a:bodyPr>
          <a:lstStyle/>
          <a:p>
            <a:pPr>
              <a:buNone/>
            </a:pPr>
            <a:endParaRPr lang="en-US" altLang="zh-CN" dirty="0" smtClean="0"/>
          </a:p>
          <a:p>
            <a:r>
              <a:rPr lang="zh-CN" altLang="en-US" dirty="0" smtClean="0"/>
              <a:t>先就浮动利率的选择确定标准，其后报价和交易就只需针对特定期限与特定支付频率的固定利率一方进行。</a:t>
            </a:r>
          </a:p>
          <a:p>
            <a:r>
              <a:rPr lang="en-US" altLang="zh-CN" dirty="0" smtClean="0"/>
              <a:t>Long/Short</a:t>
            </a:r>
          </a:p>
          <a:p>
            <a:r>
              <a:rPr lang="en-US" altLang="zh-CN" dirty="0" smtClean="0"/>
              <a:t>Bid Rate/ Ask Rate/ Middle Rate (</a:t>
            </a:r>
            <a:r>
              <a:rPr lang="en-US" altLang="zh-CN" dirty="0" smtClean="0">
                <a:solidFill>
                  <a:srgbClr val="FF0000"/>
                </a:solidFill>
              </a:rPr>
              <a:t>Swap Rate</a:t>
            </a:r>
            <a:r>
              <a:rPr lang="en-US" altLang="zh-CN" dirty="0" smtClean="0"/>
              <a:t>)</a:t>
            </a:r>
          </a:p>
          <a:p>
            <a:r>
              <a:rPr lang="zh-CN" altLang="en-US" dirty="0" smtClean="0"/>
              <a:t>报出买卖价和报出互换利差</a:t>
            </a:r>
          </a:p>
          <a:p>
            <a:pPr lvl="1"/>
            <a:r>
              <a:rPr lang="zh-CN" altLang="en-US" dirty="0" smtClean="0"/>
              <a:t>互换利差报价指报出特定期限的互换买卖利率与具有相同期限、无违约风险的</a:t>
            </a:r>
            <a:r>
              <a:rPr lang="zh-CN" altLang="en-US" dirty="0" smtClean="0"/>
              <a:t>平价到期收益率</a:t>
            </a:r>
            <a:r>
              <a:rPr lang="zh-CN" altLang="en-US" dirty="0" smtClean="0"/>
              <a:t>（</a:t>
            </a:r>
            <a:r>
              <a:rPr lang="en-US" altLang="zh-CN" dirty="0" smtClean="0"/>
              <a:t>Par </a:t>
            </a:r>
            <a:r>
              <a:rPr lang="en-US" altLang="zh-CN" dirty="0" smtClean="0"/>
              <a:t>Yield</a:t>
            </a:r>
            <a:r>
              <a:rPr lang="zh-CN" altLang="en-US" dirty="0" smtClean="0"/>
              <a:t>，即平价债券的票面利率）</a:t>
            </a:r>
            <a:r>
              <a:rPr lang="zh-CN" altLang="en-US" dirty="0" smtClean="0"/>
              <a:t>之间的差值</a:t>
            </a:r>
            <a:endParaRPr lang="zh-CN" altLang="en-US" dirty="0"/>
          </a:p>
        </p:txBody>
      </p:sp>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37</a:t>
            </a:fld>
            <a:endParaRPr lang="zh-CN" altLang="en-US" dirty="0"/>
          </a:p>
        </p:txBody>
      </p:sp>
    </p:spTree>
    <p:extLst>
      <p:ext uri="{BB962C8B-B14F-4D97-AF65-F5344CB8AC3E}">
        <p14:creationId xmlns:p14="http://schemas.microsoft.com/office/powerpoint/2010/main" val="2012245"/>
      </p:ext>
    </p:extLst>
  </p:cSld>
  <p:clrMapOvr>
    <a:masterClrMapping/>
  </p:clrMapOvr>
  <p:transition spd="slow">
    <p:pull dir="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互换报价案例</a:t>
            </a:r>
            <a:r>
              <a:rPr lang="en-US" altLang="zh-CN" dirty="0" smtClean="0"/>
              <a:t>I</a:t>
            </a:r>
            <a:endParaRPr lang="zh-CN" altLang="en-US" dirty="0"/>
          </a:p>
        </p:txBody>
      </p:sp>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38</a:t>
            </a:fld>
            <a:endParaRPr lang="zh-CN" altLang="en-US" dirty="0"/>
          </a:p>
        </p:txBody>
      </p:sp>
      <p:pic>
        <p:nvPicPr>
          <p:cNvPr id="66562" name="Picture 2"/>
          <p:cNvPicPr>
            <a:picLocks noChangeAspect="1" noChangeArrowheads="1"/>
          </p:cNvPicPr>
          <p:nvPr/>
        </p:nvPicPr>
        <p:blipFill>
          <a:blip r:embed="rId2" cstate="print"/>
          <a:srcRect/>
          <a:stretch>
            <a:fillRect/>
          </a:stretch>
        </p:blipFill>
        <p:spPr bwMode="auto">
          <a:xfrm>
            <a:off x="467544" y="980728"/>
            <a:ext cx="8280920" cy="5328592"/>
          </a:xfrm>
          <a:prstGeom prst="rect">
            <a:avLst/>
          </a:prstGeom>
          <a:noFill/>
          <a:ln w="9525">
            <a:noFill/>
            <a:miter lim="800000"/>
            <a:headEnd/>
            <a:tailEnd/>
          </a:ln>
        </p:spPr>
      </p:pic>
    </p:spTree>
    <p:extLst>
      <p:ext uri="{BB962C8B-B14F-4D97-AF65-F5344CB8AC3E}">
        <p14:creationId xmlns:p14="http://schemas.microsoft.com/office/powerpoint/2010/main" val="2725610815"/>
      </p:ext>
    </p:extLst>
  </p:cSld>
  <p:clrMapOvr>
    <a:masterClrMapping/>
  </p:clrMapOvr>
  <p:transition spd="slow">
    <p:pull dir="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互换报价案例</a:t>
            </a:r>
            <a:r>
              <a:rPr lang="en-US" altLang="zh-CN" dirty="0" smtClean="0"/>
              <a:t>II</a:t>
            </a:r>
            <a:endParaRPr lang="zh-CN" altLang="en-US" dirty="0"/>
          </a:p>
        </p:txBody>
      </p:sp>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39</a:t>
            </a:fld>
            <a:endParaRPr lang="zh-CN" altLang="en-US" dirty="0"/>
          </a:p>
        </p:txBody>
      </p:sp>
      <p:pic>
        <p:nvPicPr>
          <p:cNvPr id="67586" name="Picture 2"/>
          <p:cNvPicPr>
            <a:picLocks noChangeAspect="1" noChangeArrowheads="1"/>
          </p:cNvPicPr>
          <p:nvPr/>
        </p:nvPicPr>
        <p:blipFill>
          <a:blip r:embed="rId2" cstate="print"/>
          <a:srcRect/>
          <a:stretch>
            <a:fillRect/>
          </a:stretch>
        </p:blipFill>
        <p:spPr bwMode="auto">
          <a:xfrm>
            <a:off x="395536" y="908720"/>
            <a:ext cx="8352928" cy="5399190"/>
          </a:xfrm>
          <a:prstGeom prst="rect">
            <a:avLst/>
          </a:prstGeom>
          <a:noFill/>
          <a:ln w="9525">
            <a:noFill/>
            <a:miter lim="800000"/>
            <a:headEnd/>
            <a:tailEnd/>
          </a:ln>
        </p:spPr>
      </p:pic>
    </p:spTree>
    <p:extLst>
      <p:ext uri="{BB962C8B-B14F-4D97-AF65-F5344CB8AC3E}">
        <p14:creationId xmlns:p14="http://schemas.microsoft.com/office/powerpoint/2010/main" val="745888221"/>
      </p:ext>
    </p:extLst>
  </p:cSld>
  <p:clrMapOvr>
    <a:masterClrMapping/>
  </p:clrMapOvr>
  <p:transition spd="slow">
    <p:pull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互换的含义</a:t>
            </a:r>
            <a:endParaRPr lang="zh-CN" altLang="en-US" dirty="0"/>
          </a:p>
        </p:txBody>
      </p:sp>
      <p:sp>
        <p:nvSpPr>
          <p:cNvPr id="3" name="内容占位符 2"/>
          <p:cNvSpPr>
            <a:spLocks noGrp="1"/>
          </p:cNvSpPr>
          <p:nvPr>
            <p:ph idx="1"/>
          </p:nvPr>
        </p:nvSpPr>
        <p:spPr/>
        <p:txBody>
          <a:bodyPr/>
          <a:lstStyle/>
          <a:p>
            <a:pPr marL="0" indent="0">
              <a:buNone/>
            </a:pPr>
            <a:endParaRPr lang="en-US" altLang="zh-CN" dirty="0" smtClean="0"/>
          </a:p>
          <a:p>
            <a:r>
              <a:rPr lang="zh-CN" altLang="en-US" dirty="0" smtClean="0"/>
              <a:t>互换（ </a:t>
            </a:r>
            <a:r>
              <a:rPr lang="en-US" altLang="zh-CN" dirty="0" smtClean="0"/>
              <a:t>Swaps </a:t>
            </a:r>
            <a:r>
              <a:rPr lang="zh-CN" altLang="en-US" dirty="0" smtClean="0"/>
              <a:t>）是两个或两个以上当事人按照商定条件，在约定的时间内</a:t>
            </a:r>
            <a:r>
              <a:rPr lang="zh-CN" altLang="en-US" dirty="0" smtClean="0">
                <a:solidFill>
                  <a:srgbClr val="FF0000"/>
                </a:solidFill>
              </a:rPr>
              <a:t>交换一系列现金流</a:t>
            </a:r>
            <a:r>
              <a:rPr lang="zh-CN" altLang="en-US" dirty="0" smtClean="0"/>
              <a:t>的合约。</a:t>
            </a:r>
            <a:endParaRPr lang="en-US" altLang="zh-CN" dirty="0" smtClean="0"/>
          </a:p>
          <a:p>
            <a:endParaRPr lang="zh-CN" altLang="en-US" dirty="0" smtClean="0"/>
          </a:p>
          <a:p>
            <a:r>
              <a:rPr lang="zh-CN" altLang="en-US" dirty="0" smtClean="0"/>
              <a:t>互换可以看作是一系列</a:t>
            </a:r>
            <a:r>
              <a:rPr lang="zh-CN" altLang="en-US" dirty="0" smtClean="0">
                <a:solidFill>
                  <a:srgbClr val="FF0000"/>
                </a:solidFill>
              </a:rPr>
              <a:t>远期的组合</a:t>
            </a:r>
            <a:endParaRPr lang="zh-CN" altLang="en-US" dirty="0">
              <a:solidFill>
                <a:srgbClr val="FF0000"/>
              </a:solidFill>
            </a:endParaRPr>
          </a:p>
        </p:txBody>
      </p:sp>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4</a:t>
            </a:fld>
            <a:endParaRPr lang="zh-CN" altLang="en-US" dirty="0"/>
          </a:p>
        </p:txBody>
      </p:sp>
    </p:spTree>
    <p:extLst>
      <p:ext uri="{BB962C8B-B14F-4D97-AF65-F5344CB8AC3E}">
        <p14:creationId xmlns:p14="http://schemas.microsoft.com/office/powerpoint/2010/main" val="401994258"/>
      </p:ext>
    </p:extLst>
  </p:cSld>
  <p:clrMapOvr>
    <a:masterClrMapping/>
  </p:clrMapOvr>
  <p:transition spd="slow">
    <p:pull dir="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互换头寸的结清</a:t>
            </a:r>
            <a:endParaRPr lang="zh-CN" altLang="en-US" dirty="0"/>
          </a:p>
        </p:txBody>
      </p:sp>
      <p:sp>
        <p:nvSpPr>
          <p:cNvPr id="3" name="内容占位符 2"/>
          <p:cNvSpPr>
            <a:spLocks noGrp="1"/>
          </p:cNvSpPr>
          <p:nvPr>
            <p:ph idx="1"/>
          </p:nvPr>
        </p:nvSpPr>
        <p:spPr/>
        <p:txBody>
          <a:bodyPr/>
          <a:lstStyle/>
          <a:p>
            <a:pPr marL="0" indent="0">
              <a:buNone/>
            </a:pPr>
            <a:endParaRPr lang="en-US" altLang="zh-CN" dirty="0" smtClean="0"/>
          </a:p>
          <a:p>
            <a:r>
              <a:rPr lang="zh-CN" altLang="en-US" dirty="0" smtClean="0"/>
              <a:t>出售原互换协议</a:t>
            </a:r>
          </a:p>
          <a:p>
            <a:r>
              <a:rPr lang="zh-CN" altLang="en-US" dirty="0" smtClean="0"/>
              <a:t>对冲原互换协议</a:t>
            </a:r>
          </a:p>
          <a:p>
            <a:r>
              <a:rPr lang="zh-CN" altLang="en-US" dirty="0" smtClean="0"/>
              <a:t>解除原有的互换协议</a:t>
            </a:r>
            <a:endParaRPr lang="zh-CN" altLang="en-US" dirty="0"/>
          </a:p>
        </p:txBody>
      </p:sp>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40</a:t>
            </a:fld>
            <a:endParaRPr lang="zh-CN" altLang="en-US" dirty="0"/>
          </a:p>
        </p:txBody>
      </p:sp>
    </p:spTree>
    <p:extLst>
      <p:ext uri="{BB962C8B-B14F-4D97-AF65-F5344CB8AC3E}">
        <p14:creationId xmlns:p14="http://schemas.microsoft.com/office/powerpoint/2010/main" val="2558316972"/>
      </p:ext>
    </p:extLst>
  </p:cSld>
  <p:clrMapOvr>
    <a:masterClrMapping/>
  </p:clrMapOvr>
  <p:transition spd="slow">
    <p:pull dir="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1624013" y="333375"/>
            <a:ext cx="5689600" cy="1081088"/>
          </a:xfrm>
        </p:spPr>
        <p:txBody>
          <a:bodyPr/>
          <a:lstStyle/>
          <a:p>
            <a:pPr marL="53975" eaLnBrk="1" hangingPunct="1"/>
            <a:r>
              <a:rPr lang="en-US" altLang="zh-CN" smtClean="0">
                <a:solidFill>
                  <a:srgbClr val="0044AC"/>
                </a:solidFill>
              </a:rPr>
              <a:t>       </a:t>
            </a:r>
            <a:r>
              <a:rPr lang="zh-CN" altLang="en-US" smtClean="0">
                <a:solidFill>
                  <a:srgbClr val="0044AC"/>
                </a:solidFill>
              </a:rPr>
              <a:t>请提问</a:t>
            </a:r>
          </a:p>
        </p:txBody>
      </p:sp>
      <p:sp>
        <p:nvSpPr>
          <p:cNvPr id="283651" name="Rectangle 3"/>
          <p:cNvSpPr>
            <a:spLocks noGrp="1" noChangeArrowheads="1"/>
          </p:cNvSpPr>
          <p:nvPr>
            <p:ph type="body" sz="half" idx="1"/>
          </p:nvPr>
        </p:nvSpPr>
        <p:spPr>
          <a:xfrm>
            <a:off x="457200" y="1600200"/>
            <a:ext cx="4011613" cy="4530725"/>
          </a:xfrm>
        </p:spPr>
        <p:txBody>
          <a:bodyPr/>
          <a:lstStyle/>
          <a:p>
            <a:pPr eaLnBrk="1" hangingPunct="1"/>
            <a:r>
              <a:rPr lang="en-US" altLang="zh-CN" sz="2800" smtClean="0"/>
              <a:t>Any Questions</a:t>
            </a:r>
            <a:r>
              <a:rPr lang="zh-CN" altLang="en-US" sz="2800" smtClean="0"/>
              <a:t>？</a:t>
            </a:r>
            <a:endParaRPr lang="en-US" altLang="zh-CN" sz="2800" smtClean="0"/>
          </a:p>
          <a:p>
            <a:pPr eaLnBrk="1" hangingPunct="1"/>
            <a:endParaRPr lang="en-US" altLang="zh-CN" sz="2800" smtClean="0"/>
          </a:p>
        </p:txBody>
      </p:sp>
      <p:pic>
        <p:nvPicPr>
          <p:cNvPr id="454660" name="Picture 4" descr="3-3"/>
          <p:cNvPicPr>
            <a:picLocks noGrp="1" noChangeAspect="1" noChangeArrowheads="1"/>
          </p:cNvPicPr>
          <p:nvPr>
            <p:ph sz="half" idx="2"/>
          </p:nvPr>
        </p:nvPicPr>
        <p:blipFill>
          <a:blip r:embed="rId3" cstate="print"/>
          <a:srcRect/>
          <a:stretch>
            <a:fillRect/>
          </a:stretch>
        </p:blipFill>
        <p:spPr>
          <a:xfrm>
            <a:off x="3460750" y="2644775"/>
            <a:ext cx="2082800" cy="2751138"/>
          </a:xfrm>
          <a:noFill/>
        </p:spPr>
      </p:pic>
      <p:sp>
        <p:nvSpPr>
          <p:cNvPr id="4" name="页脚占位符 3"/>
          <p:cNvSpPr>
            <a:spLocks noGrp="1"/>
          </p:cNvSpPr>
          <p:nvPr>
            <p:ph type="ftr" sz="quarter" idx="11"/>
          </p:nvPr>
        </p:nvSpPr>
        <p:spPr>
          <a:xfrm>
            <a:off x="2699792" y="6381327"/>
            <a:ext cx="3888432" cy="340147"/>
          </a:xfrm>
        </p:spPr>
        <p:txBody>
          <a:bodyPr/>
          <a:lstStyle/>
          <a:p>
            <a:pPr>
              <a:defRPr/>
            </a:pPr>
            <a:r>
              <a:rPr lang="en-US" altLang="zh-CN" smtClean="0"/>
              <a:t>Copyright © Zheng, Zhenlong &amp; Chen, Rong, 2012</a:t>
            </a:r>
            <a:endParaRPr lang="zh-CN" altLang="en-US" dirty="0"/>
          </a:p>
        </p:txBody>
      </p:sp>
      <p:sp>
        <p:nvSpPr>
          <p:cNvPr id="5" name="灯片编号占位符 4"/>
          <p:cNvSpPr>
            <a:spLocks noGrp="1"/>
          </p:cNvSpPr>
          <p:nvPr>
            <p:ph type="sldNum" sz="quarter" idx="12"/>
          </p:nvPr>
        </p:nvSpPr>
        <p:spPr/>
        <p:txBody>
          <a:bodyPr/>
          <a:lstStyle/>
          <a:p>
            <a:pPr>
              <a:defRPr/>
            </a:pPr>
            <a:fld id="{5CC2B108-31DF-4FE0-8872-C4A8491C00B8}" type="slidenum">
              <a:rPr lang="en-US" altLang="zh-CN" smtClean="0"/>
              <a:pPr>
                <a:defRPr/>
              </a:pPr>
              <a:t>41</a:t>
            </a:fld>
            <a:endParaRPr lang="en-US" altLang="zh-CN"/>
          </a:p>
        </p:txBody>
      </p:sp>
    </p:spTree>
    <p:extLst>
      <p:ext uri="{BB962C8B-B14F-4D97-AF65-F5344CB8AC3E}">
        <p14:creationId xmlns:p14="http://schemas.microsoft.com/office/powerpoint/2010/main" val="3531142057"/>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454660"/>
                                        </p:tgtEl>
                                        <p:attrNameLst>
                                          <p:attrName>style.visibility</p:attrName>
                                        </p:attrNameLst>
                                      </p:cBhvr>
                                      <p:to>
                                        <p:strVal val="visible"/>
                                      </p:to>
                                    </p:set>
                                    <p:animEffect transition="in" filter="wipe(down)">
                                      <p:cBhvr>
                                        <p:cTn id="7" dur="580">
                                          <p:stCondLst>
                                            <p:cond delay="0"/>
                                          </p:stCondLst>
                                        </p:cTn>
                                        <p:tgtEl>
                                          <p:spTgt spid="454660"/>
                                        </p:tgtEl>
                                      </p:cBhvr>
                                    </p:animEffect>
                                    <p:anim calcmode="lin" valueType="num">
                                      <p:cBhvr>
                                        <p:cTn id="8" dur="1822" tmFilter="0,0; 0.14,0.36; 0.43,0.73; 0.71,0.91; 1.0,1.0">
                                          <p:stCondLst>
                                            <p:cond delay="0"/>
                                          </p:stCondLst>
                                        </p:cTn>
                                        <p:tgtEl>
                                          <p:spTgt spid="45466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5466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5466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5466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54660"/>
                                        </p:tgtEl>
                                        <p:attrNameLst>
                                          <p:attrName>ppt_y</p:attrName>
                                        </p:attrNameLst>
                                      </p:cBhvr>
                                      <p:tavLst>
                                        <p:tav tm="0" fmla="#ppt_y-sin(pi*$)/81">
                                          <p:val>
                                            <p:fltVal val="0"/>
                                          </p:val>
                                        </p:tav>
                                        <p:tav tm="100000">
                                          <p:val>
                                            <p:fltVal val="1"/>
                                          </p:val>
                                        </p:tav>
                                      </p:tavLst>
                                    </p:anim>
                                    <p:animScale>
                                      <p:cBhvr>
                                        <p:cTn id="13" dur="26">
                                          <p:stCondLst>
                                            <p:cond delay="650"/>
                                          </p:stCondLst>
                                        </p:cTn>
                                        <p:tgtEl>
                                          <p:spTgt spid="454660"/>
                                        </p:tgtEl>
                                      </p:cBhvr>
                                      <p:to x="100000" y="60000"/>
                                    </p:animScale>
                                    <p:animScale>
                                      <p:cBhvr>
                                        <p:cTn id="14" dur="166" decel="50000">
                                          <p:stCondLst>
                                            <p:cond delay="676"/>
                                          </p:stCondLst>
                                        </p:cTn>
                                        <p:tgtEl>
                                          <p:spTgt spid="454660"/>
                                        </p:tgtEl>
                                      </p:cBhvr>
                                      <p:to x="100000" y="100000"/>
                                    </p:animScale>
                                    <p:animScale>
                                      <p:cBhvr>
                                        <p:cTn id="15" dur="26">
                                          <p:stCondLst>
                                            <p:cond delay="1312"/>
                                          </p:stCondLst>
                                        </p:cTn>
                                        <p:tgtEl>
                                          <p:spTgt spid="454660"/>
                                        </p:tgtEl>
                                      </p:cBhvr>
                                      <p:to x="100000" y="80000"/>
                                    </p:animScale>
                                    <p:animScale>
                                      <p:cBhvr>
                                        <p:cTn id="16" dur="166" decel="50000">
                                          <p:stCondLst>
                                            <p:cond delay="1338"/>
                                          </p:stCondLst>
                                        </p:cTn>
                                        <p:tgtEl>
                                          <p:spTgt spid="454660"/>
                                        </p:tgtEl>
                                      </p:cBhvr>
                                      <p:to x="100000" y="100000"/>
                                    </p:animScale>
                                    <p:animScale>
                                      <p:cBhvr>
                                        <p:cTn id="17" dur="26">
                                          <p:stCondLst>
                                            <p:cond delay="1642"/>
                                          </p:stCondLst>
                                        </p:cTn>
                                        <p:tgtEl>
                                          <p:spTgt spid="454660"/>
                                        </p:tgtEl>
                                      </p:cBhvr>
                                      <p:to x="100000" y="90000"/>
                                    </p:animScale>
                                    <p:animScale>
                                      <p:cBhvr>
                                        <p:cTn id="18" dur="166" decel="50000">
                                          <p:stCondLst>
                                            <p:cond delay="1668"/>
                                          </p:stCondLst>
                                        </p:cTn>
                                        <p:tgtEl>
                                          <p:spTgt spid="454660"/>
                                        </p:tgtEl>
                                      </p:cBhvr>
                                      <p:to x="100000" y="100000"/>
                                    </p:animScale>
                                    <p:animScale>
                                      <p:cBhvr>
                                        <p:cTn id="19" dur="26">
                                          <p:stCondLst>
                                            <p:cond delay="1808"/>
                                          </p:stCondLst>
                                        </p:cTn>
                                        <p:tgtEl>
                                          <p:spTgt spid="454660"/>
                                        </p:tgtEl>
                                      </p:cBhvr>
                                      <p:to x="100000" y="95000"/>
                                    </p:animScale>
                                    <p:animScale>
                                      <p:cBhvr>
                                        <p:cTn id="20" dur="166" decel="50000">
                                          <p:stCondLst>
                                            <p:cond delay="1834"/>
                                          </p:stCondLst>
                                        </p:cTn>
                                        <p:tgtEl>
                                          <p:spTgt spid="45466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A0B34B9-D817-47F5-9B8C-94F2D5E9BE68}" type="slidenum">
              <a:rPr lang="zh-CN" altLang="en-US" smtClean="0"/>
              <a:pPr/>
              <a:t>42</a:t>
            </a:fld>
            <a:endParaRPr lang="zh-CN" altLang="en-US"/>
          </a:p>
        </p:txBody>
      </p:sp>
    </p:spTree>
    <p:extLst>
      <p:ext uri="{BB962C8B-B14F-4D97-AF65-F5344CB8AC3E}">
        <p14:creationId xmlns:p14="http://schemas.microsoft.com/office/powerpoint/2010/main" val="3892690535"/>
      </p:ext>
    </p:extLst>
  </p:cSld>
  <p:clrMapOvr>
    <a:masterClrMapping/>
  </p:clrMapOvr>
  <p:transition spd="slow">
    <p:pull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互换的类别</a:t>
            </a:r>
            <a:endParaRPr lang="zh-CN" altLang="en-US" dirty="0"/>
          </a:p>
        </p:txBody>
      </p:sp>
      <p:sp>
        <p:nvSpPr>
          <p:cNvPr id="3" name="内容占位符 2"/>
          <p:cNvSpPr>
            <a:spLocks noGrp="1"/>
          </p:cNvSpPr>
          <p:nvPr>
            <p:ph idx="1"/>
          </p:nvPr>
        </p:nvSpPr>
        <p:spPr/>
        <p:txBody>
          <a:bodyPr/>
          <a:lstStyle/>
          <a:p>
            <a:pPr marL="0" indent="0">
              <a:buNone/>
            </a:pPr>
            <a:endParaRPr lang="en-US" altLang="zh-CN" dirty="0" smtClean="0"/>
          </a:p>
          <a:p>
            <a:r>
              <a:rPr lang="zh-CN" altLang="en-US" dirty="0" smtClean="0"/>
              <a:t>根据现金流计算方式的不同</a:t>
            </a:r>
          </a:p>
          <a:p>
            <a:pPr lvl="1"/>
            <a:r>
              <a:rPr lang="zh-CN" altLang="en-US" dirty="0" smtClean="0"/>
              <a:t>利率互换（ </a:t>
            </a:r>
            <a:r>
              <a:rPr lang="en-US" altLang="zh-CN" dirty="0" smtClean="0"/>
              <a:t>Interest Rate Swap</a:t>
            </a:r>
            <a:r>
              <a:rPr lang="zh-CN" altLang="en-US" dirty="0" smtClean="0"/>
              <a:t>，</a:t>
            </a:r>
            <a:r>
              <a:rPr lang="en-US" altLang="zh-CN" dirty="0" smtClean="0"/>
              <a:t>IRS </a:t>
            </a:r>
            <a:r>
              <a:rPr lang="zh-CN" altLang="en-US" dirty="0" smtClean="0"/>
              <a:t>）</a:t>
            </a:r>
          </a:p>
          <a:p>
            <a:pPr lvl="1"/>
            <a:r>
              <a:rPr lang="zh-CN" altLang="en-US" dirty="0" smtClean="0"/>
              <a:t>货币互换（ </a:t>
            </a:r>
            <a:r>
              <a:rPr lang="en-US" altLang="zh-CN" dirty="0" smtClean="0"/>
              <a:t>Currency Swap </a:t>
            </a:r>
            <a:r>
              <a:rPr lang="zh-CN" altLang="en-US" dirty="0" smtClean="0"/>
              <a:t>）</a:t>
            </a:r>
          </a:p>
          <a:p>
            <a:pPr lvl="1"/>
            <a:r>
              <a:rPr lang="zh-CN" altLang="en-US" dirty="0" smtClean="0"/>
              <a:t>其他互换</a:t>
            </a:r>
            <a:endParaRPr lang="zh-CN" altLang="en-US" dirty="0"/>
          </a:p>
        </p:txBody>
      </p:sp>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5</a:t>
            </a:fld>
            <a:endParaRPr lang="zh-CN" altLang="en-US" dirty="0"/>
          </a:p>
        </p:txBody>
      </p:sp>
    </p:spTree>
    <p:extLst>
      <p:ext uri="{BB962C8B-B14F-4D97-AF65-F5344CB8AC3E}">
        <p14:creationId xmlns:p14="http://schemas.microsoft.com/office/powerpoint/2010/main" val="563225980"/>
      </p:ext>
    </p:extLst>
  </p:cSld>
  <p:clrMapOvr>
    <a:masterClrMapping/>
  </p:clrMapOvr>
  <p:transition spd="slow">
    <p:pull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利率互换</a:t>
            </a:r>
            <a:endParaRPr lang="zh-CN" altLang="en-US" dirty="0"/>
          </a:p>
        </p:txBody>
      </p:sp>
      <p:sp>
        <p:nvSpPr>
          <p:cNvPr id="3" name="内容占位符 2"/>
          <p:cNvSpPr>
            <a:spLocks noGrp="1"/>
          </p:cNvSpPr>
          <p:nvPr>
            <p:ph idx="1"/>
          </p:nvPr>
        </p:nvSpPr>
        <p:spPr>
          <a:xfrm>
            <a:off x="467544" y="1124744"/>
            <a:ext cx="8208912" cy="4530725"/>
          </a:xfrm>
        </p:spPr>
        <p:txBody>
          <a:bodyPr/>
          <a:lstStyle/>
          <a:p>
            <a:endParaRPr lang="en-US" altLang="zh-CN" dirty="0" smtClean="0"/>
          </a:p>
          <a:p>
            <a:r>
              <a:rPr lang="zh-CN" altLang="en-US" dirty="0" smtClean="0"/>
              <a:t>在利率互换中，双方同意在未来的一定期限内根据同种货币的相同</a:t>
            </a:r>
            <a:r>
              <a:rPr lang="zh-CN" altLang="en-US" dirty="0" smtClean="0">
                <a:solidFill>
                  <a:srgbClr val="FF0000"/>
                </a:solidFill>
              </a:rPr>
              <a:t>名义本金</a:t>
            </a:r>
            <a:r>
              <a:rPr lang="zh-CN" altLang="en-US" dirty="0" smtClean="0"/>
              <a:t>交换现金流，其中一方的现金流根据事先选定的某一</a:t>
            </a:r>
            <a:r>
              <a:rPr lang="zh-CN" altLang="en-US" dirty="0" smtClean="0">
                <a:solidFill>
                  <a:srgbClr val="FF0000"/>
                </a:solidFill>
              </a:rPr>
              <a:t>浮动利率</a:t>
            </a:r>
            <a:r>
              <a:rPr lang="zh-CN" altLang="en-US" dirty="0" smtClean="0"/>
              <a:t>计算，而另一方的现金流则根据</a:t>
            </a:r>
            <a:r>
              <a:rPr lang="zh-CN" altLang="en-US" dirty="0" smtClean="0">
                <a:solidFill>
                  <a:srgbClr val="FF0000"/>
                </a:solidFill>
              </a:rPr>
              <a:t>固定利率</a:t>
            </a:r>
            <a:r>
              <a:rPr lang="zh-CN" altLang="en-US" dirty="0" smtClean="0"/>
              <a:t>计算。</a:t>
            </a:r>
          </a:p>
          <a:p>
            <a:r>
              <a:rPr lang="zh-CN" altLang="en-US" dirty="0" smtClean="0"/>
              <a:t>常见期限包括</a:t>
            </a:r>
            <a:r>
              <a:rPr lang="en-US" altLang="zh-CN" dirty="0" smtClean="0"/>
              <a:t>1 </a:t>
            </a:r>
            <a:r>
              <a:rPr lang="zh-CN" altLang="en-US" dirty="0" smtClean="0"/>
              <a:t>年、</a:t>
            </a:r>
            <a:r>
              <a:rPr lang="en-US" altLang="zh-CN" dirty="0" smtClean="0"/>
              <a:t>2 </a:t>
            </a:r>
            <a:r>
              <a:rPr lang="zh-CN" altLang="en-US" dirty="0" smtClean="0"/>
              <a:t>年、</a:t>
            </a:r>
            <a:r>
              <a:rPr lang="en-US" altLang="zh-CN" dirty="0" smtClean="0"/>
              <a:t>3 </a:t>
            </a:r>
            <a:r>
              <a:rPr lang="zh-CN" altLang="en-US" dirty="0" smtClean="0"/>
              <a:t>年、</a:t>
            </a:r>
            <a:r>
              <a:rPr lang="en-US" altLang="zh-CN" dirty="0" smtClean="0"/>
              <a:t>4 </a:t>
            </a:r>
            <a:r>
              <a:rPr lang="zh-CN" altLang="en-US" dirty="0" smtClean="0"/>
              <a:t>年、</a:t>
            </a:r>
            <a:r>
              <a:rPr lang="en-US" altLang="zh-CN" dirty="0" smtClean="0"/>
              <a:t>5 </a:t>
            </a:r>
            <a:r>
              <a:rPr lang="zh-CN" altLang="en-US" dirty="0" smtClean="0"/>
              <a:t>年、</a:t>
            </a:r>
            <a:r>
              <a:rPr lang="en-US" altLang="zh-CN" dirty="0" smtClean="0"/>
              <a:t>7 </a:t>
            </a:r>
            <a:r>
              <a:rPr lang="zh-CN" altLang="en-US" dirty="0" smtClean="0"/>
              <a:t>年与</a:t>
            </a:r>
            <a:r>
              <a:rPr lang="en-US" altLang="zh-CN" dirty="0" smtClean="0"/>
              <a:t>10 </a:t>
            </a:r>
            <a:r>
              <a:rPr lang="zh-CN" altLang="en-US" dirty="0" smtClean="0"/>
              <a:t>年，也偶见</a:t>
            </a:r>
            <a:r>
              <a:rPr lang="en-US" altLang="zh-CN" dirty="0" smtClean="0"/>
              <a:t>30 </a:t>
            </a:r>
            <a:r>
              <a:rPr lang="zh-CN" altLang="en-US" dirty="0" smtClean="0"/>
              <a:t>年与</a:t>
            </a:r>
            <a:r>
              <a:rPr lang="en-US" altLang="zh-CN" dirty="0" smtClean="0"/>
              <a:t>50 </a:t>
            </a:r>
            <a:r>
              <a:rPr lang="zh-CN" altLang="en-US" dirty="0" smtClean="0"/>
              <a:t>年的利率互换。</a:t>
            </a:r>
            <a:endParaRPr lang="zh-CN" altLang="en-US" dirty="0"/>
          </a:p>
        </p:txBody>
      </p:sp>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6</a:t>
            </a:fld>
            <a:endParaRPr lang="zh-CN" altLang="en-US" dirty="0"/>
          </a:p>
        </p:txBody>
      </p:sp>
    </p:spTree>
    <p:extLst>
      <p:ext uri="{BB962C8B-B14F-4D97-AF65-F5344CB8AC3E}">
        <p14:creationId xmlns:p14="http://schemas.microsoft.com/office/powerpoint/2010/main" val="3746160255"/>
      </p:ext>
    </p:extLst>
  </p:cSld>
  <p:clrMapOvr>
    <a:masterClrMapping/>
  </p:clrMapOvr>
  <p:transition spd="slow">
    <p:pull dir="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373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057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页脚占位符 3"/>
          <p:cNvSpPr>
            <a:spLocks noGrp="1"/>
          </p:cNvSpPr>
          <p:nvPr>
            <p:ph type="ftr" sz="quarter" idx="11"/>
          </p:nvPr>
        </p:nvSpPr>
        <p:spPr/>
        <p:txBody>
          <a:bodyPr/>
          <a:lstStyle/>
          <a:p>
            <a:r>
              <a:rPr lang="en-US" altLang="zh-CN" smtClean="0"/>
              <a:t>Copyright © Zheng, Zhenlong &amp; Chen, Rong, 2012</a:t>
            </a:r>
            <a:endParaRPr lang="zh-CN" altLang="en-US"/>
          </a:p>
        </p:txBody>
      </p:sp>
      <p:sp>
        <p:nvSpPr>
          <p:cNvPr id="5" name="灯片编号占位符 4"/>
          <p:cNvSpPr>
            <a:spLocks noGrp="1"/>
          </p:cNvSpPr>
          <p:nvPr>
            <p:ph type="sldNum" sz="quarter" idx="12"/>
          </p:nvPr>
        </p:nvSpPr>
        <p:spPr/>
        <p:txBody>
          <a:bodyPr/>
          <a:lstStyle/>
          <a:p>
            <a:fld id="{7A0B34B9-D817-47F5-9B8C-94F2D5E9BE68}" type="slidenum">
              <a:rPr lang="zh-CN" altLang="en-US" smtClean="0"/>
              <a:pPr/>
              <a:t>7</a:t>
            </a:fld>
            <a:endParaRPr lang="zh-CN" altLang="en-US" dirty="0"/>
          </a:p>
        </p:txBody>
      </p:sp>
      <p:pic>
        <p:nvPicPr>
          <p:cNvPr id="737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517232"/>
            <a:ext cx="9144000"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4216017"/>
      </p:ext>
    </p:extLst>
  </p:cSld>
  <p:clrMapOvr>
    <a:masterClrMapping/>
  </p:clrMapOvr>
  <p:transition spd="slow">
    <p:pull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5" name="页脚占位符 4"/>
          <p:cNvSpPr>
            <a:spLocks noGrp="1"/>
          </p:cNvSpPr>
          <p:nvPr>
            <p:ph type="ftr" sz="quarter" idx="11"/>
          </p:nvPr>
        </p:nvSpPr>
        <p:spPr/>
        <p:txBody>
          <a:bodyPr/>
          <a:lstStyle/>
          <a:p>
            <a:pPr>
              <a:defRPr/>
            </a:pPr>
            <a:r>
              <a:rPr lang="en-US" altLang="zh-CN" smtClean="0"/>
              <a:t>Copyright © Zheng, Zhenlong &amp; Chen, Rong, 2012</a:t>
            </a:r>
            <a:endParaRPr lang="zh-CN" altLang="en-US" dirty="0" smtClean="0"/>
          </a:p>
        </p:txBody>
      </p:sp>
      <p:sp>
        <p:nvSpPr>
          <p:cNvPr id="6" name="灯片编号占位符 5"/>
          <p:cNvSpPr>
            <a:spLocks noGrp="1"/>
          </p:cNvSpPr>
          <p:nvPr>
            <p:ph type="sldNum" sz="quarter" idx="12"/>
          </p:nvPr>
        </p:nvSpPr>
        <p:spPr/>
        <p:txBody>
          <a:bodyPr/>
          <a:lstStyle/>
          <a:p>
            <a:pPr>
              <a:defRPr/>
            </a:pPr>
            <a:fld id="{472AC523-E8E7-41BD-B970-13456BAA4205}" type="slidenum">
              <a:rPr lang="en-US" altLang="zh-CN" smtClean="0"/>
              <a:pPr>
                <a:defRPr/>
              </a:pPr>
              <a:t>8</a:t>
            </a:fld>
            <a:endParaRPr lang="en-US" altLang="zh-CN"/>
          </a:p>
        </p:txBody>
      </p:sp>
      <p:pic>
        <p:nvPicPr>
          <p:cNvPr id="747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525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4523760"/>
      </p:ext>
    </p:extLst>
  </p:cSld>
  <p:clrMapOvr>
    <a:masterClrMapping/>
  </p:clrMapOvr>
  <p:transition spd="slow">
    <p:pull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5" name="页脚占位符 4"/>
          <p:cNvSpPr>
            <a:spLocks noGrp="1"/>
          </p:cNvSpPr>
          <p:nvPr>
            <p:ph type="ftr" sz="quarter" idx="11"/>
          </p:nvPr>
        </p:nvSpPr>
        <p:spPr/>
        <p:txBody>
          <a:bodyPr/>
          <a:lstStyle/>
          <a:p>
            <a:pPr>
              <a:defRPr/>
            </a:pPr>
            <a:r>
              <a:rPr lang="en-US" altLang="zh-CN" smtClean="0"/>
              <a:t>Copyright © Zheng, Zhenlong &amp; Chen, Rong, 2012</a:t>
            </a:r>
            <a:endParaRPr lang="zh-CN" altLang="en-US" dirty="0" smtClean="0"/>
          </a:p>
        </p:txBody>
      </p:sp>
      <p:sp>
        <p:nvSpPr>
          <p:cNvPr id="6" name="灯片编号占位符 5"/>
          <p:cNvSpPr>
            <a:spLocks noGrp="1"/>
          </p:cNvSpPr>
          <p:nvPr>
            <p:ph type="sldNum" sz="quarter" idx="12"/>
          </p:nvPr>
        </p:nvSpPr>
        <p:spPr/>
        <p:txBody>
          <a:bodyPr/>
          <a:lstStyle/>
          <a:p>
            <a:pPr>
              <a:defRPr/>
            </a:pPr>
            <a:fld id="{472AC523-E8E7-41BD-B970-13456BAA4205}" type="slidenum">
              <a:rPr lang="en-US" altLang="zh-CN" smtClean="0"/>
              <a:pPr>
                <a:defRPr/>
              </a:pPr>
              <a:t>9</a:t>
            </a:fld>
            <a:endParaRPr lang="en-US" altLang="zh-CN"/>
          </a:p>
        </p:txBody>
      </p:sp>
      <p:pic>
        <p:nvPicPr>
          <p:cNvPr id="757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6669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0692488"/>
      </p:ext>
    </p:extLst>
  </p:cSld>
  <p:clrMapOvr>
    <a:masterClrMapping/>
  </p:clrMapOvr>
  <p:transition spd="slow">
    <p:pull dir="ru"/>
  </p:transition>
  <p:timing>
    <p:tnLst>
      <p:par>
        <p:cTn id="1" dur="indefinite" restart="never" nodeType="tmRoot"/>
      </p:par>
    </p:tnLst>
  </p:timing>
</p:sld>
</file>

<file path=ppt/theme/theme1.xml><?xml version="1.0" encoding="utf-8"?>
<a:theme xmlns:a="http://schemas.openxmlformats.org/drawingml/2006/main" name="主题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14892</TotalTime>
  <Words>1864</Words>
  <Application>Microsoft Office PowerPoint</Application>
  <PresentationFormat>全屏显示(4:3)</PresentationFormat>
  <Paragraphs>288</Paragraphs>
  <Slides>42</Slides>
  <Notes>3</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42</vt:i4>
      </vt:variant>
    </vt:vector>
  </HeadingPairs>
  <TitlesOfParts>
    <vt:vector size="44" baseType="lpstr">
      <vt:lpstr>主题1</vt:lpstr>
      <vt:lpstr>Equation</vt:lpstr>
      <vt:lpstr> 第六章 互换概述     </vt:lpstr>
      <vt:lpstr>目录</vt:lpstr>
      <vt:lpstr>目录</vt:lpstr>
      <vt:lpstr>互换的含义</vt:lpstr>
      <vt:lpstr>互换的类别</vt:lpstr>
      <vt:lpstr>利率互换</vt:lpstr>
      <vt:lpstr>PowerPoint 演示文稿</vt:lpstr>
      <vt:lpstr>PowerPoint 演示文稿</vt:lpstr>
      <vt:lpstr>PowerPoint 演示文稿</vt:lpstr>
      <vt:lpstr>案例：兴业－花旗利率互换协议</vt:lpstr>
      <vt:lpstr>案例：兴业－花旗利率互换协议</vt:lpstr>
      <vt:lpstr>案例6.1 II</vt:lpstr>
      <vt:lpstr>货币互换</vt:lpstr>
      <vt:lpstr>案例6.2 I</vt:lpstr>
      <vt:lpstr>案例6.2 II</vt:lpstr>
      <vt:lpstr>案例6.2 III</vt:lpstr>
      <vt:lpstr>其他互换I</vt:lpstr>
      <vt:lpstr>其他互换II</vt:lpstr>
      <vt:lpstr>其他互换III</vt:lpstr>
      <vt:lpstr>其他互换IV</vt:lpstr>
      <vt:lpstr>冰岛Glitnir 银行CDS 费率（2008 年10 月）</vt:lpstr>
      <vt:lpstr>PowerPoint 演示文稿</vt:lpstr>
      <vt:lpstr>总收益互换I</vt:lpstr>
      <vt:lpstr>总收益互换II</vt:lpstr>
      <vt:lpstr>目录</vt:lpstr>
      <vt:lpstr>互换市场的起源</vt:lpstr>
      <vt:lpstr>互换市场的发展</vt:lpstr>
      <vt:lpstr>互换市场的地位</vt:lpstr>
      <vt:lpstr>国际互换市场发展迅速的原因</vt:lpstr>
      <vt:lpstr>利率互换市场机制</vt:lpstr>
      <vt:lpstr>做市商制度</vt:lpstr>
      <vt:lpstr>标准化</vt:lpstr>
      <vt:lpstr>课后阅读</vt:lpstr>
      <vt:lpstr>互换市场的其他惯例</vt:lpstr>
      <vt:lpstr>浮动利率的确定</vt:lpstr>
      <vt:lpstr>净额结算</vt:lpstr>
      <vt:lpstr>互换报价</vt:lpstr>
      <vt:lpstr>互换报价案例I</vt:lpstr>
      <vt:lpstr>互换报价案例II</vt:lpstr>
      <vt:lpstr>互换头寸的结清</vt:lpstr>
      <vt:lpstr>       请提问</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风险管理 Risk Management</dc:title>
  <dc:creator>aronge</dc:creator>
  <cp:lastModifiedBy>ZZL</cp:lastModifiedBy>
  <cp:revision>796</cp:revision>
  <dcterms:created xsi:type="dcterms:W3CDTF">2007-10-06T10:41:32Z</dcterms:created>
  <dcterms:modified xsi:type="dcterms:W3CDTF">2012-10-28T02:18:10Z</dcterms:modified>
</cp:coreProperties>
</file>