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35" r:id="rId1"/>
  </p:sldMasterIdLst>
  <p:notesMasterIdLst>
    <p:notesMasterId r:id="rId58"/>
  </p:notesMasterIdLst>
  <p:handoutMasterIdLst>
    <p:handoutMasterId r:id="rId59"/>
  </p:handoutMasterIdLst>
  <p:sldIdLst>
    <p:sldId id="2363" r:id="rId2"/>
    <p:sldId id="2661" r:id="rId3"/>
    <p:sldId id="2662" r:id="rId4"/>
    <p:sldId id="2663" r:id="rId5"/>
    <p:sldId id="2664" r:id="rId6"/>
    <p:sldId id="2665" r:id="rId7"/>
    <p:sldId id="2666" r:id="rId8"/>
    <p:sldId id="2667" r:id="rId9"/>
    <p:sldId id="2668" r:id="rId10"/>
    <p:sldId id="2669" r:id="rId11"/>
    <p:sldId id="2670" r:id="rId12"/>
    <p:sldId id="2671" r:id="rId13"/>
    <p:sldId id="2672" r:id="rId14"/>
    <p:sldId id="2673" r:id="rId15"/>
    <p:sldId id="2674" r:id="rId16"/>
    <p:sldId id="2675" r:id="rId17"/>
    <p:sldId id="2676" r:id="rId18"/>
    <p:sldId id="2677" r:id="rId19"/>
    <p:sldId id="2678" r:id="rId20"/>
    <p:sldId id="2679" r:id="rId21"/>
    <p:sldId id="2680" r:id="rId22"/>
    <p:sldId id="2681" r:id="rId23"/>
    <p:sldId id="2682" r:id="rId24"/>
    <p:sldId id="2683" r:id="rId25"/>
    <p:sldId id="2684" r:id="rId26"/>
    <p:sldId id="2685" r:id="rId27"/>
    <p:sldId id="2686" r:id="rId28"/>
    <p:sldId id="2687" r:id="rId29"/>
    <p:sldId id="2688" r:id="rId30"/>
    <p:sldId id="2689" r:id="rId31"/>
    <p:sldId id="2690" r:id="rId32"/>
    <p:sldId id="2691" r:id="rId33"/>
    <p:sldId id="2692" r:id="rId34"/>
    <p:sldId id="2693" r:id="rId35"/>
    <p:sldId id="2694" r:id="rId36"/>
    <p:sldId id="2695" r:id="rId37"/>
    <p:sldId id="2696" r:id="rId38"/>
    <p:sldId id="2697" r:id="rId39"/>
    <p:sldId id="2698" r:id="rId40"/>
    <p:sldId id="2699" r:id="rId41"/>
    <p:sldId id="2700" r:id="rId42"/>
    <p:sldId id="2701" r:id="rId43"/>
    <p:sldId id="2702" r:id="rId44"/>
    <p:sldId id="2703" r:id="rId45"/>
    <p:sldId id="2704" r:id="rId46"/>
    <p:sldId id="2705" r:id="rId47"/>
    <p:sldId id="2706" r:id="rId48"/>
    <p:sldId id="2707" r:id="rId49"/>
    <p:sldId id="2708" r:id="rId50"/>
    <p:sldId id="2709" r:id="rId51"/>
    <p:sldId id="2710" r:id="rId52"/>
    <p:sldId id="2711" r:id="rId53"/>
    <p:sldId id="2712" r:id="rId54"/>
    <p:sldId id="2713" r:id="rId55"/>
    <p:sldId id="2509" r:id="rId56"/>
    <p:sldId id="2714" r:id="rId5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3</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2012/11/6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94AE7387-618B-47F8-94A6-4B8A0E94FC83}" type="datetimeFigureOut">
              <a:rPr lang="zh-CN" altLang="en-US" smtClean="0"/>
              <a:pPr/>
              <a:t>2012/11/6</a:t>
            </a:fld>
            <a:endParaRPr lang="zh-CN" altLang="en-US"/>
          </a:p>
        </p:txBody>
      </p:sp>
      <p:sp>
        <p:nvSpPr>
          <p:cNvPr id="5" name="灯片编号占位符 4"/>
          <p:cNvSpPr>
            <a:spLocks noGrp="1"/>
          </p:cNvSpPr>
          <p:nvPr>
            <p:ph type="sldNum" sz="quarter" idx="11"/>
          </p:nvPr>
        </p:nvSpPr>
        <p:spPr/>
        <p:txBody>
          <a:bodyPr/>
          <a:lstStyle/>
          <a:p>
            <a:fld id="{B75D4912-9744-409D-8085-B97C9A000F49}" type="slidenum">
              <a:rPr lang="zh-CN" altLang="en-US" smtClean="0"/>
              <a:pPr/>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55</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55</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3464512662"/>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6A29D6E6-BE15-4D72-9FF8-BB150A5C2762}" type="datetime10">
              <a:rPr lang="zh-CN" altLang="en-US" smtClean="0"/>
              <a:t>22:57</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492937064"/>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4B481C42-4556-4C4A-A020-044B73813D28}" type="datetime10">
              <a:rPr lang="zh-CN" altLang="en-US" smtClean="0"/>
              <a:t>22:57</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651899679"/>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ED01E5DD-2721-4A6E-AB63-D69F5B3E280B}" type="datetime10">
              <a:rPr lang="zh-CN" altLang="en-US" smtClean="0"/>
              <a:t>22:57</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2012 Zheng, Zhenlong &amp; Chen, Rong</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3752985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3382716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284168"/>
            <a:ext cx="5429250" cy="457200"/>
          </a:xfrm>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a:xfrm>
            <a:off x="6553200" y="6284168"/>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1934584803"/>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E883D757-9B5D-4F16-8E5B-9376905CDD94}" type="datetime10">
              <a:rPr lang="zh-CN" altLang="en-US" smtClean="0"/>
              <a:t>22:57</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dirty="0" smtClean="0"/>
              <a:t>Copyright ©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74766121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39190435-B508-46F0-97E9-328A636B466E}" type="datetime10">
              <a:rPr lang="zh-CN" altLang="en-US" smtClean="0"/>
              <a:t>22:57</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735363845"/>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2F57B47A-4037-4FE0-99E8-7E7B35D82CFE}" type="datetime10">
              <a:rPr lang="zh-CN" altLang="en-US" smtClean="0"/>
              <a:t>22:57</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507934455"/>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7C51211C-79B5-4BFE-B70F-214F0021A5D2}" type="datetime10">
              <a:rPr lang="zh-CN" altLang="en-US" smtClean="0"/>
              <a:t>22:57</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903386430"/>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6262263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DC405533-FFB5-4CC8-A48A-9B3C30563A08}" type="datetime10">
              <a:rPr lang="zh-CN" altLang="en-US" smtClean="0"/>
              <a:t>22:57</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016694742"/>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49F22543-37B2-41CE-8E8F-E4483D70E524}" type="datetime10">
              <a:rPr lang="zh-CN" altLang="en-US" smtClean="0"/>
              <a:t>22:57</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2012 Zheng, Zhenlong &amp; Chen, Rong</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504294345"/>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dirty="0" smtClean="0">
                <a:solidFill>
                  <a:srgbClr val="594A6F"/>
                </a:solidFill>
              </a:rPr>
              <a:t>Copyright © 2012 </a:t>
            </a:r>
            <a:r>
              <a:rPr lang="en-US" altLang="zh-CN" dirty="0" err="1" smtClean="0">
                <a:solidFill>
                  <a:srgbClr val="594A6F"/>
                </a:solidFill>
              </a:rPr>
              <a:t>Zheng</a:t>
            </a:r>
            <a:r>
              <a:rPr lang="en-US" altLang="zh-CN" dirty="0" smtClean="0">
                <a:solidFill>
                  <a:srgbClr val="594A6F"/>
                </a:solidFill>
              </a:rPr>
              <a:t>, </a:t>
            </a:r>
            <a:r>
              <a:rPr lang="en-US" altLang="zh-CN" dirty="0" err="1" smtClean="0">
                <a:solidFill>
                  <a:srgbClr val="594A6F"/>
                </a:solidFill>
              </a:rPr>
              <a:t>Zhenlong</a:t>
            </a:r>
            <a:r>
              <a:rPr lang="en-US" altLang="zh-CN" dirty="0" smtClean="0">
                <a:solidFill>
                  <a:srgbClr val="594A6F"/>
                </a:solidFill>
              </a:rPr>
              <a:t> &amp; Chen, </a:t>
            </a:r>
            <a:r>
              <a:rPr lang="en-US" altLang="zh-CN" dirty="0" err="1" smtClean="0">
                <a:solidFill>
                  <a:srgbClr val="594A6F"/>
                </a:solidFill>
              </a:rPr>
              <a:t>Rong</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56176"/>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22:57</a:t>
            </a:fld>
            <a:endParaRPr lang="zh-CN" altLang="en-US" sz="1800" dirty="0"/>
          </a:p>
        </p:txBody>
      </p:sp>
    </p:spTree>
    <p:extLst>
      <p:ext uri="{BB962C8B-B14F-4D97-AF65-F5344CB8AC3E}">
        <p14:creationId xmlns:p14="http://schemas.microsoft.com/office/powerpoint/2010/main" val="2703750732"/>
      </p:ext>
    </p:extLst>
  </p:cSld>
  <p:clrMap bg1="lt1" tx1="dk1" bg2="lt2" tx2="dk2" accent1="accent1" accent2="accent2" accent3="accent3" accent4="accent4" accent5="accent5" accent6="accent6" hlink="hlink" folHlink="folHlink"/>
  <p:sldLayoutIdLst>
    <p:sldLayoutId id="2147492136" r:id="rId1"/>
    <p:sldLayoutId id="2147492137" r:id="rId2"/>
    <p:sldLayoutId id="2147492138" r:id="rId3"/>
    <p:sldLayoutId id="2147492139" r:id="rId4"/>
    <p:sldLayoutId id="2147492140" r:id="rId5"/>
    <p:sldLayoutId id="2147492141" r:id="rId6"/>
    <p:sldLayoutId id="2147492142" r:id="rId7"/>
    <p:sldLayoutId id="2147492143" r:id="rId8"/>
    <p:sldLayoutId id="2147492144" r:id="rId9"/>
    <p:sldLayoutId id="2147492145" r:id="rId10"/>
    <p:sldLayoutId id="2147492146" r:id="rId11"/>
    <p:sldLayoutId id="2147492147" r:id="rId12"/>
    <p:sldLayoutId id="2147492148" r:id="rId13"/>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0.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17.wmf"/><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9.bin"/><Relationship Id="rId14" Type="http://schemas.openxmlformats.org/officeDocument/2006/relationships/image" Target="../media/image3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image" Target="../media/image3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image" Target="../media/image3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0.bin"/><Relationship Id="rId4" Type="http://schemas.openxmlformats.org/officeDocument/2006/relationships/image" Target="../media/image3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dirty="0"/>
              <a:t>第七章  互换的定价与风险分析</a:t>
            </a:r>
            <a:br>
              <a:rPr lang="zh-CN" altLang="en-US" sz="4000" dirty="0"/>
            </a:br>
            <a:r>
              <a:rPr lang="zh-CN" altLang="en-US" sz="4000" dirty="0"/>
              <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03177000"/>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理解利率互换 </a:t>
            </a:r>
            <a:r>
              <a:rPr lang="en-US" altLang="zh-CN" dirty="0" smtClean="0"/>
              <a:t>III</a:t>
            </a:r>
            <a:endParaRPr lang="zh-CN" altLang="en-US" dirty="0"/>
          </a:p>
        </p:txBody>
      </p:sp>
      <p:sp>
        <p:nvSpPr>
          <p:cNvPr id="3" name="内容占位符 2"/>
          <p:cNvSpPr>
            <a:spLocks noGrp="1"/>
          </p:cNvSpPr>
          <p:nvPr>
            <p:ph idx="1"/>
          </p:nvPr>
        </p:nvSpPr>
        <p:spPr>
          <a:xfrm>
            <a:off x="467544" y="1268760"/>
            <a:ext cx="8229600" cy="4530725"/>
          </a:xfrm>
        </p:spPr>
        <p:txBody>
          <a:bodyPr/>
          <a:lstStyle/>
          <a:p>
            <a:endParaRPr lang="en-US" altLang="zh-CN" dirty="0" smtClean="0"/>
          </a:p>
          <a:p>
            <a:r>
              <a:rPr lang="zh-CN" altLang="en-US" dirty="0" smtClean="0"/>
              <a:t>头寸分解 </a:t>
            </a:r>
            <a:r>
              <a:rPr lang="en-US" altLang="zh-CN" dirty="0" smtClean="0"/>
              <a:t>(II)</a:t>
            </a:r>
          </a:p>
          <a:p>
            <a:pPr lvl="1"/>
            <a:r>
              <a:rPr lang="zh-CN" altLang="en-US" dirty="0" smtClean="0"/>
              <a:t>列（ </a:t>
            </a:r>
            <a:r>
              <a:rPr lang="en-US" altLang="zh-CN" dirty="0" smtClean="0"/>
              <a:t>4 </a:t>
            </a:r>
            <a:r>
              <a:rPr lang="zh-CN" altLang="en-US" dirty="0" smtClean="0"/>
              <a:t>）</a:t>
            </a:r>
            <a:r>
              <a:rPr lang="en-US" altLang="zh-CN" dirty="0" smtClean="0"/>
              <a:t>= </a:t>
            </a:r>
            <a:r>
              <a:rPr lang="zh-CN" altLang="en-US" dirty="0" smtClean="0"/>
              <a:t>行（ </a:t>
            </a:r>
            <a:r>
              <a:rPr lang="en-US" altLang="zh-CN" dirty="0" smtClean="0"/>
              <a:t>I </a:t>
            </a:r>
            <a:r>
              <a:rPr lang="zh-CN" altLang="en-US" dirty="0" smtClean="0"/>
              <a:t>）＋</a:t>
            </a:r>
            <a:r>
              <a:rPr lang="en-US" altLang="zh-CN" dirty="0" smtClean="0"/>
              <a:t>…</a:t>
            </a:r>
            <a:r>
              <a:rPr lang="zh-CN" altLang="en-US" dirty="0" smtClean="0"/>
              <a:t>＋行（ </a:t>
            </a:r>
            <a:r>
              <a:rPr lang="en-US" altLang="zh-CN" dirty="0" smtClean="0"/>
              <a:t>VIII </a:t>
            </a:r>
            <a:r>
              <a:rPr lang="zh-CN" altLang="en-US" dirty="0" smtClean="0"/>
              <a:t>）</a:t>
            </a:r>
          </a:p>
          <a:p>
            <a:pPr lvl="1"/>
            <a:r>
              <a:rPr lang="zh-CN" altLang="en-US" dirty="0" smtClean="0"/>
              <a:t>除了行（ </a:t>
            </a:r>
            <a:r>
              <a:rPr lang="en-US" altLang="zh-CN" dirty="0" smtClean="0"/>
              <a:t>I </a:t>
            </a:r>
            <a:r>
              <a:rPr lang="zh-CN" altLang="en-US" dirty="0" smtClean="0"/>
              <a:t>）的现金流在互换签订时就已确定，其他各</a:t>
            </a:r>
          </a:p>
          <a:p>
            <a:pPr lvl="1"/>
            <a:r>
              <a:rPr lang="zh-CN" altLang="en-US" dirty="0" smtClean="0"/>
              <a:t>行现金流都类似远期利率协议（ </a:t>
            </a:r>
            <a:r>
              <a:rPr lang="en-US" altLang="zh-CN" dirty="0" smtClean="0"/>
              <a:t>FRA </a:t>
            </a:r>
            <a:r>
              <a:rPr lang="zh-CN" altLang="en-US" dirty="0" smtClean="0"/>
              <a:t>）的现金流。</a:t>
            </a:r>
          </a:p>
          <a:p>
            <a:endParaRPr lang="zh-CN" altLang="en-US" dirty="0" smtClean="0"/>
          </a:p>
          <a:p>
            <a:r>
              <a:rPr lang="zh-CN" altLang="en-US" dirty="0" smtClean="0">
                <a:solidFill>
                  <a:srgbClr val="FF0000"/>
                </a:solidFill>
              </a:rPr>
              <a:t>利率互换可以分解为一系列 </a:t>
            </a:r>
            <a:r>
              <a:rPr lang="en-US" altLang="zh-CN" dirty="0" smtClean="0">
                <a:solidFill>
                  <a:srgbClr val="FF0000"/>
                </a:solidFill>
              </a:rPr>
              <a:t>FRA </a:t>
            </a:r>
            <a:r>
              <a:rPr lang="zh-CN" altLang="en-US" dirty="0" smtClean="0">
                <a:solidFill>
                  <a:srgbClr val="FF0000"/>
                </a:solidFill>
              </a:rPr>
              <a:t>的组合</a:t>
            </a:r>
            <a:endParaRPr lang="zh-CN" altLang="en-US" dirty="0">
              <a:solidFill>
                <a:srgbClr val="FF0000"/>
              </a:solidFill>
            </a:endParaRPr>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10</a:t>
            </a:fld>
            <a:endParaRPr lang="zh-CN" altLang="en-US" dirty="0"/>
          </a:p>
        </p:txBody>
      </p:sp>
    </p:spTree>
    <p:extLst>
      <p:ext uri="{BB962C8B-B14F-4D97-AF65-F5344CB8AC3E}">
        <p14:creationId xmlns:p14="http://schemas.microsoft.com/office/powerpoint/2010/main" val="790386509"/>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理解利率互换的定价 </a:t>
            </a:r>
            <a:r>
              <a:rPr lang="en-US" altLang="zh-CN" dirty="0" smtClean="0"/>
              <a:t>(I)</a:t>
            </a:r>
            <a:endParaRPr lang="zh-CN" altLang="en-US" dirty="0"/>
          </a:p>
        </p:txBody>
      </p:sp>
      <p:sp>
        <p:nvSpPr>
          <p:cNvPr id="3" name="内容占位符 2"/>
          <p:cNvSpPr>
            <a:spLocks noGrp="1"/>
          </p:cNvSpPr>
          <p:nvPr>
            <p:ph idx="1"/>
          </p:nvPr>
        </p:nvSpPr>
        <p:spPr>
          <a:xfrm>
            <a:off x="467544" y="1124744"/>
            <a:ext cx="8229600" cy="4530725"/>
          </a:xfrm>
        </p:spPr>
        <p:txBody>
          <a:bodyPr/>
          <a:lstStyle/>
          <a:p>
            <a:endParaRPr lang="en-US" altLang="zh-CN" dirty="0" smtClean="0"/>
          </a:p>
          <a:p>
            <a:r>
              <a:rPr lang="zh-CN" altLang="en-US" dirty="0" smtClean="0"/>
              <a:t>利率互换的定价，等价于计算债券组合的价值，也等价于计算 </a:t>
            </a:r>
            <a:r>
              <a:rPr lang="en-US" altLang="zh-CN" dirty="0" smtClean="0"/>
              <a:t>FRA </a:t>
            </a:r>
            <a:r>
              <a:rPr lang="zh-CN" altLang="en-US" dirty="0" smtClean="0"/>
              <a:t>组合的价值。</a:t>
            </a:r>
            <a:endParaRPr lang="en-US" altLang="zh-CN" dirty="0" smtClean="0"/>
          </a:p>
          <a:p>
            <a:pPr>
              <a:buNone/>
            </a:pPr>
            <a:endParaRPr lang="zh-CN" altLang="en-US" dirty="0" smtClean="0"/>
          </a:p>
          <a:p>
            <a:r>
              <a:rPr lang="zh-CN" altLang="en-US" dirty="0" smtClean="0"/>
              <a:t> 由于都是列（ </a:t>
            </a:r>
            <a:r>
              <a:rPr lang="en-US" altLang="zh-CN" dirty="0" smtClean="0"/>
              <a:t>4 </a:t>
            </a:r>
            <a:r>
              <a:rPr lang="zh-CN" altLang="en-US" dirty="0" smtClean="0"/>
              <a:t>）现金流的不同分解，这两种定价结果必然是等价的。</a:t>
            </a:r>
            <a:endParaRPr lang="en-US" altLang="zh-CN" dirty="0" smtClean="0"/>
          </a:p>
          <a:p>
            <a:pPr>
              <a:buNone/>
            </a:pPr>
            <a:endParaRPr lang="zh-CN" altLang="en-US" dirty="0" smtClean="0"/>
          </a:p>
          <a:p>
            <a:r>
              <a:rPr lang="zh-CN" altLang="en-US" dirty="0" smtClean="0"/>
              <a:t> 注意这种等价未考虑信用风险和流动性风险的差异。</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11</a:t>
            </a:fld>
            <a:endParaRPr lang="zh-CN" altLang="en-US" dirty="0"/>
          </a:p>
        </p:txBody>
      </p:sp>
    </p:spTree>
    <p:extLst>
      <p:ext uri="{BB962C8B-B14F-4D97-AF65-F5344CB8AC3E}">
        <p14:creationId xmlns:p14="http://schemas.microsoft.com/office/powerpoint/2010/main" val="2307533518"/>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理解利率互换的定价 </a:t>
            </a:r>
            <a:r>
              <a:rPr lang="en-US" altLang="zh-CN" dirty="0" smtClean="0"/>
              <a:t>(II)</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与远期合约相似，利率互换的定价有两种情形</a:t>
            </a:r>
            <a:endParaRPr lang="en-US" altLang="zh-CN" dirty="0" smtClean="0"/>
          </a:p>
          <a:p>
            <a:pPr>
              <a:buNone/>
            </a:pPr>
            <a:endParaRPr lang="en-US" altLang="zh-CN" dirty="0" smtClean="0"/>
          </a:p>
          <a:p>
            <a:pPr>
              <a:buNone/>
            </a:pPr>
            <a:r>
              <a:rPr lang="en-US" altLang="zh-CN" dirty="0" smtClean="0"/>
              <a:t>		1. </a:t>
            </a:r>
            <a:r>
              <a:rPr lang="zh-CN" altLang="en-US" dirty="0" smtClean="0"/>
              <a:t>在协议签订后的互换定价，是根据协议内容与市场利率水平确定利率互换合约的价值，可能为正，也可能为负。</a:t>
            </a:r>
          </a:p>
          <a:p>
            <a:pPr>
              <a:buNone/>
            </a:pPr>
            <a:endParaRPr lang="zh-CN" altLang="en-US" dirty="0" smtClean="0"/>
          </a:p>
          <a:p>
            <a:pPr>
              <a:buNone/>
            </a:pPr>
            <a:r>
              <a:rPr lang="en-US" altLang="zh-CN" dirty="0" smtClean="0"/>
              <a:t>		2. </a:t>
            </a:r>
            <a:r>
              <a:rPr lang="zh-CN" altLang="en-US" dirty="0" smtClean="0"/>
              <a:t>在协议签订时，一个公平的利率互换协议应使得双方的互换价值相等。因此协议签订时的互换定价，就是选择一个使得互换的初始价值为零的互换利率。</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12</a:t>
            </a:fld>
            <a:endParaRPr lang="zh-CN" altLang="en-US" dirty="0"/>
          </a:p>
        </p:txBody>
      </p:sp>
    </p:spTree>
    <p:extLst>
      <p:ext uri="{BB962C8B-B14F-4D97-AF65-F5344CB8AC3E}">
        <p14:creationId xmlns:p14="http://schemas.microsoft.com/office/powerpoint/2010/main" val="2254809455"/>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计算利率互换价值：债券组合定价法</a:t>
            </a:r>
            <a:endParaRPr lang="zh-CN" altLang="en-US" dirty="0"/>
          </a:p>
        </p:txBody>
      </p:sp>
      <p:sp>
        <p:nvSpPr>
          <p:cNvPr id="3" name="内容占位符 2"/>
          <p:cNvSpPr>
            <a:spLocks noGrp="1"/>
          </p:cNvSpPr>
          <p:nvPr>
            <p:ph idx="1"/>
          </p:nvPr>
        </p:nvSpPr>
        <p:spPr/>
        <p:txBody>
          <a:bodyPr/>
          <a:lstStyle/>
          <a:p>
            <a:r>
              <a:rPr lang="zh-CN" altLang="en-US" dirty="0"/>
              <a:t>互换多头 </a:t>
            </a:r>
            <a:endParaRPr lang="en-US" altLang="zh-CN" dirty="0"/>
          </a:p>
          <a:p>
            <a:endParaRPr lang="en-US" altLang="zh-CN" dirty="0" smtClean="0"/>
          </a:p>
          <a:p>
            <a:r>
              <a:rPr lang="zh-CN" altLang="en-US" dirty="0" smtClean="0"/>
              <a:t>互换空头                 </a:t>
            </a:r>
            <a:endParaRPr lang="en-US" altLang="zh-CN" dirty="0" smtClean="0"/>
          </a:p>
          <a:p>
            <a:endParaRPr lang="en-US" altLang="zh-CN" dirty="0" smtClean="0"/>
          </a:p>
          <a:p>
            <a:r>
              <a:rPr lang="zh-CN" altLang="en-US" dirty="0" smtClean="0"/>
              <a:t>固定利率债券定价       </a:t>
            </a:r>
            <a:endParaRPr lang="en-US" altLang="zh-CN" dirty="0" smtClean="0"/>
          </a:p>
          <a:p>
            <a:endParaRPr lang="en-US" altLang="zh-CN" dirty="0" smtClean="0"/>
          </a:p>
          <a:p>
            <a:r>
              <a:rPr lang="zh-CN" altLang="en-US" dirty="0" smtClean="0"/>
              <a:t>浮动利率债券定价       </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13</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201011932"/>
              </p:ext>
            </p:extLst>
          </p:nvPr>
        </p:nvGraphicFramePr>
        <p:xfrm>
          <a:off x="3491880" y="1628800"/>
          <a:ext cx="2361863" cy="576064"/>
        </p:xfrm>
        <a:graphic>
          <a:graphicData uri="http://schemas.openxmlformats.org/presentationml/2006/ole">
            <mc:AlternateContent xmlns:mc="http://schemas.openxmlformats.org/markup-compatibility/2006">
              <mc:Choice xmlns:v="urn:schemas-microsoft-com:vml" Requires="v">
                <p:oleObj spid="_x0000_s75822" name="Equation" r:id="rId3" imgW="990360" imgH="241200" progId="">
                  <p:embed/>
                </p:oleObj>
              </mc:Choice>
              <mc:Fallback>
                <p:oleObj name="Equation" r:id="rId3" imgW="990360" imgH="241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628800"/>
                        <a:ext cx="2361863" cy="576064"/>
                      </a:xfrm>
                      <a:prstGeom prst="rect">
                        <a:avLst/>
                      </a:prstGeom>
                      <a:noFill/>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52418198"/>
              </p:ext>
            </p:extLst>
          </p:nvPr>
        </p:nvGraphicFramePr>
        <p:xfrm>
          <a:off x="3563888" y="2492896"/>
          <a:ext cx="2363996" cy="576064"/>
        </p:xfrm>
        <a:graphic>
          <a:graphicData uri="http://schemas.openxmlformats.org/presentationml/2006/ole">
            <mc:AlternateContent xmlns:mc="http://schemas.openxmlformats.org/markup-compatibility/2006">
              <mc:Choice xmlns:v="urn:schemas-microsoft-com:vml" Requires="v">
                <p:oleObj spid="_x0000_s75823" name="Equation" r:id="rId5" imgW="990360" imgH="241200" progId="">
                  <p:embed/>
                </p:oleObj>
              </mc:Choice>
              <mc:Fallback>
                <p:oleObj name="Equation" r:id="rId5" imgW="990360" imgH="241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2492896"/>
                        <a:ext cx="2363996" cy="576064"/>
                      </a:xfrm>
                      <a:prstGeom prst="rect">
                        <a:avLst/>
                      </a:prstGeom>
                      <a:noFill/>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35789327"/>
              </p:ext>
            </p:extLst>
          </p:nvPr>
        </p:nvGraphicFramePr>
        <p:xfrm>
          <a:off x="4139952" y="3284984"/>
          <a:ext cx="3106212" cy="926414"/>
        </p:xfrm>
        <a:graphic>
          <a:graphicData uri="http://schemas.openxmlformats.org/presentationml/2006/ole">
            <mc:AlternateContent xmlns:mc="http://schemas.openxmlformats.org/markup-compatibility/2006">
              <mc:Choice xmlns:v="urn:schemas-microsoft-com:vml" Requires="v">
                <p:oleObj spid="_x0000_s75824" name="Equation" r:id="rId7" imgW="1447560" imgH="431640" progId="">
                  <p:embed/>
                </p:oleObj>
              </mc:Choice>
              <mc:Fallback>
                <p:oleObj name="Equation" r:id="rId7" imgW="1447560" imgH="4316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9952" y="3284984"/>
                        <a:ext cx="3106212" cy="926414"/>
                      </a:xfrm>
                      <a:prstGeom prst="rect">
                        <a:avLst/>
                      </a:prstGeom>
                      <a:noFill/>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46387347"/>
              </p:ext>
            </p:extLst>
          </p:nvPr>
        </p:nvGraphicFramePr>
        <p:xfrm>
          <a:off x="4211960" y="4365104"/>
          <a:ext cx="2805748" cy="660052"/>
        </p:xfrm>
        <a:graphic>
          <a:graphicData uri="http://schemas.openxmlformats.org/presentationml/2006/ole">
            <mc:AlternateContent xmlns:mc="http://schemas.openxmlformats.org/markup-compatibility/2006">
              <mc:Choice xmlns:v="urn:schemas-microsoft-com:vml" Requires="v">
                <p:oleObj spid="_x0000_s75825" name="Equation" r:id="rId9" imgW="1079280" imgH="253800" progId="">
                  <p:embed/>
                </p:oleObj>
              </mc:Choice>
              <mc:Fallback>
                <p:oleObj name="Equation" r:id="rId9" imgW="1079280" imgH="2538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960" y="4365104"/>
                        <a:ext cx="2805748" cy="660052"/>
                      </a:xfrm>
                      <a:prstGeom prst="rect">
                        <a:avLst/>
                      </a:prstGeom>
                      <a:noFill/>
                      <a:extLst/>
                    </p:spPr>
                  </p:pic>
                </p:oleObj>
              </mc:Fallback>
            </mc:AlternateContent>
          </a:graphicData>
        </a:graphic>
      </p:graphicFrame>
    </p:spTree>
    <p:extLst>
      <p:ext uri="{BB962C8B-B14F-4D97-AF65-F5344CB8AC3E}">
        <p14:creationId xmlns:p14="http://schemas.microsoft.com/office/powerpoint/2010/main" val="3434662860"/>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7.1 I</a:t>
            </a:r>
            <a:endParaRPr lang="zh-CN" altLang="en-US" dirty="0"/>
          </a:p>
        </p:txBody>
      </p:sp>
      <p:sp>
        <p:nvSpPr>
          <p:cNvPr id="3" name="内容占位符 2"/>
          <p:cNvSpPr>
            <a:spLocks noGrp="1"/>
          </p:cNvSpPr>
          <p:nvPr>
            <p:ph idx="1"/>
          </p:nvPr>
        </p:nvSpPr>
        <p:spPr>
          <a:xfrm>
            <a:off x="323528" y="1196752"/>
            <a:ext cx="8373616" cy="4530725"/>
          </a:xfrm>
        </p:spPr>
        <p:txBody>
          <a:bodyPr>
            <a:normAutofit/>
          </a:bodyPr>
          <a:lstStyle/>
          <a:p>
            <a:endParaRPr lang="en-US" altLang="zh-CN" dirty="0" smtClean="0"/>
          </a:p>
          <a:p>
            <a:pPr>
              <a:buNone/>
            </a:pPr>
            <a:r>
              <a:rPr lang="en-US" altLang="zh-CN" dirty="0" smtClean="0"/>
              <a:t>		</a:t>
            </a:r>
            <a:r>
              <a:rPr lang="zh-CN" altLang="en-US" dirty="0" smtClean="0"/>
              <a:t>假设在一笔利率互换协议中，某一金融机构支付 </a:t>
            </a:r>
            <a:r>
              <a:rPr lang="en-US" altLang="zh-CN" dirty="0" smtClean="0"/>
              <a:t>3 </a:t>
            </a:r>
            <a:r>
              <a:rPr lang="zh-CN" altLang="en-US" dirty="0" smtClean="0"/>
              <a:t>个月期的 </a:t>
            </a:r>
            <a:r>
              <a:rPr lang="en-US" altLang="zh-CN" dirty="0" smtClean="0"/>
              <a:t>LIBOR </a:t>
            </a:r>
            <a:r>
              <a:rPr lang="zh-CN" altLang="en-US" dirty="0" smtClean="0"/>
              <a:t>，同时收取 </a:t>
            </a:r>
            <a:r>
              <a:rPr lang="en-US" altLang="zh-CN" dirty="0" smtClean="0"/>
              <a:t>4.8% </a:t>
            </a:r>
            <a:r>
              <a:rPr lang="zh-CN" altLang="en-US" dirty="0" smtClean="0"/>
              <a:t>的年利率（ </a:t>
            </a:r>
            <a:r>
              <a:rPr lang="en-US" altLang="zh-CN" dirty="0" smtClean="0"/>
              <a:t>3 </a:t>
            </a:r>
            <a:r>
              <a:rPr lang="zh-CN" altLang="en-US" dirty="0" smtClean="0"/>
              <a:t>个月计一次复利），名义本金为 </a:t>
            </a:r>
            <a:r>
              <a:rPr lang="en-US" altLang="zh-CN" dirty="0" smtClean="0"/>
              <a:t>1 </a:t>
            </a:r>
            <a:r>
              <a:rPr lang="zh-CN" altLang="en-US" dirty="0" smtClean="0"/>
              <a:t>亿美元。互换还有 </a:t>
            </a:r>
            <a:r>
              <a:rPr lang="en-US" altLang="zh-CN" dirty="0" smtClean="0"/>
              <a:t>9 </a:t>
            </a:r>
            <a:r>
              <a:rPr lang="zh-CN" altLang="en-US" dirty="0" smtClean="0"/>
              <a:t>个月的期限。目前 </a:t>
            </a:r>
            <a:r>
              <a:rPr lang="en-US" altLang="zh-CN" dirty="0" smtClean="0"/>
              <a:t>3 </a:t>
            </a:r>
            <a:r>
              <a:rPr lang="zh-CN" altLang="en-US" dirty="0" smtClean="0"/>
              <a:t>个月、 </a:t>
            </a:r>
            <a:r>
              <a:rPr lang="en-US" altLang="zh-CN" dirty="0" smtClean="0"/>
              <a:t>6 </a:t>
            </a:r>
            <a:r>
              <a:rPr lang="zh-CN" altLang="en-US" dirty="0" smtClean="0"/>
              <a:t>个月和 </a:t>
            </a:r>
            <a:r>
              <a:rPr lang="en-US" altLang="zh-CN" dirty="0" smtClean="0"/>
              <a:t>9 </a:t>
            </a:r>
            <a:r>
              <a:rPr lang="zh-CN" altLang="en-US" dirty="0" smtClean="0"/>
              <a:t>个月的 </a:t>
            </a:r>
            <a:r>
              <a:rPr lang="en-US" altLang="zh-CN" dirty="0" smtClean="0"/>
              <a:t>LIBOR </a:t>
            </a:r>
            <a:r>
              <a:rPr lang="zh-CN" altLang="en-US" dirty="0" smtClean="0"/>
              <a:t>（连续复利）分别为 </a:t>
            </a:r>
            <a:r>
              <a:rPr lang="en-US" altLang="zh-CN" dirty="0" smtClean="0"/>
              <a:t>4.8% </a:t>
            </a:r>
            <a:r>
              <a:rPr lang="zh-CN" altLang="en-US" dirty="0" smtClean="0"/>
              <a:t>、 </a:t>
            </a:r>
            <a:r>
              <a:rPr lang="en-US" altLang="zh-CN" dirty="0" smtClean="0"/>
              <a:t>5% </a:t>
            </a:r>
            <a:r>
              <a:rPr lang="zh-CN" altLang="en-US" dirty="0" smtClean="0"/>
              <a:t>和 </a:t>
            </a:r>
            <a:r>
              <a:rPr lang="en-US" altLang="zh-CN" dirty="0" smtClean="0"/>
              <a:t>5.1% </a:t>
            </a:r>
            <a:r>
              <a:rPr lang="zh-CN" altLang="en-US" dirty="0" smtClean="0"/>
              <a:t>。试计算此笔利率互换对该金融机构的价值。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14</a:t>
            </a:fld>
            <a:endParaRPr lang="zh-CN" altLang="en-US" dirty="0"/>
          </a:p>
        </p:txBody>
      </p:sp>
    </p:spTree>
    <p:extLst>
      <p:ext uri="{BB962C8B-B14F-4D97-AF65-F5344CB8AC3E}">
        <p14:creationId xmlns:p14="http://schemas.microsoft.com/office/powerpoint/2010/main" val="3239293943"/>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7.1 II</a:t>
            </a:r>
            <a:endParaRPr lang="zh-CN" altLang="en-US" dirty="0"/>
          </a:p>
        </p:txBody>
      </p:sp>
      <p:sp>
        <p:nvSpPr>
          <p:cNvPr id="3" name="内容占位符 2"/>
          <p:cNvSpPr>
            <a:spLocks noGrp="1"/>
          </p:cNvSpPr>
          <p:nvPr>
            <p:ph idx="1"/>
          </p:nvPr>
        </p:nvSpPr>
        <p:spPr>
          <a:xfrm>
            <a:off x="457200" y="1412776"/>
            <a:ext cx="8229600" cy="4718149"/>
          </a:xfrm>
        </p:spPr>
        <p:txBody>
          <a:bodyPr>
            <a:normAutofit/>
          </a:bodyPr>
          <a:lstStyle/>
          <a:p>
            <a:pPr>
              <a:buNone/>
            </a:pPr>
            <a:r>
              <a:rPr lang="zh-CN" altLang="en-US" dirty="0" smtClean="0"/>
              <a:t>在这个例子中 </a:t>
            </a:r>
            <a:r>
              <a:rPr lang="en-US" altLang="zh-CN" dirty="0" smtClean="0"/>
              <a:t>k = 120 </a:t>
            </a:r>
            <a:r>
              <a:rPr lang="zh-CN" altLang="en-US" dirty="0" smtClean="0"/>
              <a:t>万美元，因此</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marL="0" indent="0">
              <a:buNone/>
            </a:pPr>
            <a:r>
              <a:rPr lang="zh-CN" altLang="en-US" dirty="0" smtClean="0"/>
              <a:t>因此，对于该金融机构而言，此利率互换的价值为</a:t>
            </a:r>
          </a:p>
          <a:p>
            <a:pPr>
              <a:buNone/>
            </a:pPr>
            <a:r>
              <a:rPr lang="zh-CN" altLang="en-US" dirty="0" smtClean="0"/>
              <a:t>		</a:t>
            </a:r>
            <a:r>
              <a:rPr lang="en-US" altLang="zh-CN" dirty="0" smtClean="0"/>
              <a:t>9975.825 − 10000 = −24.175</a:t>
            </a:r>
            <a:r>
              <a:rPr lang="zh-CN" altLang="en-US" dirty="0" smtClean="0"/>
              <a:t>万美元</a:t>
            </a:r>
          </a:p>
          <a:p>
            <a:pPr marL="0" indent="0">
              <a:buNone/>
            </a:pPr>
            <a:r>
              <a:rPr lang="zh-CN" altLang="en-US" dirty="0" smtClean="0"/>
              <a:t>对该金融机构的交易对手来说，此笔利率互换的价值为正，即 </a:t>
            </a:r>
            <a:r>
              <a:rPr lang="en-US" altLang="zh-CN" dirty="0" smtClean="0"/>
              <a:t>24.175 </a:t>
            </a:r>
            <a:r>
              <a:rPr lang="zh-CN" altLang="en-US" dirty="0" smtClean="0"/>
              <a:t>万美元。</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15</a:t>
            </a:fld>
            <a:endParaRPr lang="zh-CN" altLang="en-US" dirty="0"/>
          </a:p>
        </p:txBody>
      </p:sp>
      <p:graphicFrame>
        <p:nvGraphicFramePr>
          <p:cNvPr id="7" name="对象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6824" name="Equation" r:id="rId4" imgW="114120" imgH="215640" progId="">
                  <p:embed/>
                </p:oleObj>
              </mc:Choice>
              <mc:Fallback>
                <p:oleObj name="Equation" r:id="rId4" imgW="114120" imgH="2156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357290" y="2143116"/>
          <a:ext cx="6654800" cy="1663700"/>
        </p:xfrm>
        <a:graphic>
          <a:graphicData uri="http://schemas.openxmlformats.org/presentationml/2006/ole">
            <mc:AlternateContent xmlns:mc="http://schemas.openxmlformats.org/markup-compatibility/2006">
              <mc:Choice xmlns:v="urn:schemas-microsoft-com:vml" Requires="v">
                <p:oleObj spid="_x0000_s76825" name="Equation" r:id="rId6" imgW="2997000" imgH="749160" progId="">
                  <p:embed/>
                </p:oleObj>
              </mc:Choice>
              <mc:Fallback>
                <p:oleObj name="Equation" r:id="rId6" imgW="2997000" imgH="7491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290" y="2143116"/>
                        <a:ext cx="66548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5888703"/>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计算利率互换价值： </a:t>
            </a:r>
            <a:r>
              <a:rPr lang="en-US" altLang="zh-CN" dirty="0" smtClean="0"/>
              <a:t>FRA </a:t>
            </a:r>
            <a:r>
              <a:rPr lang="zh-CN" altLang="en-US" dirty="0" smtClean="0"/>
              <a:t>定价法</a:t>
            </a:r>
            <a:endParaRPr lang="zh-CN" altLang="en-US" dirty="0"/>
          </a:p>
        </p:txBody>
      </p:sp>
      <p:sp>
        <p:nvSpPr>
          <p:cNvPr id="3" name="内容占位符 2"/>
          <p:cNvSpPr>
            <a:spLocks noGrp="1"/>
          </p:cNvSpPr>
          <p:nvPr>
            <p:ph idx="1"/>
          </p:nvPr>
        </p:nvSpPr>
        <p:spPr>
          <a:xfrm>
            <a:off x="457200" y="1268760"/>
            <a:ext cx="8229600" cy="4862165"/>
          </a:xfrm>
        </p:spPr>
        <p:txBody>
          <a:bodyPr/>
          <a:lstStyle/>
          <a:p>
            <a:endParaRPr lang="en-US" altLang="zh-CN" dirty="0" smtClean="0"/>
          </a:p>
          <a:p>
            <a:r>
              <a:rPr lang="zh-CN" altLang="en-US" dirty="0" smtClean="0"/>
              <a:t>运用 </a:t>
            </a:r>
            <a:r>
              <a:rPr lang="en-US" altLang="zh-CN" dirty="0" smtClean="0"/>
              <a:t>FRA </a:t>
            </a:r>
            <a:r>
              <a:rPr lang="zh-CN" altLang="en-US" dirty="0" smtClean="0"/>
              <a:t>给利率互换定价</a:t>
            </a:r>
            <a:endParaRPr lang="en-US" altLang="zh-CN" dirty="0" smtClean="0"/>
          </a:p>
          <a:p>
            <a:pPr>
              <a:buNone/>
            </a:pPr>
            <a:endParaRPr lang="en-US" altLang="zh-CN" dirty="0" smtClean="0"/>
          </a:p>
          <a:p>
            <a:pPr lvl="1"/>
            <a:r>
              <a:rPr lang="zh-CN" altLang="en-US" dirty="0" smtClean="0"/>
              <a:t> </a:t>
            </a:r>
            <a:r>
              <a:rPr lang="en-US" altLang="zh-CN" dirty="0" smtClean="0"/>
              <a:t>FRA </a:t>
            </a:r>
            <a:r>
              <a:rPr lang="zh-CN" altLang="en-US" dirty="0" smtClean="0"/>
              <a:t>多头价值</a:t>
            </a:r>
            <a:endParaRPr lang="en-US" altLang="zh-CN" dirty="0" smtClean="0"/>
          </a:p>
          <a:p>
            <a:pPr lvl="1"/>
            <a:endParaRPr lang="en-US" altLang="zh-CN" dirty="0" smtClean="0"/>
          </a:p>
          <a:p>
            <a:pPr lvl="1"/>
            <a:endParaRPr lang="en-US" altLang="zh-CN" dirty="0" smtClean="0"/>
          </a:p>
          <a:p>
            <a:pPr lvl="1"/>
            <a:r>
              <a:rPr lang="zh-CN" altLang="en-US" dirty="0" smtClean="0"/>
              <a:t>从利率期限结构中估计出 </a:t>
            </a:r>
            <a:r>
              <a:rPr lang="en-US" altLang="zh-CN" dirty="0" smtClean="0"/>
              <a:t>FRA </a:t>
            </a:r>
            <a:r>
              <a:rPr lang="zh-CN" altLang="en-US" dirty="0" smtClean="0"/>
              <a:t>对应的远期利率，即可得到每笔 </a:t>
            </a:r>
            <a:r>
              <a:rPr lang="en-US" altLang="zh-CN" dirty="0" smtClean="0"/>
              <a:t>FRA </a:t>
            </a:r>
            <a:r>
              <a:rPr lang="zh-CN" altLang="en-US" dirty="0" smtClean="0"/>
              <a:t>的价值，加总即为利率互换多头的价值。</a:t>
            </a:r>
          </a:p>
          <a:p>
            <a:pPr lvl="1"/>
            <a:endParaRPr lang="en-US" altLang="zh-CN" dirty="0" smtClean="0"/>
          </a:p>
          <a:p>
            <a:pPr lvl="1">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16</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190127438"/>
              </p:ext>
            </p:extLst>
          </p:nvPr>
        </p:nvGraphicFramePr>
        <p:xfrm>
          <a:off x="2051720" y="3140968"/>
          <a:ext cx="5688632" cy="571500"/>
        </p:xfrm>
        <a:graphic>
          <a:graphicData uri="http://schemas.openxmlformats.org/presentationml/2006/ole">
            <mc:AlternateContent xmlns:mc="http://schemas.openxmlformats.org/markup-compatibility/2006">
              <mc:Choice xmlns:v="urn:schemas-microsoft-com:vml" Requires="v">
                <p:oleObj spid="_x0000_s77837" name="Equation" r:id="rId3" imgW="1815840" imgH="253800" progId="">
                  <p:embed/>
                </p:oleObj>
              </mc:Choice>
              <mc:Fallback>
                <p:oleObj name="Equation" r:id="rId3" imgW="1815840" imgH="253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140968"/>
                        <a:ext cx="5688632" cy="571500"/>
                      </a:xfrm>
                      <a:prstGeom prst="rect">
                        <a:avLst/>
                      </a:prstGeom>
                      <a:noFill/>
                      <a:extLst/>
                    </p:spPr>
                  </p:pic>
                </p:oleObj>
              </mc:Fallback>
            </mc:AlternateContent>
          </a:graphicData>
        </a:graphic>
      </p:graphicFrame>
    </p:spTree>
    <p:extLst>
      <p:ext uri="{BB962C8B-B14F-4D97-AF65-F5344CB8AC3E}">
        <p14:creationId xmlns:p14="http://schemas.microsoft.com/office/powerpoint/2010/main" val="552015219"/>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7.2 I</a:t>
            </a:r>
            <a:endParaRPr lang="zh-CN" altLang="en-US" dirty="0"/>
          </a:p>
        </p:txBody>
      </p:sp>
      <p:sp>
        <p:nvSpPr>
          <p:cNvPr id="3" name="内容占位符 2"/>
          <p:cNvSpPr>
            <a:spLocks noGrp="1"/>
          </p:cNvSpPr>
          <p:nvPr>
            <p:ph idx="1"/>
          </p:nvPr>
        </p:nvSpPr>
        <p:spPr>
          <a:xfrm>
            <a:off x="457200" y="1340768"/>
            <a:ext cx="8229600" cy="4790157"/>
          </a:xfrm>
        </p:spPr>
        <p:txBody>
          <a:bodyPr>
            <a:normAutofit/>
          </a:bodyPr>
          <a:lstStyle/>
          <a:p>
            <a:pPr>
              <a:buNone/>
            </a:pPr>
            <a:r>
              <a:rPr lang="en-US" altLang="zh-CN" dirty="0" smtClean="0"/>
              <a:t>		</a:t>
            </a:r>
            <a:r>
              <a:rPr lang="zh-CN" altLang="en-US" sz="2800" dirty="0" smtClean="0"/>
              <a:t>假设在一笔利率互换协议中，某一金融机构支付 </a:t>
            </a:r>
            <a:r>
              <a:rPr lang="en-US" altLang="zh-CN" sz="2800" dirty="0" smtClean="0"/>
              <a:t>3 </a:t>
            </a:r>
            <a:r>
              <a:rPr lang="zh-CN" altLang="en-US" sz="2800" dirty="0" smtClean="0"/>
              <a:t>个月期的 </a:t>
            </a:r>
            <a:r>
              <a:rPr lang="en-US" altLang="zh-CN" sz="2800" dirty="0" smtClean="0"/>
              <a:t>LIBOR </a:t>
            </a:r>
            <a:r>
              <a:rPr lang="zh-CN" altLang="en-US" sz="2800" dirty="0" smtClean="0"/>
              <a:t>，同时收取 </a:t>
            </a:r>
            <a:r>
              <a:rPr lang="en-US" altLang="zh-CN" sz="2800" dirty="0" smtClean="0"/>
              <a:t>4.8% </a:t>
            </a:r>
            <a:r>
              <a:rPr lang="zh-CN" altLang="en-US" sz="2800" dirty="0" smtClean="0"/>
              <a:t>的年利率（ </a:t>
            </a:r>
            <a:r>
              <a:rPr lang="en-US" altLang="zh-CN" sz="2800" dirty="0" smtClean="0"/>
              <a:t>3 </a:t>
            </a:r>
            <a:r>
              <a:rPr lang="zh-CN" altLang="en-US" sz="2800" dirty="0" smtClean="0"/>
              <a:t>个月计一次复利），名义本金为 </a:t>
            </a:r>
            <a:r>
              <a:rPr lang="en-US" altLang="zh-CN" sz="2800" dirty="0" smtClean="0"/>
              <a:t>1 </a:t>
            </a:r>
            <a:r>
              <a:rPr lang="zh-CN" altLang="en-US" sz="2800" dirty="0" smtClean="0"/>
              <a:t>亿美元。互换还有 </a:t>
            </a:r>
            <a:r>
              <a:rPr lang="en-US" altLang="zh-CN" sz="2800" dirty="0" smtClean="0"/>
              <a:t>9 </a:t>
            </a:r>
            <a:r>
              <a:rPr lang="zh-CN" altLang="en-US" sz="2800" dirty="0" smtClean="0"/>
              <a:t>个月的期限。目前 </a:t>
            </a:r>
            <a:r>
              <a:rPr lang="en-US" altLang="zh-CN" sz="2800" dirty="0" smtClean="0"/>
              <a:t>3 </a:t>
            </a:r>
            <a:r>
              <a:rPr lang="zh-CN" altLang="en-US" sz="2800" dirty="0" smtClean="0"/>
              <a:t>个月、 </a:t>
            </a:r>
            <a:r>
              <a:rPr lang="en-US" altLang="zh-CN" sz="2800" dirty="0" smtClean="0"/>
              <a:t>6 </a:t>
            </a:r>
            <a:r>
              <a:rPr lang="zh-CN" altLang="en-US" sz="2800" dirty="0" smtClean="0"/>
              <a:t>个月和 </a:t>
            </a:r>
            <a:r>
              <a:rPr lang="en-US" altLang="zh-CN" sz="2800" dirty="0" smtClean="0"/>
              <a:t>9 </a:t>
            </a:r>
            <a:r>
              <a:rPr lang="zh-CN" altLang="en-US" sz="2800" dirty="0" smtClean="0"/>
              <a:t>个月的 </a:t>
            </a:r>
            <a:r>
              <a:rPr lang="en-US" altLang="zh-CN" sz="2800" dirty="0" smtClean="0"/>
              <a:t>LIBOR </a:t>
            </a:r>
            <a:r>
              <a:rPr lang="zh-CN" altLang="en-US" sz="2800" dirty="0" smtClean="0"/>
              <a:t>（连续复利）分别为 </a:t>
            </a:r>
            <a:r>
              <a:rPr lang="en-US" altLang="zh-CN" sz="2800" dirty="0" smtClean="0"/>
              <a:t>4.8% </a:t>
            </a:r>
            <a:r>
              <a:rPr lang="zh-CN" altLang="en-US" sz="2800" dirty="0" smtClean="0"/>
              <a:t>、 </a:t>
            </a:r>
            <a:r>
              <a:rPr lang="en-US" altLang="zh-CN" sz="2800" dirty="0" smtClean="0"/>
              <a:t>5% </a:t>
            </a:r>
            <a:r>
              <a:rPr lang="zh-CN" altLang="en-US" sz="2800" dirty="0" smtClean="0"/>
              <a:t>和 </a:t>
            </a:r>
            <a:r>
              <a:rPr lang="en-US" altLang="zh-CN" sz="2800" dirty="0" smtClean="0"/>
              <a:t>5.1% </a:t>
            </a:r>
            <a:r>
              <a:rPr lang="zh-CN" altLang="en-US" sz="2800" dirty="0" smtClean="0"/>
              <a:t>。试计算此笔利率互换对该金融机构的价值。</a:t>
            </a:r>
          </a:p>
          <a:p>
            <a:pPr>
              <a:buNone/>
            </a:pPr>
            <a:r>
              <a:rPr lang="zh-CN" altLang="en-US" sz="2800" dirty="0" smtClean="0"/>
              <a:t>		首先可得 </a:t>
            </a:r>
            <a:r>
              <a:rPr lang="en-US" altLang="zh-CN" sz="2800" dirty="0" smtClean="0"/>
              <a:t>3 </a:t>
            </a:r>
            <a:r>
              <a:rPr lang="zh-CN" altLang="en-US" sz="2800" dirty="0" smtClean="0"/>
              <a:t>个月计一次复利的 </a:t>
            </a:r>
            <a:r>
              <a:rPr lang="en-US" altLang="zh-CN" sz="2800" dirty="0" smtClean="0"/>
              <a:t>4.8% </a:t>
            </a:r>
            <a:r>
              <a:rPr lang="zh-CN" altLang="en-US" sz="2800" dirty="0" smtClean="0"/>
              <a:t>对应的连续复利利率为</a:t>
            </a:r>
            <a:endParaRPr lang="en-US" altLang="zh-CN" sz="2800"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17</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269162332"/>
              </p:ext>
            </p:extLst>
          </p:nvPr>
        </p:nvGraphicFramePr>
        <p:xfrm>
          <a:off x="2915816" y="5301208"/>
          <a:ext cx="3064921" cy="714380"/>
        </p:xfrm>
        <a:graphic>
          <a:graphicData uri="http://schemas.openxmlformats.org/presentationml/2006/ole">
            <mc:AlternateContent xmlns:mc="http://schemas.openxmlformats.org/markup-compatibility/2006">
              <mc:Choice xmlns:v="urn:schemas-microsoft-com:vml" Requires="v">
                <p:oleObj spid="_x0000_s78861" name="Equation" r:id="rId3" imgW="1688760" imgH="393480" progId="">
                  <p:embed/>
                </p:oleObj>
              </mc:Choice>
              <mc:Fallback>
                <p:oleObj name="Equation" r:id="rId3" imgW="1688760" imgH="393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301208"/>
                        <a:ext cx="3064921"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1960271"/>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7.2 II</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18</a:t>
            </a:fld>
            <a:endParaRPr lang="zh-CN" alt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352927"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737966"/>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合理互换利率的确定</a:t>
            </a:r>
            <a:endParaRPr lang="zh-CN" altLang="en-US" dirty="0"/>
          </a:p>
        </p:txBody>
      </p:sp>
      <p:sp>
        <p:nvSpPr>
          <p:cNvPr id="3" name="内容占位符 2"/>
          <p:cNvSpPr>
            <a:spLocks noGrp="1"/>
          </p:cNvSpPr>
          <p:nvPr>
            <p:ph idx="1"/>
          </p:nvPr>
        </p:nvSpPr>
        <p:spPr>
          <a:xfrm>
            <a:off x="539552" y="1340768"/>
            <a:ext cx="8229600" cy="4530725"/>
          </a:xfrm>
        </p:spPr>
        <p:txBody>
          <a:bodyPr/>
          <a:lstStyle/>
          <a:p>
            <a:pPr marL="0" indent="0">
              <a:buNone/>
            </a:pPr>
            <a:endParaRPr lang="en-US" altLang="zh-CN" dirty="0" smtClean="0"/>
          </a:p>
          <a:p>
            <a:r>
              <a:rPr lang="zh-CN" altLang="en-US" dirty="0" smtClean="0"/>
              <a:t>合理的互换利率就是使得利率互换价值为零的固定利率，即</a:t>
            </a:r>
            <a:endParaRPr lang="en-US" altLang="zh-CN" dirty="0" smtClean="0"/>
          </a:p>
          <a:p>
            <a:pPr>
              <a:buNone/>
            </a:pPr>
            <a:endParaRPr lang="zh-CN" altLang="en-US"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19</a:t>
            </a:fld>
            <a:endParaRPr lang="zh-CN" altLang="en-US" dirty="0"/>
          </a:p>
        </p:txBody>
      </p:sp>
      <p:graphicFrame>
        <p:nvGraphicFramePr>
          <p:cNvPr id="7" name="对象 6"/>
          <p:cNvGraphicFramePr>
            <a:graphicFrameLocks noChangeAspect="1"/>
          </p:cNvGraphicFramePr>
          <p:nvPr/>
        </p:nvGraphicFramePr>
        <p:xfrm>
          <a:off x="3347864" y="3645024"/>
          <a:ext cx="1383641" cy="571504"/>
        </p:xfrm>
        <a:graphic>
          <a:graphicData uri="http://schemas.openxmlformats.org/presentationml/2006/ole">
            <mc:AlternateContent xmlns:mc="http://schemas.openxmlformats.org/markup-compatibility/2006">
              <mc:Choice xmlns:v="urn:schemas-microsoft-com:vml" Requires="v">
                <p:oleObj spid="_x0000_s79885" name="Equation" r:id="rId3" imgW="583920" imgH="241200" progId="">
                  <p:embed/>
                </p:oleObj>
              </mc:Choice>
              <mc:Fallback>
                <p:oleObj name="Equation" r:id="rId3" imgW="583920" imgH="241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645024"/>
                        <a:ext cx="1383641"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42988328"/>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457200" y="1196752"/>
            <a:ext cx="8229600" cy="4934173"/>
          </a:xfrm>
        </p:spPr>
        <p:txBody>
          <a:bodyPr>
            <a:normAutofit/>
          </a:bodyPr>
          <a:lstStyle/>
          <a:p>
            <a:pPr>
              <a:lnSpc>
                <a:spcPct val="150000"/>
              </a:lnSpc>
            </a:pPr>
            <a:endParaRPr lang="en-US" altLang="zh-CN" dirty="0" smtClean="0"/>
          </a:p>
          <a:p>
            <a:pPr>
              <a:lnSpc>
                <a:spcPct val="150000"/>
              </a:lnSpc>
            </a:pPr>
            <a:r>
              <a:rPr lang="zh-CN" altLang="en-US" dirty="0" smtClean="0">
                <a:solidFill>
                  <a:srgbClr val="002060"/>
                </a:solidFill>
              </a:rPr>
              <a:t>利率互换的定价</a:t>
            </a:r>
            <a:endParaRPr lang="en-US" altLang="zh-CN" dirty="0" smtClean="0">
              <a:solidFill>
                <a:srgbClr val="002060"/>
              </a:solidFill>
            </a:endParaRPr>
          </a:p>
          <a:p>
            <a:pPr>
              <a:lnSpc>
                <a:spcPct val="150000"/>
              </a:lnSpc>
            </a:pPr>
            <a:r>
              <a:rPr lang="zh-CN" altLang="en-US" dirty="0" smtClean="0">
                <a:solidFill>
                  <a:srgbClr val="002060"/>
                </a:solidFill>
              </a:rPr>
              <a:t>货币互换的定价</a:t>
            </a:r>
            <a:endParaRPr lang="en-US" altLang="zh-CN" dirty="0" smtClean="0">
              <a:solidFill>
                <a:srgbClr val="002060"/>
              </a:solidFill>
            </a:endParaRPr>
          </a:p>
          <a:p>
            <a:pPr>
              <a:lnSpc>
                <a:spcPct val="150000"/>
              </a:lnSpc>
            </a:pPr>
            <a:r>
              <a:rPr lang="zh-CN" altLang="en-US" dirty="0" smtClean="0">
                <a:solidFill>
                  <a:srgbClr val="002060"/>
                </a:solidFill>
              </a:rPr>
              <a:t>互换的风险</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a:t>
            </a:fld>
            <a:endParaRPr lang="zh-CN" altLang="en-US" dirty="0"/>
          </a:p>
        </p:txBody>
      </p:sp>
    </p:spTree>
    <p:extLst>
      <p:ext uri="{BB962C8B-B14F-4D97-AF65-F5344CB8AC3E}">
        <p14:creationId xmlns:p14="http://schemas.microsoft.com/office/powerpoint/2010/main" val="2381687458"/>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507288" cy="1139825"/>
          </a:xfrm>
        </p:spPr>
        <p:txBody>
          <a:bodyPr/>
          <a:lstStyle/>
          <a:p>
            <a:r>
              <a:rPr lang="zh-CN" altLang="en-US" dirty="0" smtClean="0"/>
              <a:t>案例 </a:t>
            </a:r>
            <a:r>
              <a:rPr lang="en-US" altLang="zh-CN" dirty="0" smtClean="0"/>
              <a:t>7.3 </a:t>
            </a:r>
            <a:r>
              <a:rPr lang="zh-CN" altLang="en-US" dirty="0" smtClean="0"/>
              <a:t>：合理互换利率的确定 </a:t>
            </a:r>
            <a:r>
              <a:rPr lang="en-US" altLang="zh-CN" dirty="0" smtClean="0"/>
              <a:t>I</a:t>
            </a:r>
            <a:endParaRPr lang="zh-CN" altLang="en-US" dirty="0"/>
          </a:p>
        </p:txBody>
      </p:sp>
      <p:sp>
        <p:nvSpPr>
          <p:cNvPr id="3" name="内容占位符 2"/>
          <p:cNvSpPr>
            <a:spLocks noGrp="1"/>
          </p:cNvSpPr>
          <p:nvPr>
            <p:ph idx="1"/>
          </p:nvPr>
        </p:nvSpPr>
        <p:spPr>
          <a:xfrm>
            <a:off x="611560" y="1412776"/>
            <a:ext cx="7848872" cy="4824000"/>
          </a:xfrm>
        </p:spPr>
        <p:txBody>
          <a:bodyPr>
            <a:normAutofit/>
          </a:bodyPr>
          <a:lstStyle/>
          <a:p>
            <a:pPr>
              <a:buNone/>
            </a:pPr>
            <a:r>
              <a:rPr lang="en-US" altLang="zh-CN" dirty="0" smtClean="0"/>
              <a:t>		</a:t>
            </a:r>
            <a:r>
              <a:rPr lang="zh-CN" altLang="en-US" dirty="0" smtClean="0"/>
              <a:t>假设在一笔 </a:t>
            </a:r>
            <a:r>
              <a:rPr lang="en-US" altLang="zh-CN" dirty="0" smtClean="0"/>
              <a:t>2 </a:t>
            </a:r>
            <a:r>
              <a:rPr lang="zh-CN" altLang="en-US" dirty="0" smtClean="0"/>
              <a:t>年期的利率互换协议中，某一金融机构支付 </a:t>
            </a:r>
            <a:r>
              <a:rPr lang="en-US" altLang="zh-CN" dirty="0" smtClean="0"/>
              <a:t>3 </a:t>
            </a:r>
            <a:r>
              <a:rPr lang="zh-CN" altLang="en-US" dirty="0" smtClean="0"/>
              <a:t>个月期的 </a:t>
            </a:r>
            <a:r>
              <a:rPr lang="en-US" altLang="zh-CN" dirty="0" smtClean="0"/>
              <a:t>LIBOR </a:t>
            </a:r>
            <a:r>
              <a:rPr lang="zh-CN" altLang="en-US" dirty="0" smtClean="0"/>
              <a:t>，同时每 </a:t>
            </a:r>
            <a:r>
              <a:rPr lang="en-US" altLang="zh-CN" dirty="0" smtClean="0"/>
              <a:t>3 </a:t>
            </a:r>
            <a:r>
              <a:rPr lang="zh-CN" altLang="en-US" dirty="0" smtClean="0"/>
              <a:t>个月收取固定利率（ </a:t>
            </a:r>
            <a:r>
              <a:rPr lang="en-US" altLang="zh-CN" dirty="0" smtClean="0"/>
              <a:t>3 </a:t>
            </a:r>
            <a:r>
              <a:rPr lang="zh-CN" altLang="en-US" dirty="0" smtClean="0"/>
              <a:t>个月计一次复利），名义本金为 </a:t>
            </a:r>
            <a:r>
              <a:rPr lang="en-US" altLang="zh-CN" dirty="0" smtClean="0"/>
              <a:t>1 </a:t>
            </a:r>
            <a:r>
              <a:rPr lang="zh-CN" altLang="en-US" dirty="0" smtClean="0"/>
              <a:t>亿美元。目前 </a:t>
            </a:r>
            <a:r>
              <a:rPr lang="en-US" altLang="zh-CN" dirty="0" smtClean="0"/>
              <a:t>3 </a:t>
            </a:r>
            <a:r>
              <a:rPr lang="zh-CN" altLang="en-US" dirty="0" smtClean="0"/>
              <a:t>个月、</a:t>
            </a:r>
            <a:r>
              <a:rPr lang="en-US" altLang="zh-CN" dirty="0" smtClean="0"/>
              <a:t>6 </a:t>
            </a:r>
            <a:r>
              <a:rPr lang="zh-CN" altLang="en-US" dirty="0" smtClean="0"/>
              <a:t>个月、 </a:t>
            </a:r>
            <a:r>
              <a:rPr lang="en-US" altLang="zh-CN" dirty="0" smtClean="0"/>
              <a:t>9 </a:t>
            </a:r>
            <a:r>
              <a:rPr lang="zh-CN" altLang="en-US" dirty="0" smtClean="0"/>
              <a:t>个月、 </a:t>
            </a:r>
            <a:r>
              <a:rPr lang="en-US" altLang="zh-CN" dirty="0" smtClean="0"/>
              <a:t>12 </a:t>
            </a:r>
            <a:r>
              <a:rPr lang="zh-CN" altLang="en-US" dirty="0" smtClean="0"/>
              <a:t>个月、 </a:t>
            </a:r>
            <a:r>
              <a:rPr lang="en-US" altLang="zh-CN" dirty="0" smtClean="0"/>
              <a:t>15 </a:t>
            </a:r>
            <a:r>
              <a:rPr lang="zh-CN" altLang="en-US" dirty="0" smtClean="0"/>
              <a:t>个月、 </a:t>
            </a:r>
            <a:r>
              <a:rPr lang="en-US" altLang="zh-CN" dirty="0" smtClean="0"/>
              <a:t>18 </a:t>
            </a:r>
            <a:r>
              <a:rPr lang="zh-CN" altLang="en-US" dirty="0" smtClean="0"/>
              <a:t>个月、 </a:t>
            </a:r>
            <a:r>
              <a:rPr lang="en-US" altLang="zh-CN" dirty="0" smtClean="0"/>
              <a:t>21 </a:t>
            </a:r>
            <a:r>
              <a:rPr lang="zh-CN" altLang="en-US" dirty="0" smtClean="0"/>
              <a:t>个月与 </a:t>
            </a:r>
            <a:r>
              <a:rPr lang="en-US" altLang="zh-CN" dirty="0" smtClean="0"/>
              <a:t>2 </a:t>
            </a:r>
            <a:r>
              <a:rPr lang="zh-CN" altLang="en-US" dirty="0" smtClean="0"/>
              <a:t>年的贴现率（连续复利）分别为 </a:t>
            </a:r>
            <a:r>
              <a:rPr lang="en-US" altLang="zh-CN" dirty="0" smtClean="0"/>
              <a:t>4.8% </a:t>
            </a:r>
            <a:r>
              <a:rPr lang="zh-CN" altLang="en-US" dirty="0" smtClean="0"/>
              <a:t>、 </a:t>
            </a:r>
            <a:r>
              <a:rPr lang="en-US" altLang="zh-CN" dirty="0" smtClean="0"/>
              <a:t>5% </a:t>
            </a:r>
            <a:r>
              <a:rPr lang="zh-CN" altLang="en-US" dirty="0" smtClean="0"/>
              <a:t>、 </a:t>
            </a:r>
            <a:r>
              <a:rPr lang="en-US" altLang="zh-CN" dirty="0" smtClean="0"/>
              <a:t>5.1% </a:t>
            </a:r>
            <a:r>
              <a:rPr lang="zh-CN" altLang="en-US" dirty="0" smtClean="0"/>
              <a:t>、</a:t>
            </a:r>
            <a:r>
              <a:rPr lang="en-US" altLang="zh-CN" dirty="0" smtClean="0"/>
              <a:t>5.2% </a:t>
            </a:r>
            <a:r>
              <a:rPr lang="zh-CN" altLang="en-US" dirty="0" smtClean="0"/>
              <a:t>、 </a:t>
            </a:r>
            <a:r>
              <a:rPr lang="en-US" altLang="zh-CN" dirty="0" smtClean="0"/>
              <a:t>5.15% </a:t>
            </a:r>
            <a:r>
              <a:rPr lang="zh-CN" altLang="en-US" dirty="0" smtClean="0"/>
              <a:t>、 </a:t>
            </a:r>
            <a:r>
              <a:rPr lang="en-US" altLang="zh-CN" dirty="0" smtClean="0"/>
              <a:t>5.3% </a:t>
            </a:r>
            <a:r>
              <a:rPr lang="zh-CN" altLang="en-US" dirty="0" smtClean="0"/>
              <a:t>、 </a:t>
            </a:r>
            <a:r>
              <a:rPr lang="en-US" altLang="zh-CN" dirty="0" smtClean="0"/>
              <a:t>5.3% </a:t>
            </a:r>
            <a:r>
              <a:rPr lang="zh-CN" altLang="en-US" dirty="0" smtClean="0"/>
              <a:t>与 </a:t>
            </a:r>
            <a:r>
              <a:rPr lang="en-US" altLang="zh-CN" dirty="0" smtClean="0"/>
              <a:t>5.4% </a:t>
            </a:r>
            <a:r>
              <a:rPr lang="zh-CN" altLang="en-US" dirty="0" smtClean="0"/>
              <a:t>。第一次支付的浮动利率即为当前 </a:t>
            </a:r>
            <a:r>
              <a:rPr lang="en-US" altLang="zh-CN" dirty="0" smtClean="0"/>
              <a:t>3 </a:t>
            </a:r>
            <a:r>
              <a:rPr lang="zh-CN" altLang="en-US" dirty="0" smtClean="0"/>
              <a:t>个月期利率 </a:t>
            </a:r>
            <a:r>
              <a:rPr lang="en-US" altLang="zh-CN" dirty="0" smtClean="0"/>
              <a:t>4.8% </a:t>
            </a:r>
            <a:r>
              <a:rPr lang="zh-CN" altLang="en-US" dirty="0" smtClean="0"/>
              <a:t>（连续复利）。试确定此笔利率互换中合理的固定利率。</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20</a:t>
            </a:fld>
            <a:endParaRPr lang="zh-CN" altLang="en-US" dirty="0"/>
          </a:p>
        </p:txBody>
      </p:sp>
    </p:spTree>
    <p:extLst>
      <p:ext uri="{BB962C8B-B14F-4D97-AF65-F5344CB8AC3E}">
        <p14:creationId xmlns:p14="http://schemas.microsoft.com/office/powerpoint/2010/main" val="1968612033"/>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7813"/>
            <a:ext cx="8712968" cy="1139825"/>
          </a:xfrm>
        </p:spPr>
        <p:txBody>
          <a:bodyPr/>
          <a:lstStyle/>
          <a:p>
            <a:r>
              <a:rPr lang="zh-CN" altLang="en-US" dirty="0" smtClean="0"/>
              <a:t>案例 </a:t>
            </a:r>
            <a:r>
              <a:rPr lang="en-US" altLang="zh-CN" dirty="0" smtClean="0"/>
              <a:t>7.3 </a:t>
            </a:r>
            <a:r>
              <a:rPr lang="zh-CN" altLang="en-US" dirty="0" smtClean="0"/>
              <a:t>：合理互换利率的确定</a:t>
            </a:r>
            <a:r>
              <a:rPr lang="en-US" altLang="zh-CN" dirty="0" smtClean="0"/>
              <a:t>II</a:t>
            </a:r>
            <a:endParaRPr lang="zh-CN" altLang="en-US" dirty="0"/>
          </a:p>
        </p:txBody>
      </p:sp>
      <p:sp>
        <p:nvSpPr>
          <p:cNvPr id="3" name="内容占位符 2"/>
          <p:cNvSpPr>
            <a:spLocks noGrp="1"/>
          </p:cNvSpPr>
          <p:nvPr>
            <p:ph idx="1"/>
          </p:nvPr>
        </p:nvSpPr>
        <p:spPr>
          <a:xfrm>
            <a:off x="1115616" y="1412776"/>
            <a:ext cx="7344816" cy="4827675"/>
          </a:xfrm>
        </p:spPr>
        <p:txBody>
          <a:bodyPr/>
          <a:lstStyle/>
          <a:p>
            <a:pPr>
              <a:buNone/>
            </a:pPr>
            <a:r>
              <a:rPr lang="en-US" altLang="zh-CN" dirty="0" smtClean="0"/>
              <a:t>	</a:t>
            </a:r>
          </a:p>
          <a:p>
            <a:pPr>
              <a:buNone/>
            </a:pPr>
            <a:r>
              <a:rPr lang="zh-CN" altLang="en-US" dirty="0" smtClean="0"/>
              <a:t>令</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marL="0" indent="0">
              <a:buNone/>
            </a:pPr>
            <a:endParaRPr lang="en-US" altLang="zh-CN" dirty="0" smtClean="0"/>
          </a:p>
          <a:p>
            <a:pPr marL="0" indent="0">
              <a:buNone/>
            </a:pPr>
            <a:endParaRPr lang="en-US" altLang="zh-CN" dirty="0"/>
          </a:p>
          <a:p>
            <a:pPr marL="0" indent="0">
              <a:buNone/>
            </a:pPr>
            <a:r>
              <a:rPr lang="en-US" altLang="zh-CN" dirty="0" smtClean="0"/>
              <a:t>k = 543 </a:t>
            </a:r>
            <a:r>
              <a:rPr lang="zh-CN" altLang="en-US" dirty="0" smtClean="0"/>
              <a:t>美元，即固定利率水平应确定为 </a:t>
            </a:r>
            <a:r>
              <a:rPr lang="en-US" altLang="zh-CN" dirty="0" smtClean="0"/>
              <a:t>5.43%</a:t>
            </a:r>
            <a:r>
              <a:rPr lang="zh-CN" altLang="en-US" dirty="0" smtClean="0"/>
              <a:t>（</a:t>
            </a:r>
            <a:r>
              <a:rPr lang="en-US" altLang="zh-CN" dirty="0" smtClean="0"/>
              <a:t>3</a:t>
            </a:r>
            <a:r>
              <a:rPr lang="zh-CN" altLang="en-US" dirty="0" smtClean="0"/>
              <a:t>个月计一次复利）。</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21</a:t>
            </a:fld>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844990852"/>
              </p:ext>
            </p:extLst>
          </p:nvPr>
        </p:nvGraphicFramePr>
        <p:xfrm>
          <a:off x="1763688" y="1772816"/>
          <a:ext cx="4814887" cy="2736850"/>
        </p:xfrm>
        <a:graphic>
          <a:graphicData uri="http://schemas.openxmlformats.org/presentationml/2006/ole">
            <mc:AlternateContent xmlns:mc="http://schemas.openxmlformats.org/markup-compatibility/2006">
              <mc:Choice xmlns:v="urn:schemas-microsoft-com:vml" Requires="v">
                <p:oleObj spid="_x0000_s80922" name="Equation" r:id="rId3" imgW="2590560" imgH="1473120" progId="">
                  <p:embed/>
                </p:oleObj>
              </mc:Choice>
              <mc:Fallback>
                <p:oleObj name="Equation" r:id="rId3" imgW="2590560" imgH="14731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772816"/>
                        <a:ext cx="4814887" cy="273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23591695"/>
              </p:ext>
            </p:extLst>
          </p:nvPr>
        </p:nvGraphicFramePr>
        <p:xfrm>
          <a:off x="1763688" y="1268760"/>
          <a:ext cx="2714644" cy="542928"/>
        </p:xfrm>
        <a:graphic>
          <a:graphicData uri="http://schemas.openxmlformats.org/presentationml/2006/ole">
            <mc:AlternateContent xmlns:mc="http://schemas.openxmlformats.org/markup-compatibility/2006">
              <mc:Choice xmlns:v="urn:schemas-microsoft-com:vml" Requires="v">
                <p:oleObj spid="_x0000_s80923" name="Equation" r:id="rId5" imgW="1206360" imgH="241200" progId="">
                  <p:embed/>
                </p:oleObj>
              </mc:Choice>
              <mc:Fallback>
                <p:oleObj name="Equation" r:id="rId5" imgW="1206360" imgH="241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268760"/>
                        <a:ext cx="2714644" cy="5429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8951060"/>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互换利率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124744"/>
                <a:ext cx="8229600" cy="5040560"/>
              </a:xfrm>
            </p:spPr>
            <p:txBody>
              <a:bodyPr/>
              <a:lstStyle/>
              <a:p>
                <a:r>
                  <a:rPr lang="zh-CN" altLang="zh-CN" sz="2800" dirty="0" smtClean="0"/>
                  <a:t>根据案例</a:t>
                </a:r>
                <a:r>
                  <a:rPr lang="en-US" altLang="zh-CN" sz="2800" dirty="0"/>
                  <a:t>7.3</a:t>
                </a:r>
                <a:r>
                  <a:rPr lang="zh-CN" altLang="zh-CN" sz="2800" dirty="0"/>
                  <a:t>，我们可以推导出互换利率的确定公式。假设利率互换的互换周期为每半年一次，互换利率</a:t>
                </a:r>
                <a:r>
                  <a:rPr lang="zh-CN" altLang="zh-CN" sz="2800" dirty="0" smtClean="0"/>
                  <a:t>为</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𝑟</m:t>
                        </m:r>
                      </m:e>
                      <m:sub>
                        <m:r>
                          <a:rPr lang="en-US" altLang="zh-CN" sz="2800" b="0" i="1" smtClean="0">
                            <a:latin typeface="Cambria Math"/>
                          </a:rPr>
                          <m:t>𝑠</m:t>
                        </m:r>
                      </m:sub>
                    </m:sSub>
                  </m:oMath>
                </a14:m>
                <a:r>
                  <a:rPr lang="en-US" altLang="zh-CN" sz="2800" dirty="0" smtClean="0"/>
                  <a:t>,</a:t>
                </a:r>
                <a:r>
                  <a:rPr lang="zh-CN" altLang="zh-CN" sz="2800" dirty="0"/>
                  <a:t>在契约期间共互换</a:t>
                </a:r>
                <a:r>
                  <a:rPr lang="en-US" altLang="zh-CN" sz="2800" dirty="0"/>
                  <a:t>n</a:t>
                </a:r>
                <a:r>
                  <a:rPr lang="zh-CN" altLang="zh-CN" sz="2800" dirty="0"/>
                  <a:t>次。则契约到期日可视为</a:t>
                </a:r>
                <a:r>
                  <a:rPr lang="en-US" altLang="zh-CN" sz="2800" dirty="0"/>
                  <a:t>n/2</a:t>
                </a:r>
                <a:r>
                  <a:rPr lang="zh-CN" altLang="zh-CN" sz="2800" dirty="0"/>
                  <a:t>年，固定利率债券的价值</a:t>
                </a:r>
                <a14:m>
                  <m:oMath xmlns:m="http://schemas.openxmlformats.org/officeDocument/2006/math">
                    <m:sSub>
                      <m:sSubPr>
                        <m:ctrlPr>
                          <a:rPr lang="en-US" altLang="zh-CN" sz="2800" i="1">
                            <a:solidFill>
                              <a:srgbClr val="000000"/>
                            </a:solidFill>
                            <a:latin typeface="Cambria Math"/>
                          </a:rPr>
                        </m:ctrlPr>
                      </m:sSubPr>
                      <m:e>
                        <m:r>
                          <a:rPr lang="en-US" altLang="zh-CN" sz="2800" b="0" i="1" smtClean="0">
                            <a:solidFill>
                              <a:srgbClr val="000000"/>
                            </a:solidFill>
                            <a:latin typeface="Cambria Math"/>
                          </a:rPr>
                          <m:t>𝐵</m:t>
                        </m:r>
                      </m:e>
                      <m:sub>
                        <m:r>
                          <a:rPr lang="en-US" altLang="zh-CN" sz="2800" b="0" i="1" smtClean="0">
                            <a:solidFill>
                              <a:srgbClr val="000000"/>
                            </a:solidFill>
                            <a:latin typeface="Cambria Math"/>
                          </a:rPr>
                          <m:t>𝑓𝑖𝑥</m:t>
                        </m:r>
                      </m:sub>
                    </m:sSub>
                  </m:oMath>
                </a14:m>
                <a:r>
                  <a:rPr lang="zh-CN" altLang="zh-CN" sz="2800" dirty="0" smtClean="0"/>
                  <a:t>在</a:t>
                </a:r>
                <a:r>
                  <a:rPr lang="en-US" altLang="zh-CN" sz="2800" dirty="0"/>
                  <a:t>t=0</a:t>
                </a:r>
                <a:r>
                  <a:rPr lang="zh-CN" altLang="zh-CN" sz="2800" dirty="0"/>
                  <a:t>时为</a:t>
                </a:r>
                <a:endParaRPr lang="en-US" altLang="zh-CN" sz="2800" dirty="0"/>
              </a:p>
              <a:p>
                <a:pPr marL="0" indent="0">
                  <a:buNone/>
                </a:pPr>
                <a:endParaRPr lang="en-US" altLang="zh-CN" sz="2800" dirty="0"/>
              </a:p>
              <a:p>
                <a:r>
                  <a:rPr lang="zh-CN" altLang="en-US" sz="2800" dirty="0"/>
                  <a:t>而              。令两者相等并整理可得</a:t>
                </a:r>
                <a:endParaRPr lang="en-US" altLang="zh-CN" sz="2800" dirty="0"/>
              </a:p>
              <a:p>
                <a:endParaRPr lang="en-US" altLang="zh-CN" sz="2800" dirty="0" smtClean="0">
                  <a:latin typeface="Calibri"/>
                  <a:ea typeface="宋体"/>
                  <a:cs typeface="Times New Roman"/>
                </a:endParaRPr>
              </a:p>
              <a:p>
                <a:endParaRPr lang="en-US" altLang="zh-CN" sz="2800" dirty="0" smtClean="0">
                  <a:latin typeface="Calibri"/>
                  <a:ea typeface="宋体"/>
                  <a:cs typeface="Times New Roman"/>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124744"/>
                <a:ext cx="8229600" cy="5040560"/>
              </a:xfrm>
              <a:blipFill rotWithShape="1">
                <a:blip r:embed="rId3"/>
                <a:stretch>
                  <a:fillRect l="-519" t="-1332" r="-96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Copyright © 2012 Zheng, Zhenlong &amp; Chen, Rong</a:t>
            </a:r>
            <a:endParaRPr lang="zh-CN" altLang="en-US"/>
          </a:p>
        </p:txBody>
      </p:sp>
      <p:sp>
        <p:nvSpPr>
          <p:cNvPr id="5" name="灯片编号占位符 4"/>
          <p:cNvSpPr>
            <a:spLocks noGrp="1"/>
          </p:cNvSpPr>
          <p:nvPr>
            <p:ph type="sldNum" sz="quarter" idx="12"/>
          </p:nvPr>
        </p:nvSpPr>
        <p:spPr/>
        <p:txBody>
          <a:bodyPr/>
          <a:lstStyle/>
          <a:p>
            <a:fld id="{7A0B34B9-D817-47F5-9B8C-94F2D5E9BE68}" type="slidenum">
              <a:rPr lang="zh-CN" altLang="en-US" smtClean="0"/>
              <a:pPr/>
              <a:t>22</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467496194"/>
              </p:ext>
            </p:extLst>
          </p:nvPr>
        </p:nvGraphicFramePr>
        <p:xfrm>
          <a:off x="827584" y="2780928"/>
          <a:ext cx="7774632" cy="720079"/>
        </p:xfrm>
        <a:graphic>
          <a:graphicData uri="http://schemas.openxmlformats.org/presentationml/2006/ole">
            <mc:AlternateContent xmlns:mc="http://schemas.openxmlformats.org/markup-compatibility/2006">
              <mc:Choice xmlns:v="urn:schemas-microsoft-com:vml" Requires="v">
                <p:oleObj spid="_x0000_s91172" name="Equation" r:id="rId4" imgW="3708360" imgH="355320" progId="Equation.DSMT4">
                  <p:embed/>
                </p:oleObj>
              </mc:Choice>
              <mc:Fallback>
                <p:oleObj name="Equation" r:id="rId4" imgW="3708360" imgH="355320" progId="Equation.DSMT4">
                  <p:embed/>
                  <p:pic>
                    <p:nvPicPr>
                      <p:cNvPr id="0" name=""/>
                      <p:cNvPicPr/>
                      <p:nvPr/>
                    </p:nvPicPr>
                    <p:blipFill>
                      <a:blip r:embed="rId5"/>
                      <a:stretch>
                        <a:fillRect/>
                      </a:stretch>
                    </p:blipFill>
                    <p:spPr>
                      <a:xfrm>
                        <a:off x="827584" y="2780928"/>
                        <a:ext cx="7774632" cy="72007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7548589"/>
              </p:ext>
            </p:extLst>
          </p:nvPr>
        </p:nvGraphicFramePr>
        <p:xfrm>
          <a:off x="1259632" y="3501008"/>
          <a:ext cx="1114230" cy="432049"/>
        </p:xfrm>
        <a:graphic>
          <a:graphicData uri="http://schemas.openxmlformats.org/presentationml/2006/ole">
            <mc:AlternateContent xmlns:mc="http://schemas.openxmlformats.org/markup-compatibility/2006">
              <mc:Choice xmlns:v="urn:schemas-microsoft-com:vml" Requires="v">
                <p:oleObj spid="_x0000_s91173" name="Equation" r:id="rId6" imgW="622080" imgH="241200" progId="Equation.DSMT4">
                  <p:embed/>
                </p:oleObj>
              </mc:Choice>
              <mc:Fallback>
                <p:oleObj name="Equation" r:id="rId6" imgW="622080" imgH="241200" progId="Equation.DSMT4">
                  <p:embed/>
                  <p:pic>
                    <p:nvPicPr>
                      <p:cNvPr id="0" name=""/>
                      <p:cNvPicPr/>
                      <p:nvPr/>
                    </p:nvPicPr>
                    <p:blipFill>
                      <a:blip r:embed="rId7"/>
                      <a:stretch>
                        <a:fillRect/>
                      </a:stretch>
                    </p:blipFill>
                    <p:spPr>
                      <a:xfrm>
                        <a:off x="1259632" y="3501008"/>
                        <a:ext cx="1114230" cy="4320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35061789"/>
              </p:ext>
            </p:extLst>
          </p:nvPr>
        </p:nvGraphicFramePr>
        <p:xfrm>
          <a:off x="2771800" y="4077072"/>
          <a:ext cx="3024336" cy="1800200"/>
        </p:xfrm>
        <a:graphic>
          <a:graphicData uri="http://schemas.openxmlformats.org/presentationml/2006/ole">
            <mc:AlternateContent xmlns:mc="http://schemas.openxmlformats.org/markup-compatibility/2006">
              <mc:Choice xmlns:v="urn:schemas-microsoft-com:vml" Requires="v">
                <p:oleObj spid="_x0000_s91174" name="Equation" r:id="rId8" imgW="1066680" imgH="901440" progId="Equation.DSMT4">
                  <p:embed/>
                </p:oleObj>
              </mc:Choice>
              <mc:Fallback>
                <p:oleObj name="Equation" r:id="rId8" imgW="1066680" imgH="901440" progId="Equation.DSMT4">
                  <p:embed/>
                  <p:pic>
                    <p:nvPicPr>
                      <p:cNvPr id="0" name=""/>
                      <p:cNvPicPr/>
                      <p:nvPr/>
                    </p:nvPicPr>
                    <p:blipFill>
                      <a:blip r:embed="rId9"/>
                      <a:stretch>
                        <a:fillRect/>
                      </a:stretch>
                    </p:blipFill>
                    <p:spPr>
                      <a:xfrm>
                        <a:off x="2771800" y="4077072"/>
                        <a:ext cx="3024336" cy="1800200"/>
                      </a:xfrm>
                      <a:prstGeom prst="rect">
                        <a:avLst/>
                      </a:prstGeom>
                    </p:spPr>
                  </p:pic>
                </p:oleObj>
              </mc:Fallback>
            </mc:AlternateContent>
          </a:graphicData>
        </a:graphic>
      </p:graphicFrame>
    </p:spTree>
    <p:extLst>
      <p:ext uri="{BB962C8B-B14F-4D97-AF65-F5344CB8AC3E}">
        <p14:creationId xmlns:p14="http://schemas.microsoft.com/office/powerpoint/2010/main" val="359360561"/>
      </p:ext>
    </p:extLst>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互换利率</a:t>
            </a:r>
            <a:endParaRPr lang="zh-CN" altLang="en-US" dirty="0"/>
          </a:p>
        </p:txBody>
      </p:sp>
      <p:sp>
        <p:nvSpPr>
          <p:cNvPr id="3" name="内容占位符 2"/>
          <p:cNvSpPr>
            <a:spLocks noGrp="1"/>
          </p:cNvSpPr>
          <p:nvPr>
            <p:ph idx="1"/>
          </p:nvPr>
        </p:nvSpPr>
        <p:spPr>
          <a:xfrm>
            <a:off x="395536" y="1196752"/>
            <a:ext cx="8229600" cy="4530725"/>
          </a:xfrm>
        </p:spPr>
        <p:txBody>
          <a:bodyPr>
            <a:normAutofit/>
          </a:bodyPr>
          <a:lstStyle/>
          <a:p>
            <a:endParaRPr lang="en-US" altLang="zh-CN" dirty="0" smtClean="0"/>
          </a:p>
          <a:p>
            <a:r>
              <a:rPr lang="zh-CN" altLang="en-US" dirty="0" smtClean="0"/>
              <a:t>利率互换协议中合理的固定利率就是使得互换价值为零的利率水平，也就是我们通常所说的互换利率。</a:t>
            </a:r>
          </a:p>
          <a:p>
            <a:endParaRPr lang="zh-CN" altLang="en-US" dirty="0" smtClean="0"/>
          </a:p>
          <a:p>
            <a:r>
              <a:rPr lang="zh-CN" altLang="en-US" dirty="0" smtClean="0"/>
              <a:t>现实中的互换利率是市场以一定的计息频率为基础、就特定期限形成的互换中间利率。以美元为例，市场通常将每半年支付固定利息对 </a:t>
            </a:r>
            <a:r>
              <a:rPr lang="en-US" altLang="zh-CN" dirty="0" smtClean="0"/>
              <a:t>3 </a:t>
            </a:r>
            <a:r>
              <a:rPr lang="zh-CN" altLang="en-US" dirty="0" smtClean="0"/>
              <a:t>个月 </a:t>
            </a:r>
            <a:r>
              <a:rPr lang="en-US" altLang="zh-CN" dirty="0" smtClean="0"/>
              <a:t>LIBOR </a:t>
            </a:r>
            <a:r>
              <a:rPr lang="zh-CN" altLang="en-US" dirty="0" smtClean="0"/>
              <a:t>的互换中间利率作为美元互换利率。</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23</a:t>
            </a:fld>
            <a:endParaRPr lang="zh-CN" altLang="en-US" dirty="0"/>
          </a:p>
        </p:txBody>
      </p:sp>
    </p:spTree>
    <p:extLst>
      <p:ext uri="{BB962C8B-B14F-4D97-AF65-F5344CB8AC3E}">
        <p14:creationId xmlns:p14="http://schemas.microsoft.com/office/powerpoint/2010/main" val="1372612920"/>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互换收益率曲线</a:t>
            </a:r>
            <a:endParaRPr lang="zh-CN" altLang="en-US" dirty="0"/>
          </a:p>
        </p:txBody>
      </p:sp>
      <p:sp>
        <p:nvSpPr>
          <p:cNvPr id="3" name="内容占位符 2"/>
          <p:cNvSpPr>
            <a:spLocks noGrp="1"/>
          </p:cNvSpPr>
          <p:nvPr>
            <p:ph idx="1"/>
          </p:nvPr>
        </p:nvSpPr>
        <p:spPr>
          <a:xfrm>
            <a:off x="457200" y="1340768"/>
            <a:ext cx="8229600" cy="4790157"/>
          </a:xfrm>
        </p:spPr>
        <p:txBody>
          <a:bodyPr>
            <a:normAutofit/>
          </a:bodyPr>
          <a:lstStyle/>
          <a:p>
            <a:r>
              <a:rPr lang="zh-CN" altLang="en-US" dirty="0" smtClean="0"/>
              <a:t>美元 </a:t>
            </a:r>
            <a:r>
              <a:rPr lang="en-US" altLang="zh-CN" dirty="0" smtClean="0"/>
              <a:t>LIBOR</a:t>
            </a:r>
            <a:r>
              <a:rPr lang="zh-CN" altLang="en-US" dirty="0" smtClean="0"/>
              <a:t>、美元互换利率与欧洲美元期货利率</a:t>
            </a:r>
          </a:p>
          <a:p>
            <a:pPr lvl="1"/>
            <a:r>
              <a:rPr lang="zh-CN" altLang="en-US" dirty="0" smtClean="0"/>
              <a:t>国际利率互换与 </a:t>
            </a:r>
            <a:r>
              <a:rPr lang="en-US" altLang="zh-CN" dirty="0" smtClean="0"/>
              <a:t>LIBOR </a:t>
            </a:r>
            <a:r>
              <a:rPr lang="zh-CN" altLang="en-US" dirty="0" smtClean="0"/>
              <a:t>的违约风险与流动性风险相当接近</a:t>
            </a:r>
            <a:r>
              <a:rPr lang="en-US" altLang="zh-CN" dirty="0" smtClean="0"/>
              <a:t>, </a:t>
            </a:r>
            <a:r>
              <a:rPr lang="zh-CN" altLang="en-US" dirty="0" smtClean="0"/>
              <a:t>多采用 </a:t>
            </a:r>
            <a:r>
              <a:rPr lang="en-US" altLang="zh-CN" dirty="0" smtClean="0"/>
              <a:t>LIBOR </a:t>
            </a:r>
            <a:r>
              <a:rPr lang="zh-CN" altLang="en-US" dirty="0" smtClean="0"/>
              <a:t>作为贴现率。</a:t>
            </a:r>
          </a:p>
          <a:p>
            <a:pPr lvl="1"/>
            <a:r>
              <a:rPr lang="zh-CN" altLang="en-US" dirty="0" smtClean="0"/>
              <a:t>当利率互换浮动端为 </a:t>
            </a:r>
            <a:r>
              <a:rPr lang="en-US" altLang="zh-CN" dirty="0" smtClean="0"/>
              <a:t>LIBOR </a:t>
            </a:r>
            <a:r>
              <a:rPr lang="zh-CN" altLang="en-US" dirty="0" smtClean="0"/>
              <a:t>时，互换利率通常作为与 </a:t>
            </a:r>
            <a:r>
              <a:rPr lang="en-US" altLang="zh-CN" dirty="0" smtClean="0"/>
              <a:t>LIBOR </a:t>
            </a:r>
            <a:r>
              <a:rPr lang="zh-CN" altLang="en-US" dirty="0" smtClean="0"/>
              <a:t>期限结构对应的</a:t>
            </a:r>
            <a:r>
              <a:rPr lang="zh-CN" altLang="en-US" dirty="0" smtClean="0">
                <a:solidFill>
                  <a:srgbClr val="FF0000"/>
                </a:solidFill>
              </a:rPr>
              <a:t>平价到期收益率</a:t>
            </a:r>
            <a:r>
              <a:rPr lang="zh-CN" altLang="en-US" dirty="0" smtClean="0"/>
              <a:t>。</a:t>
            </a:r>
          </a:p>
          <a:p>
            <a:pPr lvl="1"/>
            <a:r>
              <a:rPr lang="zh-CN" altLang="en-US" dirty="0" smtClean="0"/>
              <a:t>欧洲美元期货可用来对冲美元 </a:t>
            </a:r>
            <a:r>
              <a:rPr lang="en-US" altLang="zh-CN" dirty="0" smtClean="0"/>
              <a:t>LIBOR </a:t>
            </a:r>
            <a:r>
              <a:rPr lang="zh-CN" altLang="en-US" dirty="0" smtClean="0"/>
              <a:t>利率变动的风险</a:t>
            </a:r>
          </a:p>
          <a:p>
            <a:r>
              <a:rPr lang="zh-CN" altLang="en-US" dirty="0" smtClean="0"/>
              <a:t>互换利率与国债平价到期收益率之差被称为互换价差（ </a:t>
            </a:r>
            <a:r>
              <a:rPr lang="en-US" altLang="zh-CN" dirty="0" smtClean="0"/>
              <a:t>Swap Spread </a:t>
            </a:r>
            <a:r>
              <a:rPr lang="zh-CN" altLang="en-US" dirty="0" smtClean="0"/>
              <a:t>），主要体现了银行间市场的信用风险与流动性风险。</a:t>
            </a:r>
          </a:p>
          <a:p>
            <a:r>
              <a:rPr lang="zh-CN" altLang="en-US" dirty="0" smtClean="0"/>
              <a:t>“互换收益率曲线”（ </a:t>
            </a:r>
            <a:r>
              <a:rPr lang="en-US" altLang="zh-CN" dirty="0" smtClean="0"/>
              <a:t>the Term Structure of Swap Rate or the Swap Curve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24</a:t>
            </a:fld>
            <a:endParaRPr lang="zh-CN" altLang="en-US" dirty="0"/>
          </a:p>
        </p:txBody>
      </p:sp>
    </p:spTree>
    <p:extLst>
      <p:ext uri="{BB962C8B-B14F-4D97-AF65-F5344CB8AC3E}">
        <p14:creationId xmlns:p14="http://schemas.microsoft.com/office/powerpoint/2010/main" val="783913806"/>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互换收益率曲线优势</a:t>
            </a:r>
            <a:endParaRPr lang="zh-CN" altLang="en-US" dirty="0"/>
          </a:p>
        </p:txBody>
      </p:sp>
      <p:sp>
        <p:nvSpPr>
          <p:cNvPr id="3" name="内容占位符 2"/>
          <p:cNvSpPr>
            <a:spLocks noGrp="1"/>
          </p:cNvSpPr>
          <p:nvPr>
            <p:ph idx="1"/>
          </p:nvPr>
        </p:nvSpPr>
        <p:spPr>
          <a:xfrm>
            <a:off x="467544" y="1268760"/>
            <a:ext cx="8229600" cy="4530725"/>
          </a:xfrm>
        </p:spPr>
        <p:txBody>
          <a:bodyPr>
            <a:normAutofit fontScale="92500" lnSpcReduction="20000"/>
          </a:bodyPr>
          <a:lstStyle/>
          <a:p>
            <a:endParaRPr lang="en-US" altLang="zh-CN" dirty="0" smtClean="0"/>
          </a:p>
          <a:p>
            <a:r>
              <a:rPr lang="zh-CN" altLang="en-US" dirty="0" smtClean="0"/>
              <a:t>互换曲线能够提供更多到期期限的利率信息。</a:t>
            </a:r>
          </a:p>
          <a:p>
            <a:endParaRPr lang="zh-CN" altLang="en-US" dirty="0" smtClean="0"/>
          </a:p>
          <a:p>
            <a:r>
              <a:rPr lang="zh-CN" altLang="en-US" dirty="0" smtClean="0"/>
              <a:t>特定期限的互换利率具有延续性，几乎每天都有特定期限的互换利率。</a:t>
            </a:r>
          </a:p>
          <a:p>
            <a:endParaRPr lang="zh-CN" altLang="en-US" dirty="0" smtClean="0"/>
          </a:p>
          <a:p>
            <a:r>
              <a:rPr lang="zh-CN" altLang="en-US" dirty="0" smtClean="0"/>
              <a:t>互换是零成本合约，其供给是无限的，不会受到发行量的制约和影响。</a:t>
            </a:r>
          </a:p>
          <a:p>
            <a:endParaRPr lang="zh-CN" altLang="en-US" dirty="0" smtClean="0"/>
          </a:p>
          <a:p>
            <a:r>
              <a:rPr lang="zh-CN" altLang="en-US" dirty="0" smtClean="0"/>
              <a:t>对于许多银行间的金融衍生产品来说，与无风险利率相比，互换利率由于反映了其现金流的信用风险与流动性风险，是一个更好的贴现率基准。</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25</a:t>
            </a:fld>
            <a:endParaRPr lang="zh-CN" altLang="en-US" dirty="0"/>
          </a:p>
        </p:txBody>
      </p:sp>
    </p:spTree>
    <p:extLst>
      <p:ext uri="{BB962C8B-B14F-4D97-AF65-F5344CB8AC3E}">
        <p14:creationId xmlns:p14="http://schemas.microsoft.com/office/powerpoint/2010/main" val="3852978983"/>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7813"/>
            <a:ext cx="8712968" cy="1139825"/>
          </a:xfrm>
        </p:spPr>
        <p:txBody>
          <a:bodyPr/>
          <a:lstStyle/>
          <a:p>
            <a:r>
              <a:rPr lang="zh-CN" altLang="en-US" dirty="0" smtClean="0"/>
              <a:t>从利率互换中提取其他利率的信息</a:t>
            </a:r>
            <a:r>
              <a:rPr lang="en-US" altLang="zh-CN" dirty="0" smtClean="0"/>
              <a:t>I</a:t>
            </a:r>
            <a:endParaRPr lang="zh-CN" altLang="en-US" dirty="0"/>
          </a:p>
        </p:txBody>
      </p:sp>
      <p:sp>
        <p:nvSpPr>
          <p:cNvPr id="3" name="内容占位符 2"/>
          <p:cNvSpPr>
            <a:spLocks noGrp="1"/>
          </p:cNvSpPr>
          <p:nvPr>
            <p:ph idx="1"/>
          </p:nvPr>
        </p:nvSpPr>
        <p:spPr>
          <a:xfrm>
            <a:off x="395536" y="1124744"/>
            <a:ext cx="8568952" cy="5040560"/>
          </a:xfrm>
        </p:spPr>
        <p:txBody>
          <a:bodyPr/>
          <a:lstStyle/>
          <a:p>
            <a:r>
              <a:rPr lang="zh-CN" altLang="en-US" sz="2800" dirty="0" smtClean="0"/>
              <a:t>当浮动端利率与贴现率均为 </a:t>
            </a:r>
            <a:r>
              <a:rPr lang="en-US" altLang="zh-CN" sz="2800" dirty="0" smtClean="0"/>
              <a:t>LIBOR </a:t>
            </a:r>
            <a:r>
              <a:rPr lang="zh-CN" altLang="en-US" sz="2800" dirty="0" smtClean="0"/>
              <a:t>时，互换利率通常作为与 </a:t>
            </a:r>
            <a:r>
              <a:rPr lang="en-US" altLang="zh-CN" sz="2800" dirty="0" smtClean="0"/>
              <a:t>LIBOR </a:t>
            </a:r>
            <a:r>
              <a:rPr lang="zh-CN" altLang="en-US" sz="2800" dirty="0" smtClean="0"/>
              <a:t>期限结构对应的平价到期收益率。</a:t>
            </a:r>
          </a:p>
          <a:p>
            <a:r>
              <a:rPr lang="zh-CN" altLang="en-US" sz="2800" dirty="0" smtClean="0"/>
              <a:t>当浮动端利率与贴现率不同时，互换利率就不是平价到期收益率，而是浮动端利率即期和远期利率的加权平均数，权重取决于贴现率的期限结构</a:t>
            </a:r>
            <a:r>
              <a:rPr lang="zh-CN" altLang="en-US" sz="2800" dirty="0"/>
              <a:t>。以两期为例（假定一年互换一次现金流），根据固定端现值等于浮动端现值的基本原理，我们有：</a:t>
            </a:r>
          </a:p>
          <a:p>
            <a:endParaRPr lang="en-US" altLang="zh-CN" dirty="0" smtClean="0"/>
          </a:p>
          <a:p>
            <a:pPr>
              <a:buNone/>
            </a:pPr>
            <a:endParaRPr lang="zh-CN" altLang="en-US"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26</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307253045"/>
              </p:ext>
            </p:extLst>
          </p:nvPr>
        </p:nvGraphicFramePr>
        <p:xfrm>
          <a:off x="2123728" y="4365104"/>
          <a:ext cx="5176837" cy="1736725"/>
        </p:xfrm>
        <a:graphic>
          <a:graphicData uri="http://schemas.openxmlformats.org/presentationml/2006/ole">
            <mc:AlternateContent xmlns:mc="http://schemas.openxmlformats.org/markup-compatibility/2006">
              <mc:Choice xmlns:v="urn:schemas-microsoft-com:vml" Requires="v">
                <p:oleObj spid="_x0000_s81934" name="Equation" r:id="rId3" imgW="2044440" imgH="685800" progId="">
                  <p:embed/>
                </p:oleObj>
              </mc:Choice>
              <mc:Fallback>
                <p:oleObj name="Equation" r:id="rId3" imgW="2044440" imgH="685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365104"/>
                        <a:ext cx="5176837"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249006"/>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从利率互换中提取其他利率的信息 </a:t>
            </a:r>
            <a:r>
              <a:rPr lang="en-US" altLang="zh-CN" dirty="0" smtClean="0"/>
              <a:t>II</a:t>
            </a:r>
            <a:endParaRPr lang="zh-CN" altLang="en-US" dirty="0"/>
          </a:p>
        </p:txBody>
      </p:sp>
      <p:sp>
        <p:nvSpPr>
          <p:cNvPr id="3" name="内容占位符 2"/>
          <p:cNvSpPr>
            <a:spLocks noGrp="1"/>
          </p:cNvSpPr>
          <p:nvPr>
            <p:ph idx="1"/>
          </p:nvPr>
        </p:nvSpPr>
        <p:spPr>
          <a:xfrm>
            <a:off x="457200" y="1600200"/>
            <a:ext cx="8363272" cy="4530725"/>
          </a:xfrm>
        </p:spPr>
        <p:txBody>
          <a:bodyPr/>
          <a:lstStyle/>
          <a:p>
            <a:pPr marL="0" indent="0">
              <a:buNone/>
            </a:pPr>
            <a:endParaRPr lang="en-US" altLang="zh-CN" dirty="0" smtClean="0"/>
          </a:p>
          <a:p>
            <a:r>
              <a:rPr lang="zh-CN" altLang="en-US" dirty="0" smtClean="0"/>
              <a:t>我国基于 </a:t>
            </a:r>
            <a:r>
              <a:rPr lang="en-US" altLang="zh-CN" dirty="0" smtClean="0"/>
              <a:t>7 </a:t>
            </a:r>
            <a:r>
              <a:rPr lang="zh-CN" altLang="en-US" dirty="0" smtClean="0"/>
              <a:t>天回购利率的利率互换就属于这种情形。该互换的贴现率应为银行间市场相应期限的同业拆放利率，它与 </a:t>
            </a:r>
            <a:r>
              <a:rPr lang="en-US" altLang="zh-CN" dirty="0" smtClean="0"/>
              <a:t>7 </a:t>
            </a:r>
            <a:r>
              <a:rPr lang="zh-CN" altLang="en-US" dirty="0" smtClean="0"/>
              <a:t>天回购利率显然不同。这样，利用上式就可以考察该互换利率、</a:t>
            </a:r>
            <a:r>
              <a:rPr lang="en-US" altLang="zh-CN" dirty="0" smtClean="0"/>
              <a:t>7 </a:t>
            </a:r>
            <a:r>
              <a:rPr lang="zh-CN" altLang="en-US" dirty="0" smtClean="0"/>
              <a:t>天回购利率和银行同业拆放利率之间的关系。</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27</a:t>
            </a:fld>
            <a:endParaRPr lang="zh-CN" altLang="en-US" dirty="0"/>
          </a:p>
        </p:txBody>
      </p:sp>
    </p:spTree>
    <p:extLst>
      <p:ext uri="{BB962C8B-B14F-4D97-AF65-F5344CB8AC3E}">
        <p14:creationId xmlns:p14="http://schemas.microsoft.com/office/powerpoint/2010/main" val="1508624626"/>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从互换利率与国债收益率之差中提取信息 </a:t>
            </a:r>
            <a:r>
              <a:rPr lang="en-US" altLang="zh-CN" dirty="0" smtClean="0"/>
              <a:t>I</a:t>
            </a:r>
            <a:endParaRPr lang="zh-CN" altLang="en-US" dirty="0"/>
          </a:p>
        </p:txBody>
      </p:sp>
      <p:sp>
        <p:nvSpPr>
          <p:cNvPr id="3" name="内容占位符 2"/>
          <p:cNvSpPr>
            <a:spLocks noGrp="1"/>
          </p:cNvSpPr>
          <p:nvPr>
            <p:ph idx="1"/>
          </p:nvPr>
        </p:nvSpPr>
        <p:spPr>
          <a:xfrm>
            <a:off x="467544" y="1772816"/>
            <a:ext cx="8229600" cy="4530725"/>
          </a:xfrm>
        </p:spPr>
        <p:txBody>
          <a:bodyPr>
            <a:normAutofit/>
          </a:bodyPr>
          <a:lstStyle/>
          <a:p>
            <a:pPr>
              <a:buNone/>
            </a:pPr>
            <a:r>
              <a:rPr lang="en-US" altLang="zh-CN" dirty="0"/>
              <a:t> </a:t>
            </a:r>
            <a:r>
              <a:rPr lang="en-US" altLang="zh-CN" dirty="0" smtClean="0"/>
              <a:t>       </a:t>
            </a:r>
            <a:r>
              <a:rPr lang="zh-CN" altLang="en-US" dirty="0" smtClean="0"/>
              <a:t>由于美国国债不存在信用风险，流动性好，甚至还有政策便利。而互换存在着对手风险，此外互换利率还受互换市场个性风险影响。因此互换利率与国债收益率之差可以反映互换的对手风险、国债的便利收益以及互换个性风险等信息。</a:t>
            </a:r>
          </a:p>
          <a:p>
            <a:pPr>
              <a:buNone/>
            </a:pPr>
            <a:r>
              <a:rPr lang="zh-CN" altLang="en-US" dirty="0" smtClean="0"/>
              <a:t>		</a:t>
            </a:r>
            <a:r>
              <a:rPr lang="en-US" altLang="zh-CN" dirty="0" err="1" smtClean="0"/>
              <a:t>Feldhütter</a:t>
            </a:r>
            <a:r>
              <a:rPr lang="en-US" altLang="zh-CN" dirty="0" smtClean="0"/>
              <a:t> and </a:t>
            </a:r>
            <a:r>
              <a:rPr lang="en-US" altLang="zh-CN" dirty="0" err="1" smtClean="0"/>
              <a:t>Lando</a:t>
            </a:r>
            <a:r>
              <a:rPr lang="zh-CN" altLang="en-US" dirty="0" smtClean="0"/>
              <a:t>（</a:t>
            </a:r>
            <a:r>
              <a:rPr lang="en-US" altLang="zh-CN" dirty="0" smtClean="0"/>
              <a:t>2008</a:t>
            </a:r>
            <a:r>
              <a:rPr lang="zh-CN" altLang="en-US" dirty="0" smtClean="0"/>
              <a:t>）用卡尔曼滤波方法将上述差价分解成三个构成部分：</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28</a:t>
            </a:fld>
            <a:endParaRPr lang="zh-CN" altLang="en-US" dirty="0"/>
          </a:p>
        </p:txBody>
      </p:sp>
    </p:spTree>
    <p:extLst>
      <p:ext uri="{BB962C8B-B14F-4D97-AF65-F5344CB8AC3E}">
        <p14:creationId xmlns:p14="http://schemas.microsoft.com/office/powerpoint/2010/main" val="3306749951"/>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从互换利率与国债收益率之差中提取信息 </a:t>
            </a:r>
            <a:r>
              <a:rPr lang="en-US" altLang="zh-CN" dirty="0" smtClean="0"/>
              <a:t>II</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785786" y="1628800"/>
            <a:ext cx="7239261" cy="4586282"/>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29</a:t>
            </a:fld>
            <a:endParaRPr lang="zh-CN" altLang="en-US" dirty="0"/>
          </a:p>
        </p:txBody>
      </p:sp>
    </p:spTree>
    <p:extLst>
      <p:ext uri="{BB962C8B-B14F-4D97-AF65-F5344CB8AC3E}">
        <p14:creationId xmlns:p14="http://schemas.microsoft.com/office/powerpoint/2010/main" val="1724538033"/>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27584" y="1600200"/>
            <a:ext cx="7859216" cy="4530725"/>
          </a:xfrm>
        </p:spPr>
        <p:txBody>
          <a:bodyPr>
            <a:normAutofit/>
          </a:bodyPr>
          <a:lstStyle/>
          <a:p>
            <a:pPr>
              <a:lnSpc>
                <a:spcPct val="150000"/>
              </a:lnSpc>
            </a:pPr>
            <a:endParaRPr lang="en-US" altLang="zh-CN" dirty="0" smtClean="0"/>
          </a:p>
          <a:p>
            <a:pPr>
              <a:lnSpc>
                <a:spcPct val="150000"/>
              </a:lnSpc>
              <a:buNone/>
            </a:pPr>
            <a:r>
              <a:rPr lang="zh-CN" altLang="en-US" dirty="0" smtClean="0">
                <a:solidFill>
                  <a:srgbClr val="002060"/>
                </a:solidFill>
              </a:rPr>
              <a:t>利率互换的定价</a:t>
            </a:r>
            <a:endParaRPr lang="en-US" altLang="zh-CN" dirty="0" smtClean="0">
              <a:solidFill>
                <a:srgbClr val="002060"/>
              </a:solidFill>
            </a:endParaRPr>
          </a:p>
          <a:p>
            <a:pPr>
              <a:lnSpc>
                <a:spcPct val="150000"/>
              </a:lnSpc>
              <a:buNone/>
            </a:pPr>
            <a:r>
              <a:rPr lang="zh-CN" altLang="en-US" dirty="0" smtClean="0">
                <a:solidFill>
                  <a:schemeClr val="bg1">
                    <a:lumMod val="75000"/>
                  </a:schemeClr>
                </a:solidFill>
              </a:rPr>
              <a:t>货币互换的定价</a:t>
            </a:r>
            <a:endParaRPr lang="en-US" altLang="zh-CN" dirty="0" smtClean="0">
              <a:solidFill>
                <a:schemeClr val="bg1">
                  <a:lumMod val="75000"/>
                </a:schemeClr>
              </a:solidFill>
            </a:endParaRPr>
          </a:p>
          <a:p>
            <a:pPr>
              <a:lnSpc>
                <a:spcPct val="150000"/>
              </a:lnSpc>
              <a:buNone/>
            </a:pPr>
            <a:r>
              <a:rPr lang="zh-CN" altLang="en-US" dirty="0" smtClean="0">
                <a:solidFill>
                  <a:schemeClr val="bg1">
                    <a:lumMod val="75000"/>
                  </a:schemeClr>
                </a:solidFill>
              </a:rPr>
              <a:t>互换的风险</a:t>
            </a:r>
          </a:p>
        </p:txBody>
      </p:sp>
      <p:sp>
        <p:nvSpPr>
          <p:cNvPr id="6" name="页脚占位符 5"/>
          <p:cNvSpPr>
            <a:spLocks noGrp="1"/>
          </p:cNvSpPr>
          <p:nvPr>
            <p:ph type="ftr" sz="quarter" idx="11"/>
          </p:nvPr>
        </p:nvSpPr>
        <p:spPr/>
        <p:txBody>
          <a:bodyPr/>
          <a:lstStyle/>
          <a:p>
            <a:r>
              <a:rPr lang="en-US" altLang="zh-CN" smtClean="0"/>
              <a:t>Copyright © 2012 Zheng, Zhenlong &amp; Chen, Rong</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a:t>
            </a:fld>
            <a:endParaRPr lang="zh-CN" altLang="en-US" dirty="0"/>
          </a:p>
        </p:txBody>
      </p:sp>
    </p:spTree>
    <p:extLst>
      <p:ext uri="{BB962C8B-B14F-4D97-AF65-F5344CB8AC3E}">
        <p14:creationId xmlns:p14="http://schemas.microsoft.com/office/powerpoint/2010/main" val="1822482238"/>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从 </a:t>
            </a:r>
            <a:r>
              <a:rPr lang="en-US" altLang="zh-CN" dirty="0" smtClean="0"/>
              <a:t>LIBOR </a:t>
            </a:r>
            <a:r>
              <a:rPr lang="zh-CN" altLang="en-US" dirty="0" smtClean="0"/>
              <a:t>与隔夜拆借利率指数互换（</a:t>
            </a:r>
            <a:r>
              <a:rPr lang="en-US" altLang="zh-CN" dirty="0" smtClean="0"/>
              <a:t>OIS</a:t>
            </a:r>
            <a:r>
              <a:rPr lang="zh-CN" altLang="en-US" dirty="0" smtClean="0"/>
              <a:t>）之差中提取信息 </a:t>
            </a:r>
            <a:r>
              <a:rPr lang="en-US" altLang="zh-CN" dirty="0" smtClean="0"/>
              <a:t>I</a:t>
            </a:r>
            <a:br>
              <a:rPr lang="en-US" altLang="zh-CN" dirty="0" smtClean="0"/>
            </a:br>
            <a:endParaRPr lang="zh-CN" altLang="en-US" dirty="0"/>
          </a:p>
        </p:txBody>
      </p:sp>
      <p:sp>
        <p:nvSpPr>
          <p:cNvPr id="3" name="内容占位符 2"/>
          <p:cNvSpPr>
            <a:spLocks noGrp="1"/>
          </p:cNvSpPr>
          <p:nvPr>
            <p:ph idx="1"/>
          </p:nvPr>
        </p:nvSpPr>
        <p:spPr/>
        <p:txBody>
          <a:bodyPr>
            <a:normAutofit fontScale="40000" lnSpcReduction="20000"/>
          </a:bodyPr>
          <a:lstStyle/>
          <a:p>
            <a:endParaRPr lang="en-US" altLang="zh-CN" dirty="0" smtClean="0"/>
          </a:p>
          <a:p>
            <a:pPr>
              <a:buNone/>
            </a:pPr>
            <a:r>
              <a:rPr lang="en-US" altLang="zh-CN" dirty="0" smtClean="0"/>
              <a:t>		</a:t>
            </a:r>
            <a:endParaRPr lang="en-US" altLang="zh-CN" sz="6500" dirty="0" smtClean="0"/>
          </a:p>
          <a:p>
            <a:pPr>
              <a:buNone/>
            </a:pPr>
            <a:r>
              <a:rPr lang="en-US" altLang="zh-CN" sz="6500" dirty="0" smtClean="0"/>
              <a:t>             LIBOR </a:t>
            </a:r>
            <a:r>
              <a:rPr lang="zh-CN" altLang="en-US" sz="6500" dirty="0" smtClean="0"/>
              <a:t>利率反映了政策利率的预期路径以及金融机构的信用风险和流动性风险溢酬，而 </a:t>
            </a:r>
            <a:r>
              <a:rPr lang="en-US" altLang="zh-CN" sz="6500" dirty="0" smtClean="0"/>
              <a:t>OIS </a:t>
            </a:r>
            <a:r>
              <a:rPr lang="zh-CN" altLang="en-US" sz="6500" dirty="0" smtClean="0"/>
              <a:t>则反映了市场对无担保隔夜拆借利率走势（从而也是政策利率走势）的估计。因此两者相减就反映了银行间市场的信用风险和流动性风险，如下图所示。</a:t>
            </a:r>
          </a:p>
          <a:p>
            <a:pPr>
              <a:buNone/>
            </a:pPr>
            <a:endParaRPr lang="zh-CN" altLang="en-US" sz="6500" dirty="0" smtClean="0"/>
          </a:p>
          <a:p>
            <a:pPr>
              <a:buNone/>
            </a:pPr>
            <a:r>
              <a:rPr lang="zh-CN" altLang="en-US" sz="6500" dirty="0" smtClean="0"/>
              <a:t>		从图中可以看出，美元、英镑和欧元的 </a:t>
            </a:r>
            <a:r>
              <a:rPr lang="en-US" altLang="zh-CN" sz="6500" dirty="0" smtClean="0"/>
              <a:t>3 </a:t>
            </a:r>
            <a:r>
              <a:rPr lang="zh-CN" altLang="en-US" sz="6500" dirty="0" smtClean="0"/>
              <a:t>个月 </a:t>
            </a:r>
            <a:r>
              <a:rPr lang="en-US" altLang="zh-CN" sz="6500" dirty="0" smtClean="0"/>
              <a:t>LIBOR</a:t>
            </a:r>
            <a:r>
              <a:rPr lang="zh-CN" altLang="en-US" sz="6500" dirty="0" smtClean="0"/>
              <a:t>与 </a:t>
            </a:r>
            <a:r>
              <a:rPr lang="en-US" altLang="zh-CN" sz="6500" dirty="0" smtClean="0"/>
              <a:t>OIS </a:t>
            </a:r>
            <a:r>
              <a:rPr lang="zh-CN" altLang="en-US" sz="6500" dirty="0" smtClean="0"/>
              <a:t>之差在危机发生前都非常低，但从 </a:t>
            </a:r>
            <a:r>
              <a:rPr lang="en-US" altLang="zh-CN" sz="6500" dirty="0" smtClean="0"/>
              <a:t>2007 </a:t>
            </a:r>
            <a:r>
              <a:rPr lang="zh-CN" altLang="en-US" sz="6500" dirty="0" smtClean="0"/>
              <a:t>年中期开始，这些利差就随危机的进展在高位大幅波动。</a:t>
            </a:r>
            <a:endParaRPr lang="zh-CN" altLang="en-US" sz="6500"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30</a:t>
            </a:fld>
            <a:endParaRPr lang="zh-CN" altLang="en-US" dirty="0"/>
          </a:p>
        </p:txBody>
      </p:sp>
    </p:spTree>
    <p:extLst>
      <p:ext uri="{BB962C8B-B14F-4D97-AF65-F5344CB8AC3E}">
        <p14:creationId xmlns:p14="http://schemas.microsoft.com/office/powerpoint/2010/main" val="4112881112"/>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从 </a:t>
            </a:r>
            <a:r>
              <a:rPr lang="en-US" altLang="zh-CN" dirty="0" smtClean="0"/>
              <a:t>LIBOR </a:t>
            </a:r>
            <a:r>
              <a:rPr lang="zh-CN" altLang="en-US" dirty="0" smtClean="0"/>
              <a:t>与隔夜拆借利率指数互换（</a:t>
            </a:r>
            <a:r>
              <a:rPr lang="en-US" altLang="zh-CN" dirty="0" smtClean="0"/>
              <a:t>OIS</a:t>
            </a:r>
            <a:r>
              <a:rPr lang="zh-CN" altLang="en-US" dirty="0" smtClean="0"/>
              <a:t>）之差中提取信息 </a:t>
            </a:r>
            <a:r>
              <a:rPr lang="en-US" altLang="zh-CN" dirty="0" smtClean="0"/>
              <a:t>II</a:t>
            </a:r>
            <a:br>
              <a:rPr lang="en-US" altLang="zh-CN" dirty="0" smtClean="0"/>
            </a:b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683568" y="1916832"/>
            <a:ext cx="7461928" cy="4429156"/>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31</a:t>
            </a:fld>
            <a:endParaRPr lang="zh-CN" altLang="en-US" dirty="0"/>
          </a:p>
        </p:txBody>
      </p:sp>
    </p:spTree>
    <p:extLst>
      <p:ext uri="{BB962C8B-B14F-4D97-AF65-F5344CB8AC3E}">
        <p14:creationId xmlns:p14="http://schemas.microsoft.com/office/powerpoint/2010/main" val="1438252727"/>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lnSpc>
                <a:spcPct val="150000"/>
              </a:lnSpc>
              <a:buNone/>
            </a:pPr>
            <a:r>
              <a:rPr lang="zh-CN" altLang="en-US" dirty="0" smtClean="0">
                <a:solidFill>
                  <a:schemeClr val="bg1">
                    <a:lumMod val="75000"/>
                  </a:schemeClr>
                </a:solidFill>
              </a:rPr>
              <a:t>利率互换的定价</a:t>
            </a:r>
            <a:endParaRPr lang="en-US" altLang="zh-CN" dirty="0" smtClean="0">
              <a:solidFill>
                <a:schemeClr val="bg1">
                  <a:lumMod val="75000"/>
                </a:schemeClr>
              </a:solidFill>
            </a:endParaRPr>
          </a:p>
          <a:p>
            <a:pPr>
              <a:lnSpc>
                <a:spcPct val="150000"/>
              </a:lnSpc>
              <a:buNone/>
            </a:pPr>
            <a:r>
              <a:rPr lang="zh-CN" altLang="en-US" dirty="0" smtClean="0">
                <a:solidFill>
                  <a:srgbClr val="002060"/>
                </a:solidFill>
              </a:rPr>
              <a:t>货币互换的定价</a:t>
            </a:r>
            <a:endParaRPr lang="en-US" altLang="zh-CN" dirty="0" smtClean="0">
              <a:solidFill>
                <a:srgbClr val="002060"/>
              </a:solidFill>
            </a:endParaRPr>
          </a:p>
          <a:p>
            <a:pPr>
              <a:lnSpc>
                <a:spcPct val="150000"/>
              </a:lnSpc>
              <a:buNone/>
            </a:pPr>
            <a:r>
              <a:rPr lang="zh-CN" altLang="en-US" dirty="0" smtClean="0">
                <a:solidFill>
                  <a:schemeClr val="bg1">
                    <a:lumMod val="75000"/>
                  </a:schemeClr>
                </a:solidFill>
              </a:rPr>
              <a:t>互换的风险</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32</a:t>
            </a:fld>
            <a:endParaRPr lang="zh-CN" altLang="en-US" dirty="0"/>
          </a:p>
        </p:txBody>
      </p:sp>
    </p:spTree>
    <p:extLst>
      <p:ext uri="{BB962C8B-B14F-4D97-AF65-F5344CB8AC3E}">
        <p14:creationId xmlns:p14="http://schemas.microsoft.com/office/powerpoint/2010/main" val="4095401094"/>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货币互换的分解</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货币互换也可以分解为债券的组合或远期协议的组合</a:t>
            </a:r>
            <a:endParaRPr lang="en-US" altLang="zh-CN" dirty="0" smtClean="0"/>
          </a:p>
          <a:p>
            <a:pPr lvl="3"/>
            <a:endParaRPr lang="en-US" altLang="zh-CN" dirty="0" smtClean="0"/>
          </a:p>
          <a:p>
            <a:pPr lvl="1"/>
            <a:r>
              <a:rPr lang="zh-CN" altLang="en-US" dirty="0" smtClean="0"/>
              <a:t>一份外币债券和一份本币债券的组合</a:t>
            </a:r>
            <a:endParaRPr lang="en-US" altLang="zh-CN" dirty="0" smtClean="0"/>
          </a:p>
          <a:p>
            <a:pPr lvl="1"/>
            <a:r>
              <a:rPr lang="zh-CN" altLang="en-US" dirty="0" smtClean="0"/>
              <a:t> 远期外汇协议的组合</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33</a:t>
            </a:fld>
            <a:endParaRPr lang="zh-CN" altLang="en-US" dirty="0"/>
          </a:p>
        </p:txBody>
      </p:sp>
    </p:spTree>
    <p:extLst>
      <p:ext uri="{BB962C8B-B14F-4D97-AF65-F5344CB8AC3E}">
        <p14:creationId xmlns:p14="http://schemas.microsoft.com/office/powerpoint/2010/main" val="1490972202"/>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 </a:t>
            </a:r>
            <a:r>
              <a:rPr lang="en-US" altLang="zh-CN" dirty="0" smtClean="0"/>
              <a:t>I</a:t>
            </a:r>
            <a:endParaRPr lang="zh-CN" altLang="en-US" dirty="0"/>
          </a:p>
        </p:txBody>
      </p:sp>
      <p:pic>
        <p:nvPicPr>
          <p:cNvPr id="8" name="内容占位符 7" descr="1.jpg"/>
          <p:cNvPicPr>
            <a:picLocks noGrp="1" noChangeAspect="1"/>
          </p:cNvPicPr>
          <p:nvPr>
            <p:ph idx="1"/>
          </p:nvPr>
        </p:nvPicPr>
        <p:blipFill>
          <a:blip r:embed="rId2" cstate="print"/>
          <a:stretch>
            <a:fillRect/>
          </a:stretch>
        </p:blipFill>
        <p:spPr>
          <a:xfrm>
            <a:off x="1331640" y="1412776"/>
            <a:ext cx="6667500" cy="4210050"/>
          </a:xfrm>
        </p:spPr>
      </p:pic>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34</a:t>
            </a:fld>
            <a:endParaRPr lang="zh-CN" altLang="en-US" dirty="0"/>
          </a:p>
        </p:txBody>
      </p:sp>
    </p:spTree>
    <p:extLst>
      <p:ext uri="{BB962C8B-B14F-4D97-AF65-F5344CB8AC3E}">
        <p14:creationId xmlns:p14="http://schemas.microsoft.com/office/powerpoint/2010/main" val="1926454677"/>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 </a:t>
            </a:r>
            <a:r>
              <a:rPr lang="en-US" altLang="zh-CN" dirty="0" smtClean="0"/>
              <a:t>II</a:t>
            </a:r>
            <a:endParaRPr lang="zh-CN" altLang="en-US" dirty="0"/>
          </a:p>
        </p:txBody>
      </p:sp>
      <p:sp>
        <p:nvSpPr>
          <p:cNvPr id="4" name="内容占位符 3"/>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35</a:t>
            </a:fld>
            <a:endParaRPr lang="zh-CN" altLang="en-US"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0891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515246"/>
      </p:ext>
    </p:extLst>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 </a:t>
            </a:r>
            <a:r>
              <a:rPr lang="en-US" altLang="zh-CN" dirty="0" smtClean="0"/>
              <a:t>III</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对于甲银行</a:t>
            </a:r>
            <a:endParaRPr lang="en-US" altLang="zh-CN" dirty="0" smtClean="0"/>
          </a:p>
          <a:p>
            <a:pPr lvl="3"/>
            <a:endParaRPr lang="en-US" altLang="zh-CN" dirty="0" smtClean="0"/>
          </a:p>
          <a:p>
            <a:pPr lvl="1"/>
            <a:r>
              <a:rPr lang="zh-CN" altLang="en-US" dirty="0" smtClean="0"/>
              <a:t> 美元固定利率债券多头与英镑固定利率债券空头组合</a:t>
            </a:r>
            <a:endParaRPr lang="en-US" altLang="zh-CN" dirty="0" smtClean="0"/>
          </a:p>
          <a:p>
            <a:pPr lvl="1"/>
            <a:r>
              <a:rPr lang="zh-CN" altLang="en-US" dirty="0" smtClean="0"/>
              <a:t>一系列 </a:t>
            </a:r>
            <a:r>
              <a:rPr lang="en-US" altLang="zh-CN" dirty="0" smtClean="0"/>
              <a:t>FXA </a:t>
            </a:r>
            <a:r>
              <a:rPr lang="zh-CN" altLang="en-US" dirty="0" smtClean="0"/>
              <a:t>的组合</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36</a:t>
            </a:fld>
            <a:endParaRPr lang="zh-CN" altLang="en-US" dirty="0"/>
          </a:p>
        </p:txBody>
      </p:sp>
    </p:spTree>
    <p:extLst>
      <p:ext uri="{BB962C8B-B14F-4D97-AF65-F5344CB8AC3E}">
        <p14:creationId xmlns:p14="http://schemas.microsoft.com/office/powerpoint/2010/main" val="2556260968"/>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运用债券组合为货币互换定价</a:t>
            </a:r>
            <a:endParaRPr lang="zh-CN" altLang="en-US" dirty="0"/>
          </a:p>
        </p:txBody>
      </p:sp>
      <p:sp>
        <p:nvSpPr>
          <p:cNvPr id="3" name="内容占位符 2"/>
          <p:cNvSpPr>
            <a:spLocks noGrp="1"/>
          </p:cNvSpPr>
          <p:nvPr>
            <p:ph idx="1"/>
          </p:nvPr>
        </p:nvSpPr>
        <p:spPr>
          <a:xfrm>
            <a:off x="457200" y="1052736"/>
            <a:ext cx="8229600" cy="5078189"/>
          </a:xfrm>
        </p:spPr>
        <p:txBody>
          <a:bodyPr>
            <a:normAutofit/>
          </a:bodyPr>
          <a:lstStyle/>
          <a:p>
            <a:r>
              <a:rPr lang="zh-CN" altLang="en-US" dirty="0" smtClean="0"/>
              <a:t>定义</a:t>
            </a:r>
            <a:endParaRPr lang="en-US" altLang="zh-CN" dirty="0" smtClean="0"/>
          </a:p>
          <a:p>
            <a:pPr lvl="1"/>
            <a:r>
              <a:rPr lang="en-US" altLang="zh-CN" dirty="0" smtClean="0"/>
              <a:t>          : </a:t>
            </a:r>
            <a:r>
              <a:rPr lang="zh-CN" altLang="en-US" dirty="0" smtClean="0"/>
              <a:t>货币互换的价值</a:t>
            </a:r>
            <a:endParaRPr lang="en-US" altLang="zh-CN" dirty="0" smtClean="0"/>
          </a:p>
          <a:p>
            <a:pPr lvl="1"/>
            <a:r>
              <a:rPr lang="en-US" altLang="zh-CN" dirty="0" smtClean="0"/>
              <a:t>       : </a:t>
            </a:r>
            <a:r>
              <a:rPr lang="zh-CN" altLang="en-US" dirty="0" smtClean="0"/>
              <a:t>用外币表示的从互换中分解出来的外币债券的价值</a:t>
            </a:r>
            <a:endParaRPr lang="en-US" altLang="zh-CN" dirty="0" smtClean="0"/>
          </a:p>
          <a:p>
            <a:pPr lvl="1"/>
            <a:r>
              <a:rPr lang="en-US" altLang="zh-CN" dirty="0" smtClean="0"/>
              <a:t>        : </a:t>
            </a:r>
            <a:r>
              <a:rPr lang="zh-CN" altLang="en-US" dirty="0" smtClean="0"/>
              <a:t>从互换中分解出来的本币债券的价值</a:t>
            </a:r>
            <a:endParaRPr lang="en-US" altLang="zh-CN" dirty="0" smtClean="0"/>
          </a:p>
          <a:p>
            <a:pPr lvl="1"/>
            <a:r>
              <a:rPr lang="en-US" altLang="zh-CN" dirty="0" smtClean="0"/>
              <a:t>        : </a:t>
            </a:r>
            <a:r>
              <a:rPr lang="zh-CN" altLang="en-US" dirty="0" smtClean="0"/>
              <a:t>即期汇率（直接标价法）</a:t>
            </a:r>
          </a:p>
          <a:p>
            <a:r>
              <a:rPr lang="zh-CN" altLang="en-US" dirty="0" smtClean="0"/>
              <a:t>对于收入本币利息、付出外币利息的一方：</a:t>
            </a:r>
            <a:endParaRPr lang="en-US" altLang="zh-CN" dirty="0" smtClean="0"/>
          </a:p>
          <a:p>
            <a:endParaRPr lang="en-US" altLang="zh-CN" dirty="0" smtClean="0"/>
          </a:p>
          <a:p>
            <a:r>
              <a:rPr lang="zh-CN" altLang="en-US" dirty="0" smtClean="0"/>
              <a:t>对付出本币利息、收入外币利息的一方：</a:t>
            </a:r>
            <a:endParaRPr lang="en-US" altLang="zh-CN" dirty="0" smtClean="0"/>
          </a:p>
          <a:p>
            <a:endParaRPr lang="zh-CN" altLang="en-US"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37</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588899706"/>
              </p:ext>
            </p:extLst>
          </p:nvPr>
        </p:nvGraphicFramePr>
        <p:xfrm>
          <a:off x="1187624" y="1412776"/>
          <a:ext cx="666756" cy="500066"/>
        </p:xfrm>
        <a:graphic>
          <a:graphicData uri="http://schemas.openxmlformats.org/presentationml/2006/ole">
            <mc:AlternateContent xmlns:mc="http://schemas.openxmlformats.org/markup-compatibility/2006">
              <mc:Choice xmlns:v="urn:schemas-microsoft-com:vml" Requires="v">
                <p:oleObj spid="_x0000_s83012" name="Equation" r:id="rId3" imgW="304560" imgH="228600" progId="">
                  <p:embed/>
                </p:oleObj>
              </mc:Choice>
              <mc:Fallback>
                <p:oleObj name="Equation" r:id="rId3" imgW="30456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12776"/>
                        <a:ext cx="66675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2202863"/>
              </p:ext>
            </p:extLst>
          </p:nvPr>
        </p:nvGraphicFramePr>
        <p:xfrm>
          <a:off x="1187624" y="1844824"/>
          <a:ext cx="428628" cy="428628"/>
        </p:xfrm>
        <a:graphic>
          <a:graphicData uri="http://schemas.openxmlformats.org/presentationml/2006/ole">
            <mc:AlternateContent xmlns:mc="http://schemas.openxmlformats.org/markup-compatibility/2006">
              <mc:Choice xmlns:v="urn:schemas-microsoft-com:vml" Requires="v">
                <p:oleObj spid="_x0000_s83013" name="Equation" r:id="rId5" imgW="215640" imgH="215640" progId="">
                  <p:embed/>
                </p:oleObj>
              </mc:Choice>
              <mc:Fallback>
                <p:oleObj name="Equation" r:id="rId5" imgW="215640" imgH="2156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1844824"/>
                        <a:ext cx="428628"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46173001"/>
              </p:ext>
            </p:extLst>
          </p:nvPr>
        </p:nvGraphicFramePr>
        <p:xfrm>
          <a:off x="1187624" y="2276872"/>
          <a:ext cx="428628" cy="428628"/>
        </p:xfrm>
        <a:graphic>
          <a:graphicData uri="http://schemas.openxmlformats.org/presentationml/2006/ole">
            <mc:AlternateContent xmlns:mc="http://schemas.openxmlformats.org/markup-compatibility/2006">
              <mc:Choice xmlns:v="urn:schemas-microsoft-com:vml" Requires="v">
                <p:oleObj spid="_x0000_s83014" name="Equation" r:id="rId7" imgW="215640" imgH="215640" progId="">
                  <p:embed/>
                </p:oleObj>
              </mc:Choice>
              <mc:Fallback>
                <p:oleObj name="Equation" r:id="rId7" imgW="215640" imgH="2156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2276872"/>
                        <a:ext cx="428628"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78137950"/>
              </p:ext>
            </p:extLst>
          </p:nvPr>
        </p:nvGraphicFramePr>
        <p:xfrm>
          <a:off x="1259632" y="2708920"/>
          <a:ext cx="357190" cy="459244"/>
        </p:xfrm>
        <a:graphic>
          <a:graphicData uri="http://schemas.openxmlformats.org/presentationml/2006/ole">
            <mc:AlternateContent xmlns:mc="http://schemas.openxmlformats.org/markup-compatibility/2006">
              <mc:Choice xmlns:v="urn:schemas-microsoft-com:vml" Requires="v">
                <p:oleObj spid="_x0000_s83015" name="Equation" r:id="rId9" imgW="177480" imgH="228600" progId="">
                  <p:embed/>
                </p:oleObj>
              </mc:Choice>
              <mc:Fallback>
                <p:oleObj name="Equation" r:id="rId9" imgW="17748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2708920"/>
                        <a:ext cx="357190" cy="459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055709334"/>
              </p:ext>
            </p:extLst>
          </p:nvPr>
        </p:nvGraphicFramePr>
        <p:xfrm>
          <a:off x="2987824" y="3573016"/>
          <a:ext cx="2286017" cy="484098"/>
        </p:xfrm>
        <a:graphic>
          <a:graphicData uri="http://schemas.openxmlformats.org/presentationml/2006/ole">
            <mc:AlternateContent xmlns:mc="http://schemas.openxmlformats.org/markup-compatibility/2006">
              <mc:Choice xmlns:v="urn:schemas-microsoft-com:vml" Requires="v">
                <p:oleObj spid="_x0000_s83016" name="Equation" r:id="rId11" imgW="1079280" imgH="228600" progId="">
                  <p:embed/>
                </p:oleObj>
              </mc:Choice>
              <mc:Fallback>
                <p:oleObj name="Equation" r:id="rId11" imgW="1079280" imgH="2286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3573016"/>
                        <a:ext cx="2286017" cy="484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888052192"/>
              </p:ext>
            </p:extLst>
          </p:nvPr>
        </p:nvGraphicFramePr>
        <p:xfrm>
          <a:off x="2987824" y="4581128"/>
          <a:ext cx="2214578" cy="468969"/>
        </p:xfrm>
        <a:graphic>
          <a:graphicData uri="http://schemas.openxmlformats.org/presentationml/2006/ole">
            <mc:AlternateContent xmlns:mc="http://schemas.openxmlformats.org/markup-compatibility/2006">
              <mc:Choice xmlns:v="urn:schemas-microsoft-com:vml" Requires="v">
                <p:oleObj spid="_x0000_s83017" name="Equation" r:id="rId13" imgW="1079280" imgH="228600" progId="">
                  <p:embed/>
                </p:oleObj>
              </mc:Choice>
              <mc:Fallback>
                <p:oleObj name="Equation" r:id="rId13" imgW="1079280" imgH="2286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824" y="4581128"/>
                        <a:ext cx="2214578" cy="4689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4041852"/>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运用 </a:t>
            </a:r>
            <a:r>
              <a:rPr lang="en-US" altLang="zh-CN" dirty="0" smtClean="0"/>
              <a:t>FXA </a:t>
            </a:r>
            <a:r>
              <a:rPr lang="zh-CN" altLang="en-US" dirty="0" smtClean="0"/>
              <a:t>组合为货币互换定价</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计算并加总货币互换中分解出来的每笔 </a:t>
            </a:r>
            <a:r>
              <a:rPr lang="en-US" altLang="zh-CN" dirty="0" smtClean="0"/>
              <a:t>FXA </a:t>
            </a:r>
            <a:r>
              <a:rPr lang="zh-CN" altLang="en-US" dirty="0" smtClean="0"/>
              <a:t>的价值， 就可得到相应货币互换的价值。</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38</a:t>
            </a:fld>
            <a:endParaRPr lang="zh-CN" altLang="en-US" dirty="0"/>
          </a:p>
        </p:txBody>
      </p:sp>
    </p:spTree>
    <p:extLst>
      <p:ext uri="{BB962C8B-B14F-4D97-AF65-F5344CB8AC3E}">
        <p14:creationId xmlns:p14="http://schemas.microsoft.com/office/powerpoint/2010/main" val="2561028020"/>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7.4 &amp; 7.5</a:t>
            </a:r>
            <a:endParaRPr lang="zh-CN" altLang="en-US" dirty="0"/>
          </a:p>
        </p:txBody>
      </p:sp>
      <p:sp>
        <p:nvSpPr>
          <p:cNvPr id="3" name="内容占位符 2"/>
          <p:cNvSpPr>
            <a:spLocks noGrp="1"/>
          </p:cNvSpPr>
          <p:nvPr>
            <p:ph idx="1"/>
          </p:nvPr>
        </p:nvSpPr>
        <p:spPr>
          <a:xfrm>
            <a:off x="467544" y="1052736"/>
            <a:ext cx="8229600" cy="4530725"/>
          </a:xfrm>
        </p:spPr>
        <p:txBody>
          <a:bodyPr>
            <a:normAutofit/>
          </a:bodyPr>
          <a:lstStyle/>
          <a:p>
            <a:pPr>
              <a:buNone/>
            </a:pPr>
            <a:endParaRPr lang="en-US" altLang="zh-CN" dirty="0" smtClean="0"/>
          </a:p>
          <a:p>
            <a:pPr>
              <a:buNone/>
            </a:pPr>
            <a:r>
              <a:rPr lang="en-US" altLang="zh-CN" dirty="0" smtClean="0"/>
              <a:t>		</a:t>
            </a:r>
            <a:r>
              <a:rPr lang="zh-CN" altLang="en-US" sz="2800" dirty="0" smtClean="0"/>
              <a:t>假设美元和日元的 </a:t>
            </a:r>
            <a:r>
              <a:rPr lang="en-US" altLang="zh-CN" sz="2800" dirty="0" smtClean="0"/>
              <a:t>LIBOR </a:t>
            </a:r>
            <a:r>
              <a:rPr lang="zh-CN" altLang="en-US" sz="2800" dirty="0" smtClean="0"/>
              <a:t>利率的期限结构是平的，在日本是 </a:t>
            </a:r>
            <a:r>
              <a:rPr lang="en-US" altLang="zh-CN" sz="2800" dirty="0" smtClean="0"/>
              <a:t>2% </a:t>
            </a:r>
            <a:r>
              <a:rPr lang="zh-CN" altLang="en-US" sz="2800" dirty="0" smtClean="0"/>
              <a:t>而在美国是 </a:t>
            </a:r>
            <a:r>
              <a:rPr lang="en-US" altLang="zh-CN" sz="2800" dirty="0" smtClean="0"/>
              <a:t>6% </a:t>
            </a:r>
            <a:r>
              <a:rPr lang="zh-CN" altLang="en-US" sz="2800" dirty="0" smtClean="0"/>
              <a:t>（均为连续复利）。某一金融机构在一笔货币互换中每年收入日元，利率为 </a:t>
            </a:r>
            <a:r>
              <a:rPr lang="en-US" altLang="zh-CN" sz="2800" dirty="0" smtClean="0"/>
              <a:t>3% </a:t>
            </a:r>
            <a:r>
              <a:rPr lang="zh-CN" altLang="en-US" sz="2800" dirty="0" smtClean="0"/>
              <a:t>（每年计一次复利），同时付出美元，利率为 </a:t>
            </a:r>
            <a:r>
              <a:rPr lang="en-US" altLang="zh-CN" sz="2800" dirty="0" smtClean="0"/>
              <a:t>6.5% </a:t>
            </a:r>
            <a:r>
              <a:rPr lang="zh-CN" altLang="en-US" sz="2800" dirty="0" smtClean="0"/>
              <a:t>（每年计一次复利）。两种货币的本金分别为 </a:t>
            </a:r>
            <a:r>
              <a:rPr lang="en-US" altLang="zh-CN" sz="2800" dirty="0" smtClean="0"/>
              <a:t>1000 </a:t>
            </a:r>
            <a:r>
              <a:rPr lang="zh-CN" altLang="en-US" sz="2800" dirty="0" smtClean="0"/>
              <a:t>万美元和 </a:t>
            </a:r>
            <a:r>
              <a:rPr lang="en-US" altLang="zh-CN" sz="2800" dirty="0" smtClean="0"/>
              <a:t>120 000 </a:t>
            </a:r>
            <a:r>
              <a:rPr lang="zh-CN" altLang="en-US" sz="2800" dirty="0" smtClean="0"/>
              <a:t>万日元。这笔互换还有 </a:t>
            </a:r>
            <a:r>
              <a:rPr lang="en-US" altLang="zh-CN" sz="2800" dirty="0" smtClean="0"/>
              <a:t>3 </a:t>
            </a:r>
            <a:r>
              <a:rPr lang="zh-CN" altLang="en-US" sz="2800" dirty="0" smtClean="0"/>
              <a:t>年的期限，每年交换一次利息，即期汇率为 </a:t>
            </a:r>
            <a:r>
              <a:rPr lang="en-US" altLang="zh-CN" sz="2800" dirty="0" smtClean="0"/>
              <a:t>1 </a:t>
            </a:r>
            <a:r>
              <a:rPr lang="zh-CN" altLang="en-US" sz="2800" dirty="0" smtClean="0"/>
              <a:t>美元 </a:t>
            </a:r>
            <a:r>
              <a:rPr lang="en-US" altLang="zh-CN" sz="2800" dirty="0" smtClean="0"/>
              <a:t>= 110 </a:t>
            </a:r>
            <a:r>
              <a:rPr lang="zh-CN" altLang="en-US" sz="2800" dirty="0" smtClean="0"/>
              <a:t>日元。如何确定该笔货币互换的价值？</a:t>
            </a:r>
            <a:endParaRPr lang="zh-CN" altLang="en-US" sz="2800"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39</a:t>
            </a:fld>
            <a:endParaRPr lang="zh-CN" altLang="en-US" dirty="0"/>
          </a:p>
        </p:txBody>
      </p:sp>
    </p:spTree>
    <p:extLst>
      <p:ext uri="{BB962C8B-B14F-4D97-AF65-F5344CB8AC3E}">
        <p14:creationId xmlns:p14="http://schemas.microsoft.com/office/powerpoint/2010/main" val="1246873032"/>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假设</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忽略天数计算</a:t>
            </a:r>
            <a:endParaRPr lang="en-US" altLang="zh-CN" dirty="0" smtClean="0"/>
          </a:p>
          <a:p>
            <a:pPr lvl="4"/>
            <a:endParaRPr lang="zh-CN" altLang="en-US" dirty="0" smtClean="0"/>
          </a:p>
          <a:p>
            <a:r>
              <a:rPr lang="zh-CN" altLang="en-US" dirty="0" smtClean="0"/>
              <a:t>以国际市场上的互换为例，浮动利率使用 </a:t>
            </a:r>
            <a:r>
              <a:rPr lang="en-US" altLang="zh-CN" dirty="0" smtClean="0"/>
              <a:t>LIBOR</a:t>
            </a:r>
          </a:p>
          <a:p>
            <a:pPr lvl="4"/>
            <a:endParaRPr lang="en-US" altLang="zh-CN" dirty="0" smtClean="0"/>
          </a:p>
          <a:p>
            <a:r>
              <a:rPr lang="zh-CN" altLang="en-US" dirty="0" smtClean="0"/>
              <a:t>贴现率也使用 </a:t>
            </a:r>
            <a:r>
              <a:rPr lang="en-US" altLang="zh-CN" dirty="0" smtClean="0"/>
              <a:t>LIBOR</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a:t>
            </a:fld>
            <a:endParaRPr lang="zh-CN" altLang="en-US" dirty="0"/>
          </a:p>
        </p:txBody>
      </p:sp>
    </p:spTree>
    <p:extLst>
      <p:ext uri="{BB962C8B-B14F-4D97-AF65-F5344CB8AC3E}">
        <p14:creationId xmlns:p14="http://schemas.microsoft.com/office/powerpoint/2010/main" val="3473133525"/>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债券组合定价法</a:t>
            </a:r>
            <a:endParaRPr lang="zh-CN" altLang="en-US" dirty="0"/>
          </a:p>
        </p:txBody>
      </p:sp>
      <p:sp>
        <p:nvSpPr>
          <p:cNvPr id="3" name="内容占位符 2"/>
          <p:cNvSpPr>
            <a:spLocks noGrp="1"/>
          </p:cNvSpPr>
          <p:nvPr>
            <p:ph idx="1"/>
          </p:nvPr>
        </p:nvSpPr>
        <p:spPr>
          <a:xfrm>
            <a:off x="457200" y="1268760"/>
            <a:ext cx="8229600" cy="4862165"/>
          </a:xfrm>
        </p:spPr>
        <p:txBody>
          <a:bodyPr>
            <a:normAutofit lnSpcReduction="10000"/>
          </a:bodyPr>
          <a:lstStyle/>
          <a:p>
            <a:pPr>
              <a:buNone/>
            </a:pPr>
            <a:r>
              <a:rPr lang="zh-CN" altLang="en-US" dirty="0" smtClean="0"/>
              <a:t>如果以美元为本币，那么</a:t>
            </a:r>
          </a:p>
          <a:p>
            <a:pPr>
              <a:buNone/>
            </a:pPr>
            <a:endParaRPr lang="zh-CN" altLang="en-US" dirty="0" smtClean="0"/>
          </a:p>
          <a:p>
            <a:pPr>
              <a:buNone/>
            </a:pPr>
            <a:r>
              <a:rPr lang="zh-CN" altLang="en-US" dirty="0" smtClean="0"/>
              <a:t>				</a:t>
            </a:r>
            <a:endParaRPr lang="en-US" altLang="zh-CN" dirty="0" smtClean="0"/>
          </a:p>
          <a:p>
            <a:pPr>
              <a:buNone/>
            </a:pPr>
            <a:endParaRPr lang="en-US" altLang="zh-CN" dirty="0" smtClean="0"/>
          </a:p>
          <a:p>
            <a:pPr>
              <a:buNone/>
            </a:pPr>
            <a:endParaRPr lang="zh-CN" altLang="en-US" dirty="0" smtClean="0"/>
          </a:p>
          <a:p>
            <a:pPr>
              <a:buNone/>
            </a:pPr>
            <a:endParaRPr lang="zh-CN" altLang="en-US" dirty="0" smtClean="0"/>
          </a:p>
          <a:p>
            <a:pPr>
              <a:buNone/>
            </a:pPr>
            <a:r>
              <a:rPr lang="zh-CN" altLang="en-US" dirty="0" smtClean="0"/>
              <a:t>对该金融机构而言，货币互换的价值为</a:t>
            </a:r>
          </a:p>
          <a:p>
            <a:pPr>
              <a:buNone/>
            </a:pPr>
            <a:endParaRPr lang="zh-CN" altLang="en-US" dirty="0" smtClean="0"/>
          </a:p>
          <a:p>
            <a:pPr>
              <a:buNone/>
            </a:pPr>
            <a:endParaRPr lang="zh-CN" altLang="en-US" dirty="0" smtClean="0"/>
          </a:p>
          <a:p>
            <a:pPr marL="0" indent="0">
              <a:buNone/>
            </a:pPr>
            <a:r>
              <a:rPr lang="zh-CN" altLang="en-US" dirty="0" smtClean="0"/>
              <a:t>对于支付日元收入美元的一方，货币互换的价值为−</a:t>
            </a:r>
            <a:r>
              <a:rPr lang="en-US" altLang="zh-CN" dirty="0" smtClean="0"/>
              <a:t>113.30 </a:t>
            </a:r>
            <a:r>
              <a:rPr lang="zh-CN" altLang="en-US" dirty="0" smtClean="0"/>
              <a:t>万美元。</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40</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745251503"/>
              </p:ext>
            </p:extLst>
          </p:nvPr>
        </p:nvGraphicFramePr>
        <p:xfrm>
          <a:off x="1907704" y="4293096"/>
          <a:ext cx="4824536" cy="786958"/>
        </p:xfrm>
        <a:graphic>
          <a:graphicData uri="http://schemas.openxmlformats.org/presentationml/2006/ole">
            <mc:AlternateContent xmlns:mc="http://schemas.openxmlformats.org/markup-compatibility/2006">
              <mc:Choice xmlns:v="urn:schemas-microsoft-com:vml" Requires="v">
                <p:oleObj spid="_x0000_s83992" name="Equation" r:id="rId3" imgW="2438280" imgH="393480" progId="">
                  <p:embed/>
                </p:oleObj>
              </mc:Choice>
              <mc:Fallback>
                <p:oleObj name="Equation" r:id="rId3" imgW="2438280" imgH="393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293096"/>
                        <a:ext cx="4824536" cy="786958"/>
                      </a:xfrm>
                      <a:prstGeom prst="rect">
                        <a:avLst/>
                      </a:prstGeom>
                      <a:noFill/>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98220422"/>
              </p:ext>
            </p:extLst>
          </p:nvPr>
        </p:nvGraphicFramePr>
        <p:xfrm>
          <a:off x="1691680" y="1844824"/>
          <a:ext cx="5497513" cy="1808163"/>
        </p:xfrm>
        <a:graphic>
          <a:graphicData uri="http://schemas.openxmlformats.org/presentationml/2006/ole">
            <mc:AlternateContent xmlns:mc="http://schemas.openxmlformats.org/markup-compatibility/2006">
              <mc:Choice xmlns:v="urn:schemas-microsoft-com:vml" Requires="v">
                <p:oleObj spid="_x0000_s83993" name="Equation" r:id="rId5" imgW="2857320" imgH="939600" progId="">
                  <p:embed/>
                </p:oleObj>
              </mc:Choice>
              <mc:Fallback>
                <p:oleObj name="Equation" r:id="rId5" imgW="2857320" imgH="939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1844824"/>
                        <a:ext cx="5497513" cy="180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3239086"/>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远期外汇协议定价法 </a:t>
            </a:r>
            <a:r>
              <a:rPr lang="en-US" altLang="zh-CN" dirty="0" smtClean="0"/>
              <a:t>I</a:t>
            </a:r>
            <a:endParaRPr lang="zh-CN" altLang="en-US" dirty="0"/>
          </a:p>
        </p:txBody>
      </p:sp>
      <p:sp>
        <p:nvSpPr>
          <p:cNvPr id="3" name="内容占位符 2"/>
          <p:cNvSpPr>
            <a:spLocks noGrp="1"/>
          </p:cNvSpPr>
          <p:nvPr>
            <p:ph idx="1"/>
          </p:nvPr>
        </p:nvSpPr>
        <p:spPr>
          <a:xfrm>
            <a:off x="457200" y="1124744"/>
            <a:ext cx="8229600" cy="5006181"/>
          </a:xfrm>
        </p:spPr>
        <p:txBody>
          <a:bodyPr/>
          <a:lstStyle/>
          <a:p>
            <a:endParaRPr lang="en-US" altLang="zh-CN" dirty="0" smtClean="0"/>
          </a:p>
          <a:p>
            <a:pPr>
              <a:buNone/>
            </a:pPr>
            <a:r>
              <a:rPr lang="en-US" altLang="zh-CN" dirty="0" smtClean="0"/>
              <a:t>		</a:t>
            </a:r>
            <a:r>
              <a:rPr lang="zh-CN" altLang="en-US" dirty="0" smtClean="0"/>
              <a:t>即期汇率为 </a:t>
            </a:r>
            <a:r>
              <a:rPr lang="en-US" altLang="zh-CN" dirty="0" smtClean="0"/>
              <a:t>1 </a:t>
            </a:r>
            <a:r>
              <a:rPr lang="zh-CN" altLang="en-US" dirty="0" smtClean="0"/>
              <a:t>美元 </a:t>
            </a:r>
            <a:r>
              <a:rPr lang="en-US" altLang="zh-CN" dirty="0" smtClean="0"/>
              <a:t>= 110 </a:t>
            </a:r>
            <a:r>
              <a:rPr lang="zh-CN" altLang="en-US" dirty="0" smtClean="0"/>
              <a:t>日元，或 </a:t>
            </a:r>
            <a:r>
              <a:rPr lang="en-US" altLang="zh-CN" dirty="0" smtClean="0"/>
              <a:t>1 </a:t>
            </a:r>
            <a:r>
              <a:rPr lang="zh-CN" altLang="en-US" dirty="0" smtClean="0"/>
              <a:t>日元 </a:t>
            </a:r>
            <a:r>
              <a:rPr lang="en-US" altLang="zh-CN" dirty="0" smtClean="0"/>
              <a:t>= 0.009091 </a:t>
            </a:r>
            <a:r>
              <a:rPr lang="zh-CN" altLang="en-US" dirty="0" smtClean="0"/>
              <a:t>美元。根据                       ，一年期、两年期和三年期的远期汇率分别为</a:t>
            </a:r>
            <a:endParaRPr lang="en-US" altLang="zh-CN" dirty="0" smtClean="0"/>
          </a:p>
          <a:p>
            <a:pPr>
              <a:buNone/>
            </a:pPr>
            <a:endParaRPr lang="zh-CN" altLang="en-US" dirty="0" smtClean="0"/>
          </a:p>
          <a:p>
            <a:pPr>
              <a:buNone/>
            </a:pPr>
            <a:endParaRPr lang="zh-CN" altLang="en-US"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41</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142675193"/>
              </p:ext>
            </p:extLst>
          </p:nvPr>
        </p:nvGraphicFramePr>
        <p:xfrm>
          <a:off x="2843808" y="3356992"/>
          <a:ext cx="3573199" cy="1500198"/>
        </p:xfrm>
        <a:graphic>
          <a:graphicData uri="http://schemas.openxmlformats.org/presentationml/2006/ole">
            <mc:AlternateContent xmlns:mc="http://schemas.openxmlformats.org/markup-compatibility/2006">
              <mc:Choice xmlns:v="urn:schemas-microsoft-com:vml" Requires="v">
                <p:oleObj spid="_x0000_s85016" name="Equation" r:id="rId3" imgW="1663560" imgH="698400" progId="">
                  <p:embed/>
                </p:oleObj>
              </mc:Choice>
              <mc:Fallback>
                <p:oleObj name="Equation" r:id="rId3" imgW="1663560" imgH="698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6992"/>
                        <a:ext cx="3573199" cy="1500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69459170"/>
              </p:ext>
            </p:extLst>
          </p:nvPr>
        </p:nvGraphicFramePr>
        <p:xfrm>
          <a:off x="3923928" y="1988840"/>
          <a:ext cx="1814513" cy="428625"/>
        </p:xfrm>
        <a:graphic>
          <a:graphicData uri="http://schemas.openxmlformats.org/presentationml/2006/ole">
            <mc:AlternateContent xmlns:mc="http://schemas.openxmlformats.org/markup-compatibility/2006">
              <mc:Choice xmlns:v="urn:schemas-microsoft-com:vml" Requires="v">
                <p:oleObj spid="_x0000_s85017" name="Equation" r:id="rId5" imgW="914400" imgH="215640" progId="">
                  <p:embed/>
                </p:oleObj>
              </mc:Choice>
              <mc:Fallback>
                <p:oleObj name="Equation" r:id="rId5" imgW="914400" imgH="2156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1988840"/>
                        <a:ext cx="18145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7844463"/>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远期外汇协议定价法 </a:t>
            </a:r>
            <a:r>
              <a:rPr lang="en-US" altLang="zh-CN" dirty="0" smtClean="0"/>
              <a:t>II</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a:buNone/>
            </a:pPr>
            <a:r>
              <a:rPr lang="zh-CN" altLang="en-US" dirty="0" smtClean="0"/>
              <a:t>     与利息交换等价的三份远期合约的价值分别为</a:t>
            </a:r>
            <a:endParaRPr lang="en-US" altLang="zh-CN" dirty="0" smtClean="0"/>
          </a:p>
          <a:p>
            <a:pPr>
              <a:buNone/>
            </a:pPr>
            <a:endParaRPr lang="zh-CN" altLang="en-US"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42</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354766861"/>
              </p:ext>
            </p:extLst>
          </p:nvPr>
        </p:nvGraphicFramePr>
        <p:xfrm>
          <a:off x="1142976" y="3357562"/>
          <a:ext cx="6813400" cy="1357312"/>
        </p:xfrm>
        <a:graphic>
          <a:graphicData uri="http://schemas.openxmlformats.org/presentationml/2006/ole">
            <mc:AlternateContent xmlns:mc="http://schemas.openxmlformats.org/markup-compatibility/2006">
              <mc:Choice xmlns:v="urn:schemas-microsoft-com:vml" Requires="v">
                <p:oleObj spid="_x0000_s86029" name="Equation" r:id="rId3" imgW="3085920" imgH="736560" progId="">
                  <p:embed/>
                </p:oleObj>
              </mc:Choice>
              <mc:Fallback>
                <p:oleObj name="Equation" r:id="rId3" imgW="3085920" imgH="7365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3357562"/>
                        <a:ext cx="6813400" cy="1357312"/>
                      </a:xfrm>
                      <a:prstGeom prst="rect">
                        <a:avLst/>
                      </a:prstGeom>
                      <a:noFill/>
                      <a:extLst/>
                    </p:spPr>
                  </p:pic>
                </p:oleObj>
              </mc:Fallback>
            </mc:AlternateContent>
          </a:graphicData>
        </a:graphic>
      </p:graphicFrame>
    </p:spTree>
    <p:extLst>
      <p:ext uri="{BB962C8B-B14F-4D97-AF65-F5344CB8AC3E}">
        <p14:creationId xmlns:p14="http://schemas.microsoft.com/office/powerpoint/2010/main" val="3177511419"/>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远期外汇协议定价法 </a:t>
            </a:r>
            <a:r>
              <a:rPr lang="en-US" altLang="zh-CN" dirty="0" smtClean="0"/>
              <a:t>III</a:t>
            </a:r>
            <a:endParaRPr lang="zh-CN" altLang="en-US" dirty="0"/>
          </a:p>
        </p:txBody>
      </p:sp>
      <p:sp>
        <p:nvSpPr>
          <p:cNvPr id="3" name="内容占位符 2"/>
          <p:cNvSpPr>
            <a:spLocks noGrp="1"/>
          </p:cNvSpPr>
          <p:nvPr>
            <p:ph idx="1"/>
          </p:nvPr>
        </p:nvSpPr>
        <p:spPr>
          <a:xfrm>
            <a:off x="457200" y="1340768"/>
            <a:ext cx="8229600" cy="4790157"/>
          </a:xfrm>
        </p:spPr>
        <p:txBody>
          <a:bodyPr>
            <a:normAutofit/>
          </a:bodyPr>
          <a:lstStyle/>
          <a:p>
            <a:pPr>
              <a:buNone/>
            </a:pPr>
            <a:endParaRPr lang="en-US" altLang="zh-CN" dirty="0" smtClean="0"/>
          </a:p>
          <a:p>
            <a:pPr>
              <a:buNone/>
            </a:pPr>
            <a:r>
              <a:rPr lang="en-US" altLang="zh-CN" dirty="0" smtClean="0"/>
              <a:t>	</a:t>
            </a:r>
            <a:r>
              <a:rPr lang="zh-CN" altLang="en-US" dirty="0" smtClean="0"/>
              <a:t>与最终的本金交换等价的远期合约的价值为</a:t>
            </a:r>
          </a:p>
          <a:p>
            <a:pPr>
              <a:buNone/>
            </a:pPr>
            <a:r>
              <a:rPr lang="zh-CN" altLang="en-US" dirty="0" smtClean="0"/>
              <a:t>	</a:t>
            </a:r>
          </a:p>
          <a:p>
            <a:pPr>
              <a:buNone/>
            </a:pPr>
            <a:endParaRPr lang="zh-CN" altLang="en-US" dirty="0" smtClean="0"/>
          </a:p>
          <a:p>
            <a:pPr>
              <a:buNone/>
            </a:pPr>
            <a:r>
              <a:rPr lang="en-US" altLang="zh-CN" dirty="0" smtClean="0"/>
              <a:t>	</a:t>
            </a:r>
            <a:r>
              <a:rPr lang="zh-CN" altLang="en-US" dirty="0" smtClean="0"/>
              <a:t>所以这笔互换的价值为</a:t>
            </a:r>
          </a:p>
          <a:p>
            <a:pPr>
              <a:buNone/>
            </a:pPr>
            <a:endParaRPr lang="zh-CN" altLang="en-US" dirty="0" smtClean="0"/>
          </a:p>
          <a:p>
            <a:pPr>
              <a:buNone/>
            </a:pPr>
            <a:r>
              <a:rPr lang="en-US" altLang="zh-CN" dirty="0" smtClean="0"/>
              <a:t>192.109 3 − 29.135 − 26.205 − 23.471 2 ≈ 113.3</a:t>
            </a:r>
            <a:r>
              <a:rPr lang="zh-CN" altLang="en-US" dirty="0" smtClean="0"/>
              <a:t>（万美元）</a:t>
            </a:r>
          </a:p>
          <a:p>
            <a:pPr>
              <a:buNone/>
            </a:pPr>
            <a:endParaRPr lang="zh-CN" altLang="en-US" dirty="0" smtClean="0"/>
          </a:p>
          <a:p>
            <a:pPr>
              <a:buNone/>
            </a:pPr>
            <a:r>
              <a:rPr lang="en-US" altLang="zh-CN" dirty="0" smtClean="0"/>
              <a:t>	</a:t>
            </a:r>
            <a:r>
              <a:rPr lang="zh-CN" altLang="en-US" dirty="0" smtClean="0"/>
              <a:t>这与运用债券组合定价的结果是一致的</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43</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754022674"/>
              </p:ext>
            </p:extLst>
          </p:nvPr>
        </p:nvGraphicFramePr>
        <p:xfrm>
          <a:off x="1115616" y="2492896"/>
          <a:ext cx="6946900" cy="493712"/>
        </p:xfrm>
        <a:graphic>
          <a:graphicData uri="http://schemas.openxmlformats.org/presentationml/2006/ole">
            <mc:AlternateContent xmlns:mc="http://schemas.openxmlformats.org/markup-compatibility/2006">
              <mc:Choice xmlns:v="urn:schemas-microsoft-com:vml" Requires="v">
                <p:oleObj spid="_x0000_s87053" name="Equation" r:id="rId3" imgW="3213000" imgH="228600" progId="">
                  <p:embed/>
                </p:oleObj>
              </mc:Choice>
              <mc:Fallback>
                <p:oleObj name="Equation" r:id="rId3" imgW="32130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492896"/>
                        <a:ext cx="69469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9969308"/>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endParaRPr lang="en-US" altLang="zh-CN" dirty="0" smtClean="0"/>
          </a:p>
          <a:p>
            <a:pPr>
              <a:lnSpc>
                <a:spcPct val="150000"/>
              </a:lnSpc>
              <a:buNone/>
            </a:pPr>
            <a:r>
              <a:rPr lang="zh-CN" altLang="en-US" dirty="0" smtClean="0">
                <a:solidFill>
                  <a:schemeClr val="bg1">
                    <a:lumMod val="75000"/>
                  </a:schemeClr>
                </a:solidFill>
              </a:rPr>
              <a:t>利率互换的定价</a:t>
            </a:r>
            <a:endParaRPr lang="en-US" altLang="zh-CN" dirty="0" smtClean="0">
              <a:solidFill>
                <a:schemeClr val="bg1">
                  <a:lumMod val="75000"/>
                </a:schemeClr>
              </a:solidFill>
            </a:endParaRPr>
          </a:p>
          <a:p>
            <a:pPr>
              <a:lnSpc>
                <a:spcPct val="150000"/>
              </a:lnSpc>
              <a:buNone/>
            </a:pPr>
            <a:r>
              <a:rPr lang="zh-CN" altLang="en-US" dirty="0" smtClean="0">
                <a:solidFill>
                  <a:schemeClr val="bg1">
                    <a:lumMod val="75000"/>
                  </a:schemeClr>
                </a:solidFill>
              </a:rPr>
              <a:t>货币互换的定价</a:t>
            </a:r>
            <a:endParaRPr lang="en-US" altLang="zh-CN" dirty="0" smtClean="0">
              <a:solidFill>
                <a:schemeClr val="bg1">
                  <a:lumMod val="75000"/>
                </a:schemeClr>
              </a:solidFill>
            </a:endParaRPr>
          </a:p>
          <a:p>
            <a:pPr>
              <a:lnSpc>
                <a:spcPct val="150000"/>
              </a:lnSpc>
              <a:buNone/>
            </a:pPr>
            <a:r>
              <a:rPr lang="zh-CN" altLang="en-US" dirty="0" smtClean="0">
                <a:solidFill>
                  <a:srgbClr val="002060"/>
                </a:solidFill>
              </a:rPr>
              <a:t>互换的风险</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44</a:t>
            </a:fld>
            <a:endParaRPr lang="zh-CN" altLang="en-US" dirty="0"/>
          </a:p>
        </p:txBody>
      </p:sp>
    </p:spTree>
    <p:extLst>
      <p:ext uri="{BB962C8B-B14F-4D97-AF65-F5344CB8AC3E}">
        <p14:creationId xmlns:p14="http://schemas.microsoft.com/office/powerpoint/2010/main" val="365383032"/>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互换的风险</a:t>
            </a:r>
            <a:endParaRPr lang="zh-CN" altLang="en-US" dirty="0"/>
          </a:p>
        </p:txBody>
      </p:sp>
      <p:sp>
        <p:nvSpPr>
          <p:cNvPr id="3" name="内容占位符 2"/>
          <p:cNvSpPr>
            <a:spLocks noGrp="1"/>
          </p:cNvSpPr>
          <p:nvPr>
            <p:ph idx="1"/>
          </p:nvPr>
        </p:nvSpPr>
        <p:spPr>
          <a:xfrm>
            <a:off x="467544" y="1412776"/>
            <a:ext cx="8229600" cy="4530725"/>
          </a:xfrm>
        </p:spPr>
        <p:txBody>
          <a:bodyPr/>
          <a:lstStyle/>
          <a:p>
            <a:endParaRPr lang="en-US" altLang="zh-CN" dirty="0" smtClean="0"/>
          </a:p>
          <a:p>
            <a:r>
              <a:rPr lang="zh-CN" altLang="en-US" dirty="0" smtClean="0"/>
              <a:t>与互换相联系的风险主要包括：</a:t>
            </a:r>
            <a:endParaRPr lang="en-US" altLang="zh-CN" dirty="0" smtClean="0"/>
          </a:p>
          <a:p>
            <a:pPr lvl="4"/>
            <a:endParaRPr lang="zh-CN" altLang="en-US" dirty="0" smtClean="0"/>
          </a:p>
          <a:p>
            <a:pPr lvl="1"/>
            <a:r>
              <a:rPr lang="zh-CN" altLang="en-US" dirty="0" smtClean="0"/>
              <a:t>信用风险</a:t>
            </a:r>
          </a:p>
          <a:p>
            <a:pPr lvl="1"/>
            <a:r>
              <a:rPr lang="zh-CN" altLang="en-US" dirty="0" smtClean="0"/>
              <a:t>市场风险</a:t>
            </a:r>
          </a:p>
          <a:p>
            <a:endParaRPr lang="zh-CN" altLang="en-US" dirty="0" smtClean="0"/>
          </a:p>
          <a:p>
            <a:r>
              <a:rPr lang="zh-CN" altLang="en-US" dirty="0" smtClean="0"/>
              <a:t>两者相互影响，相互作用</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45</a:t>
            </a:fld>
            <a:endParaRPr lang="zh-CN" altLang="en-US" dirty="0"/>
          </a:p>
        </p:txBody>
      </p:sp>
    </p:spTree>
    <p:extLst>
      <p:ext uri="{BB962C8B-B14F-4D97-AF65-F5344CB8AC3E}">
        <p14:creationId xmlns:p14="http://schemas.microsoft.com/office/powerpoint/2010/main" val="1438685841"/>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互换的信用风险 </a:t>
            </a:r>
            <a:r>
              <a:rPr lang="en-US" altLang="zh-CN" dirty="0" smtClean="0"/>
              <a:t>I</a:t>
            </a:r>
            <a:endParaRPr lang="zh-CN" altLang="en-US" dirty="0"/>
          </a:p>
        </p:txBody>
      </p:sp>
      <p:sp>
        <p:nvSpPr>
          <p:cNvPr id="3" name="内容占位符 2"/>
          <p:cNvSpPr>
            <a:spLocks noGrp="1"/>
          </p:cNvSpPr>
          <p:nvPr>
            <p:ph idx="1"/>
          </p:nvPr>
        </p:nvSpPr>
        <p:spPr/>
        <p:txBody>
          <a:bodyPr>
            <a:normAutofit/>
          </a:bodyPr>
          <a:lstStyle/>
          <a:p>
            <a:r>
              <a:rPr lang="en-US" altLang="zh-CN" dirty="0" smtClean="0"/>
              <a:t>OTC </a:t>
            </a:r>
            <a:r>
              <a:rPr lang="zh-CN" altLang="en-US" dirty="0" smtClean="0"/>
              <a:t>交易的信用风险（对手方风险）</a:t>
            </a:r>
          </a:p>
          <a:p>
            <a:pPr lvl="1"/>
            <a:r>
              <a:rPr lang="zh-CN" altLang="en-US" dirty="0" smtClean="0"/>
              <a:t>当利率或汇率等市场价格的变动使得互换对交易者而言价值为正时存在</a:t>
            </a:r>
            <a:endParaRPr lang="en-US" altLang="zh-CN" dirty="0" smtClean="0"/>
          </a:p>
          <a:p>
            <a:pPr lvl="1">
              <a:buNone/>
            </a:pPr>
            <a:endParaRPr lang="zh-CN" altLang="en-US" dirty="0" smtClean="0"/>
          </a:p>
          <a:p>
            <a:r>
              <a:rPr lang="zh-CN" altLang="en-US" dirty="0" smtClean="0"/>
              <a:t>利率互换</a:t>
            </a:r>
          </a:p>
          <a:p>
            <a:pPr lvl="1"/>
            <a:r>
              <a:rPr lang="zh-CN" altLang="en-US" dirty="0" smtClean="0"/>
              <a:t>交换的仅是利息差额，其交易双方真正面临的信用风险暴露远比互换的名义本金要少得多</a:t>
            </a:r>
            <a:endParaRPr lang="en-US" altLang="zh-CN" dirty="0" smtClean="0"/>
          </a:p>
          <a:p>
            <a:pPr lvl="1">
              <a:buNone/>
            </a:pPr>
            <a:endParaRPr lang="zh-CN" altLang="en-US" dirty="0" smtClean="0"/>
          </a:p>
          <a:p>
            <a:r>
              <a:rPr lang="zh-CN" altLang="en-US" dirty="0" smtClean="0"/>
              <a:t>货币互换</a:t>
            </a:r>
          </a:p>
          <a:p>
            <a:pPr lvl="1"/>
            <a:r>
              <a:rPr lang="zh-CN" altLang="en-US" dirty="0" smtClean="0"/>
              <a:t>由于进行本金的交换，其交易双方面临的信用风险比利率互换要大一些</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46</a:t>
            </a:fld>
            <a:endParaRPr lang="zh-CN" altLang="en-US" dirty="0"/>
          </a:p>
        </p:txBody>
      </p:sp>
    </p:spTree>
    <p:extLst>
      <p:ext uri="{BB962C8B-B14F-4D97-AF65-F5344CB8AC3E}">
        <p14:creationId xmlns:p14="http://schemas.microsoft.com/office/powerpoint/2010/main" val="3768572839"/>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互换的信用风险 </a:t>
            </a:r>
            <a:r>
              <a:rPr lang="en-US" altLang="zh-CN" dirty="0" smtClean="0"/>
              <a:t>II</a:t>
            </a:r>
            <a:endParaRPr lang="zh-CN" altLang="en-US" dirty="0"/>
          </a:p>
        </p:txBody>
      </p:sp>
      <p:sp>
        <p:nvSpPr>
          <p:cNvPr id="3" name="内容占位符 2"/>
          <p:cNvSpPr>
            <a:spLocks noGrp="1"/>
          </p:cNvSpPr>
          <p:nvPr>
            <p:ph idx="1"/>
          </p:nvPr>
        </p:nvSpPr>
        <p:spPr>
          <a:xfrm>
            <a:off x="467544" y="1268760"/>
            <a:ext cx="8229600" cy="4530725"/>
          </a:xfrm>
        </p:spPr>
        <p:txBody>
          <a:bodyPr>
            <a:normAutofit lnSpcReduction="10000"/>
          </a:bodyPr>
          <a:lstStyle/>
          <a:p>
            <a:endParaRPr lang="en-US" altLang="zh-CN" dirty="0" smtClean="0"/>
          </a:p>
          <a:p>
            <a:r>
              <a:rPr lang="zh-CN" altLang="en-US" dirty="0" smtClean="0"/>
              <a:t>互换交易中的信用风险是很难估计的，交易者通常通过信用增强（ </a:t>
            </a:r>
            <a:r>
              <a:rPr lang="en-US" altLang="zh-CN" dirty="0" smtClean="0"/>
              <a:t>Credit Enhancement </a:t>
            </a:r>
            <a:r>
              <a:rPr lang="zh-CN" altLang="en-US" dirty="0" smtClean="0"/>
              <a:t>）来管理和消除信用风险。</a:t>
            </a:r>
          </a:p>
          <a:p>
            <a:pPr lvl="1"/>
            <a:r>
              <a:rPr lang="zh-CN" altLang="en-US" dirty="0" smtClean="0"/>
              <a:t>净额结算</a:t>
            </a:r>
          </a:p>
          <a:p>
            <a:pPr lvl="1"/>
            <a:r>
              <a:rPr lang="zh-CN" altLang="en-US" dirty="0" smtClean="0"/>
              <a:t>抵押和盯市</a:t>
            </a:r>
            <a:endParaRPr lang="en-US" altLang="zh-CN" dirty="0" smtClean="0"/>
          </a:p>
          <a:p>
            <a:pPr lvl="1"/>
            <a:r>
              <a:rPr lang="zh-CN" altLang="en-US" dirty="0" smtClean="0"/>
              <a:t> 信用衍生产品</a:t>
            </a:r>
          </a:p>
          <a:p>
            <a:endParaRPr lang="zh-CN" altLang="en-US" dirty="0" smtClean="0"/>
          </a:p>
          <a:p>
            <a:r>
              <a:rPr lang="zh-CN" altLang="en-US" dirty="0" smtClean="0"/>
              <a:t>总的来看，由于国际市场上的互换协议通常涉及资本雄厚、信用等级高的大型机构，互换违约造成的总损失通常较低。</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47</a:t>
            </a:fld>
            <a:endParaRPr lang="zh-CN" altLang="en-US" dirty="0"/>
          </a:p>
        </p:txBody>
      </p:sp>
    </p:spTree>
    <p:extLst>
      <p:ext uri="{BB962C8B-B14F-4D97-AF65-F5344CB8AC3E}">
        <p14:creationId xmlns:p14="http://schemas.microsoft.com/office/powerpoint/2010/main" val="2218995937"/>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互换的市场风险</a:t>
            </a:r>
            <a:endParaRPr lang="zh-CN" altLang="en-US" dirty="0"/>
          </a:p>
        </p:txBody>
      </p:sp>
      <p:sp>
        <p:nvSpPr>
          <p:cNvPr id="3" name="内容占位符 2"/>
          <p:cNvSpPr>
            <a:spLocks noGrp="1"/>
          </p:cNvSpPr>
          <p:nvPr>
            <p:ph idx="1"/>
          </p:nvPr>
        </p:nvSpPr>
        <p:spPr>
          <a:xfrm>
            <a:off x="467544" y="1124744"/>
            <a:ext cx="8229600" cy="4530725"/>
          </a:xfrm>
        </p:spPr>
        <p:txBody>
          <a:bodyPr>
            <a:normAutofit/>
          </a:bodyPr>
          <a:lstStyle/>
          <a:p>
            <a:endParaRPr lang="en-US" altLang="zh-CN" dirty="0" smtClean="0"/>
          </a:p>
          <a:p>
            <a:r>
              <a:rPr lang="zh-CN" altLang="en-US" dirty="0" smtClean="0"/>
              <a:t>与互换相联系的市场风险主要可分为利率风险和汇率风险：</a:t>
            </a:r>
          </a:p>
          <a:p>
            <a:pPr lvl="1"/>
            <a:r>
              <a:rPr lang="zh-CN" altLang="en-US" dirty="0" smtClean="0"/>
              <a:t>对于利率互换来说主要的市场风险是利率风险</a:t>
            </a:r>
          </a:p>
          <a:p>
            <a:pPr lvl="1"/>
            <a:r>
              <a:rPr lang="zh-CN" altLang="en-US" dirty="0" smtClean="0"/>
              <a:t>对于货币互换而言市场风险包括利率风险和汇率风险</a:t>
            </a:r>
            <a:endParaRPr lang="en-US" altLang="zh-CN" dirty="0" smtClean="0"/>
          </a:p>
          <a:p>
            <a:pPr lvl="4"/>
            <a:endParaRPr lang="zh-CN" altLang="en-US" dirty="0" smtClean="0"/>
          </a:p>
          <a:p>
            <a:r>
              <a:rPr lang="zh-CN" altLang="en-US" dirty="0" smtClean="0"/>
              <a:t>利率风险的管理：久期、凸性等分析工具，运用市场上的固定收益产品如欧洲美元期货等对冲</a:t>
            </a:r>
          </a:p>
          <a:p>
            <a:r>
              <a:rPr lang="zh-CN" altLang="en-US" dirty="0" smtClean="0"/>
              <a:t>汇率风险的管理：远期外汇协议等</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48</a:t>
            </a:fld>
            <a:endParaRPr lang="zh-CN" altLang="en-US" dirty="0"/>
          </a:p>
        </p:txBody>
      </p:sp>
    </p:spTree>
    <p:extLst>
      <p:ext uri="{BB962C8B-B14F-4D97-AF65-F5344CB8AC3E}">
        <p14:creationId xmlns:p14="http://schemas.microsoft.com/office/powerpoint/2010/main" val="1118061263"/>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7.6 </a:t>
            </a:r>
            <a:r>
              <a:rPr lang="zh-CN" altLang="en-US" dirty="0" smtClean="0"/>
              <a:t>：利率风险与汇率风险分解 </a:t>
            </a:r>
            <a:r>
              <a:rPr lang="en-US" altLang="zh-CN" dirty="0" smtClean="0"/>
              <a:t>I</a:t>
            </a:r>
            <a:endParaRPr lang="zh-CN" altLang="en-US" dirty="0"/>
          </a:p>
        </p:txBody>
      </p:sp>
      <p:sp>
        <p:nvSpPr>
          <p:cNvPr id="3" name="内容占位符 2"/>
          <p:cNvSpPr>
            <a:spLocks noGrp="1"/>
          </p:cNvSpPr>
          <p:nvPr>
            <p:ph idx="1"/>
          </p:nvPr>
        </p:nvSpPr>
        <p:spPr>
          <a:xfrm>
            <a:off x="457200" y="1124744"/>
            <a:ext cx="8229600" cy="5006181"/>
          </a:xfrm>
        </p:spPr>
        <p:txBody>
          <a:bodyPr>
            <a:normAutofit fontScale="32500" lnSpcReduction="20000"/>
          </a:bodyPr>
          <a:lstStyle/>
          <a:p>
            <a:pPr marL="0" indent="0">
              <a:buNone/>
            </a:pPr>
            <a:r>
              <a:rPr lang="en-US" altLang="zh-CN" sz="8000" dirty="0" smtClean="0"/>
              <a:t>      </a:t>
            </a:r>
          </a:p>
          <a:p>
            <a:r>
              <a:rPr lang="en-US" altLang="zh-CN" sz="8000" dirty="0" smtClean="0"/>
              <a:t>          </a:t>
            </a:r>
            <a:r>
              <a:rPr lang="zh-CN" altLang="en-US" sz="8000" dirty="0">
                <a:latin typeface="Adobe 楷体 Std R" pitchFamily="18" charset="-122"/>
                <a:ea typeface="Adobe 楷体 Std R" pitchFamily="18" charset="-122"/>
              </a:rPr>
              <a:t>假设美元和日元 </a:t>
            </a:r>
            <a:r>
              <a:rPr lang="en-US" altLang="zh-CN" sz="8000" dirty="0">
                <a:latin typeface="Adobe 楷体 Std R" pitchFamily="18" charset="-122"/>
                <a:ea typeface="Adobe 楷体 Std R" pitchFamily="18" charset="-122"/>
              </a:rPr>
              <a:t>LIBOR </a:t>
            </a:r>
            <a:r>
              <a:rPr lang="zh-CN" altLang="en-US" sz="8000" dirty="0">
                <a:latin typeface="Adobe 楷体 Std R" pitchFamily="18" charset="-122"/>
                <a:ea typeface="Adobe 楷体 Std R" pitchFamily="18" charset="-122"/>
              </a:rPr>
              <a:t>利率的期限结构是平的</a:t>
            </a:r>
            <a:r>
              <a:rPr lang="en-US" altLang="zh-CN" sz="8000" dirty="0">
                <a:latin typeface="Adobe 楷体 Std R" pitchFamily="18" charset="-122"/>
                <a:ea typeface="Adobe 楷体 Std R" pitchFamily="18" charset="-122"/>
              </a:rPr>
              <a:t>,</a:t>
            </a:r>
            <a:r>
              <a:rPr lang="zh-CN" altLang="en-US" sz="8000" dirty="0">
                <a:latin typeface="Adobe 楷体 Std R" pitchFamily="18" charset="-122"/>
                <a:ea typeface="Adobe 楷体 Std R" pitchFamily="18" charset="-122"/>
              </a:rPr>
              <a:t>在日本是 </a:t>
            </a:r>
            <a:r>
              <a:rPr lang="en-US" altLang="zh-CN" sz="8000" dirty="0">
                <a:latin typeface="Adobe 楷体 Std R" pitchFamily="18" charset="-122"/>
                <a:ea typeface="Adobe 楷体 Std R" pitchFamily="18" charset="-122"/>
              </a:rPr>
              <a:t>2.96% ,</a:t>
            </a:r>
            <a:r>
              <a:rPr lang="zh-CN" altLang="en-US" sz="8000" dirty="0">
                <a:latin typeface="Adobe 楷体 Std R" pitchFamily="18" charset="-122"/>
                <a:ea typeface="Adobe 楷体 Std R" pitchFamily="18" charset="-122"/>
              </a:rPr>
              <a:t>而在美国是 </a:t>
            </a:r>
            <a:r>
              <a:rPr lang="en-US" altLang="zh-CN" sz="8000" dirty="0">
                <a:latin typeface="Adobe 楷体 Std R" pitchFamily="18" charset="-122"/>
                <a:ea typeface="Adobe 楷体 Std R" pitchFamily="18" charset="-122"/>
              </a:rPr>
              <a:t>6.3% </a:t>
            </a:r>
            <a:r>
              <a:rPr lang="zh-CN" altLang="en-US" sz="8000" dirty="0">
                <a:latin typeface="Adobe 楷体 Std R" pitchFamily="18" charset="-122"/>
                <a:ea typeface="Adobe 楷体 Std R" pitchFamily="18" charset="-122"/>
              </a:rPr>
              <a:t>（均为连续复利）。 </a:t>
            </a:r>
            <a:r>
              <a:rPr lang="en-US" altLang="zh-CN" sz="8000" dirty="0">
                <a:latin typeface="Adobe 楷体 Std R" pitchFamily="18" charset="-122"/>
                <a:ea typeface="Adobe 楷体 Std R" pitchFamily="18" charset="-122"/>
              </a:rPr>
              <a:t>A </a:t>
            </a:r>
            <a:r>
              <a:rPr lang="zh-CN" altLang="en-US" sz="8000" dirty="0">
                <a:latin typeface="Adobe 楷体 Std R" pitchFamily="18" charset="-122"/>
                <a:ea typeface="Adobe 楷体 Std R" pitchFamily="18" charset="-122"/>
              </a:rPr>
              <a:t>银行签订了一笔 </a:t>
            </a:r>
            <a:r>
              <a:rPr lang="en-US" altLang="zh-CN" sz="8000" dirty="0">
                <a:latin typeface="Adobe 楷体 Std R" pitchFamily="18" charset="-122"/>
                <a:ea typeface="Adobe 楷体 Std R" pitchFamily="18" charset="-122"/>
              </a:rPr>
              <a:t>4 </a:t>
            </a:r>
            <a:r>
              <a:rPr lang="zh-CN" altLang="en-US" sz="8000" dirty="0">
                <a:latin typeface="Adobe 楷体 Std R" pitchFamily="18" charset="-122"/>
                <a:ea typeface="Adobe 楷体 Std R" pitchFamily="18" charset="-122"/>
              </a:rPr>
              <a:t>年期的货币互换，每年交换一次利息，按 </a:t>
            </a:r>
            <a:r>
              <a:rPr lang="en-US" altLang="zh-CN" sz="8000" dirty="0">
                <a:latin typeface="Adobe 楷体 Std R" pitchFamily="18" charset="-122"/>
                <a:ea typeface="Adobe 楷体 Std R" pitchFamily="18" charset="-122"/>
              </a:rPr>
              <a:t>3% </a:t>
            </a:r>
            <a:r>
              <a:rPr lang="zh-CN" altLang="en-US" sz="8000" dirty="0">
                <a:latin typeface="Adobe 楷体 Std R" pitchFamily="18" charset="-122"/>
                <a:ea typeface="Adobe 楷体 Std R" pitchFamily="18" charset="-122"/>
              </a:rPr>
              <a:t>年利率（每年计一次复利）收入日元，按 </a:t>
            </a:r>
            <a:r>
              <a:rPr lang="en-US" altLang="zh-CN" sz="8000" dirty="0">
                <a:latin typeface="Adobe 楷体 Std R" pitchFamily="18" charset="-122"/>
                <a:ea typeface="Adobe 楷体 Std R" pitchFamily="18" charset="-122"/>
              </a:rPr>
              <a:t>6.5% </a:t>
            </a:r>
            <a:r>
              <a:rPr lang="zh-CN" altLang="en-US" sz="8000" dirty="0">
                <a:latin typeface="Adobe 楷体 Std R" pitchFamily="18" charset="-122"/>
                <a:ea typeface="Adobe 楷体 Std R" pitchFamily="18" charset="-122"/>
              </a:rPr>
              <a:t>年利率（每年计一次复利）付出美元。两种货币的本金分别为 </a:t>
            </a:r>
            <a:r>
              <a:rPr lang="en-US" altLang="zh-CN" sz="8000" dirty="0">
                <a:latin typeface="Adobe 楷体 Std R" pitchFamily="18" charset="-122"/>
                <a:ea typeface="Adobe 楷体 Std R" pitchFamily="18" charset="-122"/>
              </a:rPr>
              <a:t>1 000 </a:t>
            </a:r>
            <a:r>
              <a:rPr lang="zh-CN" altLang="en-US" sz="8000" dirty="0">
                <a:latin typeface="Adobe 楷体 Std R" pitchFamily="18" charset="-122"/>
                <a:ea typeface="Adobe 楷体 Std R" pitchFamily="18" charset="-122"/>
              </a:rPr>
              <a:t>万美元和 </a:t>
            </a:r>
            <a:r>
              <a:rPr lang="en-US" altLang="zh-CN" sz="8000" dirty="0">
                <a:latin typeface="Adobe 楷体 Std R" pitchFamily="18" charset="-122"/>
                <a:ea typeface="Adobe 楷体 Std R" pitchFamily="18" charset="-122"/>
              </a:rPr>
              <a:t>120 000 </a:t>
            </a:r>
            <a:r>
              <a:rPr lang="zh-CN" altLang="en-US" sz="8000" dirty="0">
                <a:latin typeface="Adobe 楷体 Std R" pitchFamily="18" charset="-122"/>
                <a:ea typeface="Adobe 楷体 Std R" pitchFamily="18" charset="-122"/>
              </a:rPr>
              <a:t>万日元。即期汇率为 </a:t>
            </a:r>
            <a:r>
              <a:rPr lang="en-US" altLang="zh-CN" sz="8000" dirty="0">
                <a:latin typeface="Adobe 楷体 Std R" pitchFamily="18" charset="-122"/>
                <a:ea typeface="Adobe 楷体 Std R" pitchFamily="18" charset="-122"/>
              </a:rPr>
              <a:t>1 </a:t>
            </a:r>
            <a:r>
              <a:rPr lang="zh-CN" altLang="en-US" sz="8000" dirty="0">
                <a:latin typeface="Adobe 楷体 Std R" pitchFamily="18" charset="-122"/>
                <a:ea typeface="Adobe 楷体 Std R" pitchFamily="18" charset="-122"/>
              </a:rPr>
              <a:t>美元 </a:t>
            </a:r>
            <a:r>
              <a:rPr lang="en-US" altLang="zh-CN" sz="8000" dirty="0">
                <a:latin typeface="Adobe 楷体 Std R" pitchFamily="18" charset="-122"/>
                <a:ea typeface="Adobe 楷体 Std R" pitchFamily="18" charset="-122"/>
              </a:rPr>
              <a:t>= 120 </a:t>
            </a:r>
            <a:r>
              <a:rPr lang="zh-CN" altLang="en-US" sz="8000" dirty="0">
                <a:latin typeface="Adobe 楷体 Std R" pitchFamily="18" charset="-122"/>
                <a:ea typeface="Adobe 楷体 Std R" pitchFamily="18" charset="-122"/>
              </a:rPr>
              <a:t>日元。</a:t>
            </a:r>
          </a:p>
          <a:p>
            <a:endParaRPr lang="zh-CN" altLang="en-US" sz="8000" dirty="0">
              <a:latin typeface="Adobe 楷体 Std R" pitchFamily="18" charset="-122"/>
              <a:ea typeface="Adobe 楷体 Std R" pitchFamily="18" charset="-122"/>
            </a:endParaRPr>
          </a:p>
          <a:p>
            <a:r>
              <a:rPr lang="en-US" altLang="zh-CN" sz="8000" dirty="0">
                <a:latin typeface="Adobe 楷体 Std R" pitchFamily="18" charset="-122"/>
                <a:ea typeface="Adobe 楷体 Std R" pitchFamily="18" charset="-122"/>
              </a:rPr>
              <a:t>        1 </a:t>
            </a:r>
            <a:r>
              <a:rPr lang="zh-CN" altLang="en-US" sz="8000" dirty="0">
                <a:latin typeface="Adobe 楷体 Std R" pitchFamily="18" charset="-122"/>
                <a:ea typeface="Adobe 楷体 Std R" pitchFamily="18" charset="-122"/>
              </a:rPr>
              <a:t>年以后</a:t>
            </a:r>
            <a:r>
              <a:rPr lang="zh-CN" altLang="en-US" sz="8000" dirty="0" smtClean="0">
                <a:latin typeface="Adobe 楷体 Std R" pitchFamily="18" charset="-122"/>
                <a:ea typeface="Adobe 楷体 Std R" pitchFamily="18" charset="-122"/>
              </a:rPr>
              <a:t>，</a:t>
            </a:r>
            <a:r>
              <a:rPr lang="zh-CN" altLang="en-US" sz="8000" dirty="0">
                <a:latin typeface="Adobe 楷体 Std R" pitchFamily="18" charset="-122"/>
                <a:ea typeface="Adobe 楷体 Std R" pitchFamily="18" charset="-122"/>
              </a:rPr>
              <a:t>日</a:t>
            </a:r>
            <a:r>
              <a:rPr lang="zh-CN" altLang="en-US" sz="8000" dirty="0" smtClean="0">
                <a:latin typeface="Adobe 楷体 Std R" pitchFamily="18" charset="-122"/>
                <a:ea typeface="Adobe 楷体 Std R" pitchFamily="18" charset="-122"/>
              </a:rPr>
              <a:t>元与美元 </a:t>
            </a:r>
            <a:r>
              <a:rPr lang="en-US" altLang="zh-CN" sz="8000" dirty="0">
                <a:latin typeface="Adobe 楷体 Std R" pitchFamily="18" charset="-122"/>
                <a:ea typeface="Adobe 楷体 Std R" pitchFamily="18" charset="-122"/>
              </a:rPr>
              <a:t>LIBOR </a:t>
            </a:r>
            <a:r>
              <a:rPr lang="zh-CN" altLang="en-US" sz="8000" dirty="0">
                <a:latin typeface="Adobe 楷体 Std R" pitchFamily="18" charset="-122"/>
                <a:ea typeface="Adobe 楷体 Std R" pitchFamily="18" charset="-122"/>
              </a:rPr>
              <a:t>分别变为 </a:t>
            </a:r>
            <a:r>
              <a:rPr lang="en-US" altLang="zh-CN" sz="8000" dirty="0">
                <a:latin typeface="Adobe 楷体 Std R" pitchFamily="18" charset="-122"/>
                <a:ea typeface="Adobe 楷体 Std R" pitchFamily="18" charset="-122"/>
              </a:rPr>
              <a:t>2% </a:t>
            </a:r>
            <a:r>
              <a:rPr lang="zh-CN" altLang="en-US" sz="8000" dirty="0">
                <a:latin typeface="Adobe 楷体 Std R" pitchFamily="18" charset="-122"/>
                <a:ea typeface="Adobe 楷体 Std R" pitchFamily="18" charset="-122"/>
              </a:rPr>
              <a:t>和 </a:t>
            </a:r>
            <a:r>
              <a:rPr lang="en-US" altLang="zh-CN" sz="8000" dirty="0">
                <a:latin typeface="Adobe 楷体 Std R" pitchFamily="18" charset="-122"/>
                <a:ea typeface="Adobe 楷体 Std R" pitchFamily="18" charset="-122"/>
              </a:rPr>
              <a:t>6% </a:t>
            </a:r>
            <a:r>
              <a:rPr lang="zh-CN" altLang="en-US" sz="8000" dirty="0">
                <a:latin typeface="Adobe 楷体 Std R" pitchFamily="18" charset="-122"/>
                <a:ea typeface="Adobe 楷体 Std R" pitchFamily="18" charset="-122"/>
              </a:rPr>
              <a:t>（连续复利），即期汇率变为 </a:t>
            </a:r>
            <a:r>
              <a:rPr lang="en-US" altLang="zh-CN" sz="8000" dirty="0">
                <a:latin typeface="Adobe 楷体 Std R" pitchFamily="18" charset="-122"/>
                <a:ea typeface="Adobe 楷体 Std R" pitchFamily="18" charset="-122"/>
              </a:rPr>
              <a:t>110 </a:t>
            </a:r>
            <a:r>
              <a:rPr lang="zh-CN" altLang="en-US" sz="8000" dirty="0">
                <a:latin typeface="Adobe 楷体 Std R" pitchFamily="18" charset="-122"/>
                <a:ea typeface="Adobe 楷体 Std R" pitchFamily="18" charset="-122"/>
              </a:rPr>
              <a:t>。试分析该货币互换的价值变化。</a:t>
            </a:r>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49</a:t>
            </a:fld>
            <a:endParaRPr lang="zh-CN" altLang="en-US" dirty="0"/>
          </a:p>
        </p:txBody>
      </p:sp>
    </p:spTree>
    <p:extLst>
      <p:ext uri="{BB962C8B-B14F-4D97-AF65-F5344CB8AC3E}">
        <p14:creationId xmlns:p14="http://schemas.microsoft.com/office/powerpoint/2010/main" val="4008725949"/>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a:xfrm>
            <a:off x="395536" y="1052736"/>
            <a:ext cx="8229600" cy="4530725"/>
          </a:xfrm>
        </p:spPr>
        <p:txBody>
          <a:bodyPr/>
          <a:lstStyle/>
          <a:p>
            <a:pPr>
              <a:buNone/>
            </a:pPr>
            <a:r>
              <a:rPr lang="en-US" altLang="zh-CN" dirty="0" smtClean="0"/>
              <a:t>		</a:t>
            </a:r>
          </a:p>
          <a:p>
            <a:pPr>
              <a:buNone/>
            </a:pPr>
            <a:r>
              <a:rPr lang="en-US" altLang="zh-CN" dirty="0" smtClean="0"/>
              <a:t>		</a:t>
            </a:r>
            <a:r>
              <a:rPr lang="zh-CN" altLang="en-US" dirty="0" smtClean="0"/>
              <a:t>考虑一个 </a:t>
            </a:r>
            <a:r>
              <a:rPr lang="en-US" altLang="zh-CN" dirty="0" smtClean="0"/>
              <a:t>2011 </a:t>
            </a:r>
            <a:r>
              <a:rPr lang="zh-CN" altLang="en-US" dirty="0" smtClean="0"/>
              <a:t>年 </a:t>
            </a:r>
            <a:r>
              <a:rPr lang="en-US" altLang="zh-CN" dirty="0" smtClean="0"/>
              <a:t>9 </a:t>
            </a:r>
            <a:r>
              <a:rPr lang="zh-CN" altLang="en-US" dirty="0" smtClean="0"/>
              <a:t>月 </a:t>
            </a:r>
            <a:r>
              <a:rPr lang="en-US" altLang="zh-CN" dirty="0" smtClean="0"/>
              <a:t>1 </a:t>
            </a:r>
            <a:r>
              <a:rPr lang="zh-CN" altLang="en-US" dirty="0" smtClean="0"/>
              <a:t>日生效的两年期利率互换，名义本金为 </a:t>
            </a:r>
            <a:r>
              <a:rPr lang="en-US" altLang="zh-CN" dirty="0" smtClean="0"/>
              <a:t>1 </a:t>
            </a:r>
            <a:r>
              <a:rPr lang="zh-CN" altLang="en-US" dirty="0" smtClean="0"/>
              <a:t>亿美元。甲银行同意支付给乙公司年利率为 </a:t>
            </a:r>
            <a:r>
              <a:rPr lang="en-US" altLang="zh-CN" dirty="0" smtClean="0"/>
              <a:t>2.8% </a:t>
            </a:r>
            <a:r>
              <a:rPr lang="zh-CN" altLang="en-US" dirty="0" smtClean="0"/>
              <a:t>的利息，同时乙公司同意支付给甲银行 </a:t>
            </a:r>
            <a:r>
              <a:rPr lang="en-US" altLang="zh-CN" dirty="0" smtClean="0"/>
              <a:t>3 </a:t>
            </a:r>
            <a:r>
              <a:rPr lang="zh-CN" altLang="en-US" dirty="0" smtClean="0"/>
              <a:t>个月期 </a:t>
            </a:r>
            <a:r>
              <a:rPr lang="en-US" altLang="zh-CN" dirty="0" smtClean="0"/>
              <a:t>LIBOR </a:t>
            </a:r>
            <a:r>
              <a:rPr lang="zh-CN" altLang="en-US" dirty="0" smtClean="0"/>
              <a:t>的利息，利息每 </a:t>
            </a:r>
            <a:r>
              <a:rPr lang="en-US" altLang="zh-CN" dirty="0" smtClean="0"/>
              <a:t>3 </a:t>
            </a:r>
            <a:r>
              <a:rPr lang="zh-CN" altLang="en-US" dirty="0" smtClean="0"/>
              <a:t>个月交换一次。</a:t>
            </a:r>
            <a:endParaRPr lang="en-US" altLang="zh-CN" dirty="0" smtClean="0"/>
          </a:p>
          <a:p>
            <a:pPr>
              <a:buNone/>
            </a:pPr>
            <a:endParaRPr lang="zh-CN" altLang="en-US" dirty="0" smtClean="0"/>
          </a:p>
          <a:p>
            <a:pPr>
              <a:buNone/>
            </a:pPr>
            <a:r>
              <a:rPr lang="en-US" altLang="zh-CN" dirty="0" smtClean="0"/>
              <a:t>		</a:t>
            </a:r>
            <a:r>
              <a:rPr lang="zh-CN" altLang="en-US" dirty="0" smtClean="0"/>
              <a:t>事后可知利率互换中甲银行的现金流量，如下表所示。</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a:t>
            </a:fld>
            <a:endParaRPr lang="zh-CN" altLang="en-US" dirty="0"/>
          </a:p>
        </p:txBody>
      </p:sp>
    </p:spTree>
    <p:extLst>
      <p:ext uri="{BB962C8B-B14F-4D97-AF65-F5344CB8AC3E}">
        <p14:creationId xmlns:p14="http://schemas.microsoft.com/office/powerpoint/2010/main" val="2668525082"/>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7.6 </a:t>
            </a:r>
            <a:r>
              <a:rPr lang="zh-CN" altLang="en-US" dirty="0" smtClean="0"/>
              <a:t>：利率风险与汇率风险分解 </a:t>
            </a:r>
            <a:r>
              <a:rPr lang="en-US" altLang="zh-CN" dirty="0" smtClean="0"/>
              <a:t>II</a:t>
            </a:r>
            <a:endParaRPr lang="zh-CN" altLang="en-US" dirty="0"/>
          </a:p>
        </p:txBody>
      </p:sp>
      <p:sp>
        <p:nvSpPr>
          <p:cNvPr id="3" name="内容占位符 2"/>
          <p:cNvSpPr>
            <a:spLocks noGrp="1"/>
          </p:cNvSpPr>
          <p:nvPr>
            <p:ph idx="1"/>
          </p:nvPr>
        </p:nvSpPr>
        <p:spPr/>
        <p:txBody>
          <a:bodyPr/>
          <a:lstStyle/>
          <a:p>
            <a:pPr>
              <a:buNone/>
            </a:pPr>
            <a:r>
              <a:rPr lang="en-US" altLang="zh-CN" dirty="0" smtClean="0"/>
              <a:t>	</a:t>
            </a:r>
          </a:p>
          <a:p>
            <a:pPr>
              <a:buNone/>
            </a:pPr>
            <a:r>
              <a:rPr lang="en-US" altLang="zh-CN" dirty="0" smtClean="0"/>
              <a:t>1 </a:t>
            </a:r>
            <a:r>
              <a:rPr lang="zh-CN" altLang="en-US" dirty="0" smtClean="0"/>
              <a:t>年前货币互换签订时的互换价值为：</a:t>
            </a:r>
            <a:endParaRPr lang="en-US" altLang="zh-CN" dirty="0" smtClean="0"/>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50</a:t>
            </a:fld>
            <a:endParaRPr lang="zh-CN" altLang="en-US" dirty="0"/>
          </a:p>
        </p:txBody>
      </p:sp>
      <p:graphicFrame>
        <p:nvGraphicFramePr>
          <p:cNvPr id="7" name="对象 6"/>
          <p:cNvGraphicFramePr>
            <a:graphicFrameLocks noChangeAspect="1"/>
          </p:cNvGraphicFramePr>
          <p:nvPr/>
        </p:nvGraphicFramePr>
        <p:xfrm>
          <a:off x="1365250" y="3016250"/>
          <a:ext cx="6342063" cy="2819400"/>
        </p:xfrm>
        <a:graphic>
          <a:graphicData uri="http://schemas.openxmlformats.org/presentationml/2006/ole">
            <mc:AlternateContent xmlns:mc="http://schemas.openxmlformats.org/markup-compatibility/2006">
              <mc:Choice xmlns:v="urn:schemas-microsoft-com:vml" Requires="v">
                <p:oleObj spid="_x0000_s88077" name="Equation" r:id="rId3" imgW="3085920" imgH="1371600" progId="">
                  <p:embed/>
                </p:oleObj>
              </mc:Choice>
              <mc:Fallback>
                <p:oleObj name="Equation" r:id="rId3" imgW="3085920" imgH="1371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016250"/>
                        <a:ext cx="6342063"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15391892"/>
      </p:ext>
    </p:extLst>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7.6 </a:t>
            </a:r>
            <a:r>
              <a:rPr lang="zh-CN" altLang="en-US" dirty="0" smtClean="0"/>
              <a:t>：利率风险与汇率风险分解 </a:t>
            </a:r>
            <a:r>
              <a:rPr lang="en-US" altLang="zh-CN" dirty="0" smtClean="0"/>
              <a:t>III</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p>
          <a:p>
            <a:pPr marL="0" indent="0">
              <a:buNone/>
            </a:pPr>
            <a:endParaRPr lang="en-US" altLang="zh-CN" dirty="0" smtClean="0"/>
          </a:p>
          <a:p>
            <a:pPr marL="0" indent="0">
              <a:buNone/>
            </a:pPr>
            <a:r>
              <a:rPr lang="en-US" altLang="zh-CN" dirty="0" smtClean="0"/>
              <a:t>          </a:t>
            </a:r>
            <a:r>
              <a:rPr lang="zh-CN" altLang="en-US" dirty="0" smtClean="0"/>
              <a:t>根据案例 </a:t>
            </a:r>
            <a:r>
              <a:rPr lang="en-US" altLang="zh-CN" dirty="0" smtClean="0"/>
              <a:t>7.4 </a:t>
            </a:r>
            <a:r>
              <a:rPr lang="zh-CN" altLang="en-US" dirty="0" smtClean="0"/>
              <a:t>， </a:t>
            </a:r>
            <a:r>
              <a:rPr lang="en-US" altLang="zh-CN" dirty="0" smtClean="0"/>
              <a:t>1 </a:t>
            </a:r>
            <a:r>
              <a:rPr lang="zh-CN" altLang="en-US" dirty="0" smtClean="0"/>
              <a:t>年后货币互换价值变为 </a:t>
            </a:r>
            <a:r>
              <a:rPr lang="en-US" altLang="zh-CN" dirty="0" smtClean="0"/>
              <a:t>113.296 8</a:t>
            </a:r>
            <a:r>
              <a:rPr lang="zh-CN" altLang="en-US" dirty="0" smtClean="0"/>
              <a:t>万美元。也就是说，对于 </a:t>
            </a:r>
            <a:r>
              <a:rPr lang="en-US" altLang="zh-CN" dirty="0" smtClean="0"/>
              <a:t>A </a:t>
            </a:r>
            <a:r>
              <a:rPr lang="zh-CN" altLang="en-US" dirty="0" smtClean="0"/>
              <a:t>银行来说，该货币互换头寸的价值增长了 </a:t>
            </a:r>
            <a:r>
              <a:rPr lang="en-US" altLang="zh-CN" dirty="0" smtClean="0"/>
              <a:t>113.296 8 </a:t>
            </a:r>
            <a:r>
              <a:rPr lang="zh-CN" altLang="en-US" dirty="0" smtClean="0"/>
              <a:t>万美元。该收益可分解为四个部分：</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51</a:t>
            </a:fld>
            <a:endParaRPr lang="zh-CN" altLang="en-US" dirty="0"/>
          </a:p>
        </p:txBody>
      </p:sp>
    </p:spTree>
    <p:extLst>
      <p:ext uri="{BB962C8B-B14F-4D97-AF65-F5344CB8AC3E}">
        <p14:creationId xmlns:p14="http://schemas.microsoft.com/office/powerpoint/2010/main" val="937246813"/>
      </p:ext>
    </p:extLst>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7.6 </a:t>
            </a:r>
            <a:r>
              <a:rPr lang="zh-CN" altLang="en-US" dirty="0" smtClean="0"/>
              <a:t>：利率风险与汇率风险分解 </a:t>
            </a:r>
            <a:r>
              <a:rPr lang="en-US" altLang="zh-CN" dirty="0" smtClean="0"/>
              <a:t>IV</a:t>
            </a:r>
            <a:endParaRPr lang="zh-CN" altLang="en-US" dirty="0"/>
          </a:p>
        </p:txBody>
      </p:sp>
      <p:sp>
        <p:nvSpPr>
          <p:cNvPr id="3" name="内容占位符 2"/>
          <p:cNvSpPr>
            <a:spLocks noGrp="1"/>
          </p:cNvSpPr>
          <p:nvPr>
            <p:ph idx="1"/>
          </p:nvPr>
        </p:nvSpPr>
        <p:spPr>
          <a:xfrm>
            <a:off x="611560" y="1196752"/>
            <a:ext cx="8075240" cy="4530725"/>
          </a:xfrm>
        </p:spPr>
        <p:txBody>
          <a:bodyPr>
            <a:normAutofit fontScale="92500" lnSpcReduction="20000"/>
          </a:bodyPr>
          <a:lstStyle/>
          <a:p>
            <a:pPr>
              <a:buNone/>
            </a:pPr>
            <a:endParaRPr lang="en-US" altLang="zh-CN" dirty="0" smtClean="0"/>
          </a:p>
          <a:p>
            <a:pPr>
              <a:buNone/>
            </a:pPr>
            <a:r>
              <a:rPr lang="en-US" altLang="zh-CN" dirty="0" smtClean="0"/>
              <a:t>1.</a:t>
            </a:r>
            <a:r>
              <a:rPr lang="zh-CN" altLang="en-US" dirty="0" smtClean="0"/>
              <a:t>由于时间的推移与美元利率的下降， </a:t>
            </a:r>
            <a:r>
              <a:rPr lang="en-US" altLang="zh-CN" dirty="0" smtClean="0"/>
              <a:t>A </a:t>
            </a:r>
            <a:r>
              <a:rPr lang="zh-CN" altLang="en-US" dirty="0" smtClean="0"/>
              <a:t>银行在美元债</a:t>
            </a:r>
          </a:p>
          <a:p>
            <a:pPr>
              <a:buNone/>
            </a:pPr>
            <a:r>
              <a:rPr lang="zh-CN" altLang="en-US" dirty="0" smtClean="0"/>
              <a:t>券上的空头遭受损失，金额为</a:t>
            </a:r>
          </a:p>
          <a:p>
            <a:pPr>
              <a:buNone/>
            </a:pPr>
            <a:endParaRPr lang="zh-CN" altLang="en-US" dirty="0" smtClean="0"/>
          </a:p>
          <a:p>
            <a:pPr>
              <a:buNone/>
            </a:pPr>
            <a:r>
              <a:rPr lang="zh-CN" altLang="en-US" dirty="0" smtClean="0"/>
              <a:t>		</a:t>
            </a:r>
            <a:r>
              <a:rPr lang="en-US" altLang="zh-CN" dirty="0" smtClean="0"/>
              <a:t>1000 − 1008.427 = −8.427</a:t>
            </a:r>
            <a:r>
              <a:rPr lang="zh-CN" altLang="en-US" dirty="0" smtClean="0"/>
              <a:t>（万美元）</a:t>
            </a:r>
          </a:p>
          <a:p>
            <a:pPr>
              <a:buNone/>
            </a:pPr>
            <a:endParaRPr lang="zh-CN" altLang="en-US" dirty="0" smtClean="0"/>
          </a:p>
          <a:p>
            <a:pPr>
              <a:buNone/>
            </a:pPr>
            <a:r>
              <a:rPr lang="en-US" altLang="zh-CN" dirty="0" smtClean="0"/>
              <a:t>2.</a:t>
            </a:r>
            <a:r>
              <a:rPr lang="zh-CN" altLang="en-US" dirty="0" smtClean="0"/>
              <a:t>由于时间的推移与日元利率的下降， </a:t>
            </a:r>
            <a:r>
              <a:rPr lang="en-US" altLang="zh-CN" dirty="0" smtClean="0"/>
              <a:t>A </a:t>
            </a:r>
            <a:r>
              <a:rPr lang="zh-CN" altLang="en-US" dirty="0" smtClean="0"/>
              <a:t>银行在日元债</a:t>
            </a:r>
          </a:p>
          <a:p>
            <a:pPr>
              <a:buNone/>
            </a:pPr>
            <a:r>
              <a:rPr lang="zh-CN" altLang="en-US" dirty="0" smtClean="0"/>
              <a:t>券的多头上盈利了</a:t>
            </a:r>
          </a:p>
          <a:p>
            <a:pPr>
              <a:buNone/>
            </a:pPr>
            <a:endParaRPr lang="zh-CN" altLang="en-US" dirty="0" smtClean="0"/>
          </a:p>
          <a:p>
            <a:pPr>
              <a:buNone/>
            </a:pPr>
            <a:r>
              <a:rPr lang="zh-CN" altLang="en-US" dirty="0" smtClean="0"/>
              <a:t>	       </a:t>
            </a:r>
            <a:r>
              <a:rPr lang="en-US" altLang="zh-CN" dirty="0" smtClean="0"/>
              <a:t>123389.7 − 120000 = 3389.7</a:t>
            </a:r>
            <a:r>
              <a:rPr lang="zh-CN" altLang="en-US" dirty="0" smtClean="0"/>
              <a:t>（万日元）</a:t>
            </a:r>
          </a:p>
          <a:p>
            <a:pPr>
              <a:buNone/>
            </a:pPr>
            <a:endParaRPr lang="zh-CN" altLang="en-US" dirty="0" smtClean="0"/>
          </a:p>
          <a:p>
            <a:pPr>
              <a:buNone/>
            </a:pPr>
            <a:r>
              <a:rPr lang="zh-CN" altLang="en-US" dirty="0" smtClean="0"/>
              <a:t>根据初始汇率，这相当于 </a:t>
            </a:r>
            <a:r>
              <a:rPr lang="en-US" altLang="zh-CN" dirty="0" smtClean="0"/>
              <a:t>28.2475 </a:t>
            </a:r>
            <a:r>
              <a:rPr lang="zh-CN" altLang="en-US" dirty="0" smtClean="0"/>
              <a:t>万美元的收益。</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52</a:t>
            </a:fld>
            <a:endParaRPr lang="zh-CN" altLang="en-US" dirty="0"/>
          </a:p>
        </p:txBody>
      </p:sp>
    </p:spTree>
    <p:extLst>
      <p:ext uri="{BB962C8B-B14F-4D97-AF65-F5344CB8AC3E}">
        <p14:creationId xmlns:p14="http://schemas.microsoft.com/office/powerpoint/2010/main" val="2455391215"/>
      </p:ext>
    </p:extLst>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7.6 </a:t>
            </a:r>
            <a:r>
              <a:rPr lang="zh-CN" altLang="en-US" dirty="0" smtClean="0"/>
              <a:t>：利率风险与汇率风险分解 </a:t>
            </a:r>
            <a:r>
              <a:rPr lang="en-US" altLang="zh-CN" dirty="0" smtClean="0"/>
              <a:t>V</a:t>
            </a:r>
            <a:endParaRPr lang="zh-CN" altLang="en-US" dirty="0"/>
          </a:p>
        </p:txBody>
      </p:sp>
      <p:sp>
        <p:nvSpPr>
          <p:cNvPr id="3" name="内容占位符 2"/>
          <p:cNvSpPr>
            <a:spLocks noGrp="1"/>
          </p:cNvSpPr>
          <p:nvPr>
            <p:ph idx="1"/>
          </p:nvPr>
        </p:nvSpPr>
        <p:spPr/>
        <p:txBody>
          <a:bodyPr/>
          <a:lstStyle/>
          <a:p>
            <a:pPr>
              <a:buNone/>
            </a:pPr>
            <a:endParaRPr lang="en-US" altLang="zh-CN" dirty="0" smtClean="0"/>
          </a:p>
          <a:p>
            <a:pPr marL="0" indent="0">
              <a:buNone/>
            </a:pPr>
            <a:r>
              <a:rPr lang="en-US" altLang="zh-CN" dirty="0" smtClean="0"/>
              <a:t>3.</a:t>
            </a:r>
            <a:r>
              <a:rPr lang="zh-CN" altLang="en-US" dirty="0" smtClean="0"/>
              <a:t>由于日元的升值，外币债券头寸 </a:t>
            </a:r>
            <a:r>
              <a:rPr lang="en-US" altLang="zh-CN" dirty="0" smtClean="0"/>
              <a:t>120 000 </a:t>
            </a:r>
            <a:r>
              <a:rPr lang="zh-CN" altLang="en-US" dirty="0" smtClean="0"/>
              <a:t>万日元在 </a:t>
            </a:r>
            <a:r>
              <a:rPr lang="en-US" altLang="zh-CN" dirty="0" smtClean="0"/>
              <a:t>1 </a:t>
            </a:r>
            <a:r>
              <a:rPr lang="zh-CN" altLang="en-US" dirty="0" smtClean="0"/>
              <a:t>年后价值上升了</a:t>
            </a:r>
          </a:p>
          <a:p>
            <a:pPr>
              <a:buNone/>
            </a:pPr>
            <a:endParaRPr lang="en-US" altLang="zh-CN" dirty="0" smtClean="0"/>
          </a:p>
          <a:p>
            <a:pPr>
              <a:buNone/>
            </a:pPr>
            <a:endParaRPr lang="en-US" altLang="zh-CN" dirty="0" smtClean="0"/>
          </a:p>
          <a:p>
            <a:pPr marL="0" indent="0">
              <a:buNone/>
            </a:pPr>
            <a:r>
              <a:rPr lang="en-US" altLang="zh-CN" dirty="0" smtClean="0"/>
              <a:t>4.</a:t>
            </a:r>
            <a:r>
              <a:rPr lang="zh-CN" altLang="en-US" dirty="0" smtClean="0"/>
              <a:t>日元债券多头因利率变动带来的 </a:t>
            </a:r>
            <a:r>
              <a:rPr lang="en-US" altLang="zh-CN" dirty="0" smtClean="0"/>
              <a:t>3389.7 </a:t>
            </a:r>
            <a:r>
              <a:rPr lang="zh-CN" altLang="en-US" dirty="0" smtClean="0"/>
              <a:t>万日元收益，由于日元的升值，还带来了额外收益</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53</a:t>
            </a:fld>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228367537"/>
              </p:ext>
            </p:extLst>
          </p:nvPr>
        </p:nvGraphicFramePr>
        <p:xfrm>
          <a:off x="2411760" y="2996952"/>
          <a:ext cx="4461417" cy="785818"/>
        </p:xfrm>
        <a:graphic>
          <a:graphicData uri="http://schemas.openxmlformats.org/presentationml/2006/ole">
            <mc:AlternateContent xmlns:mc="http://schemas.openxmlformats.org/markup-compatibility/2006">
              <mc:Choice xmlns:v="urn:schemas-microsoft-com:vml" Requires="v">
                <p:oleObj spid="_x0000_s89112" name="Equation" r:id="rId3" imgW="2234880" imgH="393480" progId="">
                  <p:embed/>
                </p:oleObj>
              </mc:Choice>
              <mc:Fallback>
                <p:oleObj name="Equation" r:id="rId3" imgW="2234880" imgH="393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996952"/>
                        <a:ext cx="4461417"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97030876"/>
              </p:ext>
            </p:extLst>
          </p:nvPr>
        </p:nvGraphicFramePr>
        <p:xfrm>
          <a:off x="2483768" y="5301208"/>
          <a:ext cx="4233278" cy="785818"/>
        </p:xfrm>
        <a:graphic>
          <a:graphicData uri="http://schemas.openxmlformats.org/presentationml/2006/ole">
            <mc:AlternateContent xmlns:mc="http://schemas.openxmlformats.org/markup-compatibility/2006">
              <mc:Choice xmlns:v="urn:schemas-microsoft-com:vml" Requires="v">
                <p:oleObj spid="_x0000_s89113" name="Equation" r:id="rId5" imgW="2120760" imgH="393480" progId="">
                  <p:embed/>
                </p:oleObj>
              </mc:Choice>
              <mc:Fallback>
                <p:oleObj name="Equation" r:id="rId5" imgW="2120760" imgH="3934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5301208"/>
                        <a:ext cx="4233278"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2670546"/>
      </p:ext>
    </p:extLst>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 </a:t>
            </a:r>
            <a:r>
              <a:rPr lang="en-US" altLang="zh-CN" dirty="0" smtClean="0"/>
              <a:t>7.6 </a:t>
            </a:r>
            <a:r>
              <a:rPr lang="zh-CN" altLang="en-US" dirty="0" smtClean="0"/>
              <a:t>：利率风险与汇率风险分解 </a:t>
            </a:r>
            <a:r>
              <a:rPr lang="en-US" altLang="zh-CN" dirty="0" smtClean="0"/>
              <a:t>VI</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加总以上四个部分，可得</a:t>
            </a:r>
          </a:p>
          <a:p>
            <a:endParaRPr lang="zh-CN" altLang="en-US" dirty="0" smtClean="0"/>
          </a:p>
          <a:p>
            <a:pPr>
              <a:buNone/>
            </a:pPr>
            <a:r>
              <a:rPr lang="zh-CN" altLang="en-US" dirty="0" smtClean="0"/>
              <a:t>	−</a:t>
            </a:r>
            <a:r>
              <a:rPr lang="en-US" altLang="zh-CN" dirty="0" smtClean="0"/>
              <a:t>8.427+28.247 5+90.909+2.567 = 113.297</a:t>
            </a:r>
            <a:r>
              <a:rPr lang="zh-CN" altLang="en-US" dirty="0" smtClean="0"/>
              <a:t>（万美元）</a:t>
            </a:r>
          </a:p>
          <a:p>
            <a:endParaRPr lang="zh-CN" altLang="en-US" dirty="0" smtClean="0"/>
          </a:p>
          <a:p>
            <a:pPr>
              <a:buNone/>
            </a:pPr>
            <a:r>
              <a:rPr lang="zh-CN" altLang="en-US" dirty="0" smtClean="0"/>
              <a:t>	显然与互换头寸价值的变化是一致的。</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54</a:t>
            </a:fld>
            <a:endParaRPr lang="zh-CN" altLang="en-US" dirty="0"/>
          </a:p>
        </p:txBody>
      </p:sp>
    </p:spTree>
    <p:extLst>
      <p:ext uri="{BB962C8B-B14F-4D97-AF65-F5344CB8AC3E}">
        <p14:creationId xmlns:p14="http://schemas.microsoft.com/office/powerpoint/2010/main" val="3665034456"/>
      </p:ext>
    </p:extLst>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2555776" y="333375"/>
            <a:ext cx="4757836" cy="1081088"/>
          </a:xfrm>
        </p:spPr>
        <p:txBody>
          <a:bodyPr/>
          <a:lstStyle/>
          <a:p>
            <a:pPr marL="53975" eaLnBrk="1" hangingPunct="1"/>
            <a:r>
              <a:rPr lang="en-US" altLang="zh-CN" dirty="0" smtClean="0">
                <a:solidFill>
                  <a:srgbClr val="0044AC"/>
                </a:solidFill>
              </a:rPr>
              <a:t>       </a:t>
            </a:r>
            <a:r>
              <a:rPr lang="zh-CN" altLang="en-US" dirty="0"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4" name="页脚占位符 3"/>
          <p:cNvSpPr>
            <a:spLocks noGrp="1"/>
          </p:cNvSpPr>
          <p:nvPr>
            <p:ph type="ftr" sz="quarter" idx="11"/>
          </p:nvPr>
        </p:nvSpPr>
        <p:spPr>
          <a:xfrm>
            <a:off x="2699792" y="6381327"/>
            <a:ext cx="3888432" cy="340147"/>
          </a:xfrm>
        </p:spPr>
        <p:txBody>
          <a:bodyPr/>
          <a:lstStyle/>
          <a:p>
            <a:pPr>
              <a:defRPr/>
            </a:pPr>
            <a:r>
              <a:rPr lang="en-US" altLang="zh-CN" smtClean="0"/>
              <a:t>Copyright © 2012 Zheng, Zhenlong &amp; Chen, Rong</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55</a:t>
            </a:fld>
            <a:endParaRPr lang="en-US" altLang="zh-CN"/>
          </a:p>
        </p:txBody>
      </p:sp>
    </p:spTree>
    <p:extLst>
      <p:ext uri="{BB962C8B-B14F-4D97-AF65-F5344CB8AC3E}">
        <p14:creationId xmlns:p14="http://schemas.microsoft.com/office/powerpoint/2010/main" val="353114205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A0B34B9-D817-47F5-9B8C-94F2D5E9BE68}" type="slidenum">
              <a:rPr lang="zh-CN" altLang="en-US" smtClean="0"/>
              <a:pPr/>
              <a:t>56</a:t>
            </a:fld>
            <a:endParaRPr lang="zh-CN" altLang="en-US"/>
          </a:p>
        </p:txBody>
      </p:sp>
    </p:spTree>
    <p:extLst>
      <p:ext uri="{BB962C8B-B14F-4D97-AF65-F5344CB8AC3E}">
        <p14:creationId xmlns:p14="http://schemas.microsoft.com/office/powerpoint/2010/main" val="1790313375"/>
      </p:ext>
    </p:extLst>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 </a:t>
            </a:r>
            <a:r>
              <a:rPr lang="en-US" altLang="zh-CN" dirty="0" smtClean="0"/>
              <a:t>7−1 </a:t>
            </a:r>
            <a:r>
              <a:rPr lang="zh-CN" altLang="en-US" dirty="0" smtClean="0"/>
              <a:t>利率互换中甲银行的现金流量表（百万美元）</a:t>
            </a:r>
            <a:endParaRPr lang="zh-CN" altLang="en-US" dirty="0"/>
          </a:p>
        </p:txBody>
      </p:sp>
      <p:sp>
        <p:nvSpPr>
          <p:cNvPr id="4" name="内容占位符 3"/>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6</a:t>
            </a:fld>
            <a:endParaRPr lang="zh-CN" altLang="en-US" dirty="0"/>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609724"/>
            <a:ext cx="8582025" cy="45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507556"/>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 </a:t>
            </a:r>
            <a:r>
              <a:rPr lang="en-US" altLang="zh-CN" dirty="0" smtClean="0"/>
              <a:t>7−1 </a:t>
            </a:r>
            <a:r>
              <a:rPr lang="zh-CN" altLang="en-US" dirty="0" smtClean="0"/>
              <a:t>利率互换中甲银行的现金流量表（百万美元）</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7</a:t>
            </a:fld>
            <a:endParaRPr lang="zh-CN" altLang="en-US" dirty="0"/>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30" y="1556792"/>
            <a:ext cx="876656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449727"/>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理解利率互换 </a:t>
            </a:r>
            <a:r>
              <a:rPr lang="en-US" altLang="zh-CN" dirty="0" smtClean="0"/>
              <a:t>I</a:t>
            </a:r>
            <a:endParaRPr lang="zh-CN" altLang="en-US" dirty="0"/>
          </a:p>
        </p:txBody>
      </p:sp>
      <p:sp>
        <p:nvSpPr>
          <p:cNvPr id="3" name="内容占位符 2"/>
          <p:cNvSpPr>
            <a:spLocks noGrp="1"/>
          </p:cNvSpPr>
          <p:nvPr>
            <p:ph idx="1"/>
          </p:nvPr>
        </p:nvSpPr>
        <p:spPr>
          <a:xfrm>
            <a:off x="539552" y="1196752"/>
            <a:ext cx="8229600" cy="4530725"/>
          </a:xfrm>
        </p:spPr>
        <p:txBody>
          <a:bodyPr>
            <a:normAutofit/>
          </a:bodyPr>
          <a:lstStyle/>
          <a:p>
            <a:endParaRPr lang="en-US" altLang="zh-CN" dirty="0" smtClean="0"/>
          </a:p>
          <a:p>
            <a:r>
              <a:rPr lang="zh-CN" altLang="en-US" dirty="0" smtClean="0"/>
              <a:t>该利率互换由列（</a:t>
            </a:r>
            <a:r>
              <a:rPr lang="en-US" altLang="zh-CN" dirty="0" smtClean="0"/>
              <a:t>4</a:t>
            </a:r>
            <a:r>
              <a:rPr lang="zh-CN" altLang="en-US" dirty="0" smtClean="0"/>
              <a:t>）的净现金流序列组成，这是互换的本质，即未来系列现金流的组合</a:t>
            </a:r>
            <a:endParaRPr lang="en-US" altLang="zh-CN" dirty="0" smtClean="0"/>
          </a:p>
          <a:p>
            <a:endParaRPr lang="en-US" altLang="zh-CN" dirty="0" smtClean="0"/>
          </a:p>
          <a:p>
            <a:pPr marL="0" indent="0">
              <a:buNone/>
            </a:pPr>
            <a:r>
              <a:rPr lang="zh-CN" altLang="en-US" dirty="0" smtClean="0"/>
              <a:t>        列（ </a:t>
            </a:r>
            <a:r>
              <a:rPr lang="en-US" altLang="zh-CN" dirty="0" smtClean="0"/>
              <a:t>4 </a:t>
            </a:r>
            <a:r>
              <a:rPr lang="zh-CN" altLang="en-US" dirty="0" smtClean="0"/>
              <a:t>）</a:t>
            </a:r>
            <a:r>
              <a:rPr lang="en-US" altLang="zh-CN" dirty="0" smtClean="0"/>
              <a:t>= </a:t>
            </a:r>
            <a:r>
              <a:rPr lang="zh-CN" altLang="en-US" dirty="0" smtClean="0"/>
              <a:t>列（ </a:t>
            </a:r>
            <a:r>
              <a:rPr lang="en-US" altLang="zh-CN" dirty="0" smtClean="0"/>
              <a:t>2 </a:t>
            </a:r>
            <a:r>
              <a:rPr lang="zh-CN" altLang="en-US" dirty="0" smtClean="0"/>
              <a:t>）</a:t>
            </a:r>
            <a:r>
              <a:rPr lang="en-US" altLang="zh-CN" dirty="0" smtClean="0"/>
              <a:t>+ </a:t>
            </a:r>
            <a:r>
              <a:rPr lang="zh-CN" altLang="en-US" dirty="0" smtClean="0"/>
              <a:t>列（ </a:t>
            </a:r>
            <a:r>
              <a:rPr lang="en-US" altLang="zh-CN" dirty="0" smtClean="0"/>
              <a:t>3 </a:t>
            </a:r>
            <a:r>
              <a:rPr lang="zh-CN" altLang="en-US" dirty="0" smtClean="0"/>
              <a:t>）</a:t>
            </a:r>
          </a:p>
          <a:p>
            <a:endParaRPr lang="zh-CN" altLang="en-US" dirty="0" smtClean="0"/>
          </a:p>
          <a:p>
            <a:r>
              <a:rPr lang="zh-CN" altLang="en-US" dirty="0" smtClean="0"/>
              <a:t>在互换生效日与到期日增减 </a:t>
            </a:r>
            <a:r>
              <a:rPr lang="en-US" altLang="zh-CN" dirty="0" smtClean="0"/>
              <a:t>1 </a:t>
            </a:r>
            <a:r>
              <a:rPr lang="zh-CN" altLang="en-US" dirty="0" smtClean="0"/>
              <a:t>亿美元的本金现金流</a:t>
            </a:r>
          </a:p>
          <a:p>
            <a:pPr lvl="1"/>
            <a:r>
              <a:rPr lang="zh-CN" altLang="en-US" dirty="0" smtClean="0"/>
              <a:t>列（ </a:t>
            </a:r>
            <a:r>
              <a:rPr lang="en-US" altLang="zh-CN" dirty="0" smtClean="0"/>
              <a:t>2 </a:t>
            </a:r>
            <a:r>
              <a:rPr lang="zh-CN" altLang="en-US" dirty="0" smtClean="0"/>
              <a:t>） ⇒ 列（ </a:t>
            </a:r>
            <a:r>
              <a:rPr lang="en-US" altLang="zh-CN" dirty="0" smtClean="0"/>
              <a:t>6 </a:t>
            </a:r>
            <a:r>
              <a:rPr lang="zh-CN" altLang="en-US" dirty="0" smtClean="0"/>
              <a:t>）</a:t>
            </a:r>
          </a:p>
          <a:p>
            <a:pPr lvl="1"/>
            <a:r>
              <a:rPr lang="zh-CN" altLang="en-US" dirty="0" smtClean="0"/>
              <a:t>列（ </a:t>
            </a:r>
            <a:r>
              <a:rPr lang="en-US" altLang="zh-CN" dirty="0" smtClean="0"/>
              <a:t>3 </a:t>
            </a:r>
            <a:r>
              <a:rPr lang="zh-CN" altLang="en-US" dirty="0" smtClean="0"/>
              <a:t>） ⇒ 列（ </a:t>
            </a:r>
            <a:r>
              <a:rPr lang="en-US" altLang="zh-CN" dirty="0" smtClean="0"/>
              <a:t>7 </a:t>
            </a:r>
            <a:r>
              <a:rPr lang="zh-CN" altLang="en-US" dirty="0" smtClean="0"/>
              <a:t>）</a:t>
            </a:r>
            <a:endParaRPr lang="zh-CN" altLang="en-US" dirty="0"/>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8</a:t>
            </a:fld>
            <a:endParaRPr lang="zh-CN" altLang="en-US" dirty="0"/>
          </a:p>
        </p:txBody>
      </p:sp>
    </p:spTree>
    <p:extLst>
      <p:ext uri="{BB962C8B-B14F-4D97-AF65-F5344CB8AC3E}">
        <p14:creationId xmlns:p14="http://schemas.microsoft.com/office/powerpoint/2010/main" val="552362558"/>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理解利率互换 </a:t>
            </a:r>
            <a:r>
              <a:rPr lang="en-US" altLang="zh-CN" dirty="0" smtClean="0"/>
              <a:t>II</a:t>
            </a:r>
            <a:endParaRPr lang="zh-CN" altLang="en-US" dirty="0"/>
          </a:p>
        </p:txBody>
      </p:sp>
      <p:sp>
        <p:nvSpPr>
          <p:cNvPr id="3" name="内容占位符 2"/>
          <p:cNvSpPr>
            <a:spLocks noGrp="1"/>
          </p:cNvSpPr>
          <p:nvPr>
            <p:ph idx="1"/>
          </p:nvPr>
        </p:nvSpPr>
        <p:spPr>
          <a:xfrm>
            <a:off x="467544" y="1124744"/>
            <a:ext cx="8229600" cy="4530725"/>
          </a:xfrm>
        </p:spPr>
        <p:txBody>
          <a:bodyPr>
            <a:normAutofit/>
          </a:bodyPr>
          <a:lstStyle/>
          <a:p>
            <a:endParaRPr lang="en-US" altLang="zh-CN" dirty="0" smtClean="0"/>
          </a:p>
          <a:p>
            <a:r>
              <a:rPr lang="zh-CN" altLang="en-US" dirty="0" smtClean="0"/>
              <a:t>头寸分解 </a:t>
            </a:r>
            <a:r>
              <a:rPr lang="en-US" altLang="zh-CN" dirty="0" smtClean="0"/>
              <a:t>(I)</a:t>
            </a:r>
          </a:p>
          <a:p>
            <a:pPr lvl="1"/>
            <a:r>
              <a:rPr lang="zh-CN" altLang="en-US" dirty="0" smtClean="0"/>
              <a:t>甲银行：浮动利率债券多头＋固定利率债券空头</a:t>
            </a:r>
          </a:p>
          <a:p>
            <a:pPr lvl="1"/>
            <a:r>
              <a:rPr lang="zh-CN" altLang="en-US" dirty="0" smtClean="0"/>
              <a:t>乙公司：浮动利率债券空头＋固定利率债券多头</a:t>
            </a:r>
          </a:p>
          <a:p>
            <a:endParaRPr lang="zh-CN" altLang="en-US" dirty="0" smtClean="0"/>
          </a:p>
          <a:p>
            <a:r>
              <a:rPr lang="zh-CN" altLang="en-US" dirty="0" smtClean="0">
                <a:solidFill>
                  <a:srgbClr val="FF0000"/>
                </a:solidFill>
              </a:rPr>
              <a:t>利率互换可以分解为一个债券的多头与另一个债券的空头的组合。</a:t>
            </a:r>
            <a:endParaRPr lang="en-US" altLang="zh-CN" dirty="0" smtClean="0">
              <a:solidFill>
                <a:srgbClr val="FF0000"/>
              </a:solidFill>
            </a:endParaRPr>
          </a:p>
        </p:txBody>
      </p:sp>
      <p:sp>
        <p:nvSpPr>
          <p:cNvPr id="5" name="页脚占位符 4"/>
          <p:cNvSpPr>
            <a:spLocks noGrp="1"/>
          </p:cNvSpPr>
          <p:nvPr>
            <p:ph type="ftr" sz="quarter" idx="11"/>
          </p:nvPr>
        </p:nvSpPr>
        <p:spPr/>
        <p:txBody>
          <a:bodyPr/>
          <a:lstStyle/>
          <a:p>
            <a:r>
              <a:rPr lang="en-US" altLang="zh-CN" smtClean="0"/>
              <a:t>Copyright © 2012 Zheng, Zhenlong &amp; Chen, Rong</a:t>
            </a:r>
            <a:endParaRPr lang="zh-CN" altLang="en-US"/>
          </a:p>
        </p:txBody>
      </p:sp>
      <p:sp>
        <p:nvSpPr>
          <p:cNvPr id="6" name="灯片编号占位符 5"/>
          <p:cNvSpPr>
            <a:spLocks noGrp="1"/>
          </p:cNvSpPr>
          <p:nvPr>
            <p:ph type="sldNum" sz="quarter" idx="12"/>
          </p:nvPr>
        </p:nvSpPr>
        <p:spPr/>
        <p:txBody>
          <a:bodyPr/>
          <a:lstStyle/>
          <a:p>
            <a:fld id="{7A0B34B9-D817-47F5-9B8C-94F2D5E9BE68}" type="slidenum">
              <a:rPr lang="zh-CN" altLang="en-US" smtClean="0"/>
              <a:pPr/>
              <a:t>9</a:t>
            </a:fld>
            <a:endParaRPr lang="zh-CN" altLang="en-US" dirty="0"/>
          </a:p>
        </p:txBody>
      </p:sp>
    </p:spTree>
    <p:extLst>
      <p:ext uri="{BB962C8B-B14F-4D97-AF65-F5344CB8AC3E}">
        <p14:creationId xmlns:p14="http://schemas.microsoft.com/office/powerpoint/2010/main" val="2017238627"/>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15052</TotalTime>
  <Words>2544</Words>
  <Application>Microsoft Office PowerPoint</Application>
  <PresentationFormat>全屏显示(4:3)</PresentationFormat>
  <Paragraphs>409</Paragraphs>
  <Slides>56</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主题1</vt:lpstr>
      <vt:lpstr>Equation</vt:lpstr>
      <vt:lpstr> 第七章  互换的定价与风险分析    </vt:lpstr>
      <vt:lpstr>目录</vt:lpstr>
      <vt:lpstr>目录</vt:lpstr>
      <vt:lpstr>假设</vt:lpstr>
      <vt:lpstr>举例</vt:lpstr>
      <vt:lpstr>表 7−1 利率互换中甲银行的现金流量表（百万美元）</vt:lpstr>
      <vt:lpstr>表 7−1 利率互换中甲银行的现金流量表（百万美元）</vt:lpstr>
      <vt:lpstr>理解利率互换 I</vt:lpstr>
      <vt:lpstr>理解利率互换 II</vt:lpstr>
      <vt:lpstr>理解利率互换 III</vt:lpstr>
      <vt:lpstr>理解利率互换的定价 (I)</vt:lpstr>
      <vt:lpstr>理解利率互换的定价 (II)</vt:lpstr>
      <vt:lpstr>计算利率互换价值：债券组合定价法</vt:lpstr>
      <vt:lpstr>案例 7.1 I</vt:lpstr>
      <vt:lpstr>案例 7.1 II</vt:lpstr>
      <vt:lpstr>计算利率互换价值： FRA 定价法</vt:lpstr>
      <vt:lpstr>案例 7.2 I</vt:lpstr>
      <vt:lpstr>案例 7.2 II</vt:lpstr>
      <vt:lpstr>合理互换利率的确定</vt:lpstr>
      <vt:lpstr>案例 7.3 ：合理互换利率的确定 I</vt:lpstr>
      <vt:lpstr>案例 7.3 ：合理互换利率的确定II</vt:lpstr>
      <vt:lpstr>互换利率</vt:lpstr>
      <vt:lpstr>互换利率</vt:lpstr>
      <vt:lpstr>互换收益率曲线</vt:lpstr>
      <vt:lpstr>互换收益率曲线优势</vt:lpstr>
      <vt:lpstr>从利率互换中提取其他利率的信息I</vt:lpstr>
      <vt:lpstr>从利率互换中提取其他利率的信息 II</vt:lpstr>
      <vt:lpstr>从互换利率与国债收益率之差中提取信息 I</vt:lpstr>
      <vt:lpstr>从互换利率与国债收益率之差中提取信息 II</vt:lpstr>
      <vt:lpstr>从 LIBOR 与隔夜拆借利率指数互换（OIS）之差中提取信息 I </vt:lpstr>
      <vt:lpstr>从 LIBOR 与隔夜拆借利率指数互换（OIS）之差中提取信息 II </vt:lpstr>
      <vt:lpstr>目录</vt:lpstr>
      <vt:lpstr>货币互换的分解</vt:lpstr>
      <vt:lpstr>举例 I</vt:lpstr>
      <vt:lpstr>举例 II</vt:lpstr>
      <vt:lpstr>举例 III</vt:lpstr>
      <vt:lpstr>运用债券组合为货币互换定价</vt:lpstr>
      <vt:lpstr>运用 FXA 组合为货币互换定价</vt:lpstr>
      <vt:lpstr>案例 7.4 &amp; 7.5</vt:lpstr>
      <vt:lpstr>债券组合定价法</vt:lpstr>
      <vt:lpstr>远期外汇协议定价法 I</vt:lpstr>
      <vt:lpstr>远期外汇协议定价法 II</vt:lpstr>
      <vt:lpstr>远期外汇协议定价法 III</vt:lpstr>
      <vt:lpstr>目录</vt:lpstr>
      <vt:lpstr>互换的风险</vt:lpstr>
      <vt:lpstr>互换的信用风险 I</vt:lpstr>
      <vt:lpstr>互换的信用风险 II</vt:lpstr>
      <vt:lpstr>互换的市场风险</vt:lpstr>
      <vt:lpstr>案例 7.6 ：利率风险与汇率风险分解 I</vt:lpstr>
      <vt:lpstr>案例 7.6 ：利率风险与汇率风险分解 II</vt:lpstr>
      <vt:lpstr>案例 7.6 ：利率风险与汇率风险分解 III</vt:lpstr>
      <vt:lpstr>案例 7.6 ：利率风险与汇率风险分解 IV</vt:lpstr>
      <vt:lpstr>案例 7.6 ：利率风险与汇率风险分解 V</vt:lpstr>
      <vt:lpstr>案例 7.6 ：利率风险与汇率风险分解 VI</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798</cp:revision>
  <dcterms:created xsi:type="dcterms:W3CDTF">2007-10-06T10:41:32Z</dcterms:created>
  <dcterms:modified xsi:type="dcterms:W3CDTF">2012-11-06T15:00:59Z</dcterms:modified>
</cp:coreProperties>
</file>