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35" r:id="rId1"/>
  </p:sldMasterIdLst>
  <p:notesMasterIdLst>
    <p:notesMasterId r:id="rId21"/>
  </p:notesMasterIdLst>
  <p:handoutMasterIdLst>
    <p:handoutMasterId r:id="rId22"/>
  </p:handoutMasterIdLst>
  <p:sldIdLst>
    <p:sldId id="2363" r:id="rId2"/>
    <p:sldId id="2715" r:id="rId3"/>
    <p:sldId id="2716" r:id="rId4"/>
    <p:sldId id="2717" r:id="rId5"/>
    <p:sldId id="2718" r:id="rId6"/>
    <p:sldId id="2719" r:id="rId7"/>
    <p:sldId id="2720" r:id="rId8"/>
    <p:sldId id="2721" r:id="rId9"/>
    <p:sldId id="2722" r:id="rId10"/>
    <p:sldId id="2723" r:id="rId11"/>
    <p:sldId id="2724" r:id="rId12"/>
    <p:sldId id="2725" r:id="rId13"/>
    <p:sldId id="2726" r:id="rId14"/>
    <p:sldId id="2727" r:id="rId15"/>
    <p:sldId id="2728" r:id="rId16"/>
    <p:sldId id="2729" r:id="rId17"/>
    <p:sldId id="2730" r:id="rId18"/>
    <p:sldId id="2509" r:id="rId19"/>
    <p:sldId id="2731" r:id="rId2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9</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16</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18</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18</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mailto:zlzheng@xmu.edu.cn"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hyperlink" Target="mailto:aronge@xmu.edu.c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587002539"/>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6487D898-4587-435B-BBCB-2A5108958C43}" type="datetime10">
              <a:rPr lang="zh-CN" altLang="en-US" smtClean="0"/>
              <a:t>23:33</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745340013"/>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45FE8BF0-053C-4C3F-BC34-1CD0FC2DDFEE}" type="datetime10">
              <a:rPr lang="zh-CN" altLang="en-US" smtClean="0"/>
              <a:t>23:33</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193733765"/>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151882C1-ECDB-4902-8670-11E4BE7A93B5}" type="datetime10">
              <a:rPr lang="zh-CN" altLang="en-US" smtClean="0"/>
              <a:t>23:33</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2012 Zheng, Zhenlong &amp; Chen, Rong</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151885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434914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vl1pPr>
          </a:lstStyle>
          <a:p>
            <a:pPr>
              <a:defRPr/>
            </a:pPr>
            <a:fld id="{0C3E10AA-9984-4DB5-A80D-5A1661E604AB}" type="datetime10">
              <a:rPr lang="zh-CN" altLang="en-US" smtClean="0">
                <a:solidFill>
                  <a:srgbClr val="000000"/>
                </a:solidFill>
                <a:ea typeface="宋体" pitchFamily="2" charset="-122"/>
              </a:rPr>
              <a:t>23:33</a:t>
            </a:fld>
            <a:endParaRPr lang="en-US" altLang="zh-CN">
              <a:solidFill>
                <a:srgbClr val="000000"/>
              </a:solidFill>
              <a:ea typeface="宋体" pitchFamily="2" charset="-122"/>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t>Copyright © 2012 Zheng, Zhenlong &amp; Chen, Rong</a:t>
            </a:r>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80C3A53A-B857-4190-B138-81C1F38FDFBF}" type="slidenum">
              <a:rPr lang="en-US" altLang="zh-CN"/>
              <a:pPr>
                <a:defRPr/>
              </a:pPr>
              <a:t>‹#›</a:t>
            </a:fld>
            <a:endParaRPr lang="en-US" altLang="zh-CN"/>
          </a:p>
        </p:txBody>
      </p:sp>
      <p:sp>
        <p:nvSpPr>
          <p:cNvPr id="8" name="Rectangle 3"/>
          <p:cNvSpPr>
            <a:spLocks noGrp="1" noChangeArrowheads="1"/>
          </p:cNvSpPr>
          <p:nvPr>
            <p:ph type="subTitle" idx="4294967295"/>
          </p:nvPr>
        </p:nvSpPr>
        <p:spPr>
          <a:xfrm>
            <a:off x="3279775" y="2565400"/>
            <a:ext cx="5864225" cy="3311525"/>
          </a:xfrm>
        </p:spPr>
        <p:txBody>
          <a:bodyPr/>
          <a:lstStyle/>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r>
              <a:rPr lang="zh-CN" altLang="en-US" dirty="0" smtClean="0">
                <a:latin typeface="隶书" pitchFamily="49" charset="-122"/>
                <a:ea typeface="隶书" pitchFamily="49" charset="-122"/>
              </a:rPr>
              <a:t>郑振龙 </a:t>
            </a:r>
            <a:r>
              <a:rPr lang="zh-CN" altLang="en-US" dirty="0">
                <a:latin typeface="隶书" pitchFamily="49" charset="-122"/>
                <a:ea typeface="隶书" pitchFamily="49" charset="-122"/>
              </a:rPr>
              <a:t>陈蓉</a:t>
            </a:r>
            <a:endParaRPr lang="zh-CN" altLang="en-US" dirty="0" smtClean="0">
              <a:latin typeface="隶书" pitchFamily="49" charset="-122"/>
              <a:ea typeface="隶书" pitchFamily="49" charset="-122"/>
            </a:endParaRPr>
          </a:p>
          <a:p>
            <a:pPr eaLnBrk="1" hangingPunct="1">
              <a:lnSpc>
                <a:spcPct val="90000"/>
              </a:lnSpc>
            </a:pPr>
            <a:r>
              <a:rPr lang="zh-CN" altLang="en-US" dirty="0" smtClean="0">
                <a:latin typeface="隶书" pitchFamily="49" charset="-122"/>
                <a:ea typeface="隶书" pitchFamily="49" charset="-122"/>
              </a:rPr>
              <a:t>厦门大学金融系</a:t>
            </a:r>
            <a:endParaRPr lang="en-US" altLang="zh-CN" dirty="0" smtClean="0">
              <a:latin typeface="隶书" pitchFamily="49" charset="-122"/>
              <a:ea typeface="隶书" pitchFamily="49" charset="-122"/>
            </a:endParaRPr>
          </a:p>
          <a:p>
            <a:pPr eaLnBrk="1" hangingPunct="1">
              <a:lnSpc>
                <a:spcPct val="90000"/>
              </a:lnSpc>
            </a:pPr>
            <a:r>
              <a:rPr lang="zh-CN" altLang="en-US" dirty="0">
                <a:latin typeface="隶书" pitchFamily="49" charset="-122"/>
                <a:ea typeface="隶书" pitchFamily="49" charset="-122"/>
              </a:rPr>
              <a:t>课程</a:t>
            </a:r>
            <a:r>
              <a:rPr lang="zh-CN" altLang="en-US" dirty="0" smtClean="0">
                <a:latin typeface="隶书" pitchFamily="49" charset="-122"/>
                <a:ea typeface="隶书" pitchFamily="49" charset="-122"/>
              </a:rPr>
              <a:t>网站</a:t>
            </a:r>
            <a:r>
              <a:rPr lang="zh-CN" altLang="en-US" dirty="0" smtClean="0"/>
              <a:t>：</a:t>
            </a:r>
            <a:r>
              <a:rPr lang="en-US" altLang="zh-CN" dirty="0" smtClean="0">
                <a:latin typeface="Times New Roman" pitchFamily="18" charset="0"/>
                <a:cs typeface="Times New Roman" pitchFamily="18" charset="0"/>
                <a:hlinkClick r:id="rId2"/>
              </a:rPr>
              <a:t>http://efinance.org.cn</a:t>
            </a:r>
            <a:r>
              <a:rPr lang="en-US" altLang="zh-CN" dirty="0" smtClean="0">
                <a:latin typeface="Times New Roman" pitchFamily="18" charset="0"/>
                <a:cs typeface="Times New Roman" pitchFamily="18" charset="0"/>
              </a:rPr>
              <a:t> </a:t>
            </a:r>
          </a:p>
          <a:p>
            <a:pPr eaLnBrk="1" hangingPunct="1">
              <a:lnSpc>
                <a:spcPct val="90000"/>
              </a:lnSpc>
            </a:pPr>
            <a:r>
              <a:rPr lang="en-US" altLang="zh-CN" dirty="0" smtClean="0">
                <a:latin typeface="Times New Roman" pitchFamily="18" charset="0"/>
                <a:cs typeface="Times New Roman" pitchFamily="18" charset="0"/>
              </a:rPr>
              <a:t>Email:         </a:t>
            </a:r>
            <a:r>
              <a:rPr lang="en-US" altLang="zh-CN" dirty="0" smtClean="0">
                <a:latin typeface="Times New Roman" pitchFamily="18" charset="0"/>
                <a:cs typeface="Times New Roman" pitchFamily="18" charset="0"/>
                <a:hlinkClick r:id="rId3"/>
              </a:rPr>
              <a:t>zlzheng@xmu.edu.cn</a:t>
            </a:r>
            <a:endParaRPr lang="en-US" altLang="zh-CN" dirty="0" smtClean="0">
              <a:latin typeface="Times New Roman" pitchFamily="18" charset="0"/>
              <a:cs typeface="Times New Roman" pitchFamily="18" charset="0"/>
            </a:endParaRPr>
          </a:p>
          <a:p>
            <a:pPr eaLnBrk="1" hangingPunct="1">
              <a:lnSpc>
                <a:spcPct val="90000"/>
              </a:lnSpc>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hlinkClick r:id="rId4"/>
              </a:rPr>
              <a:t>aronge@xmu.edu.cn</a:t>
            </a:r>
            <a:r>
              <a:rPr lang="en-US" altLang="zh-CN" dirty="0" smtClean="0">
                <a:latin typeface="Times New Roman" pitchFamily="18" charset="0"/>
                <a:cs typeface="Times New Roman" pitchFamily="18" charset="0"/>
              </a:rPr>
              <a:t> </a:t>
            </a:r>
          </a:p>
          <a:p>
            <a:pPr eaLnBrk="1" hangingPunct="1">
              <a:lnSpc>
                <a:spcPct val="90000"/>
              </a:lnSpc>
            </a:pPr>
            <a:endParaRPr lang="en-US" altLang="zh-CN" dirty="0" smtClean="0"/>
          </a:p>
        </p:txBody>
      </p:sp>
      <p:sp>
        <p:nvSpPr>
          <p:cNvPr id="9" name="Rectangle 3"/>
          <p:cNvSpPr txBox="1">
            <a:spLocks noChangeArrowheads="1"/>
          </p:cNvSpPr>
          <p:nvPr userDrawn="1"/>
        </p:nvSpPr>
        <p:spPr bwMode="auto">
          <a:xfrm>
            <a:off x="3432175" y="2717800"/>
            <a:ext cx="5864225" cy="3311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Adobe 黑体 Std R" pitchFamily="34"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400">
                <a:solidFill>
                  <a:schemeClr val="tx1"/>
                </a:solidFill>
                <a:latin typeface="Adobe Jenson Pro" pitchFamily="18" charset="0"/>
                <a:ea typeface="Adobe 黑体 Std R" pitchFamily="34"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Adobe Jenson Pro" pitchFamily="18" charset="0"/>
                <a:ea typeface="Adobe 黑体 Std R" pitchFamily="34"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800">
                <a:solidFill>
                  <a:schemeClr val="tx1"/>
                </a:solidFill>
                <a:latin typeface="Adobe Jenson Pro" pitchFamily="18" charset="0"/>
                <a:ea typeface="Adobe 黑体 Std R" pitchFamily="34"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Adobe Jenson Pro" pitchFamily="18" charset="0"/>
                <a:ea typeface="Adobe 黑体 Std R" pitchFamily="34"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r>
              <a:rPr lang="zh-CN" altLang="en-US" smtClean="0">
                <a:latin typeface="隶书" pitchFamily="49" charset="-122"/>
                <a:ea typeface="隶书" pitchFamily="49" charset="-122"/>
              </a:rPr>
              <a:t>郑振龙 陈蓉</a:t>
            </a:r>
          </a:p>
          <a:p>
            <a:pPr eaLnBrk="1" hangingPunct="1">
              <a:lnSpc>
                <a:spcPct val="90000"/>
              </a:lnSpc>
            </a:pPr>
            <a:r>
              <a:rPr lang="zh-CN" altLang="en-US" smtClean="0">
                <a:latin typeface="隶书" pitchFamily="49" charset="-122"/>
                <a:ea typeface="隶书" pitchFamily="49" charset="-122"/>
              </a:rPr>
              <a:t>厦门大学金融系</a:t>
            </a:r>
            <a:endParaRPr lang="en-US" altLang="zh-CN" smtClean="0">
              <a:latin typeface="隶书" pitchFamily="49" charset="-122"/>
              <a:ea typeface="隶书" pitchFamily="49" charset="-122"/>
            </a:endParaRPr>
          </a:p>
          <a:p>
            <a:pPr eaLnBrk="1" hangingPunct="1">
              <a:lnSpc>
                <a:spcPct val="90000"/>
              </a:lnSpc>
            </a:pPr>
            <a:r>
              <a:rPr lang="zh-CN" altLang="en-US" smtClean="0">
                <a:latin typeface="隶书" pitchFamily="49" charset="-122"/>
                <a:ea typeface="隶书" pitchFamily="49" charset="-122"/>
              </a:rPr>
              <a:t>课程网站</a:t>
            </a:r>
            <a:r>
              <a:rPr lang="zh-CN" altLang="en-US" smtClean="0"/>
              <a:t>：</a:t>
            </a:r>
            <a:r>
              <a:rPr lang="en-US" altLang="zh-CN" smtClean="0">
                <a:latin typeface="Times New Roman" pitchFamily="18" charset="0"/>
                <a:cs typeface="Times New Roman" pitchFamily="18" charset="0"/>
                <a:hlinkClick r:id="rId2"/>
              </a:rPr>
              <a:t>http://efinance.org.cn</a:t>
            </a:r>
            <a:r>
              <a:rPr lang="en-US" altLang="zh-CN" smtClean="0">
                <a:latin typeface="Times New Roman" pitchFamily="18" charset="0"/>
                <a:cs typeface="Times New Roman" pitchFamily="18" charset="0"/>
              </a:rPr>
              <a:t> </a:t>
            </a:r>
          </a:p>
          <a:p>
            <a:pPr eaLnBrk="1" hangingPunct="1">
              <a:lnSpc>
                <a:spcPct val="90000"/>
              </a:lnSpc>
            </a:pPr>
            <a:r>
              <a:rPr lang="en-US" altLang="zh-CN" smtClean="0">
                <a:latin typeface="Times New Roman" pitchFamily="18" charset="0"/>
                <a:cs typeface="Times New Roman" pitchFamily="18" charset="0"/>
              </a:rPr>
              <a:t>Email:         </a:t>
            </a:r>
            <a:r>
              <a:rPr lang="en-US" altLang="zh-CN" smtClean="0">
                <a:latin typeface="Times New Roman" pitchFamily="18" charset="0"/>
                <a:cs typeface="Times New Roman" pitchFamily="18" charset="0"/>
                <a:hlinkClick r:id="rId3"/>
              </a:rPr>
              <a:t>zlzheng@xmu.edu.cn</a:t>
            </a:r>
            <a:endParaRPr lang="en-US" altLang="zh-CN" smtClean="0">
              <a:latin typeface="Times New Roman" pitchFamily="18" charset="0"/>
              <a:cs typeface="Times New Roman" pitchFamily="18" charset="0"/>
            </a:endParaRPr>
          </a:p>
          <a:p>
            <a:pPr eaLnBrk="1" hangingPunct="1">
              <a:lnSpc>
                <a:spcPct val="90000"/>
              </a:lnSpc>
            </a:pPr>
            <a:r>
              <a:rPr lang="en-US" altLang="zh-CN" smtClean="0">
                <a:latin typeface="Times New Roman" pitchFamily="18" charset="0"/>
                <a:cs typeface="Times New Roman" pitchFamily="18" charset="0"/>
              </a:rPr>
              <a:t>                    </a:t>
            </a:r>
            <a:r>
              <a:rPr lang="en-US" altLang="zh-CN" smtClean="0">
                <a:latin typeface="Times New Roman" pitchFamily="18" charset="0"/>
                <a:cs typeface="Times New Roman" pitchFamily="18" charset="0"/>
                <a:hlinkClick r:id="rId4"/>
              </a:rPr>
              <a:t>aronge@xmu.edu.cn</a:t>
            </a:r>
            <a:r>
              <a:rPr lang="en-US" altLang="zh-CN" smtClean="0">
                <a:latin typeface="Times New Roman" pitchFamily="18" charset="0"/>
                <a:cs typeface="Times New Roman" pitchFamily="18" charset="0"/>
              </a:rPr>
              <a:t> </a:t>
            </a:r>
          </a:p>
          <a:p>
            <a:pPr eaLnBrk="1" hangingPunct="1">
              <a:lnSpc>
                <a:spcPct val="90000"/>
              </a:lnSpc>
            </a:pPr>
            <a:endParaRPr lang="en-US" altLang="zh-CN" dirty="0" smtClean="0"/>
          </a:p>
        </p:txBody>
      </p:sp>
    </p:spTree>
    <p:extLst>
      <p:ext uri="{BB962C8B-B14F-4D97-AF65-F5344CB8AC3E}">
        <p14:creationId xmlns:p14="http://schemas.microsoft.com/office/powerpoint/2010/main" val="336600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284168"/>
            <a:ext cx="5429250" cy="457200"/>
          </a:xfrm>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a:xfrm>
            <a:off x="6553200" y="6284168"/>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3007807977"/>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86737638-5FB4-4B77-B635-138995AB344E}" type="datetime10">
              <a:rPr lang="zh-CN" altLang="en-US" smtClean="0"/>
              <a:t>23:33</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448806099"/>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028D2849-910F-4FA2-83D6-1AEDC59CD5DE}" type="datetime10">
              <a:rPr lang="zh-CN" altLang="en-US" smtClean="0"/>
              <a:t>23:33</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1078478176"/>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D29E4241-6A35-44E4-8C01-1CA4BE52829D}" type="datetime10">
              <a:rPr lang="zh-CN" altLang="en-US" smtClean="0"/>
              <a:t>23:33</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618900523"/>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F477A1CE-DA6B-4C63-A2F8-A29DAC8D356A}" type="datetime10">
              <a:rPr lang="zh-CN" altLang="en-US" smtClean="0"/>
              <a:t>23:33</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928696755"/>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32798446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F04B6C3C-DEDD-41A4-A007-61F3EBA464C3}" type="datetime10">
              <a:rPr lang="zh-CN" altLang="en-US" smtClean="0"/>
              <a:t>23:33</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836120865"/>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45386931-0A5A-440C-B120-36D2BF847915}" type="datetime10">
              <a:rPr lang="zh-CN" altLang="en-US" smtClean="0"/>
              <a:t>23:33</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351623275"/>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dirty="0" smtClean="0">
                <a:solidFill>
                  <a:srgbClr val="594A6F"/>
                </a:solidFill>
              </a:rPr>
              <a:t>Copyright © 2012 </a:t>
            </a:r>
            <a:r>
              <a:rPr lang="en-US" altLang="zh-CN" dirty="0" err="1" smtClean="0">
                <a:solidFill>
                  <a:srgbClr val="594A6F"/>
                </a:solidFill>
              </a:rPr>
              <a:t>Zheng</a:t>
            </a:r>
            <a:r>
              <a:rPr lang="en-US" altLang="zh-CN" dirty="0" smtClean="0">
                <a:solidFill>
                  <a:srgbClr val="594A6F"/>
                </a:solidFill>
              </a:rPr>
              <a:t>, </a:t>
            </a:r>
            <a:r>
              <a:rPr lang="en-US" altLang="zh-CN" dirty="0" err="1" smtClean="0">
                <a:solidFill>
                  <a:srgbClr val="594A6F"/>
                </a:solidFill>
              </a:rPr>
              <a:t>Zhenlong</a:t>
            </a:r>
            <a:r>
              <a:rPr lang="en-US" altLang="zh-CN" dirty="0" smtClean="0">
                <a:solidFill>
                  <a:srgbClr val="594A6F"/>
                </a:solidFill>
              </a:rPr>
              <a:t> &amp; Chen, </a:t>
            </a:r>
            <a:r>
              <a:rPr lang="en-US" altLang="zh-CN" dirty="0" err="1" smtClean="0">
                <a:solidFill>
                  <a:srgbClr val="594A6F"/>
                </a:solidFill>
              </a:rPr>
              <a:t>Rong</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56176"/>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23:33</a:t>
            </a:fld>
            <a:endParaRPr lang="zh-CN" altLang="en-US" sz="1800" dirty="0"/>
          </a:p>
        </p:txBody>
      </p:sp>
    </p:spTree>
    <p:extLst>
      <p:ext uri="{BB962C8B-B14F-4D97-AF65-F5344CB8AC3E}">
        <p14:creationId xmlns:p14="http://schemas.microsoft.com/office/powerpoint/2010/main" val="2277914277"/>
      </p:ext>
    </p:extLst>
  </p:cSld>
  <p:clrMap bg1="lt1" tx1="dk1" bg2="lt2" tx2="dk2" accent1="accent1" accent2="accent2" accent3="accent3" accent4="accent4" accent5="accent5" accent6="accent6" hlink="hlink" folHlink="folHlink"/>
  <p:sldLayoutIdLst>
    <p:sldLayoutId id="2147492136" r:id="rId1"/>
    <p:sldLayoutId id="2147492137" r:id="rId2"/>
    <p:sldLayoutId id="2147492138" r:id="rId3"/>
    <p:sldLayoutId id="2147492139" r:id="rId4"/>
    <p:sldLayoutId id="2147492140" r:id="rId5"/>
    <p:sldLayoutId id="2147492141" r:id="rId6"/>
    <p:sldLayoutId id="2147492142" r:id="rId7"/>
    <p:sldLayoutId id="2147492143" r:id="rId8"/>
    <p:sldLayoutId id="2147492144" r:id="rId9"/>
    <p:sldLayoutId id="2147492145" r:id="rId10"/>
    <p:sldLayoutId id="2147492146" r:id="rId11"/>
    <p:sldLayoutId id="2147492147" r:id="rId12"/>
    <p:sldLayoutId id="2147492148" r:id="rId13"/>
    <p:sldLayoutId id="2147492149" r:id="rId14"/>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dirty="0"/>
              <a:t>第八章  互换的运用</a:t>
            </a:r>
            <a:br>
              <a:rPr lang="zh-CN" altLang="en-US" sz="4000" dirty="0"/>
            </a:br>
            <a:r>
              <a:rPr lang="zh-CN" altLang="en-US" sz="4000" dirty="0"/>
              <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03177000"/>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运用利率互换转换资产属性</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714348" y="1643050"/>
            <a:ext cx="7627057" cy="4286280"/>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10</a:t>
            </a:fld>
            <a:endParaRPr lang="zh-CN" altLang="en-US" dirty="0"/>
          </a:p>
        </p:txBody>
      </p:sp>
    </p:spTree>
    <p:extLst>
      <p:ext uri="{BB962C8B-B14F-4D97-AF65-F5344CB8AC3E}">
        <p14:creationId xmlns:p14="http://schemas.microsoft.com/office/powerpoint/2010/main" val="2173115977"/>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运用利率互换转换负债属性</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714348" y="1785926"/>
            <a:ext cx="7532507" cy="3929090"/>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11</a:t>
            </a:fld>
            <a:endParaRPr lang="zh-CN" altLang="en-US" dirty="0"/>
          </a:p>
        </p:txBody>
      </p:sp>
    </p:spTree>
    <p:extLst>
      <p:ext uri="{BB962C8B-B14F-4D97-AF65-F5344CB8AC3E}">
        <p14:creationId xmlns:p14="http://schemas.microsoft.com/office/powerpoint/2010/main" val="760202297"/>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运用利率互换进行利率风险管理</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利率互换美元久期是其分解得到的固定利率债券与浮动利率债券美元久期之差，可用于利率风险管理。</a:t>
            </a:r>
          </a:p>
          <a:p>
            <a:endParaRPr lang="zh-CN" altLang="en-US" dirty="0" smtClean="0"/>
          </a:p>
          <a:p>
            <a:r>
              <a:rPr lang="zh-CN" altLang="en-US" dirty="0" smtClean="0"/>
              <a:t>利率互换尤其适于长期利率风险管理。</a:t>
            </a:r>
            <a:endParaRPr lang="zh-CN" altLang="en-US" dirty="0"/>
          </a:p>
        </p:txBody>
      </p:sp>
      <p:sp>
        <p:nvSpPr>
          <p:cNvPr id="4" name="页脚占位符 3"/>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12</a:t>
            </a:fld>
            <a:endParaRPr lang="zh-CN" altLang="en-US" dirty="0"/>
          </a:p>
        </p:txBody>
      </p:sp>
    </p:spTree>
    <p:extLst>
      <p:ext uri="{BB962C8B-B14F-4D97-AF65-F5344CB8AC3E}">
        <p14:creationId xmlns:p14="http://schemas.microsoft.com/office/powerpoint/2010/main" val="2352546618"/>
      </p:ext>
    </p:extLst>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t>案例：利用货币互换转换资产的货币属性 </a:t>
            </a:r>
            <a:r>
              <a:rPr lang="en-US" altLang="zh-CN" sz="4000" dirty="0" smtClean="0"/>
              <a:t>I</a:t>
            </a:r>
            <a:br>
              <a:rPr lang="en-US" altLang="zh-CN" sz="4000" dirty="0" smtClean="0"/>
            </a:b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a:t>
            </a:r>
          </a:p>
          <a:p>
            <a:pPr marL="0" indent="0">
              <a:buNone/>
            </a:pPr>
            <a:r>
              <a:rPr lang="en-US" altLang="zh-CN" dirty="0" smtClean="0"/>
              <a:t>         </a:t>
            </a:r>
            <a:r>
              <a:rPr lang="zh-CN" altLang="en-US" dirty="0" smtClean="0"/>
              <a:t>一个英国的国际债券投资组合管理者手中持有大量以欧元标价的法国国债，剩余期限 </a:t>
            </a:r>
            <a:r>
              <a:rPr lang="en-US" altLang="zh-CN" dirty="0" smtClean="0"/>
              <a:t>10 </a:t>
            </a:r>
            <a:r>
              <a:rPr lang="zh-CN" altLang="en-US" dirty="0" smtClean="0"/>
              <a:t>年，年利率 </a:t>
            </a:r>
            <a:r>
              <a:rPr lang="en-US" altLang="zh-CN" dirty="0" smtClean="0"/>
              <a:t>5.2% </a:t>
            </a:r>
            <a:r>
              <a:rPr lang="zh-CN" altLang="en-US" dirty="0" smtClean="0"/>
              <a:t>，每年支付一次利息。债券的价格等于面值 </a:t>
            </a:r>
            <a:r>
              <a:rPr lang="en-US" altLang="zh-CN" dirty="0" smtClean="0"/>
              <a:t>4615 </a:t>
            </a:r>
            <a:r>
              <a:rPr lang="zh-CN" altLang="en-US" dirty="0" smtClean="0"/>
              <a:t>万欧元。如果以当时的汇率 </a:t>
            </a:r>
            <a:r>
              <a:rPr lang="en-US" altLang="zh-CN" dirty="0" smtClean="0"/>
              <a:t>1 </a:t>
            </a:r>
            <a:r>
              <a:rPr lang="zh-CN" altLang="en-US" dirty="0" smtClean="0"/>
              <a:t>欧元等于 </a:t>
            </a:r>
            <a:r>
              <a:rPr lang="en-US" altLang="zh-CN" dirty="0" smtClean="0"/>
              <a:t>0.65 </a:t>
            </a:r>
            <a:r>
              <a:rPr lang="zh-CN" altLang="en-US" dirty="0" smtClean="0"/>
              <a:t>英镑计算，该债券价格等于</a:t>
            </a:r>
            <a:r>
              <a:rPr lang="en-US" altLang="zh-CN" dirty="0" smtClean="0"/>
              <a:t>3000 </a:t>
            </a:r>
            <a:r>
              <a:rPr lang="zh-CN" altLang="en-US" dirty="0" smtClean="0"/>
              <a:t>万英镑。</a:t>
            </a:r>
          </a:p>
          <a:p>
            <a:pPr>
              <a:buNone/>
            </a:pPr>
            <a:endParaRPr lang="zh-CN" altLang="en-US" dirty="0" smtClean="0"/>
          </a:p>
          <a:p>
            <a:pPr marL="0" indent="0">
              <a:buNone/>
            </a:pPr>
            <a:r>
              <a:rPr lang="en-US" altLang="zh-CN" dirty="0" smtClean="0"/>
              <a:t>          </a:t>
            </a:r>
            <a:r>
              <a:rPr lang="zh-CN" altLang="en-US" dirty="0" smtClean="0"/>
              <a:t>该管理者打算将手中的这些法国国债转换为英镑标价的固定利率投资。请问除了直接出售这笔法国国债，将之投资于英镑固定利率债券之外，该组合管理者是否还有其他的选择？</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13</a:t>
            </a:fld>
            <a:endParaRPr lang="zh-CN" altLang="en-US" dirty="0"/>
          </a:p>
        </p:txBody>
      </p:sp>
    </p:spTree>
    <p:extLst>
      <p:ext uri="{BB962C8B-B14F-4D97-AF65-F5344CB8AC3E}">
        <p14:creationId xmlns:p14="http://schemas.microsoft.com/office/powerpoint/2010/main" val="2380828364"/>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案例：利用货币互换转换资产的货币属性 </a:t>
            </a:r>
            <a:r>
              <a:rPr lang="en-US" altLang="zh-CN" dirty="0" smtClean="0"/>
              <a:t>II</a:t>
            </a:r>
            <a:br>
              <a:rPr lang="en-US" altLang="zh-CN" dirty="0" smtClean="0"/>
            </a:b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dirty="0" smtClean="0"/>
              <a:t>	</a:t>
            </a:r>
          </a:p>
          <a:p>
            <a:pPr marL="0" indent="0">
              <a:buNone/>
            </a:pPr>
            <a:r>
              <a:rPr lang="en-US" altLang="zh-CN" dirty="0" smtClean="0"/>
              <a:t>          </a:t>
            </a:r>
            <a:r>
              <a:rPr lang="zh-CN" altLang="en-US" dirty="0" smtClean="0"/>
              <a:t>可以通过英镑与欧元的货币互换实现这笔资产货币属性的转换：</a:t>
            </a:r>
            <a:endParaRPr lang="en-US" altLang="zh-CN" dirty="0" smtClean="0"/>
          </a:p>
          <a:p>
            <a:pPr marL="0" indent="0">
              <a:buNone/>
            </a:pPr>
            <a:endParaRPr lang="en-US" altLang="zh-CN" sz="1200" dirty="0" smtClean="0"/>
          </a:p>
          <a:p>
            <a:pPr marL="0" indent="0">
              <a:buNone/>
            </a:pPr>
            <a:r>
              <a:rPr lang="en-US" altLang="zh-CN" dirty="0" smtClean="0"/>
              <a:t>1. </a:t>
            </a:r>
            <a:r>
              <a:rPr lang="zh-CN" altLang="en-US" dirty="0" smtClean="0"/>
              <a:t>继续持有法国国债头寸，未来 </a:t>
            </a:r>
            <a:r>
              <a:rPr lang="en-US" altLang="zh-CN" dirty="0" smtClean="0"/>
              <a:t>10 </a:t>
            </a:r>
            <a:r>
              <a:rPr lang="zh-CN" altLang="en-US" dirty="0" smtClean="0"/>
              <a:t>年内每年定期获取 </a:t>
            </a:r>
            <a:r>
              <a:rPr lang="en-US" altLang="zh-CN" dirty="0" smtClean="0"/>
              <a:t>5.2% </a:t>
            </a:r>
            <a:r>
              <a:rPr lang="zh-CN" altLang="en-US" dirty="0" smtClean="0"/>
              <a:t>的欧元利息；</a:t>
            </a:r>
            <a:endParaRPr lang="en-US" altLang="zh-CN" dirty="0" smtClean="0"/>
          </a:p>
          <a:p>
            <a:pPr marL="0" indent="0">
              <a:buNone/>
            </a:pPr>
            <a:endParaRPr lang="zh-CN" altLang="en-US" dirty="0" smtClean="0"/>
          </a:p>
          <a:p>
            <a:pPr marL="0" indent="0">
              <a:buNone/>
            </a:pPr>
            <a:r>
              <a:rPr lang="en-US" altLang="zh-CN" dirty="0" smtClean="0"/>
              <a:t>2. </a:t>
            </a:r>
            <a:r>
              <a:rPr lang="zh-CN" altLang="en-US" dirty="0" smtClean="0"/>
              <a:t>签订一份支付欧元利息和收到英镑利息的货币互换合约：名义本金为 </a:t>
            </a:r>
            <a:r>
              <a:rPr lang="en-US" altLang="zh-CN" dirty="0" smtClean="0"/>
              <a:t>4615 </a:t>
            </a:r>
            <a:r>
              <a:rPr lang="zh-CN" altLang="en-US" dirty="0" smtClean="0"/>
              <a:t>万欧元和 </a:t>
            </a:r>
            <a:r>
              <a:rPr lang="en-US" altLang="zh-CN" dirty="0" smtClean="0"/>
              <a:t>3000 </a:t>
            </a:r>
            <a:r>
              <a:rPr lang="zh-CN" altLang="en-US" dirty="0" smtClean="0"/>
              <a:t>万英镑，利息交换日期和到期日与原国债投资相匹配，其可以得到的互换价格为：英镑固定利率为 </a:t>
            </a:r>
            <a:r>
              <a:rPr lang="en-US" altLang="zh-CN" dirty="0" smtClean="0"/>
              <a:t>4.9% </a:t>
            </a:r>
            <a:r>
              <a:rPr lang="zh-CN" altLang="en-US" dirty="0" smtClean="0"/>
              <a:t>，而欧元固定利率则为 </a:t>
            </a:r>
            <a:r>
              <a:rPr lang="en-US" altLang="zh-CN" dirty="0" smtClean="0"/>
              <a:t>5.7%</a:t>
            </a:r>
            <a:r>
              <a:rPr lang="zh-CN" altLang="en-US" dirty="0" smtClean="0"/>
              <a:t>；</a:t>
            </a:r>
          </a:p>
          <a:p>
            <a:pPr marL="0" indent="0">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14</a:t>
            </a:fld>
            <a:endParaRPr lang="zh-CN" altLang="en-US" dirty="0"/>
          </a:p>
        </p:txBody>
      </p:sp>
    </p:spTree>
    <p:extLst>
      <p:ext uri="{BB962C8B-B14F-4D97-AF65-F5344CB8AC3E}">
        <p14:creationId xmlns:p14="http://schemas.microsoft.com/office/powerpoint/2010/main" val="3581697987"/>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案例：利用货币互换转换资产的货币属性 </a:t>
            </a:r>
            <a:r>
              <a:rPr lang="en-US" altLang="zh-CN" dirty="0" smtClean="0"/>
              <a:t>III</a:t>
            </a:r>
            <a:endParaRPr lang="zh-CN" altLang="en-US" dirty="0"/>
          </a:p>
        </p:txBody>
      </p:sp>
      <p:sp>
        <p:nvSpPr>
          <p:cNvPr id="3" name="内容占位符 2"/>
          <p:cNvSpPr>
            <a:spLocks noGrp="1"/>
          </p:cNvSpPr>
          <p:nvPr>
            <p:ph idx="1"/>
          </p:nvPr>
        </p:nvSpPr>
        <p:spPr>
          <a:xfrm>
            <a:off x="683568" y="1600200"/>
            <a:ext cx="7848872" cy="4530725"/>
          </a:xfrm>
        </p:spPr>
        <p:txBody>
          <a:bodyPr>
            <a:normAutofit fontScale="77500" lnSpcReduction="20000"/>
          </a:bodyPr>
          <a:lstStyle/>
          <a:p>
            <a:pPr marL="0" indent="0">
              <a:buNone/>
            </a:pPr>
            <a:endParaRPr lang="en-US" altLang="zh-CN" dirty="0" smtClean="0"/>
          </a:p>
          <a:p>
            <a:pPr marL="0" indent="0">
              <a:buNone/>
            </a:pPr>
            <a:r>
              <a:rPr lang="en-US" altLang="zh-CN" dirty="0" smtClean="0"/>
              <a:t>3. </a:t>
            </a:r>
            <a:r>
              <a:rPr lang="zh-CN" altLang="en-US" sz="2800" dirty="0" smtClean="0"/>
              <a:t>货币互换协议初始，该组合管理者应支付 </a:t>
            </a:r>
            <a:r>
              <a:rPr lang="en-US" altLang="zh-CN" sz="2800" dirty="0" smtClean="0"/>
              <a:t>3000</a:t>
            </a:r>
            <a:r>
              <a:rPr lang="zh-CN" altLang="en-US" sz="2800" dirty="0" smtClean="0"/>
              <a:t>万英镑，得到 </a:t>
            </a:r>
            <a:r>
              <a:rPr lang="en-US" altLang="zh-CN" sz="2800" dirty="0" smtClean="0"/>
              <a:t>4615 </a:t>
            </a:r>
            <a:r>
              <a:rPr lang="zh-CN" altLang="en-US" sz="2800" dirty="0" smtClean="0"/>
              <a:t>万欧元，因其相互抵消，没有实际现金流动；</a:t>
            </a:r>
            <a:endParaRPr lang="en-US" altLang="zh-CN" sz="2800" dirty="0" smtClean="0"/>
          </a:p>
          <a:p>
            <a:pPr marL="0" indent="0">
              <a:buNone/>
            </a:pPr>
            <a:endParaRPr lang="zh-CN" altLang="en-US" sz="2800" dirty="0" smtClean="0"/>
          </a:p>
          <a:p>
            <a:pPr>
              <a:buNone/>
            </a:pPr>
            <a:r>
              <a:rPr lang="en-US" altLang="zh-CN" sz="2800" dirty="0" smtClean="0"/>
              <a:t>4. </a:t>
            </a:r>
            <a:r>
              <a:rPr lang="zh-CN" altLang="en-US" sz="2800" dirty="0" smtClean="0"/>
              <a:t>每年利息交换日，在互换协议中支付 </a:t>
            </a:r>
            <a:r>
              <a:rPr lang="en-US" altLang="zh-CN" sz="2800" dirty="0" smtClean="0"/>
              <a:t>5.7% </a:t>
            </a:r>
            <a:r>
              <a:rPr lang="zh-CN" altLang="en-US" sz="2800" dirty="0" smtClean="0"/>
              <a:t>的欧元利</a:t>
            </a:r>
          </a:p>
          <a:p>
            <a:pPr marL="0" indent="0">
              <a:buNone/>
            </a:pPr>
            <a:r>
              <a:rPr lang="zh-CN" altLang="en-US" sz="2800" dirty="0" smtClean="0"/>
              <a:t>息，得到 </a:t>
            </a:r>
            <a:r>
              <a:rPr lang="en-US" altLang="zh-CN" sz="2800" dirty="0" smtClean="0"/>
              <a:t>4.9% </a:t>
            </a:r>
            <a:r>
              <a:rPr lang="zh-CN" altLang="en-US" sz="2800" dirty="0" smtClean="0"/>
              <a:t>的英镑利息，与国债利息收入相抵消</a:t>
            </a:r>
          </a:p>
          <a:p>
            <a:pPr marL="0" indent="0">
              <a:buNone/>
            </a:pPr>
            <a:r>
              <a:rPr lang="zh-CN" altLang="en-US" sz="2800" dirty="0" smtClean="0"/>
              <a:t>后，该管理者的真实现金流为每年支付 </a:t>
            </a:r>
            <a:r>
              <a:rPr lang="en-US" altLang="zh-CN" sz="2800" dirty="0" smtClean="0"/>
              <a:t>4615 </a:t>
            </a:r>
            <a:r>
              <a:rPr lang="zh-CN" altLang="en-US" sz="2800" dirty="0" smtClean="0"/>
              <a:t>万欧的</a:t>
            </a:r>
            <a:r>
              <a:rPr lang="en-US" altLang="zh-CN" sz="2800" dirty="0" smtClean="0"/>
              <a:t>0.5% </a:t>
            </a:r>
            <a:r>
              <a:rPr lang="zh-CN" altLang="en-US" sz="2800" dirty="0" smtClean="0"/>
              <a:t>欧元利息，得到 </a:t>
            </a:r>
            <a:r>
              <a:rPr lang="en-US" altLang="zh-CN" sz="2800" dirty="0" smtClean="0"/>
              <a:t>3000 </a:t>
            </a:r>
            <a:r>
              <a:rPr lang="zh-CN" altLang="en-US" sz="2800" dirty="0" smtClean="0"/>
              <a:t>万英镑的 </a:t>
            </a:r>
            <a:r>
              <a:rPr lang="en-US" altLang="zh-CN" sz="2800" dirty="0" smtClean="0"/>
              <a:t>4.9% </a:t>
            </a:r>
            <a:r>
              <a:rPr lang="zh-CN" altLang="en-US" sz="2800" dirty="0" smtClean="0"/>
              <a:t>英镑利息；</a:t>
            </a:r>
            <a:endParaRPr lang="en-US" altLang="zh-CN" sz="2800" dirty="0" smtClean="0"/>
          </a:p>
          <a:p>
            <a:pPr marL="0" indent="0">
              <a:buNone/>
            </a:pPr>
            <a:endParaRPr lang="zh-CN" altLang="en-US" sz="2800" dirty="0" smtClean="0"/>
          </a:p>
          <a:p>
            <a:pPr marL="0" indent="0">
              <a:buNone/>
            </a:pPr>
            <a:r>
              <a:rPr lang="en-US" altLang="zh-CN" sz="2800" dirty="0" smtClean="0"/>
              <a:t>5. </a:t>
            </a:r>
            <a:r>
              <a:rPr lang="zh-CN" altLang="en-US" sz="2800" dirty="0" smtClean="0"/>
              <a:t>到期日在法国国债投资上收回 </a:t>
            </a:r>
            <a:r>
              <a:rPr lang="en-US" altLang="zh-CN" sz="2800" dirty="0" smtClean="0"/>
              <a:t>4615 </a:t>
            </a:r>
            <a:r>
              <a:rPr lang="zh-CN" altLang="en-US" sz="2800" dirty="0" smtClean="0"/>
              <a:t>万欧元本金，在互换协议中 </a:t>
            </a:r>
            <a:r>
              <a:rPr lang="en-US" altLang="zh-CN" sz="2800" dirty="0" smtClean="0"/>
              <a:t>4615 </a:t>
            </a:r>
            <a:r>
              <a:rPr lang="zh-CN" altLang="en-US" sz="2800" dirty="0" smtClean="0"/>
              <a:t>万欧元与 </a:t>
            </a:r>
            <a:r>
              <a:rPr lang="en-US" altLang="zh-CN" sz="2800" dirty="0" smtClean="0"/>
              <a:t>3000 </a:t>
            </a:r>
            <a:r>
              <a:rPr lang="zh-CN" altLang="en-US" sz="2800" dirty="0" smtClean="0"/>
              <a:t>万英镑互换，最终获得 </a:t>
            </a:r>
            <a:r>
              <a:rPr lang="en-US" altLang="zh-CN" sz="2800" dirty="0" smtClean="0"/>
              <a:t>3000 </a:t>
            </a:r>
            <a:r>
              <a:rPr lang="zh-CN" altLang="en-US" sz="2800" dirty="0" smtClean="0"/>
              <a:t>万英镑本金。</a:t>
            </a:r>
          </a:p>
          <a:p>
            <a:pPr>
              <a:buNone/>
            </a:pPr>
            <a:endParaRPr lang="zh-CN" altLang="en-US" sz="2800" dirty="0" smtClean="0"/>
          </a:p>
          <a:p>
            <a:pPr>
              <a:buFont typeface="Wingdings" pitchFamily="2" charset="2"/>
              <a:buChar char="l"/>
            </a:pPr>
            <a:r>
              <a:rPr lang="zh-CN" altLang="en-US" sz="2800" dirty="0" smtClean="0"/>
              <a:t>注意存在汇率风险，可以通过远期外汇协议规避。</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15</a:t>
            </a:fld>
            <a:endParaRPr lang="zh-CN" altLang="en-US" dirty="0"/>
          </a:p>
        </p:txBody>
      </p:sp>
    </p:spTree>
    <p:extLst>
      <p:ext uri="{BB962C8B-B14F-4D97-AF65-F5344CB8AC3E}">
        <p14:creationId xmlns:p14="http://schemas.microsoft.com/office/powerpoint/2010/main" val="319500752"/>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buNone/>
            </a:pPr>
            <a:r>
              <a:rPr lang="zh-CN" altLang="en-US" dirty="0" smtClean="0">
                <a:solidFill>
                  <a:schemeClr val="bg1">
                    <a:lumMod val="75000"/>
                  </a:schemeClr>
                </a:solidFill>
              </a:rPr>
              <a:t>套利</a:t>
            </a:r>
          </a:p>
          <a:p>
            <a:pPr>
              <a:lnSpc>
                <a:spcPct val="150000"/>
              </a:lnSpc>
              <a:buNone/>
            </a:pPr>
            <a:r>
              <a:rPr lang="zh-CN" altLang="en-US" dirty="0" smtClean="0">
                <a:solidFill>
                  <a:schemeClr val="bg1">
                    <a:lumMod val="75000"/>
                  </a:schemeClr>
                </a:solidFill>
              </a:rPr>
              <a:t>风险管理</a:t>
            </a:r>
          </a:p>
          <a:p>
            <a:pPr>
              <a:lnSpc>
                <a:spcPct val="150000"/>
              </a:lnSpc>
              <a:buNone/>
            </a:pPr>
            <a:r>
              <a:rPr lang="zh-CN" altLang="en-US" dirty="0" smtClean="0">
                <a:solidFill>
                  <a:srgbClr val="002060"/>
                </a:solidFill>
              </a:rPr>
              <a:t>利用互换创造新产品</a:t>
            </a:r>
          </a:p>
          <a:p>
            <a:pPr>
              <a:lnSpc>
                <a:spcPct val="150000"/>
              </a:lnSpc>
            </a:pPr>
            <a:endParaRPr lang="zh-CN" altLang="en-US" dirty="0" smtClean="0"/>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16</a:t>
            </a:fld>
            <a:endParaRPr lang="zh-CN" altLang="en-US" dirty="0"/>
          </a:p>
        </p:txBody>
      </p:sp>
    </p:spTree>
    <p:extLst>
      <p:ext uri="{BB962C8B-B14F-4D97-AF65-F5344CB8AC3E}">
        <p14:creationId xmlns:p14="http://schemas.microsoft.com/office/powerpoint/2010/main" val="2506923843"/>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利用互换创造新产品</a:t>
            </a:r>
            <a:endParaRPr lang="zh-CN" altLang="en-US" dirty="0"/>
          </a:p>
        </p:txBody>
      </p:sp>
      <p:sp>
        <p:nvSpPr>
          <p:cNvPr id="3" name="内容占位符 2"/>
          <p:cNvSpPr>
            <a:spLocks noGrp="1"/>
          </p:cNvSpPr>
          <p:nvPr>
            <p:ph idx="1"/>
          </p:nvPr>
        </p:nvSpPr>
        <p:spPr>
          <a:xfrm>
            <a:off x="467544" y="1196752"/>
            <a:ext cx="8229600" cy="4530725"/>
          </a:xfrm>
        </p:spPr>
        <p:txBody>
          <a:bodyPr>
            <a:normAutofit/>
          </a:bodyPr>
          <a:lstStyle/>
          <a:p>
            <a:endParaRPr lang="en-US" altLang="zh-CN" dirty="0" smtClean="0"/>
          </a:p>
          <a:p>
            <a:r>
              <a:rPr lang="zh-CN" altLang="en-US" dirty="0" smtClean="0"/>
              <a:t>根据实际市场状况、投资者预期与需要的不同，利率互换可以与其他金融资产组合，创造出新产品。</a:t>
            </a:r>
            <a:endParaRPr lang="en-US" altLang="zh-CN" dirty="0" smtClean="0"/>
          </a:p>
          <a:p>
            <a:endParaRPr lang="zh-CN" altLang="en-US" dirty="0" smtClean="0"/>
          </a:p>
          <a:p>
            <a:pPr lvl="1"/>
            <a:r>
              <a:rPr lang="zh-CN" altLang="en-US" dirty="0" smtClean="0"/>
              <a:t>一笔固定利率的英国国债投资加上一份支付英镑固定利息、收入瑞士法郎固定利息的高信用等级货币互换，可以构造出一个近似的瑞士国债投资头寸。</a:t>
            </a:r>
            <a:endParaRPr lang="en-US" altLang="zh-CN" dirty="0" smtClean="0"/>
          </a:p>
          <a:p>
            <a:pPr lvl="1"/>
            <a:endParaRPr lang="zh-CN" altLang="en-US" dirty="0" smtClean="0"/>
          </a:p>
          <a:p>
            <a:pPr lvl="1"/>
            <a:r>
              <a:rPr lang="zh-CN" altLang="en-US" dirty="0" smtClean="0"/>
              <a:t>一笔本金为 </a:t>
            </a:r>
            <a:r>
              <a:rPr lang="en-US" altLang="zh-CN" dirty="0" smtClean="0"/>
              <a:t>A </a:t>
            </a:r>
            <a:r>
              <a:rPr lang="zh-CN" altLang="en-US" dirty="0" smtClean="0"/>
              <a:t>的浮动利率资产与一份名义本金为 </a:t>
            </a:r>
            <a:r>
              <a:rPr lang="en-US" altLang="zh-CN" dirty="0" smtClean="0"/>
              <a:t>2A </a:t>
            </a:r>
            <a:r>
              <a:rPr lang="zh-CN" altLang="en-US" dirty="0" smtClean="0"/>
              <a:t>的利率互换空头组合，可以构造出一份合成的逆向浮动利率债券。</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17</a:t>
            </a:fld>
            <a:endParaRPr lang="zh-CN" altLang="en-US" dirty="0"/>
          </a:p>
        </p:txBody>
      </p:sp>
    </p:spTree>
    <p:extLst>
      <p:ext uri="{BB962C8B-B14F-4D97-AF65-F5344CB8AC3E}">
        <p14:creationId xmlns:p14="http://schemas.microsoft.com/office/powerpoint/2010/main" val="3789122052"/>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pic>
        <p:nvPicPr>
          <p:cNvPr id="454660" name="Picture 4" descr="3-3"/>
          <p:cNvPicPr>
            <a:picLocks noGrp="1" noChangeAspect="1" noChangeArrowheads="1"/>
          </p:cNvPicPr>
          <p:nvPr>
            <p:ph idx="1"/>
          </p:nvPr>
        </p:nvPicPr>
        <p:blipFill>
          <a:blip r:embed="rId3" cstate="print"/>
          <a:stretch>
            <a:fillRect/>
          </a:stretch>
        </p:blipFill>
        <p:spPr>
          <a:xfrm>
            <a:off x="3227832" y="2013902"/>
            <a:ext cx="2688336" cy="3703320"/>
          </a:xfrm>
          <a:noFill/>
        </p:spPr>
      </p:pic>
      <p:sp>
        <p:nvSpPr>
          <p:cNvPr id="4" name="页脚占位符 3"/>
          <p:cNvSpPr>
            <a:spLocks noGrp="1"/>
          </p:cNvSpPr>
          <p:nvPr>
            <p:ph type="ftr" sz="quarter" idx="11"/>
          </p:nvPr>
        </p:nvSpPr>
        <p:spPr/>
        <p:txBody>
          <a:bodyPr/>
          <a:lstStyle/>
          <a:p>
            <a:pPr>
              <a:defRPr/>
            </a:pPr>
            <a:r>
              <a:rPr lang="en-US" altLang="zh-CN" smtClean="0"/>
              <a:t>Copyright © 2012 Zheng, Zhenlong &amp; Chen, Rong</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18</a:t>
            </a:fld>
            <a:endParaRPr lang="en-US" altLang="zh-CN"/>
          </a:p>
        </p:txBody>
      </p:sp>
      <p:sp>
        <p:nvSpPr>
          <p:cNvPr id="283651" name="Rectangle 3"/>
          <p:cNvSpPr>
            <a:spLocks noGrp="1" noChangeArrowheads="1"/>
          </p:cNvSpPr>
          <p:nvPr>
            <p:ph type="body" sz="half" idx="4294967295"/>
          </p:nvPr>
        </p:nvSpPr>
        <p:spPr>
          <a:xfrm>
            <a:off x="899592" y="1412776"/>
            <a:ext cx="3112021" cy="4718149"/>
          </a:xfrm>
        </p:spPr>
        <p:txBody>
          <a:bodyPr/>
          <a:lstStyle/>
          <a:p>
            <a:pPr eaLnBrk="1" hangingPunct="1"/>
            <a:r>
              <a:rPr lang="en-US" altLang="zh-CN" sz="2800" dirty="0" smtClean="0"/>
              <a:t>Any Questions</a:t>
            </a:r>
            <a:r>
              <a:rPr lang="zh-CN" altLang="en-US" sz="2800" dirty="0" smtClean="0"/>
              <a:t>？</a:t>
            </a:r>
            <a:endParaRPr lang="en-US" altLang="zh-CN" sz="2800" dirty="0" smtClean="0"/>
          </a:p>
          <a:p>
            <a:pPr eaLnBrk="1" hangingPunct="1"/>
            <a:endParaRPr lang="en-US" altLang="zh-CN" sz="2800" dirty="0" smtClean="0"/>
          </a:p>
        </p:txBody>
      </p:sp>
    </p:spTree>
    <p:extLst>
      <p:ext uri="{BB962C8B-B14F-4D97-AF65-F5344CB8AC3E}">
        <p14:creationId xmlns:p14="http://schemas.microsoft.com/office/powerpoint/2010/main" val="353114205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A0B34B9-D817-47F5-9B8C-94F2D5E9BE68}" type="slidenum">
              <a:rPr lang="zh-CN" altLang="en-US" smtClean="0"/>
              <a:pPr/>
              <a:t>19</a:t>
            </a:fld>
            <a:endParaRPr lang="zh-CN" altLang="en-US"/>
          </a:p>
        </p:txBody>
      </p:sp>
    </p:spTree>
    <p:extLst>
      <p:ext uri="{BB962C8B-B14F-4D97-AF65-F5344CB8AC3E}">
        <p14:creationId xmlns:p14="http://schemas.microsoft.com/office/powerpoint/2010/main" val="3204408426"/>
      </p:ext>
    </p:extLst>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pPr>
            <a:endParaRPr lang="en-US" altLang="zh-CN" dirty="0" smtClean="0"/>
          </a:p>
          <a:p>
            <a:pPr>
              <a:lnSpc>
                <a:spcPct val="150000"/>
              </a:lnSpc>
              <a:buNone/>
            </a:pPr>
            <a:r>
              <a:rPr lang="zh-CN" altLang="en-US" dirty="0" smtClean="0">
                <a:solidFill>
                  <a:srgbClr val="002060"/>
                </a:solidFill>
              </a:rPr>
              <a:t>套利</a:t>
            </a:r>
          </a:p>
          <a:p>
            <a:pPr>
              <a:lnSpc>
                <a:spcPct val="150000"/>
              </a:lnSpc>
              <a:buNone/>
            </a:pPr>
            <a:r>
              <a:rPr lang="zh-CN" altLang="en-US" dirty="0" smtClean="0">
                <a:solidFill>
                  <a:schemeClr val="bg1">
                    <a:lumMod val="75000"/>
                  </a:schemeClr>
                </a:solidFill>
              </a:rPr>
              <a:t>风险管理</a:t>
            </a:r>
          </a:p>
          <a:p>
            <a:pPr>
              <a:lnSpc>
                <a:spcPct val="150000"/>
              </a:lnSpc>
              <a:buNone/>
            </a:pPr>
            <a:r>
              <a:rPr lang="zh-CN" altLang="en-US" dirty="0" smtClean="0">
                <a:solidFill>
                  <a:schemeClr val="bg1">
                    <a:lumMod val="75000"/>
                  </a:schemeClr>
                </a:solidFill>
              </a:rPr>
              <a:t>利用互换创造新产品</a:t>
            </a:r>
          </a:p>
          <a:p>
            <a:pPr>
              <a:lnSpc>
                <a:spcPct val="150000"/>
              </a:lnSpc>
            </a:pPr>
            <a:endParaRPr lang="zh-CN" altLang="en-US" dirty="0" smtClean="0"/>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a:t>
            </a:fld>
            <a:endParaRPr lang="zh-CN" altLang="en-US" dirty="0"/>
          </a:p>
        </p:txBody>
      </p:sp>
    </p:spTree>
    <p:extLst>
      <p:ext uri="{BB962C8B-B14F-4D97-AF65-F5344CB8AC3E}">
        <p14:creationId xmlns:p14="http://schemas.microsoft.com/office/powerpoint/2010/main" val="3741137997"/>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信用套利 </a:t>
            </a:r>
            <a:r>
              <a:rPr lang="en-US" altLang="zh-CN" dirty="0" smtClean="0"/>
              <a:t>I</a:t>
            </a:r>
            <a:endParaRPr lang="zh-CN" altLang="en-US" dirty="0"/>
          </a:p>
        </p:txBody>
      </p:sp>
      <p:sp>
        <p:nvSpPr>
          <p:cNvPr id="3" name="内容占位符 2"/>
          <p:cNvSpPr>
            <a:spLocks noGrp="1"/>
          </p:cNvSpPr>
          <p:nvPr>
            <p:ph idx="1"/>
          </p:nvPr>
        </p:nvSpPr>
        <p:spPr>
          <a:xfrm>
            <a:off x="457200" y="1124744"/>
            <a:ext cx="8229600" cy="5006181"/>
          </a:xfrm>
        </p:spPr>
        <p:txBody>
          <a:bodyPr/>
          <a:lstStyle/>
          <a:p>
            <a:pPr marL="0" indent="0">
              <a:buNone/>
            </a:pPr>
            <a:r>
              <a:rPr lang="en-US" altLang="zh-CN" dirty="0" smtClean="0"/>
              <a:t>	</a:t>
            </a:r>
          </a:p>
          <a:p>
            <a:pPr marL="0" indent="0">
              <a:buNone/>
            </a:pPr>
            <a:r>
              <a:rPr lang="en-US" altLang="zh-CN" dirty="0" smtClean="0"/>
              <a:t>         </a:t>
            </a:r>
            <a:r>
              <a:rPr lang="zh-CN" altLang="en-US" dirty="0" smtClean="0"/>
              <a:t>假设 </a:t>
            </a:r>
            <a:r>
              <a:rPr lang="en-US" altLang="zh-CN" dirty="0" smtClean="0"/>
              <a:t>A</a:t>
            </a:r>
            <a:r>
              <a:rPr lang="zh-CN" altLang="en-US" dirty="0" smtClean="0"/>
              <a:t>、</a:t>
            </a:r>
            <a:r>
              <a:rPr lang="en-US" altLang="zh-CN" dirty="0" smtClean="0"/>
              <a:t>B </a:t>
            </a:r>
            <a:r>
              <a:rPr lang="zh-CN" altLang="en-US" dirty="0" smtClean="0"/>
              <a:t>公司都想借入 </a:t>
            </a:r>
            <a:r>
              <a:rPr lang="en-US" altLang="zh-CN" dirty="0" smtClean="0"/>
              <a:t>5 </a:t>
            </a:r>
            <a:r>
              <a:rPr lang="zh-CN" altLang="en-US" dirty="0" smtClean="0"/>
              <a:t>年期的 </a:t>
            </a:r>
            <a:r>
              <a:rPr lang="en-US" altLang="zh-CN" dirty="0" smtClean="0"/>
              <a:t>1000 </a:t>
            </a:r>
            <a:r>
              <a:rPr lang="zh-CN" altLang="en-US" dirty="0" smtClean="0"/>
              <a:t>万美元借款，</a:t>
            </a:r>
            <a:r>
              <a:rPr lang="en-US" altLang="zh-CN" dirty="0" smtClean="0"/>
              <a:t>A </a:t>
            </a:r>
            <a:r>
              <a:rPr lang="zh-CN" altLang="en-US" dirty="0" smtClean="0"/>
              <a:t>想借入与 </a:t>
            </a:r>
            <a:r>
              <a:rPr lang="en-US" altLang="zh-CN" dirty="0" smtClean="0"/>
              <a:t>6 </a:t>
            </a:r>
            <a:r>
              <a:rPr lang="zh-CN" altLang="en-US" dirty="0" smtClean="0"/>
              <a:t>个月期相关的浮动利率借款，</a:t>
            </a:r>
            <a:r>
              <a:rPr lang="en-US" altLang="zh-CN" dirty="0" smtClean="0"/>
              <a:t>B </a:t>
            </a:r>
            <a:r>
              <a:rPr lang="zh-CN" altLang="en-US" dirty="0" smtClean="0"/>
              <a:t>想借入固定利率借款。但两家公司信用等级不同，故市场向它们提供的利率也不同</a:t>
            </a:r>
            <a:r>
              <a:rPr lang="en-US" altLang="zh-CN" dirty="0" smtClean="0"/>
              <a:t>:</a:t>
            </a:r>
          </a:p>
          <a:p>
            <a:pPr marL="0" indent="0">
              <a:buNone/>
            </a:pPr>
            <a:endParaRPr lang="en-US" altLang="zh-CN"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a:t>
            </a:fld>
            <a:endParaRPr lang="zh-CN" altLang="en-US" dirty="0"/>
          </a:p>
        </p:txBody>
      </p:sp>
      <p:pic>
        <p:nvPicPr>
          <p:cNvPr id="8" name="图片 7" descr="1.jpg"/>
          <p:cNvPicPr>
            <a:picLocks noChangeAspect="1"/>
          </p:cNvPicPr>
          <p:nvPr/>
        </p:nvPicPr>
        <p:blipFill>
          <a:blip r:embed="rId2" cstate="print"/>
          <a:stretch>
            <a:fillRect/>
          </a:stretch>
        </p:blipFill>
        <p:spPr>
          <a:xfrm>
            <a:off x="1643042" y="3786190"/>
            <a:ext cx="5848350" cy="2038350"/>
          </a:xfrm>
          <a:prstGeom prst="rect">
            <a:avLst/>
          </a:prstGeom>
        </p:spPr>
      </p:pic>
    </p:spTree>
    <p:extLst>
      <p:ext uri="{BB962C8B-B14F-4D97-AF65-F5344CB8AC3E}">
        <p14:creationId xmlns:p14="http://schemas.microsoft.com/office/powerpoint/2010/main" val="3796837809"/>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信用套利</a:t>
            </a:r>
            <a:r>
              <a:rPr lang="en-US" altLang="zh-CN" dirty="0" smtClean="0"/>
              <a:t>II</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a:buNone/>
            </a:pPr>
            <a:endParaRPr lang="en-US" altLang="zh-CN" dirty="0" smtClean="0"/>
          </a:p>
          <a:p>
            <a:pPr marL="0" indent="0">
              <a:buNone/>
            </a:pPr>
            <a:endParaRPr lang="en-US" altLang="zh-CN" dirty="0" smtClean="0"/>
          </a:p>
          <a:p>
            <a:r>
              <a:rPr lang="zh-CN" altLang="en-US" dirty="0" smtClean="0"/>
              <a:t>只要市场上存在着信用定价差异，交易者就可利用互换进行信用套利。</a:t>
            </a:r>
          </a:p>
          <a:p>
            <a:pPr lvl="1"/>
            <a:r>
              <a:rPr lang="zh-CN" altLang="en-US" dirty="0" smtClean="0"/>
              <a:t>双方对对方的资产或负债均有需求</a:t>
            </a:r>
          </a:p>
          <a:p>
            <a:pPr lvl="1"/>
            <a:r>
              <a:rPr lang="zh-CN" altLang="en-US" dirty="0" smtClean="0"/>
              <a:t>双方在两种资产或负债上各自存在比较优势</a:t>
            </a:r>
          </a:p>
          <a:p>
            <a:endParaRPr lang="en-US" altLang="zh-CN" dirty="0" smtClean="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a:t>
            </a:fld>
            <a:endParaRPr lang="zh-CN" altLang="en-US" dirty="0"/>
          </a:p>
        </p:txBody>
      </p:sp>
      <p:pic>
        <p:nvPicPr>
          <p:cNvPr id="8" name="图片 7" descr="1.jpg"/>
          <p:cNvPicPr>
            <a:picLocks noChangeAspect="1"/>
          </p:cNvPicPr>
          <p:nvPr/>
        </p:nvPicPr>
        <p:blipFill>
          <a:blip r:embed="rId2" cstate="print"/>
          <a:stretch>
            <a:fillRect/>
          </a:stretch>
        </p:blipFill>
        <p:spPr>
          <a:xfrm>
            <a:off x="1403648" y="1556792"/>
            <a:ext cx="6781800" cy="1276350"/>
          </a:xfrm>
          <a:prstGeom prst="rect">
            <a:avLst/>
          </a:prstGeom>
        </p:spPr>
      </p:pic>
    </p:spTree>
    <p:extLst>
      <p:ext uri="{BB962C8B-B14F-4D97-AF65-F5344CB8AC3E}">
        <p14:creationId xmlns:p14="http://schemas.microsoft.com/office/powerpoint/2010/main" val="714405285"/>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税收套利：澳元预扣税的互换套利 </a:t>
            </a:r>
            <a:r>
              <a:rPr lang="en-US" altLang="zh-CN" dirty="0" smtClean="0"/>
              <a:t>I</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a:t>
            </a:r>
            <a:endParaRPr lang="en-US" altLang="zh-CN" dirty="0" smtClean="0"/>
          </a:p>
          <a:p>
            <a:pPr marL="0" indent="0">
              <a:buNone/>
            </a:pPr>
            <a:r>
              <a:rPr lang="en-US" altLang="zh-CN" dirty="0" smtClean="0"/>
              <a:t>          </a:t>
            </a:r>
            <a:r>
              <a:rPr lang="zh-CN" altLang="en-US" dirty="0" smtClean="0"/>
              <a:t>澳大利亚规定，一个非澳大利亚居民在澳大利亚购买澳元证券所得的利息要缴纳 </a:t>
            </a:r>
            <a:r>
              <a:rPr lang="en-US" altLang="zh-CN" dirty="0" smtClean="0"/>
              <a:t>10</a:t>
            </a:r>
            <a:r>
              <a:rPr lang="zh-CN" altLang="en-US" dirty="0" smtClean="0"/>
              <a:t>％的预扣税。</a:t>
            </a:r>
          </a:p>
          <a:p>
            <a:pPr>
              <a:buNone/>
            </a:pPr>
            <a:endParaRPr lang="zh-CN" altLang="en-US" dirty="0" smtClean="0"/>
          </a:p>
          <a:p>
            <a:pPr marL="0" indent="0">
              <a:buNone/>
            </a:pPr>
            <a:r>
              <a:rPr lang="zh-CN" altLang="en-US" dirty="0" smtClean="0"/>
              <a:t>          一家信用等级很高且希望发行美元债券的欧洲机构可以运用货币互换对此预扣税机制进行套利：</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a:t>
            </a:fld>
            <a:endParaRPr lang="zh-CN" altLang="en-US" dirty="0"/>
          </a:p>
        </p:txBody>
      </p:sp>
    </p:spTree>
    <p:extLst>
      <p:ext uri="{BB962C8B-B14F-4D97-AF65-F5344CB8AC3E}">
        <p14:creationId xmlns:p14="http://schemas.microsoft.com/office/powerpoint/2010/main" val="1084248382"/>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税收套利：澳元预扣税的互换套利 </a:t>
            </a:r>
            <a:r>
              <a:rPr lang="en-US" altLang="zh-CN" dirty="0" smtClean="0"/>
              <a:t>II</a:t>
            </a:r>
            <a:endParaRPr lang="zh-CN" altLang="en-US" dirty="0"/>
          </a:p>
        </p:txBody>
      </p:sp>
      <p:sp>
        <p:nvSpPr>
          <p:cNvPr id="3" name="内容占位符 2"/>
          <p:cNvSpPr>
            <a:spLocks noGrp="1"/>
          </p:cNvSpPr>
          <p:nvPr>
            <p:ph idx="1"/>
          </p:nvPr>
        </p:nvSpPr>
        <p:spPr>
          <a:xfrm>
            <a:off x="467544" y="1484784"/>
            <a:ext cx="8229600" cy="4530725"/>
          </a:xfrm>
        </p:spPr>
        <p:txBody>
          <a:bodyPr>
            <a:normAutofit/>
          </a:bodyPr>
          <a:lstStyle/>
          <a:p>
            <a:pPr>
              <a:buNone/>
            </a:pPr>
            <a:endParaRPr lang="en-US" altLang="zh-CN" dirty="0" smtClean="0"/>
          </a:p>
          <a:p>
            <a:pPr>
              <a:buNone/>
            </a:pPr>
            <a:r>
              <a:rPr lang="en-US" altLang="zh-CN" dirty="0" smtClean="0"/>
              <a:t>1.</a:t>
            </a:r>
            <a:r>
              <a:rPr lang="zh-CN" altLang="en-US" dirty="0" smtClean="0"/>
              <a:t>该机构在欧洲市场上发行欧洲澳元债券，利率低于澳大利亚国债利率但高于缴纳预扣税后的利率，利息所得免缴预扣税。</a:t>
            </a:r>
            <a:endParaRPr lang="en-US" altLang="zh-CN" dirty="0" smtClean="0"/>
          </a:p>
          <a:p>
            <a:pPr>
              <a:buNone/>
            </a:pPr>
            <a:endParaRPr lang="zh-CN" altLang="en-US" dirty="0" smtClean="0"/>
          </a:p>
          <a:p>
            <a:pPr>
              <a:buNone/>
            </a:pPr>
            <a:r>
              <a:rPr lang="en-US" altLang="zh-CN" dirty="0" smtClean="0"/>
              <a:t>2.</a:t>
            </a:r>
            <a:r>
              <a:rPr lang="zh-CN" altLang="en-US" dirty="0" smtClean="0"/>
              <a:t>该机构与澳大利亚国内机构进行货币互换。澳大利亚国内机构向该欧洲机构支付澳元利息，而欧洲机构向澳大利亚国内机构支付美元利息。双方融资成本降低。</a:t>
            </a:r>
          </a:p>
          <a:p>
            <a:pPr>
              <a:buNone/>
            </a:pPr>
            <a:endParaRPr lang="zh-CN" altLang="en-US"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dirty="0"/>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6</a:t>
            </a:fld>
            <a:endParaRPr lang="zh-CN" altLang="en-US" dirty="0"/>
          </a:p>
        </p:txBody>
      </p:sp>
    </p:spTree>
    <p:extLst>
      <p:ext uri="{BB962C8B-B14F-4D97-AF65-F5344CB8AC3E}">
        <p14:creationId xmlns:p14="http://schemas.microsoft.com/office/powerpoint/2010/main" val="3324557515"/>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监管套利：日元外币资产投资 </a:t>
            </a:r>
            <a:r>
              <a:rPr lang="en-US" altLang="zh-CN" dirty="0" smtClean="0"/>
              <a:t>I</a:t>
            </a:r>
            <a:endParaRPr lang="zh-CN" altLang="en-US" dirty="0"/>
          </a:p>
        </p:txBody>
      </p:sp>
      <p:sp>
        <p:nvSpPr>
          <p:cNvPr id="3" name="内容占位符 2"/>
          <p:cNvSpPr>
            <a:spLocks noGrp="1"/>
          </p:cNvSpPr>
          <p:nvPr>
            <p:ph idx="1"/>
          </p:nvPr>
        </p:nvSpPr>
        <p:spPr>
          <a:xfrm>
            <a:off x="457200" y="1052736"/>
            <a:ext cx="8229600" cy="5256584"/>
          </a:xfrm>
        </p:spPr>
        <p:txBody>
          <a:bodyPr>
            <a:normAutofit lnSpcReduction="10000"/>
          </a:bodyPr>
          <a:lstStyle/>
          <a:p>
            <a:pPr>
              <a:buNone/>
            </a:pPr>
            <a:r>
              <a:rPr lang="en-US" altLang="zh-CN" dirty="0" smtClean="0"/>
              <a:t>	</a:t>
            </a:r>
            <a:endParaRPr lang="en-US" altLang="zh-CN" sz="3100" dirty="0" smtClean="0"/>
          </a:p>
          <a:p>
            <a:pPr>
              <a:buNone/>
            </a:pPr>
            <a:r>
              <a:rPr lang="en-US" altLang="zh-CN" sz="4000" dirty="0" smtClean="0"/>
              <a:t>  </a:t>
            </a:r>
            <a:r>
              <a:rPr lang="en-US" altLang="zh-CN" sz="3100" dirty="0"/>
              <a:t>1984 </a:t>
            </a:r>
            <a:r>
              <a:rPr lang="zh-CN" altLang="en-US" sz="3100" dirty="0"/>
              <a:t>年底，在日元兑换限制解除的背景下，澳元证券的高收益引起了日本投资者的极大兴趣。但日本当局规定日本机构在外币证券方面的投资不应超过其证券组合的</a:t>
            </a:r>
            <a:r>
              <a:rPr lang="en-US" altLang="zh-CN" sz="3100" dirty="0"/>
              <a:t>10% </a:t>
            </a:r>
            <a:r>
              <a:rPr lang="zh-CN" altLang="en-US" sz="3100" dirty="0"/>
              <a:t>。</a:t>
            </a:r>
          </a:p>
          <a:p>
            <a:pPr>
              <a:buNone/>
            </a:pPr>
            <a:endParaRPr lang="zh-CN" altLang="en-US" sz="3100" dirty="0"/>
          </a:p>
          <a:p>
            <a:pPr>
              <a:buNone/>
            </a:pPr>
            <a:r>
              <a:rPr lang="en-US" altLang="zh-CN" sz="3100" smtClean="0"/>
              <a:t>    1985 </a:t>
            </a:r>
            <a:r>
              <a:rPr lang="zh-CN" altLang="en-US" sz="3100" dirty="0"/>
              <a:t>年初，上述 </a:t>
            </a:r>
            <a:r>
              <a:rPr lang="en-US" altLang="zh-CN" sz="3100" dirty="0"/>
              <a:t>10% </a:t>
            </a:r>
            <a:r>
              <a:rPr lang="zh-CN" altLang="en-US" sz="3100" dirty="0"/>
              <a:t>的规定有所放宽，日本居民出于某些特殊原因发行的外币证券不属于 </a:t>
            </a:r>
            <a:r>
              <a:rPr lang="en-US" altLang="zh-CN" sz="3100" dirty="0"/>
              <a:t>10% </a:t>
            </a:r>
            <a:r>
              <a:rPr lang="zh-CN" altLang="en-US" sz="3100" dirty="0"/>
              <a:t>的外币证券份额之内。一些日本金融机构运用货币互换对上述监管制度进行了套利：</a:t>
            </a:r>
            <a:endParaRPr lang="zh-CN" altLang="en-US" sz="3100"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7</a:t>
            </a:fld>
            <a:endParaRPr lang="zh-CN" altLang="en-US" dirty="0"/>
          </a:p>
        </p:txBody>
      </p:sp>
    </p:spTree>
    <p:extLst>
      <p:ext uri="{BB962C8B-B14F-4D97-AF65-F5344CB8AC3E}">
        <p14:creationId xmlns:p14="http://schemas.microsoft.com/office/powerpoint/2010/main" val="3449241376"/>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监管套利：日元外币资产投资 </a:t>
            </a:r>
            <a:r>
              <a:rPr lang="en-US" altLang="zh-CN" dirty="0" smtClean="0"/>
              <a:t>II</a:t>
            </a:r>
            <a:endParaRPr lang="zh-CN" altLang="en-US" dirty="0"/>
          </a:p>
        </p:txBody>
      </p:sp>
      <p:sp>
        <p:nvSpPr>
          <p:cNvPr id="3" name="内容占位符 2"/>
          <p:cNvSpPr>
            <a:spLocks noGrp="1"/>
          </p:cNvSpPr>
          <p:nvPr>
            <p:ph idx="1"/>
          </p:nvPr>
        </p:nvSpPr>
        <p:spPr>
          <a:xfrm>
            <a:off x="539552" y="1196752"/>
            <a:ext cx="8229600" cy="4530725"/>
          </a:xfrm>
        </p:spPr>
        <p:txBody>
          <a:bodyPr>
            <a:normAutofit/>
          </a:bodyPr>
          <a:lstStyle/>
          <a:p>
            <a:pPr>
              <a:buNone/>
            </a:pPr>
            <a:endParaRPr lang="en-US" altLang="zh-CN" dirty="0" smtClean="0"/>
          </a:p>
          <a:p>
            <a:pPr>
              <a:buNone/>
            </a:pPr>
            <a:r>
              <a:rPr lang="en-US" altLang="zh-CN" dirty="0" smtClean="0"/>
              <a:t>1.</a:t>
            </a:r>
            <a:r>
              <a:rPr lang="zh-CN" altLang="en-US" dirty="0" smtClean="0"/>
              <a:t>日本金融机构向日本投资者发行澳元证券，利率略低于澳大利亚实际证券利息。这些证券被认定为不属于 </a:t>
            </a:r>
            <a:r>
              <a:rPr lang="en-US" altLang="zh-CN" dirty="0" smtClean="0"/>
              <a:t>10% </a:t>
            </a:r>
            <a:r>
              <a:rPr lang="zh-CN" altLang="en-US" dirty="0" smtClean="0"/>
              <a:t>的外币证券份额之内。</a:t>
            </a:r>
          </a:p>
          <a:p>
            <a:pPr>
              <a:buNone/>
            </a:pPr>
            <a:endParaRPr lang="zh-CN" altLang="en-US" dirty="0" smtClean="0"/>
          </a:p>
          <a:p>
            <a:pPr>
              <a:buNone/>
            </a:pPr>
            <a:r>
              <a:rPr lang="en-US" altLang="zh-CN" dirty="0" smtClean="0"/>
              <a:t>2.</a:t>
            </a:r>
            <a:r>
              <a:rPr lang="zh-CN" altLang="en-US" dirty="0" smtClean="0"/>
              <a:t>日本金融机构与澳大利亚国内机构进行货币互换。澳大利亚国内机构向日本金融机构支付澳元利息，而日本金融机构向澳大利亚国内机构支付美元利息。双方融资成本降低。</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8</a:t>
            </a:fld>
            <a:endParaRPr lang="zh-CN" altLang="en-US" dirty="0"/>
          </a:p>
        </p:txBody>
      </p:sp>
    </p:spTree>
    <p:extLst>
      <p:ext uri="{BB962C8B-B14F-4D97-AF65-F5344CB8AC3E}">
        <p14:creationId xmlns:p14="http://schemas.microsoft.com/office/powerpoint/2010/main" val="4194904255"/>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467544" y="1196752"/>
            <a:ext cx="8229600" cy="4530725"/>
          </a:xfrm>
        </p:spPr>
        <p:txBody>
          <a:bodyPr>
            <a:normAutofit/>
          </a:bodyPr>
          <a:lstStyle/>
          <a:p>
            <a:pPr>
              <a:lnSpc>
                <a:spcPct val="150000"/>
              </a:lnSpc>
            </a:pPr>
            <a:endParaRPr lang="en-US" altLang="zh-CN" dirty="0" smtClean="0"/>
          </a:p>
          <a:p>
            <a:pPr>
              <a:lnSpc>
                <a:spcPct val="150000"/>
              </a:lnSpc>
              <a:buNone/>
            </a:pPr>
            <a:r>
              <a:rPr lang="zh-CN" altLang="en-US" dirty="0" smtClean="0">
                <a:solidFill>
                  <a:schemeClr val="bg1">
                    <a:lumMod val="75000"/>
                  </a:schemeClr>
                </a:solidFill>
              </a:rPr>
              <a:t>套利</a:t>
            </a:r>
          </a:p>
          <a:p>
            <a:pPr>
              <a:lnSpc>
                <a:spcPct val="150000"/>
              </a:lnSpc>
              <a:buNone/>
            </a:pPr>
            <a:r>
              <a:rPr lang="zh-CN" altLang="en-US" dirty="0" smtClean="0">
                <a:solidFill>
                  <a:srgbClr val="002060"/>
                </a:solidFill>
              </a:rPr>
              <a:t>风险管理</a:t>
            </a:r>
          </a:p>
          <a:p>
            <a:pPr>
              <a:lnSpc>
                <a:spcPct val="150000"/>
              </a:lnSpc>
              <a:buNone/>
            </a:pPr>
            <a:r>
              <a:rPr lang="zh-CN" altLang="en-US" dirty="0" smtClean="0">
                <a:solidFill>
                  <a:schemeClr val="bg1">
                    <a:lumMod val="75000"/>
                  </a:schemeClr>
                </a:solidFill>
              </a:rPr>
              <a:t>利用互换创造新产品</a:t>
            </a:r>
          </a:p>
          <a:p>
            <a:pPr>
              <a:lnSpc>
                <a:spcPct val="150000"/>
              </a:lnSpc>
            </a:pPr>
            <a:endParaRPr lang="zh-CN" altLang="en-US" dirty="0" smtClean="0"/>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9</a:t>
            </a:fld>
            <a:endParaRPr lang="zh-CN" altLang="en-US" dirty="0"/>
          </a:p>
        </p:txBody>
      </p:sp>
    </p:spTree>
    <p:extLst>
      <p:ext uri="{BB962C8B-B14F-4D97-AF65-F5344CB8AC3E}">
        <p14:creationId xmlns:p14="http://schemas.microsoft.com/office/powerpoint/2010/main" val="552425246"/>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14898</TotalTime>
  <Words>889</Words>
  <Application>Microsoft Office PowerPoint</Application>
  <PresentationFormat>全屏显示(4:3)</PresentationFormat>
  <Paragraphs>128</Paragraphs>
  <Slides>19</Slides>
  <Notes>4</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主题1</vt:lpstr>
      <vt:lpstr> 第八章  互换的运用    </vt:lpstr>
      <vt:lpstr>目录</vt:lpstr>
      <vt:lpstr>信用套利 I</vt:lpstr>
      <vt:lpstr>信用套利II</vt:lpstr>
      <vt:lpstr>税收套利：澳元预扣税的互换套利 I</vt:lpstr>
      <vt:lpstr>税收套利：澳元预扣税的互换套利 II</vt:lpstr>
      <vt:lpstr>监管套利：日元外币资产投资 I</vt:lpstr>
      <vt:lpstr>监管套利：日元外币资产投资 II</vt:lpstr>
      <vt:lpstr>目录</vt:lpstr>
      <vt:lpstr>运用利率互换转换资产属性</vt:lpstr>
      <vt:lpstr>运用利率互换转换负债属性</vt:lpstr>
      <vt:lpstr>运用利率互换进行利率风险管理</vt:lpstr>
      <vt:lpstr>案例：利用货币互换转换资产的货币属性 I  </vt:lpstr>
      <vt:lpstr>案例：利用货币互换转换资产的货币属性 II </vt:lpstr>
      <vt:lpstr>案例：利用货币互换转换资产的货币属性 III</vt:lpstr>
      <vt:lpstr>目录</vt:lpstr>
      <vt:lpstr>利用互换创造新产品</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798</cp:revision>
  <dcterms:created xsi:type="dcterms:W3CDTF">2007-10-06T10:41:32Z</dcterms:created>
  <dcterms:modified xsi:type="dcterms:W3CDTF">2012-11-06T15:34:41Z</dcterms:modified>
</cp:coreProperties>
</file>