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2135" r:id="rId1"/>
  </p:sldMasterIdLst>
  <p:notesMasterIdLst>
    <p:notesMasterId r:id="rId52"/>
  </p:notesMasterIdLst>
  <p:handoutMasterIdLst>
    <p:handoutMasterId r:id="rId53"/>
  </p:handoutMasterIdLst>
  <p:sldIdLst>
    <p:sldId id="2363" r:id="rId2"/>
    <p:sldId id="2715" r:id="rId3"/>
    <p:sldId id="2716" r:id="rId4"/>
    <p:sldId id="2717" r:id="rId5"/>
    <p:sldId id="2718" r:id="rId6"/>
    <p:sldId id="2719" r:id="rId7"/>
    <p:sldId id="2720" r:id="rId8"/>
    <p:sldId id="2721" r:id="rId9"/>
    <p:sldId id="2722" r:id="rId10"/>
    <p:sldId id="2723" r:id="rId11"/>
    <p:sldId id="2724" r:id="rId12"/>
    <p:sldId id="2725" r:id="rId13"/>
    <p:sldId id="2726" r:id="rId14"/>
    <p:sldId id="2727" r:id="rId15"/>
    <p:sldId id="2728" r:id="rId16"/>
    <p:sldId id="2729" r:id="rId17"/>
    <p:sldId id="2730" r:id="rId18"/>
    <p:sldId id="2760" r:id="rId19"/>
    <p:sldId id="2731" r:id="rId20"/>
    <p:sldId id="2732" r:id="rId21"/>
    <p:sldId id="2733" r:id="rId22"/>
    <p:sldId id="2734" r:id="rId23"/>
    <p:sldId id="2735" r:id="rId24"/>
    <p:sldId id="2736" r:id="rId25"/>
    <p:sldId id="2737" r:id="rId26"/>
    <p:sldId id="2738" r:id="rId27"/>
    <p:sldId id="2739" r:id="rId28"/>
    <p:sldId id="2740" r:id="rId29"/>
    <p:sldId id="2741" r:id="rId30"/>
    <p:sldId id="2742" r:id="rId31"/>
    <p:sldId id="2743" r:id="rId32"/>
    <p:sldId id="2744" r:id="rId33"/>
    <p:sldId id="2745" r:id="rId34"/>
    <p:sldId id="2746" r:id="rId35"/>
    <p:sldId id="2761" r:id="rId36"/>
    <p:sldId id="2762" r:id="rId37"/>
    <p:sldId id="2748" r:id="rId38"/>
    <p:sldId id="2749" r:id="rId39"/>
    <p:sldId id="2750" r:id="rId40"/>
    <p:sldId id="2751" r:id="rId41"/>
    <p:sldId id="2752" r:id="rId42"/>
    <p:sldId id="2753" r:id="rId43"/>
    <p:sldId id="2754" r:id="rId44"/>
    <p:sldId id="2755" r:id="rId45"/>
    <p:sldId id="2756" r:id="rId46"/>
    <p:sldId id="2757" r:id="rId47"/>
    <p:sldId id="2758" r:id="rId48"/>
    <p:sldId id="2759" r:id="rId49"/>
    <p:sldId id="2509" r:id="rId50"/>
    <p:sldId id="2763" r:id="rId5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06" autoAdjust="0"/>
    <p:restoredTop sz="85834" autoAdjust="0"/>
  </p:normalViewPr>
  <p:slideViewPr>
    <p:cSldViewPr>
      <p:cViewPr>
        <p:scale>
          <a:sx n="80" d="100"/>
          <a:sy n="80" d="100"/>
        </p:scale>
        <p:origin x="-251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2</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3</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8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880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883CEF2-F970-4E02-B354-1A5D248269EF}" type="slidenum">
              <a:rPr lang="zh-CN" altLang="en-US">
                <a:solidFill>
                  <a:prstClr val="black"/>
                </a:solidFill>
              </a:rPr>
              <a:pPr>
                <a:defRPr/>
              </a:pPr>
              <a:t>6</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13</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2012/11/20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20</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bwMode="auto">
          <a:noFill/>
          <a:ln>
            <a:solidFill>
              <a:srgbClr val="000000"/>
            </a:solidFill>
            <a:miter lim="800000"/>
            <a:headEnd/>
            <a:tailEnd/>
          </a:ln>
        </p:spPr>
      </p:sp>
      <p:sp>
        <p:nvSpPr>
          <p:cNvPr id="3297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880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2A74AAD-ABF5-41E6-B7DC-8325D1659072}" type="slidenum">
              <a:rPr lang="zh-CN" altLang="en-US">
                <a:solidFill>
                  <a:prstClr val="black"/>
                </a:solidFill>
              </a:rPr>
              <a:pPr>
                <a:defRPr/>
              </a:pPr>
              <a:t>35</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幻灯片图像占位符 1"/>
          <p:cNvSpPr>
            <a:spLocks noGrp="1" noRot="1" noChangeAspect="1" noTextEdit="1"/>
          </p:cNvSpPr>
          <p:nvPr>
            <p:ph type="sldImg"/>
          </p:nvPr>
        </p:nvSpPr>
        <p:spPr bwMode="auto">
          <a:noFill/>
          <a:ln>
            <a:solidFill>
              <a:srgbClr val="000000"/>
            </a:solidFill>
            <a:miter lim="800000"/>
            <a:headEnd/>
            <a:tailEnd/>
          </a:ln>
        </p:spPr>
      </p:sp>
      <p:sp>
        <p:nvSpPr>
          <p:cNvPr id="3338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9216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AFA35BA-74B0-4168-8F20-25F8CC8F56F2}" type="slidenum">
              <a:rPr lang="zh-CN" altLang="en-US">
                <a:solidFill>
                  <a:prstClr val="black"/>
                </a:solidFill>
              </a:rPr>
              <a:pPr>
                <a:defRPr/>
              </a:pPr>
              <a:t>36</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37</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49</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49</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aronge.net/" TargetMode="External"/><Relationship Id="rId2" Type="http://schemas.openxmlformats.org/officeDocument/2006/relationships/hyperlink" Target="http://efinance.org.cn/" TargetMode="External"/><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Adobe Jenson Pro Capt" pitchFamily="18" charset="0"/>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57200" y="2804595"/>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eaLnBrk="1" hangingPunct="1">
              <a:lnSpc>
                <a:spcPct val="90000"/>
              </a:lnSpc>
            </a:pPr>
            <a:r>
              <a:rPr lang="zh-CN" altLang="en-US" sz="1800" dirty="0" smtClean="0">
                <a:solidFill>
                  <a:srgbClr val="1A3A15"/>
                </a:solidFill>
                <a:latin typeface="Adobe Jenson Pro Capt" pitchFamily="18" charset="0"/>
                <a:ea typeface="隶书" pitchFamily="49" charset="-122"/>
              </a:rPr>
              <a:t>课程网站</a:t>
            </a:r>
            <a:r>
              <a:rPr lang="zh-CN" altLang="en-US" sz="1800" dirty="0" smtClean="0">
                <a:solidFill>
                  <a:srgbClr val="1A3A15"/>
                </a:solidFill>
                <a:latin typeface="Adobe Jenson Pro Capt" pitchFamily="18" charset="0"/>
              </a:rPr>
              <a:t>：</a:t>
            </a:r>
            <a:r>
              <a:rPr lang="en-US" altLang="zh-CN" sz="1800" dirty="0" smtClean="0">
                <a:latin typeface="Adobe Jenson Pro Capt" pitchFamily="18" charset="0"/>
                <a:cs typeface="Times New Roman" pitchFamily="18" charset="0"/>
                <a:hlinkClick r:id="rId2"/>
              </a:rPr>
              <a:t>http://efinance.org.cn</a:t>
            </a:r>
            <a:endParaRPr lang="en-US" altLang="zh-CN" sz="1800" dirty="0" smtClean="0">
              <a:latin typeface="Adobe Jenson Pro Capt" pitchFamily="18" charset="0"/>
              <a:cs typeface="Times New Roman" pitchFamily="18" charset="0"/>
            </a:endParaRPr>
          </a:p>
          <a:p>
            <a:pPr eaLnBrk="1" hangingPunct="1">
              <a:lnSpc>
                <a:spcPct val="90000"/>
              </a:lnSpc>
            </a:pPr>
            <a:r>
              <a:rPr lang="en-US" altLang="zh-CN" sz="1800" dirty="0" smtClean="0">
                <a:latin typeface="Adobe Jenson Pro Capt" pitchFamily="18" charset="0"/>
                <a:cs typeface="Times New Roman" pitchFamily="18" charset="0"/>
              </a:rPr>
              <a:t>                </a:t>
            </a:r>
            <a:r>
              <a:rPr lang="en-US" altLang="zh-CN" sz="1800" b="1" kern="1200" dirty="0" smtClean="0">
                <a:solidFill>
                  <a:schemeClr val="tx1"/>
                </a:solidFill>
                <a:latin typeface="Adobe Jenson Pro Capt" pitchFamily="18" charset="0"/>
                <a:ea typeface="楷体" pitchFamily="49" charset="-122"/>
                <a:cs typeface="Times New Roman" pitchFamily="18" charset="0"/>
                <a:hlinkClick r:id="rId3"/>
              </a:rPr>
              <a:t>http://aronge.net</a:t>
            </a: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6" name="TextBox 25"/>
          <p:cNvSpPr txBox="1"/>
          <p:nvPr/>
        </p:nvSpPr>
        <p:spPr>
          <a:xfrm>
            <a:off x="4355976" y="6596390"/>
            <a:ext cx="4608512" cy="261610"/>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altLang="zh-CN" sz="1100" b="1" dirty="0" smtClean="0">
                <a:solidFill>
                  <a:schemeClr val="accent6">
                    <a:lumMod val="50000"/>
                  </a:schemeClr>
                </a:solidFill>
                <a:latin typeface="Adobe Jenson Pro" pitchFamily="18" charset="0"/>
              </a:rPr>
              <a:t>Copyright © 2012 </a:t>
            </a:r>
            <a:r>
              <a:rPr lang="en-US" altLang="zh-CN" sz="1100" b="1" dirty="0" err="1" smtClean="0">
                <a:solidFill>
                  <a:schemeClr val="accent6">
                    <a:lumMod val="50000"/>
                  </a:schemeClr>
                </a:solidFill>
                <a:latin typeface="Adobe Jenson Pro" pitchFamily="18" charset="0"/>
              </a:rPr>
              <a:t>Zheng</a:t>
            </a:r>
            <a:r>
              <a:rPr lang="en-US" altLang="zh-CN" sz="1100" b="1" dirty="0" smtClean="0">
                <a:solidFill>
                  <a:schemeClr val="accent6">
                    <a:lumMod val="50000"/>
                  </a:schemeClr>
                </a:solidFill>
                <a:latin typeface="Adobe Jenson Pro" pitchFamily="18" charset="0"/>
              </a:rPr>
              <a:t>, </a:t>
            </a:r>
            <a:r>
              <a:rPr lang="en-US" altLang="zh-CN" sz="1100" b="1" dirty="0" err="1" smtClean="0">
                <a:solidFill>
                  <a:schemeClr val="accent6">
                    <a:lumMod val="50000"/>
                  </a:schemeClr>
                </a:solidFill>
                <a:latin typeface="Adobe Jenson Pro" pitchFamily="18" charset="0"/>
              </a:rPr>
              <a:t>Zhenlong</a:t>
            </a:r>
            <a:r>
              <a:rPr lang="en-US" altLang="zh-CN" sz="1100" b="1" dirty="0" smtClean="0">
                <a:solidFill>
                  <a:schemeClr val="accent6">
                    <a:lumMod val="50000"/>
                  </a:schemeClr>
                </a:solidFill>
                <a:latin typeface="Adobe Jenson Pro" pitchFamily="18" charset="0"/>
              </a:rPr>
              <a:t> &amp; Chen, </a:t>
            </a:r>
            <a:r>
              <a:rPr lang="en-US" altLang="zh-CN" sz="1100" b="1" dirty="0" err="1" smtClean="0">
                <a:solidFill>
                  <a:schemeClr val="accent6">
                    <a:lumMod val="50000"/>
                  </a:schemeClr>
                </a:solidFill>
                <a:latin typeface="Adobe Jenson Pro" pitchFamily="18" charset="0"/>
              </a:rPr>
              <a:t>Rong</a:t>
            </a:r>
            <a:r>
              <a:rPr lang="en-US" altLang="zh-CN" sz="1100" b="1" dirty="0" smtClean="0">
                <a:solidFill>
                  <a:schemeClr val="accent6">
                    <a:lumMod val="50000"/>
                  </a:schemeClr>
                </a:solidFill>
                <a:latin typeface="Adobe Jenson Pro" pitchFamily="18" charset="0"/>
              </a:rPr>
              <a:t>, XMU</a:t>
            </a:r>
            <a:endParaRPr lang="zh-CN" altLang="en-US" sz="1100" b="1" dirty="0">
              <a:solidFill>
                <a:schemeClr val="accent6">
                  <a:lumMod val="50000"/>
                </a:schemeClr>
              </a:solidFill>
              <a:latin typeface="Adobe Jenson Pro" pitchFamily="18" charset="0"/>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4" cstate="print"/>
          <a:stretch>
            <a:fillRect/>
          </a:stretch>
        </p:blipFill>
        <p:spPr>
          <a:xfrm>
            <a:off x="3807296" y="4725144"/>
            <a:ext cx="1556792" cy="1556792"/>
          </a:xfrm>
          <a:prstGeom prst="rect">
            <a:avLst/>
          </a:prstGeom>
        </p:spPr>
      </p:pic>
    </p:spTree>
    <p:extLst>
      <p:ext uri="{BB962C8B-B14F-4D97-AF65-F5344CB8AC3E}">
        <p14:creationId xmlns:p14="http://schemas.microsoft.com/office/powerpoint/2010/main" val="3187417513"/>
      </p:ext>
    </p:extLst>
  </p:cSld>
  <p:clrMapOvr>
    <a:masterClrMapping/>
  </p:clrMapOvr>
  <p:transition spd="slow">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7657C741-37E4-4C6D-A7A3-31B73782F251}" type="datetime10">
              <a:rPr lang="zh-CN" altLang="en-US" smtClean="0"/>
              <a:t>22:24</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393850266"/>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B8F86DCC-BD29-4F0E-AE32-DCEAACC73EF6}" type="datetime10">
              <a:rPr lang="zh-CN" altLang="en-US" smtClean="0"/>
              <a:t>22:24</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190418742"/>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D9EB3AEE-D7CD-4EAE-8C06-B9C5B4907047}" type="datetime10">
              <a:rPr lang="zh-CN" altLang="en-US" smtClean="0"/>
              <a:t>22:24</a:t>
            </a:fld>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rPr>
              <a:t>Copyright © 2012 Zheng, Zhenlong &amp; Chen, Rong</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1</a:t>
            </a:r>
            <a:endParaRPr lang="zh-CN" altLang="en-US" dirty="0"/>
          </a:p>
        </p:txBody>
      </p:sp>
    </p:spTree>
    <p:extLst>
      <p:ext uri="{BB962C8B-B14F-4D97-AF65-F5344CB8AC3E}">
        <p14:creationId xmlns:p14="http://schemas.microsoft.com/office/powerpoint/2010/main" val="1160566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atin typeface="Adobe Jenson Pro Disp" pitchFamily="18" charset="0"/>
              </a:defRPr>
            </a:lvl1pPr>
          </a:lstStyle>
          <a:p>
            <a:r>
              <a:rPr lang="zh-CN" altLang="en-US" dirty="0"/>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Adobe Jenson Pro Disp" pitchFamily="18" charset="0"/>
              </a:defRPr>
            </a:lvl1pPr>
          </a:lstStyle>
          <a:p>
            <a:r>
              <a:rPr lang="zh-CN" altLang="en-US" dirty="0"/>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extLst>
      <p:ext uri="{BB962C8B-B14F-4D97-AF65-F5344CB8AC3E}">
        <p14:creationId xmlns:p14="http://schemas.microsoft.com/office/powerpoint/2010/main" val="551783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ftr" sz="quarter" idx="11"/>
          </p:nvPr>
        </p:nvSpPr>
        <p:spPr>
          <a:xfrm>
            <a:off x="1807046" y="6284168"/>
            <a:ext cx="5429250" cy="457200"/>
          </a:xfrm>
        </p:spPr>
        <p:txBody>
          <a:bodyPr/>
          <a:lstStyle>
            <a:lvl1pPr>
              <a:defRPr/>
            </a:lvl1p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6" name="Rectangle 6"/>
          <p:cNvSpPr>
            <a:spLocks noGrp="1" noChangeArrowheads="1"/>
          </p:cNvSpPr>
          <p:nvPr>
            <p:ph type="sldNum" sz="quarter" idx="12"/>
          </p:nvPr>
        </p:nvSpPr>
        <p:spPr>
          <a:xfrm>
            <a:off x="6553200" y="6284168"/>
            <a:ext cx="2133600" cy="457200"/>
          </a:xfrm>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1254532995"/>
      </p:ext>
    </p:extLst>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B6779D5D-AEFC-4623-B568-7BE94AE89E6E}" type="datetime10">
              <a:rPr lang="zh-CN" altLang="en-US" smtClean="0"/>
              <a:t>22:24</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2832168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E7E1A8F2-7A16-49BE-B905-B1C5AB6AA0A8}" type="datetime10">
              <a:rPr lang="zh-CN" altLang="en-US" smtClean="0"/>
              <a:t>22:24</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784812634"/>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7B59E93A-6BBE-4556-A2F1-68AFB00625C8}" type="datetime10">
              <a:rPr lang="zh-CN" altLang="en-US" smtClean="0"/>
              <a:t>22:24</a:t>
            </a:fld>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749917714"/>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EADCBA02-F128-4BA2-BBD9-0AE7FD76C96B}" type="datetime10">
              <a:rPr lang="zh-CN" altLang="en-US" smtClean="0"/>
              <a:t>22:24</a:t>
            </a:fld>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631358827"/>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2771800" y="3925483"/>
            <a:ext cx="4572000" cy="646331"/>
          </a:xfrm>
          <a:prstGeom prst="rect">
            <a:avLst/>
          </a:prstGeom>
        </p:spPr>
        <p:txBody>
          <a:bodyPr>
            <a:spAutoFit/>
          </a:bodyPr>
          <a:lstStyle/>
          <a:p>
            <a:r>
              <a:rPr lang="en-US" altLang="zh-CN" sz="1800" b="1" dirty="0" smtClean="0">
                <a:latin typeface="Adobe Jenson Pro Capt" pitchFamily="18" charset="0"/>
              </a:rPr>
              <a:t>Email: zlzheng@xmu.edu.cn</a:t>
            </a:r>
          </a:p>
          <a:p>
            <a:r>
              <a:rPr lang="en-US" altLang="zh-CN" sz="1800" b="1" dirty="0" smtClean="0">
                <a:latin typeface="Adobe Jenson Pro Capt" pitchFamily="18" charset="0"/>
              </a:rPr>
              <a:t>              aronge@xmu.edu.cn</a:t>
            </a:r>
            <a:endParaRPr lang="zh-CN" altLang="en-US" sz="1800" b="1" dirty="0">
              <a:latin typeface="Adobe Jenson Pro Capt" pitchFamily="18" charset="0"/>
            </a:endParaRPr>
          </a:p>
        </p:txBody>
      </p:sp>
    </p:spTree>
    <p:extLst>
      <p:ext uri="{BB962C8B-B14F-4D97-AF65-F5344CB8AC3E}">
        <p14:creationId xmlns:p14="http://schemas.microsoft.com/office/powerpoint/2010/main" val="161101610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9C443011-A995-4E4C-91B9-F4947966163C}" type="datetime10">
              <a:rPr lang="zh-CN" altLang="en-US" smtClean="0"/>
              <a:t>22:24</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897843905"/>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A36E385A-1579-4399-AD25-466F261635E6}" type="datetime10">
              <a:rPr lang="zh-CN" altLang="en-US" smtClean="0"/>
              <a:t>22:24</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123874446"/>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314082"/>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dirty="0" smtClean="0">
                <a:solidFill>
                  <a:srgbClr val="594A6F"/>
                </a:solidFill>
              </a:rPr>
              <a:t>Copyright © 2012 </a:t>
            </a:r>
            <a:r>
              <a:rPr lang="en-US" altLang="zh-CN" dirty="0" err="1" smtClean="0">
                <a:solidFill>
                  <a:srgbClr val="594A6F"/>
                </a:solidFill>
              </a:rPr>
              <a:t>Zheng</a:t>
            </a:r>
            <a:r>
              <a:rPr lang="en-US" altLang="zh-CN" dirty="0" smtClean="0">
                <a:solidFill>
                  <a:srgbClr val="594A6F"/>
                </a:solidFill>
              </a:rPr>
              <a:t>, </a:t>
            </a:r>
            <a:r>
              <a:rPr lang="en-US" altLang="zh-CN" dirty="0" err="1" smtClean="0">
                <a:solidFill>
                  <a:srgbClr val="594A6F"/>
                </a:solidFill>
              </a:rPr>
              <a:t>Zhenlong</a:t>
            </a:r>
            <a:r>
              <a:rPr lang="en-US" altLang="zh-CN" dirty="0" smtClean="0">
                <a:solidFill>
                  <a:srgbClr val="594A6F"/>
                </a:solidFill>
              </a:rPr>
              <a:t> &amp; Chen, </a:t>
            </a:r>
            <a:r>
              <a:rPr lang="en-US" altLang="zh-CN" dirty="0" err="1" smtClean="0">
                <a:solidFill>
                  <a:srgbClr val="594A6F"/>
                </a:solidFill>
              </a:rPr>
              <a:t>Rong</a:t>
            </a:r>
            <a:endParaRPr lang="zh-CN" altLang="en-US" dirty="0"/>
          </a:p>
        </p:txBody>
      </p:sp>
      <p:sp>
        <p:nvSpPr>
          <p:cNvPr id="26630" name="Rectangle 6"/>
          <p:cNvSpPr>
            <a:spLocks noGrp="1" noChangeArrowheads="1"/>
          </p:cNvSpPr>
          <p:nvPr>
            <p:ph type="sldNum" sz="quarter" idx="4"/>
          </p:nvPr>
        </p:nvSpPr>
        <p:spPr bwMode="auto">
          <a:xfrm>
            <a:off x="6553200" y="630932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1</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
        <p:nvSpPr>
          <p:cNvPr id="9" name="Rectangle 6"/>
          <p:cNvSpPr txBox="1">
            <a:spLocks noChangeArrowheads="1"/>
          </p:cNvSpPr>
          <p:nvPr userDrawn="1"/>
        </p:nvSpPr>
        <p:spPr bwMode="auto">
          <a:xfrm>
            <a:off x="-108520" y="6356176"/>
            <a:ext cx="129614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auto">
              <a:spcBef>
                <a:spcPts val="0"/>
              </a:spcBef>
              <a:spcAft>
                <a:spcPts val="0"/>
              </a:spcAft>
              <a:defRPr sz="1200" kern="1200">
                <a:solidFill>
                  <a:schemeClr val="tx1"/>
                </a:solidFill>
                <a:latin typeface="Adobe Jenson Pro" pitchFamily="18" charset="0"/>
                <a:ea typeface="+mn-ea"/>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a:lstStyle>
          <a:p>
            <a:fld id="{43E22E12-0064-4B4D-B940-A704F73F8CE1}" type="datetime10">
              <a:rPr lang="en-US" altLang="zh-CN" sz="1800" smtClean="0"/>
              <a:t>22:24</a:t>
            </a:fld>
            <a:endParaRPr lang="zh-CN" altLang="en-US" sz="1800" dirty="0"/>
          </a:p>
        </p:txBody>
      </p:sp>
    </p:spTree>
    <p:extLst>
      <p:ext uri="{BB962C8B-B14F-4D97-AF65-F5344CB8AC3E}">
        <p14:creationId xmlns:p14="http://schemas.microsoft.com/office/powerpoint/2010/main" val="746636791"/>
      </p:ext>
    </p:extLst>
  </p:cSld>
  <p:clrMap bg1="lt1" tx1="dk1" bg2="lt2" tx2="dk2" accent1="accent1" accent2="accent2" accent3="accent3" accent4="accent4" accent5="accent5" accent6="accent6" hlink="hlink" folHlink="folHlink"/>
  <p:sldLayoutIdLst>
    <p:sldLayoutId id="2147492136" r:id="rId1"/>
    <p:sldLayoutId id="2147492137" r:id="rId2"/>
    <p:sldLayoutId id="2147492138" r:id="rId3"/>
    <p:sldLayoutId id="2147492139" r:id="rId4"/>
    <p:sldLayoutId id="2147492140" r:id="rId5"/>
    <p:sldLayoutId id="2147492141" r:id="rId6"/>
    <p:sldLayoutId id="2147492142" r:id="rId7"/>
    <p:sldLayoutId id="2147492143" r:id="rId8"/>
    <p:sldLayoutId id="2147492144" r:id="rId9"/>
    <p:sldLayoutId id="2147492145" r:id="rId10"/>
    <p:sldLayoutId id="2147492146" r:id="rId11"/>
    <p:sldLayoutId id="2147492147" r:id="rId12"/>
    <p:sldLayoutId id="2147492148" r:id="rId13"/>
  </p:sldLayoutIdLst>
  <p:transition spd="slow">
    <p:pull dir="ru"/>
  </p:transition>
  <p:timing>
    <p:tnLst>
      <p:par>
        <p:cTn id="1" dur="indefinite" restart="never" nodeType="tmRoot"/>
      </p:par>
    </p:tnLst>
  </p:timing>
  <p:hf hdr="0" dt="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eaLnBrk="1" hangingPunct="1"/>
            <a:r>
              <a:rPr lang="en-US" altLang="zh-CN" sz="4000" dirty="0" smtClean="0"/>
              <a:t/>
            </a:r>
            <a:br>
              <a:rPr lang="en-US" altLang="zh-CN" sz="4000" dirty="0" smtClean="0"/>
            </a:br>
            <a:r>
              <a:rPr lang="zh-CN" altLang="en-US" sz="4000" dirty="0"/>
              <a:t>第九章  期权与期权市场</a:t>
            </a:r>
            <a:br>
              <a:rPr lang="zh-CN" altLang="en-US" sz="4000" dirty="0"/>
            </a:br>
            <a:r>
              <a:rPr lang="zh-CN" altLang="en-US" sz="4000" dirty="0"/>
              <a:t/>
            </a:r>
            <a:br>
              <a:rPr lang="zh-CN" altLang="en-US" sz="4000" dirty="0"/>
            </a:br>
            <a:r>
              <a:rPr lang="en-US" altLang="zh-CN" dirty="0" smtClean="0"/>
              <a:t/>
            </a:r>
            <a:br>
              <a:rPr lang="en-US" altLang="zh-CN" dirty="0" smtClean="0"/>
            </a:br>
            <a:endParaRPr lang="zh-CN" altLang="en-US" dirty="0" smtClean="0"/>
          </a:p>
        </p:txBody>
      </p:sp>
    </p:spTree>
    <p:extLst>
      <p:ext uri="{BB962C8B-B14F-4D97-AF65-F5344CB8AC3E}">
        <p14:creationId xmlns:p14="http://schemas.microsoft.com/office/powerpoint/2010/main" val="203177000"/>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期权的分类</a:t>
            </a:r>
            <a:r>
              <a:rPr lang="en-US" altLang="zh-CN" dirty="0" smtClean="0"/>
              <a:t>III</a:t>
            </a:r>
            <a:r>
              <a:rPr lang="zh-CN" altLang="en-US" dirty="0" smtClean="0"/>
              <a:t>：不同标的资产</a:t>
            </a:r>
            <a:endParaRPr lang="zh-CN" altLang="en-US" dirty="0"/>
          </a:p>
        </p:txBody>
      </p:sp>
      <p:sp>
        <p:nvSpPr>
          <p:cNvPr id="3" name="内容占位符 2"/>
          <p:cNvSpPr>
            <a:spLocks noGrp="1"/>
          </p:cNvSpPr>
          <p:nvPr>
            <p:ph idx="1"/>
          </p:nvPr>
        </p:nvSpPr>
        <p:spPr>
          <a:xfrm>
            <a:off x="755576" y="1268760"/>
            <a:ext cx="7931224" cy="4530725"/>
          </a:xfrm>
        </p:spPr>
        <p:txBody>
          <a:bodyPr/>
          <a:lstStyle/>
          <a:p>
            <a:r>
              <a:rPr lang="zh-CN" altLang="en-US" dirty="0" smtClean="0"/>
              <a:t>股票期权</a:t>
            </a:r>
            <a:endParaRPr lang="en-US" altLang="zh-CN" dirty="0" smtClean="0"/>
          </a:p>
          <a:p>
            <a:r>
              <a:rPr lang="zh-CN" altLang="en-US" dirty="0" smtClean="0"/>
              <a:t>股价指数期权</a:t>
            </a:r>
          </a:p>
          <a:p>
            <a:r>
              <a:rPr lang="zh-CN" altLang="en-US" dirty="0" smtClean="0"/>
              <a:t>期货期权</a:t>
            </a:r>
          </a:p>
          <a:p>
            <a:r>
              <a:rPr lang="zh-CN" altLang="en-US" dirty="0" smtClean="0"/>
              <a:t>利率期权</a:t>
            </a:r>
          </a:p>
          <a:p>
            <a:r>
              <a:rPr lang="zh-CN" altLang="en-US" dirty="0" smtClean="0"/>
              <a:t>信用期权</a:t>
            </a:r>
          </a:p>
          <a:p>
            <a:r>
              <a:rPr lang="zh-CN" altLang="en-US" dirty="0" smtClean="0"/>
              <a:t>货币期权</a:t>
            </a:r>
          </a:p>
          <a:p>
            <a:r>
              <a:rPr lang="zh-CN" altLang="en-US" dirty="0" smtClean="0"/>
              <a:t>互换期权</a:t>
            </a:r>
          </a:p>
          <a:p>
            <a:r>
              <a:rPr lang="en-US" altLang="zh-CN" dirty="0" smtClean="0"/>
              <a:t>ETF </a:t>
            </a:r>
            <a:r>
              <a:rPr lang="zh-CN" altLang="en-US" dirty="0" smtClean="0"/>
              <a:t>期权</a:t>
            </a:r>
            <a:r>
              <a:rPr lang="en-US" altLang="zh-CN" dirty="0" smtClean="0"/>
              <a:t>/</a:t>
            </a:r>
            <a:r>
              <a:rPr lang="zh-CN" altLang="en-US" dirty="0" smtClean="0"/>
              <a:t>复合期权等</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10</a:t>
            </a:fld>
            <a:endParaRPr lang="en-US" altLang="zh-CN">
              <a:solidFill>
                <a:srgbClr val="000000"/>
              </a:solidFill>
            </a:endParaRPr>
          </a:p>
        </p:txBody>
      </p:sp>
    </p:spTree>
    <p:extLst>
      <p:ext uri="{BB962C8B-B14F-4D97-AF65-F5344CB8AC3E}">
        <p14:creationId xmlns:p14="http://schemas.microsoft.com/office/powerpoint/2010/main" val="98702444"/>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股票期权与股价指数期权</a:t>
            </a:r>
            <a:endParaRPr lang="zh-CN" altLang="en-US" dirty="0"/>
          </a:p>
        </p:txBody>
      </p:sp>
      <p:sp>
        <p:nvSpPr>
          <p:cNvPr id="3" name="内容占位符 2"/>
          <p:cNvSpPr>
            <a:spLocks noGrp="1"/>
          </p:cNvSpPr>
          <p:nvPr>
            <p:ph idx="1"/>
          </p:nvPr>
        </p:nvSpPr>
        <p:spPr>
          <a:xfrm>
            <a:off x="467544" y="1124744"/>
            <a:ext cx="8229600" cy="4530725"/>
          </a:xfrm>
        </p:spPr>
        <p:txBody>
          <a:bodyPr/>
          <a:lstStyle/>
          <a:p>
            <a:endParaRPr lang="en-US" altLang="zh-CN" dirty="0" smtClean="0"/>
          </a:p>
          <a:p>
            <a:r>
              <a:rPr lang="zh-CN" altLang="en-US" dirty="0" smtClean="0"/>
              <a:t>股票期权</a:t>
            </a:r>
          </a:p>
          <a:p>
            <a:pPr lvl="1"/>
            <a:r>
              <a:rPr lang="zh-CN" altLang="en-US" dirty="0" smtClean="0"/>
              <a:t>一般为美式期权</a:t>
            </a:r>
          </a:p>
          <a:p>
            <a:pPr lvl="1"/>
            <a:r>
              <a:rPr lang="zh-CN" altLang="en-US" dirty="0" smtClean="0"/>
              <a:t>一份股票期权一般包含 </a:t>
            </a:r>
            <a:r>
              <a:rPr lang="en-US" altLang="zh-CN" dirty="0" smtClean="0"/>
              <a:t>100 </a:t>
            </a:r>
            <a:r>
              <a:rPr lang="zh-CN" altLang="en-US" dirty="0" smtClean="0"/>
              <a:t>股</a:t>
            </a:r>
          </a:p>
          <a:p>
            <a:pPr lvl="1"/>
            <a:r>
              <a:rPr lang="zh-CN" altLang="en-US" dirty="0" smtClean="0"/>
              <a:t>执行价格和期权费都以 </a:t>
            </a:r>
            <a:r>
              <a:rPr lang="en-US" altLang="zh-CN" dirty="0" smtClean="0"/>
              <a:t>1 </a:t>
            </a:r>
            <a:r>
              <a:rPr lang="zh-CN" altLang="en-US" dirty="0" smtClean="0"/>
              <a:t>股股票为单位</a:t>
            </a:r>
          </a:p>
          <a:p>
            <a:endParaRPr lang="zh-CN" altLang="en-US" dirty="0" smtClean="0"/>
          </a:p>
          <a:p>
            <a:r>
              <a:rPr lang="zh-CN" altLang="en-US" dirty="0" smtClean="0"/>
              <a:t>股价指数期权</a:t>
            </a:r>
          </a:p>
          <a:p>
            <a:pPr lvl="1"/>
            <a:r>
              <a:rPr lang="zh-CN" altLang="en-US" dirty="0" smtClean="0"/>
              <a:t>欧式美式均有</a:t>
            </a:r>
          </a:p>
          <a:p>
            <a:pPr lvl="1"/>
            <a:r>
              <a:rPr lang="zh-CN" altLang="en-US" dirty="0" smtClean="0"/>
              <a:t>现金结算，乘数通常为 </a:t>
            </a:r>
            <a:r>
              <a:rPr lang="en-US" altLang="zh-CN" dirty="0" smtClean="0"/>
              <a:t>100</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11</a:t>
            </a:fld>
            <a:endParaRPr lang="en-US" altLang="zh-CN">
              <a:solidFill>
                <a:srgbClr val="000000"/>
              </a:solidFill>
            </a:endParaRPr>
          </a:p>
        </p:txBody>
      </p:sp>
    </p:spTree>
    <p:extLst>
      <p:ext uri="{BB962C8B-B14F-4D97-AF65-F5344CB8AC3E}">
        <p14:creationId xmlns:p14="http://schemas.microsoft.com/office/powerpoint/2010/main" val="2325984235"/>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期货期权与利率期权</a:t>
            </a:r>
            <a:endParaRPr lang="zh-CN" altLang="en-US" dirty="0"/>
          </a:p>
        </p:txBody>
      </p:sp>
      <p:sp>
        <p:nvSpPr>
          <p:cNvPr id="3" name="内容占位符 2"/>
          <p:cNvSpPr>
            <a:spLocks noGrp="1"/>
          </p:cNvSpPr>
          <p:nvPr>
            <p:ph idx="1"/>
          </p:nvPr>
        </p:nvSpPr>
        <p:spPr>
          <a:xfrm>
            <a:off x="467544" y="1124744"/>
            <a:ext cx="8229600" cy="4530725"/>
          </a:xfrm>
        </p:spPr>
        <p:txBody>
          <a:bodyPr>
            <a:normAutofit/>
          </a:bodyPr>
          <a:lstStyle/>
          <a:p>
            <a:endParaRPr lang="en-US" altLang="zh-CN" dirty="0" smtClean="0"/>
          </a:p>
          <a:p>
            <a:r>
              <a:rPr lang="zh-CN" altLang="en-US" dirty="0" smtClean="0"/>
              <a:t>期货期权</a:t>
            </a:r>
          </a:p>
          <a:p>
            <a:pPr lvl="1"/>
            <a:r>
              <a:rPr lang="zh-CN" altLang="en-US" dirty="0" smtClean="0"/>
              <a:t>期货合约到期日通常紧随着相应的期货期权到期日</a:t>
            </a:r>
          </a:p>
          <a:p>
            <a:pPr lvl="1"/>
            <a:r>
              <a:rPr lang="zh-CN" altLang="en-US" dirty="0" smtClean="0"/>
              <a:t>期货期权多头执行期权时，将从期权卖方处获得标的期货合约的相应头寸（多头或空头）</a:t>
            </a:r>
            <a:r>
              <a:rPr lang="en-US" altLang="zh-CN" dirty="0" smtClean="0"/>
              <a:t>,</a:t>
            </a:r>
            <a:r>
              <a:rPr lang="zh-CN" altLang="en-US" dirty="0" smtClean="0"/>
              <a:t>再加上执行价格与期货价格之间的差额。</a:t>
            </a:r>
          </a:p>
          <a:p>
            <a:r>
              <a:rPr lang="zh-CN" altLang="en-US" dirty="0" smtClean="0"/>
              <a:t>利率期权</a:t>
            </a:r>
          </a:p>
          <a:p>
            <a:pPr lvl="1"/>
            <a:r>
              <a:rPr lang="zh-CN" altLang="en-US" dirty="0" smtClean="0"/>
              <a:t>交易所交易的利率期权</a:t>
            </a:r>
          </a:p>
          <a:p>
            <a:pPr lvl="1"/>
            <a:r>
              <a:rPr lang="zh-CN" altLang="en-US" dirty="0" smtClean="0"/>
              <a:t>场外交易的利率期权</a:t>
            </a:r>
          </a:p>
          <a:p>
            <a:pPr lvl="1"/>
            <a:r>
              <a:rPr lang="zh-CN" altLang="en-US" dirty="0" smtClean="0"/>
              <a:t>内嵌在其他金融工具中的利率期权</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12</a:t>
            </a:fld>
            <a:endParaRPr lang="en-US" altLang="zh-CN">
              <a:solidFill>
                <a:srgbClr val="000000"/>
              </a:solidFill>
            </a:endParaRPr>
          </a:p>
        </p:txBody>
      </p:sp>
    </p:spTree>
    <p:extLst>
      <p:ext uri="{BB962C8B-B14F-4D97-AF65-F5344CB8AC3E}">
        <p14:creationId xmlns:p14="http://schemas.microsoft.com/office/powerpoint/2010/main" val="3308526744"/>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pPr>
            <a:endParaRPr lang="en-US" altLang="zh-CN" dirty="0" smtClean="0"/>
          </a:p>
          <a:p>
            <a:pPr>
              <a:lnSpc>
                <a:spcPct val="150000"/>
              </a:lnSpc>
              <a:buNone/>
            </a:pPr>
            <a:r>
              <a:rPr lang="zh-CN" altLang="en-US" dirty="0" smtClean="0">
                <a:solidFill>
                  <a:schemeClr val="bg1">
                    <a:lumMod val="75000"/>
                  </a:schemeClr>
                </a:solidFill>
              </a:rPr>
              <a:t>期权的定义与种类</a:t>
            </a:r>
          </a:p>
          <a:p>
            <a:pPr>
              <a:lnSpc>
                <a:spcPct val="150000"/>
              </a:lnSpc>
              <a:buNone/>
            </a:pPr>
            <a:r>
              <a:rPr lang="zh-CN" altLang="en-US" dirty="0" smtClean="0">
                <a:solidFill>
                  <a:srgbClr val="002060"/>
                </a:solidFill>
              </a:rPr>
              <a:t>期权市场</a:t>
            </a:r>
          </a:p>
          <a:p>
            <a:pPr>
              <a:lnSpc>
                <a:spcPct val="150000"/>
              </a:lnSpc>
              <a:buNone/>
            </a:pPr>
            <a:r>
              <a:rPr lang="zh-CN" altLang="en-US" dirty="0" smtClean="0">
                <a:solidFill>
                  <a:schemeClr val="bg1">
                    <a:lumMod val="75000"/>
                  </a:schemeClr>
                </a:solidFill>
              </a:rPr>
              <a:t>期权交易机制</a:t>
            </a:r>
          </a:p>
          <a:p>
            <a:pPr>
              <a:lnSpc>
                <a:spcPct val="150000"/>
              </a:lnSpc>
              <a:buNone/>
            </a:pPr>
            <a:r>
              <a:rPr lang="zh-CN" altLang="en-US" dirty="0" smtClean="0">
                <a:solidFill>
                  <a:schemeClr val="bg1">
                    <a:lumMod val="75000"/>
                  </a:schemeClr>
                </a:solidFill>
              </a:rPr>
              <a:t>期权与其他衍生产品的区别与联系</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13</a:t>
            </a:fld>
            <a:endParaRPr lang="en-US" altLang="zh-CN">
              <a:solidFill>
                <a:srgbClr val="000000"/>
              </a:solidFill>
            </a:endParaRPr>
          </a:p>
        </p:txBody>
      </p:sp>
    </p:spTree>
    <p:extLst>
      <p:ext uri="{BB962C8B-B14F-4D97-AF65-F5344CB8AC3E}">
        <p14:creationId xmlns:p14="http://schemas.microsoft.com/office/powerpoint/2010/main" val="1413143512"/>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课后阅读</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期权的产生与发展</a:t>
            </a:r>
          </a:p>
          <a:p>
            <a:endParaRPr lang="zh-CN" altLang="en-US" dirty="0" smtClean="0"/>
          </a:p>
          <a:p>
            <a:r>
              <a:rPr lang="zh-CN" altLang="en-US" dirty="0" smtClean="0"/>
              <a:t>美国期权交易所概况</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14</a:t>
            </a:fld>
            <a:endParaRPr lang="en-US" altLang="zh-CN">
              <a:solidFill>
                <a:srgbClr val="000000"/>
              </a:solidFill>
            </a:endParaRPr>
          </a:p>
        </p:txBody>
      </p:sp>
    </p:spTree>
    <p:extLst>
      <p:ext uri="{BB962C8B-B14F-4D97-AF65-F5344CB8AC3E}">
        <p14:creationId xmlns:p14="http://schemas.microsoft.com/office/powerpoint/2010/main" val="1925669985"/>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全球</a:t>
            </a:r>
            <a:r>
              <a:rPr lang="en-US" altLang="zh-CN" dirty="0" smtClean="0"/>
              <a:t>OTC</a:t>
            </a:r>
            <a:r>
              <a:rPr lang="zh-CN" altLang="en-US" dirty="0" smtClean="0"/>
              <a:t>主要期权品种概况</a:t>
            </a:r>
            <a:endParaRPr lang="zh-CN" altLang="en-US" dirty="0"/>
          </a:p>
        </p:txBody>
      </p:sp>
      <p:pic>
        <p:nvPicPr>
          <p:cNvPr id="942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928992"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15</a:t>
            </a:fld>
            <a:endParaRPr lang="en-US" altLang="zh-CN">
              <a:solidFill>
                <a:srgbClr val="000000"/>
              </a:solidFill>
            </a:endParaRPr>
          </a:p>
        </p:txBody>
      </p:sp>
    </p:spTree>
    <p:extLst>
      <p:ext uri="{BB962C8B-B14F-4D97-AF65-F5344CB8AC3E}">
        <p14:creationId xmlns:p14="http://schemas.microsoft.com/office/powerpoint/2010/main" val="3016606117"/>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美国主要期权交易品种</a:t>
            </a:r>
            <a:endParaRPr lang="zh-CN" altLang="en-US" dirty="0"/>
          </a:p>
        </p:txBody>
      </p:sp>
      <p:sp>
        <p:nvSpPr>
          <p:cNvPr id="6" name="内容占位符 5"/>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16</a:t>
            </a:fld>
            <a:endParaRPr lang="en-US" altLang="zh-CN">
              <a:solidFill>
                <a:srgbClr val="000000"/>
              </a:solidFill>
            </a:endParaRPr>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4888"/>
            <a:ext cx="8892480" cy="5304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498602"/>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美国三类期权交易所</a:t>
            </a:r>
            <a:endParaRPr lang="zh-CN" altLang="en-US" dirty="0"/>
          </a:p>
        </p:txBody>
      </p:sp>
      <p:sp>
        <p:nvSpPr>
          <p:cNvPr id="3" name="内容占位符 2"/>
          <p:cNvSpPr>
            <a:spLocks noGrp="1"/>
          </p:cNvSpPr>
          <p:nvPr>
            <p:ph idx="1"/>
          </p:nvPr>
        </p:nvSpPr>
        <p:spPr>
          <a:xfrm>
            <a:off x="323528" y="980728"/>
            <a:ext cx="8640960" cy="4530725"/>
          </a:xfrm>
        </p:spPr>
        <p:txBody>
          <a:bodyPr/>
          <a:lstStyle/>
          <a:p>
            <a:pPr>
              <a:buNone/>
            </a:pPr>
            <a:endParaRPr lang="en-US" altLang="zh-CN" dirty="0" smtClean="0"/>
          </a:p>
          <a:p>
            <a:r>
              <a:rPr lang="zh-CN" altLang="en-US" dirty="0" smtClean="0"/>
              <a:t>专门的期权交易所</a:t>
            </a:r>
          </a:p>
          <a:p>
            <a:pPr lvl="1"/>
            <a:r>
              <a:rPr lang="zh-CN" altLang="en-US" dirty="0" smtClean="0"/>
              <a:t>芝加哥期权交易所（ </a:t>
            </a:r>
            <a:r>
              <a:rPr lang="en-US" altLang="zh-CN" dirty="0" smtClean="0"/>
              <a:t>CBOE </a:t>
            </a:r>
            <a:r>
              <a:rPr lang="zh-CN" altLang="en-US" dirty="0" smtClean="0"/>
              <a:t>）</a:t>
            </a:r>
          </a:p>
          <a:p>
            <a:pPr lvl="1"/>
            <a:r>
              <a:rPr lang="zh-CN" altLang="en-US" dirty="0" smtClean="0"/>
              <a:t>国际证券交易所（ </a:t>
            </a:r>
            <a:r>
              <a:rPr lang="en-US" altLang="zh-CN" dirty="0" smtClean="0"/>
              <a:t>ISE </a:t>
            </a:r>
            <a:r>
              <a:rPr lang="zh-CN" altLang="en-US" dirty="0" smtClean="0"/>
              <a:t>）（被</a:t>
            </a:r>
            <a:r>
              <a:rPr lang="en-US" altLang="zh-CN" dirty="0" err="1" smtClean="0"/>
              <a:t>Eurex</a:t>
            </a:r>
            <a:r>
              <a:rPr lang="zh-CN" altLang="en-US" dirty="0" smtClean="0"/>
              <a:t>收购）</a:t>
            </a:r>
          </a:p>
          <a:p>
            <a:r>
              <a:rPr lang="zh-CN" altLang="en-US" dirty="0" smtClean="0"/>
              <a:t>传统股票交易所提供期权交易</a:t>
            </a:r>
          </a:p>
          <a:p>
            <a:pPr lvl="1"/>
            <a:r>
              <a:rPr lang="zh-CN" altLang="en-US" dirty="0" smtClean="0"/>
              <a:t>美国费城股票交易所（ </a:t>
            </a:r>
            <a:r>
              <a:rPr lang="en-US" altLang="zh-CN" dirty="0" smtClean="0"/>
              <a:t>PHLX </a:t>
            </a:r>
            <a:r>
              <a:rPr lang="zh-CN" altLang="en-US" dirty="0" smtClean="0"/>
              <a:t>）（被</a:t>
            </a:r>
            <a:r>
              <a:rPr lang="en-US" altLang="zh-CN" dirty="0" smtClean="0"/>
              <a:t>NASDAQ</a:t>
            </a:r>
            <a:r>
              <a:rPr lang="zh-CN" altLang="en-US" dirty="0" smtClean="0"/>
              <a:t>收购）</a:t>
            </a:r>
          </a:p>
          <a:p>
            <a:pPr lvl="1"/>
            <a:r>
              <a:rPr lang="zh-CN" altLang="en-US" dirty="0" smtClean="0"/>
              <a:t>美国股票交易所（ </a:t>
            </a:r>
            <a:r>
              <a:rPr lang="en-US" altLang="zh-CN" dirty="0" smtClean="0"/>
              <a:t>AMEX </a:t>
            </a:r>
            <a:r>
              <a:rPr lang="zh-CN" altLang="en-US" dirty="0" smtClean="0"/>
              <a:t>）（被纽约－泛欧交易所收购）</a:t>
            </a:r>
          </a:p>
          <a:p>
            <a:r>
              <a:rPr lang="zh-CN" altLang="en-US" dirty="0" smtClean="0"/>
              <a:t>期货交易所</a:t>
            </a:r>
          </a:p>
          <a:p>
            <a:pPr lvl="1"/>
            <a:r>
              <a:rPr lang="en-US" altLang="zh-CN" dirty="0" smtClean="0"/>
              <a:t>CME </a:t>
            </a:r>
            <a:r>
              <a:rPr lang="zh-CN" altLang="en-US" dirty="0" smtClean="0"/>
              <a:t>、</a:t>
            </a:r>
            <a:r>
              <a:rPr lang="en-US" altLang="zh-CN" dirty="0" smtClean="0"/>
              <a:t>ICE</a:t>
            </a:r>
            <a:r>
              <a:rPr lang="zh-CN" altLang="en-US" dirty="0" smtClean="0"/>
              <a:t>等。</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17</a:t>
            </a:fld>
            <a:endParaRPr lang="en-US" altLang="zh-CN">
              <a:solidFill>
                <a:srgbClr val="000000"/>
              </a:solidFill>
            </a:endParaRPr>
          </a:p>
        </p:txBody>
      </p:sp>
    </p:spTree>
    <p:extLst>
      <p:ext uri="{BB962C8B-B14F-4D97-AF65-F5344CB8AC3E}">
        <p14:creationId xmlns:p14="http://schemas.microsoft.com/office/powerpoint/2010/main" val="1175743288"/>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2010</a:t>
            </a:r>
            <a:r>
              <a:rPr lang="zh-CN" altLang="en-US" sz="3600" dirty="0"/>
              <a:t>年通过美国期权清算公司清算的期权市场份额</a:t>
            </a:r>
          </a:p>
        </p:txBody>
      </p:sp>
      <p:pic>
        <p:nvPicPr>
          <p:cNvPr id="962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7824" y="908720"/>
            <a:ext cx="352839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pPr>
              <a:defRPr/>
            </a:pPr>
            <a:r>
              <a:rPr lang="en-US" altLang="zh-CN" smtClean="0">
                <a:solidFill>
                  <a:srgbClr val="000000"/>
                </a:solidFill>
              </a:rPr>
              <a:t>Copyright © 2012 Zheng, Zhenlong &amp; Chen, Rong</a:t>
            </a:r>
            <a:endParaRPr lang="zh-CN" altLang="en-US" dirty="0">
              <a:solidFill>
                <a:srgbClr val="000000"/>
              </a:solidFill>
            </a:endParaRPr>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18</a:t>
            </a:fld>
            <a:endParaRPr lang="en-US" altLang="zh-CN">
              <a:solidFill>
                <a:srgbClr val="000000"/>
              </a:solidFill>
            </a:endParaRPr>
          </a:p>
        </p:txBody>
      </p:sp>
    </p:spTree>
    <p:extLst>
      <p:ext uri="{BB962C8B-B14F-4D97-AF65-F5344CB8AC3E}">
        <p14:creationId xmlns:p14="http://schemas.microsoft.com/office/powerpoint/2010/main" val="1738850480"/>
      </p:ext>
    </p:extLst>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39825"/>
          </a:xfrm>
        </p:spPr>
        <p:txBody>
          <a:bodyPr/>
          <a:lstStyle/>
          <a:p>
            <a:r>
              <a:rPr lang="zh-CN" altLang="en-US" dirty="0" smtClean="0"/>
              <a:t>期权交易的特征和趋势</a:t>
            </a:r>
            <a:endParaRPr lang="zh-CN" altLang="en-US" dirty="0"/>
          </a:p>
        </p:txBody>
      </p:sp>
      <p:sp>
        <p:nvSpPr>
          <p:cNvPr id="3" name="内容占位符 2"/>
          <p:cNvSpPr>
            <a:spLocks noGrp="1"/>
          </p:cNvSpPr>
          <p:nvPr>
            <p:ph idx="1"/>
          </p:nvPr>
        </p:nvSpPr>
        <p:spPr>
          <a:xfrm>
            <a:off x="467544" y="1124744"/>
            <a:ext cx="8229600" cy="4752528"/>
          </a:xfrm>
        </p:spPr>
        <p:txBody>
          <a:bodyPr>
            <a:normAutofit/>
          </a:bodyPr>
          <a:lstStyle/>
          <a:p>
            <a:pPr marL="0" indent="0">
              <a:buNone/>
            </a:pPr>
            <a:endParaRPr lang="en-US" altLang="zh-CN" dirty="0" smtClean="0"/>
          </a:p>
          <a:p>
            <a:r>
              <a:rPr lang="zh-CN" altLang="en-US" dirty="0" smtClean="0"/>
              <a:t>日益增多的奇异期权：期权市场的激烈竞争和普通期权利润空间的缩小。</a:t>
            </a:r>
          </a:p>
          <a:p>
            <a:r>
              <a:rPr lang="zh-CN" altLang="en-US" dirty="0" smtClean="0"/>
              <a:t>交易所交易产品的灵活化：灵活期权（</a:t>
            </a:r>
            <a:r>
              <a:rPr lang="en-US" altLang="zh-CN" dirty="0" smtClean="0"/>
              <a:t>Flex options</a:t>
            </a:r>
            <a:r>
              <a:rPr lang="zh-CN" altLang="en-US" dirty="0" smtClean="0"/>
              <a:t>）</a:t>
            </a:r>
          </a:p>
          <a:p>
            <a:r>
              <a:rPr lang="zh-CN" altLang="en-US" dirty="0" smtClean="0"/>
              <a:t>交易所之间的合作日益加强：一家交易所上市的期权产品可以在其他交易所进行交易；或在一家交易所交易，而在其他交易所平盘或交割；另外有一些交易所则允许其他交易所的会员在本所进行交易，等等。</a:t>
            </a:r>
            <a:endParaRPr lang="en-US" altLang="zh-CN" dirty="0" smtClean="0"/>
          </a:p>
          <a:p>
            <a:r>
              <a:rPr lang="zh-CN" altLang="en-US" dirty="0"/>
              <a:t>高频交易日益盛行。</a:t>
            </a:r>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19</a:t>
            </a:fld>
            <a:endParaRPr lang="en-US" altLang="zh-CN">
              <a:solidFill>
                <a:srgbClr val="000000"/>
              </a:solidFill>
            </a:endParaRPr>
          </a:p>
        </p:txBody>
      </p:sp>
    </p:spTree>
    <p:extLst>
      <p:ext uri="{BB962C8B-B14F-4D97-AF65-F5344CB8AC3E}">
        <p14:creationId xmlns:p14="http://schemas.microsoft.com/office/powerpoint/2010/main" val="2098313810"/>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期权的定义与</a:t>
            </a:r>
            <a:r>
              <a:rPr lang="zh-CN" altLang="en-US" dirty="0" smtClean="0"/>
              <a:t>种类</a:t>
            </a:r>
            <a:endParaRPr lang="en-US" altLang="zh-CN" dirty="0" smtClean="0"/>
          </a:p>
          <a:p>
            <a:pPr>
              <a:lnSpc>
                <a:spcPct val="150000"/>
              </a:lnSpc>
            </a:pPr>
            <a:r>
              <a:rPr lang="zh-CN" altLang="en-US" dirty="0" smtClean="0"/>
              <a:t>期权市场</a:t>
            </a:r>
          </a:p>
          <a:p>
            <a:pPr>
              <a:lnSpc>
                <a:spcPct val="150000"/>
              </a:lnSpc>
            </a:pPr>
            <a:r>
              <a:rPr lang="zh-CN" altLang="en-US" dirty="0" smtClean="0"/>
              <a:t>期权交易机制</a:t>
            </a:r>
          </a:p>
          <a:p>
            <a:pPr>
              <a:lnSpc>
                <a:spcPct val="150000"/>
              </a:lnSpc>
            </a:pPr>
            <a:r>
              <a:rPr lang="zh-CN" altLang="en-US" dirty="0" smtClean="0"/>
              <a:t>期权与其他衍生产品的区别与联系</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a:t>
            </a:fld>
            <a:endParaRPr lang="en-US" altLang="zh-CN">
              <a:solidFill>
                <a:srgbClr val="000000"/>
              </a:solidFill>
            </a:endParaRPr>
          </a:p>
        </p:txBody>
      </p:sp>
    </p:spTree>
    <p:extLst>
      <p:ext uri="{BB962C8B-B14F-4D97-AF65-F5344CB8AC3E}">
        <p14:creationId xmlns:p14="http://schemas.microsoft.com/office/powerpoint/2010/main" val="3520471917"/>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467544" y="1124744"/>
            <a:ext cx="8229600" cy="4530725"/>
          </a:xfrm>
        </p:spPr>
        <p:txBody>
          <a:bodyPr>
            <a:normAutofit/>
          </a:bodyPr>
          <a:lstStyle/>
          <a:p>
            <a:pPr>
              <a:lnSpc>
                <a:spcPct val="150000"/>
              </a:lnSpc>
            </a:pPr>
            <a:endParaRPr lang="en-US" altLang="zh-CN" dirty="0" smtClean="0"/>
          </a:p>
          <a:p>
            <a:pPr>
              <a:lnSpc>
                <a:spcPct val="150000"/>
              </a:lnSpc>
              <a:buNone/>
            </a:pPr>
            <a:r>
              <a:rPr lang="zh-CN" altLang="en-US" dirty="0" smtClean="0">
                <a:solidFill>
                  <a:schemeClr val="bg1">
                    <a:lumMod val="75000"/>
                  </a:schemeClr>
                </a:solidFill>
              </a:rPr>
              <a:t>期权的定义与种类</a:t>
            </a:r>
          </a:p>
          <a:p>
            <a:pPr>
              <a:lnSpc>
                <a:spcPct val="150000"/>
              </a:lnSpc>
              <a:buNone/>
            </a:pPr>
            <a:r>
              <a:rPr lang="zh-CN" altLang="en-US" dirty="0" smtClean="0">
                <a:solidFill>
                  <a:schemeClr val="bg1">
                    <a:lumMod val="75000"/>
                  </a:schemeClr>
                </a:solidFill>
              </a:rPr>
              <a:t>期权市场</a:t>
            </a:r>
          </a:p>
          <a:p>
            <a:pPr>
              <a:lnSpc>
                <a:spcPct val="150000"/>
              </a:lnSpc>
              <a:buNone/>
            </a:pPr>
            <a:r>
              <a:rPr lang="zh-CN" altLang="en-US" dirty="0" smtClean="0">
                <a:solidFill>
                  <a:srgbClr val="002060"/>
                </a:solidFill>
              </a:rPr>
              <a:t>期权交易机制</a:t>
            </a:r>
          </a:p>
          <a:p>
            <a:pPr>
              <a:lnSpc>
                <a:spcPct val="150000"/>
              </a:lnSpc>
              <a:buNone/>
            </a:pPr>
            <a:r>
              <a:rPr lang="zh-CN" altLang="en-US" dirty="0" smtClean="0">
                <a:solidFill>
                  <a:schemeClr val="bg1">
                    <a:lumMod val="75000"/>
                  </a:schemeClr>
                </a:solidFill>
              </a:rPr>
              <a:t>期权与其他衍生产品的区别与联系</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20</a:t>
            </a:fld>
            <a:endParaRPr lang="en-US" altLang="zh-CN">
              <a:solidFill>
                <a:srgbClr val="000000"/>
              </a:solidFill>
            </a:endParaRPr>
          </a:p>
        </p:txBody>
      </p:sp>
    </p:spTree>
    <p:extLst>
      <p:ext uri="{BB962C8B-B14F-4D97-AF65-F5344CB8AC3E}">
        <p14:creationId xmlns:p14="http://schemas.microsoft.com/office/powerpoint/2010/main" val="3638225898"/>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标准化：交易单位</a:t>
            </a:r>
            <a:endParaRPr lang="zh-CN" altLang="en-US" dirty="0"/>
          </a:p>
        </p:txBody>
      </p:sp>
      <p:sp>
        <p:nvSpPr>
          <p:cNvPr id="3" name="内容占位符 2"/>
          <p:cNvSpPr>
            <a:spLocks noGrp="1"/>
          </p:cNvSpPr>
          <p:nvPr>
            <p:ph idx="1"/>
          </p:nvPr>
        </p:nvSpPr>
        <p:spPr>
          <a:xfrm>
            <a:off x="467544" y="1196752"/>
            <a:ext cx="8229600" cy="4530725"/>
          </a:xfrm>
        </p:spPr>
        <p:txBody>
          <a:bodyPr/>
          <a:lstStyle/>
          <a:p>
            <a:endParaRPr lang="en-US" altLang="zh-CN" dirty="0" smtClean="0"/>
          </a:p>
          <a:p>
            <a:r>
              <a:rPr lang="zh-CN" altLang="en-US" dirty="0" smtClean="0"/>
              <a:t>一张期权合约中标的资产的交易数量</a:t>
            </a:r>
          </a:p>
          <a:p>
            <a:r>
              <a:rPr lang="zh-CN" altLang="en-US" dirty="0" smtClean="0"/>
              <a:t>股票期权：</a:t>
            </a:r>
            <a:r>
              <a:rPr lang="en-US" altLang="zh-CN" dirty="0" smtClean="0"/>
              <a:t>100 </a:t>
            </a:r>
            <a:r>
              <a:rPr lang="zh-CN" altLang="en-US" dirty="0" smtClean="0"/>
              <a:t>股股票</a:t>
            </a:r>
          </a:p>
          <a:p>
            <a:r>
              <a:rPr lang="zh-CN" altLang="en-US" dirty="0" smtClean="0"/>
              <a:t>指数期权：标的指数执行价格与 </a:t>
            </a:r>
            <a:r>
              <a:rPr lang="en-US" altLang="zh-CN" dirty="0" smtClean="0"/>
              <a:t>100 </a:t>
            </a:r>
            <a:r>
              <a:rPr lang="zh-CN" altLang="en-US" dirty="0" smtClean="0"/>
              <a:t>美元的乘积</a:t>
            </a:r>
          </a:p>
          <a:p>
            <a:r>
              <a:rPr lang="zh-CN" altLang="en-US" dirty="0" smtClean="0"/>
              <a:t>期货期权：一张标的期货合约</a:t>
            </a:r>
          </a:p>
          <a:p>
            <a:r>
              <a:rPr lang="en-US" altLang="zh-CN" dirty="0" smtClean="0"/>
              <a:t>PHLX </a:t>
            </a:r>
            <a:r>
              <a:rPr lang="zh-CN" altLang="en-US" dirty="0" smtClean="0"/>
              <a:t>的外汇期权：英镑期权 </a:t>
            </a:r>
            <a:r>
              <a:rPr lang="en-US" altLang="zh-CN" dirty="0" smtClean="0"/>
              <a:t>31 250 </a:t>
            </a:r>
            <a:r>
              <a:rPr lang="zh-CN" altLang="en-US" dirty="0" smtClean="0"/>
              <a:t>英镑，欧元期权 </a:t>
            </a:r>
            <a:r>
              <a:rPr lang="en-US" altLang="zh-CN" dirty="0" smtClean="0"/>
              <a:t>62 500 </a:t>
            </a:r>
            <a:r>
              <a:rPr lang="zh-CN" altLang="en-US" dirty="0" smtClean="0"/>
              <a:t>欧元</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21</a:t>
            </a:fld>
            <a:endParaRPr lang="en-US" altLang="zh-CN">
              <a:solidFill>
                <a:srgbClr val="000000"/>
              </a:solidFill>
            </a:endParaRPr>
          </a:p>
        </p:txBody>
      </p:sp>
    </p:spTree>
    <p:extLst>
      <p:ext uri="{BB962C8B-B14F-4D97-AF65-F5344CB8AC3E}">
        <p14:creationId xmlns:p14="http://schemas.microsoft.com/office/powerpoint/2010/main" val="1385195488"/>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标准化：执行价格</a:t>
            </a:r>
            <a:endParaRPr lang="zh-CN" altLang="en-US" dirty="0"/>
          </a:p>
        </p:txBody>
      </p:sp>
      <p:sp>
        <p:nvSpPr>
          <p:cNvPr id="3" name="内容占位符 2"/>
          <p:cNvSpPr>
            <a:spLocks noGrp="1"/>
          </p:cNvSpPr>
          <p:nvPr>
            <p:ph idx="1"/>
          </p:nvPr>
        </p:nvSpPr>
        <p:spPr>
          <a:xfrm>
            <a:off x="467544" y="1340768"/>
            <a:ext cx="8229600" cy="4530725"/>
          </a:xfrm>
        </p:spPr>
        <p:txBody>
          <a:bodyPr>
            <a:normAutofit/>
          </a:bodyPr>
          <a:lstStyle/>
          <a:p>
            <a:pPr>
              <a:buNone/>
            </a:pPr>
            <a:endParaRPr lang="en-US" altLang="zh-CN" dirty="0" smtClean="0"/>
          </a:p>
          <a:p>
            <a:r>
              <a:rPr lang="zh-CN" altLang="en-US" dirty="0" smtClean="0"/>
              <a:t>执行价格由交易所事先确定</a:t>
            </a:r>
          </a:p>
          <a:p>
            <a:r>
              <a:rPr lang="zh-CN" altLang="en-US" dirty="0" smtClean="0"/>
              <a:t>当交易所准备上市某种期权合约时，首先根据该合约标的资产的最近收盘价，依据某一特定的形式来确定一个中心执行价格，然后再根据特定的幅度设定该中心价格的上下各若干级距（ </a:t>
            </a:r>
            <a:r>
              <a:rPr lang="en-US" altLang="zh-CN" dirty="0" smtClean="0"/>
              <a:t>Intervals </a:t>
            </a:r>
            <a:r>
              <a:rPr lang="zh-CN" altLang="en-US" dirty="0" smtClean="0"/>
              <a:t>）的执行价格。 因此，在期权合约规格中，交易所通常只规定执行价格的级距。</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22</a:t>
            </a:fld>
            <a:endParaRPr lang="en-US" altLang="zh-CN">
              <a:solidFill>
                <a:srgbClr val="000000"/>
              </a:solidFill>
            </a:endParaRPr>
          </a:p>
        </p:txBody>
      </p:sp>
    </p:spTree>
    <p:extLst>
      <p:ext uri="{BB962C8B-B14F-4D97-AF65-F5344CB8AC3E}">
        <p14:creationId xmlns:p14="http://schemas.microsoft.com/office/powerpoint/2010/main" val="378972139"/>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标准化：到期日（课后阅读）</a:t>
            </a:r>
            <a:endParaRPr lang="zh-CN" altLang="en-US" dirty="0"/>
          </a:p>
        </p:txBody>
      </p:sp>
      <p:sp>
        <p:nvSpPr>
          <p:cNvPr id="3" name="内容占位符 2"/>
          <p:cNvSpPr>
            <a:spLocks noGrp="1"/>
          </p:cNvSpPr>
          <p:nvPr>
            <p:ph idx="1"/>
          </p:nvPr>
        </p:nvSpPr>
        <p:spPr/>
        <p:txBody>
          <a:bodyPr/>
          <a:lstStyle/>
          <a:p>
            <a:endParaRPr lang="en-US" altLang="zh-CN" dirty="0" smtClean="0"/>
          </a:p>
          <a:p>
            <a:pPr>
              <a:buNone/>
            </a:pPr>
            <a:endParaRPr lang="en-US" altLang="zh-CN" dirty="0" smtClean="0"/>
          </a:p>
          <a:p>
            <a:pPr>
              <a:buNone/>
            </a:pPr>
            <a:endParaRPr lang="en-US" altLang="zh-CN" dirty="0" smtClean="0"/>
          </a:p>
          <a:p>
            <a:r>
              <a:rPr lang="zh-CN" altLang="en-US" dirty="0" smtClean="0"/>
              <a:t>到期循环、到期月、到期日、最后交易日和执行日</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23</a:t>
            </a:fld>
            <a:endParaRPr lang="en-US" altLang="zh-CN">
              <a:solidFill>
                <a:srgbClr val="000000"/>
              </a:solidFill>
            </a:endParaRPr>
          </a:p>
        </p:txBody>
      </p:sp>
    </p:spTree>
    <p:extLst>
      <p:ext uri="{BB962C8B-B14F-4D97-AF65-F5344CB8AC3E}">
        <p14:creationId xmlns:p14="http://schemas.microsoft.com/office/powerpoint/2010/main" val="2810883048"/>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标准化：红利和股票分割</a:t>
            </a:r>
            <a:endParaRPr lang="zh-CN" altLang="en-US" dirty="0"/>
          </a:p>
        </p:txBody>
      </p:sp>
      <p:sp>
        <p:nvSpPr>
          <p:cNvPr id="3" name="内容占位符 2"/>
          <p:cNvSpPr>
            <a:spLocks noGrp="1"/>
          </p:cNvSpPr>
          <p:nvPr>
            <p:ph idx="1"/>
          </p:nvPr>
        </p:nvSpPr>
        <p:spPr>
          <a:xfrm>
            <a:off x="467544" y="1268760"/>
            <a:ext cx="8229600" cy="4530725"/>
          </a:xfrm>
        </p:spPr>
        <p:txBody>
          <a:bodyPr>
            <a:normAutofit/>
          </a:bodyPr>
          <a:lstStyle/>
          <a:p>
            <a:endParaRPr lang="en-US" altLang="zh-CN" dirty="0" smtClean="0"/>
          </a:p>
          <a:p>
            <a:r>
              <a:rPr lang="zh-CN" altLang="en-US" dirty="0" smtClean="0"/>
              <a:t>早期的场外期权受红利保护：除权日后执行价格要相应调整</a:t>
            </a:r>
          </a:p>
          <a:p>
            <a:r>
              <a:rPr lang="zh-CN" altLang="en-US" dirty="0" smtClean="0"/>
              <a:t>现在的交易所期权</a:t>
            </a:r>
            <a:r>
              <a:rPr lang="zh-CN" altLang="en-US" dirty="0" smtClean="0">
                <a:solidFill>
                  <a:srgbClr val="FF0000"/>
                </a:solidFill>
              </a:rPr>
              <a:t>不受红利保护</a:t>
            </a:r>
            <a:r>
              <a:rPr lang="zh-CN" altLang="en-US" dirty="0" smtClean="0"/>
              <a:t>，但在股票分割或送红股时要调整</a:t>
            </a:r>
          </a:p>
          <a:p>
            <a:pPr lvl="1"/>
            <a:r>
              <a:rPr lang="zh-CN" altLang="en-US" dirty="0" smtClean="0"/>
              <a:t>在 </a:t>
            </a:r>
            <a:r>
              <a:rPr lang="en-US" altLang="zh-CN" dirty="0" smtClean="0"/>
              <a:t>n </a:t>
            </a:r>
            <a:r>
              <a:rPr lang="zh-CN" altLang="en-US" dirty="0" smtClean="0"/>
              <a:t>对 </a:t>
            </a:r>
            <a:r>
              <a:rPr lang="en-US" altLang="zh-CN" dirty="0" smtClean="0"/>
              <a:t>m </a:t>
            </a:r>
            <a:r>
              <a:rPr lang="zh-CN" altLang="en-US" dirty="0" smtClean="0"/>
              <a:t>（即 </a:t>
            </a:r>
            <a:r>
              <a:rPr lang="en-US" altLang="zh-CN" dirty="0" smtClean="0"/>
              <a:t>m </a:t>
            </a:r>
            <a:r>
              <a:rPr lang="zh-CN" altLang="en-US" dirty="0" smtClean="0"/>
              <a:t>股股票分割为 </a:t>
            </a:r>
            <a:r>
              <a:rPr lang="en-US" altLang="zh-CN" dirty="0" smtClean="0"/>
              <a:t>n </a:t>
            </a:r>
            <a:r>
              <a:rPr lang="zh-CN" altLang="en-US" dirty="0" smtClean="0"/>
              <a:t>股）股票分割之后，执行价格降为原来执行价格的 </a:t>
            </a:r>
            <a:r>
              <a:rPr lang="en-US" altLang="zh-CN" dirty="0" smtClean="0"/>
              <a:t>m/n </a:t>
            </a:r>
            <a:r>
              <a:rPr lang="zh-CN" altLang="en-US" dirty="0" smtClean="0"/>
              <a:t>，每一期权合约所包含的标的资产数量上升到原来的 </a:t>
            </a:r>
            <a:r>
              <a:rPr lang="en-US" altLang="zh-CN" dirty="0" smtClean="0"/>
              <a:t>n/m </a:t>
            </a:r>
            <a:r>
              <a:rPr lang="zh-CN" altLang="en-US" dirty="0" smtClean="0"/>
              <a:t>倍。</a:t>
            </a:r>
          </a:p>
          <a:p>
            <a:pPr lvl="1"/>
            <a:r>
              <a:rPr lang="en-US" altLang="zh-CN" dirty="0" smtClean="0"/>
              <a:t>n% </a:t>
            </a:r>
            <a:r>
              <a:rPr lang="zh-CN" altLang="en-US" dirty="0" smtClean="0"/>
              <a:t>的股票红利等同于 </a:t>
            </a:r>
            <a:r>
              <a:rPr lang="en-US" altLang="zh-CN" dirty="0" smtClean="0"/>
              <a:t>100 + n </a:t>
            </a:r>
            <a:r>
              <a:rPr lang="zh-CN" altLang="en-US" dirty="0" smtClean="0"/>
              <a:t>对 </a:t>
            </a:r>
            <a:r>
              <a:rPr lang="en-US" altLang="zh-CN" dirty="0" smtClean="0"/>
              <a:t>100 </a:t>
            </a:r>
            <a:r>
              <a:rPr lang="zh-CN" altLang="en-US" dirty="0" smtClean="0"/>
              <a:t>的分割。</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24</a:t>
            </a:fld>
            <a:endParaRPr lang="en-US" altLang="zh-CN">
              <a:solidFill>
                <a:srgbClr val="000000"/>
              </a:solidFill>
            </a:endParaRPr>
          </a:p>
        </p:txBody>
      </p:sp>
    </p:spTree>
    <p:extLst>
      <p:ext uri="{BB962C8B-B14F-4D97-AF65-F5344CB8AC3E}">
        <p14:creationId xmlns:p14="http://schemas.microsoft.com/office/powerpoint/2010/main" val="3927223243"/>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标准化：交割规定</a:t>
            </a:r>
            <a:endParaRPr lang="zh-CN" altLang="en-US" dirty="0"/>
          </a:p>
        </p:txBody>
      </p:sp>
      <p:sp>
        <p:nvSpPr>
          <p:cNvPr id="3" name="内容占位符 2"/>
          <p:cNvSpPr>
            <a:spLocks noGrp="1"/>
          </p:cNvSpPr>
          <p:nvPr>
            <p:ph idx="1"/>
          </p:nvPr>
        </p:nvSpPr>
        <p:spPr>
          <a:xfrm>
            <a:off x="539552" y="1196752"/>
            <a:ext cx="8229600" cy="4530725"/>
          </a:xfrm>
        </p:spPr>
        <p:txBody>
          <a:bodyPr>
            <a:normAutofit/>
          </a:bodyPr>
          <a:lstStyle/>
          <a:p>
            <a:endParaRPr lang="en-US" altLang="zh-CN" dirty="0" smtClean="0"/>
          </a:p>
          <a:p>
            <a:r>
              <a:rPr lang="zh-CN" altLang="en-US" dirty="0" smtClean="0"/>
              <a:t>期权交割的比例要比期货高得多</a:t>
            </a:r>
          </a:p>
          <a:p>
            <a:r>
              <a:rPr lang="zh-CN" altLang="en-US" dirty="0" smtClean="0"/>
              <a:t>现货期权的交割：直接以执行价格对标的资产进行实际的交收</a:t>
            </a:r>
          </a:p>
          <a:p>
            <a:r>
              <a:rPr lang="zh-CN" altLang="en-US" dirty="0" smtClean="0"/>
              <a:t>指数期权的交割：按照执行价格与期权执行日当天交易结束时的市场价格之差以现金进行结算</a:t>
            </a:r>
          </a:p>
          <a:p>
            <a:r>
              <a:rPr lang="zh-CN" altLang="en-US" dirty="0" smtClean="0"/>
              <a:t>期货期权的交割：买方执行期权时，将从期权卖方处获得标的期货合约的相应头寸，再加上执行价格与期货价格之间的差额。</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25</a:t>
            </a:fld>
            <a:endParaRPr lang="en-US" altLang="zh-CN">
              <a:solidFill>
                <a:srgbClr val="000000"/>
              </a:solidFill>
            </a:endParaRPr>
          </a:p>
        </p:txBody>
      </p:sp>
    </p:spTree>
    <p:extLst>
      <p:ext uri="{BB962C8B-B14F-4D97-AF65-F5344CB8AC3E}">
        <p14:creationId xmlns:p14="http://schemas.microsoft.com/office/powerpoint/2010/main" val="2026641635"/>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CBOE</a:t>
            </a:r>
            <a:r>
              <a:rPr lang="zh-CN" altLang="en-US" dirty="0" smtClean="0"/>
              <a:t>部分期权合约规格</a:t>
            </a:r>
            <a:endParaRPr lang="zh-CN" altLang="en-US" dirty="0"/>
          </a:p>
        </p:txBody>
      </p:sp>
      <p:sp>
        <p:nvSpPr>
          <p:cNvPr id="6" name="内容占位符 5"/>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26</a:t>
            </a:fld>
            <a:endParaRPr lang="en-US" altLang="zh-CN">
              <a:solidFill>
                <a:srgbClr val="000000"/>
              </a:solidFill>
            </a:endParaRPr>
          </a:p>
        </p:txBody>
      </p:sp>
      <p:pic>
        <p:nvPicPr>
          <p:cNvPr id="97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849694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253106"/>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头寸限额和执行限额</a:t>
            </a:r>
            <a:endParaRPr lang="zh-CN" altLang="en-US" dirty="0"/>
          </a:p>
        </p:txBody>
      </p:sp>
      <p:sp>
        <p:nvSpPr>
          <p:cNvPr id="3" name="内容占位符 2"/>
          <p:cNvSpPr>
            <a:spLocks noGrp="1"/>
          </p:cNvSpPr>
          <p:nvPr>
            <p:ph idx="1"/>
          </p:nvPr>
        </p:nvSpPr>
        <p:spPr>
          <a:xfrm>
            <a:off x="539552" y="1340768"/>
            <a:ext cx="8229600" cy="4530725"/>
          </a:xfrm>
        </p:spPr>
        <p:txBody>
          <a:bodyPr>
            <a:normAutofit/>
          </a:bodyPr>
          <a:lstStyle/>
          <a:p>
            <a:r>
              <a:rPr lang="zh-CN" altLang="en-US" dirty="0" smtClean="0"/>
              <a:t>头寸限额（</a:t>
            </a:r>
            <a:r>
              <a:rPr lang="en-US" altLang="zh-CN" dirty="0" smtClean="0"/>
              <a:t>Position Limit</a:t>
            </a:r>
            <a:r>
              <a:rPr lang="zh-CN" altLang="en-US" dirty="0" smtClean="0"/>
              <a:t>）：每个投资者在市场的一方所能持有的头寸总额</a:t>
            </a:r>
          </a:p>
          <a:p>
            <a:pPr lvl="1"/>
            <a:r>
              <a:rPr lang="zh-CN" altLang="en-US" dirty="0" smtClean="0"/>
              <a:t>看涨多头</a:t>
            </a:r>
            <a:r>
              <a:rPr lang="en-US" altLang="zh-CN" dirty="0" smtClean="0"/>
              <a:t>/</a:t>
            </a:r>
            <a:r>
              <a:rPr lang="zh-CN" altLang="en-US" dirty="0" smtClean="0"/>
              <a:t>看跌空头</a:t>
            </a:r>
          </a:p>
          <a:p>
            <a:pPr lvl="1"/>
            <a:r>
              <a:rPr lang="zh-CN" altLang="en-US" dirty="0" smtClean="0"/>
              <a:t>看涨空头</a:t>
            </a:r>
            <a:r>
              <a:rPr lang="en-US" altLang="zh-CN" dirty="0" smtClean="0"/>
              <a:t>/</a:t>
            </a:r>
            <a:r>
              <a:rPr lang="zh-CN" altLang="en-US" dirty="0" smtClean="0"/>
              <a:t>看跌多头</a:t>
            </a:r>
          </a:p>
          <a:p>
            <a:r>
              <a:rPr lang="zh-CN" altLang="en-US" dirty="0" smtClean="0"/>
              <a:t>执行限额（ </a:t>
            </a:r>
            <a:r>
              <a:rPr lang="en-US" altLang="zh-CN" dirty="0" smtClean="0"/>
              <a:t>Exercise Limit </a:t>
            </a:r>
            <a:r>
              <a:rPr lang="zh-CN" altLang="en-US" dirty="0" smtClean="0"/>
              <a:t>）：一个期权买方在规定的一段时间内所能执行的期权合约的最大限额</a:t>
            </a:r>
          </a:p>
          <a:p>
            <a:r>
              <a:rPr lang="zh-CN" altLang="en-US" dirty="0" smtClean="0"/>
              <a:t>计算标准：合约数量</a:t>
            </a:r>
            <a:r>
              <a:rPr lang="en-US" altLang="zh-CN" dirty="0" smtClean="0"/>
              <a:t>/</a:t>
            </a:r>
            <a:r>
              <a:rPr lang="zh-CN" altLang="en-US" dirty="0" smtClean="0"/>
              <a:t>合约总金额</a:t>
            </a:r>
          </a:p>
          <a:p>
            <a:r>
              <a:rPr lang="zh-CN" altLang="en-US" dirty="0" smtClean="0"/>
              <a:t>有些交易所规定期货期权中期权头寸与相应的期货头寸合并计算</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27</a:t>
            </a:fld>
            <a:endParaRPr lang="en-US" altLang="zh-CN">
              <a:solidFill>
                <a:srgbClr val="000000"/>
              </a:solidFill>
            </a:endParaRPr>
          </a:p>
        </p:txBody>
      </p:sp>
    </p:spTree>
    <p:extLst>
      <p:ext uri="{BB962C8B-B14F-4D97-AF65-F5344CB8AC3E}">
        <p14:creationId xmlns:p14="http://schemas.microsoft.com/office/powerpoint/2010/main" val="4264323902"/>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买卖指令</a:t>
            </a:r>
            <a:endParaRPr lang="zh-CN" altLang="en-US" dirty="0"/>
          </a:p>
        </p:txBody>
      </p:sp>
      <p:sp>
        <p:nvSpPr>
          <p:cNvPr id="3" name="内容占位符 2"/>
          <p:cNvSpPr>
            <a:spLocks noGrp="1"/>
          </p:cNvSpPr>
          <p:nvPr>
            <p:ph idx="1"/>
          </p:nvPr>
        </p:nvSpPr>
        <p:spPr>
          <a:xfrm>
            <a:off x="467544" y="1268760"/>
            <a:ext cx="8229600" cy="4530725"/>
          </a:xfrm>
        </p:spPr>
        <p:txBody>
          <a:bodyPr/>
          <a:lstStyle/>
          <a:p>
            <a:pPr marL="0" indent="0">
              <a:buNone/>
            </a:pPr>
            <a:endParaRPr lang="en-US" altLang="zh-CN" dirty="0" smtClean="0"/>
          </a:p>
          <a:p>
            <a:r>
              <a:rPr lang="zh-CN" altLang="en-US" dirty="0" smtClean="0"/>
              <a:t>买入建仓：买入期权建立新头寸</a:t>
            </a:r>
          </a:p>
          <a:p>
            <a:r>
              <a:rPr lang="zh-CN" altLang="en-US" dirty="0" smtClean="0"/>
              <a:t>卖出建仓：卖出期权建立新头寸</a:t>
            </a:r>
          </a:p>
          <a:p>
            <a:r>
              <a:rPr lang="zh-CN" altLang="en-US" dirty="0" smtClean="0"/>
              <a:t>买入平仓：买入期权对冲原有的空头头寸</a:t>
            </a:r>
          </a:p>
          <a:p>
            <a:r>
              <a:rPr lang="zh-CN" altLang="en-US" dirty="0" smtClean="0"/>
              <a:t>卖出平仓：卖出期权对冲原有的多头头寸</a:t>
            </a:r>
          </a:p>
          <a:p>
            <a:r>
              <a:rPr lang="zh-CN" altLang="en-US" dirty="0" smtClean="0"/>
              <a:t>买卖对未平仓合约的影响</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28</a:t>
            </a:fld>
            <a:endParaRPr lang="en-US" altLang="zh-CN">
              <a:solidFill>
                <a:srgbClr val="000000"/>
              </a:solidFill>
            </a:endParaRPr>
          </a:p>
        </p:txBody>
      </p:sp>
    </p:spTree>
    <p:extLst>
      <p:ext uri="{BB962C8B-B14F-4D97-AF65-F5344CB8AC3E}">
        <p14:creationId xmlns:p14="http://schemas.microsoft.com/office/powerpoint/2010/main" val="774381314"/>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期权清算公司</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期权交易所内完成的期权交易都必须通过期权清算公司（ </a:t>
            </a:r>
            <a:r>
              <a:rPr lang="en-US" altLang="zh-CN" dirty="0" smtClean="0"/>
              <a:t>the Option Clearing Corporation</a:t>
            </a:r>
            <a:r>
              <a:rPr lang="zh-CN" altLang="en-US" dirty="0" smtClean="0"/>
              <a:t>，</a:t>
            </a:r>
            <a:r>
              <a:rPr lang="en-US" altLang="zh-CN" dirty="0" smtClean="0"/>
              <a:t>OCC </a:t>
            </a:r>
            <a:r>
              <a:rPr lang="zh-CN" altLang="en-US" dirty="0" smtClean="0"/>
              <a:t>）进行清算和交割。</a:t>
            </a:r>
            <a:endParaRPr lang="en-US" altLang="zh-CN" dirty="0" smtClean="0"/>
          </a:p>
          <a:p>
            <a:endParaRPr lang="zh-CN" altLang="en-US" sz="1000" dirty="0" smtClean="0"/>
          </a:p>
          <a:p>
            <a:pPr lvl="1"/>
            <a:r>
              <a:rPr lang="zh-CN" altLang="en-US" dirty="0" smtClean="0"/>
              <a:t>期权交易的清算</a:t>
            </a:r>
          </a:p>
          <a:p>
            <a:pPr lvl="1"/>
            <a:r>
              <a:rPr lang="zh-CN" altLang="en-US" dirty="0" smtClean="0"/>
              <a:t>期权执行的实施</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29</a:t>
            </a:fld>
            <a:endParaRPr lang="en-US" altLang="zh-CN">
              <a:solidFill>
                <a:srgbClr val="000000"/>
              </a:solidFill>
            </a:endParaRPr>
          </a:p>
        </p:txBody>
      </p:sp>
    </p:spTree>
    <p:extLst>
      <p:ext uri="{BB962C8B-B14F-4D97-AF65-F5344CB8AC3E}">
        <p14:creationId xmlns:p14="http://schemas.microsoft.com/office/powerpoint/2010/main" val="917945887"/>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467544" y="1052736"/>
            <a:ext cx="8229600" cy="4530725"/>
          </a:xfrm>
        </p:spPr>
        <p:txBody>
          <a:bodyPr>
            <a:normAutofit/>
          </a:bodyPr>
          <a:lstStyle/>
          <a:p>
            <a:pPr>
              <a:lnSpc>
                <a:spcPct val="150000"/>
              </a:lnSpc>
            </a:pPr>
            <a:endParaRPr lang="en-US" altLang="zh-CN" dirty="0" smtClean="0"/>
          </a:p>
          <a:p>
            <a:pPr>
              <a:lnSpc>
                <a:spcPct val="150000"/>
              </a:lnSpc>
              <a:buNone/>
            </a:pPr>
            <a:r>
              <a:rPr lang="zh-CN" altLang="en-US" dirty="0" smtClean="0">
                <a:solidFill>
                  <a:srgbClr val="002060"/>
                </a:solidFill>
              </a:rPr>
              <a:t>期权的定义与种类</a:t>
            </a:r>
          </a:p>
          <a:p>
            <a:pPr>
              <a:lnSpc>
                <a:spcPct val="150000"/>
              </a:lnSpc>
              <a:buNone/>
            </a:pPr>
            <a:r>
              <a:rPr lang="zh-CN" altLang="en-US" dirty="0" smtClean="0">
                <a:solidFill>
                  <a:schemeClr val="bg1">
                    <a:lumMod val="75000"/>
                  </a:schemeClr>
                </a:solidFill>
              </a:rPr>
              <a:t>期权市场</a:t>
            </a:r>
          </a:p>
          <a:p>
            <a:pPr>
              <a:lnSpc>
                <a:spcPct val="150000"/>
              </a:lnSpc>
              <a:buNone/>
            </a:pPr>
            <a:r>
              <a:rPr lang="zh-CN" altLang="en-US" dirty="0" smtClean="0">
                <a:solidFill>
                  <a:schemeClr val="bg1">
                    <a:lumMod val="75000"/>
                  </a:schemeClr>
                </a:solidFill>
              </a:rPr>
              <a:t>期权交易机制</a:t>
            </a:r>
          </a:p>
          <a:p>
            <a:pPr>
              <a:lnSpc>
                <a:spcPct val="150000"/>
              </a:lnSpc>
              <a:buNone/>
            </a:pPr>
            <a:r>
              <a:rPr lang="zh-CN" altLang="en-US" dirty="0" smtClean="0">
                <a:solidFill>
                  <a:schemeClr val="bg1">
                    <a:lumMod val="75000"/>
                  </a:schemeClr>
                </a:solidFill>
              </a:rPr>
              <a:t>期权与其他衍生产品的区别与联系</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a:t>
            </a:fld>
            <a:endParaRPr lang="en-US" altLang="zh-CN">
              <a:solidFill>
                <a:srgbClr val="000000"/>
              </a:solidFill>
            </a:endParaRPr>
          </a:p>
        </p:txBody>
      </p:sp>
    </p:spTree>
    <p:extLst>
      <p:ext uri="{BB962C8B-B14F-4D97-AF65-F5344CB8AC3E}">
        <p14:creationId xmlns:p14="http://schemas.microsoft.com/office/powerpoint/2010/main" val="4168370256"/>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期权交易的清算</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非会员的经纪公司和自营商所完成的期权交易都必须通过清算会员在 </a:t>
            </a:r>
            <a:r>
              <a:rPr lang="en-US" altLang="zh-CN" dirty="0" smtClean="0"/>
              <a:t>OCC </a:t>
            </a:r>
            <a:r>
              <a:rPr lang="zh-CN" altLang="en-US" dirty="0" smtClean="0"/>
              <a:t>进行清算。</a:t>
            </a:r>
            <a:endParaRPr lang="en-US" altLang="zh-CN" dirty="0" smtClean="0"/>
          </a:p>
          <a:p>
            <a:pPr>
              <a:buNone/>
            </a:pPr>
            <a:endParaRPr lang="zh-CN" altLang="en-US" dirty="0" smtClean="0"/>
          </a:p>
          <a:p>
            <a:r>
              <a:rPr lang="en-US" altLang="zh-CN" dirty="0" smtClean="0"/>
              <a:t>OCC </a:t>
            </a:r>
            <a:r>
              <a:rPr lang="zh-CN" altLang="en-US" dirty="0" smtClean="0"/>
              <a:t>是每个期权买方的卖方和每个期权卖方的买方，承担信用风险； </a:t>
            </a:r>
            <a:r>
              <a:rPr lang="en-US" altLang="zh-CN" dirty="0" smtClean="0"/>
              <a:t>OCC </a:t>
            </a:r>
            <a:r>
              <a:rPr lang="zh-CN" altLang="en-US" dirty="0" smtClean="0"/>
              <a:t>拥有期权净头寸为零，因而不存在价格风险。</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30</a:t>
            </a:fld>
            <a:endParaRPr lang="en-US" altLang="zh-CN">
              <a:solidFill>
                <a:srgbClr val="000000"/>
              </a:solidFill>
            </a:endParaRPr>
          </a:p>
        </p:txBody>
      </p:sp>
    </p:spTree>
    <p:extLst>
      <p:ext uri="{BB962C8B-B14F-4D97-AF65-F5344CB8AC3E}">
        <p14:creationId xmlns:p14="http://schemas.microsoft.com/office/powerpoint/2010/main" val="2279382114"/>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期权执行的实施</a:t>
            </a:r>
            <a:endParaRPr lang="zh-CN" altLang="en-US" dirty="0"/>
          </a:p>
        </p:txBody>
      </p:sp>
      <p:sp>
        <p:nvSpPr>
          <p:cNvPr id="3" name="内容占位符 2"/>
          <p:cNvSpPr>
            <a:spLocks noGrp="1"/>
          </p:cNvSpPr>
          <p:nvPr>
            <p:ph idx="1"/>
          </p:nvPr>
        </p:nvSpPr>
        <p:spPr>
          <a:xfrm>
            <a:off x="467544" y="1196752"/>
            <a:ext cx="8229600" cy="4530725"/>
          </a:xfrm>
        </p:spPr>
        <p:txBody>
          <a:bodyPr>
            <a:normAutofit/>
          </a:bodyPr>
          <a:lstStyle/>
          <a:p>
            <a:pPr marL="0" indent="0">
              <a:buNone/>
            </a:pPr>
            <a:endParaRPr lang="en-US" altLang="zh-CN" dirty="0" smtClean="0"/>
          </a:p>
          <a:p>
            <a:r>
              <a:rPr lang="zh-CN" altLang="en-US" dirty="0" smtClean="0"/>
              <a:t>当期权买方想要执行某份期权时，投资者需要首先通知他（她）的经纪人，经纪人接着通知负责结清其交易的 </a:t>
            </a:r>
            <a:r>
              <a:rPr lang="en-US" altLang="zh-CN" dirty="0" smtClean="0"/>
              <a:t>OCC </a:t>
            </a:r>
            <a:r>
              <a:rPr lang="zh-CN" altLang="en-US" dirty="0" smtClean="0"/>
              <a:t>清算会员。在该会员向 </a:t>
            </a:r>
            <a:r>
              <a:rPr lang="en-US" altLang="zh-CN" dirty="0" smtClean="0"/>
              <a:t>OCC </a:t>
            </a:r>
            <a:r>
              <a:rPr lang="zh-CN" altLang="en-US" dirty="0" smtClean="0"/>
              <a:t>发出执行指令后， </a:t>
            </a:r>
            <a:r>
              <a:rPr lang="en-US" altLang="zh-CN" dirty="0" smtClean="0"/>
              <a:t>OCC </a:t>
            </a:r>
            <a:r>
              <a:rPr lang="zh-CN" altLang="en-US" dirty="0" smtClean="0"/>
              <a:t>即随机选择某个持有相同期权空头的会员，该会员再按照事先订立的程序，选择某个特定的出售该期权的投资者（又称为被指定者， </a:t>
            </a:r>
            <a:r>
              <a:rPr lang="en-US" altLang="zh-CN" dirty="0" smtClean="0"/>
              <a:t>the Assigned </a:t>
            </a:r>
            <a:r>
              <a:rPr lang="zh-CN" altLang="en-US" dirty="0" smtClean="0"/>
              <a:t>）。</a:t>
            </a:r>
          </a:p>
          <a:p>
            <a:r>
              <a:rPr lang="zh-CN" altLang="en-US" dirty="0" smtClean="0"/>
              <a:t>一些经纪公司和交易所设定了一些规则，到期时自动执行那些对客户有利的实值期权。</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31</a:t>
            </a:fld>
            <a:endParaRPr lang="en-US" altLang="zh-CN">
              <a:solidFill>
                <a:srgbClr val="000000"/>
              </a:solidFill>
            </a:endParaRPr>
          </a:p>
        </p:txBody>
      </p:sp>
    </p:spTree>
    <p:extLst>
      <p:ext uri="{BB962C8B-B14F-4D97-AF65-F5344CB8AC3E}">
        <p14:creationId xmlns:p14="http://schemas.microsoft.com/office/powerpoint/2010/main" val="477201733"/>
      </p:ext>
    </p:extLst>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保证金制度</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dirty="0" smtClean="0"/>
          </a:p>
          <a:p>
            <a:r>
              <a:rPr lang="zh-CN" altLang="en-US" dirty="0" smtClean="0"/>
              <a:t>期权多头在交易后第二个营业日支付期权费，无需缴纳保证金</a:t>
            </a:r>
          </a:p>
          <a:p>
            <a:endParaRPr lang="zh-CN" altLang="en-US" dirty="0" smtClean="0"/>
          </a:p>
          <a:p>
            <a:r>
              <a:rPr lang="zh-CN" altLang="en-US" dirty="0" smtClean="0"/>
              <a:t>期权空方</a:t>
            </a:r>
          </a:p>
          <a:p>
            <a:pPr lvl="1"/>
            <a:r>
              <a:rPr lang="zh-CN" altLang="en-US" dirty="0" smtClean="0"/>
              <a:t>类似期货保证金，分为初始保证金和维持保证金</a:t>
            </a:r>
          </a:p>
          <a:p>
            <a:pPr lvl="1"/>
            <a:r>
              <a:rPr lang="zh-CN" altLang="en-US" dirty="0" smtClean="0"/>
              <a:t>具体保证金取决于期权种类和市场状况</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32</a:t>
            </a:fld>
            <a:endParaRPr lang="en-US" altLang="zh-CN">
              <a:solidFill>
                <a:srgbClr val="000000"/>
              </a:solidFill>
            </a:endParaRPr>
          </a:p>
        </p:txBody>
      </p:sp>
    </p:spTree>
    <p:extLst>
      <p:ext uri="{BB962C8B-B14F-4D97-AF65-F5344CB8AC3E}">
        <p14:creationId xmlns:p14="http://schemas.microsoft.com/office/powerpoint/2010/main" val="3116773109"/>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股票期权保证金</a:t>
            </a:r>
            <a:endParaRPr lang="zh-CN" altLang="en-US" dirty="0"/>
          </a:p>
        </p:txBody>
      </p:sp>
      <p:sp>
        <p:nvSpPr>
          <p:cNvPr id="3" name="内容占位符 2"/>
          <p:cNvSpPr>
            <a:spLocks noGrp="1"/>
          </p:cNvSpPr>
          <p:nvPr>
            <p:ph idx="1"/>
          </p:nvPr>
        </p:nvSpPr>
        <p:spPr>
          <a:xfrm>
            <a:off x="539552" y="1196752"/>
            <a:ext cx="8229600" cy="4530725"/>
          </a:xfrm>
        </p:spPr>
        <p:txBody>
          <a:bodyPr>
            <a:normAutofit/>
          </a:bodyPr>
          <a:lstStyle/>
          <a:p>
            <a:endParaRPr lang="en-US" altLang="zh-CN" dirty="0" smtClean="0"/>
          </a:p>
          <a:p>
            <a:r>
              <a:rPr lang="en-US" altLang="zh-CN" dirty="0" smtClean="0"/>
              <a:t>100% </a:t>
            </a:r>
            <a:r>
              <a:rPr lang="zh-CN" altLang="en-US" dirty="0" smtClean="0"/>
              <a:t>保证金要求： </a:t>
            </a:r>
            <a:r>
              <a:rPr lang="en-US" altLang="zh-CN" dirty="0" smtClean="0"/>
              <a:t>Covered Options</a:t>
            </a:r>
          </a:p>
          <a:p>
            <a:r>
              <a:rPr lang="zh-CN" altLang="en-US" dirty="0" smtClean="0"/>
              <a:t>非 </a:t>
            </a:r>
            <a:r>
              <a:rPr lang="en-US" altLang="zh-CN" dirty="0" smtClean="0"/>
              <a:t>100% </a:t>
            </a:r>
            <a:r>
              <a:rPr lang="zh-CN" altLang="en-US" dirty="0" smtClean="0"/>
              <a:t>保证金</a:t>
            </a:r>
          </a:p>
          <a:p>
            <a:pPr lvl="1"/>
            <a:r>
              <a:rPr lang="zh-CN" altLang="en-US" dirty="0" smtClean="0"/>
              <a:t>初始保证金：两者较大</a:t>
            </a:r>
          </a:p>
          <a:p>
            <a:pPr lvl="2"/>
            <a:r>
              <a:rPr lang="zh-CN" altLang="en-US" dirty="0" smtClean="0"/>
              <a:t>出售期权的期权费收入加上期权标的资产价值的 </a:t>
            </a:r>
            <a:r>
              <a:rPr lang="en-US" altLang="zh-CN" dirty="0" smtClean="0"/>
              <a:t>20%</a:t>
            </a:r>
            <a:r>
              <a:rPr lang="zh-CN" altLang="en-US" dirty="0" smtClean="0"/>
              <a:t>减去期权处于虚值状态的数额（如果有这一项的话）</a:t>
            </a:r>
            <a:endParaRPr lang="en-US" altLang="zh-CN" dirty="0" smtClean="0"/>
          </a:p>
          <a:p>
            <a:pPr lvl="2"/>
            <a:r>
              <a:rPr lang="zh-CN" altLang="en-US" dirty="0" smtClean="0"/>
              <a:t>出售期权的期权费收入加上标的</a:t>
            </a:r>
            <a:r>
              <a:rPr lang="zh-CN" altLang="en-US" smtClean="0"/>
              <a:t>资产</a:t>
            </a:r>
            <a:r>
              <a:rPr lang="zh-CN" altLang="en-US" smtClean="0"/>
              <a:t>价值（看涨期权）或者执行价格（看跌期权）的 </a:t>
            </a:r>
            <a:r>
              <a:rPr lang="en-US" altLang="zh-CN" dirty="0" smtClean="0"/>
              <a:t>10%</a:t>
            </a:r>
          </a:p>
          <a:p>
            <a:pPr lvl="1"/>
            <a:r>
              <a:rPr lang="zh-CN" altLang="en-US" dirty="0" smtClean="0"/>
              <a:t>维持保证金</a:t>
            </a:r>
          </a:p>
          <a:p>
            <a:endParaRPr lang="zh-CN" altLang="en-US" dirty="0" smtClean="0"/>
          </a:p>
          <a:p>
            <a:r>
              <a:rPr lang="zh-CN" altLang="en-US" dirty="0" smtClean="0"/>
              <a:t>复杂期权头寸的保证金</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33</a:t>
            </a:fld>
            <a:endParaRPr lang="en-US" altLang="zh-CN">
              <a:solidFill>
                <a:srgbClr val="000000"/>
              </a:solidFill>
            </a:endParaRPr>
          </a:p>
        </p:txBody>
      </p:sp>
    </p:spTree>
    <p:extLst>
      <p:ext uri="{BB962C8B-B14F-4D97-AF65-F5344CB8AC3E}">
        <p14:creationId xmlns:p14="http://schemas.microsoft.com/office/powerpoint/2010/main" val="1564684405"/>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案例</a:t>
            </a:r>
            <a:r>
              <a:rPr lang="en-US" altLang="zh-CN" sz="4000" dirty="0" smtClean="0"/>
              <a:t>9.4 </a:t>
            </a:r>
            <a:r>
              <a:rPr lang="zh-CN" altLang="en-US" sz="4000" dirty="0" smtClean="0"/>
              <a:t>股票看涨期权空方的初始保证金</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3" name="内容占位符 2"/>
          <p:cNvSpPr>
            <a:spLocks noGrp="1"/>
          </p:cNvSpPr>
          <p:nvPr>
            <p:ph idx="1"/>
          </p:nvPr>
        </p:nvSpPr>
        <p:spPr>
          <a:xfrm>
            <a:off x="467544" y="1484784"/>
            <a:ext cx="8229600" cy="4530725"/>
          </a:xfrm>
        </p:spPr>
        <p:txBody>
          <a:bodyPr>
            <a:normAutofit/>
          </a:bodyPr>
          <a:lstStyle/>
          <a:p>
            <a:endParaRPr lang="en-US" altLang="zh-CN" dirty="0" smtClean="0"/>
          </a:p>
          <a:p>
            <a:r>
              <a:rPr lang="zh-CN" altLang="en-US" dirty="0" smtClean="0"/>
              <a:t>设某个股票看涨期权的相关参数是：股票市价 </a:t>
            </a:r>
            <a:r>
              <a:rPr lang="en-US" altLang="zh-CN" dirty="0" smtClean="0"/>
              <a:t>15 </a:t>
            </a:r>
            <a:r>
              <a:rPr lang="zh-CN" altLang="en-US" dirty="0" smtClean="0"/>
              <a:t>美元，执行价格 </a:t>
            </a:r>
            <a:r>
              <a:rPr lang="en-US" altLang="zh-CN" dirty="0" smtClean="0"/>
              <a:t>20 </a:t>
            </a:r>
            <a:r>
              <a:rPr lang="zh-CN" altLang="en-US" dirty="0" smtClean="0"/>
              <a:t>美元，期权费为 </a:t>
            </a:r>
            <a:r>
              <a:rPr lang="en-US" altLang="zh-CN" dirty="0" smtClean="0"/>
              <a:t>1 </a:t>
            </a:r>
            <a:r>
              <a:rPr lang="zh-CN" altLang="en-US" dirty="0" smtClean="0"/>
              <a:t>美元，则按照 </a:t>
            </a:r>
            <a:r>
              <a:rPr lang="en-US" altLang="zh-CN" dirty="0" smtClean="0"/>
              <a:t>A </a:t>
            </a:r>
            <a:r>
              <a:rPr lang="zh-CN" altLang="en-US" dirty="0" smtClean="0"/>
              <a:t>、</a:t>
            </a:r>
            <a:r>
              <a:rPr lang="en-US" altLang="zh-CN" dirty="0" smtClean="0"/>
              <a:t>B </a:t>
            </a:r>
            <a:r>
              <a:rPr lang="zh-CN" altLang="en-US" dirty="0" smtClean="0"/>
              <a:t>公式计算出来的结果分别为：</a:t>
            </a:r>
          </a:p>
          <a:p>
            <a:endParaRPr lang="zh-CN" altLang="en-US" sz="1000" dirty="0" smtClean="0"/>
          </a:p>
          <a:p>
            <a:pPr lvl="1"/>
            <a:r>
              <a:rPr lang="en-US" altLang="zh-CN" dirty="0" smtClean="0"/>
              <a:t>A : </a:t>
            </a:r>
            <a:endParaRPr lang="zh-CN" altLang="en-US" dirty="0" smtClean="0"/>
          </a:p>
          <a:p>
            <a:pPr lvl="1"/>
            <a:r>
              <a:rPr lang="en-US" altLang="zh-CN" dirty="0" smtClean="0"/>
              <a:t>B :</a:t>
            </a:r>
            <a:endParaRPr lang="zh-CN" altLang="en-US" dirty="0" smtClean="0"/>
          </a:p>
          <a:p>
            <a:endParaRPr lang="zh-CN" altLang="en-US" dirty="0" smtClean="0"/>
          </a:p>
          <a:p>
            <a:r>
              <a:rPr lang="zh-CN" altLang="en-US" dirty="0" smtClean="0"/>
              <a:t>因此，卖出这一看涨期权的投资者，除了要将期权费收入 </a:t>
            </a:r>
            <a:r>
              <a:rPr lang="en-US" altLang="zh-CN" dirty="0" smtClean="0"/>
              <a:t>100 </a:t>
            </a:r>
            <a:r>
              <a:rPr lang="zh-CN" altLang="en-US" dirty="0" smtClean="0"/>
              <a:t>美元冻结在帐户内之外，还向经纪公司</a:t>
            </a:r>
            <a:r>
              <a:rPr lang="zh-CN" altLang="en-US" dirty="0" smtClean="0"/>
              <a:t>缴纳</a:t>
            </a:r>
            <a:r>
              <a:rPr lang="en-US" altLang="zh-CN" dirty="0" smtClean="0"/>
              <a:t>150 </a:t>
            </a:r>
            <a:r>
              <a:rPr lang="zh-CN" altLang="en-US" dirty="0" smtClean="0"/>
              <a:t>美元的初始保证金。</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34</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063995360"/>
              </p:ext>
            </p:extLst>
          </p:nvPr>
        </p:nvGraphicFramePr>
        <p:xfrm>
          <a:off x="1619672" y="3429000"/>
          <a:ext cx="4452968" cy="785818"/>
        </p:xfrm>
        <a:graphic>
          <a:graphicData uri="http://schemas.openxmlformats.org/presentationml/2006/ole">
            <mc:AlternateContent xmlns:mc="http://schemas.openxmlformats.org/markup-compatibility/2006">
              <mc:Choice xmlns:v="urn:schemas-microsoft-com:vml" Requires="v">
                <p:oleObj spid="_x0000_s92171" name="Equation" r:id="rId3" imgW="2590560" imgH="457200" progId="">
                  <p:embed/>
                </p:oleObj>
              </mc:Choice>
              <mc:Fallback>
                <p:oleObj name="Equation" r:id="rId3" imgW="2590560" imgH="457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429000"/>
                        <a:ext cx="4452968"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4303495"/>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
          <p:cNvSpPr>
            <a:spLocks noGrp="1"/>
          </p:cNvSpPr>
          <p:nvPr>
            <p:ph type="title"/>
          </p:nvPr>
        </p:nvSpPr>
        <p:spPr>
          <a:xfrm>
            <a:off x="1187450" y="116632"/>
            <a:ext cx="7434263" cy="583456"/>
          </a:xfrm>
        </p:spPr>
        <p:txBody>
          <a:bodyPr rtlCol="0">
            <a:noAutofit/>
          </a:bodyPr>
          <a:lstStyle/>
          <a:p>
            <a:pPr algn="ctr" eaLnBrk="1" fontAlgn="auto" hangingPunct="1">
              <a:spcAft>
                <a:spcPts val="0"/>
              </a:spcAft>
              <a:defRPr/>
            </a:pPr>
            <a:r>
              <a:rPr lang="en-US" altLang="zh-CN" sz="2800" dirty="0" smtClean="0"/>
              <a:t>CBOE S&amp;P500</a:t>
            </a:r>
            <a:r>
              <a:rPr lang="zh-CN" altLang="en-US" sz="2800" dirty="0" smtClean="0"/>
              <a:t>指数</a:t>
            </a:r>
            <a:r>
              <a:rPr lang="zh-CN" altLang="en-US" sz="2800" dirty="0" smtClean="0">
                <a:solidFill>
                  <a:srgbClr val="FF0000"/>
                </a:solidFill>
              </a:rPr>
              <a:t>看跌</a:t>
            </a:r>
            <a:r>
              <a:rPr lang="zh-CN" altLang="en-US" sz="2800" dirty="0" smtClean="0"/>
              <a:t>期权价格</a:t>
            </a:r>
            <a:r>
              <a:rPr lang="en-US" altLang="zh-CN" sz="2800" dirty="0" smtClean="0"/>
              <a:t/>
            </a:r>
            <a:br>
              <a:rPr lang="en-US" altLang="zh-CN" sz="2800" dirty="0" smtClean="0"/>
            </a:br>
            <a:r>
              <a:rPr lang="zh-CN" altLang="en-US" sz="2800" dirty="0" smtClean="0"/>
              <a:t>（</a:t>
            </a:r>
            <a:r>
              <a:rPr lang="en-US" altLang="zh-CN" sz="2800" dirty="0" smtClean="0"/>
              <a:t>2012.4.4</a:t>
            </a:r>
            <a:r>
              <a:rPr lang="zh-CN" altLang="en-US" sz="2800" dirty="0" smtClean="0"/>
              <a:t>，现货指数收盘价</a:t>
            </a:r>
            <a:r>
              <a:rPr lang="en-US" altLang="zh-CN" sz="2800" dirty="0" smtClean="0"/>
              <a:t>1398.96</a:t>
            </a:r>
            <a:r>
              <a:rPr lang="zh-CN" altLang="en-US" sz="2800" dirty="0" smtClean="0"/>
              <a:t>）</a:t>
            </a:r>
          </a:p>
        </p:txBody>
      </p:sp>
      <p:sp>
        <p:nvSpPr>
          <p:cNvPr id="3" name="内容占位符 2"/>
          <p:cNvSpPr>
            <a:spLocks noGrp="1"/>
          </p:cNvSpPr>
          <p:nvPr>
            <p:ph idx="1"/>
          </p:nvPr>
        </p:nvSpPr>
        <p:spPr/>
        <p:txBody>
          <a:bodyPr/>
          <a:lstStyle/>
          <a:p>
            <a:endParaRPr lang="zh-CN" altLang="en-US" dirty="0"/>
          </a:p>
        </p:txBody>
      </p:sp>
      <p:sp>
        <p:nvSpPr>
          <p:cNvPr id="187396" name="灯片编号占位符 6"/>
          <p:cNvSpPr>
            <a:spLocks noGrp="1"/>
          </p:cNvSpPr>
          <p:nvPr>
            <p:ph type="sldNum" sz="quarter" idx="12"/>
          </p:nvPr>
        </p:nvSpPr>
        <p:spPr/>
        <p:txBody>
          <a:bodyPr/>
          <a:lstStyle/>
          <a:p>
            <a:pPr>
              <a:defRPr/>
            </a:pPr>
            <a:fld id="{308F7037-3F95-4BB8-8BE3-A7A62BBF7180}" type="slidenum">
              <a:rPr lang="en-US" altLang="zh-CN"/>
              <a:pPr>
                <a:defRPr/>
              </a:pPr>
              <a:t>35</a:t>
            </a:fld>
            <a:endParaRPr lang="en-US" altLang="zh-CN"/>
          </a:p>
        </p:txBody>
      </p:sp>
      <p:pic>
        <p:nvPicPr>
          <p:cNvPr id="2775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1075"/>
            <a:ext cx="9144000" cy="554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r>
              <a:rPr lang="en-US" altLang="zh-CN" smtClean="0"/>
              <a:t>Copyright © 2012 Zheng, Zhenlong &amp; Chen, Rong</a:t>
            </a:r>
            <a:endParaRPr lang="zh-CN" altLang="en-US" dirty="0"/>
          </a:p>
        </p:txBody>
      </p:sp>
    </p:spTree>
    <p:extLst>
      <p:ext uri="{BB962C8B-B14F-4D97-AF65-F5344CB8AC3E}">
        <p14:creationId xmlns:p14="http://schemas.microsoft.com/office/powerpoint/2010/main" val="337069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
          <p:cNvSpPr>
            <a:spLocks noGrp="1"/>
          </p:cNvSpPr>
          <p:nvPr>
            <p:ph type="title"/>
          </p:nvPr>
        </p:nvSpPr>
        <p:spPr>
          <a:xfrm>
            <a:off x="300038" y="109538"/>
            <a:ext cx="8821737" cy="766762"/>
          </a:xfrm>
        </p:spPr>
        <p:txBody>
          <a:bodyPr rtlCol="0">
            <a:noAutofit/>
          </a:bodyPr>
          <a:lstStyle/>
          <a:p>
            <a:pPr algn="ctr" eaLnBrk="1" fontAlgn="auto" hangingPunct="1">
              <a:spcAft>
                <a:spcPts val="0"/>
              </a:spcAft>
              <a:defRPr/>
            </a:pPr>
            <a:r>
              <a:rPr lang="en-US" altLang="zh-CN" sz="3200" dirty="0"/>
              <a:t>CBOE S&amp;P500</a:t>
            </a:r>
            <a:r>
              <a:rPr lang="zh-CN" altLang="en-US" sz="3200" dirty="0"/>
              <a:t>指数</a:t>
            </a:r>
            <a:r>
              <a:rPr lang="zh-CN" altLang="en-US" sz="3200" dirty="0" smtClean="0">
                <a:solidFill>
                  <a:srgbClr val="FF0000"/>
                </a:solidFill>
              </a:rPr>
              <a:t>看涨</a:t>
            </a:r>
            <a:r>
              <a:rPr lang="zh-CN" altLang="en-US" sz="3200" dirty="0" smtClean="0"/>
              <a:t>期权</a:t>
            </a:r>
            <a:r>
              <a:rPr lang="zh-CN" altLang="en-US" sz="3200" dirty="0"/>
              <a:t>价格</a:t>
            </a:r>
            <a:r>
              <a:rPr lang="en-US" altLang="zh-CN" sz="3200" dirty="0"/>
              <a:t/>
            </a:r>
            <a:br>
              <a:rPr lang="en-US" altLang="zh-CN" sz="3200" dirty="0"/>
            </a:br>
            <a:r>
              <a:rPr lang="zh-CN" altLang="en-US" sz="3200" dirty="0"/>
              <a:t>（</a:t>
            </a:r>
            <a:r>
              <a:rPr lang="en-US" altLang="zh-CN" sz="3200" dirty="0"/>
              <a:t>2012.4.4</a:t>
            </a:r>
            <a:r>
              <a:rPr lang="zh-CN" altLang="en-US" sz="3200" dirty="0"/>
              <a:t>，现货指数收盘价</a:t>
            </a:r>
            <a:r>
              <a:rPr lang="en-US" altLang="zh-CN" sz="3200" dirty="0"/>
              <a:t>1398.96</a:t>
            </a:r>
            <a:r>
              <a:rPr lang="zh-CN" altLang="en-US" sz="3200" dirty="0"/>
              <a:t>）</a:t>
            </a:r>
            <a:endParaRPr lang="zh-CN" altLang="en-US" sz="3200" dirty="0" smtClean="0"/>
          </a:p>
        </p:txBody>
      </p:sp>
      <p:sp>
        <p:nvSpPr>
          <p:cNvPr id="254980" name="内容占位符 1"/>
          <p:cNvSpPr>
            <a:spLocks noGrp="1"/>
          </p:cNvSpPr>
          <p:nvPr>
            <p:ph idx="1"/>
          </p:nvPr>
        </p:nvSpPr>
        <p:spPr/>
        <p:txBody>
          <a:bodyPr/>
          <a:lstStyle/>
          <a:p>
            <a:endParaRPr lang="zh-CN" altLang="en-US" dirty="0" smtClean="0"/>
          </a:p>
        </p:txBody>
      </p:sp>
      <p:sp>
        <p:nvSpPr>
          <p:cNvPr id="191493" name="灯片编号占位符 6"/>
          <p:cNvSpPr>
            <a:spLocks noGrp="1"/>
          </p:cNvSpPr>
          <p:nvPr>
            <p:ph type="sldNum" sz="quarter" idx="12"/>
          </p:nvPr>
        </p:nvSpPr>
        <p:spPr/>
        <p:txBody>
          <a:bodyPr/>
          <a:lstStyle/>
          <a:p>
            <a:pPr>
              <a:defRPr/>
            </a:pPr>
            <a:fld id="{758E171C-5D23-425C-BF60-337CE7F04F9C}" type="slidenum">
              <a:rPr lang="en-US" altLang="zh-CN"/>
              <a:pPr>
                <a:defRPr/>
              </a:pPr>
              <a:t>36</a:t>
            </a:fld>
            <a:endParaRPr lang="en-US" altLang="zh-CN"/>
          </a:p>
        </p:txBody>
      </p:sp>
      <p:pic>
        <p:nvPicPr>
          <p:cNvPr id="278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5863"/>
            <a:ext cx="9144000" cy="526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r>
              <a:rPr lang="en-US" altLang="zh-CN" smtClean="0"/>
              <a:t>Copyright © 2012 Zheng, Zhenlong &amp; Chen, Rong</a:t>
            </a:r>
            <a:endParaRPr lang="zh-CN" altLang="en-US" dirty="0"/>
          </a:p>
        </p:txBody>
      </p:sp>
    </p:spTree>
    <p:extLst>
      <p:ext uri="{BB962C8B-B14F-4D97-AF65-F5344CB8AC3E}">
        <p14:creationId xmlns:p14="http://schemas.microsoft.com/office/powerpoint/2010/main" val="2009461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539552" y="1052736"/>
            <a:ext cx="8229600" cy="4530725"/>
          </a:xfrm>
        </p:spPr>
        <p:txBody>
          <a:bodyPr>
            <a:normAutofit/>
          </a:bodyPr>
          <a:lstStyle/>
          <a:p>
            <a:pPr>
              <a:lnSpc>
                <a:spcPct val="150000"/>
              </a:lnSpc>
            </a:pPr>
            <a:endParaRPr lang="en-US" altLang="zh-CN" dirty="0" smtClean="0"/>
          </a:p>
          <a:p>
            <a:pPr>
              <a:lnSpc>
                <a:spcPct val="150000"/>
              </a:lnSpc>
              <a:buNone/>
            </a:pPr>
            <a:r>
              <a:rPr lang="zh-CN" altLang="en-US" dirty="0" smtClean="0">
                <a:solidFill>
                  <a:schemeClr val="bg1">
                    <a:lumMod val="75000"/>
                  </a:schemeClr>
                </a:solidFill>
              </a:rPr>
              <a:t>期权的定义与种类</a:t>
            </a:r>
          </a:p>
          <a:p>
            <a:pPr>
              <a:lnSpc>
                <a:spcPct val="150000"/>
              </a:lnSpc>
              <a:buNone/>
            </a:pPr>
            <a:r>
              <a:rPr lang="zh-CN" altLang="en-US" dirty="0" smtClean="0">
                <a:solidFill>
                  <a:schemeClr val="bg1">
                    <a:lumMod val="75000"/>
                  </a:schemeClr>
                </a:solidFill>
              </a:rPr>
              <a:t>期权市场</a:t>
            </a:r>
          </a:p>
          <a:p>
            <a:pPr>
              <a:lnSpc>
                <a:spcPct val="150000"/>
              </a:lnSpc>
              <a:buNone/>
            </a:pPr>
            <a:r>
              <a:rPr lang="zh-CN" altLang="en-US" dirty="0" smtClean="0">
                <a:solidFill>
                  <a:schemeClr val="bg1">
                    <a:lumMod val="75000"/>
                  </a:schemeClr>
                </a:solidFill>
              </a:rPr>
              <a:t>期权交易机制</a:t>
            </a:r>
          </a:p>
          <a:p>
            <a:pPr>
              <a:lnSpc>
                <a:spcPct val="150000"/>
              </a:lnSpc>
              <a:buNone/>
            </a:pPr>
            <a:r>
              <a:rPr lang="zh-CN" altLang="en-US" dirty="0" smtClean="0">
                <a:solidFill>
                  <a:srgbClr val="002060"/>
                </a:solidFill>
              </a:rPr>
              <a:t>期权与其他衍生产品的区别与联系</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37</a:t>
            </a:fld>
            <a:endParaRPr lang="en-US" altLang="zh-CN">
              <a:solidFill>
                <a:srgbClr val="000000"/>
              </a:solidFill>
            </a:endParaRPr>
          </a:p>
        </p:txBody>
      </p:sp>
    </p:spTree>
    <p:extLst>
      <p:ext uri="{BB962C8B-B14F-4D97-AF65-F5344CB8AC3E}">
        <p14:creationId xmlns:p14="http://schemas.microsoft.com/office/powerpoint/2010/main" val="1694285882"/>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期权与期货</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权利和义务</a:t>
            </a:r>
          </a:p>
          <a:p>
            <a:r>
              <a:rPr lang="zh-CN" altLang="en-US" dirty="0" smtClean="0"/>
              <a:t>标准化</a:t>
            </a:r>
          </a:p>
          <a:p>
            <a:r>
              <a:rPr lang="zh-CN" altLang="en-US" dirty="0" smtClean="0"/>
              <a:t>盈亏风险</a:t>
            </a:r>
          </a:p>
          <a:p>
            <a:r>
              <a:rPr lang="zh-CN" altLang="en-US" dirty="0" smtClean="0"/>
              <a:t>保证金</a:t>
            </a:r>
          </a:p>
          <a:p>
            <a:r>
              <a:rPr lang="zh-CN" altLang="en-US" dirty="0" smtClean="0"/>
              <a:t>买卖匹配</a:t>
            </a:r>
          </a:p>
          <a:p>
            <a:r>
              <a:rPr lang="zh-CN" altLang="en-US" dirty="0" smtClean="0"/>
              <a:t>套期保值</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38</a:t>
            </a:fld>
            <a:endParaRPr lang="en-US" altLang="zh-CN">
              <a:solidFill>
                <a:srgbClr val="000000"/>
              </a:solidFill>
            </a:endParaRPr>
          </a:p>
        </p:txBody>
      </p:sp>
    </p:spTree>
    <p:extLst>
      <p:ext uri="{BB962C8B-B14F-4D97-AF65-F5344CB8AC3E}">
        <p14:creationId xmlns:p14="http://schemas.microsoft.com/office/powerpoint/2010/main" val="437529629"/>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权证（</a:t>
            </a:r>
            <a:r>
              <a:rPr lang="en-US" altLang="zh-CN" dirty="0" smtClean="0"/>
              <a:t>Warrants</a:t>
            </a:r>
            <a:r>
              <a:rPr lang="zh-CN" altLang="en-US" dirty="0" smtClean="0"/>
              <a:t>）</a:t>
            </a:r>
            <a:endParaRPr lang="zh-CN" altLang="en-US" dirty="0"/>
          </a:p>
        </p:txBody>
      </p:sp>
      <p:sp>
        <p:nvSpPr>
          <p:cNvPr id="3" name="内容占位符 2"/>
          <p:cNvSpPr>
            <a:spLocks noGrp="1"/>
          </p:cNvSpPr>
          <p:nvPr>
            <p:ph idx="1"/>
          </p:nvPr>
        </p:nvSpPr>
        <p:spPr>
          <a:xfrm>
            <a:off x="539552" y="1124744"/>
            <a:ext cx="8229600" cy="4530725"/>
          </a:xfrm>
        </p:spPr>
        <p:txBody>
          <a:bodyPr>
            <a:normAutofit/>
          </a:bodyPr>
          <a:lstStyle/>
          <a:p>
            <a:endParaRPr lang="en-US" altLang="zh-CN" dirty="0" smtClean="0"/>
          </a:p>
          <a:p>
            <a:r>
              <a:rPr lang="zh-CN" altLang="en-US" dirty="0" smtClean="0"/>
              <a:t>权证是发行人与持有者之间的一种契约，其发行人可以是上市公司，也可以是上市公司股东或投资银行等第三者。权证允许持有人在约定的时间（行权时间），可以用约定的价格（行权价格）向发行人购买或卖出一定数量的标的资产。</a:t>
            </a:r>
          </a:p>
          <a:p>
            <a:r>
              <a:rPr lang="zh-CN" altLang="en-US" dirty="0" smtClean="0"/>
              <a:t>权证分类</a:t>
            </a:r>
          </a:p>
          <a:p>
            <a:pPr lvl="1"/>
            <a:r>
              <a:rPr lang="zh-CN" altLang="en-US" dirty="0" smtClean="0"/>
              <a:t>认购权证</a:t>
            </a:r>
            <a:r>
              <a:rPr lang="en-US" altLang="zh-CN" dirty="0" smtClean="0"/>
              <a:t>/</a:t>
            </a:r>
            <a:r>
              <a:rPr lang="zh-CN" altLang="en-US" dirty="0" smtClean="0"/>
              <a:t>认沽权证</a:t>
            </a:r>
          </a:p>
          <a:p>
            <a:pPr lvl="1"/>
            <a:r>
              <a:rPr lang="zh-CN" altLang="en-US" dirty="0" smtClean="0"/>
              <a:t>股本权证</a:t>
            </a:r>
            <a:r>
              <a:rPr lang="en-US" altLang="zh-CN" dirty="0" smtClean="0"/>
              <a:t>/</a:t>
            </a:r>
            <a:r>
              <a:rPr lang="zh-CN" altLang="en-US" dirty="0" smtClean="0"/>
              <a:t>备兑权证（衍生权证）</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39</a:t>
            </a:fld>
            <a:endParaRPr lang="en-US" altLang="zh-CN">
              <a:solidFill>
                <a:srgbClr val="000000"/>
              </a:solidFill>
            </a:endParaRPr>
          </a:p>
        </p:txBody>
      </p:sp>
    </p:spTree>
    <p:extLst>
      <p:ext uri="{BB962C8B-B14F-4D97-AF65-F5344CB8AC3E}">
        <p14:creationId xmlns:p14="http://schemas.microsoft.com/office/powerpoint/2010/main" val="892097526"/>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期权（</a:t>
            </a:r>
            <a:r>
              <a:rPr lang="en-US" altLang="zh-CN" dirty="0" smtClean="0"/>
              <a:t>Option</a:t>
            </a:r>
            <a:r>
              <a:rPr lang="zh-CN" altLang="en-US" dirty="0" smtClean="0"/>
              <a:t>）的定义</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zh-CN" altLang="en-US" dirty="0" smtClean="0"/>
              <a:t>期权是指赋予其购买者在规定期限内按双方约定的执行价格（ </a:t>
            </a:r>
            <a:r>
              <a:rPr lang="en-US" altLang="zh-CN" dirty="0" smtClean="0"/>
              <a:t>Exercise Price </a:t>
            </a:r>
            <a:r>
              <a:rPr lang="zh-CN" altLang="en-US" dirty="0" smtClean="0"/>
              <a:t>或 </a:t>
            </a:r>
            <a:r>
              <a:rPr lang="en-US" altLang="zh-CN" dirty="0" smtClean="0"/>
              <a:t>Striking Price</a:t>
            </a:r>
            <a:r>
              <a:rPr lang="zh-CN" altLang="en-US" dirty="0" smtClean="0"/>
              <a:t>）购买或出售一定数量某种标的资产（潜含资产， </a:t>
            </a:r>
            <a:r>
              <a:rPr lang="en-US" altLang="zh-CN" dirty="0" smtClean="0"/>
              <a:t>Underlying Assets</a:t>
            </a:r>
            <a:r>
              <a:rPr lang="zh-CN" altLang="en-US" dirty="0" smtClean="0"/>
              <a:t>）的权利的合约。</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a:t>
            </a:fld>
            <a:endParaRPr lang="en-US" altLang="zh-CN">
              <a:solidFill>
                <a:srgbClr val="000000"/>
              </a:solidFill>
            </a:endParaRPr>
          </a:p>
        </p:txBody>
      </p:sp>
    </p:spTree>
    <p:extLst>
      <p:ext uri="{BB962C8B-B14F-4D97-AF65-F5344CB8AC3E}">
        <p14:creationId xmlns:p14="http://schemas.microsoft.com/office/powerpoint/2010/main" val="880268494"/>
      </p:ext>
    </p:extLst>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股本权证与备兑权证</a:t>
            </a:r>
            <a:endParaRPr lang="zh-CN" altLang="en-US" dirty="0"/>
          </a:p>
        </p:txBody>
      </p:sp>
      <p:sp>
        <p:nvSpPr>
          <p:cNvPr id="3" name="内容占位符 2"/>
          <p:cNvSpPr>
            <a:spLocks noGrp="1"/>
          </p:cNvSpPr>
          <p:nvPr>
            <p:ph idx="1"/>
          </p:nvPr>
        </p:nvSpPr>
        <p:spPr/>
        <p:txBody>
          <a:bodyPr>
            <a:normAutofit/>
          </a:bodyPr>
          <a:lstStyle/>
          <a:p>
            <a:r>
              <a:rPr lang="zh-CN" altLang="en-US" dirty="0" smtClean="0"/>
              <a:t>股本权证：上市公司自己发行</a:t>
            </a:r>
          </a:p>
          <a:p>
            <a:pPr lvl="1"/>
            <a:r>
              <a:rPr lang="zh-CN" altLang="en-US" dirty="0" smtClean="0"/>
              <a:t>期限通常较长</a:t>
            </a:r>
          </a:p>
          <a:p>
            <a:pPr lvl="1"/>
            <a:r>
              <a:rPr lang="zh-CN" altLang="en-US" dirty="0" smtClean="0"/>
              <a:t>持有者执行权证时，会导致股本变动</a:t>
            </a:r>
          </a:p>
          <a:p>
            <a:r>
              <a:rPr lang="zh-CN" altLang="en-US" dirty="0" smtClean="0"/>
              <a:t>备兑权证：独立的第三方发行</a:t>
            </a:r>
          </a:p>
          <a:p>
            <a:pPr lvl="1"/>
            <a:r>
              <a:rPr lang="zh-CN" altLang="en-US" dirty="0" smtClean="0"/>
              <a:t>还可能以股指、一揽子股票或其他资产作为标的</a:t>
            </a:r>
          </a:p>
          <a:p>
            <a:r>
              <a:rPr lang="zh-CN" altLang="en-US" dirty="0" smtClean="0"/>
              <a:t>差别</a:t>
            </a:r>
          </a:p>
          <a:p>
            <a:pPr lvl="1"/>
            <a:r>
              <a:rPr lang="zh-CN" altLang="en-US" dirty="0" smtClean="0"/>
              <a:t>发行目的不同</a:t>
            </a:r>
          </a:p>
          <a:p>
            <a:pPr lvl="1"/>
            <a:r>
              <a:rPr lang="zh-CN" altLang="en-US" dirty="0" smtClean="0"/>
              <a:t>发行人不同</a:t>
            </a:r>
          </a:p>
          <a:p>
            <a:pPr lvl="1"/>
            <a:r>
              <a:rPr lang="zh-CN" altLang="en-US" dirty="0" smtClean="0"/>
              <a:t>是否影响总股本</a:t>
            </a:r>
          </a:p>
          <a:p>
            <a:pPr lvl="1"/>
            <a:r>
              <a:rPr lang="zh-CN" altLang="en-US" dirty="0" smtClean="0"/>
              <a:t>目前多为备兑权证</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40</a:t>
            </a:fld>
            <a:endParaRPr lang="en-US" altLang="zh-CN">
              <a:solidFill>
                <a:srgbClr val="000000"/>
              </a:solidFill>
            </a:endParaRPr>
          </a:p>
        </p:txBody>
      </p:sp>
    </p:spTree>
    <p:extLst>
      <p:ext uri="{BB962C8B-B14F-4D97-AF65-F5344CB8AC3E}">
        <p14:creationId xmlns:p14="http://schemas.microsoft.com/office/powerpoint/2010/main" val="694496297"/>
      </p:ext>
    </p:extLst>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股票期权与权证</a:t>
            </a:r>
            <a:endParaRPr lang="zh-CN" altLang="en-US" dirty="0"/>
          </a:p>
        </p:txBody>
      </p:sp>
      <p:sp>
        <p:nvSpPr>
          <p:cNvPr id="3" name="内容占位符 2"/>
          <p:cNvSpPr>
            <a:spLocks noGrp="1"/>
          </p:cNvSpPr>
          <p:nvPr>
            <p:ph idx="1"/>
          </p:nvPr>
        </p:nvSpPr>
        <p:spPr>
          <a:xfrm>
            <a:off x="539552" y="1124744"/>
            <a:ext cx="8229600" cy="4530725"/>
          </a:xfrm>
        </p:spPr>
        <p:txBody>
          <a:bodyPr/>
          <a:lstStyle/>
          <a:p>
            <a:endParaRPr lang="en-US" altLang="zh-CN" dirty="0" smtClean="0"/>
          </a:p>
          <a:p>
            <a:r>
              <a:rPr lang="zh-CN" altLang="en-US" dirty="0" smtClean="0"/>
              <a:t>股票期权</a:t>
            </a:r>
            <a:r>
              <a:rPr lang="en-US" altLang="zh-CN" dirty="0" smtClean="0"/>
              <a:t>/</a:t>
            </a:r>
            <a:r>
              <a:rPr lang="zh-CN" altLang="en-US" dirty="0" smtClean="0"/>
              <a:t>股本权证</a:t>
            </a:r>
          </a:p>
          <a:p>
            <a:pPr lvl="1"/>
            <a:r>
              <a:rPr lang="zh-CN" altLang="en-US" dirty="0" smtClean="0"/>
              <a:t>有无发行环节</a:t>
            </a:r>
          </a:p>
          <a:p>
            <a:pPr lvl="1"/>
            <a:r>
              <a:rPr lang="zh-CN" altLang="en-US" dirty="0" smtClean="0"/>
              <a:t>数量是否有限</a:t>
            </a:r>
          </a:p>
          <a:p>
            <a:pPr lvl="1"/>
            <a:r>
              <a:rPr lang="zh-CN" altLang="en-US" dirty="0" smtClean="0"/>
              <a:t>是否影响总股本</a:t>
            </a:r>
            <a:endParaRPr lang="en-US" altLang="zh-CN" dirty="0" smtClean="0"/>
          </a:p>
          <a:p>
            <a:pPr lvl="1">
              <a:buNone/>
            </a:pPr>
            <a:endParaRPr lang="zh-CN" altLang="en-US" dirty="0" smtClean="0"/>
          </a:p>
          <a:p>
            <a:r>
              <a:rPr lang="zh-CN" altLang="en-US" dirty="0" smtClean="0"/>
              <a:t>股票期权</a:t>
            </a:r>
            <a:r>
              <a:rPr lang="en-US" altLang="zh-CN" dirty="0" smtClean="0"/>
              <a:t>/</a:t>
            </a:r>
            <a:r>
              <a:rPr lang="zh-CN" altLang="en-US" dirty="0" smtClean="0"/>
              <a:t>备兑期权</a:t>
            </a:r>
          </a:p>
          <a:p>
            <a:pPr lvl="1"/>
            <a:r>
              <a:rPr lang="zh-CN" altLang="en-US" dirty="0" smtClean="0"/>
              <a:t>有无发行环节</a:t>
            </a:r>
          </a:p>
          <a:p>
            <a:pPr lvl="1"/>
            <a:r>
              <a:rPr lang="zh-CN" altLang="en-US" dirty="0" smtClean="0"/>
              <a:t>数量是否有限</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41</a:t>
            </a:fld>
            <a:endParaRPr lang="en-US" altLang="zh-CN">
              <a:solidFill>
                <a:srgbClr val="000000"/>
              </a:solidFill>
            </a:endParaRPr>
          </a:p>
        </p:txBody>
      </p:sp>
    </p:spTree>
    <p:extLst>
      <p:ext uri="{BB962C8B-B14F-4D97-AF65-F5344CB8AC3E}">
        <p14:creationId xmlns:p14="http://schemas.microsoft.com/office/powerpoint/2010/main" val="367745215"/>
      </p:ext>
    </p:extLst>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中国权证市场</a:t>
            </a:r>
            <a:endParaRPr lang="zh-CN" altLang="en-US" dirty="0"/>
          </a:p>
        </p:txBody>
      </p:sp>
      <p:sp>
        <p:nvSpPr>
          <p:cNvPr id="6" name="内容占位符 5"/>
          <p:cNvSpPr>
            <a:spLocks noGrp="1"/>
          </p:cNvSpPr>
          <p:nvPr>
            <p:ph idx="1"/>
          </p:nvPr>
        </p:nvSpPr>
        <p:spPr>
          <a:xfrm>
            <a:off x="395536" y="1412776"/>
            <a:ext cx="8229600" cy="4530725"/>
          </a:xfrm>
        </p:spPr>
        <p:txBody>
          <a:bodyPr/>
          <a:lstStyle/>
          <a:p>
            <a:r>
              <a:rPr lang="en-US" altLang="zh-CN" sz="2000" dirty="0" smtClean="0"/>
              <a:t>1992</a:t>
            </a:r>
            <a:r>
              <a:rPr lang="zh-CN" altLang="en-US" sz="2000" dirty="0"/>
              <a:t>到</a:t>
            </a:r>
            <a:r>
              <a:rPr lang="en-US" altLang="zh-CN" sz="2000" dirty="0"/>
              <a:t>1996</a:t>
            </a:r>
            <a:r>
              <a:rPr lang="zh-CN" altLang="en-US" sz="2000" dirty="0"/>
              <a:t>年间，中国股票市场上曾经出现过上市公司向股东发行的认购权证，后因权证市场过度投机、价格暴涨暴跌而被迫关闭。</a:t>
            </a:r>
            <a:r>
              <a:rPr lang="en-US" altLang="zh-CN" sz="2000" dirty="0"/>
              <a:t>2005</a:t>
            </a:r>
            <a:r>
              <a:rPr lang="zh-CN" altLang="en-US" sz="2000" dirty="0"/>
              <a:t>年起权证重返中国市场</a:t>
            </a:r>
            <a:r>
              <a:rPr lang="zh-CN" altLang="en-US" sz="2000" dirty="0" smtClean="0"/>
              <a:t>。沪</a:t>
            </a:r>
            <a:r>
              <a:rPr lang="zh-CN" altLang="en-US" sz="2000" dirty="0"/>
              <a:t>深交易所挂牌交易的权证分为两类：一类是由上市公司发行的常规股本权证，如深发</a:t>
            </a:r>
            <a:r>
              <a:rPr lang="en-US" altLang="zh-CN" sz="2000" dirty="0"/>
              <a:t>SFC1</a:t>
            </a:r>
            <a:r>
              <a:rPr lang="zh-CN" altLang="en-US" sz="2000" dirty="0"/>
              <a:t>，深发</a:t>
            </a:r>
            <a:r>
              <a:rPr lang="en-US" altLang="zh-CN" sz="2000" dirty="0"/>
              <a:t>SFC2</a:t>
            </a:r>
            <a:r>
              <a:rPr lang="zh-CN" altLang="en-US" sz="2000" dirty="0"/>
              <a:t>，云化</a:t>
            </a:r>
            <a:r>
              <a:rPr lang="en-US" altLang="zh-CN" sz="2000" dirty="0"/>
              <a:t>CWB1,</a:t>
            </a:r>
            <a:r>
              <a:rPr lang="zh-CN" altLang="en-US" sz="2000" dirty="0"/>
              <a:t>马钢</a:t>
            </a:r>
            <a:r>
              <a:rPr lang="en-US" altLang="zh-CN" sz="2000" dirty="0"/>
              <a:t>CWB1</a:t>
            </a:r>
            <a:r>
              <a:rPr lang="zh-CN" altLang="en-US" sz="2000" dirty="0"/>
              <a:t>等。另一类是在股权分置改革过程中作为股改对价的一部分而支付给流通股东的权证，如五粮</a:t>
            </a:r>
            <a:r>
              <a:rPr lang="en-US" altLang="zh-CN" sz="2000" dirty="0"/>
              <a:t>YGC1</a:t>
            </a:r>
            <a:r>
              <a:rPr lang="zh-CN" altLang="en-US" sz="2000" dirty="0"/>
              <a:t>，招行</a:t>
            </a:r>
            <a:r>
              <a:rPr lang="en-US" altLang="zh-CN" sz="2000" dirty="0"/>
              <a:t>CMP1</a:t>
            </a:r>
            <a:r>
              <a:rPr lang="zh-CN" altLang="en-US" sz="2000" dirty="0"/>
              <a:t>等。这部分权证行权时不会影响公司的总股本，。因此这一类权证属于备兑权</a:t>
            </a:r>
            <a:r>
              <a:rPr lang="zh-CN" altLang="en-US" sz="2000" dirty="0" smtClean="0"/>
              <a:t>证。</a:t>
            </a:r>
            <a:r>
              <a:rPr lang="zh-CN" altLang="en-US" sz="2000" dirty="0"/>
              <a:t>在这部分权证上市交易后，中国证监会又允许具备资格的券商按照一定的条件创设其中一部分权证。所谓创设，就是由独立的第三方证券公司增发与那些对价权证条款完全相同的权证，增加流通的权证数量，也属于备兑权证。</a:t>
            </a:r>
            <a:r>
              <a:rPr lang="en-US" altLang="zh-CN" sz="2000" dirty="0"/>
              <a:t>2011</a:t>
            </a:r>
            <a:r>
              <a:rPr lang="zh-CN" altLang="en-US" sz="2000" dirty="0"/>
              <a:t>年</a:t>
            </a:r>
            <a:r>
              <a:rPr lang="en-US" altLang="zh-CN" sz="2000" dirty="0"/>
              <a:t>8</a:t>
            </a:r>
            <a:r>
              <a:rPr lang="zh-CN" altLang="en-US" sz="2000" dirty="0"/>
              <a:t>月</a:t>
            </a:r>
            <a:r>
              <a:rPr lang="en-US" altLang="zh-CN" sz="2000" dirty="0"/>
              <a:t>11</a:t>
            </a:r>
            <a:r>
              <a:rPr lang="zh-CN" altLang="en-US" sz="2000" dirty="0"/>
              <a:t>日，伴随着中国最后一只权证－长虹权证的到期，权证再次退出中国历史舞台。</a:t>
            </a:r>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42</a:t>
            </a:fld>
            <a:endParaRPr lang="en-US" altLang="zh-CN">
              <a:solidFill>
                <a:srgbClr val="000000"/>
              </a:solidFill>
            </a:endParaRPr>
          </a:p>
        </p:txBody>
      </p:sp>
    </p:spTree>
    <p:extLst>
      <p:ext uri="{BB962C8B-B14F-4D97-AF65-F5344CB8AC3E}">
        <p14:creationId xmlns:p14="http://schemas.microsoft.com/office/powerpoint/2010/main" val="1052451931"/>
      </p:ext>
    </p:extLst>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内嵌期权</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zh-CN" altLang="en-US" dirty="0" smtClean="0"/>
              <a:t>普通金融产品中加上期权条款</a:t>
            </a:r>
          </a:p>
          <a:p>
            <a:endParaRPr lang="zh-CN" altLang="en-US" dirty="0" smtClean="0"/>
          </a:p>
          <a:p>
            <a:r>
              <a:rPr lang="zh-CN" altLang="en-US" dirty="0" smtClean="0"/>
              <a:t>例子：可转债</a:t>
            </a:r>
            <a:r>
              <a:rPr lang="en-US" altLang="zh-CN" dirty="0" smtClean="0"/>
              <a:t>/</a:t>
            </a:r>
            <a:r>
              <a:rPr lang="zh-CN" altLang="en-US" dirty="0" smtClean="0"/>
              <a:t>可赎回债</a:t>
            </a:r>
            <a:r>
              <a:rPr lang="en-US" altLang="zh-CN" dirty="0" smtClean="0"/>
              <a:t>/</a:t>
            </a:r>
            <a:r>
              <a:rPr lang="zh-CN" altLang="en-US" dirty="0" smtClean="0"/>
              <a:t>可回售债</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43</a:t>
            </a:fld>
            <a:endParaRPr lang="en-US" altLang="zh-CN">
              <a:solidFill>
                <a:srgbClr val="000000"/>
              </a:solidFill>
            </a:endParaRPr>
          </a:p>
        </p:txBody>
      </p:sp>
    </p:spTree>
    <p:extLst>
      <p:ext uri="{BB962C8B-B14F-4D97-AF65-F5344CB8AC3E}">
        <p14:creationId xmlns:p14="http://schemas.microsoft.com/office/powerpoint/2010/main" val="1585392010"/>
      </p:ext>
    </p:extLst>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内嵌期权案例</a:t>
            </a:r>
            <a:endParaRPr lang="zh-CN" altLang="en-US" dirty="0"/>
          </a:p>
        </p:txBody>
      </p:sp>
      <p:sp>
        <p:nvSpPr>
          <p:cNvPr id="6" name="内容占位符 5"/>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44</a:t>
            </a:fld>
            <a:endParaRPr lang="en-US" altLang="zh-CN">
              <a:solidFill>
                <a:srgbClr val="000000"/>
              </a:solidFill>
            </a:endParaRPr>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95363"/>
            <a:ext cx="8496944" cy="5313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419939"/>
      </p:ext>
    </p:extLst>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实物期权</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只要是一项未来以一定价格出售或购入某种资产的选择权，都可运用实物期权的思想加以分析。</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45</a:t>
            </a:fld>
            <a:endParaRPr lang="en-US" altLang="zh-CN">
              <a:solidFill>
                <a:srgbClr val="000000"/>
              </a:solidFill>
            </a:endParaRPr>
          </a:p>
        </p:txBody>
      </p:sp>
    </p:spTree>
    <p:extLst>
      <p:ext uri="{BB962C8B-B14F-4D97-AF65-F5344CB8AC3E}">
        <p14:creationId xmlns:p14="http://schemas.microsoft.com/office/powerpoint/2010/main" val="1761764411"/>
      </p:ext>
    </p:extLst>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案例</a:t>
            </a:r>
            <a:r>
              <a:rPr lang="en-US" altLang="zh-CN" sz="4000" dirty="0" smtClean="0"/>
              <a:t>9.7 </a:t>
            </a:r>
            <a:r>
              <a:rPr lang="zh-CN" altLang="en-US" sz="4000" dirty="0" smtClean="0"/>
              <a:t>实物期权案例：油气开采权</a:t>
            </a:r>
            <a:r>
              <a:rPr lang="en-US" altLang="zh-CN" sz="4000" dirty="0" smtClean="0"/>
              <a:t>I</a:t>
            </a:r>
            <a:br>
              <a:rPr lang="en-US" altLang="zh-CN" sz="4000" dirty="0" smtClean="0"/>
            </a:b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67544" y="1412776"/>
            <a:ext cx="8229600" cy="4530725"/>
          </a:xfrm>
        </p:spPr>
        <p:txBody>
          <a:bodyPr>
            <a:normAutofit/>
          </a:bodyPr>
          <a:lstStyle/>
          <a:p>
            <a:pPr>
              <a:buNone/>
            </a:pPr>
            <a:r>
              <a:rPr lang="en-US" altLang="zh-CN" dirty="0" smtClean="0"/>
              <a:t>		</a:t>
            </a:r>
            <a:r>
              <a:rPr lang="zh-CN" altLang="en-US" dirty="0" smtClean="0"/>
              <a:t>一些国家政府通常将本国海上油田的开采权租给石油公司，期限一般为十到十五年，获得开采权的石油公司可以在此中的任意时间开始开采石油。那么，租金应如何确定呢？石油公司又应如何确定这个项目是否值得投资呢？</a:t>
            </a:r>
            <a:endParaRPr lang="en-US" altLang="zh-CN" dirty="0" smtClean="0"/>
          </a:p>
          <a:p>
            <a:pPr>
              <a:buNone/>
            </a:pPr>
            <a:endParaRPr lang="zh-CN" altLang="en-US" dirty="0" smtClean="0"/>
          </a:p>
          <a:p>
            <a:pPr>
              <a:buNone/>
            </a:pPr>
            <a:r>
              <a:rPr lang="en-US" altLang="zh-CN" dirty="0" smtClean="0"/>
              <a:t>		</a:t>
            </a:r>
            <a:r>
              <a:rPr lang="zh-CN" altLang="en-US" dirty="0" smtClean="0"/>
              <a:t>在传统的净现值分析法下，决策者计算出未来投资的可能收益加以贴现，并据此决定此项目的价值以及是否值得投资，但这种分析方法忽略了油气开采权中的隐含权利</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46</a:t>
            </a:fld>
            <a:endParaRPr lang="en-US" altLang="zh-CN">
              <a:solidFill>
                <a:srgbClr val="000000"/>
              </a:solidFill>
            </a:endParaRPr>
          </a:p>
        </p:txBody>
      </p:sp>
    </p:spTree>
    <p:extLst>
      <p:ext uri="{BB962C8B-B14F-4D97-AF65-F5344CB8AC3E}">
        <p14:creationId xmlns:p14="http://schemas.microsoft.com/office/powerpoint/2010/main" val="24205605"/>
      </p:ext>
    </p:extLst>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9.7 </a:t>
            </a:r>
            <a:r>
              <a:rPr lang="zh-CN" altLang="en-US" dirty="0" smtClean="0"/>
              <a:t>实物期权案例：油气开采权</a:t>
            </a:r>
            <a:r>
              <a:rPr lang="en-US" altLang="zh-CN" dirty="0" smtClean="0"/>
              <a:t>II</a:t>
            </a:r>
            <a:endParaRPr lang="zh-CN" altLang="en-US" dirty="0"/>
          </a:p>
        </p:txBody>
      </p:sp>
      <p:sp>
        <p:nvSpPr>
          <p:cNvPr id="3" name="内容占位符 2"/>
          <p:cNvSpPr>
            <a:spLocks noGrp="1"/>
          </p:cNvSpPr>
          <p:nvPr>
            <p:ph idx="1"/>
          </p:nvPr>
        </p:nvSpPr>
        <p:spPr>
          <a:xfrm>
            <a:off x="467544" y="1556792"/>
            <a:ext cx="8229600" cy="4530725"/>
          </a:xfrm>
        </p:spPr>
        <p:txBody>
          <a:bodyPr>
            <a:normAutofit/>
          </a:bodyPr>
          <a:lstStyle/>
          <a:p>
            <a:endParaRPr lang="en-US" altLang="zh-CN" dirty="0" smtClean="0"/>
          </a:p>
          <a:p>
            <a:r>
              <a:rPr lang="zh-CN" altLang="en-US" dirty="0" smtClean="0"/>
              <a:t>事实上，石油公司付出一笔租金获得（例如）</a:t>
            </a:r>
            <a:r>
              <a:rPr lang="en-US" altLang="zh-CN" dirty="0" smtClean="0"/>
              <a:t>15 </a:t>
            </a:r>
            <a:r>
              <a:rPr lang="zh-CN" altLang="en-US" dirty="0" smtClean="0"/>
              <a:t>年开采权后，在这 </a:t>
            </a:r>
            <a:r>
              <a:rPr lang="en-US" altLang="zh-CN" dirty="0" smtClean="0"/>
              <a:t>15 </a:t>
            </a:r>
            <a:r>
              <a:rPr lang="zh-CN" altLang="en-US" dirty="0" smtClean="0"/>
              <a:t>年内，其决策条件可以简化表示为                        ，即根据石油价格</a:t>
            </a:r>
            <a:r>
              <a:rPr lang="en-US" altLang="zh-CN" dirty="0" smtClean="0"/>
              <a:t>    </a:t>
            </a:r>
            <a:r>
              <a:rPr lang="zh-CN" altLang="en-US" dirty="0" smtClean="0"/>
              <a:t>是否大于勘探开采和提炼成本 </a:t>
            </a:r>
            <a:r>
              <a:rPr lang="en-US" altLang="zh-CN" dirty="0" smtClean="0"/>
              <a:t>X </a:t>
            </a:r>
            <a:r>
              <a:rPr lang="zh-CN" altLang="en-US" dirty="0" smtClean="0"/>
              <a:t>以及大多少，来决定是否开采和何时开采。</a:t>
            </a:r>
          </a:p>
          <a:p>
            <a:pPr lvl="1"/>
            <a:r>
              <a:rPr lang="zh-CN" altLang="en-US" dirty="0" smtClean="0"/>
              <a:t>若    大于 </a:t>
            </a:r>
            <a:r>
              <a:rPr lang="en-US" altLang="zh-CN" dirty="0" smtClean="0"/>
              <a:t>X </a:t>
            </a:r>
            <a:r>
              <a:rPr lang="zh-CN" altLang="en-US" dirty="0" smtClean="0"/>
              <a:t>的程度高于预期要求的收益，公司决定开采，则回报为              ；</a:t>
            </a:r>
          </a:p>
          <a:p>
            <a:pPr lvl="1"/>
            <a:r>
              <a:rPr lang="zh-CN" altLang="en-US" dirty="0" smtClean="0"/>
              <a:t>若     小于 </a:t>
            </a:r>
            <a:r>
              <a:rPr lang="en-US" altLang="zh-CN" dirty="0" smtClean="0"/>
              <a:t>X </a:t>
            </a:r>
            <a:r>
              <a:rPr lang="zh-CN" altLang="en-US" dirty="0" smtClean="0"/>
              <a:t>的，公司决定不开采，则回报为 </a:t>
            </a:r>
            <a:r>
              <a:rPr lang="en-US" altLang="zh-CN" dirty="0" smtClean="0"/>
              <a:t>0 </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47</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020538470"/>
              </p:ext>
            </p:extLst>
          </p:nvPr>
        </p:nvGraphicFramePr>
        <p:xfrm>
          <a:off x="1187624" y="2852936"/>
          <a:ext cx="1762125" cy="439738"/>
        </p:xfrm>
        <a:graphic>
          <a:graphicData uri="http://schemas.openxmlformats.org/presentationml/2006/ole">
            <mc:AlternateContent xmlns:mc="http://schemas.openxmlformats.org/markup-compatibility/2006">
              <mc:Choice xmlns:v="urn:schemas-microsoft-com:vml" Requires="v">
                <p:oleObj spid="_x0000_s93226" name="Equation" r:id="rId3" imgW="914400" imgH="228600" progId="">
                  <p:embed/>
                </p:oleObj>
              </mc:Choice>
              <mc:Fallback>
                <p:oleObj name="Equation" r:id="rId3" imgW="9144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852936"/>
                        <a:ext cx="1762125"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18748694"/>
              </p:ext>
            </p:extLst>
          </p:nvPr>
        </p:nvGraphicFramePr>
        <p:xfrm>
          <a:off x="8172400" y="3140968"/>
          <a:ext cx="309565" cy="428628"/>
        </p:xfrm>
        <a:graphic>
          <a:graphicData uri="http://schemas.openxmlformats.org/presentationml/2006/ole">
            <mc:AlternateContent xmlns:mc="http://schemas.openxmlformats.org/markup-compatibility/2006">
              <mc:Choice xmlns:v="urn:schemas-microsoft-com:vml" Requires="v">
                <p:oleObj spid="_x0000_s93227" name="Equation" r:id="rId5" imgW="164880" imgH="228600" progId="">
                  <p:embed/>
                </p:oleObj>
              </mc:Choice>
              <mc:Fallback>
                <p:oleObj name="Equation" r:id="rId5" imgW="16488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2400" y="3140968"/>
                        <a:ext cx="309565"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43731908"/>
              </p:ext>
            </p:extLst>
          </p:nvPr>
        </p:nvGraphicFramePr>
        <p:xfrm>
          <a:off x="1475656" y="4077072"/>
          <a:ext cx="285752" cy="395657"/>
        </p:xfrm>
        <a:graphic>
          <a:graphicData uri="http://schemas.openxmlformats.org/presentationml/2006/ole">
            <mc:AlternateContent xmlns:mc="http://schemas.openxmlformats.org/markup-compatibility/2006">
              <mc:Choice xmlns:v="urn:schemas-microsoft-com:vml" Requires="v">
                <p:oleObj spid="_x0000_s93228" name="Equation" r:id="rId7" imgW="164880" imgH="228600" progId="">
                  <p:embed/>
                </p:oleObj>
              </mc:Choice>
              <mc:Fallback>
                <p:oleObj name="Equation" r:id="rId7" imgW="16488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4077072"/>
                        <a:ext cx="285752" cy="3956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27925806"/>
              </p:ext>
            </p:extLst>
          </p:nvPr>
        </p:nvGraphicFramePr>
        <p:xfrm>
          <a:off x="1475656" y="4797152"/>
          <a:ext cx="401842" cy="428628"/>
        </p:xfrm>
        <a:graphic>
          <a:graphicData uri="http://schemas.openxmlformats.org/presentationml/2006/ole">
            <mc:AlternateContent xmlns:mc="http://schemas.openxmlformats.org/markup-compatibility/2006">
              <mc:Choice xmlns:v="urn:schemas-microsoft-com:vml" Requires="v">
                <p:oleObj spid="_x0000_s93229" name="Equation" r:id="rId9" imgW="164880" imgH="228600" progId="">
                  <p:embed/>
                </p:oleObj>
              </mc:Choice>
              <mc:Fallback>
                <p:oleObj name="Equation" r:id="rId9" imgW="16488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4797152"/>
                        <a:ext cx="401842"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42876192"/>
              </p:ext>
            </p:extLst>
          </p:nvPr>
        </p:nvGraphicFramePr>
        <p:xfrm>
          <a:off x="2123728" y="4365104"/>
          <a:ext cx="833443" cy="428628"/>
        </p:xfrm>
        <a:graphic>
          <a:graphicData uri="http://schemas.openxmlformats.org/presentationml/2006/ole">
            <mc:AlternateContent xmlns:mc="http://schemas.openxmlformats.org/markup-compatibility/2006">
              <mc:Choice xmlns:v="urn:schemas-microsoft-com:vml" Requires="v">
                <p:oleObj spid="_x0000_s93230" name="Equation" r:id="rId11" imgW="444240" imgH="228600" progId="">
                  <p:embed/>
                </p:oleObj>
              </mc:Choice>
              <mc:Fallback>
                <p:oleObj name="Equation" r:id="rId11" imgW="444240" imgH="2286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3728" y="4365104"/>
                        <a:ext cx="833443"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8243834"/>
      </p:ext>
    </p:extLst>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9.7 </a:t>
            </a:r>
            <a:r>
              <a:rPr lang="zh-CN" altLang="en-US" dirty="0" smtClean="0"/>
              <a:t>实物期权案例：油气开采权</a:t>
            </a:r>
            <a:r>
              <a:rPr lang="en-US" altLang="zh-CN" dirty="0" smtClean="0"/>
              <a:t>III</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pPr>
              <a:buNone/>
            </a:pPr>
            <a:r>
              <a:rPr lang="en-US" altLang="zh-CN" dirty="0" smtClean="0"/>
              <a:t>		</a:t>
            </a:r>
            <a:r>
              <a:rPr lang="zh-CN" altLang="en-US" dirty="0" smtClean="0"/>
              <a:t>但无论如何，公司要损失预先支付的租金。因此，石油开采权实际上相当于一份以石油价格为标的、以开采期限为到期日，以勘探开采和提炼成本为执行价格的美式期权，所支付的租金即期权费。因此，租金的确定和投资决策均可以运用期权定价的原理进行分析。</a:t>
            </a:r>
          </a:p>
          <a:p>
            <a:pPr>
              <a:buNone/>
            </a:pPr>
            <a:r>
              <a:rPr lang="en-US" altLang="zh-CN" dirty="0" smtClean="0"/>
              <a:t>		</a:t>
            </a:r>
            <a:r>
              <a:rPr lang="zh-CN" altLang="en-US" dirty="0" smtClean="0"/>
              <a:t>而在进行开采之后，石油公司在开采过程还可以选择放弃开采、追加投资、紧缩投资、以及延长油田的租期等等，这些决策实际上又可以分别被视为放弃投资权、追加投资权、紧缩投资权和延期期权等。</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48</a:t>
            </a:fld>
            <a:endParaRPr lang="en-US" altLang="zh-CN">
              <a:solidFill>
                <a:srgbClr val="000000"/>
              </a:solidFill>
            </a:endParaRPr>
          </a:p>
        </p:txBody>
      </p:sp>
    </p:spTree>
    <p:extLst>
      <p:ext uri="{BB962C8B-B14F-4D97-AF65-F5344CB8AC3E}">
        <p14:creationId xmlns:p14="http://schemas.microsoft.com/office/powerpoint/2010/main" val="633642331"/>
      </p:ext>
    </p:extLst>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624013" y="333375"/>
            <a:ext cx="5689600" cy="1081088"/>
          </a:xfrm>
        </p:spPr>
        <p:txBody>
          <a:bodyPr/>
          <a:lstStyle/>
          <a:p>
            <a:pPr marL="53975" eaLnBrk="1" hangingPunct="1"/>
            <a:r>
              <a:rPr lang="en-US" altLang="zh-CN" smtClean="0">
                <a:solidFill>
                  <a:srgbClr val="0044AC"/>
                </a:solidFill>
              </a:rPr>
              <a:t>       </a:t>
            </a:r>
            <a:r>
              <a:rPr lang="zh-CN" altLang="en-US"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smtClean="0"/>
              <a:t>Any Questions</a:t>
            </a:r>
            <a:r>
              <a:rPr lang="zh-CN" altLang="en-US" sz="2800" smtClean="0"/>
              <a:t>？</a:t>
            </a:r>
            <a:endParaRPr lang="en-US" altLang="zh-CN" sz="2800" smtClean="0"/>
          </a:p>
          <a:p>
            <a:pPr eaLnBrk="1" hangingPunct="1"/>
            <a:endParaRPr lang="en-US" altLang="zh-CN" sz="280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5"/>
            <a:ext cx="2082800" cy="2751138"/>
          </a:xfrm>
          <a:noFill/>
        </p:spPr>
      </p:pic>
      <p:sp>
        <p:nvSpPr>
          <p:cNvPr id="4" name="页脚占位符 3"/>
          <p:cNvSpPr>
            <a:spLocks noGrp="1"/>
          </p:cNvSpPr>
          <p:nvPr>
            <p:ph type="ftr" sz="quarter" idx="11"/>
          </p:nvPr>
        </p:nvSpPr>
        <p:spPr>
          <a:xfrm>
            <a:off x="2699792" y="6381327"/>
            <a:ext cx="3888432" cy="340147"/>
          </a:xfrm>
        </p:spPr>
        <p:txBody>
          <a:bodyPr/>
          <a:lstStyle/>
          <a:p>
            <a:pPr>
              <a:defRPr/>
            </a:pPr>
            <a:r>
              <a:rPr lang="en-US" altLang="zh-CN" smtClean="0"/>
              <a:t>Copyright © 2012 Zheng, Zhenlong &amp; Chen, Rong</a:t>
            </a:r>
            <a:endParaRPr lang="zh-CN" altLang="en-US" dirty="0"/>
          </a:p>
        </p:txBody>
      </p:sp>
      <p:sp>
        <p:nvSpPr>
          <p:cNvPr id="5" name="灯片编号占位符 4"/>
          <p:cNvSpPr>
            <a:spLocks noGrp="1"/>
          </p:cNvSpPr>
          <p:nvPr>
            <p:ph type="sldNum" sz="quarter" idx="12"/>
          </p:nvPr>
        </p:nvSpPr>
        <p:spPr/>
        <p:txBody>
          <a:bodyPr/>
          <a:lstStyle/>
          <a:p>
            <a:pPr>
              <a:defRPr/>
            </a:pPr>
            <a:fld id="{5CC2B108-31DF-4FE0-8872-C4A8491C00B8}" type="slidenum">
              <a:rPr lang="en-US" altLang="zh-CN" smtClean="0"/>
              <a:pPr>
                <a:defRPr/>
              </a:pPr>
              <a:t>49</a:t>
            </a:fld>
            <a:endParaRPr lang="en-US" altLang="zh-CN"/>
          </a:p>
        </p:txBody>
      </p:sp>
    </p:spTree>
    <p:extLst>
      <p:ext uri="{BB962C8B-B14F-4D97-AF65-F5344CB8AC3E}">
        <p14:creationId xmlns:p14="http://schemas.microsoft.com/office/powerpoint/2010/main" val="353114205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期权的分类</a:t>
            </a:r>
            <a:r>
              <a:rPr lang="en-US" altLang="zh-CN" dirty="0" smtClean="0"/>
              <a:t>I</a:t>
            </a:r>
            <a:r>
              <a:rPr lang="zh-CN" altLang="en-US" dirty="0" smtClean="0"/>
              <a:t>：期权多头的不同权利</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按期权买者的权利划分：</a:t>
            </a:r>
          </a:p>
          <a:p>
            <a:pPr lvl="1"/>
            <a:r>
              <a:rPr lang="zh-CN" altLang="en-US" dirty="0" smtClean="0"/>
              <a:t>看涨期权（ </a:t>
            </a:r>
            <a:r>
              <a:rPr lang="en-US" altLang="zh-CN" dirty="0" smtClean="0"/>
              <a:t>Call Option </a:t>
            </a:r>
            <a:r>
              <a:rPr lang="zh-CN" altLang="en-US" dirty="0" smtClean="0"/>
              <a:t>）：赋予期权买者未来按约定价格购买标的资产的权利</a:t>
            </a:r>
          </a:p>
          <a:p>
            <a:pPr lvl="1"/>
            <a:r>
              <a:rPr lang="zh-CN" altLang="en-US" dirty="0" smtClean="0"/>
              <a:t>看跌期权（ </a:t>
            </a:r>
            <a:r>
              <a:rPr lang="en-US" altLang="zh-CN" dirty="0" smtClean="0"/>
              <a:t>Put Option </a:t>
            </a:r>
            <a:r>
              <a:rPr lang="zh-CN" altLang="en-US" dirty="0" smtClean="0"/>
              <a:t>）：赋予期权买者未来按约定价格出售标的资产的权利</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a:t>
            </a:fld>
            <a:endParaRPr lang="en-US" altLang="zh-CN">
              <a:solidFill>
                <a:srgbClr val="000000"/>
              </a:solidFill>
            </a:endParaRPr>
          </a:p>
        </p:txBody>
      </p:sp>
    </p:spTree>
    <p:extLst>
      <p:ext uri="{BB962C8B-B14F-4D97-AF65-F5344CB8AC3E}">
        <p14:creationId xmlns:p14="http://schemas.microsoft.com/office/powerpoint/2010/main" val="3232954237"/>
      </p:ext>
    </p:extLst>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A0B34B9-D817-47F5-9B8C-94F2D5E9BE68}" type="slidenum">
              <a:rPr lang="zh-CN" altLang="en-US" smtClean="0"/>
              <a:pPr/>
              <a:t>50</a:t>
            </a:fld>
            <a:endParaRPr lang="zh-CN" altLang="en-US"/>
          </a:p>
        </p:txBody>
      </p:sp>
    </p:spTree>
    <p:extLst>
      <p:ext uri="{BB962C8B-B14F-4D97-AF65-F5344CB8AC3E}">
        <p14:creationId xmlns:p14="http://schemas.microsoft.com/office/powerpoint/2010/main" val="786870637"/>
      </p:ext>
    </p:extLst>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
          <p:cNvSpPr>
            <a:spLocks noGrp="1"/>
          </p:cNvSpPr>
          <p:nvPr>
            <p:ph type="title"/>
          </p:nvPr>
        </p:nvSpPr>
        <p:spPr>
          <a:xfrm>
            <a:off x="1187450" y="23813"/>
            <a:ext cx="7434263" cy="676275"/>
          </a:xfrm>
        </p:spPr>
        <p:txBody>
          <a:bodyPr rtlCol="0">
            <a:normAutofit/>
          </a:bodyPr>
          <a:lstStyle/>
          <a:p>
            <a:pPr eaLnBrk="1" fontAlgn="auto" hangingPunct="1">
              <a:spcAft>
                <a:spcPts val="0"/>
              </a:spcAft>
              <a:defRPr/>
            </a:pPr>
            <a:r>
              <a:rPr lang="en-US" altLang="zh-CN" dirty="0" smtClean="0"/>
              <a:t>TCE</a:t>
            </a:r>
            <a:r>
              <a:rPr lang="zh-CN" altLang="en-US" dirty="0" smtClean="0"/>
              <a:t>黄金看跌期权价（</a:t>
            </a:r>
            <a:r>
              <a:rPr lang="en-US" altLang="zh-CN" dirty="0" smtClean="0"/>
              <a:t>2011.4.12</a:t>
            </a:r>
            <a:r>
              <a:rPr lang="zh-CN" altLang="en-US" dirty="0" smtClean="0"/>
              <a:t>）</a:t>
            </a:r>
          </a:p>
        </p:txBody>
      </p:sp>
      <p:pic>
        <p:nvPicPr>
          <p:cNvPr id="259076"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35150" y="692150"/>
            <a:ext cx="5545138" cy="5761186"/>
          </a:xfrm>
          <a:noFill/>
        </p:spPr>
      </p:pic>
      <p:sp>
        <p:nvSpPr>
          <p:cNvPr id="3" name="页脚占位符 2"/>
          <p:cNvSpPr>
            <a:spLocks noGrp="1"/>
          </p:cNvSpPr>
          <p:nvPr>
            <p:ph type="ftr" sz="quarter" idx="11"/>
          </p:nvPr>
        </p:nvSpPr>
        <p:spPr/>
        <p:txBody>
          <a:bodyPr/>
          <a:lstStyle/>
          <a:p>
            <a:pPr>
              <a:defRPr/>
            </a:pPr>
            <a:r>
              <a:rPr lang="en-US" altLang="zh-CN" smtClean="0">
                <a:solidFill>
                  <a:srgbClr val="000000"/>
                </a:solidFill>
              </a:rPr>
              <a:t>Copyright © 2012 Zheng, Zhenlong &amp; Chen, Rong</a:t>
            </a:r>
            <a:endParaRPr lang="zh-CN" altLang="en-US" dirty="0">
              <a:solidFill>
                <a:srgbClr val="000000"/>
              </a:solidFill>
            </a:endParaRPr>
          </a:p>
        </p:txBody>
      </p:sp>
      <p:sp>
        <p:nvSpPr>
          <p:cNvPr id="187396" name="灯片编号占位符 6"/>
          <p:cNvSpPr>
            <a:spLocks noGrp="1"/>
          </p:cNvSpPr>
          <p:nvPr>
            <p:ph type="sldNum" sz="quarter" idx="12"/>
          </p:nvPr>
        </p:nvSpPr>
        <p:spPr/>
        <p:txBody>
          <a:bodyPr/>
          <a:lstStyle/>
          <a:p>
            <a:pPr>
              <a:defRPr/>
            </a:pPr>
            <a:fld id="{4584AEF4-01D8-4749-8633-78957D691CE2}" type="slidenum">
              <a:rPr lang="en-US" altLang="zh-CN"/>
              <a:pPr>
                <a:defRPr/>
              </a:pPr>
              <a:t>6</a:t>
            </a:fld>
            <a:endParaRPr lang="en-US" altLang="zh-CN"/>
          </a:p>
        </p:txBody>
      </p:sp>
    </p:spTree>
    <p:extLst>
      <p:ext uri="{BB962C8B-B14F-4D97-AF65-F5344CB8AC3E}">
        <p14:creationId xmlns:p14="http://schemas.microsoft.com/office/powerpoint/2010/main" val="4064185031"/>
      </p:ext>
    </p:extLst>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理解期权</a:t>
            </a:r>
            <a:endParaRPr lang="zh-CN" altLang="en-US" dirty="0"/>
          </a:p>
        </p:txBody>
      </p:sp>
      <p:sp>
        <p:nvSpPr>
          <p:cNvPr id="3" name="内容占位符 2"/>
          <p:cNvSpPr>
            <a:spLocks noGrp="1"/>
          </p:cNvSpPr>
          <p:nvPr>
            <p:ph idx="1"/>
          </p:nvPr>
        </p:nvSpPr>
        <p:spPr>
          <a:xfrm>
            <a:off x="467544" y="1196752"/>
            <a:ext cx="8229600" cy="4530725"/>
          </a:xfrm>
        </p:spPr>
        <p:txBody>
          <a:bodyPr>
            <a:normAutofit fontScale="92500" lnSpcReduction="10000"/>
          </a:bodyPr>
          <a:lstStyle/>
          <a:p>
            <a:endParaRPr lang="en-US" altLang="zh-CN" dirty="0" smtClean="0"/>
          </a:p>
          <a:p>
            <a:r>
              <a:rPr lang="zh-CN" altLang="en-US" dirty="0" smtClean="0"/>
              <a:t>期权是一种金融合约，是买卖双方关于未来某种权利的协议。</a:t>
            </a:r>
          </a:p>
          <a:p>
            <a:endParaRPr lang="zh-CN" altLang="en-US" dirty="0" smtClean="0"/>
          </a:p>
          <a:p>
            <a:r>
              <a:rPr lang="zh-CN" altLang="en-US" dirty="0" smtClean="0"/>
              <a:t>期权多头：支付期权费后，只有权利，没有义务</a:t>
            </a:r>
          </a:p>
          <a:p>
            <a:endParaRPr lang="zh-CN" altLang="en-US" dirty="0" smtClean="0"/>
          </a:p>
          <a:p>
            <a:r>
              <a:rPr lang="zh-CN" altLang="en-US" dirty="0" smtClean="0"/>
              <a:t>期权空头：收取期权费后，只有义务，没有权利</a:t>
            </a:r>
          </a:p>
          <a:p>
            <a:endParaRPr lang="zh-CN" altLang="en-US" dirty="0" smtClean="0"/>
          </a:p>
          <a:p>
            <a:r>
              <a:rPr lang="zh-CN" altLang="en-US" dirty="0" smtClean="0"/>
              <a:t>期权协议要素</a:t>
            </a:r>
          </a:p>
          <a:p>
            <a:pPr lvl="1"/>
            <a:r>
              <a:rPr lang="zh-CN" altLang="en-US" dirty="0" smtClean="0"/>
              <a:t>买卖双方、约定的权利、约定期限、执行价格、约定交易数量和期权价格（期权费）</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7</a:t>
            </a:fld>
            <a:endParaRPr lang="en-US" altLang="zh-CN">
              <a:solidFill>
                <a:srgbClr val="000000"/>
              </a:solidFill>
            </a:endParaRPr>
          </a:p>
        </p:txBody>
      </p:sp>
    </p:spTree>
    <p:extLst>
      <p:ext uri="{BB962C8B-B14F-4D97-AF65-F5344CB8AC3E}">
        <p14:creationId xmlns:p14="http://schemas.microsoft.com/office/powerpoint/2010/main" val="1334812757"/>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理解期权：双重买卖关系</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683568" y="1340768"/>
            <a:ext cx="7491618" cy="3929090"/>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8</a:t>
            </a:fld>
            <a:endParaRPr lang="en-US" altLang="zh-CN">
              <a:solidFill>
                <a:srgbClr val="000000"/>
              </a:solidFill>
            </a:endParaRPr>
          </a:p>
        </p:txBody>
      </p:sp>
    </p:spTree>
    <p:extLst>
      <p:ext uri="{BB962C8B-B14F-4D97-AF65-F5344CB8AC3E}">
        <p14:creationId xmlns:p14="http://schemas.microsoft.com/office/powerpoint/2010/main" val="861707845"/>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期权的分类</a:t>
            </a:r>
            <a:r>
              <a:rPr lang="en-US" altLang="zh-CN" dirty="0" smtClean="0"/>
              <a:t>II</a:t>
            </a:r>
            <a:r>
              <a:rPr lang="zh-CN" altLang="en-US" dirty="0" smtClean="0"/>
              <a:t>：欧式期权与美式期权</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714348" y="1714488"/>
            <a:ext cx="7521019" cy="4286280"/>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9</a:t>
            </a:fld>
            <a:endParaRPr lang="en-US" altLang="zh-CN">
              <a:solidFill>
                <a:srgbClr val="000000"/>
              </a:solidFill>
            </a:endParaRPr>
          </a:p>
        </p:txBody>
      </p:sp>
    </p:spTree>
    <p:extLst>
      <p:ext uri="{BB962C8B-B14F-4D97-AF65-F5344CB8AC3E}">
        <p14:creationId xmlns:p14="http://schemas.microsoft.com/office/powerpoint/2010/main" val="4037235463"/>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15091</TotalTime>
  <Words>2748</Words>
  <Application>Microsoft Office PowerPoint</Application>
  <PresentationFormat>全屏显示(4:3)</PresentationFormat>
  <Paragraphs>361</Paragraphs>
  <Slides>50</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2" baseType="lpstr">
      <vt:lpstr>主题1</vt:lpstr>
      <vt:lpstr>Equation</vt:lpstr>
      <vt:lpstr> 第九章  期权与期权市场   </vt:lpstr>
      <vt:lpstr>目录</vt:lpstr>
      <vt:lpstr>目录</vt:lpstr>
      <vt:lpstr>期权（Option）的定义</vt:lpstr>
      <vt:lpstr>期权的分类I：期权多头的不同权利</vt:lpstr>
      <vt:lpstr>TCE黄金看跌期权价（2011.4.12）</vt:lpstr>
      <vt:lpstr>理解期权</vt:lpstr>
      <vt:lpstr>理解期权：双重买卖关系</vt:lpstr>
      <vt:lpstr>期权的分类II：欧式期权与美式期权</vt:lpstr>
      <vt:lpstr>期权的分类III：不同标的资产</vt:lpstr>
      <vt:lpstr>股票期权与股价指数期权</vt:lpstr>
      <vt:lpstr>期货期权与利率期权</vt:lpstr>
      <vt:lpstr>目录</vt:lpstr>
      <vt:lpstr>课后阅读</vt:lpstr>
      <vt:lpstr>全球OTC主要期权品种概况</vt:lpstr>
      <vt:lpstr>美国主要期权交易品种</vt:lpstr>
      <vt:lpstr>美国三类期权交易所</vt:lpstr>
      <vt:lpstr>2010年通过美国期权清算公司清算的期权市场份额</vt:lpstr>
      <vt:lpstr>期权交易的特征和趋势</vt:lpstr>
      <vt:lpstr>目录</vt:lpstr>
      <vt:lpstr>标准化：交易单位</vt:lpstr>
      <vt:lpstr>标准化：执行价格</vt:lpstr>
      <vt:lpstr>标准化：到期日（课后阅读）</vt:lpstr>
      <vt:lpstr>标准化：红利和股票分割</vt:lpstr>
      <vt:lpstr>标准化：交割规定</vt:lpstr>
      <vt:lpstr>CBOE部分期权合约规格</vt:lpstr>
      <vt:lpstr>头寸限额和执行限额</vt:lpstr>
      <vt:lpstr>买卖指令</vt:lpstr>
      <vt:lpstr>期权清算公司</vt:lpstr>
      <vt:lpstr>期权交易的清算</vt:lpstr>
      <vt:lpstr>期权执行的实施</vt:lpstr>
      <vt:lpstr>保证金制度</vt:lpstr>
      <vt:lpstr>股票期权保证金</vt:lpstr>
      <vt:lpstr>案例9.4 股票看涨期权空方的初始保证金  </vt:lpstr>
      <vt:lpstr>CBOE S&amp;P500指数看跌期权价格 （2012.4.4，现货指数收盘价1398.96）</vt:lpstr>
      <vt:lpstr>CBOE S&amp;P500指数看涨期权价格 （2012.4.4，现货指数收盘价1398.96）</vt:lpstr>
      <vt:lpstr>目录</vt:lpstr>
      <vt:lpstr>期权与期货</vt:lpstr>
      <vt:lpstr>权证（Warrants）</vt:lpstr>
      <vt:lpstr>股本权证与备兑权证</vt:lpstr>
      <vt:lpstr>股票期权与权证</vt:lpstr>
      <vt:lpstr>中国权证市场</vt:lpstr>
      <vt:lpstr>内嵌期权</vt:lpstr>
      <vt:lpstr>内嵌期权案例</vt:lpstr>
      <vt:lpstr>实物期权</vt:lpstr>
      <vt:lpstr>案例9.7 实物期权案例：油气开采权I  </vt:lpstr>
      <vt:lpstr>案例9.7 实物期权案例：油气开采权II</vt:lpstr>
      <vt:lpstr>案例9.7 实物期权案例：油气开采权III</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803</cp:revision>
  <dcterms:created xsi:type="dcterms:W3CDTF">2007-10-06T10:41:32Z</dcterms:created>
  <dcterms:modified xsi:type="dcterms:W3CDTF">2012-11-20T14:26:12Z</dcterms:modified>
</cp:coreProperties>
</file>