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7"/>
  </p:notesMasterIdLst>
  <p:sldIdLst>
    <p:sldId id="256" r:id="rId2"/>
    <p:sldId id="259" r:id="rId3"/>
    <p:sldId id="258" r:id="rId4"/>
    <p:sldId id="276" r:id="rId5"/>
    <p:sldId id="374" r:id="rId6"/>
    <p:sldId id="375" r:id="rId7"/>
    <p:sldId id="376" r:id="rId8"/>
    <p:sldId id="377" r:id="rId9"/>
    <p:sldId id="378" r:id="rId10"/>
    <p:sldId id="379" r:id="rId11"/>
    <p:sldId id="380" r:id="rId12"/>
    <p:sldId id="441" r:id="rId13"/>
    <p:sldId id="275" r:id="rId14"/>
    <p:sldId id="381" r:id="rId15"/>
    <p:sldId id="382" r:id="rId16"/>
    <p:sldId id="383" r:id="rId17"/>
    <p:sldId id="384" r:id="rId18"/>
    <p:sldId id="385" r:id="rId19"/>
    <p:sldId id="386" r:id="rId20"/>
    <p:sldId id="387" r:id="rId21"/>
    <p:sldId id="388" r:id="rId22"/>
    <p:sldId id="389" r:id="rId23"/>
    <p:sldId id="442" r:id="rId24"/>
    <p:sldId id="390" r:id="rId25"/>
    <p:sldId id="391" r:id="rId26"/>
    <p:sldId id="392" r:id="rId27"/>
    <p:sldId id="393" r:id="rId28"/>
    <p:sldId id="394" r:id="rId29"/>
    <p:sldId id="395" r:id="rId30"/>
    <p:sldId id="397" r:id="rId31"/>
    <p:sldId id="398" r:id="rId32"/>
    <p:sldId id="396" r:id="rId33"/>
    <p:sldId id="399" r:id="rId34"/>
    <p:sldId id="400" r:id="rId35"/>
    <p:sldId id="401" r:id="rId36"/>
    <p:sldId id="402" r:id="rId37"/>
    <p:sldId id="403" r:id="rId38"/>
    <p:sldId id="404" r:id="rId39"/>
    <p:sldId id="405" r:id="rId40"/>
    <p:sldId id="406" r:id="rId41"/>
    <p:sldId id="407" r:id="rId42"/>
    <p:sldId id="408" r:id="rId43"/>
    <p:sldId id="409" r:id="rId44"/>
    <p:sldId id="410" r:id="rId45"/>
    <p:sldId id="411" r:id="rId46"/>
    <p:sldId id="412" r:id="rId47"/>
    <p:sldId id="413" r:id="rId48"/>
    <p:sldId id="414" r:id="rId49"/>
    <p:sldId id="415" r:id="rId50"/>
    <p:sldId id="416" r:id="rId51"/>
    <p:sldId id="417" r:id="rId52"/>
    <p:sldId id="418" r:id="rId53"/>
    <p:sldId id="419" r:id="rId54"/>
    <p:sldId id="420" r:id="rId55"/>
    <p:sldId id="422" r:id="rId56"/>
    <p:sldId id="421" r:id="rId57"/>
    <p:sldId id="423" r:id="rId58"/>
    <p:sldId id="424" r:id="rId59"/>
    <p:sldId id="425" r:id="rId60"/>
    <p:sldId id="426" r:id="rId61"/>
    <p:sldId id="427" r:id="rId62"/>
    <p:sldId id="428" r:id="rId63"/>
    <p:sldId id="429" r:id="rId64"/>
    <p:sldId id="430" r:id="rId65"/>
    <p:sldId id="431" r:id="rId66"/>
    <p:sldId id="432" r:id="rId67"/>
    <p:sldId id="433" r:id="rId68"/>
    <p:sldId id="434" r:id="rId69"/>
    <p:sldId id="435" r:id="rId70"/>
    <p:sldId id="436" r:id="rId71"/>
    <p:sldId id="437" r:id="rId72"/>
    <p:sldId id="438" r:id="rId73"/>
    <p:sldId id="439" r:id="rId74"/>
    <p:sldId id="440" r:id="rId75"/>
    <p:sldId id="365" r:id="rId7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EAEFF7"/>
    <a:srgbClr val="D2DE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100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38401A-AF25-48A5-9F9A-2669C87C06C6}" type="datetimeFigureOut">
              <a:rPr lang="zh-CN" altLang="en-US" smtClean="0"/>
              <a:t>2015/3/11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729279-A325-4562-97D1-3E92C1281346}" type="slidenum">
              <a:rPr lang="zh-CN" altLang="en-US" smtClean="0"/>
              <a:t>‹#›</a:t>
            </a:fld>
            <a:endParaRPr lang="zh-CN" altLang="en-US"/>
          </a:p>
        </p:txBody>
      </p:sp>
    </p:spTree>
    <p:extLst>
      <p:ext uri="{BB962C8B-B14F-4D97-AF65-F5344CB8AC3E}">
        <p14:creationId xmlns:p14="http://schemas.microsoft.com/office/powerpoint/2010/main" val="2277010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729279-A325-4562-97D1-3E92C1281346}" type="slidenum">
              <a:rPr lang="zh-CN" altLang="en-US" smtClean="0"/>
              <a:t>75</a:t>
            </a:fld>
            <a:endParaRPr lang="zh-CN" altLang="en-US"/>
          </a:p>
        </p:txBody>
      </p:sp>
    </p:spTree>
    <p:extLst>
      <p:ext uri="{BB962C8B-B14F-4D97-AF65-F5344CB8AC3E}">
        <p14:creationId xmlns:p14="http://schemas.microsoft.com/office/powerpoint/2010/main" val="1102342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39280DF-DBA1-4911-9F44-51FB9AA1DEE4}" type="datetimeFigureOut">
              <a:rPr lang="zh-CN" altLang="en-US" smtClean="0"/>
              <a:t>2015/3/11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B50153-AE12-4277-92EC-DF52837A0E8E}" type="slidenum">
              <a:rPr lang="zh-CN" altLang="en-US" smtClean="0"/>
              <a:t>‹#›</a:t>
            </a:fld>
            <a:endParaRPr lang="zh-CN" altLang="en-US"/>
          </a:p>
        </p:txBody>
      </p:sp>
    </p:spTree>
    <p:extLst>
      <p:ext uri="{BB962C8B-B14F-4D97-AF65-F5344CB8AC3E}">
        <p14:creationId xmlns:p14="http://schemas.microsoft.com/office/powerpoint/2010/main" val="20182944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39280DF-DBA1-4911-9F44-51FB9AA1DEE4}" type="datetimeFigureOut">
              <a:rPr lang="zh-CN" altLang="en-US" smtClean="0"/>
              <a:t>2015/3/11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B50153-AE12-4277-92EC-DF52837A0E8E}" type="slidenum">
              <a:rPr lang="zh-CN" altLang="en-US" smtClean="0"/>
              <a:t>‹#›</a:t>
            </a:fld>
            <a:endParaRPr lang="zh-CN" altLang="en-US"/>
          </a:p>
        </p:txBody>
      </p:sp>
    </p:spTree>
    <p:extLst>
      <p:ext uri="{BB962C8B-B14F-4D97-AF65-F5344CB8AC3E}">
        <p14:creationId xmlns:p14="http://schemas.microsoft.com/office/powerpoint/2010/main" val="7347124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39280DF-DBA1-4911-9F44-51FB9AA1DEE4}" type="datetimeFigureOut">
              <a:rPr lang="zh-CN" altLang="en-US" smtClean="0"/>
              <a:t>2015/3/11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B50153-AE12-4277-92EC-DF52837A0E8E}" type="slidenum">
              <a:rPr lang="zh-CN" altLang="en-US" smtClean="0"/>
              <a:t>‹#›</a:t>
            </a:fld>
            <a:endParaRPr lang="zh-CN" altLang="en-US"/>
          </a:p>
        </p:txBody>
      </p:sp>
    </p:spTree>
    <p:extLst>
      <p:ext uri="{BB962C8B-B14F-4D97-AF65-F5344CB8AC3E}">
        <p14:creationId xmlns:p14="http://schemas.microsoft.com/office/powerpoint/2010/main" val="11839670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39280DF-DBA1-4911-9F44-51FB9AA1DEE4}" type="datetimeFigureOut">
              <a:rPr lang="zh-CN" altLang="en-US" smtClean="0"/>
              <a:t>2015/3/11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B50153-AE12-4277-92EC-DF52837A0E8E}" type="slidenum">
              <a:rPr lang="zh-CN" altLang="en-US" smtClean="0"/>
              <a:t>‹#›</a:t>
            </a:fld>
            <a:endParaRPr lang="zh-CN" altLang="en-US"/>
          </a:p>
        </p:txBody>
      </p:sp>
    </p:spTree>
    <p:extLst>
      <p:ext uri="{BB962C8B-B14F-4D97-AF65-F5344CB8AC3E}">
        <p14:creationId xmlns:p14="http://schemas.microsoft.com/office/powerpoint/2010/main" val="21433191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39280DF-DBA1-4911-9F44-51FB9AA1DEE4}" type="datetimeFigureOut">
              <a:rPr lang="zh-CN" altLang="en-US" smtClean="0"/>
              <a:t>2015/3/11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B50153-AE12-4277-92EC-DF52837A0E8E}" type="slidenum">
              <a:rPr lang="zh-CN" altLang="en-US" smtClean="0"/>
              <a:t>‹#›</a:t>
            </a:fld>
            <a:endParaRPr lang="zh-CN" altLang="en-US"/>
          </a:p>
        </p:txBody>
      </p:sp>
    </p:spTree>
    <p:extLst>
      <p:ext uri="{BB962C8B-B14F-4D97-AF65-F5344CB8AC3E}">
        <p14:creationId xmlns:p14="http://schemas.microsoft.com/office/powerpoint/2010/main" val="11256417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39280DF-DBA1-4911-9F44-51FB9AA1DEE4}" type="datetimeFigureOut">
              <a:rPr lang="zh-CN" altLang="en-US" smtClean="0"/>
              <a:t>2015/3/11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0B50153-AE12-4277-92EC-DF52837A0E8E}" type="slidenum">
              <a:rPr lang="zh-CN" altLang="en-US" smtClean="0"/>
              <a:t>‹#›</a:t>
            </a:fld>
            <a:endParaRPr lang="zh-CN" altLang="en-US"/>
          </a:p>
        </p:txBody>
      </p:sp>
    </p:spTree>
    <p:extLst>
      <p:ext uri="{BB962C8B-B14F-4D97-AF65-F5344CB8AC3E}">
        <p14:creationId xmlns:p14="http://schemas.microsoft.com/office/powerpoint/2010/main" val="34323301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39280DF-DBA1-4911-9F44-51FB9AA1DEE4}" type="datetimeFigureOut">
              <a:rPr lang="zh-CN" altLang="en-US" smtClean="0"/>
              <a:t>2015/3/11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0B50153-AE12-4277-92EC-DF52837A0E8E}" type="slidenum">
              <a:rPr lang="zh-CN" altLang="en-US" smtClean="0"/>
              <a:t>‹#›</a:t>
            </a:fld>
            <a:endParaRPr lang="zh-CN" altLang="en-US"/>
          </a:p>
        </p:txBody>
      </p:sp>
    </p:spTree>
    <p:extLst>
      <p:ext uri="{BB962C8B-B14F-4D97-AF65-F5344CB8AC3E}">
        <p14:creationId xmlns:p14="http://schemas.microsoft.com/office/powerpoint/2010/main" val="6994317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39280DF-DBA1-4911-9F44-51FB9AA1DEE4}" type="datetimeFigureOut">
              <a:rPr lang="zh-CN" altLang="en-US" smtClean="0"/>
              <a:t>2015/3/11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0B50153-AE12-4277-92EC-DF52837A0E8E}" type="slidenum">
              <a:rPr lang="zh-CN" altLang="en-US" smtClean="0"/>
              <a:t>‹#›</a:t>
            </a:fld>
            <a:endParaRPr lang="zh-CN" altLang="en-US"/>
          </a:p>
        </p:txBody>
      </p:sp>
    </p:spTree>
    <p:extLst>
      <p:ext uri="{BB962C8B-B14F-4D97-AF65-F5344CB8AC3E}">
        <p14:creationId xmlns:p14="http://schemas.microsoft.com/office/powerpoint/2010/main" val="40747775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9280DF-DBA1-4911-9F44-51FB9AA1DEE4}" type="datetimeFigureOut">
              <a:rPr lang="zh-CN" altLang="en-US" smtClean="0"/>
              <a:t>2015/3/11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0B50153-AE12-4277-92EC-DF52837A0E8E}" type="slidenum">
              <a:rPr lang="zh-CN" altLang="en-US" smtClean="0"/>
              <a:t>‹#›</a:t>
            </a:fld>
            <a:endParaRPr lang="zh-CN" altLang="en-US"/>
          </a:p>
        </p:txBody>
      </p:sp>
    </p:spTree>
    <p:extLst>
      <p:ext uri="{BB962C8B-B14F-4D97-AF65-F5344CB8AC3E}">
        <p14:creationId xmlns:p14="http://schemas.microsoft.com/office/powerpoint/2010/main" val="16877425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39280DF-DBA1-4911-9F44-51FB9AA1DEE4}" type="datetimeFigureOut">
              <a:rPr lang="zh-CN" altLang="en-US" smtClean="0"/>
              <a:t>2015/3/11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0B50153-AE12-4277-92EC-DF52837A0E8E}" type="slidenum">
              <a:rPr lang="zh-CN" altLang="en-US" smtClean="0"/>
              <a:t>‹#›</a:t>
            </a:fld>
            <a:endParaRPr lang="zh-CN" altLang="en-US"/>
          </a:p>
        </p:txBody>
      </p:sp>
    </p:spTree>
    <p:extLst>
      <p:ext uri="{BB962C8B-B14F-4D97-AF65-F5344CB8AC3E}">
        <p14:creationId xmlns:p14="http://schemas.microsoft.com/office/powerpoint/2010/main" val="30459387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39280DF-DBA1-4911-9F44-51FB9AA1DEE4}" type="datetimeFigureOut">
              <a:rPr lang="zh-CN" altLang="en-US" smtClean="0"/>
              <a:t>2015/3/11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0B50153-AE12-4277-92EC-DF52837A0E8E}" type="slidenum">
              <a:rPr lang="zh-CN" altLang="en-US" smtClean="0"/>
              <a:t>‹#›</a:t>
            </a:fld>
            <a:endParaRPr lang="zh-CN" altLang="en-US"/>
          </a:p>
        </p:txBody>
      </p:sp>
    </p:spTree>
    <p:extLst>
      <p:ext uri="{BB962C8B-B14F-4D97-AF65-F5344CB8AC3E}">
        <p14:creationId xmlns:p14="http://schemas.microsoft.com/office/powerpoint/2010/main" val="41750141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9280DF-DBA1-4911-9F44-51FB9AA1DEE4}" type="datetimeFigureOut">
              <a:rPr lang="zh-CN" altLang="en-US" smtClean="0"/>
              <a:t>2015/3/11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B50153-AE12-4277-92EC-DF52837A0E8E}" type="slidenum">
              <a:rPr lang="zh-CN" altLang="en-US" smtClean="0"/>
              <a:t>‹#›</a:t>
            </a:fld>
            <a:endParaRPr lang="zh-CN" altLang="en-US"/>
          </a:p>
        </p:txBody>
      </p:sp>
    </p:spTree>
    <p:extLst>
      <p:ext uri="{BB962C8B-B14F-4D97-AF65-F5344CB8AC3E}">
        <p14:creationId xmlns:p14="http://schemas.microsoft.com/office/powerpoint/2010/main" val="23336513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l="4965" t="37135" b="7602"/>
          <a:stretch/>
        </p:blipFill>
        <p:spPr>
          <a:xfrm>
            <a:off x="286603" y="256835"/>
            <a:ext cx="8570794" cy="3236646"/>
          </a:xfrm>
          <a:prstGeom prst="rect">
            <a:avLst/>
          </a:prstGeom>
          <a:ln>
            <a:solidFill>
              <a:schemeClr val="bg1">
                <a:lumMod val="95000"/>
              </a:schemeClr>
            </a:solidFill>
          </a:ln>
        </p:spPr>
      </p:pic>
      <p:sp>
        <p:nvSpPr>
          <p:cNvPr id="5" name="矩形 4"/>
          <p:cNvSpPr/>
          <p:nvPr/>
        </p:nvSpPr>
        <p:spPr>
          <a:xfrm>
            <a:off x="286603" y="3548073"/>
            <a:ext cx="1187357"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Light" panose="020B0502040204020203" pitchFamily="34" charset="-122"/>
                <a:ea typeface="微软雅黑 Light" panose="020B0502040204020203" pitchFamily="34" charset="-122"/>
              </a:rPr>
              <a:t>北京大学</a:t>
            </a:r>
            <a:endParaRPr lang="zh-CN" altLang="en-US" dirty="0">
              <a:latin typeface="微软雅黑 Light" panose="020B0502040204020203" pitchFamily="34" charset="-122"/>
              <a:ea typeface="微软雅黑 Light" panose="020B0502040204020203" pitchFamily="34" charset="-122"/>
            </a:endParaRPr>
          </a:p>
        </p:txBody>
      </p:sp>
      <p:sp>
        <p:nvSpPr>
          <p:cNvPr id="6" name="矩形 5"/>
          <p:cNvSpPr/>
          <p:nvPr/>
        </p:nvSpPr>
        <p:spPr>
          <a:xfrm>
            <a:off x="1678675" y="3548073"/>
            <a:ext cx="7178722"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Light" panose="020B0502040204020203" pitchFamily="34" charset="-122"/>
                <a:ea typeface="微软雅黑 Light" panose="020B0502040204020203" pitchFamily="34" charset="-122"/>
              </a:rPr>
              <a:t>经济</a:t>
            </a:r>
            <a:r>
              <a:rPr lang="zh-CN" altLang="en-US" sz="2000" dirty="0" smtClean="0">
                <a:latin typeface="微软雅黑 Light" panose="020B0502040204020203" pitchFamily="34" charset="-122"/>
                <a:ea typeface="微软雅黑 Light" panose="020B0502040204020203" pitchFamily="34" charset="-122"/>
              </a:rPr>
              <a:t>学院    冯科</a:t>
            </a:r>
            <a:endParaRPr lang="zh-CN" altLang="en-US" sz="2000" dirty="0">
              <a:latin typeface="微软雅黑 Light" panose="020B0502040204020203" pitchFamily="34" charset="-122"/>
              <a:ea typeface="微软雅黑 Light" panose="020B0502040204020203" pitchFamily="34" charset="-122"/>
            </a:endParaRPr>
          </a:p>
        </p:txBody>
      </p:sp>
      <p:sp>
        <p:nvSpPr>
          <p:cNvPr id="7" name="文本框 6"/>
          <p:cNvSpPr txBox="1"/>
          <p:nvPr/>
        </p:nvSpPr>
        <p:spPr>
          <a:xfrm>
            <a:off x="286603" y="4598848"/>
            <a:ext cx="7697337" cy="830997"/>
          </a:xfrm>
          <a:prstGeom prst="rect">
            <a:avLst/>
          </a:prstGeom>
          <a:noFill/>
        </p:spPr>
        <p:txBody>
          <a:bodyPr wrap="square" rtlCol="0">
            <a:spAutoFit/>
          </a:bodyPr>
          <a:lstStyle/>
          <a:p>
            <a:r>
              <a:rPr lang="zh-CN" altLang="en-US" sz="4800" b="1" dirty="0" smtClean="0">
                <a:solidFill>
                  <a:schemeClr val="accent1"/>
                </a:solidFill>
                <a:latin typeface="微软雅黑" panose="020B0503020204020204" pitchFamily="34" charset="-122"/>
                <a:ea typeface="微软雅黑" panose="020B0503020204020204" pitchFamily="34" charset="-122"/>
              </a:rPr>
              <a:t>资产估值</a:t>
            </a:r>
            <a:endParaRPr lang="zh-CN" altLang="en-US" sz="4800" b="1" dirty="0">
              <a:solidFill>
                <a:schemeClr val="accent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7117120" y="5831931"/>
            <a:ext cx="2527301" cy="369332"/>
          </a:xfrm>
          <a:prstGeom prst="rect">
            <a:avLst/>
          </a:prstGeom>
          <a:noFill/>
        </p:spPr>
        <p:txBody>
          <a:bodyPr wrap="square" rtlCol="0">
            <a:spAutoFit/>
          </a:bodyPr>
          <a:lstStyle/>
          <a:p>
            <a:r>
              <a:rPr lang="en-US" altLang="zh-CN" dirty="0" smtClean="0">
                <a:latin typeface="微软雅黑 Light" panose="020B0502040204020203" pitchFamily="34" charset="-122"/>
                <a:ea typeface="微软雅黑 Light" panose="020B0502040204020203" pitchFamily="34" charset="-122"/>
              </a:rPr>
              <a:t>2014</a:t>
            </a:r>
            <a:r>
              <a:rPr lang="zh-CN" altLang="en-US" dirty="0" smtClean="0">
                <a:latin typeface="微软雅黑 Light" panose="020B0502040204020203" pitchFamily="34" charset="-122"/>
                <a:ea typeface="微软雅黑 Light" panose="020B0502040204020203" pitchFamily="34" charset="-122"/>
              </a:rPr>
              <a:t>年</a:t>
            </a:r>
            <a:r>
              <a:rPr lang="en-US" altLang="zh-CN" dirty="0" smtClean="0">
                <a:latin typeface="微软雅黑 Light" panose="020B0502040204020203" pitchFamily="34" charset="-122"/>
                <a:ea typeface="微软雅黑 Light" panose="020B0502040204020203" pitchFamily="34" charset="-122"/>
              </a:rPr>
              <a:t>11</a:t>
            </a:r>
            <a:r>
              <a:rPr lang="zh-CN" altLang="en-US" dirty="0" smtClean="0">
                <a:latin typeface="微软雅黑 Light" panose="020B0502040204020203" pitchFamily="34" charset="-122"/>
                <a:ea typeface="微软雅黑 Light" panose="020B0502040204020203" pitchFamily="34" charset="-122"/>
              </a:rPr>
              <a:t>月</a:t>
            </a:r>
            <a:r>
              <a:rPr lang="en-US" altLang="zh-CN" dirty="0" smtClean="0">
                <a:latin typeface="微软雅黑 Light" panose="020B0502040204020203" pitchFamily="34" charset="-122"/>
                <a:ea typeface="微软雅黑 Light" panose="020B0502040204020203" pitchFamily="34" charset="-122"/>
              </a:rPr>
              <a:t>11</a:t>
            </a:r>
            <a:r>
              <a:rPr lang="zh-CN" altLang="en-US" dirty="0" smtClean="0">
                <a:latin typeface="微软雅黑 Light" panose="020B0502040204020203" pitchFamily="34" charset="-122"/>
                <a:ea typeface="微软雅黑 Light" panose="020B0502040204020203" pitchFamily="34" charset="-122"/>
              </a:rPr>
              <a:t>日</a:t>
            </a:r>
            <a:endParaRPr lang="zh-CN" altLang="en-US"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6472512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1000" fill="hold"/>
                                        <p:tgtEl>
                                          <p:spTgt spid="5"/>
                                        </p:tgtEl>
                                        <p:attrNameLst>
                                          <p:attrName>ppt_x</p:attrName>
                                        </p:attrNameLst>
                                      </p:cBhvr>
                                      <p:tavLst>
                                        <p:tav tm="0">
                                          <p:val>
                                            <p:strVal val="0-#ppt_w/2"/>
                                          </p:val>
                                        </p:tav>
                                        <p:tav tm="100000">
                                          <p:val>
                                            <p:strVal val="#ppt_x"/>
                                          </p:val>
                                        </p:tav>
                                      </p:tavLst>
                                    </p:anim>
                                    <p:anim calcmode="lin" valueType="num">
                                      <p:cBhvr additive="base">
                                        <p:cTn id="15" dur="1000" fill="hold"/>
                                        <p:tgtEl>
                                          <p:spTgt spid="5"/>
                                        </p:tgtEl>
                                        <p:attrNameLst>
                                          <p:attrName>ppt_y</p:attrName>
                                        </p:attrNameLst>
                                      </p:cBhvr>
                                      <p:tavLst>
                                        <p:tav tm="0">
                                          <p:val>
                                            <p:strVal val="#ppt_y"/>
                                          </p:val>
                                        </p:tav>
                                        <p:tav tm="100000">
                                          <p:val>
                                            <p:strVal val="#ppt_y"/>
                                          </p:val>
                                        </p:tav>
                                      </p:tavLst>
                                    </p:anim>
                                  </p:childTnLst>
                                </p:cTn>
                              </p:par>
                              <p:par>
                                <p:cTn id="16" presetID="2" presetClass="entr" presetSubtype="2"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1000" fill="hold"/>
                                        <p:tgtEl>
                                          <p:spTgt spid="6"/>
                                        </p:tgtEl>
                                        <p:attrNameLst>
                                          <p:attrName>ppt_x</p:attrName>
                                        </p:attrNameLst>
                                      </p:cBhvr>
                                      <p:tavLst>
                                        <p:tav tm="0">
                                          <p:val>
                                            <p:strVal val="1+#ppt_w/2"/>
                                          </p:val>
                                        </p:tav>
                                        <p:tav tm="100000">
                                          <p:val>
                                            <p:strVal val="#ppt_x"/>
                                          </p:val>
                                        </p:tav>
                                      </p:tavLst>
                                    </p:anim>
                                    <p:anim calcmode="lin" valueType="num">
                                      <p:cBhvr additive="base">
                                        <p:cTn id="19" dur="1000" fill="hold"/>
                                        <p:tgtEl>
                                          <p:spTgt spid="6"/>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10" presetClass="entr" presetSubtype="0" fill="hold" grpId="0" nodeType="afterEffect">
                                  <p:stCondLst>
                                    <p:cond delay="0"/>
                                  </p:stCondLst>
                                  <p:iterate type="lt">
                                    <p:tmPct val="10000"/>
                                  </p:iterate>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childTnLst>
                                </p:cTn>
                              </p:par>
                            </p:childTnLst>
                          </p:cTn>
                        </p:par>
                        <p:par>
                          <p:cTn id="24" fill="hold">
                            <p:stCondLst>
                              <p:cond delay="3300"/>
                            </p:stCondLst>
                            <p:childTnLst>
                              <p:par>
                                <p:cTn id="25" presetID="42"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0"/>
            <a:ext cx="5839636" cy="369332"/>
          </a:xfrm>
          <a:prstGeom prst="rect">
            <a:avLst/>
          </a:prstGeom>
          <a:noFill/>
        </p:spPr>
        <p:txBody>
          <a:bodyPr wrap="square" rtlCol="0">
            <a:spAutoFit/>
          </a:bodyPr>
          <a:lstStyle/>
          <a:p>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1.3 </a:t>
            </a:r>
            <a:r>
              <a:rPr lang="zh-CN" altLang="en-US"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成本</a:t>
            </a:r>
            <a:r>
              <a:rPr lang="zh-CN" altLang="en-US"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法</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资产估值的基本方法</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4662815"/>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评估值</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重置成本</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实体性贬值</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功能性贬值</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经济性</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贬值</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rPr>
              <a:t>1</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、重置成本</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按</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现行市场条件下，重新购建一项与被评估资产功能相同的全新资产所付出的全部货币总额</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重置</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成本与原始成本的内容构成是一致的，但反应的物价水平是不一致的</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重置成本分为：</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rPr>
              <a:t>1</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）复原重置成本：是指运用原来相同的材料、建筑或制造标准、设计、技术等，以现时的价格复原这项全新资产所发生的</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支出。</a:t>
            </a:r>
            <a:endPar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rPr>
              <a:t>2</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）更新重置成本：是指利用新型材料，并根据现代标准、设计、技术，以现时价格生产具有同等功能的全新资产的</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成本。</a:t>
            </a:r>
            <a:endPar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3447268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0"/>
            <a:ext cx="5839636" cy="369332"/>
          </a:xfrm>
          <a:prstGeom prst="rect">
            <a:avLst/>
          </a:prstGeom>
          <a:noFill/>
        </p:spPr>
        <p:txBody>
          <a:bodyPr wrap="square" rtlCol="0">
            <a:spAutoFit/>
          </a:bodyPr>
          <a:lstStyle/>
          <a:p>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1.3 </a:t>
            </a:r>
            <a:r>
              <a:rPr lang="zh-CN" altLang="en-US"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成本</a:t>
            </a:r>
            <a:r>
              <a:rPr lang="zh-CN" altLang="en-US"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法</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资产估值的基本方法</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5078313"/>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2</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、实体性贬值</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资产在投入使用后由于磨损、自然力的作用（如风吹雨淋、腐蚀等），其性能将不断下降，价值逐渐减少，通称实体性贬值。通常，我们以计提折旧来反应这种</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贬值。</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rPr>
              <a:t>3</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、功能性贬值</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新技术的运用与推广，使企业的原有资产与社会上的新技术相比较处于一种明显落后的状态，导致资产价值的间接</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贬值。</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rPr>
              <a:t>4</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、经济性贬值</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由于资产以外因素（政治因素、宏观经济因素等）的变化，对资产价值的降低。比如国家新的政策、法规对某项行业发展的抑制（如纺织的压锭），必然会导致相关企业的相关资产的贬值。</a:t>
            </a:r>
          </a:p>
        </p:txBody>
      </p:sp>
    </p:spTree>
    <p:extLst>
      <p:ext uri="{BB962C8B-B14F-4D97-AF65-F5344CB8AC3E}">
        <p14:creationId xmlns:p14="http://schemas.microsoft.com/office/powerpoint/2010/main" val="13724964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8364" y="2632584"/>
            <a:ext cx="2483893" cy="646331"/>
          </a:xfrm>
          <a:prstGeom prst="rect">
            <a:avLst/>
          </a:prstGeom>
          <a:noFill/>
        </p:spPr>
        <p:txBody>
          <a:bodyPr wrap="square" rtlCol="0">
            <a:spAutoFit/>
          </a:bodyPr>
          <a:lstStyle/>
          <a:p>
            <a:r>
              <a:rPr lang="en-US" altLang="zh-CN" sz="3600" b="1" dirty="0" smtClean="0">
                <a:solidFill>
                  <a:schemeClr val="accent1"/>
                </a:solidFill>
                <a:latin typeface="微软雅黑" panose="020B0503020204020204" pitchFamily="34" charset="-122"/>
                <a:ea typeface="微软雅黑" panose="020B0503020204020204" pitchFamily="34" charset="-122"/>
              </a:rPr>
              <a:t>PART 02</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293495" y="2719258"/>
            <a:ext cx="6850504" cy="430887"/>
          </a:xfrm>
          <a:prstGeom prst="rect">
            <a:avLst/>
          </a:prstGeom>
          <a:noFill/>
        </p:spPr>
        <p:txBody>
          <a:bodyPr wrap="square" rtlCol="0">
            <a:spAutoFit/>
          </a:bodyPr>
          <a:lstStyle/>
          <a:p>
            <a:r>
              <a:rPr lang="zh-CN" altLang="en-US" sz="2200" dirty="0">
                <a:solidFill>
                  <a:schemeClr val="tx1">
                    <a:lumMod val="85000"/>
                    <a:lumOff val="15000"/>
                  </a:schemeClr>
                </a:solidFill>
                <a:latin typeface="微软雅黑" panose="020B0503020204020204" pitchFamily="34" charset="-122"/>
                <a:ea typeface="微软雅黑" panose="020B0503020204020204" pitchFamily="34" charset="-122"/>
              </a:rPr>
              <a:t>间接融资中</a:t>
            </a:r>
            <a:r>
              <a:rPr lang="zh-CN" altLang="en-US" sz="2200" dirty="0" smtClean="0">
                <a:solidFill>
                  <a:schemeClr val="tx1">
                    <a:lumMod val="85000"/>
                    <a:lumOff val="15000"/>
                  </a:schemeClr>
                </a:solidFill>
                <a:latin typeface="微软雅黑" panose="020B0503020204020204" pitchFamily="34" charset="-122"/>
                <a:ea typeface="微软雅黑" panose="020B0503020204020204" pitchFamily="34" charset="-122"/>
              </a:rPr>
              <a:t>的估值</a:t>
            </a:r>
            <a:r>
              <a:rPr lang="en-US" altLang="zh-CN" sz="22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200" dirty="0" smtClean="0">
                <a:solidFill>
                  <a:schemeClr val="tx1">
                    <a:lumMod val="85000"/>
                    <a:lumOff val="15000"/>
                  </a:schemeClr>
                </a:solidFill>
                <a:latin typeface="微软雅黑" panose="020B0503020204020204" pitchFamily="34" charset="-122"/>
                <a:ea typeface="微软雅黑" panose="020B0503020204020204" pitchFamily="34" charset="-122"/>
              </a:rPr>
              <a:t>信贷</a:t>
            </a:r>
            <a:r>
              <a:rPr lang="zh-CN" altLang="en-US" sz="2200" dirty="0">
                <a:solidFill>
                  <a:schemeClr val="tx1">
                    <a:lumMod val="85000"/>
                    <a:lumOff val="15000"/>
                  </a:schemeClr>
                </a:solidFill>
                <a:latin typeface="微软雅黑" panose="020B0503020204020204" pitchFamily="34" charset="-122"/>
                <a:ea typeface="微软雅黑" panose="020B0503020204020204" pitchFamily="34" charset="-122"/>
              </a:rPr>
              <a:t>审查与决策的几个心理问题</a:t>
            </a:r>
          </a:p>
        </p:txBody>
      </p:sp>
      <p:grpSp>
        <p:nvGrpSpPr>
          <p:cNvPr id="14" name="组合 13"/>
          <p:cNvGrpSpPr/>
          <p:nvPr/>
        </p:nvGrpSpPr>
        <p:grpSpPr>
          <a:xfrm>
            <a:off x="218364" y="3356164"/>
            <a:ext cx="8720919" cy="548775"/>
            <a:chOff x="218364" y="3356164"/>
            <a:chExt cx="8720919" cy="548775"/>
          </a:xfrm>
        </p:grpSpPr>
        <p:sp>
          <p:nvSpPr>
            <p:cNvPr id="13" name="矩形 12"/>
            <p:cNvSpPr/>
            <p:nvPr/>
          </p:nvSpPr>
          <p:spPr>
            <a:xfrm>
              <a:off x="218364" y="3356164"/>
              <a:ext cx="8720919" cy="5487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18364" y="3465349"/>
              <a:ext cx="7165075" cy="338554"/>
            </a:xfrm>
            <a:prstGeom prst="rect">
              <a:avLst/>
            </a:prstGeom>
            <a:noFill/>
          </p:spPr>
          <p:txBody>
            <a:bodyPr wrap="square" rtlCol="0">
              <a:spAutoFit/>
            </a:bodyPr>
            <a:lstStyle/>
            <a:p>
              <a:endParaRPr lang="zh-CN" altLang="en-US" sz="1600" dirty="0">
                <a:latin typeface="微软雅黑 Light" panose="020B0502040204020203" pitchFamily="34" charset="-122"/>
                <a:ea typeface="微软雅黑 Light" panose="020B0502040204020203" pitchFamily="34" charset="-122"/>
              </a:endParaRPr>
            </a:p>
          </p:txBody>
        </p:sp>
      </p:grpSp>
      <p:cxnSp>
        <p:nvCxnSpPr>
          <p:cNvPr id="11" name="直接连接符 10"/>
          <p:cNvCxnSpPr/>
          <p:nvPr/>
        </p:nvCxnSpPr>
        <p:spPr>
          <a:xfrm>
            <a:off x="218364" y="3267597"/>
            <a:ext cx="87209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18364" y="2589310"/>
            <a:ext cx="872091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7626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0-#ppt_w/2"/>
                                          </p:val>
                                        </p:tav>
                                        <p:tav tm="100000">
                                          <p:val>
                                            <p:strVal val="#ppt_x"/>
                                          </p:val>
                                        </p:tav>
                                      </p:tavLst>
                                    </p:anim>
                                    <p:anim calcmode="lin" valueType="num">
                                      <p:cBhvr additive="base">
                                        <p:cTn id="8" dur="10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1+#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1000" fill="hold"/>
                                        <p:tgtEl>
                                          <p:spTgt spid="9"/>
                                        </p:tgtEl>
                                        <p:attrNameLst>
                                          <p:attrName>ppt_x</p:attrName>
                                        </p:attrNameLst>
                                      </p:cBhvr>
                                      <p:tavLst>
                                        <p:tav tm="0">
                                          <p:val>
                                            <p:strVal val="0-#ppt_w/2"/>
                                          </p:val>
                                        </p:tav>
                                        <p:tav tm="100000">
                                          <p:val>
                                            <p:strVal val="#ppt_x"/>
                                          </p:val>
                                        </p:tav>
                                      </p:tavLst>
                                    </p:anim>
                                    <p:anim calcmode="lin" valueType="num">
                                      <p:cBhvr additive="base">
                                        <p:cTn id="17" dur="1000" fill="hold"/>
                                        <p:tgtEl>
                                          <p:spTgt spid="9"/>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1000" fill="hold"/>
                                        <p:tgtEl>
                                          <p:spTgt spid="4"/>
                                        </p:tgtEl>
                                        <p:attrNameLst>
                                          <p:attrName>ppt_x</p:attrName>
                                        </p:attrNameLst>
                                      </p:cBhvr>
                                      <p:tavLst>
                                        <p:tav tm="0">
                                          <p:val>
                                            <p:strVal val="1+#ppt_w/2"/>
                                          </p:val>
                                        </p:tav>
                                        <p:tav tm="100000">
                                          <p:val>
                                            <p:strVal val="#ppt_x"/>
                                          </p:val>
                                        </p:tav>
                                      </p:tavLst>
                                    </p:anim>
                                    <p:anim calcmode="lin" valueType="num">
                                      <p:cBhvr additive="base">
                                        <p:cTn id="21" dur="1000" fill="hold"/>
                                        <p:tgtEl>
                                          <p:spTgt spid="4"/>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37" presetClass="entr" presetSubtype="0" fill="hold"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1000"/>
                                        <p:tgtEl>
                                          <p:spTgt spid="14"/>
                                        </p:tgtEl>
                                      </p:cBhvr>
                                    </p:animEffect>
                                    <p:anim calcmode="lin" valueType="num">
                                      <p:cBhvr>
                                        <p:cTn id="26" dur="1000" fill="hold"/>
                                        <p:tgtEl>
                                          <p:spTgt spid="14"/>
                                        </p:tgtEl>
                                        <p:attrNameLst>
                                          <p:attrName>ppt_x</p:attrName>
                                        </p:attrNameLst>
                                      </p:cBhvr>
                                      <p:tavLst>
                                        <p:tav tm="0">
                                          <p:val>
                                            <p:strVal val="#ppt_x"/>
                                          </p:val>
                                        </p:tav>
                                        <p:tav tm="100000">
                                          <p:val>
                                            <p:strVal val="#ppt_x"/>
                                          </p:val>
                                        </p:tav>
                                      </p:tavLst>
                                    </p:anim>
                                    <p:anim calcmode="lin" valueType="num">
                                      <p:cBhvr>
                                        <p:cTn id="27" dur="900" decel="100000" fill="hold"/>
                                        <p:tgtEl>
                                          <p:spTgt spid="14"/>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0"/>
            <a:ext cx="5839636" cy="369332"/>
          </a:xfrm>
          <a:prstGeom prst="rect">
            <a:avLst/>
          </a:prstGeom>
          <a:noFill/>
        </p:spPr>
        <p:txBody>
          <a:bodyPr wrap="square" rtlCol="0">
            <a:spAutoFit/>
          </a:bodyPr>
          <a:lstStyle/>
          <a:p>
            <a:r>
              <a:rPr lang="en-US" altLang="zh-CN"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a:t>
            </a:r>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 </a:t>
            </a:r>
            <a:r>
              <a:rPr lang="zh-CN" altLang="en-US"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企业性质对信贷成功率的影响</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信贷审查与决策的几个心理问题</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5078313"/>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通过与</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众多信贷人员的接触过程中发现，信贷人员的年龄、知识结构、阅历的差异使他们对不同性质企业有着不同的感性认识</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一般来说，知识结构全面、思维活跃的年轻人对新兴高科技民营企业有较强的接受能力，他们认为民营企业有较为灵活的体制，完善的人力资源激励机制，较高的科技含量和市场前瞻性，因此能够在激烈的市场竞争中战胜各种困难</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特别是</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在民营企业创建的初期阶段，企业能够积极配合银行的工作，消除信息不对称造成的影响，并积极开发企业的潜力，且道德风险相对较小，而企业进入快速发展阶段后给银行带来的收益是巨大的，因此是银企合作的最佳阶段，目前这一思维模式正随着银行信贷人员年轻化和知识化而被认可。</a:t>
            </a:r>
            <a:endPar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782147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0"/>
            <a:ext cx="5839636" cy="369332"/>
          </a:xfrm>
          <a:prstGeom prst="rect">
            <a:avLst/>
          </a:prstGeom>
          <a:noFill/>
        </p:spPr>
        <p:txBody>
          <a:bodyPr wrap="square" rtlCol="0">
            <a:spAutoFit/>
          </a:bodyPr>
          <a:lstStyle/>
          <a:p>
            <a:r>
              <a:rPr lang="en-US" altLang="zh-CN"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a:t>
            </a:r>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 </a:t>
            </a:r>
            <a:r>
              <a:rPr lang="zh-CN" altLang="en-US"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企业性质对信贷成功率的影响</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信贷审查与决策的几个心理问题</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2169825"/>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同时还</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应该看到，目前银行的信贷决策层人员往往经过计划经济时代，留有较为明显的计划经济烙印，对于民营企业抱有一定的偏见。同时其从责任方面考虑，国有企业是国家的，向其发放贷款即使出现偏差也不会形成过多的责任，而民营企业则</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不然。</a:t>
            </a:r>
            <a:endPar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5104511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0"/>
            <a:ext cx="5839636" cy="369332"/>
          </a:xfrm>
          <a:prstGeom prst="rect">
            <a:avLst/>
          </a:prstGeom>
          <a:noFill/>
        </p:spPr>
        <p:txBody>
          <a:bodyPr wrap="square" rtlCol="0">
            <a:spAutoFit/>
          </a:bodyPr>
          <a:lstStyle/>
          <a:p>
            <a:r>
              <a:rPr lang="en-US" altLang="zh-CN"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a:t>
            </a:r>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 </a:t>
            </a:r>
            <a:r>
              <a:rPr lang="zh-CN" altLang="en-US"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企业性质对信贷成功率的影响</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信贷审查与决策的几个心理问题</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5078313"/>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民营</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企业的管理团队，在进行融资时一定要把握以下几点</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rPr>
              <a:t>1</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）坦</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陈民营企业机制的灵活性，确立该灵活性在瞬息万变的市场竞争中的重要</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作用；</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rPr>
              <a:t>2</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）量化</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自身对企业的投入，从投入的资金、技术、智力等方面说明自己对企业的投入价值远远高于融资总额，骗贷没有任何意义</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rPr>
              <a:t>3</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）陈述</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自己近</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3</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年的企业规划，并说明规划中的各种资金来源，表明自己有长远的企业发展计划</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rPr>
              <a:t>4</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）表述</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自己与同行业国有企业的差异化，特别是在技术、人力资源管理、营销激励制度上的优势</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总之，在与银行信贷人员的接触过程中不要回避企业性质问题，要让银行信贷人员充分相信民营企业的发展潜力，以及自己为发展企业在资本、人力、管理上的投入，是为了企业永续经营，而且企业为了发展会将自己在银行资信视为生命。</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4361519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0"/>
            <a:ext cx="5839636" cy="369332"/>
          </a:xfrm>
          <a:prstGeom prst="rect">
            <a:avLst/>
          </a:prstGeom>
          <a:noFill/>
        </p:spPr>
        <p:txBody>
          <a:bodyPr wrap="square" rtlCol="0">
            <a:spAutoFit/>
          </a:bodyPr>
          <a:lstStyle/>
          <a:p>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2.2 </a:t>
            </a:r>
            <a:r>
              <a:rPr lang="zh-CN" altLang="en-US"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企业语言与金融语言的差异</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信贷审查与决策的几个心理问题</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3416320"/>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企业语言与金融语言有天生的差别，很多时候在企业家经营中被印证的经验在银行信贷人员的耳中产生不近相同的效果</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通过下面案例来看企业家</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对自己企业的阐述和金融人员的</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分析：</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例一</a:t>
            </a:r>
            <a:r>
              <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企业家</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：我们企业的白酒品质优良，在本省市场占有率达到</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20%</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，销售的旺季供不应求，我们从来不做广告，也不为了进入高级酒店向他们支付赞助费，我们的销售费用每年</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20</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万元，企业成本很低。</a:t>
            </a:r>
          </a:p>
          <a:p>
            <a:pPr marL="285750" indent="-285750">
              <a:lnSpc>
                <a:spcPct val="150000"/>
              </a:lnSpc>
              <a:buFont typeface="Wingdings" panose="05000000000000000000" pitchFamily="2" charset="2"/>
              <a:buChar char="n"/>
            </a:pP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6140250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0"/>
            <a:ext cx="5839636" cy="369332"/>
          </a:xfrm>
          <a:prstGeom prst="rect">
            <a:avLst/>
          </a:prstGeom>
          <a:noFill/>
        </p:spPr>
        <p:txBody>
          <a:bodyPr wrap="square" rtlCol="0">
            <a:spAutoFit/>
          </a:bodyPr>
          <a:lstStyle/>
          <a:p>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2.2 </a:t>
            </a:r>
            <a:r>
              <a:rPr lang="zh-CN" altLang="en-US"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企业语言与金融语言的差异</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信贷审查与决策的几个心理问题</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3000821"/>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金融人员的分析结论</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rPr>
              <a:t>1</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）该企业目前生产经营正常，产品有一定市场；</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rPr>
              <a:t>2</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）企业生产能力略现不足或生产调控能力不足，企业生产管理存在问题；</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rPr>
              <a:t>3</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）企业产品为低档产品，附加值不高；</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rPr>
              <a:t>4</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）企业管理层缺乏长远的战略经营意识，满足企业现状，企业营销方式有严重缺陷</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最后结论为，企业目前能够维持正常经营，但发展潜力不大，我行贷款不易投放。</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5857481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0"/>
            <a:ext cx="5839636" cy="369332"/>
          </a:xfrm>
          <a:prstGeom prst="rect">
            <a:avLst/>
          </a:prstGeom>
          <a:noFill/>
        </p:spPr>
        <p:txBody>
          <a:bodyPr wrap="square" rtlCol="0">
            <a:spAutoFit/>
          </a:bodyPr>
          <a:lstStyle/>
          <a:p>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2.2 </a:t>
            </a:r>
            <a:r>
              <a:rPr lang="zh-CN" altLang="en-US"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企业语言与金融语言的差异</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信贷审查与决策的几个心理问题</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5909310"/>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例二</a:t>
            </a:r>
            <a:r>
              <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企业家：本公司产品为高科技机电产品，处于国内领先水平，获得国家专利。企业本次特申请</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2000</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万元流动资金主要是为了增加原材料储备，扩大生产规模，使公司的产品尽快占领市场</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金融人员的分析结论：</a:t>
            </a: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）该企业目前生产经营正常，产品有一定市场；</a:t>
            </a: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2</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）企业生产能力略现不足或生产调控能力不足，企业生产管理存在问题；</a:t>
            </a: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3</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）企业产品为低档产品，附加值不高；</a:t>
            </a: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4</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）企业管理层缺乏长远的战略经营意识，满足企业现状，企业营销方式有严重缺陷</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结论：审慎考察企业产品的先进性、市场需求、国外同类产品价格等因素，如确有巨大市场空间，建议在考虑企业市场推广等因素的基础上，增加对企业的信贷投入，争取优质客户。</a:t>
            </a:r>
          </a:p>
          <a:p>
            <a:pPr marL="285750" indent="-285750">
              <a:lnSpc>
                <a:spcPct val="150000"/>
              </a:lnSpc>
              <a:buFont typeface="Wingdings" panose="05000000000000000000" pitchFamily="2" charset="2"/>
              <a:buChar char="n"/>
            </a:pPr>
            <a:endPar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8393544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0"/>
            <a:ext cx="5839636" cy="369332"/>
          </a:xfrm>
          <a:prstGeom prst="rect">
            <a:avLst/>
          </a:prstGeom>
          <a:noFill/>
        </p:spPr>
        <p:txBody>
          <a:bodyPr wrap="square" rtlCol="0">
            <a:spAutoFit/>
          </a:bodyPr>
          <a:lstStyle/>
          <a:p>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2.3 </a:t>
            </a:r>
            <a:r>
              <a:rPr lang="zh-CN" altLang="en-US"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产品的先进性与市场的需求</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信贷审查与决策的几个心理问题</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1754326"/>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接触</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高科技企业的过程中，企业家最长说的一句话是：我们的产品科技含量很高，处于国内领先，获得国家专利，产品销售不成问题。应该说银行信贷人员关注的不仅仅是产品的先进性，更重要的是产品的市场需求程度和产品所产生的利润。应该说企业家混同了产品先进性与产品市场需求量的概念</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7713391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8364" y="1197764"/>
            <a:ext cx="8720919"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dirty="0" smtClean="0">
                <a:latin typeface="微软雅黑 Light" panose="020B0502040204020203" pitchFamily="34" charset="-122"/>
                <a:ea typeface="微软雅黑 Light" panose="020B0502040204020203" pitchFamily="34" charset="-122"/>
              </a:rPr>
              <a:t>资产估值问题</a:t>
            </a:r>
            <a:endParaRPr lang="zh-CN" altLang="en-US" dirty="0">
              <a:latin typeface="微软雅黑 Light" panose="020B0502040204020203" pitchFamily="34" charset="-122"/>
              <a:ea typeface="微软雅黑 Light" panose="020B0502040204020203" pitchFamily="34" charset="-122"/>
            </a:endParaRPr>
          </a:p>
        </p:txBody>
      </p:sp>
      <p:sp>
        <p:nvSpPr>
          <p:cNvPr id="5" name="文本框 4"/>
          <p:cNvSpPr txBox="1"/>
          <p:nvPr/>
        </p:nvSpPr>
        <p:spPr>
          <a:xfrm>
            <a:off x="2797165" y="1914431"/>
            <a:ext cx="6142118" cy="400110"/>
          </a:xfrm>
          <a:prstGeom prst="rect">
            <a:avLst/>
          </a:prstGeom>
          <a:noFill/>
        </p:spPr>
        <p:txBody>
          <a:bodyPr wrap="square" rtlCol="0">
            <a:spAutoFit/>
          </a:bodyPr>
          <a:lstStyle/>
          <a:p>
            <a:pPr algn="r"/>
            <a:r>
              <a:rPr lang="en-US" altLang="zh-CN" sz="2000" b="1" dirty="0" smtClean="0">
                <a:solidFill>
                  <a:schemeClr val="accent1"/>
                </a:solidFill>
                <a:latin typeface="微软雅黑" panose="020B0503020204020204" pitchFamily="34" charset="-122"/>
                <a:ea typeface="微软雅黑" panose="020B0503020204020204" pitchFamily="34" charset="-122"/>
              </a:rPr>
              <a:t>PART 01 </a:t>
            </a:r>
            <a:r>
              <a:rPr lang="zh-CN" altLang="en-US" sz="2000" dirty="0" smtClean="0">
                <a:latin typeface="微软雅黑" panose="020B0503020204020204" pitchFamily="34" charset="-122"/>
                <a:ea typeface="微软雅黑" panose="020B0503020204020204" pitchFamily="34" charset="-122"/>
              </a:rPr>
              <a:t>资产估值的基本方法</a:t>
            </a:r>
            <a:endParaRPr lang="zh-CN" altLang="en-US"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966866" y="2802875"/>
            <a:ext cx="7972417" cy="400110"/>
          </a:xfrm>
          <a:prstGeom prst="rect">
            <a:avLst/>
          </a:prstGeom>
          <a:noFill/>
        </p:spPr>
        <p:txBody>
          <a:bodyPr wrap="square" rtlCol="0">
            <a:spAutoFit/>
          </a:bodyPr>
          <a:lstStyle/>
          <a:p>
            <a:pPr algn="r"/>
            <a:r>
              <a:rPr lang="en-US" altLang="zh-CN" sz="2000" b="1" dirty="0" smtClean="0">
                <a:solidFill>
                  <a:schemeClr val="accent1"/>
                </a:solidFill>
                <a:latin typeface="微软雅黑" panose="020B0503020204020204" pitchFamily="34" charset="-122"/>
                <a:ea typeface="微软雅黑" panose="020B0503020204020204" pitchFamily="34" charset="-122"/>
              </a:rPr>
              <a:t>PART 02 </a:t>
            </a:r>
            <a:r>
              <a:rPr lang="zh-CN" altLang="en-US" sz="2000" dirty="0">
                <a:latin typeface="微软雅黑" panose="020B0503020204020204" pitchFamily="34" charset="-122"/>
                <a:ea typeface="微软雅黑" panose="020B0503020204020204" pitchFamily="34" charset="-122"/>
              </a:rPr>
              <a:t>间接融资中</a:t>
            </a:r>
            <a:r>
              <a:rPr lang="zh-CN" altLang="en-US" sz="2000" dirty="0" smtClean="0">
                <a:latin typeface="微软雅黑" panose="020B0503020204020204" pitchFamily="34" charset="-122"/>
                <a:ea typeface="微软雅黑" panose="020B0503020204020204" pitchFamily="34" charset="-122"/>
              </a:rPr>
              <a:t>的估值</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信贷</a:t>
            </a:r>
            <a:r>
              <a:rPr lang="zh-CN" altLang="en-US" sz="2000" dirty="0" smtClean="0">
                <a:latin typeface="微软雅黑" panose="020B0503020204020204" pitchFamily="34" charset="-122"/>
                <a:ea typeface="微软雅黑" panose="020B0503020204020204" pitchFamily="34" charset="-122"/>
              </a:rPr>
              <a:t>审查与决策的几个心理问题</a:t>
            </a:r>
            <a:endParaRPr lang="zh-CN" altLang="en-US" sz="20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1566472" y="3781468"/>
            <a:ext cx="7372811" cy="1015663"/>
          </a:xfrm>
          <a:prstGeom prst="rect">
            <a:avLst/>
          </a:prstGeom>
          <a:noFill/>
        </p:spPr>
        <p:txBody>
          <a:bodyPr wrap="square" rtlCol="0">
            <a:spAutoFit/>
          </a:bodyPr>
          <a:lstStyle/>
          <a:p>
            <a:pPr algn="r"/>
            <a:r>
              <a:rPr lang="en-US" altLang="zh-CN" sz="2000" b="1" dirty="0" smtClean="0">
                <a:solidFill>
                  <a:schemeClr val="accent1"/>
                </a:solidFill>
                <a:latin typeface="微软雅黑" panose="020B0503020204020204" pitchFamily="34" charset="-122"/>
                <a:ea typeface="微软雅黑" panose="020B0503020204020204" pitchFamily="34" charset="-122"/>
              </a:rPr>
              <a:t>PART 03 </a:t>
            </a:r>
            <a:r>
              <a:rPr lang="zh-CN" altLang="en-US" sz="2000" dirty="0">
                <a:latin typeface="微软雅黑" panose="020B0503020204020204" pitchFamily="34" charset="-122"/>
                <a:ea typeface="微软雅黑" panose="020B0503020204020204" pitchFamily="34" charset="-122"/>
              </a:rPr>
              <a:t>直接融资中</a:t>
            </a:r>
            <a:r>
              <a:rPr lang="zh-CN" altLang="en-US" sz="2000" dirty="0" smtClean="0">
                <a:latin typeface="微软雅黑" panose="020B0503020204020204" pitchFamily="34" charset="-122"/>
                <a:ea typeface="微软雅黑" panose="020B0503020204020204" pitchFamily="34" charset="-122"/>
              </a:rPr>
              <a:t>的估值</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股票估值和股价上涨源泉</a:t>
            </a:r>
          </a:p>
          <a:p>
            <a:pPr algn="r"/>
            <a:endParaRPr lang="zh-CN" altLang="en-US" sz="2000" dirty="0">
              <a:latin typeface="微软雅黑" panose="020B0503020204020204" pitchFamily="34" charset="-122"/>
              <a:ea typeface="微软雅黑" panose="020B0503020204020204" pitchFamily="34" charset="-122"/>
            </a:endParaRPr>
          </a:p>
          <a:p>
            <a:pPr algn="r"/>
            <a:endParaRPr lang="zh-CN" altLang="en-US" sz="20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95532" y="1661787"/>
            <a:ext cx="3671248" cy="707886"/>
          </a:xfrm>
          <a:prstGeom prst="rect">
            <a:avLst/>
          </a:prstGeom>
          <a:noFill/>
        </p:spPr>
        <p:txBody>
          <a:bodyPr wrap="square" rtlCol="0">
            <a:spAutoFit/>
          </a:bodyPr>
          <a:lstStyle/>
          <a:p>
            <a:r>
              <a:rPr lang="en-US" altLang="zh-CN" sz="4000" dirty="0" smtClean="0">
                <a:latin typeface="方正兰亭超细黑简体" panose="02000000000000000000" pitchFamily="2" charset="-122"/>
                <a:ea typeface="方正兰亭超细黑简体" panose="02000000000000000000" pitchFamily="2" charset="-122"/>
              </a:rPr>
              <a:t>CONTENTS</a:t>
            </a:r>
            <a:endParaRPr lang="zh-CN" altLang="en-US" sz="4000" dirty="0">
              <a:latin typeface="方正兰亭超细黑简体" panose="02000000000000000000" pitchFamily="2" charset="-122"/>
              <a:ea typeface="方正兰亭超细黑简体" panose="02000000000000000000" pitchFamily="2" charset="-122"/>
            </a:endParaRPr>
          </a:p>
        </p:txBody>
      </p:sp>
      <p:cxnSp>
        <p:nvCxnSpPr>
          <p:cNvPr id="3" name="直接连接符 2"/>
          <p:cNvCxnSpPr/>
          <p:nvPr/>
        </p:nvCxnSpPr>
        <p:spPr>
          <a:xfrm>
            <a:off x="218364" y="5362462"/>
            <a:ext cx="872091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31755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1000"/>
                                        <p:tgtEl>
                                          <p:spTgt spid="4"/>
                                        </p:tgtEl>
                                      </p:cBhvr>
                                    </p:animEffect>
                                  </p:childTnLst>
                                </p:cTn>
                              </p:par>
                              <p:par>
                                <p:cTn id="8" presetID="22" presetClass="entr" presetSubtype="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1000"/>
                                        <p:tgtEl>
                                          <p:spTgt spid="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1000"/>
                                        <p:tgtEl>
                                          <p:spTgt spid="9"/>
                                        </p:tgtEl>
                                      </p:cBhvr>
                                    </p:animEffect>
                                  </p:childTnLst>
                                </p:cTn>
                              </p:par>
                            </p:childTnLst>
                          </p:cTn>
                        </p:par>
                        <p:par>
                          <p:cTn id="14" fill="hold">
                            <p:stCondLst>
                              <p:cond delay="1000"/>
                            </p:stCondLst>
                            <p:childTnLst>
                              <p:par>
                                <p:cTn id="15" presetID="22" presetClass="entr" presetSubtype="2"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right)">
                                      <p:cBhvr>
                                        <p:cTn id="17" dur="1500"/>
                                        <p:tgtEl>
                                          <p:spTgt spid="5"/>
                                        </p:tgtEl>
                                      </p:cBhvr>
                                    </p:animEffect>
                                  </p:childTnLst>
                                </p:cTn>
                              </p:par>
                            </p:childTnLst>
                          </p:cTn>
                        </p:par>
                        <p:par>
                          <p:cTn id="18" fill="hold">
                            <p:stCondLst>
                              <p:cond delay="2500"/>
                            </p:stCondLst>
                            <p:childTnLst>
                              <p:par>
                                <p:cTn id="19" presetID="22" presetClass="entr" presetSubtype="2"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right)">
                                      <p:cBhvr>
                                        <p:cTn id="21" dur="1500"/>
                                        <p:tgtEl>
                                          <p:spTgt spid="6"/>
                                        </p:tgtEl>
                                      </p:cBhvr>
                                    </p:animEffect>
                                  </p:childTnLst>
                                </p:cTn>
                              </p:par>
                            </p:childTnLst>
                          </p:cTn>
                        </p:par>
                        <p:par>
                          <p:cTn id="22" fill="hold">
                            <p:stCondLst>
                              <p:cond delay="4000"/>
                            </p:stCondLst>
                            <p:childTnLst>
                              <p:par>
                                <p:cTn id="23" presetID="22" presetClass="entr" presetSubtype="2"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right)">
                                      <p:cBhvr>
                                        <p:cTn id="25" dur="1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0"/>
            <a:ext cx="5839636" cy="369332"/>
          </a:xfrm>
          <a:prstGeom prst="rect">
            <a:avLst/>
          </a:prstGeom>
          <a:noFill/>
        </p:spPr>
        <p:txBody>
          <a:bodyPr wrap="square" rtlCol="0">
            <a:spAutoFit/>
          </a:bodyPr>
          <a:lstStyle/>
          <a:p>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2.3 </a:t>
            </a:r>
            <a:r>
              <a:rPr lang="zh-CN" altLang="en-US"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产品的先进性与市场的需求</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信贷审查与决策的几个心理问题</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4247317"/>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有这样</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一个项目：</a:t>
            </a: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一家生物工程企业，生产一种替代进口的“高活力乳糖酶”，产品主要用于牛奶生产加工过程，可消除营养失调儿童、体弱病人等特殊人群对普通牛奶形成的乳糖不耐症、褐变反映，提高乳制品中营养成分的吸收率。客观讲该产品的先进性已经得到科学验证，但其市场前景却不容乐观。因为使用该产品必将增加产品成本，而国家尚未公布对上述特殊人群销售牛奶产品的强制性标准，牛奶生产企业产品的主要消费对象依然是最广泛的消费群体，在牛奶产品市场竞争日趋激烈的今天，牛奶生产企业采用该产品实现产品差异化而丧失成本优势的可能性不大，最后我们否决了这个项目。否决的依据不是产品技术不够先进，而是产品市场化能力不足。</a:t>
            </a:r>
          </a:p>
          <a:p>
            <a:pPr marL="285750" indent="-285750">
              <a:lnSpc>
                <a:spcPct val="150000"/>
              </a:lnSpc>
              <a:buFont typeface="Wingdings" panose="05000000000000000000" pitchFamily="2" charset="2"/>
              <a:buChar char="n"/>
            </a:pP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0985103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0"/>
            <a:ext cx="5839636" cy="369332"/>
          </a:xfrm>
          <a:prstGeom prst="rect">
            <a:avLst/>
          </a:prstGeom>
          <a:noFill/>
        </p:spPr>
        <p:txBody>
          <a:bodyPr wrap="square" rtlCol="0">
            <a:spAutoFit/>
          </a:bodyPr>
          <a:lstStyle/>
          <a:p>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2.4 </a:t>
            </a:r>
            <a:r>
              <a:rPr lang="zh-CN" altLang="en-US"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财务指标情结</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信贷审查与决策的几个心理问题</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3369192"/>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银行的信贷人员一般比较迷信财务指标的力量，往往以财务指标分析形成自己对企业的经营形式和未来发展的判断</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因此</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企业在与银行的交往过程中应充分重视财务指标因素的影响，在帮助银行信贷人员解读财务报表的基础上，尽量提供企业活的、真实的情况，因为银行信贷人员毕竟不是税务人员，他只关心企业真正的盈利能力，确认为企业提供信贷支持的安全性和收益，而对企业合理避税采取的是默许的</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态度。</a:t>
            </a:r>
            <a:endPar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4808893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0"/>
            <a:ext cx="5839636" cy="369332"/>
          </a:xfrm>
          <a:prstGeom prst="rect">
            <a:avLst/>
          </a:prstGeom>
          <a:noFill/>
        </p:spPr>
        <p:txBody>
          <a:bodyPr wrap="square" rtlCol="0">
            <a:spAutoFit/>
          </a:bodyPr>
          <a:lstStyle/>
          <a:p>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2.4 </a:t>
            </a:r>
            <a:r>
              <a:rPr lang="zh-CN" altLang="en-US"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财务指标情结</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信贷审查与决策的几个心理问题</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5031186"/>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企业甲：汽车经销企业，专营经销</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XX</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品牌汽车，企业经销汽车的数量随着</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XX</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品牌的市场占有率和社会汽车消费量的不断提高节节盘生，</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1999-2001</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年销售收入分别是</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0.6</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亿元、</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2.5</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亿元、</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4</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亿元，净利润分别是</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120</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万元、</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130</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万元、</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150</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万元。</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2002</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年企业申请银行贷款增加流动资金，银行信贷人员对企业的财务状况进行了相应了解。单纯从财务报表看，企业的销售收入实现跨越式增加，净利润却始终维持在</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130</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万元左右，与销售收入增长趋势不成比例，经营效益一般</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但经过银行人员与企业的接触并对汽车经销行业盈利模式进行了解发现：目前汽车经销行业的主要利润来源于制造商的返利，该企业每年的销售数量巨大，返利水平为同类经销企业之最，返点均在</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4%</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左右，而企业近年在人力资源成本、广告费用、展厅扩建等的支出增加幅度不大，因此净利润应维持在销售收入的</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2%</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左右，最后银行人员的推断得到企业的认可，企业出于避税的考虑将部分利润隐匿。</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7443715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8364" y="2632584"/>
            <a:ext cx="2483893" cy="646331"/>
          </a:xfrm>
          <a:prstGeom prst="rect">
            <a:avLst/>
          </a:prstGeom>
          <a:noFill/>
        </p:spPr>
        <p:txBody>
          <a:bodyPr wrap="square" rtlCol="0">
            <a:spAutoFit/>
          </a:bodyPr>
          <a:lstStyle/>
          <a:p>
            <a:r>
              <a:rPr lang="en-US" altLang="zh-CN" sz="3600" b="1" dirty="0" smtClean="0">
                <a:solidFill>
                  <a:schemeClr val="accent1"/>
                </a:solidFill>
                <a:latin typeface="微软雅黑" panose="020B0503020204020204" pitchFamily="34" charset="-122"/>
                <a:ea typeface="微软雅黑" panose="020B0503020204020204" pitchFamily="34" charset="-122"/>
              </a:rPr>
              <a:t>PART 03</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353456" y="2719258"/>
            <a:ext cx="6663128" cy="461665"/>
          </a:xfrm>
          <a:prstGeom prst="rect">
            <a:avLst/>
          </a:prstGeom>
          <a:noFill/>
        </p:spPr>
        <p:txBody>
          <a:bodyPr wrap="square" rtlCol="0">
            <a:spAutoFit/>
          </a:bodyPr>
          <a:lstStyle/>
          <a:p>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直接融资中的估值</a:t>
            </a:r>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股票</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估值和股价上涨源泉</a:t>
            </a:r>
          </a:p>
        </p:txBody>
      </p:sp>
      <p:grpSp>
        <p:nvGrpSpPr>
          <p:cNvPr id="14" name="组合 13"/>
          <p:cNvGrpSpPr/>
          <p:nvPr/>
        </p:nvGrpSpPr>
        <p:grpSpPr>
          <a:xfrm>
            <a:off x="218364" y="3356164"/>
            <a:ext cx="8720919" cy="548775"/>
            <a:chOff x="218364" y="3356164"/>
            <a:chExt cx="8720919" cy="548775"/>
          </a:xfrm>
        </p:grpSpPr>
        <p:sp>
          <p:nvSpPr>
            <p:cNvPr id="13" name="矩形 12"/>
            <p:cNvSpPr/>
            <p:nvPr/>
          </p:nvSpPr>
          <p:spPr>
            <a:xfrm>
              <a:off x="218364" y="3356164"/>
              <a:ext cx="8720919" cy="5487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18364" y="3465349"/>
              <a:ext cx="7165075" cy="338554"/>
            </a:xfrm>
            <a:prstGeom prst="rect">
              <a:avLst/>
            </a:prstGeom>
            <a:noFill/>
          </p:spPr>
          <p:txBody>
            <a:bodyPr wrap="square" rtlCol="0">
              <a:spAutoFit/>
            </a:bodyPr>
            <a:lstStyle/>
            <a:p>
              <a:endParaRPr lang="zh-CN" altLang="en-US" sz="1600" dirty="0">
                <a:latin typeface="微软雅黑 Light" panose="020B0502040204020203" pitchFamily="34" charset="-122"/>
                <a:ea typeface="微软雅黑 Light" panose="020B0502040204020203" pitchFamily="34" charset="-122"/>
              </a:endParaRPr>
            </a:p>
          </p:txBody>
        </p:sp>
      </p:grpSp>
      <p:cxnSp>
        <p:nvCxnSpPr>
          <p:cNvPr id="11" name="直接连接符 10"/>
          <p:cNvCxnSpPr/>
          <p:nvPr/>
        </p:nvCxnSpPr>
        <p:spPr>
          <a:xfrm>
            <a:off x="218364" y="3267597"/>
            <a:ext cx="87209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18364" y="2589310"/>
            <a:ext cx="872091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31147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0-#ppt_w/2"/>
                                          </p:val>
                                        </p:tav>
                                        <p:tav tm="100000">
                                          <p:val>
                                            <p:strVal val="#ppt_x"/>
                                          </p:val>
                                        </p:tav>
                                      </p:tavLst>
                                    </p:anim>
                                    <p:anim calcmode="lin" valueType="num">
                                      <p:cBhvr additive="base">
                                        <p:cTn id="8" dur="10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1+#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1000" fill="hold"/>
                                        <p:tgtEl>
                                          <p:spTgt spid="9"/>
                                        </p:tgtEl>
                                        <p:attrNameLst>
                                          <p:attrName>ppt_x</p:attrName>
                                        </p:attrNameLst>
                                      </p:cBhvr>
                                      <p:tavLst>
                                        <p:tav tm="0">
                                          <p:val>
                                            <p:strVal val="0-#ppt_w/2"/>
                                          </p:val>
                                        </p:tav>
                                        <p:tav tm="100000">
                                          <p:val>
                                            <p:strVal val="#ppt_x"/>
                                          </p:val>
                                        </p:tav>
                                      </p:tavLst>
                                    </p:anim>
                                    <p:anim calcmode="lin" valueType="num">
                                      <p:cBhvr additive="base">
                                        <p:cTn id="17" dur="1000" fill="hold"/>
                                        <p:tgtEl>
                                          <p:spTgt spid="9"/>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1000" fill="hold"/>
                                        <p:tgtEl>
                                          <p:spTgt spid="4"/>
                                        </p:tgtEl>
                                        <p:attrNameLst>
                                          <p:attrName>ppt_x</p:attrName>
                                        </p:attrNameLst>
                                      </p:cBhvr>
                                      <p:tavLst>
                                        <p:tav tm="0">
                                          <p:val>
                                            <p:strVal val="1+#ppt_w/2"/>
                                          </p:val>
                                        </p:tav>
                                        <p:tav tm="100000">
                                          <p:val>
                                            <p:strVal val="#ppt_x"/>
                                          </p:val>
                                        </p:tav>
                                      </p:tavLst>
                                    </p:anim>
                                    <p:anim calcmode="lin" valueType="num">
                                      <p:cBhvr additive="base">
                                        <p:cTn id="21" dur="1000" fill="hold"/>
                                        <p:tgtEl>
                                          <p:spTgt spid="4"/>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37" presetClass="entr" presetSubtype="0" fill="hold"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1000"/>
                                        <p:tgtEl>
                                          <p:spTgt spid="14"/>
                                        </p:tgtEl>
                                      </p:cBhvr>
                                    </p:animEffect>
                                    <p:anim calcmode="lin" valueType="num">
                                      <p:cBhvr>
                                        <p:cTn id="26" dur="1000" fill="hold"/>
                                        <p:tgtEl>
                                          <p:spTgt spid="14"/>
                                        </p:tgtEl>
                                        <p:attrNameLst>
                                          <p:attrName>ppt_x</p:attrName>
                                        </p:attrNameLst>
                                      </p:cBhvr>
                                      <p:tavLst>
                                        <p:tav tm="0">
                                          <p:val>
                                            <p:strVal val="#ppt_x"/>
                                          </p:val>
                                        </p:tav>
                                        <p:tav tm="100000">
                                          <p:val>
                                            <p:strVal val="#ppt_x"/>
                                          </p:val>
                                        </p:tav>
                                      </p:tavLst>
                                    </p:anim>
                                    <p:anim calcmode="lin" valueType="num">
                                      <p:cBhvr>
                                        <p:cTn id="27" dur="900" decel="100000" fill="hold"/>
                                        <p:tgtEl>
                                          <p:spTgt spid="14"/>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0"/>
            <a:ext cx="5839636" cy="369332"/>
          </a:xfrm>
          <a:prstGeom prst="rect">
            <a:avLst/>
          </a:prstGeom>
          <a:noFill/>
        </p:spPr>
        <p:txBody>
          <a:bodyPr wrap="square" rtlCol="0">
            <a:spAutoFit/>
          </a:bodyPr>
          <a:lstStyle/>
          <a:p>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3.1 </a:t>
            </a:r>
            <a:r>
              <a:rPr lang="zh-CN" altLang="en-US"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回归投资本质：一个简单的模型</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股票估值和股价上涨源泉</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2585323"/>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做企业投资、</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PE/VC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投资与股票投资三类不同的投资有本质区别吗？各种不同的估值模型和估值指标有区别吗？经常听见有人说“我们行业不看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PB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估值，主要看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估值”，还有说“我们行业主要看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PS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估值”</a:t>
            </a:r>
            <a:r>
              <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p>
          <a:p>
            <a:pPr marL="285750" indent="-285750">
              <a:lnSpc>
                <a:spcPct val="150000"/>
              </a:lnSpc>
              <a:buFont typeface="Wingdings" panose="05000000000000000000" pitchFamily="2" charset="2"/>
              <a:buChar char="n"/>
            </a:pP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事实上，无论是那类投资，其本质应该是想通的，无论哪种估值方法，其本质更应该是想通。为了看清楚这个问题</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，可以</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从一个简单的模型开始，回归投资的本质。</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6948670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0"/>
            <a:ext cx="5839636" cy="369332"/>
          </a:xfrm>
          <a:prstGeom prst="rect">
            <a:avLst/>
          </a:prstGeom>
          <a:noFill/>
        </p:spPr>
        <p:txBody>
          <a:bodyPr wrap="square" rtlCol="0">
            <a:spAutoFit/>
          </a:bodyPr>
          <a:lstStyle/>
          <a:p>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3.1 </a:t>
            </a:r>
            <a:r>
              <a:rPr lang="zh-CN" altLang="en-US"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回归投资本质：一个简单的模型</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股票估值和股价上涨源泉</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1707199"/>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我们可以把一家企业或者一个项目抽象成一个“钱生钱”的机器，举例而言，该机器投入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100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元进去，第二年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120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元出来，第二年投入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120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元，然后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144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元出来，以此类推，后一年总能出来前一年金额的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1.2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倍。假设这样能够持续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10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年，</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10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年之后该机器失效。假设无风险收益率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5%</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，则该机器的价值是多少</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958433742"/>
              </p:ext>
            </p:extLst>
          </p:nvPr>
        </p:nvGraphicFramePr>
        <p:xfrm>
          <a:off x="357936" y="3845779"/>
          <a:ext cx="8335302" cy="1704742"/>
        </p:xfrm>
        <a:graphic>
          <a:graphicData uri="http://schemas.openxmlformats.org/drawingml/2006/table">
            <a:tbl>
              <a:tblPr firstRow="1" bandRow="1">
                <a:tableStyleId>{5C22544A-7EE6-4342-B048-85BDC9FD1C3A}</a:tableStyleId>
              </a:tblPr>
              <a:tblGrid>
                <a:gridCol w="1005540"/>
                <a:gridCol w="666342"/>
                <a:gridCol w="666342"/>
                <a:gridCol w="666342"/>
                <a:gridCol w="666342"/>
                <a:gridCol w="666342"/>
                <a:gridCol w="666342"/>
                <a:gridCol w="666342"/>
                <a:gridCol w="666342"/>
                <a:gridCol w="666342"/>
                <a:gridCol w="666342"/>
                <a:gridCol w="666342"/>
              </a:tblGrid>
              <a:tr h="323711">
                <a:tc>
                  <a:txBody>
                    <a:bodyPr/>
                    <a:lstStyle/>
                    <a:p>
                      <a:pPr algn="ctr"/>
                      <a:r>
                        <a:rPr lang="zh-CN" altLang="en-US" dirty="0" smtClean="0">
                          <a:latin typeface="微软雅黑 Light" panose="020B0502040204020203" pitchFamily="34" charset="-122"/>
                          <a:ea typeface="微软雅黑 Light" panose="020B0502040204020203" pitchFamily="34" charset="-122"/>
                        </a:rPr>
                        <a:t>年</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0</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1</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2</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3</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4</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5</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6</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7</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8</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9</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10</a:t>
                      </a:r>
                      <a:endParaRPr lang="zh-CN" altLang="en-US" dirty="0">
                        <a:latin typeface="微软雅黑 Light" panose="020B0502040204020203" pitchFamily="34" charset="-122"/>
                        <a:ea typeface="微软雅黑 Light" panose="020B0502040204020203" pitchFamily="34" charset="-122"/>
                      </a:endParaRPr>
                    </a:p>
                  </a:txBody>
                  <a:tcPr anchor="ctr"/>
                </a:tc>
              </a:tr>
              <a:tr h="698902">
                <a:tc>
                  <a:txBody>
                    <a:bodyPr/>
                    <a:lstStyle/>
                    <a:p>
                      <a:pPr algn="ctr"/>
                      <a:r>
                        <a:rPr lang="zh-CN" altLang="en-US" dirty="0" smtClean="0">
                          <a:latin typeface="微软雅黑 Light" panose="020B0502040204020203" pitchFamily="34" charset="-122"/>
                          <a:ea typeface="微软雅黑 Light" panose="020B0502040204020203" pitchFamily="34" charset="-122"/>
                        </a:rPr>
                        <a:t>待估值“机器”</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100</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120</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144</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173</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207</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249</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299</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358</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430</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516</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619</a:t>
                      </a:r>
                      <a:endParaRPr lang="zh-CN" altLang="en-US" dirty="0">
                        <a:latin typeface="微软雅黑 Light" panose="020B0502040204020203" pitchFamily="34" charset="-122"/>
                        <a:ea typeface="微软雅黑 Light" panose="020B0502040204020203" pitchFamily="34" charset="-122"/>
                      </a:endParaRPr>
                    </a:p>
                  </a:txBody>
                  <a:tcPr anchor="ctr"/>
                </a:tc>
              </a:tr>
              <a:tr h="566494">
                <a:tc>
                  <a:txBody>
                    <a:bodyPr/>
                    <a:lstStyle/>
                    <a:p>
                      <a:pPr algn="ctr"/>
                      <a:r>
                        <a:rPr lang="zh-CN" altLang="en-US" dirty="0" smtClean="0">
                          <a:latin typeface="微软雅黑 Light" panose="020B0502040204020203" pitchFamily="34" charset="-122"/>
                          <a:ea typeface="微软雅黑 Light" panose="020B0502040204020203" pitchFamily="34" charset="-122"/>
                        </a:rPr>
                        <a:t>无风险投资</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100</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105</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110</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116</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122</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128</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134</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141</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148</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155</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163</a:t>
                      </a:r>
                      <a:endParaRPr lang="zh-CN" altLang="en-US" dirty="0">
                        <a:latin typeface="微软雅黑 Light" panose="020B0502040204020203" pitchFamily="34" charset="-122"/>
                        <a:ea typeface="微软雅黑 Light" panose="020B0502040204020203" pitchFamily="34" charset="-122"/>
                      </a:endParaRPr>
                    </a:p>
                  </a:txBody>
                  <a:tcPr anchor="ctr"/>
                </a:tc>
              </a:tr>
            </a:tbl>
          </a:graphicData>
        </a:graphic>
      </p:graphicFrame>
      <p:sp>
        <p:nvSpPr>
          <p:cNvPr id="3" name="文本框 2"/>
          <p:cNvSpPr txBox="1"/>
          <p:nvPr/>
        </p:nvSpPr>
        <p:spPr>
          <a:xfrm>
            <a:off x="470364" y="3401319"/>
            <a:ext cx="6354516" cy="369332"/>
          </a:xfrm>
          <a:prstGeom prst="rect">
            <a:avLst/>
          </a:prstGeom>
          <a:noFill/>
        </p:spPr>
        <p:txBody>
          <a:bodyPr wrap="square" rtlCol="0">
            <a:spAutoFit/>
          </a:bodyPr>
          <a:lstStyle/>
          <a:p>
            <a:r>
              <a:rPr lang="zh-CN" altLang="en-US" b="1" dirty="0" smtClean="0">
                <a:latin typeface="微软雅黑 Light" panose="020B0502040204020203" pitchFamily="34" charset="-122"/>
                <a:ea typeface="微软雅黑 Light" panose="020B0502040204020203" pitchFamily="34" charset="-122"/>
              </a:rPr>
              <a:t>表</a:t>
            </a:r>
            <a:r>
              <a:rPr lang="en-US" altLang="zh-CN" b="1" dirty="0" smtClean="0">
                <a:latin typeface="微软雅黑 Light" panose="020B0502040204020203" pitchFamily="34" charset="-122"/>
                <a:ea typeface="微软雅黑 Light" panose="020B0502040204020203" pitchFamily="34" charset="-122"/>
              </a:rPr>
              <a:t>1</a:t>
            </a:r>
            <a:r>
              <a:rPr lang="zh-CN" altLang="en-US" b="1" dirty="0" smtClean="0">
                <a:latin typeface="微软雅黑 Light" panose="020B0502040204020203" pitchFamily="34" charset="-122"/>
                <a:ea typeface="微软雅黑 Light" panose="020B0502040204020203" pitchFamily="34" charset="-122"/>
              </a:rPr>
              <a:t>：</a:t>
            </a:r>
            <a:r>
              <a:rPr lang="en-US" altLang="zh-CN" b="1" dirty="0" smtClean="0">
                <a:latin typeface="微软雅黑 Light" panose="020B0502040204020203" pitchFamily="34" charset="-122"/>
                <a:ea typeface="微软雅黑 Light" panose="020B0502040204020203" pitchFamily="34" charset="-122"/>
              </a:rPr>
              <a:t>10</a:t>
            </a:r>
            <a:r>
              <a:rPr lang="zh-CN" altLang="en-US" b="1" dirty="0" smtClean="0">
                <a:latin typeface="微软雅黑 Light" panose="020B0502040204020203" pitchFamily="34" charset="-122"/>
                <a:ea typeface="微软雅黑 Light" panose="020B0502040204020203" pitchFamily="34" charset="-122"/>
              </a:rPr>
              <a:t>年待估值“机器”收益及无风险投资收益</a:t>
            </a:r>
            <a:endParaRPr lang="zh-CN" altLang="en-US"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6822310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0"/>
            <a:ext cx="5839636" cy="369332"/>
          </a:xfrm>
          <a:prstGeom prst="rect">
            <a:avLst/>
          </a:prstGeom>
          <a:noFill/>
        </p:spPr>
        <p:txBody>
          <a:bodyPr wrap="square" rtlCol="0">
            <a:spAutoFit/>
          </a:bodyPr>
          <a:lstStyle/>
          <a:p>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3.1 </a:t>
            </a:r>
            <a:r>
              <a:rPr lang="zh-CN" altLang="en-US"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回归投资本质：一个简单的模型</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股票估值和股价上涨源泉</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3416320"/>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这里有六点需要说明</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）该机器第一年只能投入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100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元，下一年最多只能投入前一年的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1.2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倍；第一年投入不能多于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100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元甚至更多，否则就可以投入更多，获得超越无风险收益率的收益，极端情况，假设能够无限制的增加投入，则其就为无价之宝，所有资金都愿意投入至该机器</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2</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）每年的收益没有分红，作为下一年的本金投入</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3</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）这里假设该机器每年的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20%</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收益率持续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10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年，不能是永续的，否则该机器的价值也是无穷大；</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8874357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0"/>
            <a:ext cx="5839636" cy="369332"/>
          </a:xfrm>
          <a:prstGeom prst="rect">
            <a:avLst/>
          </a:prstGeom>
          <a:noFill/>
        </p:spPr>
        <p:txBody>
          <a:bodyPr wrap="square" rtlCol="0">
            <a:spAutoFit/>
          </a:bodyPr>
          <a:lstStyle/>
          <a:p>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3.1 </a:t>
            </a:r>
            <a:r>
              <a:rPr lang="zh-CN" altLang="en-US"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回归投资本质：一个简单的模型</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股票估值和股价上涨源泉</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3831818"/>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4</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10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年后该机器收益水平为无风险收益率（或者收益率为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0</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，我们可以将第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10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年产生的本息总额方便的投入至其他的项目，至少获得无风险收益率），因为任何一个行业或者公司或者项目最终的回报率会回归至社会平均</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水平；</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5</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）这里假设该机器能够确定的每年产生</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20%</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收益，并无波动风险</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6</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）这里在投入时没有债权投入，只有股权投入（关于允许债权融资投入，我们会在下面讨论）</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根据现金流贴现的原理</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，很</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容易计算出该“机器”的价值。该机器在第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10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年产生</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619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元现金流，对其进行贴现，得出贴现价值为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380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元，初期的投入为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100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元，因此该“机器”的溢价为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280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元。</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2287309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0"/>
            <a:ext cx="5839636" cy="369332"/>
          </a:xfrm>
          <a:prstGeom prst="rect">
            <a:avLst/>
          </a:prstGeom>
          <a:noFill/>
        </p:spPr>
        <p:txBody>
          <a:bodyPr wrap="square" rtlCol="0">
            <a:spAutoFit/>
          </a:bodyPr>
          <a:lstStyle/>
          <a:p>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3.2 </a:t>
            </a:r>
            <a:r>
              <a:rPr lang="zh-CN" altLang="en-US"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企业的估值本源来自</a:t>
            </a:r>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ROE</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股票估值和股价上涨源泉</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1338828"/>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通过上述的简单模型我们可以做如下分析并得出相关结论：企业的估值本源来自</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通过</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上述的简单模型将一个企业的盈利过程抽象出下图</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pic>
        <p:nvPicPr>
          <p:cNvPr id="2" name="图片 1"/>
          <p:cNvPicPr>
            <a:picLocks noChangeAspect="1"/>
          </p:cNvPicPr>
          <p:nvPr/>
        </p:nvPicPr>
        <p:blipFill>
          <a:blip r:embed="rId2"/>
          <a:stretch>
            <a:fillRect/>
          </a:stretch>
        </p:blipFill>
        <p:spPr>
          <a:xfrm>
            <a:off x="699674" y="2799419"/>
            <a:ext cx="7125929" cy="2472284"/>
          </a:xfrm>
          <a:prstGeom prst="rect">
            <a:avLst/>
          </a:prstGeom>
        </p:spPr>
      </p:pic>
      <p:sp>
        <p:nvSpPr>
          <p:cNvPr id="3" name="文本框 2"/>
          <p:cNvSpPr txBox="1"/>
          <p:nvPr/>
        </p:nvSpPr>
        <p:spPr>
          <a:xfrm>
            <a:off x="489220" y="3032948"/>
            <a:ext cx="7546838" cy="369332"/>
          </a:xfrm>
          <a:prstGeom prst="rect">
            <a:avLst/>
          </a:prstGeom>
          <a:noFill/>
        </p:spPr>
        <p:txBody>
          <a:bodyPr wrap="square" rtlCol="0">
            <a:spAutoFit/>
          </a:bodyPr>
          <a:lstStyle/>
          <a:p>
            <a:r>
              <a:rPr lang="zh-CN" altLang="en-US" b="1" dirty="0" smtClean="0">
                <a:latin typeface="微软雅黑 Light" panose="020B0502040204020203" pitchFamily="34" charset="-122"/>
                <a:ea typeface="微软雅黑 Light" panose="020B0502040204020203" pitchFamily="34" charset="-122"/>
              </a:rPr>
              <a:t>图</a:t>
            </a:r>
            <a:r>
              <a:rPr lang="en-US" altLang="zh-CN" b="1" dirty="0" smtClean="0">
                <a:latin typeface="微软雅黑 Light" panose="020B0502040204020203" pitchFamily="34" charset="-122"/>
                <a:ea typeface="微软雅黑 Light" panose="020B0502040204020203" pitchFamily="34" charset="-122"/>
              </a:rPr>
              <a:t>1</a:t>
            </a:r>
            <a:r>
              <a:rPr lang="zh-CN" altLang="en-US" b="1" dirty="0" smtClean="0">
                <a:latin typeface="微软雅黑 Light" panose="020B0502040204020203" pitchFamily="34" charset="-122"/>
                <a:ea typeface="微软雅黑 Light" panose="020B0502040204020203" pitchFamily="34" charset="-122"/>
              </a:rPr>
              <a:t>：企业估值的本质是通过不同的商业模式实现初试资源投入的增值</a:t>
            </a:r>
            <a:endParaRPr lang="zh-CN" altLang="en-US" b="1" dirty="0">
              <a:latin typeface="微软雅黑 Light" panose="020B0502040204020203" pitchFamily="34" charset="-122"/>
              <a:ea typeface="微软雅黑 Light" panose="020B0502040204020203" pitchFamily="34" charset="-122"/>
            </a:endParaRPr>
          </a:p>
        </p:txBody>
      </p:sp>
      <p:sp>
        <p:nvSpPr>
          <p:cNvPr id="10" name="文本框 9"/>
          <p:cNvSpPr txBox="1"/>
          <p:nvPr/>
        </p:nvSpPr>
        <p:spPr>
          <a:xfrm>
            <a:off x="450564" y="5505232"/>
            <a:ext cx="8463710" cy="922063"/>
          </a:xfrm>
          <a:prstGeom prst="rect">
            <a:avLst/>
          </a:prstGeom>
          <a:noFill/>
        </p:spPr>
        <p:txBody>
          <a:bodyPr wrap="square" rtlCol="0">
            <a:spAutoFit/>
          </a:bodyPr>
          <a:lstStyle/>
          <a:p>
            <a:r>
              <a:rPr lang="zh-CN" altLang="en-US">
                <a:latin typeface="微软雅黑 Light" panose="020B0502040204020203" pitchFamily="34" charset="-122"/>
                <a:ea typeface="微软雅黑 Light" panose="020B0502040204020203" pitchFamily="34" charset="-122"/>
              </a:rPr>
              <a:t>初始投入资源即是企业的净资产，初始投入的净资产的多少；盈利模式即是企业的</a:t>
            </a:r>
            <a:r>
              <a:rPr lang="en-US" altLang="zh-CN">
                <a:latin typeface="微软雅黑 Light" panose="020B0502040204020203" pitchFamily="34" charset="-122"/>
                <a:ea typeface="微软雅黑 Light" panose="020B0502040204020203" pitchFamily="34" charset="-122"/>
              </a:rPr>
              <a:t>ROE </a:t>
            </a:r>
            <a:r>
              <a:rPr lang="zh-CN" altLang="en-US">
                <a:latin typeface="微软雅黑 Light" panose="020B0502040204020203" pitchFamily="34" charset="-122"/>
                <a:ea typeface="微软雅黑 Light" panose="020B0502040204020203" pitchFamily="34" charset="-122"/>
              </a:rPr>
              <a:t>水平，市场需求则是业务空间。盈利模式和市场需求是企业估值的两大核心要素。</a:t>
            </a:r>
            <a:endParaRPr lang="zh-CN" altLang="en-US"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3523189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0"/>
            <a:ext cx="5839636" cy="369332"/>
          </a:xfrm>
          <a:prstGeom prst="rect">
            <a:avLst/>
          </a:prstGeom>
          <a:noFill/>
        </p:spPr>
        <p:txBody>
          <a:bodyPr wrap="square" rtlCol="0">
            <a:spAutoFit/>
          </a:bodyPr>
          <a:lstStyle/>
          <a:p>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3.2 </a:t>
            </a:r>
            <a:r>
              <a:rPr lang="zh-CN" altLang="en-US"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企业的估值本源来自</a:t>
            </a:r>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ROE</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股票估值和股价上涨源泉</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2169825"/>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rPr>
              <a:t>1</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、在</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市场需求格局不发生变化下企业估值完全由</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决定</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对于上述简单模型，企业净资产为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100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元，</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为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20%</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，企业的价值为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380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元，则企业的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PB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估值为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3.80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倍。静态来看，在市场需求格局不发生变化下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PB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与</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一一对应。假设企业未来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10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年均能获得高于无风险收益率的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水平，且无风险收益率假设为</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5%</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0001339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8364" y="2632584"/>
            <a:ext cx="2483893" cy="646331"/>
          </a:xfrm>
          <a:prstGeom prst="rect">
            <a:avLst/>
          </a:prstGeom>
          <a:noFill/>
        </p:spPr>
        <p:txBody>
          <a:bodyPr wrap="square" rtlCol="0">
            <a:spAutoFit/>
          </a:bodyPr>
          <a:lstStyle/>
          <a:p>
            <a:r>
              <a:rPr lang="en-US" altLang="zh-CN" sz="3600" b="1" dirty="0" smtClean="0">
                <a:solidFill>
                  <a:schemeClr val="accent1"/>
                </a:solidFill>
                <a:latin typeface="微软雅黑" panose="020B0503020204020204" pitchFamily="34" charset="-122"/>
                <a:ea typeface="微软雅黑" panose="020B0503020204020204" pitchFamily="34" charset="-122"/>
              </a:rPr>
              <a:t>PART 01</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526737" y="2719258"/>
            <a:ext cx="6142118" cy="461665"/>
          </a:xfrm>
          <a:prstGeom prst="rect">
            <a:avLst/>
          </a:prstGeom>
          <a:noFill/>
        </p:spPr>
        <p:txBody>
          <a:bodyPr wrap="square" rtlCol="0">
            <a:spAutoFit/>
          </a:bodyPr>
          <a:lstStyle/>
          <a:p>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资产估值的基本方法</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4" name="组合 13"/>
          <p:cNvGrpSpPr/>
          <p:nvPr/>
        </p:nvGrpSpPr>
        <p:grpSpPr>
          <a:xfrm>
            <a:off x="218364" y="3356164"/>
            <a:ext cx="8720919" cy="548775"/>
            <a:chOff x="218364" y="3356164"/>
            <a:chExt cx="8720919" cy="548775"/>
          </a:xfrm>
        </p:grpSpPr>
        <p:sp>
          <p:nvSpPr>
            <p:cNvPr id="13" name="矩形 12"/>
            <p:cNvSpPr/>
            <p:nvPr/>
          </p:nvSpPr>
          <p:spPr>
            <a:xfrm>
              <a:off x="218364" y="3356164"/>
              <a:ext cx="8720919" cy="5487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18364" y="3465349"/>
              <a:ext cx="7165075" cy="338554"/>
            </a:xfrm>
            <a:prstGeom prst="rect">
              <a:avLst/>
            </a:prstGeom>
            <a:noFill/>
          </p:spPr>
          <p:txBody>
            <a:bodyPr wrap="square" rtlCol="0">
              <a:spAutoFit/>
            </a:bodyPr>
            <a:lstStyle/>
            <a:p>
              <a:endParaRPr lang="zh-CN" altLang="en-US" sz="1600" dirty="0">
                <a:latin typeface="微软雅黑 Light" panose="020B0502040204020203" pitchFamily="34" charset="-122"/>
                <a:ea typeface="微软雅黑 Light" panose="020B0502040204020203" pitchFamily="34" charset="-122"/>
              </a:endParaRPr>
            </a:p>
          </p:txBody>
        </p:sp>
      </p:grpSp>
      <p:cxnSp>
        <p:nvCxnSpPr>
          <p:cNvPr id="11" name="直接连接符 10"/>
          <p:cNvCxnSpPr/>
          <p:nvPr/>
        </p:nvCxnSpPr>
        <p:spPr>
          <a:xfrm>
            <a:off x="218364" y="3267597"/>
            <a:ext cx="87209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18364" y="2589310"/>
            <a:ext cx="872091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64696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0-#ppt_w/2"/>
                                          </p:val>
                                        </p:tav>
                                        <p:tav tm="100000">
                                          <p:val>
                                            <p:strVal val="#ppt_x"/>
                                          </p:val>
                                        </p:tav>
                                      </p:tavLst>
                                    </p:anim>
                                    <p:anim calcmode="lin" valueType="num">
                                      <p:cBhvr additive="base">
                                        <p:cTn id="8" dur="10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1+#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1000" fill="hold"/>
                                        <p:tgtEl>
                                          <p:spTgt spid="9"/>
                                        </p:tgtEl>
                                        <p:attrNameLst>
                                          <p:attrName>ppt_x</p:attrName>
                                        </p:attrNameLst>
                                      </p:cBhvr>
                                      <p:tavLst>
                                        <p:tav tm="0">
                                          <p:val>
                                            <p:strVal val="0-#ppt_w/2"/>
                                          </p:val>
                                        </p:tav>
                                        <p:tav tm="100000">
                                          <p:val>
                                            <p:strVal val="#ppt_x"/>
                                          </p:val>
                                        </p:tav>
                                      </p:tavLst>
                                    </p:anim>
                                    <p:anim calcmode="lin" valueType="num">
                                      <p:cBhvr additive="base">
                                        <p:cTn id="17" dur="1000" fill="hold"/>
                                        <p:tgtEl>
                                          <p:spTgt spid="9"/>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1000" fill="hold"/>
                                        <p:tgtEl>
                                          <p:spTgt spid="4"/>
                                        </p:tgtEl>
                                        <p:attrNameLst>
                                          <p:attrName>ppt_x</p:attrName>
                                        </p:attrNameLst>
                                      </p:cBhvr>
                                      <p:tavLst>
                                        <p:tav tm="0">
                                          <p:val>
                                            <p:strVal val="1+#ppt_w/2"/>
                                          </p:val>
                                        </p:tav>
                                        <p:tav tm="100000">
                                          <p:val>
                                            <p:strVal val="#ppt_x"/>
                                          </p:val>
                                        </p:tav>
                                      </p:tavLst>
                                    </p:anim>
                                    <p:anim calcmode="lin" valueType="num">
                                      <p:cBhvr additive="base">
                                        <p:cTn id="21" dur="1000" fill="hold"/>
                                        <p:tgtEl>
                                          <p:spTgt spid="4"/>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37" presetClass="entr" presetSubtype="0" fill="hold"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1000"/>
                                        <p:tgtEl>
                                          <p:spTgt spid="14"/>
                                        </p:tgtEl>
                                      </p:cBhvr>
                                    </p:animEffect>
                                    <p:anim calcmode="lin" valueType="num">
                                      <p:cBhvr>
                                        <p:cTn id="26" dur="1000" fill="hold"/>
                                        <p:tgtEl>
                                          <p:spTgt spid="14"/>
                                        </p:tgtEl>
                                        <p:attrNameLst>
                                          <p:attrName>ppt_x</p:attrName>
                                        </p:attrNameLst>
                                      </p:cBhvr>
                                      <p:tavLst>
                                        <p:tav tm="0">
                                          <p:val>
                                            <p:strVal val="#ppt_x"/>
                                          </p:val>
                                        </p:tav>
                                        <p:tav tm="100000">
                                          <p:val>
                                            <p:strVal val="#ppt_x"/>
                                          </p:val>
                                        </p:tav>
                                      </p:tavLst>
                                    </p:anim>
                                    <p:anim calcmode="lin" valueType="num">
                                      <p:cBhvr>
                                        <p:cTn id="27" dur="900" decel="100000" fill="hold"/>
                                        <p:tgtEl>
                                          <p:spTgt spid="14"/>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0"/>
            <a:ext cx="5839636" cy="369332"/>
          </a:xfrm>
          <a:prstGeom prst="rect">
            <a:avLst/>
          </a:prstGeom>
          <a:noFill/>
        </p:spPr>
        <p:txBody>
          <a:bodyPr wrap="square" rtlCol="0">
            <a:spAutoFit/>
          </a:bodyPr>
          <a:lstStyle/>
          <a:p>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3.2 </a:t>
            </a:r>
            <a:r>
              <a:rPr lang="zh-CN" altLang="en-US"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企业的估值本源来自</a:t>
            </a:r>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ROE</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股票估值和股价上涨源泉</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923330"/>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rPr>
              <a:t>PB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与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对应关系如下（这里假设的是该企业或者项目未来的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水平是确定的，因此只需用无风险收益率贴现即可）：</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3" name="文本框 2"/>
          <p:cNvSpPr txBox="1"/>
          <p:nvPr/>
        </p:nvSpPr>
        <p:spPr>
          <a:xfrm>
            <a:off x="470364" y="2298119"/>
            <a:ext cx="7546838" cy="369332"/>
          </a:xfrm>
          <a:prstGeom prst="rect">
            <a:avLst/>
          </a:prstGeom>
          <a:noFill/>
        </p:spPr>
        <p:txBody>
          <a:bodyPr wrap="square" rtlCol="0">
            <a:spAutoFit/>
          </a:bodyPr>
          <a:lstStyle/>
          <a:p>
            <a:r>
              <a:rPr lang="zh-CN" altLang="en-US" b="1" dirty="0" smtClean="0">
                <a:latin typeface="微软雅黑 Light" panose="020B0502040204020203" pitchFamily="34" charset="-122"/>
                <a:ea typeface="微软雅黑 Light" panose="020B0502040204020203" pitchFamily="34" charset="-122"/>
              </a:rPr>
              <a:t>表</a:t>
            </a:r>
            <a:r>
              <a:rPr lang="en-US" altLang="zh-CN" b="1" dirty="0">
                <a:latin typeface="微软雅黑 Light" panose="020B0502040204020203" pitchFamily="34" charset="-122"/>
                <a:ea typeface="微软雅黑 Light" panose="020B0502040204020203" pitchFamily="34" charset="-122"/>
              </a:rPr>
              <a:t>2</a:t>
            </a:r>
            <a:r>
              <a:rPr lang="zh-CN" altLang="en-US" b="1" dirty="0" smtClean="0">
                <a:latin typeface="微软雅黑 Light" panose="020B0502040204020203" pitchFamily="34" charset="-122"/>
                <a:ea typeface="微软雅黑 Light" panose="020B0502040204020203" pitchFamily="34" charset="-122"/>
              </a:rPr>
              <a:t>：折现率为无风险利率时，</a:t>
            </a:r>
            <a:r>
              <a:rPr lang="en-US" altLang="zh-CN" b="1" dirty="0" smtClean="0">
                <a:latin typeface="微软雅黑 Light" panose="020B0502040204020203" pitchFamily="34" charset="-122"/>
                <a:ea typeface="微软雅黑 Light" panose="020B0502040204020203" pitchFamily="34" charset="-122"/>
              </a:rPr>
              <a:t>ROE</a:t>
            </a:r>
            <a:r>
              <a:rPr lang="zh-CN" altLang="en-US" b="1" dirty="0" smtClean="0">
                <a:latin typeface="微软雅黑 Light" panose="020B0502040204020203" pitchFamily="34" charset="-122"/>
                <a:ea typeface="微软雅黑 Light" panose="020B0502040204020203" pitchFamily="34" charset="-122"/>
              </a:rPr>
              <a:t>和</a:t>
            </a:r>
            <a:r>
              <a:rPr lang="en-US" altLang="zh-CN" b="1" dirty="0" smtClean="0">
                <a:latin typeface="微软雅黑 Light" panose="020B0502040204020203" pitchFamily="34" charset="-122"/>
                <a:ea typeface="微软雅黑 Light" panose="020B0502040204020203" pitchFamily="34" charset="-122"/>
              </a:rPr>
              <a:t>PB</a:t>
            </a:r>
            <a:r>
              <a:rPr lang="zh-CN" altLang="en-US" b="1" dirty="0" smtClean="0">
                <a:latin typeface="微软雅黑 Light" panose="020B0502040204020203" pitchFamily="34" charset="-122"/>
                <a:ea typeface="微软雅黑 Light" panose="020B0502040204020203" pitchFamily="34" charset="-122"/>
              </a:rPr>
              <a:t>对应关系</a:t>
            </a:r>
            <a:endParaRPr lang="zh-CN" altLang="en-US" b="1" dirty="0">
              <a:latin typeface="微软雅黑 Light" panose="020B0502040204020203" pitchFamily="34" charset="-122"/>
              <a:ea typeface="微软雅黑 Light" panose="020B0502040204020203" pitchFamily="34" charset="-122"/>
            </a:endParaRPr>
          </a:p>
        </p:txBody>
      </p:sp>
      <p:graphicFrame>
        <p:nvGraphicFramePr>
          <p:cNvPr id="11" name="表格 10"/>
          <p:cNvGraphicFramePr>
            <a:graphicFrameLocks noGrp="1"/>
          </p:cNvGraphicFramePr>
          <p:nvPr>
            <p:extLst>
              <p:ext uri="{D42A27DB-BD31-4B8C-83A1-F6EECF244321}">
                <p14:modId xmlns:p14="http://schemas.microsoft.com/office/powerpoint/2010/main" val="316455563"/>
              </p:ext>
            </p:extLst>
          </p:nvPr>
        </p:nvGraphicFramePr>
        <p:xfrm>
          <a:off x="489220" y="2684699"/>
          <a:ext cx="8085437" cy="4173300"/>
        </p:xfrm>
        <a:graphic>
          <a:graphicData uri="http://schemas.openxmlformats.org/drawingml/2006/table">
            <a:tbl>
              <a:tblPr firstRow="1" bandRow="1">
                <a:tableStyleId>{5C22544A-7EE6-4342-B048-85BDC9FD1C3A}</a:tableStyleId>
              </a:tblPr>
              <a:tblGrid>
                <a:gridCol w="5787994"/>
                <a:gridCol w="2297443"/>
              </a:tblGrid>
              <a:tr h="347775">
                <a:tc>
                  <a:txBody>
                    <a:bodyPr/>
                    <a:lstStyle/>
                    <a:p>
                      <a:pPr algn="l"/>
                      <a:r>
                        <a:rPr lang="en-US" altLang="zh-CN" sz="1600" dirty="0" smtClean="0">
                          <a:latin typeface="微软雅黑 Light" panose="020B0502040204020203" pitchFamily="34" charset="-122"/>
                          <a:ea typeface="微软雅黑 Light" panose="020B0502040204020203" pitchFamily="34" charset="-122"/>
                        </a:rPr>
                        <a:t>ROE</a:t>
                      </a:r>
                      <a:endParaRPr lang="zh-CN" altLang="en-US" sz="1600"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sz="1600" dirty="0" smtClean="0">
                          <a:latin typeface="微软雅黑 Light" panose="020B0502040204020203" pitchFamily="34" charset="-122"/>
                          <a:ea typeface="微软雅黑 Light" panose="020B0502040204020203" pitchFamily="34" charset="-122"/>
                        </a:rPr>
                        <a:t>PB</a:t>
                      </a:r>
                      <a:endParaRPr lang="zh-CN" altLang="en-US" sz="1600" dirty="0">
                        <a:latin typeface="微软雅黑 Light" panose="020B0502040204020203" pitchFamily="34" charset="-122"/>
                        <a:ea typeface="微软雅黑 Light" panose="020B0502040204020203" pitchFamily="34" charset="-122"/>
                      </a:endParaRPr>
                    </a:p>
                  </a:txBody>
                  <a:tcPr anchor="ctr"/>
                </a:tc>
              </a:tr>
              <a:tr h="347775">
                <a:tc>
                  <a:txBody>
                    <a:bodyPr/>
                    <a:lstStyle/>
                    <a:p>
                      <a:pPr algn="l"/>
                      <a:r>
                        <a:rPr lang="en-US" altLang="zh-CN" sz="1600" dirty="0" smtClean="0">
                          <a:latin typeface="微软雅黑 Light" panose="020B0502040204020203" pitchFamily="34" charset="-122"/>
                          <a:ea typeface="微软雅黑 Light" panose="020B0502040204020203" pitchFamily="34" charset="-122"/>
                        </a:rPr>
                        <a:t>5%</a:t>
                      </a:r>
                      <a:endParaRPr lang="zh-CN" altLang="en-US" sz="1600"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sz="1600" dirty="0" smtClean="0">
                          <a:latin typeface="微软雅黑 Light" panose="020B0502040204020203" pitchFamily="34" charset="-122"/>
                          <a:ea typeface="微软雅黑 Light" panose="020B0502040204020203" pitchFamily="34" charset="-122"/>
                        </a:rPr>
                        <a:t>1</a:t>
                      </a:r>
                      <a:endParaRPr lang="zh-CN" altLang="en-US" sz="1600" dirty="0">
                        <a:latin typeface="微软雅黑 Light" panose="020B0502040204020203" pitchFamily="34" charset="-122"/>
                        <a:ea typeface="微软雅黑 Light" panose="020B0502040204020203" pitchFamily="34" charset="-122"/>
                      </a:endParaRPr>
                    </a:p>
                  </a:txBody>
                  <a:tcPr anchor="ctr"/>
                </a:tc>
              </a:tr>
              <a:tr h="347775">
                <a:tc>
                  <a:txBody>
                    <a:bodyPr/>
                    <a:lstStyle/>
                    <a:p>
                      <a:pPr algn="l"/>
                      <a:r>
                        <a:rPr lang="en-US" altLang="zh-CN" sz="1600" dirty="0" smtClean="0">
                          <a:latin typeface="微软雅黑 Light" panose="020B0502040204020203" pitchFamily="34" charset="-122"/>
                          <a:ea typeface="微软雅黑 Light" panose="020B0502040204020203" pitchFamily="34" charset="-122"/>
                        </a:rPr>
                        <a:t>10%</a:t>
                      </a:r>
                      <a:endParaRPr lang="zh-CN" altLang="en-US" sz="1600"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sz="1600" dirty="0" smtClean="0">
                          <a:latin typeface="微软雅黑 Light" panose="020B0502040204020203" pitchFamily="34" charset="-122"/>
                          <a:ea typeface="微软雅黑 Light" panose="020B0502040204020203" pitchFamily="34" charset="-122"/>
                        </a:rPr>
                        <a:t>1.59</a:t>
                      </a:r>
                      <a:endParaRPr lang="zh-CN" altLang="en-US" sz="1600" dirty="0">
                        <a:latin typeface="微软雅黑 Light" panose="020B0502040204020203" pitchFamily="34" charset="-122"/>
                        <a:ea typeface="微软雅黑 Light" panose="020B0502040204020203" pitchFamily="34" charset="-122"/>
                      </a:endParaRPr>
                    </a:p>
                  </a:txBody>
                  <a:tcPr anchor="ctr"/>
                </a:tc>
              </a:tr>
              <a:tr h="347775">
                <a:tc>
                  <a:txBody>
                    <a:bodyPr/>
                    <a:lstStyle/>
                    <a:p>
                      <a:pPr algn="l"/>
                      <a:r>
                        <a:rPr lang="en-US" altLang="zh-CN" sz="1600" dirty="0" smtClean="0">
                          <a:latin typeface="微软雅黑 Light" panose="020B0502040204020203" pitchFamily="34" charset="-122"/>
                          <a:ea typeface="微软雅黑 Light" panose="020B0502040204020203" pitchFamily="34" charset="-122"/>
                        </a:rPr>
                        <a:t>12%</a:t>
                      </a:r>
                      <a:endParaRPr lang="zh-CN" altLang="en-US" sz="1600"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sz="1600" dirty="0" smtClean="0">
                          <a:latin typeface="微软雅黑 Light" panose="020B0502040204020203" pitchFamily="34" charset="-122"/>
                          <a:ea typeface="微软雅黑 Light" panose="020B0502040204020203" pitchFamily="34" charset="-122"/>
                        </a:rPr>
                        <a:t>1.91</a:t>
                      </a:r>
                      <a:endParaRPr lang="zh-CN" altLang="en-US" sz="1600" dirty="0">
                        <a:latin typeface="微软雅黑 Light" panose="020B0502040204020203" pitchFamily="34" charset="-122"/>
                        <a:ea typeface="微软雅黑 Light" panose="020B0502040204020203" pitchFamily="34" charset="-122"/>
                      </a:endParaRPr>
                    </a:p>
                  </a:txBody>
                  <a:tcPr anchor="ctr"/>
                </a:tc>
              </a:tr>
              <a:tr h="347775">
                <a:tc>
                  <a:txBody>
                    <a:bodyPr/>
                    <a:lstStyle/>
                    <a:p>
                      <a:pPr algn="l"/>
                      <a:r>
                        <a:rPr lang="en-US" altLang="zh-CN" sz="1600" dirty="0" smtClean="0">
                          <a:latin typeface="微软雅黑 Light" panose="020B0502040204020203" pitchFamily="34" charset="-122"/>
                          <a:ea typeface="微软雅黑 Light" panose="020B0502040204020203" pitchFamily="34" charset="-122"/>
                        </a:rPr>
                        <a:t>15%</a:t>
                      </a:r>
                      <a:endParaRPr lang="zh-CN" altLang="en-US" sz="1600"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sz="1600" dirty="0" smtClean="0">
                          <a:latin typeface="微软雅黑 Light" panose="020B0502040204020203" pitchFamily="34" charset="-122"/>
                          <a:ea typeface="微软雅黑 Light" panose="020B0502040204020203" pitchFamily="34" charset="-122"/>
                        </a:rPr>
                        <a:t>2.48</a:t>
                      </a:r>
                      <a:endParaRPr lang="zh-CN" altLang="en-US" sz="1600" dirty="0">
                        <a:latin typeface="微软雅黑 Light" panose="020B0502040204020203" pitchFamily="34" charset="-122"/>
                        <a:ea typeface="微软雅黑 Light" panose="020B0502040204020203" pitchFamily="34" charset="-122"/>
                      </a:endParaRPr>
                    </a:p>
                  </a:txBody>
                  <a:tcPr anchor="ctr"/>
                </a:tc>
              </a:tr>
              <a:tr h="347775">
                <a:tc>
                  <a:txBody>
                    <a:bodyPr/>
                    <a:lstStyle/>
                    <a:p>
                      <a:pPr algn="l"/>
                      <a:r>
                        <a:rPr lang="en-US" altLang="zh-CN" sz="1600" dirty="0" smtClean="0">
                          <a:latin typeface="微软雅黑 Light" panose="020B0502040204020203" pitchFamily="34" charset="-122"/>
                          <a:ea typeface="微软雅黑 Light" panose="020B0502040204020203" pitchFamily="34" charset="-122"/>
                        </a:rPr>
                        <a:t>18%</a:t>
                      </a:r>
                      <a:endParaRPr lang="zh-CN" altLang="en-US" sz="1600"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sz="1600" dirty="0" smtClean="0">
                          <a:latin typeface="微软雅黑 Light" panose="020B0502040204020203" pitchFamily="34" charset="-122"/>
                          <a:ea typeface="微软雅黑 Light" panose="020B0502040204020203" pitchFamily="34" charset="-122"/>
                        </a:rPr>
                        <a:t>3.21</a:t>
                      </a:r>
                      <a:endParaRPr lang="zh-CN" altLang="en-US" sz="1600" dirty="0">
                        <a:latin typeface="微软雅黑 Light" panose="020B0502040204020203" pitchFamily="34" charset="-122"/>
                        <a:ea typeface="微软雅黑 Light" panose="020B0502040204020203" pitchFamily="34" charset="-122"/>
                      </a:endParaRPr>
                    </a:p>
                  </a:txBody>
                  <a:tcPr anchor="ctr"/>
                </a:tc>
              </a:tr>
              <a:tr h="347775">
                <a:tc>
                  <a:txBody>
                    <a:bodyPr/>
                    <a:lstStyle/>
                    <a:p>
                      <a:pPr algn="l"/>
                      <a:r>
                        <a:rPr lang="en-US" altLang="zh-CN" sz="1600" dirty="0" smtClean="0">
                          <a:latin typeface="微软雅黑 Light" panose="020B0502040204020203" pitchFamily="34" charset="-122"/>
                          <a:ea typeface="微软雅黑 Light" panose="020B0502040204020203" pitchFamily="34" charset="-122"/>
                        </a:rPr>
                        <a:t>20%</a:t>
                      </a:r>
                      <a:endParaRPr lang="zh-CN" altLang="en-US" sz="1600"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sz="1600" dirty="0" smtClean="0">
                          <a:latin typeface="微软雅黑 Light" panose="020B0502040204020203" pitchFamily="34" charset="-122"/>
                          <a:ea typeface="微软雅黑 Light" panose="020B0502040204020203" pitchFamily="34" charset="-122"/>
                        </a:rPr>
                        <a:t>3.8</a:t>
                      </a:r>
                      <a:endParaRPr lang="zh-CN" altLang="en-US" sz="1600" dirty="0">
                        <a:latin typeface="微软雅黑 Light" panose="020B0502040204020203" pitchFamily="34" charset="-122"/>
                        <a:ea typeface="微软雅黑 Light" panose="020B0502040204020203" pitchFamily="34" charset="-122"/>
                      </a:endParaRPr>
                    </a:p>
                  </a:txBody>
                  <a:tcPr anchor="ctr"/>
                </a:tc>
              </a:tr>
              <a:tr h="347775">
                <a:tc>
                  <a:txBody>
                    <a:bodyPr/>
                    <a:lstStyle/>
                    <a:p>
                      <a:pPr algn="l"/>
                      <a:r>
                        <a:rPr lang="en-US" altLang="zh-CN" sz="1600" dirty="0" smtClean="0">
                          <a:latin typeface="微软雅黑 Light" panose="020B0502040204020203" pitchFamily="34" charset="-122"/>
                          <a:ea typeface="微软雅黑 Light" panose="020B0502040204020203" pitchFamily="34" charset="-122"/>
                        </a:rPr>
                        <a:t>25%</a:t>
                      </a:r>
                      <a:endParaRPr lang="zh-CN" altLang="en-US" sz="1600"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sz="1600" dirty="0" smtClean="0">
                          <a:latin typeface="微软雅黑 Light" panose="020B0502040204020203" pitchFamily="34" charset="-122"/>
                          <a:ea typeface="微软雅黑 Light" panose="020B0502040204020203" pitchFamily="34" charset="-122"/>
                        </a:rPr>
                        <a:t>5.72</a:t>
                      </a:r>
                      <a:endParaRPr lang="zh-CN" altLang="en-US" sz="1600" dirty="0">
                        <a:latin typeface="微软雅黑 Light" panose="020B0502040204020203" pitchFamily="34" charset="-122"/>
                        <a:ea typeface="微软雅黑 Light" panose="020B0502040204020203" pitchFamily="34" charset="-122"/>
                      </a:endParaRPr>
                    </a:p>
                  </a:txBody>
                  <a:tcPr anchor="ctr"/>
                </a:tc>
              </a:tr>
              <a:tr h="347775">
                <a:tc>
                  <a:txBody>
                    <a:bodyPr/>
                    <a:lstStyle/>
                    <a:p>
                      <a:pPr algn="l"/>
                      <a:r>
                        <a:rPr lang="en-US" altLang="zh-CN" sz="1600" dirty="0" smtClean="0">
                          <a:latin typeface="微软雅黑 Light" panose="020B0502040204020203" pitchFamily="34" charset="-122"/>
                          <a:ea typeface="微软雅黑 Light" panose="020B0502040204020203" pitchFamily="34" charset="-122"/>
                        </a:rPr>
                        <a:t>30%</a:t>
                      </a:r>
                      <a:endParaRPr lang="zh-CN" altLang="en-US" sz="1600"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sz="1600" dirty="0" smtClean="0">
                          <a:latin typeface="微软雅黑 Light" panose="020B0502040204020203" pitchFamily="34" charset="-122"/>
                          <a:ea typeface="微软雅黑 Light" panose="020B0502040204020203" pitchFamily="34" charset="-122"/>
                        </a:rPr>
                        <a:t>8.46</a:t>
                      </a:r>
                      <a:endParaRPr lang="zh-CN" altLang="en-US" sz="1600" dirty="0">
                        <a:latin typeface="微软雅黑 Light" panose="020B0502040204020203" pitchFamily="34" charset="-122"/>
                        <a:ea typeface="微软雅黑 Light" panose="020B0502040204020203" pitchFamily="34" charset="-122"/>
                      </a:endParaRPr>
                    </a:p>
                  </a:txBody>
                  <a:tcPr anchor="ctr"/>
                </a:tc>
              </a:tr>
              <a:tr h="347775">
                <a:tc>
                  <a:txBody>
                    <a:bodyPr/>
                    <a:lstStyle/>
                    <a:p>
                      <a:pPr algn="l"/>
                      <a:r>
                        <a:rPr lang="en-US" altLang="zh-CN" sz="1600" dirty="0" smtClean="0">
                          <a:latin typeface="微软雅黑 Light" panose="020B0502040204020203" pitchFamily="34" charset="-122"/>
                          <a:ea typeface="微软雅黑 Light" panose="020B0502040204020203" pitchFamily="34" charset="-122"/>
                        </a:rPr>
                        <a:t>35%</a:t>
                      </a:r>
                      <a:endParaRPr lang="zh-CN" altLang="en-US" sz="1600"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sz="1600" dirty="0" smtClean="0">
                          <a:latin typeface="微软雅黑 Light" panose="020B0502040204020203" pitchFamily="34" charset="-122"/>
                          <a:ea typeface="微软雅黑 Light" panose="020B0502040204020203" pitchFamily="34" charset="-122"/>
                        </a:rPr>
                        <a:t>12.34</a:t>
                      </a:r>
                      <a:endParaRPr lang="zh-CN" altLang="en-US" sz="1600" dirty="0">
                        <a:latin typeface="微软雅黑 Light" panose="020B0502040204020203" pitchFamily="34" charset="-122"/>
                        <a:ea typeface="微软雅黑 Light" panose="020B0502040204020203" pitchFamily="34" charset="-122"/>
                      </a:endParaRPr>
                    </a:p>
                  </a:txBody>
                  <a:tcPr anchor="ctr"/>
                </a:tc>
              </a:tr>
              <a:tr h="347775">
                <a:tc>
                  <a:txBody>
                    <a:bodyPr/>
                    <a:lstStyle/>
                    <a:p>
                      <a:pPr algn="l"/>
                      <a:r>
                        <a:rPr lang="en-US" altLang="zh-CN" sz="1600" dirty="0" smtClean="0">
                          <a:latin typeface="微软雅黑 Light" panose="020B0502040204020203" pitchFamily="34" charset="-122"/>
                          <a:ea typeface="微软雅黑 Light" panose="020B0502040204020203" pitchFamily="34" charset="-122"/>
                        </a:rPr>
                        <a:t>40%</a:t>
                      </a:r>
                      <a:endParaRPr lang="zh-CN" altLang="en-US" sz="1600"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sz="1600" dirty="0" smtClean="0">
                          <a:latin typeface="微软雅黑 Light" panose="020B0502040204020203" pitchFamily="34" charset="-122"/>
                          <a:ea typeface="微软雅黑 Light" panose="020B0502040204020203" pitchFamily="34" charset="-122"/>
                        </a:rPr>
                        <a:t>17.76</a:t>
                      </a:r>
                      <a:endParaRPr lang="zh-CN" altLang="en-US" sz="1600" dirty="0">
                        <a:latin typeface="微软雅黑 Light" panose="020B0502040204020203" pitchFamily="34" charset="-122"/>
                        <a:ea typeface="微软雅黑 Light" panose="020B0502040204020203" pitchFamily="34" charset="-122"/>
                      </a:endParaRPr>
                    </a:p>
                  </a:txBody>
                  <a:tcPr anchor="ctr"/>
                </a:tc>
              </a:tr>
              <a:tr h="347775">
                <a:tc>
                  <a:txBody>
                    <a:bodyPr/>
                    <a:lstStyle/>
                    <a:p>
                      <a:pPr algn="l"/>
                      <a:r>
                        <a:rPr lang="en-US" altLang="zh-CN" sz="1600" dirty="0" smtClean="0">
                          <a:latin typeface="微软雅黑 Light" panose="020B0502040204020203" pitchFamily="34" charset="-122"/>
                          <a:ea typeface="微软雅黑 Light" panose="020B0502040204020203" pitchFamily="34" charset="-122"/>
                        </a:rPr>
                        <a:t>50%</a:t>
                      </a:r>
                      <a:endParaRPr lang="zh-CN" altLang="en-US" sz="1600"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sz="1600" dirty="0" smtClean="0">
                          <a:latin typeface="微软雅黑 Light" panose="020B0502040204020203" pitchFamily="34" charset="-122"/>
                          <a:ea typeface="微软雅黑 Light" panose="020B0502040204020203" pitchFamily="34" charset="-122"/>
                        </a:rPr>
                        <a:t>35.4</a:t>
                      </a:r>
                      <a:endParaRPr lang="zh-CN" altLang="en-US" sz="1600" dirty="0">
                        <a:latin typeface="微软雅黑 Light" panose="020B0502040204020203" pitchFamily="34" charset="-122"/>
                        <a:ea typeface="微软雅黑 Light" panose="020B0502040204020203" pitchFamily="34" charset="-122"/>
                      </a:endParaRPr>
                    </a:p>
                  </a:txBody>
                  <a:tcPr anchor="ctr"/>
                </a:tc>
              </a:tr>
            </a:tbl>
          </a:graphicData>
        </a:graphic>
      </p:graphicFrame>
    </p:spTree>
    <p:extLst>
      <p:ext uri="{BB962C8B-B14F-4D97-AF65-F5344CB8AC3E}">
        <p14:creationId xmlns:p14="http://schemas.microsoft.com/office/powerpoint/2010/main" val="25260359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0"/>
            <a:ext cx="5839636" cy="369332"/>
          </a:xfrm>
          <a:prstGeom prst="rect">
            <a:avLst/>
          </a:prstGeom>
          <a:noFill/>
        </p:spPr>
        <p:txBody>
          <a:bodyPr wrap="square" rtlCol="0">
            <a:spAutoFit/>
          </a:bodyPr>
          <a:lstStyle/>
          <a:p>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3.2 </a:t>
            </a:r>
            <a:r>
              <a:rPr lang="zh-CN" altLang="en-US"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企业的估值本源来自</a:t>
            </a:r>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ROE</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股票估值和股价上涨源泉</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876202"/>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但股票标的企业的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是不稳定的，因此需要根据风险因子调整，即所谓的股票必要报酬回报率，假设为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8%</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，则股票的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与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PB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对应关系如下：</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3" name="文本框 2"/>
          <p:cNvSpPr txBox="1"/>
          <p:nvPr/>
        </p:nvSpPr>
        <p:spPr>
          <a:xfrm>
            <a:off x="470364" y="2280866"/>
            <a:ext cx="7546838" cy="369332"/>
          </a:xfrm>
          <a:prstGeom prst="rect">
            <a:avLst/>
          </a:prstGeom>
          <a:noFill/>
        </p:spPr>
        <p:txBody>
          <a:bodyPr wrap="square" rtlCol="0">
            <a:spAutoFit/>
          </a:bodyPr>
          <a:lstStyle/>
          <a:p>
            <a:r>
              <a:rPr lang="zh-CN" altLang="en-US" b="1" dirty="0" smtClean="0">
                <a:latin typeface="微软雅黑 Light" panose="020B0502040204020203" pitchFamily="34" charset="-122"/>
                <a:ea typeface="微软雅黑 Light" panose="020B0502040204020203" pitchFamily="34" charset="-122"/>
              </a:rPr>
              <a:t>表</a:t>
            </a:r>
            <a:r>
              <a:rPr lang="en-US" altLang="zh-CN" b="1" dirty="0" smtClean="0">
                <a:latin typeface="微软雅黑 Light" panose="020B0502040204020203" pitchFamily="34" charset="-122"/>
                <a:ea typeface="微软雅黑 Light" panose="020B0502040204020203" pitchFamily="34" charset="-122"/>
              </a:rPr>
              <a:t>3</a:t>
            </a:r>
            <a:r>
              <a:rPr lang="zh-CN" altLang="en-US" b="1" dirty="0" smtClean="0">
                <a:latin typeface="微软雅黑 Light" panose="020B0502040204020203" pitchFamily="34" charset="-122"/>
                <a:ea typeface="微软雅黑 Light" panose="020B0502040204020203" pitchFamily="34" charset="-122"/>
              </a:rPr>
              <a:t>：折现率为风险调整后得到</a:t>
            </a:r>
            <a:r>
              <a:rPr lang="en-US" altLang="zh-CN" b="1" dirty="0" smtClean="0">
                <a:latin typeface="微软雅黑 Light" panose="020B0502040204020203" pitchFamily="34" charset="-122"/>
                <a:ea typeface="微软雅黑 Light" panose="020B0502040204020203" pitchFamily="34" charset="-122"/>
              </a:rPr>
              <a:t>8%</a:t>
            </a:r>
            <a:r>
              <a:rPr lang="zh-CN" altLang="en-US" b="1" dirty="0" smtClean="0">
                <a:latin typeface="微软雅黑 Light" panose="020B0502040204020203" pitchFamily="34" charset="-122"/>
                <a:ea typeface="微软雅黑 Light" panose="020B0502040204020203" pitchFamily="34" charset="-122"/>
              </a:rPr>
              <a:t>时，</a:t>
            </a:r>
            <a:r>
              <a:rPr lang="en-US" altLang="zh-CN" b="1" dirty="0" smtClean="0">
                <a:latin typeface="微软雅黑 Light" panose="020B0502040204020203" pitchFamily="34" charset="-122"/>
                <a:ea typeface="微软雅黑 Light" panose="020B0502040204020203" pitchFamily="34" charset="-122"/>
              </a:rPr>
              <a:t>ROE</a:t>
            </a:r>
            <a:r>
              <a:rPr lang="zh-CN" altLang="en-US" b="1" dirty="0" smtClean="0">
                <a:latin typeface="微软雅黑 Light" panose="020B0502040204020203" pitchFamily="34" charset="-122"/>
                <a:ea typeface="微软雅黑 Light" panose="020B0502040204020203" pitchFamily="34" charset="-122"/>
              </a:rPr>
              <a:t>和</a:t>
            </a:r>
            <a:r>
              <a:rPr lang="en-US" altLang="zh-CN" b="1" dirty="0" smtClean="0">
                <a:latin typeface="微软雅黑 Light" panose="020B0502040204020203" pitchFamily="34" charset="-122"/>
                <a:ea typeface="微软雅黑 Light" panose="020B0502040204020203" pitchFamily="34" charset="-122"/>
              </a:rPr>
              <a:t>PB</a:t>
            </a:r>
            <a:r>
              <a:rPr lang="zh-CN" altLang="en-US" b="1" dirty="0" smtClean="0">
                <a:latin typeface="微软雅黑 Light" panose="020B0502040204020203" pitchFamily="34" charset="-122"/>
                <a:ea typeface="微软雅黑 Light" panose="020B0502040204020203" pitchFamily="34" charset="-122"/>
              </a:rPr>
              <a:t>对应关系</a:t>
            </a:r>
            <a:endParaRPr lang="zh-CN" altLang="en-US" b="1" dirty="0">
              <a:latin typeface="微软雅黑 Light" panose="020B0502040204020203" pitchFamily="34" charset="-122"/>
              <a:ea typeface="微软雅黑 Light" panose="020B0502040204020203" pitchFamily="34" charset="-122"/>
            </a:endParaRPr>
          </a:p>
        </p:txBody>
      </p:sp>
      <p:graphicFrame>
        <p:nvGraphicFramePr>
          <p:cNvPr id="11" name="表格 10"/>
          <p:cNvGraphicFramePr>
            <a:graphicFrameLocks noGrp="1"/>
          </p:cNvGraphicFramePr>
          <p:nvPr>
            <p:extLst>
              <p:ext uri="{D42A27DB-BD31-4B8C-83A1-F6EECF244321}">
                <p14:modId xmlns:p14="http://schemas.microsoft.com/office/powerpoint/2010/main" val="3938118050"/>
              </p:ext>
            </p:extLst>
          </p:nvPr>
        </p:nvGraphicFramePr>
        <p:xfrm>
          <a:off x="489220" y="2736461"/>
          <a:ext cx="7844288" cy="4023360"/>
        </p:xfrm>
        <a:graphic>
          <a:graphicData uri="http://schemas.openxmlformats.org/drawingml/2006/table">
            <a:tbl>
              <a:tblPr firstRow="1" bandRow="1">
                <a:tableStyleId>{5C22544A-7EE6-4342-B048-85BDC9FD1C3A}</a:tableStyleId>
              </a:tblPr>
              <a:tblGrid>
                <a:gridCol w="5615366"/>
                <a:gridCol w="2228922"/>
              </a:tblGrid>
              <a:tr h="243017">
                <a:tc>
                  <a:txBody>
                    <a:bodyPr/>
                    <a:lstStyle/>
                    <a:p>
                      <a:pPr algn="l"/>
                      <a:r>
                        <a:rPr lang="en-US" altLang="zh-CN" sz="1600" dirty="0" smtClean="0">
                          <a:latin typeface="微软雅黑 Light" panose="020B0502040204020203" pitchFamily="34" charset="-122"/>
                          <a:ea typeface="微软雅黑 Light" panose="020B0502040204020203" pitchFamily="34" charset="-122"/>
                        </a:rPr>
                        <a:t>ROE</a:t>
                      </a:r>
                      <a:endParaRPr lang="zh-CN" altLang="en-US" sz="1600"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sz="1600" dirty="0" smtClean="0">
                          <a:latin typeface="微软雅黑 Light" panose="020B0502040204020203" pitchFamily="34" charset="-122"/>
                          <a:ea typeface="微软雅黑 Light" panose="020B0502040204020203" pitchFamily="34" charset="-122"/>
                        </a:rPr>
                        <a:t>PB</a:t>
                      </a:r>
                      <a:endParaRPr lang="zh-CN" altLang="en-US" sz="1600" dirty="0">
                        <a:latin typeface="微软雅黑 Light" panose="020B0502040204020203" pitchFamily="34" charset="-122"/>
                        <a:ea typeface="微软雅黑 Light" panose="020B0502040204020203" pitchFamily="34" charset="-122"/>
                      </a:endParaRPr>
                    </a:p>
                  </a:txBody>
                  <a:tcPr anchor="ctr"/>
                </a:tc>
              </a:tr>
              <a:tr h="243017">
                <a:tc>
                  <a:txBody>
                    <a:bodyPr/>
                    <a:lstStyle/>
                    <a:p>
                      <a:pPr algn="l"/>
                      <a:r>
                        <a:rPr lang="en-US" altLang="zh-CN" sz="1600" dirty="0" smtClean="0">
                          <a:latin typeface="微软雅黑 Light" panose="020B0502040204020203" pitchFamily="34" charset="-122"/>
                          <a:ea typeface="微软雅黑 Light" panose="020B0502040204020203" pitchFamily="34" charset="-122"/>
                        </a:rPr>
                        <a:t>5%</a:t>
                      </a:r>
                      <a:endParaRPr lang="zh-CN" altLang="en-US" sz="1600"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sz="1600" dirty="0" smtClean="0">
                          <a:latin typeface="微软雅黑 Light" panose="020B0502040204020203" pitchFamily="34" charset="-122"/>
                          <a:ea typeface="微软雅黑 Light" panose="020B0502040204020203" pitchFamily="34" charset="-122"/>
                        </a:rPr>
                        <a:t>0.75</a:t>
                      </a:r>
                      <a:endParaRPr lang="zh-CN" altLang="en-US" sz="1600" dirty="0">
                        <a:latin typeface="微软雅黑 Light" panose="020B0502040204020203" pitchFamily="34" charset="-122"/>
                        <a:ea typeface="微软雅黑 Light" panose="020B0502040204020203" pitchFamily="34" charset="-122"/>
                      </a:endParaRPr>
                    </a:p>
                  </a:txBody>
                  <a:tcPr anchor="ctr"/>
                </a:tc>
              </a:tr>
              <a:tr h="243017">
                <a:tc>
                  <a:txBody>
                    <a:bodyPr/>
                    <a:lstStyle/>
                    <a:p>
                      <a:pPr algn="l"/>
                      <a:r>
                        <a:rPr lang="en-US" altLang="zh-CN" sz="1600" dirty="0" smtClean="0">
                          <a:latin typeface="微软雅黑 Light" panose="020B0502040204020203" pitchFamily="34" charset="-122"/>
                          <a:ea typeface="微软雅黑 Light" panose="020B0502040204020203" pitchFamily="34" charset="-122"/>
                        </a:rPr>
                        <a:t>10%</a:t>
                      </a:r>
                      <a:endParaRPr lang="zh-CN" altLang="en-US" sz="1600"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sz="1600" dirty="0" smtClean="0">
                          <a:latin typeface="微软雅黑 Light" panose="020B0502040204020203" pitchFamily="34" charset="-122"/>
                          <a:ea typeface="微软雅黑 Light" panose="020B0502040204020203" pitchFamily="34" charset="-122"/>
                        </a:rPr>
                        <a:t>1.2</a:t>
                      </a:r>
                      <a:endParaRPr lang="zh-CN" altLang="en-US" sz="1600" dirty="0">
                        <a:latin typeface="微软雅黑 Light" panose="020B0502040204020203" pitchFamily="34" charset="-122"/>
                        <a:ea typeface="微软雅黑 Light" panose="020B0502040204020203" pitchFamily="34" charset="-122"/>
                      </a:endParaRPr>
                    </a:p>
                  </a:txBody>
                  <a:tcPr anchor="ctr"/>
                </a:tc>
              </a:tr>
              <a:tr h="243017">
                <a:tc>
                  <a:txBody>
                    <a:bodyPr/>
                    <a:lstStyle/>
                    <a:p>
                      <a:pPr algn="l"/>
                      <a:r>
                        <a:rPr lang="en-US" altLang="zh-CN" sz="1600" dirty="0" smtClean="0">
                          <a:latin typeface="微软雅黑 Light" panose="020B0502040204020203" pitchFamily="34" charset="-122"/>
                          <a:ea typeface="微软雅黑 Light" panose="020B0502040204020203" pitchFamily="34" charset="-122"/>
                        </a:rPr>
                        <a:t>12%</a:t>
                      </a:r>
                      <a:endParaRPr lang="zh-CN" altLang="en-US" sz="1600"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sz="1600" dirty="0" smtClean="0">
                          <a:latin typeface="微软雅黑 Light" panose="020B0502040204020203" pitchFamily="34" charset="-122"/>
                          <a:ea typeface="微软雅黑 Light" panose="020B0502040204020203" pitchFamily="34" charset="-122"/>
                        </a:rPr>
                        <a:t>1.44</a:t>
                      </a:r>
                      <a:endParaRPr lang="zh-CN" altLang="en-US" sz="1600" dirty="0">
                        <a:latin typeface="微软雅黑 Light" panose="020B0502040204020203" pitchFamily="34" charset="-122"/>
                        <a:ea typeface="微软雅黑 Light" panose="020B0502040204020203" pitchFamily="34" charset="-122"/>
                      </a:endParaRPr>
                    </a:p>
                  </a:txBody>
                  <a:tcPr anchor="ctr"/>
                </a:tc>
              </a:tr>
              <a:tr h="243017">
                <a:tc>
                  <a:txBody>
                    <a:bodyPr/>
                    <a:lstStyle/>
                    <a:p>
                      <a:pPr algn="l"/>
                      <a:r>
                        <a:rPr lang="en-US" altLang="zh-CN" sz="1600" dirty="0" smtClean="0">
                          <a:latin typeface="微软雅黑 Light" panose="020B0502040204020203" pitchFamily="34" charset="-122"/>
                          <a:ea typeface="微软雅黑 Light" panose="020B0502040204020203" pitchFamily="34" charset="-122"/>
                        </a:rPr>
                        <a:t>15%</a:t>
                      </a:r>
                      <a:endParaRPr lang="zh-CN" altLang="en-US" sz="1600"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sz="1600" dirty="0" smtClean="0">
                          <a:latin typeface="微软雅黑 Light" panose="020B0502040204020203" pitchFamily="34" charset="-122"/>
                          <a:ea typeface="微软雅黑 Light" panose="020B0502040204020203" pitchFamily="34" charset="-122"/>
                        </a:rPr>
                        <a:t>1.87</a:t>
                      </a:r>
                      <a:endParaRPr lang="zh-CN" altLang="en-US" sz="1600" dirty="0">
                        <a:latin typeface="微软雅黑 Light" panose="020B0502040204020203" pitchFamily="34" charset="-122"/>
                        <a:ea typeface="微软雅黑 Light" panose="020B0502040204020203" pitchFamily="34" charset="-122"/>
                      </a:endParaRPr>
                    </a:p>
                  </a:txBody>
                  <a:tcPr anchor="ctr"/>
                </a:tc>
              </a:tr>
              <a:tr h="243017">
                <a:tc>
                  <a:txBody>
                    <a:bodyPr/>
                    <a:lstStyle/>
                    <a:p>
                      <a:pPr algn="l"/>
                      <a:r>
                        <a:rPr lang="en-US" altLang="zh-CN" sz="1600" dirty="0" smtClean="0">
                          <a:latin typeface="微软雅黑 Light" panose="020B0502040204020203" pitchFamily="34" charset="-122"/>
                          <a:ea typeface="微软雅黑 Light" panose="020B0502040204020203" pitchFamily="34" charset="-122"/>
                        </a:rPr>
                        <a:t>18%</a:t>
                      </a:r>
                      <a:endParaRPr lang="zh-CN" altLang="en-US" sz="1600"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sz="1600" dirty="0" smtClean="0">
                          <a:latin typeface="微软雅黑 Light" panose="020B0502040204020203" pitchFamily="34" charset="-122"/>
                          <a:ea typeface="微软雅黑 Light" panose="020B0502040204020203" pitchFamily="34" charset="-122"/>
                        </a:rPr>
                        <a:t>2.42</a:t>
                      </a:r>
                      <a:endParaRPr lang="zh-CN" altLang="en-US" sz="1600" dirty="0">
                        <a:latin typeface="微软雅黑 Light" panose="020B0502040204020203" pitchFamily="34" charset="-122"/>
                        <a:ea typeface="微软雅黑 Light" panose="020B0502040204020203" pitchFamily="34" charset="-122"/>
                      </a:endParaRPr>
                    </a:p>
                  </a:txBody>
                  <a:tcPr anchor="ctr"/>
                </a:tc>
              </a:tr>
              <a:tr h="243017">
                <a:tc>
                  <a:txBody>
                    <a:bodyPr/>
                    <a:lstStyle/>
                    <a:p>
                      <a:pPr algn="l"/>
                      <a:r>
                        <a:rPr lang="en-US" altLang="zh-CN" sz="1600" dirty="0" smtClean="0">
                          <a:latin typeface="微软雅黑 Light" panose="020B0502040204020203" pitchFamily="34" charset="-122"/>
                          <a:ea typeface="微软雅黑 Light" panose="020B0502040204020203" pitchFamily="34" charset="-122"/>
                        </a:rPr>
                        <a:t>20%</a:t>
                      </a:r>
                      <a:endParaRPr lang="zh-CN" altLang="en-US" sz="1600"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sz="1600" dirty="0" smtClean="0">
                          <a:latin typeface="微软雅黑 Light" panose="020B0502040204020203" pitchFamily="34" charset="-122"/>
                          <a:ea typeface="微软雅黑 Light" panose="020B0502040204020203" pitchFamily="34" charset="-122"/>
                        </a:rPr>
                        <a:t>2.87</a:t>
                      </a:r>
                      <a:endParaRPr lang="zh-CN" altLang="en-US" sz="1600" dirty="0">
                        <a:latin typeface="微软雅黑 Light" panose="020B0502040204020203" pitchFamily="34" charset="-122"/>
                        <a:ea typeface="微软雅黑 Light" panose="020B0502040204020203" pitchFamily="34" charset="-122"/>
                      </a:endParaRPr>
                    </a:p>
                  </a:txBody>
                  <a:tcPr anchor="ctr"/>
                </a:tc>
              </a:tr>
              <a:tr h="243017">
                <a:tc>
                  <a:txBody>
                    <a:bodyPr/>
                    <a:lstStyle/>
                    <a:p>
                      <a:pPr algn="l"/>
                      <a:r>
                        <a:rPr lang="en-US" altLang="zh-CN" sz="1600" dirty="0" smtClean="0">
                          <a:latin typeface="微软雅黑 Light" panose="020B0502040204020203" pitchFamily="34" charset="-122"/>
                          <a:ea typeface="微软雅黑 Light" panose="020B0502040204020203" pitchFamily="34" charset="-122"/>
                        </a:rPr>
                        <a:t>25%</a:t>
                      </a:r>
                      <a:endParaRPr lang="zh-CN" altLang="en-US" sz="1600"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sz="1600" dirty="0" smtClean="0">
                          <a:latin typeface="微软雅黑 Light" panose="020B0502040204020203" pitchFamily="34" charset="-122"/>
                          <a:ea typeface="微软雅黑 Light" panose="020B0502040204020203" pitchFamily="34" charset="-122"/>
                        </a:rPr>
                        <a:t>4.31</a:t>
                      </a:r>
                      <a:endParaRPr lang="zh-CN" altLang="en-US" sz="1600" dirty="0">
                        <a:latin typeface="微软雅黑 Light" panose="020B0502040204020203" pitchFamily="34" charset="-122"/>
                        <a:ea typeface="微软雅黑 Light" panose="020B0502040204020203" pitchFamily="34" charset="-122"/>
                      </a:endParaRPr>
                    </a:p>
                  </a:txBody>
                  <a:tcPr anchor="ctr"/>
                </a:tc>
              </a:tr>
              <a:tr h="243017">
                <a:tc>
                  <a:txBody>
                    <a:bodyPr/>
                    <a:lstStyle/>
                    <a:p>
                      <a:pPr algn="l"/>
                      <a:r>
                        <a:rPr lang="en-US" altLang="zh-CN" sz="1600" dirty="0" smtClean="0">
                          <a:latin typeface="微软雅黑 Light" panose="020B0502040204020203" pitchFamily="34" charset="-122"/>
                          <a:ea typeface="微软雅黑 Light" panose="020B0502040204020203" pitchFamily="34" charset="-122"/>
                        </a:rPr>
                        <a:t>30%</a:t>
                      </a:r>
                      <a:endParaRPr lang="zh-CN" altLang="en-US" sz="1600"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sz="1600" dirty="0" smtClean="0">
                          <a:latin typeface="微软雅黑 Light" panose="020B0502040204020203" pitchFamily="34" charset="-122"/>
                          <a:ea typeface="微软雅黑 Light" panose="020B0502040204020203" pitchFamily="34" charset="-122"/>
                        </a:rPr>
                        <a:t>6.39</a:t>
                      </a:r>
                      <a:endParaRPr lang="zh-CN" altLang="en-US" sz="1600" dirty="0">
                        <a:latin typeface="微软雅黑 Light" panose="020B0502040204020203" pitchFamily="34" charset="-122"/>
                        <a:ea typeface="微软雅黑 Light" panose="020B0502040204020203" pitchFamily="34" charset="-122"/>
                      </a:endParaRPr>
                    </a:p>
                  </a:txBody>
                  <a:tcPr anchor="ctr"/>
                </a:tc>
              </a:tr>
              <a:tr h="243017">
                <a:tc>
                  <a:txBody>
                    <a:bodyPr/>
                    <a:lstStyle/>
                    <a:p>
                      <a:pPr algn="l"/>
                      <a:r>
                        <a:rPr lang="en-US" altLang="zh-CN" sz="1600" dirty="0" smtClean="0">
                          <a:latin typeface="微软雅黑 Light" panose="020B0502040204020203" pitchFamily="34" charset="-122"/>
                          <a:ea typeface="微软雅黑 Light" panose="020B0502040204020203" pitchFamily="34" charset="-122"/>
                        </a:rPr>
                        <a:t>35%</a:t>
                      </a:r>
                      <a:endParaRPr lang="zh-CN" altLang="en-US" sz="1600"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sz="1600" dirty="0" smtClean="0">
                          <a:latin typeface="微软雅黑 Light" panose="020B0502040204020203" pitchFamily="34" charset="-122"/>
                          <a:ea typeface="微软雅黑 Light" panose="020B0502040204020203" pitchFamily="34" charset="-122"/>
                        </a:rPr>
                        <a:t>9.31</a:t>
                      </a:r>
                      <a:endParaRPr lang="zh-CN" altLang="en-US" sz="1600" dirty="0">
                        <a:latin typeface="微软雅黑 Light" panose="020B0502040204020203" pitchFamily="34" charset="-122"/>
                        <a:ea typeface="微软雅黑 Light" panose="020B0502040204020203" pitchFamily="34" charset="-122"/>
                      </a:endParaRPr>
                    </a:p>
                  </a:txBody>
                  <a:tcPr anchor="ctr"/>
                </a:tc>
              </a:tr>
              <a:tr h="243017">
                <a:tc>
                  <a:txBody>
                    <a:bodyPr/>
                    <a:lstStyle/>
                    <a:p>
                      <a:pPr algn="l"/>
                      <a:r>
                        <a:rPr lang="en-US" altLang="zh-CN" sz="1600" dirty="0" smtClean="0">
                          <a:latin typeface="微软雅黑 Light" panose="020B0502040204020203" pitchFamily="34" charset="-122"/>
                          <a:ea typeface="微软雅黑 Light" panose="020B0502040204020203" pitchFamily="34" charset="-122"/>
                        </a:rPr>
                        <a:t>40%</a:t>
                      </a:r>
                      <a:endParaRPr lang="zh-CN" altLang="en-US" sz="1600"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sz="1600" dirty="0" smtClean="0">
                          <a:latin typeface="微软雅黑 Light" panose="020B0502040204020203" pitchFamily="34" charset="-122"/>
                          <a:ea typeface="微软雅黑 Light" panose="020B0502040204020203" pitchFamily="34" charset="-122"/>
                        </a:rPr>
                        <a:t>13.4</a:t>
                      </a:r>
                      <a:endParaRPr lang="zh-CN" altLang="en-US" sz="1600" dirty="0">
                        <a:latin typeface="微软雅黑 Light" panose="020B0502040204020203" pitchFamily="34" charset="-122"/>
                        <a:ea typeface="微软雅黑 Light" panose="020B0502040204020203" pitchFamily="34" charset="-122"/>
                      </a:endParaRPr>
                    </a:p>
                  </a:txBody>
                  <a:tcPr anchor="ctr"/>
                </a:tc>
              </a:tr>
              <a:tr h="243017">
                <a:tc>
                  <a:txBody>
                    <a:bodyPr/>
                    <a:lstStyle/>
                    <a:p>
                      <a:pPr algn="l"/>
                      <a:r>
                        <a:rPr lang="en-US" altLang="zh-CN" sz="1600" dirty="0" smtClean="0">
                          <a:latin typeface="微软雅黑 Light" panose="020B0502040204020203" pitchFamily="34" charset="-122"/>
                          <a:ea typeface="微软雅黑 Light" panose="020B0502040204020203" pitchFamily="34" charset="-122"/>
                        </a:rPr>
                        <a:t>50%</a:t>
                      </a:r>
                      <a:endParaRPr lang="zh-CN" altLang="en-US" sz="1600"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sz="1600" dirty="0" smtClean="0">
                          <a:latin typeface="微软雅黑 Light" panose="020B0502040204020203" pitchFamily="34" charset="-122"/>
                          <a:ea typeface="微软雅黑 Light" panose="020B0502040204020203" pitchFamily="34" charset="-122"/>
                        </a:rPr>
                        <a:t>26.71</a:t>
                      </a:r>
                      <a:endParaRPr lang="zh-CN" altLang="en-US" sz="1600" dirty="0">
                        <a:latin typeface="微软雅黑 Light" panose="020B0502040204020203" pitchFamily="34" charset="-122"/>
                        <a:ea typeface="微软雅黑 Light" panose="020B0502040204020203" pitchFamily="34" charset="-122"/>
                      </a:endParaRPr>
                    </a:p>
                  </a:txBody>
                  <a:tcPr anchor="ctr"/>
                </a:tc>
              </a:tr>
            </a:tbl>
          </a:graphicData>
        </a:graphic>
      </p:graphicFrame>
    </p:spTree>
    <p:extLst>
      <p:ext uri="{BB962C8B-B14F-4D97-AF65-F5344CB8AC3E}">
        <p14:creationId xmlns:p14="http://schemas.microsoft.com/office/powerpoint/2010/main" val="2595243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0"/>
            <a:ext cx="5839636" cy="369332"/>
          </a:xfrm>
          <a:prstGeom prst="rect">
            <a:avLst/>
          </a:prstGeom>
          <a:noFill/>
        </p:spPr>
        <p:txBody>
          <a:bodyPr wrap="square" rtlCol="0">
            <a:spAutoFit/>
          </a:bodyPr>
          <a:lstStyle/>
          <a:p>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3.2 </a:t>
            </a:r>
            <a:r>
              <a:rPr lang="zh-CN" altLang="en-US"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企业的估值本源来自</a:t>
            </a:r>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ROE</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股票估值和股价上涨源泉</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507831"/>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综合来看</a:t>
            </a:r>
            <a:r>
              <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与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PB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对应关系如下</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pic>
        <p:nvPicPr>
          <p:cNvPr id="12" name="图片 11"/>
          <p:cNvPicPr>
            <a:picLocks noChangeAspect="1"/>
          </p:cNvPicPr>
          <p:nvPr/>
        </p:nvPicPr>
        <p:blipFill>
          <a:blip r:embed="rId2"/>
          <a:stretch>
            <a:fillRect/>
          </a:stretch>
        </p:blipFill>
        <p:spPr>
          <a:xfrm>
            <a:off x="-4029179" y="2451859"/>
            <a:ext cx="15565999" cy="1174217"/>
          </a:xfrm>
          <a:prstGeom prst="rect">
            <a:avLst/>
          </a:prstGeom>
        </p:spPr>
      </p:pic>
      <p:sp>
        <p:nvSpPr>
          <p:cNvPr id="13" name="文本框 12"/>
          <p:cNvSpPr txBox="1"/>
          <p:nvPr/>
        </p:nvSpPr>
        <p:spPr>
          <a:xfrm>
            <a:off x="489220" y="4172112"/>
            <a:ext cx="8463710" cy="658679"/>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其中 </a:t>
            </a:r>
            <a:r>
              <a:rPr lang="en-US" altLang="zh-CN" dirty="0">
                <a:latin typeface="微软雅黑 Light" panose="020B0502040204020203" pitchFamily="34" charset="-122"/>
                <a:ea typeface="微软雅黑 Light" panose="020B0502040204020203" pitchFamily="34" charset="-122"/>
              </a:rPr>
              <a:t>n </a:t>
            </a:r>
            <a:r>
              <a:rPr lang="zh-CN" altLang="en-US" dirty="0">
                <a:latin typeface="微软雅黑 Light" panose="020B0502040204020203" pitchFamily="34" charset="-122"/>
                <a:ea typeface="微软雅黑 Light" panose="020B0502040204020203" pitchFamily="34" charset="-122"/>
              </a:rPr>
              <a:t>为该公司或者行业获得超越社会平均回报率的时间；</a:t>
            </a:r>
            <a:r>
              <a:rPr lang="en-US" altLang="zh-CN" dirty="0">
                <a:latin typeface="微软雅黑 Light" panose="020B0502040204020203" pitchFamily="34" charset="-122"/>
                <a:ea typeface="微软雅黑 Light" panose="020B0502040204020203" pitchFamily="34" charset="-122"/>
              </a:rPr>
              <a:t>r </a:t>
            </a:r>
            <a:r>
              <a:rPr lang="zh-CN" altLang="en-US" dirty="0">
                <a:latin typeface="微软雅黑 Light" panose="020B0502040204020203" pitchFamily="34" charset="-122"/>
                <a:ea typeface="微软雅黑 Light" panose="020B0502040204020203" pitchFamily="34" charset="-122"/>
              </a:rPr>
              <a:t>为经过风险调整后的股东要求的必要回报率。</a:t>
            </a:r>
          </a:p>
        </p:txBody>
      </p:sp>
    </p:spTree>
    <p:extLst>
      <p:ext uri="{BB962C8B-B14F-4D97-AF65-F5344CB8AC3E}">
        <p14:creationId xmlns:p14="http://schemas.microsoft.com/office/powerpoint/2010/main" val="13003148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0"/>
            <a:ext cx="5839636" cy="369332"/>
          </a:xfrm>
          <a:prstGeom prst="rect">
            <a:avLst/>
          </a:prstGeom>
          <a:noFill/>
        </p:spPr>
        <p:txBody>
          <a:bodyPr wrap="square" rtlCol="0">
            <a:spAutoFit/>
          </a:bodyPr>
          <a:lstStyle/>
          <a:p>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3.2 </a:t>
            </a:r>
            <a:r>
              <a:rPr lang="zh-CN" altLang="en-US"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企业的估值本源来自</a:t>
            </a:r>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ROE</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股票估值和股价上涨源泉</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2585323"/>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还</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可以将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的水平划分为不同的阶段。以上我们假设该“机器”未来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10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年的</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为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20%</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10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年之后与股票必要报酬回报率相当。有时一种盈利模式（商业模式）由于其所处的阶段不同，其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水平是分阶段的，譬如成长期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很高，成熟期略低，之后又回归至社会股票必要报酬回报率相当。我们可以举例阐述：假设该“机器”（商业模式）在前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5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年的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为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50%</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，在接下来的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5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年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为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20%</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，之后与股票必要报酬回报率相当，即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8%</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。则其收益结构如下：</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 name="文本框 1"/>
          <p:cNvSpPr txBox="1"/>
          <p:nvPr/>
        </p:nvSpPr>
        <p:spPr>
          <a:xfrm>
            <a:off x="489220" y="4106347"/>
            <a:ext cx="6822219" cy="369332"/>
          </a:xfrm>
          <a:prstGeom prst="rect">
            <a:avLst/>
          </a:prstGeom>
          <a:noFill/>
        </p:spPr>
        <p:txBody>
          <a:bodyPr wrap="square" rtlCol="0">
            <a:spAutoFit/>
          </a:bodyPr>
          <a:lstStyle/>
          <a:p>
            <a:r>
              <a:rPr lang="zh-CN" altLang="en-US" b="1" dirty="0" smtClean="0">
                <a:latin typeface="微软雅黑 Light" panose="020B0502040204020203" pitchFamily="34" charset="-122"/>
                <a:ea typeface="微软雅黑 Light" panose="020B0502040204020203" pitchFamily="34" charset="-122"/>
              </a:rPr>
              <a:t>表</a:t>
            </a:r>
            <a:r>
              <a:rPr lang="en-US" altLang="zh-CN" b="1" dirty="0" smtClean="0">
                <a:latin typeface="微软雅黑 Light" panose="020B0502040204020203" pitchFamily="34" charset="-122"/>
                <a:ea typeface="微软雅黑 Light" panose="020B0502040204020203" pitchFamily="34" charset="-122"/>
              </a:rPr>
              <a:t>4</a:t>
            </a:r>
            <a:r>
              <a:rPr lang="zh-CN" altLang="en-US" b="1" dirty="0" smtClean="0">
                <a:latin typeface="微软雅黑 Light" panose="020B0502040204020203" pitchFamily="34" charset="-122"/>
                <a:ea typeface="微软雅黑 Light" panose="020B0502040204020203" pitchFamily="34" charset="-122"/>
              </a:rPr>
              <a:t>：</a:t>
            </a:r>
            <a:r>
              <a:rPr lang="en-US" altLang="zh-CN" b="1" dirty="0" smtClean="0">
                <a:latin typeface="微软雅黑 Light" panose="020B0502040204020203" pitchFamily="34" charset="-122"/>
                <a:ea typeface="微软雅黑 Light" panose="020B0502040204020203" pitchFamily="34" charset="-122"/>
              </a:rPr>
              <a:t>ROE</a:t>
            </a:r>
            <a:r>
              <a:rPr lang="zh-CN" altLang="en-US" b="1" dirty="0" smtClean="0">
                <a:latin typeface="微软雅黑 Light" panose="020B0502040204020203" pitchFamily="34" charset="-122"/>
                <a:ea typeface="微软雅黑 Light" panose="020B0502040204020203" pitchFamily="34" charset="-122"/>
              </a:rPr>
              <a:t>水平分阶段变动时的收益情况</a:t>
            </a:r>
            <a:endParaRPr lang="zh-CN" altLang="en-US" b="1" dirty="0">
              <a:latin typeface="微软雅黑 Light" panose="020B0502040204020203" pitchFamily="34" charset="-122"/>
              <a:ea typeface="微软雅黑 Light" panose="020B0502040204020203" pitchFamily="34" charset="-122"/>
            </a:endParaRPr>
          </a:p>
        </p:txBody>
      </p:sp>
      <p:graphicFrame>
        <p:nvGraphicFramePr>
          <p:cNvPr id="11" name="表格 10"/>
          <p:cNvGraphicFramePr>
            <a:graphicFrameLocks noGrp="1"/>
          </p:cNvGraphicFramePr>
          <p:nvPr>
            <p:extLst>
              <p:ext uri="{D42A27DB-BD31-4B8C-83A1-F6EECF244321}">
                <p14:modId xmlns:p14="http://schemas.microsoft.com/office/powerpoint/2010/main" val="666308388"/>
              </p:ext>
            </p:extLst>
          </p:nvPr>
        </p:nvGraphicFramePr>
        <p:xfrm>
          <a:off x="470364" y="4656662"/>
          <a:ext cx="8335302" cy="1920240"/>
        </p:xfrm>
        <a:graphic>
          <a:graphicData uri="http://schemas.openxmlformats.org/drawingml/2006/table">
            <a:tbl>
              <a:tblPr firstRow="1" bandRow="1">
                <a:tableStyleId>{5C22544A-7EE6-4342-B048-85BDC9FD1C3A}</a:tableStyleId>
              </a:tblPr>
              <a:tblGrid>
                <a:gridCol w="1005540"/>
                <a:gridCol w="666342"/>
                <a:gridCol w="666342"/>
                <a:gridCol w="666342"/>
                <a:gridCol w="666342"/>
                <a:gridCol w="666342"/>
                <a:gridCol w="666342"/>
                <a:gridCol w="666342"/>
                <a:gridCol w="666342"/>
                <a:gridCol w="666342"/>
                <a:gridCol w="666342"/>
                <a:gridCol w="666342"/>
              </a:tblGrid>
              <a:tr h="323711">
                <a:tc>
                  <a:txBody>
                    <a:bodyPr/>
                    <a:lstStyle/>
                    <a:p>
                      <a:pPr algn="ctr"/>
                      <a:r>
                        <a:rPr lang="zh-CN" altLang="en-US" dirty="0" smtClean="0">
                          <a:latin typeface="微软雅黑 Light" panose="020B0502040204020203" pitchFamily="34" charset="-122"/>
                          <a:ea typeface="微软雅黑 Light" panose="020B0502040204020203" pitchFamily="34" charset="-122"/>
                        </a:rPr>
                        <a:t>年</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0</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1</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2</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3</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4</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5</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6</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7</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8</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9</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10</a:t>
                      </a:r>
                      <a:endParaRPr lang="zh-CN" altLang="en-US" dirty="0">
                        <a:latin typeface="微软雅黑 Light" panose="020B0502040204020203" pitchFamily="34" charset="-122"/>
                        <a:ea typeface="微软雅黑 Light" panose="020B0502040204020203" pitchFamily="34" charset="-122"/>
                      </a:endParaRPr>
                    </a:p>
                  </a:txBody>
                  <a:tcPr anchor="ctr"/>
                </a:tc>
              </a:tr>
              <a:tr h="698902">
                <a:tc>
                  <a:txBody>
                    <a:bodyPr/>
                    <a:lstStyle/>
                    <a:p>
                      <a:pPr algn="ctr"/>
                      <a:r>
                        <a:rPr lang="zh-CN" altLang="en-US" dirty="0" smtClean="0">
                          <a:latin typeface="微软雅黑 Light" panose="020B0502040204020203" pitchFamily="34" charset="-122"/>
                          <a:ea typeface="微软雅黑 Light" panose="020B0502040204020203" pitchFamily="34" charset="-122"/>
                        </a:rPr>
                        <a:t>股票必要报酬回报</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100</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108</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117</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126</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136</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147</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159</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171</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185</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200</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216</a:t>
                      </a:r>
                      <a:endParaRPr lang="zh-CN" altLang="en-US" dirty="0">
                        <a:latin typeface="微软雅黑 Light" panose="020B0502040204020203" pitchFamily="34" charset="-122"/>
                        <a:ea typeface="微软雅黑 Light" panose="020B0502040204020203" pitchFamily="34" charset="-122"/>
                      </a:endParaRPr>
                    </a:p>
                  </a:txBody>
                  <a:tcPr anchor="ctr"/>
                </a:tc>
              </a:tr>
              <a:tr h="566494">
                <a:tc>
                  <a:txBody>
                    <a:bodyPr/>
                    <a:lstStyle/>
                    <a:p>
                      <a:pPr algn="ctr"/>
                      <a:r>
                        <a:rPr lang="zh-CN" altLang="en-US" dirty="0" smtClean="0">
                          <a:latin typeface="微软雅黑 Light" panose="020B0502040204020203" pitchFamily="34" charset="-122"/>
                          <a:ea typeface="微软雅黑 Light" panose="020B0502040204020203" pitchFamily="34" charset="-122"/>
                        </a:rPr>
                        <a:t>待估值“机器”</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100</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150</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225</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338</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506</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759</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911</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1094</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1312</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1575</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1890</a:t>
                      </a:r>
                      <a:endParaRPr lang="zh-CN" altLang="en-US" dirty="0">
                        <a:latin typeface="微软雅黑 Light" panose="020B0502040204020203" pitchFamily="34" charset="-122"/>
                        <a:ea typeface="微软雅黑 Light" panose="020B0502040204020203" pitchFamily="34" charset="-122"/>
                      </a:endParaRPr>
                    </a:p>
                  </a:txBody>
                  <a:tcPr anchor="ctr"/>
                </a:tc>
              </a:tr>
            </a:tbl>
          </a:graphicData>
        </a:graphic>
      </p:graphicFrame>
    </p:spTree>
    <p:extLst>
      <p:ext uri="{BB962C8B-B14F-4D97-AF65-F5344CB8AC3E}">
        <p14:creationId xmlns:p14="http://schemas.microsoft.com/office/powerpoint/2010/main" val="7851878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0"/>
            <a:ext cx="5839636" cy="369332"/>
          </a:xfrm>
          <a:prstGeom prst="rect">
            <a:avLst/>
          </a:prstGeom>
          <a:noFill/>
        </p:spPr>
        <p:txBody>
          <a:bodyPr wrap="square" rtlCol="0">
            <a:spAutoFit/>
          </a:bodyPr>
          <a:lstStyle/>
          <a:p>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3.2 </a:t>
            </a:r>
            <a:r>
              <a:rPr lang="zh-CN" altLang="en-US"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企业的估值本源来自</a:t>
            </a:r>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ROE</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股票估值和股价上涨源泉</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507831"/>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以此原理</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，可以计算</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出两阶段的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与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PB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对照表</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如下：</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 name="文本框 1"/>
          <p:cNvSpPr txBox="1"/>
          <p:nvPr/>
        </p:nvSpPr>
        <p:spPr>
          <a:xfrm>
            <a:off x="489220" y="1984247"/>
            <a:ext cx="6822219" cy="369332"/>
          </a:xfrm>
          <a:prstGeom prst="rect">
            <a:avLst/>
          </a:prstGeom>
          <a:noFill/>
        </p:spPr>
        <p:txBody>
          <a:bodyPr wrap="square" rtlCol="0">
            <a:spAutoFit/>
          </a:bodyPr>
          <a:lstStyle/>
          <a:p>
            <a:r>
              <a:rPr lang="zh-CN" altLang="en-US" b="1" dirty="0" smtClean="0">
                <a:latin typeface="微软雅黑 Light" panose="020B0502040204020203" pitchFamily="34" charset="-122"/>
                <a:ea typeface="微软雅黑 Light" panose="020B0502040204020203" pitchFamily="34" charset="-122"/>
              </a:rPr>
              <a:t>表</a:t>
            </a:r>
            <a:r>
              <a:rPr lang="en-US" altLang="zh-CN" b="1" dirty="0">
                <a:latin typeface="微软雅黑 Light" panose="020B0502040204020203" pitchFamily="34" charset="-122"/>
                <a:ea typeface="微软雅黑 Light" panose="020B0502040204020203" pitchFamily="34" charset="-122"/>
              </a:rPr>
              <a:t>5</a:t>
            </a:r>
            <a:r>
              <a:rPr lang="zh-CN" altLang="en-US" b="1" dirty="0" smtClean="0">
                <a:latin typeface="微软雅黑 Light" panose="020B0502040204020203" pitchFamily="34" charset="-122"/>
                <a:ea typeface="微软雅黑 Light" panose="020B0502040204020203" pitchFamily="34" charset="-122"/>
              </a:rPr>
              <a:t>：两阶段</a:t>
            </a:r>
            <a:r>
              <a:rPr lang="en-US" altLang="zh-CN" b="1" dirty="0" smtClean="0">
                <a:latin typeface="微软雅黑 Light" panose="020B0502040204020203" pitchFamily="34" charset="-122"/>
                <a:ea typeface="微软雅黑 Light" panose="020B0502040204020203" pitchFamily="34" charset="-122"/>
              </a:rPr>
              <a:t>ROE</a:t>
            </a:r>
            <a:r>
              <a:rPr lang="zh-CN" altLang="en-US" b="1" dirty="0" smtClean="0">
                <a:latin typeface="微软雅黑 Light" panose="020B0502040204020203" pitchFamily="34" charset="-122"/>
                <a:ea typeface="微软雅黑 Light" panose="020B0502040204020203" pitchFamily="34" charset="-122"/>
              </a:rPr>
              <a:t>和</a:t>
            </a:r>
            <a:r>
              <a:rPr lang="en-US" altLang="zh-CN" b="1" dirty="0" smtClean="0">
                <a:latin typeface="微软雅黑 Light" panose="020B0502040204020203" pitchFamily="34" charset="-122"/>
                <a:ea typeface="微软雅黑 Light" panose="020B0502040204020203" pitchFamily="34" charset="-122"/>
              </a:rPr>
              <a:t>PB</a:t>
            </a:r>
            <a:r>
              <a:rPr lang="zh-CN" altLang="en-US" b="1" dirty="0" smtClean="0">
                <a:latin typeface="微软雅黑 Light" panose="020B0502040204020203" pitchFamily="34" charset="-122"/>
                <a:ea typeface="微软雅黑 Light" panose="020B0502040204020203" pitchFamily="34" charset="-122"/>
              </a:rPr>
              <a:t>对应关系</a:t>
            </a:r>
            <a:endParaRPr lang="zh-CN" altLang="en-US" b="1" dirty="0">
              <a:latin typeface="微软雅黑 Light" panose="020B0502040204020203" pitchFamily="34" charset="-122"/>
              <a:ea typeface="微软雅黑 Light" panose="020B0502040204020203" pitchFamily="34" charset="-122"/>
            </a:endParaRPr>
          </a:p>
        </p:txBody>
      </p:sp>
      <p:graphicFrame>
        <p:nvGraphicFramePr>
          <p:cNvPr id="10" name="表格 9"/>
          <p:cNvGraphicFramePr>
            <a:graphicFrameLocks noGrp="1"/>
          </p:cNvGraphicFramePr>
          <p:nvPr>
            <p:extLst>
              <p:ext uri="{D42A27DB-BD31-4B8C-83A1-F6EECF244321}">
                <p14:modId xmlns:p14="http://schemas.microsoft.com/office/powerpoint/2010/main" val="4100168654"/>
              </p:ext>
            </p:extLst>
          </p:nvPr>
        </p:nvGraphicFramePr>
        <p:xfrm>
          <a:off x="470364" y="2512174"/>
          <a:ext cx="7844288" cy="3688080"/>
        </p:xfrm>
        <a:graphic>
          <a:graphicData uri="http://schemas.openxmlformats.org/drawingml/2006/table">
            <a:tbl>
              <a:tblPr firstRow="1" bandRow="1">
                <a:tableStyleId>{5C22544A-7EE6-4342-B048-85BDC9FD1C3A}</a:tableStyleId>
              </a:tblPr>
              <a:tblGrid>
                <a:gridCol w="2807683"/>
                <a:gridCol w="2807683"/>
                <a:gridCol w="2228922"/>
              </a:tblGrid>
              <a:tr h="243017">
                <a:tc>
                  <a:txBody>
                    <a:bodyPr/>
                    <a:lstStyle/>
                    <a:p>
                      <a:pPr algn="ctr"/>
                      <a:r>
                        <a:rPr lang="zh-CN" altLang="en-US" sz="1600" dirty="0" smtClean="0">
                          <a:latin typeface="微软雅黑 Light" panose="020B0502040204020203" pitchFamily="34" charset="-122"/>
                          <a:ea typeface="微软雅黑 Light" panose="020B0502040204020203" pitchFamily="34" charset="-122"/>
                        </a:rPr>
                        <a:t>第一阶段</a:t>
                      </a:r>
                      <a:r>
                        <a:rPr lang="en-US" altLang="zh-CN" sz="1600" dirty="0" smtClean="0">
                          <a:latin typeface="微软雅黑 Light" panose="020B0502040204020203" pitchFamily="34" charset="-122"/>
                          <a:ea typeface="微软雅黑 Light" panose="020B0502040204020203" pitchFamily="34" charset="-122"/>
                        </a:rPr>
                        <a:t>ROE</a:t>
                      </a:r>
                      <a:endParaRPr lang="zh-CN" altLang="en-US" sz="1600" dirty="0">
                        <a:latin typeface="微软雅黑 Light" panose="020B0502040204020203" pitchFamily="34" charset="-122"/>
                        <a:ea typeface="微软雅黑 Light" panose="020B0502040204020203" pitchFamily="34" charset="-122"/>
                      </a:endParaRPr>
                    </a:p>
                  </a:txBody>
                  <a:tcPr anchor="ctr"/>
                </a:tc>
                <a:tc>
                  <a:txBody>
                    <a:bodyPr/>
                    <a:lstStyle/>
                    <a:p>
                      <a:pPr algn="ctr"/>
                      <a:r>
                        <a:rPr lang="zh-CN" altLang="en-US" sz="1600" dirty="0" smtClean="0">
                          <a:latin typeface="微软雅黑 Light" panose="020B0502040204020203" pitchFamily="34" charset="-122"/>
                          <a:ea typeface="微软雅黑 Light" panose="020B0502040204020203" pitchFamily="34" charset="-122"/>
                        </a:rPr>
                        <a:t>第二阶段</a:t>
                      </a:r>
                      <a:r>
                        <a:rPr lang="en-US" altLang="zh-CN" sz="1600" dirty="0" smtClean="0">
                          <a:latin typeface="微软雅黑 Light" panose="020B0502040204020203" pitchFamily="34" charset="-122"/>
                          <a:ea typeface="微软雅黑 Light" panose="020B0502040204020203" pitchFamily="34" charset="-122"/>
                        </a:rPr>
                        <a:t>ROE</a:t>
                      </a:r>
                      <a:endParaRPr lang="zh-CN" altLang="en-US" sz="1600"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sz="1600" dirty="0" smtClean="0">
                          <a:latin typeface="微软雅黑 Light" panose="020B0502040204020203" pitchFamily="34" charset="-122"/>
                          <a:ea typeface="微软雅黑 Light" panose="020B0502040204020203" pitchFamily="34" charset="-122"/>
                        </a:rPr>
                        <a:t>PB</a:t>
                      </a:r>
                      <a:endParaRPr lang="zh-CN" altLang="en-US" sz="1600" dirty="0">
                        <a:latin typeface="微软雅黑 Light" panose="020B0502040204020203" pitchFamily="34" charset="-122"/>
                        <a:ea typeface="微软雅黑 Light" panose="020B0502040204020203" pitchFamily="34" charset="-122"/>
                      </a:endParaRPr>
                    </a:p>
                  </a:txBody>
                  <a:tcPr anchor="ctr"/>
                </a:tc>
              </a:tr>
              <a:tr h="243017">
                <a:tc>
                  <a:txBody>
                    <a:bodyPr/>
                    <a:lstStyle/>
                    <a:p>
                      <a:pPr algn="ctr"/>
                      <a:r>
                        <a:rPr lang="en-US" altLang="zh-CN" sz="1600" dirty="0" smtClean="0">
                          <a:latin typeface="微软雅黑 Light" panose="020B0502040204020203" pitchFamily="34" charset="-122"/>
                          <a:ea typeface="微软雅黑 Light" panose="020B0502040204020203" pitchFamily="34" charset="-122"/>
                        </a:rPr>
                        <a:t>20%</a:t>
                      </a:r>
                      <a:endParaRPr lang="zh-CN" altLang="en-US" sz="1600"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sz="1600" dirty="0" smtClean="0">
                          <a:latin typeface="微软雅黑 Light" panose="020B0502040204020203" pitchFamily="34" charset="-122"/>
                          <a:ea typeface="微软雅黑 Light" panose="020B0502040204020203" pitchFamily="34" charset="-122"/>
                        </a:rPr>
                        <a:t>15%</a:t>
                      </a:r>
                      <a:endParaRPr lang="zh-CN" altLang="en-US" sz="1600"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sz="1600" dirty="0" smtClean="0">
                          <a:latin typeface="微软雅黑 Light" panose="020B0502040204020203" pitchFamily="34" charset="-122"/>
                          <a:ea typeface="微软雅黑 Light" panose="020B0502040204020203" pitchFamily="34" charset="-122"/>
                        </a:rPr>
                        <a:t>2.32</a:t>
                      </a:r>
                      <a:endParaRPr lang="zh-CN" altLang="en-US" sz="1600" dirty="0">
                        <a:latin typeface="微软雅黑 Light" panose="020B0502040204020203" pitchFamily="34" charset="-122"/>
                        <a:ea typeface="微软雅黑 Light" panose="020B0502040204020203" pitchFamily="34" charset="-122"/>
                      </a:endParaRPr>
                    </a:p>
                  </a:txBody>
                  <a:tcPr anchor="ctr"/>
                </a:tc>
              </a:tr>
              <a:tr h="243017">
                <a:tc>
                  <a:txBody>
                    <a:bodyPr/>
                    <a:lstStyle/>
                    <a:p>
                      <a:pPr algn="ctr"/>
                      <a:r>
                        <a:rPr lang="en-US" altLang="zh-CN" sz="1600" dirty="0" smtClean="0">
                          <a:latin typeface="微软雅黑 Light" panose="020B0502040204020203" pitchFamily="34" charset="-122"/>
                          <a:ea typeface="微软雅黑 Light" panose="020B0502040204020203" pitchFamily="34" charset="-122"/>
                        </a:rPr>
                        <a:t>25%</a:t>
                      </a:r>
                      <a:endParaRPr lang="zh-CN" altLang="en-US" sz="1600" dirty="0">
                        <a:latin typeface="微软雅黑 Light" panose="020B0502040204020203" pitchFamily="34" charset="-122"/>
                        <a:ea typeface="微软雅黑 Light" panose="020B0502040204020203"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微软雅黑 Light" panose="020B0502040204020203" pitchFamily="34" charset="-122"/>
                          <a:ea typeface="微软雅黑 Light" panose="020B0502040204020203" pitchFamily="34" charset="-122"/>
                        </a:rPr>
                        <a:t>15%</a:t>
                      </a:r>
                      <a:endParaRPr lang="zh-CN" altLang="en-US" sz="1600" dirty="0" smtClean="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sz="1600" dirty="0" smtClean="0">
                          <a:latin typeface="微软雅黑 Light" panose="020B0502040204020203" pitchFamily="34" charset="-122"/>
                          <a:ea typeface="微软雅黑 Light" panose="020B0502040204020203" pitchFamily="34" charset="-122"/>
                        </a:rPr>
                        <a:t>2.84</a:t>
                      </a:r>
                      <a:endParaRPr lang="zh-CN" altLang="en-US" sz="1600" dirty="0">
                        <a:latin typeface="微软雅黑 Light" panose="020B0502040204020203" pitchFamily="34" charset="-122"/>
                        <a:ea typeface="微软雅黑 Light" panose="020B0502040204020203" pitchFamily="34" charset="-122"/>
                      </a:endParaRPr>
                    </a:p>
                  </a:txBody>
                  <a:tcPr anchor="ctr"/>
                </a:tc>
              </a:tr>
              <a:tr h="243017">
                <a:tc>
                  <a:txBody>
                    <a:bodyPr/>
                    <a:lstStyle/>
                    <a:p>
                      <a:pPr algn="ctr"/>
                      <a:r>
                        <a:rPr lang="en-US" altLang="zh-CN" sz="1600" dirty="0" smtClean="0">
                          <a:latin typeface="微软雅黑 Light" panose="020B0502040204020203" pitchFamily="34" charset="-122"/>
                          <a:ea typeface="微软雅黑 Light" panose="020B0502040204020203" pitchFamily="34" charset="-122"/>
                        </a:rPr>
                        <a:t>30%</a:t>
                      </a:r>
                      <a:endParaRPr lang="zh-CN" altLang="en-US" sz="1600" dirty="0">
                        <a:latin typeface="微软雅黑 Light" panose="020B0502040204020203" pitchFamily="34" charset="-122"/>
                        <a:ea typeface="微软雅黑 Light" panose="020B0502040204020203"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微软雅黑 Light" panose="020B0502040204020203" pitchFamily="34" charset="-122"/>
                          <a:ea typeface="微软雅黑 Light" panose="020B0502040204020203" pitchFamily="34" charset="-122"/>
                        </a:rPr>
                        <a:t>15%</a:t>
                      </a:r>
                      <a:endParaRPr lang="zh-CN" altLang="en-US" sz="1600" dirty="0" smtClean="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sz="1600" dirty="0" smtClean="0">
                          <a:latin typeface="微软雅黑 Light" panose="020B0502040204020203" pitchFamily="34" charset="-122"/>
                          <a:ea typeface="微软雅黑 Light" panose="020B0502040204020203" pitchFamily="34" charset="-122"/>
                        </a:rPr>
                        <a:t>3.46</a:t>
                      </a:r>
                      <a:endParaRPr lang="zh-CN" altLang="en-US" sz="1600" dirty="0">
                        <a:latin typeface="微软雅黑 Light" panose="020B0502040204020203" pitchFamily="34" charset="-122"/>
                        <a:ea typeface="微软雅黑 Light" panose="020B0502040204020203" pitchFamily="34" charset="-122"/>
                      </a:endParaRPr>
                    </a:p>
                  </a:txBody>
                  <a:tcPr anchor="ctr"/>
                </a:tc>
              </a:tr>
              <a:tr h="243017">
                <a:tc>
                  <a:txBody>
                    <a:bodyPr/>
                    <a:lstStyle/>
                    <a:p>
                      <a:pPr algn="ctr"/>
                      <a:r>
                        <a:rPr lang="en-US" altLang="zh-CN" sz="1600" dirty="0" smtClean="0">
                          <a:latin typeface="微软雅黑 Light" panose="020B0502040204020203" pitchFamily="34" charset="-122"/>
                          <a:ea typeface="微软雅黑 Light" panose="020B0502040204020203" pitchFamily="34" charset="-122"/>
                        </a:rPr>
                        <a:t>35%</a:t>
                      </a:r>
                      <a:endParaRPr lang="zh-CN" altLang="en-US" sz="1600" dirty="0">
                        <a:latin typeface="微软雅黑 Light" panose="020B0502040204020203" pitchFamily="34" charset="-122"/>
                        <a:ea typeface="微软雅黑 Light" panose="020B0502040204020203"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微软雅黑 Light" panose="020B0502040204020203" pitchFamily="34" charset="-122"/>
                          <a:ea typeface="微软雅黑 Light" panose="020B0502040204020203" pitchFamily="34" charset="-122"/>
                        </a:rPr>
                        <a:t>15%</a:t>
                      </a:r>
                      <a:endParaRPr lang="zh-CN" altLang="en-US" sz="1600" dirty="0" smtClean="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sz="1600" dirty="0" smtClean="0">
                          <a:latin typeface="微软雅黑 Light" panose="020B0502040204020203" pitchFamily="34" charset="-122"/>
                          <a:ea typeface="微软雅黑 Light" panose="020B0502040204020203" pitchFamily="34" charset="-122"/>
                        </a:rPr>
                        <a:t>4.18</a:t>
                      </a:r>
                      <a:endParaRPr lang="zh-CN" altLang="en-US" sz="1600" dirty="0">
                        <a:latin typeface="微软雅黑 Light" panose="020B0502040204020203" pitchFamily="34" charset="-122"/>
                        <a:ea typeface="微软雅黑 Light" panose="020B0502040204020203" pitchFamily="34" charset="-122"/>
                      </a:endParaRPr>
                    </a:p>
                  </a:txBody>
                  <a:tcPr anchor="ctr"/>
                </a:tc>
              </a:tr>
              <a:tr h="243017">
                <a:tc>
                  <a:txBody>
                    <a:bodyPr/>
                    <a:lstStyle/>
                    <a:p>
                      <a:pPr algn="ctr"/>
                      <a:r>
                        <a:rPr lang="en-US" altLang="zh-CN" sz="1600" dirty="0" smtClean="0">
                          <a:latin typeface="微软雅黑 Light" panose="020B0502040204020203" pitchFamily="34" charset="-122"/>
                          <a:ea typeface="微软雅黑 Light" panose="020B0502040204020203" pitchFamily="34" charset="-122"/>
                        </a:rPr>
                        <a:t>40%</a:t>
                      </a:r>
                      <a:endParaRPr lang="zh-CN" altLang="en-US" sz="1600" dirty="0">
                        <a:latin typeface="微软雅黑 Light" panose="020B0502040204020203" pitchFamily="34" charset="-122"/>
                        <a:ea typeface="微软雅黑 Light" panose="020B0502040204020203"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微软雅黑 Light" panose="020B0502040204020203" pitchFamily="34" charset="-122"/>
                          <a:ea typeface="微软雅黑 Light" panose="020B0502040204020203" pitchFamily="34" charset="-122"/>
                        </a:rPr>
                        <a:t>15%</a:t>
                      </a:r>
                      <a:endParaRPr lang="zh-CN" altLang="en-US" sz="1600" dirty="0" smtClean="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sz="1600" dirty="0" smtClean="0">
                          <a:latin typeface="微软雅黑 Light" panose="020B0502040204020203" pitchFamily="34" charset="-122"/>
                          <a:ea typeface="微软雅黑 Light" panose="020B0502040204020203" pitchFamily="34" charset="-122"/>
                        </a:rPr>
                        <a:t>5.01</a:t>
                      </a:r>
                      <a:endParaRPr lang="zh-CN" altLang="en-US" sz="1600" dirty="0">
                        <a:latin typeface="微软雅黑 Light" panose="020B0502040204020203" pitchFamily="34" charset="-122"/>
                        <a:ea typeface="微软雅黑 Light" panose="020B0502040204020203" pitchFamily="34" charset="-122"/>
                      </a:endParaRPr>
                    </a:p>
                  </a:txBody>
                  <a:tcPr anchor="ctr"/>
                </a:tc>
              </a:tr>
              <a:tr h="243017">
                <a:tc>
                  <a:txBody>
                    <a:bodyPr/>
                    <a:lstStyle/>
                    <a:p>
                      <a:pPr algn="ctr"/>
                      <a:r>
                        <a:rPr lang="en-US" altLang="zh-CN" sz="1600" dirty="0" smtClean="0">
                          <a:latin typeface="微软雅黑 Light" panose="020B0502040204020203" pitchFamily="34" charset="-122"/>
                          <a:ea typeface="微软雅黑 Light" panose="020B0502040204020203" pitchFamily="34" charset="-122"/>
                        </a:rPr>
                        <a:t>50%</a:t>
                      </a:r>
                      <a:endParaRPr lang="zh-CN" altLang="en-US" sz="1600" dirty="0">
                        <a:latin typeface="微软雅黑 Light" panose="020B0502040204020203" pitchFamily="34" charset="-122"/>
                        <a:ea typeface="微软雅黑 Light" panose="020B0502040204020203"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微软雅黑 Light" panose="020B0502040204020203" pitchFamily="34" charset="-122"/>
                          <a:ea typeface="微软雅黑 Light" panose="020B0502040204020203" pitchFamily="34" charset="-122"/>
                        </a:rPr>
                        <a:t>15%</a:t>
                      </a:r>
                      <a:endParaRPr lang="zh-CN" altLang="en-US" sz="1600" dirty="0" smtClean="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sz="1600" dirty="0" smtClean="0">
                          <a:latin typeface="微软雅黑 Light" panose="020B0502040204020203" pitchFamily="34" charset="-122"/>
                          <a:ea typeface="微软雅黑 Light" panose="020B0502040204020203" pitchFamily="34" charset="-122"/>
                        </a:rPr>
                        <a:t>7.07</a:t>
                      </a:r>
                      <a:endParaRPr lang="zh-CN" altLang="en-US" sz="1600" dirty="0">
                        <a:latin typeface="微软雅黑 Light" panose="020B0502040204020203" pitchFamily="34" charset="-122"/>
                        <a:ea typeface="微软雅黑 Light" panose="020B0502040204020203" pitchFamily="34" charset="-122"/>
                      </a:endParaRPr>
                    </a:p>
                  </a:txBody>
                  <a:tcPr anchor="ctr"/>
                </a:tc>
              </a:tr>
              <a:tr h="243017">
                <a:tc>
                  <a:txBody>
                    <a:bodyPr/>
                    <a:lstStyle/>
                    <a:p>
                      <a:pPr algn="ctr"/>
                      <a:r>
                        <a:rPr lang="en-US" altLang="zh-CN" sz="1600" dirty="0" smtClean="0">
                          <a:latin typeface="微软雅黑 Light" panose="020B0502040204020203" pitchFamily="34" charset="-122"/>
                          <a:ea typeface="微软雅黑 Light" panose="020B0502040204020203" pitchFamily="34" charset="-122"/>
                        </a:rPr>
                        <a:t>30%</a:t>
                      </a:r>
                      <a:endParaRPr lang="zh-CN" altLang="en-US" sz="1600"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sz="1600" dirty="0" smtClean="0">
                          <a:latin typeface="微软雅黑 Light" panose="020B0502040204020203" pitchFamily="34" charset="-122"/>
                          <a:ea typeface="微软雅黑 Light" panose="020B0502040204020203" pitchFamily="34" charset="-122"/>
                        </a:rPr>
                        <a:t>20%</a:t>
                      </a:r>
                      <a:endParaRPr lang="zh-CN" altLang="en-US" sz="1600"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sz="1600" dirty="0" smtClean="0">
                          <a:latin typeface="微软雅黑 Light" panose="020B0502040204020203" pitchFamily="34" charset="-122"/>
                          <a:ea typeface="微软雅黑 Light" panose="020B0502040204020203" pitchFamily="34" charset="-122"/>
                        </a:rPr>
                        <a:t>4.28</a:t>
                      </a:r>
                      <a:endParaRPr lang="zh-CN" altLang="en-US" sz="1600" dirty="0">
                        <a:latin typeface="微软雅黑 Light" panose="020B0502040204020203" pitchFamily="34" charset="-122"/>
                        <a:ea typeface="微软雅黑 Light" panose="020B0502040204020203" pitchFamily="34" charset="-122"/>
                      </a:endParaRPr>
                    </a:p>
                  </a:txBody>
                  <a:tcPr anchor="ctr"/>
                </a:tc>
              </a:tr>
              <a:tr h="243017">
                <a:tc>
                  <a:txBody>
                    <a:bodyPr/>
                    <a:lstStyle/>
                    <a:p>
                      <a:pPr algn="ctr"/>
                      <a:r>
                        <a:rPr lang="en-US" altLang="zh-CN" sz="1600" dirty="0" smtClean="0">
                          <a:latin typeface="微软雅黑 Light" panose="020B0502040204020203" pitchFamily="34" charset="-122"/>
                          <a:ea typeface="微软雅黑 Light" panose="020B0502040204020203" pitchFamily="34" charset="-122"/>
                        </a:rPr>
                        <a:t>35%</a:t>
                      </a:r>
                      <a:endParaRPr lang="zh-CN" altLang="en-US" sz="1600" dirty="0">
                        <a:latin typeface="微软雅黑 Light" panose="020B0502040204020203" pitchFamily="34" charset="-122"/>
                        <a:ea typeface="微软雅黑 Light" panose="020B0502040204020203"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微软雅黑 Light" panose="020B0502040204020203" pitchFamily="34" charset="-122"/>
                          <a:ea typeface="微软雅黑 Light" panose="020B0502040204020203" pitchFamily="34" charset="-122"/>
                        </a:rPr>
                        <a:t>20%</a:t>
                      </a:r>
                      <a:endParaRPr lang="zh-CN" altLang="en-US" sz="1600" dirty="0" smtClean="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sz="1600" dirty="0" smtClean="0">
                          <a:latin typeface="微软雅黑 Light" panose="020B0502040204020203" pitchFamily="34" charset="-122"/>
                          <a:ea typeface="微软雅黑 Light" panose="020B0502040204020203" pitchFamily="34" charset="-122"/>
                        </a:rPr>
                        <a:t>5.17</a:t>
                      </a:r>
                      <a:endParaRPr lang="zh-CN" altLang="en-US" sz="1600" dirty="0">
                        <a:latin typeface="微软雅黑 Light" panose="020B0502040204020203" pitchFamily="34" charset="-122"/>
                        <a:ea typeface="微软雅黑 Light" panose="020B0502040204020203" pitchFamily="34" charset="-122"/>
                      </a:endParaRPr>
                    </a:p>
                  </a:txBody>
                  <a:tcPr anchor="ctr"/>
                </a:tc>
              </a:tr>
              <a:tr h="243017">
                <a:tc>
                  <a:txBody>
                    <a:bodyPr/>
                    <a:lstStyle/>
                    <a:p>
                      <a:pPr algn="ctr"/>
                      <a:r>
                        <a:rPr lang="en-US" altLang="zh-CN" sz="1600" dirty="0" smtClean="0">
                          <a:latin typeface="微软雅黑 Light" panose="020B0502040204020203" pitchFamily="34" charset="-122"/>
                          <a:ea typeface="微软雅黑 Light" panose="020B0502040204020203" pitchFamily="34" charset="-122"/>
                        </a:rPr>
                        <a:t>40%</a:t>
                      </a:r>
                      <a:endParaRPr lang="zh-CN" altLang="en-US" sz="1600" dirty="0">
                        <a:latin typeface="微软雅黑 Light" panose="020B0502040204020203" pitchFamily="34" charset="-122"/>
                        <a:ea typeface="微软雅黑 Light" panose="020B0502040204020203"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微软雅黑 Light" panose="020B0502040204020203" pitchFamily="34" charset="-122"/>
                          <a:ea typeface="微软雅黑 Light" panose="020B0502040204020203" pitchFamily="34" charset="-122"/>
                        </a:rPr>
                        <a:t>20%</a:t>
                      </a:r>
                      <a:endParaRPr lang="zh-CN" altLang="en-US" sz="1600" dirty="0" smtClean="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sz="1600" dirty="0" smtClean="0">
                          <a:latin typeface="微软雅黑 Light" panose="020B0502040204020203" pitchFamily="34" charset="-122"/>
                          <a:ea typeface="微软雅黑 Light" panose="020B0502040204020203" pitchFamily="34" charset="-122"/>
                        </a:rPr>
                        <a:t>6.2</a:t>
                      </a:r>
                      <a:endParaRPr lang="zh-CN" altLang="en-US" sz="1600" dirty="0">
                        <a:latin typeface="微软雅黑 Light" panose="020B0502040204020203" pitchFamily="34" charset="-122"/>
                        <a:ea typeface="微软雅黑 Light" panose="020B0502040204020203" pitchFamily="34" charset="-122"/>
                      </a:endParaRPr>
                    </a:p>
                  </a:txBody>
                  <a:tcPr anchor="ctr"/>
                </a:tc>
              </a:tr>
              <a:tr h="243017">
                <a:tc>
                  <a:txBody>
                    <a:bodyPr/>
                    <a:lstStyle/>
                    <a:p>
                      <a:pPr algn="ctr"/>
                      <a:r>
                        <a:rPr lang="en-US" altLang="zh-CN" sz="1600" dirty="0" smtClean="0">
                          <a:latin typeface="微软雅黑 Light" panose="020B0502040204020203" pitchFamily="34" charset="-122"/>
                          <a:ea typeface="微软雅黑 Light" panose="020B0502040204020203" pitchFamily="34" charset="-122"/>
                        </a:rPr>
                        <a:t>50%</a:t>
                      </a:r>
                      <a:endParaRPr lang="zh-CN" altLang="en-US" sz="1600" dirty="0">
                        <a:latin typeface="微软雅黑 Light" panose="020B0502040204020203" pitchFamily="34" charset="-122"/>
                        <a:ea typeface="微软雅黑 Light" panose="020B0502040204020203"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微软雅黑 Light" panose="020B0502040204020203" pitchFamily="34" charset="-122"/>
                          <a:ea typeface="微软雅黑 Light" panose="020B0502040204020203" pitchFamily="34" charset="-122"/>
                        </a:rPr>
                        <a:t>20%</a:t>
                      </a:r>
                      <a:endParaRPr lang="zh-CN" altLang="en-US" sz="1600" dirty="0" smtClean="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sz="1600" dirty="0" smtClean="0">
                          <a:latin typeface="微软雅黑 Light" panose="020B0502040204020203" pitchFamily="34" charset="-122"/>
                          <a:ea typeface="微软雅黑 Light" panose="020B0502040204020203" pitchFamily="34" charset="-122"/>
                        </a:rPr>
                        <a:t>8.75</a:t>
                      </a:r>
                      <a:endParaRPr lang="zh-CN" altLang="en-US" sz="1600" dirty="0">
                        <a:latin typeface="微软雅黑 Light" panose="020B0502040204020203" pitchFamily="34" charset="-122"/>
                        <a:ea typeface="微软雅黑 Light" panose="020B0502040204020203" pitchFamily="34" charset="-122"/>
                      </a:endParaRPr>
                    </a:p>
                  </a:txBody>
                  <a:tcPr anchor="ctr"/>
                </a:tc>
              </a:tr>
            </a:tbl>
          </a:graphicData>
        </a:graphic>
      </p:graphicFrame>
    </p:spTree>
    <p:extLst>
      <p:ext uri="{BB962C8B-B14F-4D97-AF65-F5344CB8AC3E}">
        <p14:creationId xmlns:p14="http://schemas.microsoft.com/office/powerpoint/2010/main" val="16287069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0"/>
            <a:ext cx="5839636" cy="369332"/>
          </a:xfrm>
          <a:prstGeom prst="rect">
            <a:avLst/>
          </a:prstGeom>
          <a:noFill/>
        </p:spPr>
        <p:txBody>
          <a:bodyPr wrap="square" rtlCol="0">
            <a:spAutoFit/>
          </a:bodyPr>
          <a:lstStyle/>
          <a:p>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3.2 </a:t>
            </a:r>
            <a:r>
              <a:rPr lang="zh-CN" altLang="en-US"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企业的估值本源来自</a:t>
            </a:r>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ROE</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股票估值和股价上涨源泉</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3000821"/>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通过上述分析我们看出：估值完全由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决定</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上面</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我们都是假定该项目或公司（商业模式）在未来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10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年获得超额收益，股票必要报酬回报为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8%</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，即上述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PB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与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关系中的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n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和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是固定的，可以看出估值与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一一对应</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从</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数学公式来看，</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PB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还与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n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和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有关。实际上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n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即是获得超额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的时间长短，</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是该项目或公司获得超额收益的确定性</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程度。</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也就是说</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估值由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完全</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决定。</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7015036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0"/>
            <a:ext cx="5839636" cy="369332"/>
          </a:xfrm>
          <a:prstGeom prst="rect">
            <a:avLst/>
          </a:prstGeom>
          <a:noFill/>
        </p:spPr>
        <p:txBody>
          <a:bodyPr wrap="square" rtlCol="0">
            <a:spAutoFit/>
          </a:bodyPr>
          <a:lstStyle/>
          <a:p>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3.2 </a:t>
            </a:r>
            <a:r>
              <a:rPr lang="zh-CN" altLang="en-US"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企业的估值本源来自</a:t>
            </a:r>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ROE</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股票估值和股价上涨源泉</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4247317"/>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rPr>
              <a:t>ROE</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的三个要素：</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nSpc>
                <a:spcPct val="150000"/>
              </a:lnSpc>
            </a:pP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这里</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需要说的是，这里虽然做了如下很强的假设：（</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）无分红，即每年的收益作为下一年的投入本金；（</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2</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）不能进行债权融资；（</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3</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）没有考虑增发票融资，只是对初始投资的净资产的估值，但是这些条件放松之后其实都不影响该模型的运行，只是在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PB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与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的对应关系上略有变化。</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 name="双大括号 1"/>
          <p:cNvSpPr/>
          <p:nvPr/>
        </p:nvSpPr>
        <p:spPr>
          <a:xfrm>
            <a:off x="2484407" y="1460591"/>
            <a:ext cx="3450566" cy="1397480"/>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文本框 2"/>
          <p:cNvSpPr txBox="1"/>
          <p:nvPr/>
        </p:nvSpPr>
        <p:spPr>
          <a:xfrm>
            <a:off x="2846717" y="1253555"/>
            <a:ext cx="2829464" cy="369332"/>
          </a:xfrm>
          <a:prstGeom prst="rect">
            <a:avLst/>
          </a:prstGeom>
          <a:noFill/>
        </p:spPr>
        <p:txBody>
          <a:bodyPr wrap="square" rtlCol="0">
            <a:spAutoFit/>
          </a:bodyPr>
          <a:lstStyle/>
          <a:p>
            <a:r>
              <a:rPr lang="zh-CN" altLang="en-US" dirty="0" smtClean="0">
                <a:latin typeface="微软雅黑 Light" panose="020B0502040204020203" pitchFamily="34" charset="-122"/>
                <a:ea typeface="微软雅黑 Light" panose="020B0502040204020203" pitchFamily="34" charset="-122"/>
              </a:rPr>
              <a:t>大小：越大，估值越高</a:t>
            </a:r>
            <a:endParaRPr lang="zh-CN" altLang="en-US" dirty="0">
              <a:latin typeface="微软雅黑 Light" panose="020B0502040204020203" pitchFamily="34" charset="-122"/>
              <a:ea typeface="微软雅黑 Light" panose="020B0502040204020203" pitchFamily="34" charset="-122"/>
            </a:endParaRPr>
          </a:p>
        </p:txBody>
      </p:sp>
      <p:sp>
        <p:nvSpPr>
          <p:cNvPr id="10" name="文本框 9"/>
          <p:cNvSpPr txBox="1"/>
          <p:nvPr/>
        </p:nvSpPr>
        <p:spPr>
          <a:xfrm>
            <a:off x="2846717" y="1836165"/>
            <a:ext cx="2829464" cy="646331"/>
          </a:xfrm>
          <a:prstGeom prst="rect">
            <a:avLst/>
          </a:prstGeom>
          <a:noFill/>
        </p:spPr>
        <p:txBody>
          <a:bodyPr wrap="square" rtlCol="0">
            <a:spAutoFit/>
          </a:bodyPr>
          <a:lstStyle/>
          <a:p>
            <a:r>
              <a:rPr lang="zh-CN" altLang="en-US" dirty="0" smtClean="0">
                <a:latin typeface="微软雅黑 Light" panose="020B0502040204020203" pitchFamily="34" charset="-122"/>
                <a:ea typeface="微软雅黑 Light" panose="020B0502040204020203" pitchFamily="34" charset="-122"/>
              </a:rPr>
              <a:t>时间长度：获得超额收益时间越长，估值越高</a:t>
            </a:r>
            <a:endParaRPr lang="zh-CN" altLang="en-US" dirty="0">
              <a:latin typeface="微软雅黑 Light" panose="020B0502040204020203" pitchFamily="34" charset="-122"/>
              <a:ea typeface="微软雅黑 Light" panose="020B0502040204020203" pitchFamily="34" charset="-122"/>
            </a:endParaRPr>
          </a:p>
        </p:txBody>
      </p:sp>
      <p:sp>
        <p:nvSpPr>
          <p:cNvPr id="11" name="文本框 10"/>
          <p:cNvSpPr txBox="1"/>
          <p:nvPr/>
        </p:nvSpPr>
        <p:spPr>
          <a:xfrm>
            <a:off x="2846717" y="2672279"/>
            <a:ext cx="2829464" cy="369332"/>
          </a:xfrm>
          <a:prstGeom prst="rect">
            <a:avLst/>
          </a:prstGeom>
          <a:noFill/>
        </p:spPr>
        <p:txBody>
          <a:bodyPr wrap="square" rtlCol="0">
            <a:spAutoFit/>
          </a:bodyPr>
          <a:lstStyle/>
          <a:p>
            <a:r>
              <a:rPr lang="zh-CN" altLang="en-US" dirty="0" smtClean="0">
                <a:latin typeface="微软雅黑 Light" panose="020B0502040204020203" pitchFamily="34" charset="-122"/>
                <a:ea typeface="微软雅黑 Light" panose="020B0502040204020203" pitchFamily="34" charset="-122"/>
              </a:rPr>
              <a:t>确定性：越高，估值越高</a:t>
            </a:r>
            <a:endParaRPr lang="zh-CN" altLang="en-US"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5772693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0"/>
            <a:ext cx="5839636" cy="369332"/>
          </a:xfrm>
          <a:prstGeom prst="rect">
            <a:avLst/>
          </a:prstGeom>
          <a:noFill/>
        </p:spPr>
        <p:txBody>
          <a:bodyPr wrap="square" rtlCol="0">
            <a:spAutoFit/>
          </a:bodyPr>
          <a:lstStyle/>
          <a:p>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3.2 </a:t>
            </a:r>
            <a:r>
              <a:rPr lang="zh-CN" altLang="en-US"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企业的估值本源来自</a:t>
            </a:r>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ROE</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股票估值和股价上涨源泉</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3831818"/>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rPr>
              <a:t>2</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、动态来看，市场需求增加，</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越高，股价弹性越</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大</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前面分析</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了在给定市场需求不变（确切说是假设前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10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年增速与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水平相当）的情况下，企业的估值完全取决于市场需求。现在我们讨论市场需求发生变化时企业的估值情况：当市场需求发生变化时，企业估值会发生变化，且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水平越高的企业，估值弹性越高</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继续以上述模型为例，假设初始市场规模和结构只能容纳该“机器”（项目或公司）的产能，即初始投资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100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元，前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10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年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20%</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的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水平。在当前的市场和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水平之下，企业的净资产为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100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元，价值为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287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元，</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PB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为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2.87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倍。</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3816635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0"/>
            <a:ext cx="5839636" cy="369332"/>
          </a:xfrm>
          <a:prstGeom prst="rect">
            <a:avLst/>
          </a:prstGeom>
          <a:noFill/>
        </p:spPr>
        <p:txBody>
          <a:bodyPr wrap="square" rtlCol="0">
            <a:spAutoFit/>
          </a:bodyPr>
          <a:lstStyle/>
          <a:p>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3.2 </a:t>
            </a:r>
            <a:r>
              <a:rPr lang="zh-CN" altLang="en-US"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企业的估值本源来自</a:t>
            </a:r>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ROE</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股票估值和股价上涨源泉</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2585323"/>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现假设该机器的盈利模式不变，但市场需求突然增加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倍。这样会有以下四种</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情况：</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rPr>
              <a:t>1</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）通过发行债权融资，增加一个相同的“机器”；</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2</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）通过增发股票融资，增加一个相同的“机器”</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3</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）现有产能承接需求的增长</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4</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）不能发债也不能增发，只能被其他的新进入企业来满足新增的市场需求。我们依次分析这四种情况。</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9161228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0"/>
            <a:ext cx="5839636" cy="369332"/>
          </a:xfrm>
          <a:prstGeom prst="rect">
            <a:avLst/>
          </a:prstGeom>
          <a:noFill/>
        </p:spPr>
        <p:txBody>
          <a:bodyPr wrap="square" rtlCol="0">
            <a:spAutoFit/>
          </a:bodyPr>
          <a:lstStyle/>
          <a:p>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3.2 </a:t>
            </a:r>
            <a:r>
              <a:rPr lang="zh-CN" altLang="en-US"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企业的估值本源来自</a:t>
            </a:r>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ROE</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股票估值和股价上涨源泉</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5909310"/>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rPr>
              <a:t>1</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）通过发行债权融资，增加一个相同的“机器”</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在市场需求增加之前，原有“机器”的价值为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287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元，</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PB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为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2.87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倍；在市场需求增加之后，</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10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年后现金流为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1238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元，扣除债权融资成本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216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元，现金流为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1022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元，按照股东必要报酬回报贴现为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474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元，初始净资产仍为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100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元，因此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PB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为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4.74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倍。即市场需求增加后，发行债权扩大产能承接市场需求，企业估值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PB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由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2.87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增加至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4.74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倍，即股价应该上涨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65%</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923422178"/>
              </p:ext>
            </p:extLst>
          </p:nvPr>
        </p:nvGraphicFramePr>
        <p:xfrm>
          <a:off x="166605" y="2336154"/>
          <a:ext cx="8873878" cy="2497790"/>
        </p:xfrm>
        <a:graphic>
          <a:graphicData uri="http://schemas.openxmlformats.org/drawingml/2006/table">
            <a:tbl>
              <a:tblPr firstRow="1" bandRow="1">
                <a:tableStyleId>{5C22544A-7EE6-4342-B048-85BDC9FD1C3A}</a:tableStyleId>
              </a:tblPr>
              <a:tblGrid>
                <a:gridCol w="2228774"/>
                <a:gridCol w="583055"/>
                <a:gridCol w="583055"/>
                <a:gridCol w="583055"/>
                <a:gridCol w="583055"/>
                <a:gridCol w="583055"/>
                <a:gridCol w="583055"/>
                <a:gridCol w="583055"/>
                <a:gridCol w="583055"/>
                <a:gridCol w="583055"/>
                <a:gridCol w="672990"/>
                <a:gridCol w="724619"/>
              </a:tblGrid>
              <a:tr h="320555">
                <a:tc>
                  <a:txBody>
                    <a:bodyPr/>
                    <a:lstStyle/>
                    <a:p>
                      <a:pPr algn="ctr"/>
                      <a:r>
                        <a:rPr lang="zh-CN" altLang="en-US" dirty="0" smtClean="0">
                          <a:latin typeface="微软雅黑 Light" panose="020B0502040204020203" pitchFamily="34" charset="-122"/>
                          <a:ea typeface="微软雅黑 Light" panose="020B0502040204020203" pitchFamily="34" charset="-122"/>
                        </a:rPr>
                        <a:t>年</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0</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1</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2</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3</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4</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5</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6</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7</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8</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9</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10</a:t>
                      </a:r>
                      <a:endParaRPr lang="zh-CN" altLang="en-US" dirty="0">
                        <a:latin typeface="微软雅黑 Light" panose="020B0502040204020203" pitchFamily="34" charset="-122"/>
                        <a:ea typeface="微软雅黑 Light" panose="020B0502040204020203" pitchFamily="34" charset="-122"/>
                      </a:endParaRPr>
                    </a:p>
                  </a:txBody>
                  <a:tcPr anchor="ctr"/>
                </a:tc>
              </a:tr>
              <a:tr h="482519">
                <a:tc>
                  <a:txBody>
                    <a:bodyPr/>
                    <a:lstStyle/>
                    <a:p>
                      <a:pPr algn="ctr"/>
                      <a:r>
                        <a:rPr lang="zh-CN" altLang="en-US" dirty="0" smtClean="0">
                          <a:latin typeface="微软雅黑 Light" panose="020B0502040204020203" pitchFamily="34" charset="-122"/>
                          <a:ea typeface="微软雅黑 Light" panose="020B0502040204020203" pitchFamily="34" charset="-122"/>
                        </a:rPr>
                        <a:t>原待估值“机器”</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100</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120</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144</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173</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207</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249</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299</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358</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430</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516</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619</a:t>
                      </a:r>
                      <a:endParaRPr lang="zh-CN" altLang="en-US" dirty="0">
                        <a:latin typeface="微软雅黑 Light" panose="020B0502040204020203" pitchFamily="34" charset="-122"/>
                        <a:ea typeface="微软雅黑 Light" panose="020B0502040204020203" pitchFamily="34" charset="-122"/>
                      </a:endParaRPr>
                    </a:p>
                  </a:txBody>
                  <a:tcPr anchor="ctr"/>
                </a:tc>
              </a:tr>
              <a:tr h="548489">
                <a:tc>
                  <a:txBody>
                    <a:bodyPr/>
                    <a:lstStyle/>
                    <a:p>
                      <a:pPr algn="ctr"/>
                      <a:r>
                        <a:rPr lang="zh-CN" altLang="en-US" dirty="0" smtClean="0">
                          <a:latin typeface="微软雅黑 Light" panose="020B0502040204020203" pitchFamily="34" charset="-122"/>
                          <a:ea typeface="微软雅黑 Light" panose="020B0502040204020203" pitchFamily="34" charset="-122"/>
                        </a:rPr>
                        <a:t>债权融资后“机器”</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200</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240</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288</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346</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415</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498</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597</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717</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860</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1032</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1238</a:t>
                      </a:r>
                      <a:endParaRPr lang="zh-CN" altLang="en-US" dirty="0">
                        <a:latin typeface="微软雅黑 Light" panose="020B0502040204020203" pitchFamily="34" charset="-122"/>
                        <a:ea typeface="微软雅黑 Light" panose="020B0502040204020203" pitchFamily="34" charset="-122"/>
                      </a:endParaRPr>
                    </a:p>
                  </a:txBody>
                  <a:tcPr anchor="ctr"/>
                </a:tc>
              </a:tr>
              <a:tr h="448460">
                <a:tc>
                  <a:txBody>
                    <a:bodyPr/>
                    <a:lstStyle/>
                    <a:p>
                      <a:pPr algn="ctr"/>
                      <a:r>
                        <a:rPr lang="zh-CN" altLang="en-US" dirty="0" smtClean="0">
                          <a:latin typeface="微软雅黑 Light" panose="020B0502040204020203" pitchFamily="34" charset="-122"/>
                          <a:ea typeface="微软雅黑 Light" panose="020B0502040204020203" pitchFamily="34" charset="-122"/>
                        </a:rPr>
                        <a:t>债权融资成本</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100</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108</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117</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126</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136</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147</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159</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171</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185</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200</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216</a:t>
                      </a:r>
                      <a:endParaRPr lang="zh-CN" altLang="en-US" dirty="0">
                        <a:latin typeface="微软雅黑 Light" panose="020B0502040204020203" pitchFamily="34" charset="-122"/>
                        <a:ea typeface="微软雅黑 Light" panose="020B0502040204020203" pitchFamily="34" charset="-122"/>
                      </a:endParaRPr>
                    </a:p>
                  </a:txBody>
                  <a:tcPr anchor="ctr"/>
                </a:tc>
              </a:tr>
              <a:tr h="560971">
                <a:tc>
                  <a:txBody>
                    <a:bodyPr/>
                    <a:lstStyle/>
                    <a:p>
                      <a:pPr algn="ctr"/>
                      <a:r>
                        <a:rPr lang="zh-CN" altLang="en-US" dirty="0" smtClean="0">
                          <a:latin typeface="微软雅黑 Light" panose="020B0502040204020203" pitchFamily="34" charset="-122"/>
                          <a:ea typeface="微软雅黑 Light" panose="020B0502040204020203" pitchFamily="34" charset="-122"/>
                        </a:rPr>
                        <a:t>股东必要报酬回报</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100</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108</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117</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126</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136</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147</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159</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171</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185</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200</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en-US" altLang="zh-CN" dirty="0" smtClean="0">
                          <a:latin typeface="微软雅黑 Light" panose="020B0502040204020203" pitchFamily="34" charset="-122"/>
                          <a:ea typeface="微软雅黑 Light" panose="020B0502040204020203" pitchFamily="34" charset="-122"/>
                        </a:rPr>
                        <a:t>216</a:t>
                      </a:r>
                      <a:endParaRPr lang="zh-CN" altLang="en-US" dirty="0">
                        <a:latin typeface="微软雅黑 Light" panose="020B0502040204020203" pitchFamily="34" charset="-122"/>
                        <a:ea typeface="微软雅黑 Light" panose="020B0502040204020203" pitchFamily="34" charset="-122"/>
                      </a:endParaRPr>
                    </a:p>
                  </a:txBody>
                  <a:tcPr anchor="ctr"/>
                </a:tc>
              </a:tr>
            </a:tbl>
          </a:graphicData>
        </a:graphic>
      </p:graphicFrame>
      <p:sp>
        <p:nvSpPr>
          <p:cNvPr id="3" name="文本框 2"/>
          <p:cNvSpPr txBox="1"/>
          <p:nvPr/>
        </p:nvSpPr>
        <p:spPr>
          <a:xfrm>
            <a:off x="345057" y="1966822"/>
            <a:ext cx="7694762" cy="369332"/>
          </a:xfrm>
          <a:prstGeom prst="rect">
            <a:avLst/>
          </a:prstGeom>
          <a:noFill/>
        </p:spPr>
        <p:txBody>
          <a:bodyPr wrap="square" rtlCol="0">
            <a:spAutoFit/>
          </a:bodyPr>
          <a:lstStyle/>
          <a:p>
            <a:r>
              <a:rPr lang="zh-CN" altLang="en-US" b="1" dirty="0" smtClean="0">
                <a:latin typeface="微软雅黑 Light" panose="020B0502040204020203" pitchFamily="34" charset="-122"/>
                <a:ea typeface="微软雅黑 Light" panose="020B0502040204020203" pitchFamily="34" charset="-122"/>
              </a:rPr>
              <a:t>表</a:t>
            </a:r>
            <a:r>
              <a:rPr lang="en-US" altLang="zh-CN" b="1" dirty="0" smtClean="0">
                <a:latin typeface="微软雅黑 Light" panose="020B0502040204020203" pitchFamily="34" charset="-122"/>
                <a:ea typeface="微软雅黑 Light" panose="020B0502040204020203" pitchFamily="34" charset="-122"/>
              </a:rPr>
              <a:t>6</a:t>
            </a:r>
            <a:r>
              <a:rPr lang="zh-CN" altLang="en-US" b="1" dirty="0" smtClean="0">
                <a:latin typeface="微软雅黑 Light" panose="020B0502040204020203" pitchFamily="34" charset="-122"/>
                <a:ea typeface="微软雅黑 Light" panose="020B0502040204020203" pitchFamily="34" charset="-122"/>
              </a:rPr>
              <a:t>：债权融资后，</a:t>
            </a:r>
            <a:r>
              <a:rPr lang="en-US" altLang="zh-CN" b="1" dirty="0" smtClean="0">
                <a:latin typeface="微软雅黑 Light" panose="020B0502040204020203" pitchFamily="34" charset="-122"/>
                <a:ea typeface="微软雅黑 Light" panose="020B0502040204020203" pitchFamily="34" charset="-122"/>
              </a:rPr>
              <a:t>10</a:t>
            </a:r>
            <a:r>
              <a:rPr lang="zh-CN" altLang="en-US" b="1" dirty="0" smtClean="0">
                <a:latin typeface="微软雅黑 Light" panose="020B0502040204020203" pitchFamily="34" charset="-122"/>
                <a:ea typeface="微软雅黑 Light" panose="020B0502040204020203" pitchFamily="34" charset="-122"/>
              </a:rPr>
              <a:t>年的现金流情况</a:t>
            </a:r>
            <a:endParaRPr lang="zh-CN" altLang="en-US"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3997498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0"/>
            <a:ext cx="5839636" cy="369332"/>
          </a:xfrm>
          <a:prstGeom prst="rect">
            <a:avLst/>
          </a:prstGeom>
          <a:noFill/>
        </p:spPr>
        <p:txBody>
          <a:bodyPr wrap="square" rtlCol="0">
            <a:spAutoFit/>
          </a:bodyPr>
          <a:lstStyle/>
          <a:p>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1.1</a:t>
            </a:r>
            <a:r>
              <a:rPr lang="en-US" altLang="zh-CN"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zh-CN" altLang="en-US"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市场法（市场价格比较法）</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资产估值的基本方法</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2585323"/>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通过比较被评估资产与最近出售类似资产的异同，并根据实际情况将类似资产的市场价格进行调整，使被评估资产接近其最为市场认同的</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价格。</a:t>
            </a:r>
            <a:endPar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rPr>
              <a:t>1</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、适用前提</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rPr>
              <a:t>1</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需要有一个充分活跃的资产</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rPr>
              <a:t>2</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）拟交易物应有较多的交易</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范</a:t>
            </a:r>
            <a:r>
              <a:rPr lang="zh-CN"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例</a:t>
            </a:r>
            <a:r>
              <a:rPr lang="zh-CN" altLang="zh-CN" baseline="30000" dirty="0"/>
              <a:t>① </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且其可比较指标、技术</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参</a:t>
            </a:r>
            <a:r>
              <a:rPr lang="zh-CN"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数</a:t>
            </a:r>
            <a:r>
              <a:rPr lang="zh-CN" altLang="zh-CN" baseline="30000" dirty="0"/>
              <a:t>②</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可</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收集</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 name="文本框 1"/>
          <p:cNvSpPr txBox="1"/>
          <p:nvPr/>
        </p:nvSpPr>
        <p:spPr>
          <a:xfrm>
            <a:off x="218364" y="4099379"/>
            <a:ext cx="8734566" cy="2169825"/>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zh-CN" dirty="0" smtClean="0"/>
              <a:t>①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：也就是，一般情况下运用市场法进行评估的交易物多是较为常见</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zh-CN" dirty="0" smtClean="0"/>
              <a:t>②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和运用普及的通用物品，比如说车辆、房屋、土地等。一些专用设备，如专门用于生猪屠宰的机器设备，专门生产方便面的自动设备，由于用途较窄，短时间内交易数量较少的、缺乏交易范例的，不适用市场法；无形资产由于千差万别，各有各的特点，相同或相似的范例较少，一般不用市场法</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8618396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0"/>
            <a:ext cx="5839636" cy="369332"/>
          </a:xfrm>
          <a:prstGeom prst="rect">
            <a:avLst/>
          </a:prstGeom>
          <a:noFill/>
        </p:spPr>
        <p:txBody>
          <a:bodyPr wrap="square" rtlCol="0">
            <a:spAutoFit/>
          </a:bodyPr>
          <a:lstStyle/>
          <a:p>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3.2 </a:t>
            </a:r>
            <a:r>
              <a:rPr lang="zh-CN" altLang="en-US"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企业的估值本源来自</a:t>
            </a:r>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ROE</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股票估值和股价上涨源泉</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876202"/>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当市场需求增加时，企业盈利模式的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越高，股价弹性越大。我们按照相同的原理，对于不同的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进行计算相关股价的弹性如下：</a:t>
            </a:r>
            <a:endPar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3" name="文本框 2"/>
          <p:cNvSpPr txBox="1"/>
          <p:nvPr/>
        </p:nvSpPr>
        <p:spPr>
          <a:xfrm>
            <a:off x="489220" y="2423058"/>
            <a:ext cx="7694762" cy="369332"/>
          </a:xfrm>
          <a:prstGeom prst="rect">
            <a:avLst/>
          </a:prstGeom>
          <a:noFill/>
        </p:spPr>
        <p:txBody>
          <a:bodyPr wrap="square" rtlCol="0">
            <a:spAutoFit/>
          </a:bodyPr>
          <a:lstStyle/>
          <a:p>
            <a:r>
              <a:rPr lang="zh-CN" altLang="en-US" b="1" dirty="0" smtClean="0">
                <a:latin typeface="微软雅黑 Light" panose="020B0502040204020203" pitchFamily="34" charset="-122"/>
                <a:ea typeface="微软雅黑 Light" panose="020B0502040204020203" pitchFamily="34" charset="-122"/>
              </a:rPr>
              <a:t>表</a:t>
            </a:r>
            <a:r>
              <a:rPr lang="en-US" altLang="zh-CN" b="1" dirty="0">
                <a:latin typeface="微软雅黑 Light" panose="020B0502040204020203" pitchFamily="34" charset="-122"/>
                <a:ea typeface="微软雅黑 Light" panose="020B0502040204020203" pitchFamily="34" charset="-122"/>
              </a:rPr>
              <a:t>7</a:t>
            </a:r>
            <a:r>
              <a:rPr lang="zh-CN" altLang="en-US" b="1" dirty="0" smtClean="0">
                <a:latin typeface="微软雅黑 Light" panose="020B0502040204020203" pitchFamily="34" charset="-122"/>
                <a:ea typeface="微软雅黑 Light" panose="020B0502040204020203" pitchFamily="34" charset="-122"/>
              </a:rPr>
              <a:t>：债权融资后，</a:t>
            </a:r>
            <a:r>
              <a:rPr lang="en-US" altLang="zh-CN" b="1" dirty="0" smtClean="0">
                <a:latin typeface="微软雅黑 Light" panose="020B0502040204020203" pitchFamily="34" charset="-122"/>
                <a:ea typeface="微软雅黑 Light" panose="020B0502040204020203" pitchFamily="34" charset="-122"/>
              </a:rPr>
              <a:t>10</a:t>
            </a:r>
            <a:r>
              <a:rPr lang="zh-CN" altLang="en-US" b="1" dirty="0" smtClean="0">
                <a:latin typeface="微软雅黑 Light" panose="020B0502040204020203" pitchFamily="34" charset="-122"/>
                <a:ea typeface="微软雅黑 Light" panose="020B0502040204020203" pitchFamily="34" charset="-122"/>
              </a:rPr>
              <a:t>年的现金流情况</a:t>
            </a:r>
            <a:endParaRPr lang="zh-CN" altLang="en-US" b="1" dirty="0">
              <a:latin typeface="微软雅黑 Light" panose="020B0502040204020203" pitchFamily="34" charset="-122"/>
              <a:ea typeface="微软雅黑 Light" panose="020B0502040204020203" pitchFamily="34" charset="-122"/>
            </a:endParaRPr>
          </a:p>
        </p:txBody>
      </p:sp>
      <p:graphicFrame>
        <p:nvGraphicFramePr>
          <p:cNvPr id="10" name="表格 9"/>
          <p:cNvGraphicFramePr>
            <a:graphicFrameLocks noGrp="1"/>
          </p:cNvGraphicFramePr>
          <p:nvPr>
            <p:extLst>
              <p:ext uri="{D42A27DB-BD31-4B8C-83A1-F6EECF244321}">
                <p14:modId xmlns:p14="http://schemas.microsoft.com/office/powerpoint/2010/main" val="1865671130"/>
              </p:ext>
            </p:extLst>
          </p:nvPr>
        </p:nvGraphicFramePr>
        <p:xfrm>
          <a:off x="491169" y="2861400"/>
          <a:ext cx="8188956" cy="3763683"/>
        </p:xfrm>
        <a:graphic>
          <a:graphicData uri="http://schemas.openxmlformats.org/drawingml/2006/table">
            <a:tbl>
              <a:tblPr firstRow="1" bandRow="1">
                <a:tableStyleId>{5C22544A-7EE6-4342-B048-85BDC9FD1C3A}</a:tableStyleId>
              </a:tblPr>
              <a:tblGrid>
                <a:gridCol w="2047239"/>
                <a:gridCol w="2047239"/>
                <a:gridCol w="2047239"/>
                <a:gridCol w="2047239"/>
              </a:tblGrid>
              <a:tr h="342153">
                <a:tc>
                  <a:txBody>
                    <a:bodyPr/>
                    <a:lstStyle/>
                    <a:p>
                      <a:pPr algn="ctr" fontAlgn="ctr"/>
                      <a:r>
                        <a:rPr lang="en-US" sz="1800" b="0" i="0" u="none" strike="noStrike" dirty="0">
                          <a:solidFill>
                            <a:schemeClr val="bg1"/>
                          </a:solidFill>
                          <a:effectLst/>
                          <a:latin typeface="微软雅黑 Light" panose="020B0502040204020203" pitchFamily="34" charset="-122"/>
                          <a:ea typeface="微软雅黑 Light" panose="020B0502040204020203" pitchFamily="34" charset="-122"/>
                        </a:rPr>
                        <a:t>ROE</a:t>
                      </a:r>
                    </a:p>
                  </a:txBody>
                  <a:tcPr marL="9525" marR="9525" marT="9525" marB="0" anchor="ctr"/>
                </a:tc>
                <a:tc>
                  <a:txBody>
                    <a:bodyPr/>
                    <a:lstStyle/>
                    <a:p>
                      <a:pPr algn="ctr" fontAlgn="ctr"/>
                      <a:r>
                        <a:rPr lang="zh-CN" altLang="en-US" sz="1800" b="0" i="0" u="none" strike="noStrike" dirty="0">
                          <a:solidFill>
                            <a:schemeClr val="bg1"/>
                          </a:solidFill>
                          <a:effectLst/>
                          <a:latin typeface="微软雅黑 Light" panose="020B0502040204020203" pitchFamily="34" charset="-122"/>
                          <a:ea typeface="微软雅黑 Light" panose="020B0502040204020203" pitchFamily="34" charset="-122"/>
                        </a:rPr>
                        <a:t>融资前</a:t>
                      </a:r>
                      <a:r>
                        <a:rPr lang="en-US" sz="1800" b="0" i="0" u="none" strike="noStrike">
                          <a:solidFill>
                            <a:schemeClr val="bg1"/>
                          </a:solidFill>
                          <a:effectLst/>
                          <a:latin typeface="微软雅黑 Light" panose="020B0502040204020203" pitchFamily="34" charset="-122"/>
                          <a:ea typeface="微软雅黑 Light" panose="020B0502040204020203" pitchFamily="34" charset="-122"/>
                        </a:rPr>
                        <a:t>PB</a:t>
                      </a:r>
                    </a:p>
                  </a:txBody>
                  <a:tcPr marL="9525" marR="9525" marT="9525" marB="0" anchor="ctr"/>
                </a:tc>
                <a:tc>
                  <a:txBody>
                    <a:bodyPr/>
                    <a:lstStyle/>
                    <a:p>
                      <a:pPr algn="ctr" fontAlgn="ctr"/>
                      <a:r>
                        <a:rPr lang="zh-CN" altLang="en-US" sz="1800" b="0" i="0" u="none" strike="noStrike" dirty="0">
                          <a:solidFill>
                            <a:schemeClr val="bg1"/>
                          </a:solidFill>
                          <a:effectLst/>
                          <a:latin typeface="微软雅黑 Light" panose="020B0502040204020203" pitchFamily="34" charset="-122"/>
                          <a:ea typeface="微软雅黑 Light" panose="020B0502040204020203" pitchFamily="34" charset="-122"/>
                        </a:rPr>
                        <a:t>融资后</a:t>
                      </a:r>
                      <a:r>
                        <a:rPr lang="en-US" sz="1800" b="0" i="0" u="none" strike="noStrike" dirty="0">
                          <a:solidFill>
                            <a:schemeClr val="bg1"/>
                          </a:solidFill>
                          <a:effectLst/>
                          <a:latin typeface="微软雅黑 Light" panose="020B0502040204020203" pitchFamily="34" charset="-122"/>
                          <a:ea typeface="微软雅黑 Light" panose="020B0502040204020203" pitchFamily="34" charset="-122"/>
                        </a:rPr>
                        <a:t>PB</a:t>
                      </a:r>
                    </a:p>
                  </a:txBody>
                  <a:tcPr marL="9525" marR="9525" marT="9525" marB="0" anchor="ctr"/>
                </a:tc>
                <a:tc>
                  <a:txBody>
                    <a:bodyPr/>
                    <a:lstStyle/>
                    <a:p>
                      <a:pPr algn="ctr" fontAlgn="ctr"/>
                      <a:r>
                        <a:rPr lang="zh-CN" altLang="en-US" sz="1800" b="0" i="0" u="none" strike="noStrike" dirty="0">
                          <a:solidFill>
                            <a:schemeClr val="bg1"/>
                          </a:solidFill>
                          <a:effectLst/>
                          <a:latin typeface="微软雅黑 Light" panose="020B0502040204020203" pitchFamily="34" charset="-122"/>
                          <a:ea typeface="微软雅黑 Light" panose="020B0502040204020203" pitchFamily="34" charset="-122"/>
                        </a:rPr>
                        <a:t>涨幅</a:t>
                      </a:r>
                    </a:p>
                  </a:txBody>
                  <a:tcPr marL="9525" marR="9525" marT="9525" marB="0" anchor="ctr"/>
                </a:tc>
              </a:tr>
              <a:tr h="342153">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10%</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1.2</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1.4</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17%</a:t>
                      </a:r>
                    </a:p>
                  </a:txBody>
                  <a:tcPr marL="9525" marR="9525" marT="9525" marB="0" anchor="ctr"/>
                </a:tc>
              </a:tr>
              <a:tr h="342153">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12%</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1.44</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1.88</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30%</a:t>
                      </a:r>
                    </a:p>
                  </a:txBody>
                  <a:tcPr marL="9525" marR="9525" marT="9525" marB="0" anchor="ctr"/>
                </a:tc>
              </a:tr>
              <a:tr h="342153">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15%</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1.87</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2.75</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47%</a:t>
                      </a:r>
                    </a:p>
                  </a:txBody>
                  <a:tcPr marL="9525" marR="9525" marT="9525" marB="0" anchor="ctr"/>
                </a:tc>
              </a:tr>
              <a:tr h="342153">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18%</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2.42</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3.85</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59%</a:t>
                      </a:r>
                    </a:p>
                  </a:txBody>
                  <a:tcPr marL="9525" marR="9525" marT="9525" marB="0" anchor="ctr"/>
                </a:tc>
              </a:tr>
              <a:tr h="342153">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20%</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2.87</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4.74</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65%</a:t>
                      </a:r>
                    </a:p>
                  </a:txBody>
                  <a:tcPr marL="9525" marR="9525" marT="9525" marB="0" anchor="ctr"/>
                </a:tc>
              </a:tr>
              <a:tr h="342153">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25%</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4.31</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7.63</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77%</a:t>
                      </a:r>
                    </a:p>
                  </a:txBody>
                  <a:tcPr marL="9525" marR="9525" marT="9525" marB="0" anchor="ctr"/>
                </a:tc>
              </a:tr>
              <a:tr h="342153">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30%</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6.39</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11.77</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84%</a:t>
                      </a:r>
                    </a:p>
                  </a:txBody>
                  <a:tcPr marL="9525" marR="9525" marT="9525" marB="0" anchor="ctr"/>
                </a:tc>
              </a:tr>
              <a:tr h="342153">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35%</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9.31</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17.63</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89%</a:t>
                      </a:r>
                    </a:p>
                  </a:txBody>
                  <a:tcPr marL="9525" marR="9525" marT="9525" marB="0" anchor="ctr"/>
                </a:tc>
              </a:tr>
              <a:tr h="342153">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40%</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13.4</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25.8</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93%</a:t>
                      </a:r>
                    </a:p>
                  </a:txBody>
                  <a:tcPr marL="9525" marR="9525" marT="9525" marB="0" anchor="ctr"/>
                </a:tc>
              </a:tr>
              <a:tr h="342153">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50%</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26.71</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52.42</a:t>
                      </a:r>
                    </a:p>
                  </a:txBody>
                  <a:tcPr marL="9525" marR="9525" marT="9525" marB="0" anchor="ctr"/>
                </a:tc>
                <a:tc>
                  <a:txBody>
                    <a:bodyPr/>
                    <a:lstStyle/>
                    <a:p>
                      <a:pPr algn="ctr" fontAlgn="ctr"/>
                      <a:r>
                        <a:rPr lang="en-US" altLang="zh-CN" sz="1800" b="0" i="0" u="none" strike="noStrike" dirty="0">
                          <a:solidFill>
                            <a:srgbClr val="000000"/>
                          </a:solidFill>
                          <a:effectLst/>
                          <a:latin typeface="微软雅黑 Light" panose="020B0502040204020203" pitchFamily="34" charset="-122"/>
                          <a:ea typeface="微软雅黑 Light" panose="020B0502040204020203" pitchFamily="34" charset="-122"/>
                        </a:rPr>
                        <a:t>96%</a:t>
                      </a:r>
                    </a:p>
                  </a:txBody>
                  <a:tcPr marL="9525" marR="9525" marT="9525" marB="0" anchor="ctr"/>
                </a:tc>
              </a:tr>
            </a:tbl>
          </a:graphicData>
        </a:graphic>
      </p:graphicFrame>
    </p:spTree>
    <p:extLst>
      <p:ext uri="{BB962C8B-B14F-4D97-AF65-F5344CB8AC3E}">
        <p14:creationId xmlns:p14="http://schemas.microsoft.com/office/powerpoint/2010/main" val="32942904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0"/>
            <a:ext cx="5839636" cy="369332"/>
          </a:xfrm>
          <a:prstGeom prst="rect">
            <a:avLst/>
          </a:prstGeom>
          <a:noFill/>
        </p:spPr>
        <p:txBody>
          <a:bodyPr wrap="square" rtlCol="0">
            <a:spAutoFit/>
          </a:bodyPr>
          <a:lstStyle/>
          <a:p>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3.2 </a:t>
            </a:r>
            <a:r>
              <a:rPr lang="zh-CN" altLang="en-US"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企业的估值本源来自</a:t>
            </a:r>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ROE</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股票估值和股价上涨源泉</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923330"/>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以上</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是计算</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了在市场需求增加一倍的情况下，通过发行债权融资来满足市场需求，股价上涨的幅度对于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的弹性，我们还可以计算股价对于市场空间增量的弹性</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3" name="文本框 2"/>
          <p:cNvSpPr txBox="1"/>
          <p:nvPr/>
        </p:nvSpPr>
        <p:spPr>
          <a:xfrm>
            <a:off x="470364" y="2507110"/>
            <a:ext cx="7694762" cy="369332"/>
          </a:xfrm>
          <a:prstGeom prst="rect">
            <a:avLst/>
          </a:prstGeom>
          <a:noFill/>
        </p:spPr>
        <p:txBody>
          <a:bodyPr wrap="square" rtlCol="0">
            <a:spAutoFit/>
          </a:bodyPr>
          <a:lstStyle/>
          <a:p>
            <a:r>
              <a:rPr lang="zh-CN" altLang="en-US" b="1" dirty="0" smtClean="0">
                <a:latin typeface="微软雅黑 Light" panose="020B0502040204020203" pitchFamily="34" charset="-122"/>
                <a:ea typeface="微软雅黑 Light" panose="020B0502040204020203" pitchFamily="34" charset="-122"/>
              </a:rPr>
              <a:t>表</a:t>
            </a:r>
            <a:r>
              <a:rPr lang="en-US" altLang="zh-CN" b="1" dirty="0" smtClean="0">
                <a:latin typeface="微软雅黑 Light" panose="020B0502040204020203" pitchFamily="34" charset="-122"/>
                <a:ea typeface="微软雅黑 Light" panose="020B0502040204020203" pitchFamily="34" charset="-122"/>
              </a:rPr>
              <a:t>8</a:t>
            </a:r>
            <a:r>
              <a:rPr lang="zh-CN" altLang="en-US" b="1" dirty="0" smtClean="0">
                <a:latin typeface="微软雅黑 Light" panose="020B0502040204020203" pitchFamily="34" charset="-122"/>
                <a:ea typeface="微软雅黑 Light" panose="020B0502040204020203" pitchFamily="34" charset="-122"/>
              </a:rPr>
              <a:t>：股价对于市场空间增量的弹性</a:t>
            </a:r>
            <a:endParaRPr lang="zh-CN" altLang="en-US" b="1" dirty="0">
              <a:latin typeface="微软雅黑 Light" panose="020B0502040204020203" pitchFamily="34" charset="-122"/>
              <a:ea typeface="微软雅黑 Light" panose="020B0502040204020203"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428670707"/>
              </p:ext>
            </p:extLst>
          </p:nvPr>
        </p:nvGraphicFramePr>
        <p:xfrm>
          <a:off x="262508" y="2997212"/>
          <a:ext cx="8608565" cy="3404573"/>
        </p:xfrm>
        <a:graphic>
          <a:graphicData uri="http://schemas.openxmlformats.org/drawingml/2006/table">
            <a:tbl>
              <a:tblPr firstRow="1" bandRow="1">
                <a:tableStyleId>{5C22544A-7EE6-4342-B048-85BDC9FD1C3A}</a:tableStyleId>
              </a:tblPr>
              <a:tblGrid>
                <a:gridCol w="1229795"/>
                <a:gridCol w="1229795"/>
                <a:gridCol w="1229795"/>
                <a:gridCol w="1229795"/>
                <a:gridCol w="1229795"/>
                <a:gridCol w="1229795"/>
                <a:gridCol w="1229795"/>
              </a:tblGrid>
              <a:tr h="559473">
                <a:tc>
                  <a:txBody>
                    <a:bodyPr/>
                    <a:lstStyle/>
                    <a:p>
                      <a:pPr algn="ctr" fontAlgn="ctr"/>
                      <a:r>
                        <a:rPr lang="en-US" sz="1800" b="0" i="0" u="none" strike="noStrike" dirty="0">
                          <a:solidFill>
                            <a:schemeClr val="bg1"/>
                          </a:solidFill>
                          <a:effectLst/>
                          <a:latin typeface="微软雅黑 Light" panose="020B0502040204020203" pitchFamily="34" charset="-122"/>
                          <a:ea typeface="微软雅黑 Light" panose="020B0502040204020203" pitchFamily="34" charset="-122"/>
                        </a:rPr>
                        <a:t>ROE</a:t>
                      </a:r>
                    </a:p>
                  </a:txBody>
                  <a:tcPr marL="9525" marR="9525" marT="9525" marB="0" anchor="ctr"/>
                </a:tc>
                <a:tc>
                  <a:txBody>
                    <a:bodyPr/>
                    <a:lstStyle/>
                    <a:p>
                      <a:pPr algn="ctr" fontAlgn="ctr"/>
                      <a:r>
                        <a:rPr lang="zh-CN" altLang="en-US" sz="1800" b="0" i="0" u="none" strike="noStrike" dirty="0">
                          <a:solidFill>
                            <a:schemeClr val="bg1"/>
                          </a:solidFill>
                          <a:effectLst/>
                          <a:latin typeface="微软雅黑 Light" panose="020B0502040204020203" pitchFamily="34" charset="-122"/>
                          <a:ea typeface="微软雅黑 Light" panose="020B0502040204020203" pitchFamily="34" charset="-122"/>
                        </a:rPr>
                        <a:t>市场增</a:t>
                      </a:r>
                      <a:r>
                        <a:rPr lang="en-US" altLang="zh-CN" sz="1800" b="0" i="0" u="none" strike="noStrike" dirty="0">
                          <a:solidFill>
                            <a:schemeClr val="bg1"/>
                          </a:solidFill>
                          <a:effectLst/>
                          <a:latin typeface="微软雅黑 Light" panose="020B0502040204020203" pitchFamily="34" charset="-122"/>
                          <a:ea typeface="微软雅黑 Light" panose="020B0502040204020203" pitchFamily="34" charset="-122"/>
                        </a:rPr>
                        <a:t>50%</a:t>
                      </a:r>
                    </a:p>
                  </a:txBody>
                  <a:tcPr marL="9525" marR="9525" marT="9525" marB="0" anchor="ctr"/>
                </a:tc>
                <a:tc>
                  <a:txBody>
                    <a:bodyPr/>
                    <a:lstStyle/>
                    <a:p>
                      <a:pPr algn="ctr" fontAlgn="ctr"/>
                      <a:r>
                        <a:rPr lang="zh-CN" altLang="en-US" sz="1800" b="0" i="0" u="none" strike="noStrike" dirty="0">
                          <a:solidFill>
                            <a:schemeClr val="bg1"/>
                          </a:solidFill>
                          <a:effectLst/>
                          <a:latin typeface="微软雅黑 Light" panose="020B0502040204020203" pitchFamily="34" charset="-122"/>
                          <a:ea typeface="微软雅黑 Light" panose="020B0502040204020203" pitchFamily="34" charset="-122"/>
                        </a:rPr>
                        <a:t>市场增</a:t>
                      </a:r>
                      <a:r>
                        <a:rPr lang="en-US" altLang="zh-CN" sz="1800" b="0" i="0" u="none" strike="noStrike" dirty="0">
                          <a:solidFill>
                            <a:schemeClr val="bg1"/>
                          </a:solidFill>
                          <a:effectLst/>
                          <a:latin typeface="微软雅黑 Light" panose="020B0502040204020203" pitchFamily="34" charset="-122"/>
                          <a:ea typeface="微软雅黑 Light" panose="020B0502040204020203" pitchFamily="34" charset="-122"/>
                        </a:rPr>
                        <a:t>1</a:t>
                      </a:r>
                      <a:r>
                        <a:rPr lang="zh-CN" altLang="en-US" sz="1800" b="0" i="0" u="none" strike="noStrike" dirty="0">
                          <a:solidFill>
                            <a:schemeClr val="bg1"/>
                          </a:solidFill>
                          <a:effectLst/>
                          <a:latin typeface="微软雅黑 Light" panose="020B0502040204020203" pitchFamily="34" charset="-122"/>
                          <a:ea typeface="微软雅黑 Light" panose="020B0502040204020203" pitchFamily="34" charset="-122"/>
                        </a:rPr>
                        <a:t>倍</a:t>
                      </a:r>
                    </a:p>
                  </a:txBody>
                  <a:tcPr marL="9525" marR="9525" marT="9525" marB="0" anchor="ctr"/>
                </a:tc>
                <a:tc>
                  <a:txBody>
                    <a:bodyPr/>
                    <a:lstStyle/>
                    <a:p>
                      <a:pPr algn="ctr" fontAlgn="ctr"/>
                      <a:r>
                        <a:rPr lang="zh-CN" altLang="en-US" sz="1800" b="0" i="0" u="none" strike="noStrike" dirty="0">
                          <a:solidFill>
                            <a:schemeClr val="bg1"/>
                          </a:solidFill>
                          <a:effectLst/>
                          <a:latin typeface="微软雅黑 Light" panose="020B0502040204020203" pitchFamily="34" charset="-122"/>
                          <a:ea typeface="微软雅黑 Light" panose="020B0502040204020203" pitchFamily="34" charset="-122"/>
                        </a:rPr>
                        <a:t>市场增</a:t>
                      </a:r>
                      <a:r>
                        <a:rPr lang="en-US" altLang="zh-CN" sz="1800" b="0" i="0" u="none" strike="noStrike" dirty="0">
                          <a:solidFill>
                            <a:schemeClr val="bg1"/>
                          </a:solidFill>
                          <a:effectLst/>
                          <a:latin typeface="微软雅黑 Light" panose="020B0502040204020203" pitchFamily="34" charset="-122"/>
                          <a:ea typeface="微软雅黑 Light" panose="020B0502040204020203" pitchFamily="34" charset="-122"/>
                        </a:rPr>
                        <a:t>1.5</a:t>
                      </a:r>
                      <a:r>
                        <a:rPr lang="zh-CN" altLang="en-US" sz="1800" b="0" i="0" u="none" strike="noStrike" dirty="0">
                          <a:solidFill>
                            <a:schemeClr val="bg1"/>
                          </a:solidFill>
                          <a:effectLst/>
                          <a:latin typeface="微软雅黑 Light" panose="020B0502040204020203" pitchFamily="34" charset="-122"/>
                          <a:ea typeface="微软雅黑 Light" panose="020B0502040204020203" pitchFamily="34" charset="-122"/>
                        </a:rPr>
                        <a:t>倍</a:t>
                      </a:r>
                    </a:p>
                  </a:txBody>
                  <a:tcPr marL="9525" marR="9525" marT="9525" marB="0" anchor="ctr"/>
                </a:tc>
                <a:tc>
                  <a:txBody>
                    <a:bodyPr/>
                    <a:lstStyle/>
                    <a:p>
                      <a:pPr algn="ctr" fontAlgn="ctr"/>
                      <a:r>
                        <a:rPr lang="zh-CN" altLang="en-US" sz="1800" b="0" i="0" u="none" strike="noStrike" dirty="0">
                          <a:solidFill>
                            <a:schemeClr val="bg1"/>
                          </a:solidFill>
                          <a:effectLst/>
                          <a:latin typeface="微软雅黑 Light" panose="020B0502040204020203" pitchFamily="34" charset="-122"/>
                          <a:ea typeface="微软雅黑 Light" panose="020B0502040204020203" pitchFamily="34" charset="-122"/>
                        </a:rPr>
                        <a:t>市场增</a:t>
                      </a:r>
                      <a:r>
                        <a:rPr lang="en-US" altLang="zh-CN" sz="1800" b="0" i="0" u="none" strike="noStrike" dirty="0">
                          <a:solidFill>
                            <a:schemeClr val="bg1"/>
                          </a:solidFill>
                          <a:effectLst/>
                          <a:latin typeface="微软雅黑 Light" panose="020B0502040204020203" pitchFamily="34" charset="-122"/>
                          <a:ea typeface="微软雅黑 Light" panose="020B0502040204020203" pitchFamily="34" charset="-122"/>
                        </a:rPr>
                        <a:t>2</a:t>
                      </a:r>
                      <a:r>
                        <a:rPr lang="zh-CN" altLang="en-US" sz="1800" b="0" i="0" u="none" strike="noStrike" dirty="0">
                          <a:solidFill>
                            <a:schemeClr val="bg1"/>
                          </a:solidFill>
                          <a:effectLst/>
                          <a:latin typeface="微软雅黑 Light" panose="020B0502040204020203" pitchFamily="34" charset="-122"/>
                          <a:ea typeface="微软雅黑 Light" panose="020B0502040204020203" pitchFamily="34" charset="-122"/>
                        </a:rPr>
                        <a:t>倍</a:t>
                      </a:r>
                    </a:p>
                  </a:txBody>
                  <a:tcPr marL="9525" marR="9525" marT="9525" marB="0" anchor="ctr"/>
                </a:tc>
                <a:tc>
                  <a:txBody>
                    <a:bodyPr/>
                    <a:lstStyle/>
                    <a:p>
                      <a:pPr algn="ctr" fontAlgn="ctr"/>
                      <a:r>
                        <a:rPr lang="zh-CN" altLang="en-US" sz="1800" b="0" i="0" u="none" strike="noStrike" dirty="0">
                          <a:solidFill>
                            <a:schemeClr val="bg1"/>
                          </a:solidFill>
                          <a:effectLst/>
                          <a:latin typeface="微软雅黑 Light" panose="020B0502040204020203" pitchFamily="34" charset="-122"/>
                          <a:ea typeface="微软雅黑 Light" panose="020B0502040204020203" pitchFamily="34" charset="-122"/>
                        </a:rPr>
                        <a:t>市场增</a:t>
                      </a:r>
                      <a:r>
                        <a:rPr lang="en-US" altLang="zh-CN" sz="1800" b="0" i="0" u="none" strike="noStrike" dirty="0">
                          <a:solidFill>
                            <a:schemeClr val="bg1"/>
                          </a:solidFill>
                          <a:effectLst/>
                          <a:latin typeface="微软雅黑 Light" panose="020B0502040204020203" pitchFamily="34" charset="-122"/>
                          <a:ea typeface="微软雅黑 Light" panose="020B0502040204020203" pitchFamily="34" charset="-122"/>
                        </a:rPr>
                        <a:t>3</a:t>
                      </a:r>
                      <a:r>
                        <a:rPr lang="zh-CN" altLang="en-US" sz="1800" b="0" i="0" u="none" strike="noStrike" dirty="0">
                          <a:solidFill>
                            <a:schemeClr val="bg1"/>
                          </a:solidFill>
                          <a:effectLst/>
                          <a:latin typeface="微软雅黑 Light" panose="020B0502040204020203" pitchFamily="34" charset="-122"/>
                          <a:ea typeface="微软雅黑 Light" panose="020B0502040204020203" pitchFamily="34" charset="-122"/>
                        </a:rPr>
                        <a:t>倍</a:t>
                      </a:r>
                    </a:p>
                  </a:txBody>
                  <a:tcPr marL="9525" marR="9525" marT="9525" marB="0" anchor="ctr"/>
                </a:tc>
                <a:tc>
                  <a:txBody>
                    <a:bodyPr/>
                    <a:lstStyle/>
                    <a:p>
                      <a:pPr algn="ctr" fontAlgn="ctr"/>
                      <a:r>
                        <a:rPr lang="zh-CN" altLang="en-US" sz="1800" b="0" i="0" u="none" strike="noStrike" dirty="0">
                          <a:solidFill>
                            <a:schemeClr val="bg1"/>
                          </a:solidFill>
                          <a:effectLst/>
                          <a:latin typeface="微软雅黑 Light" panose="020B0502040204020203" pitchFamily="34" charset="-122"/>
                          <a:ea typeface="微软雅黑 Light" panose="020B0502040204020203" pitchFamily="34" charset="-122"/>
                        </a:rPr>
                        <a:t>市场增</a:t>
                      </a:r>
                      <a:r>
                        <a:rPr lang="en-US" altLang="zh-CN" sz="1800" b="0" i="0" u="none" strike="noStrike" dirty="0">
                          <a:solidFill>
                            <a:schemeClr val="bg1"/>
                          </a:solidFill>
                          <a:effectLst/>
                          <a:latin typeface="微软雅黑 Light" panose="020B0502040204020203" pitchFamily="34" charset="-122"/>
                          <a:ea typeface="微软雅黑 Light" panose="020B0502040204020203" pitchFamily="34" charset="-122"/>
                        </a:rPr>
                        <a:t>10</a:t>
                      </a:r>
                      <a:r>
                        <a:rPr lang="zh-CN" altLang="en-US" sz="1800" b="0" i="0" u="none" strike="noStrike" dirty="0">
                          <a:solidFill>
                            <a:schemeClr val="bg1"/>
                          </a:solidFill>
                          <a:effectLst/>
                          <a:latin typeface="微软雅黑 Light" panose="020B0502040204020203" pitchFamily="34" charset="-122"/>
                          <a:ea typeface="微软雅黑 Light" panose="020B0502040204020203" pitchFamily="34" charset="-122"/>
                        </a:rPr>
                        <a:t>倍</a:t>
                      </a:r>
                    </a:p>
                  </a:txBody>
                  <a:tcPr marL="9525" marR="9525" marT="9525" marB="0" anchor="ctr"/>
                </a:tc>
              </a:tr>
              <a:tr h="284510">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10%</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8%</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17%</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25%</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34%</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50%</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168%</a:t>
                      </a:r>
                    </a:p>
                  </a:txBody>
                  <a:tcPr marL="9525" marR="9525" marT="9525" marB="0" anchor="ctr"/>
                </a:tc>
              </a:tr>
              <a:tr h="284510">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12%</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15%</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30%</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46%</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61%</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91%</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305%</a:t>
                      </a:r>
                    </a:p>
                  </a:txBody>
                  <a:tcPr marL="9525" marR="9525" marT="9525" marB="0" anchor="ctr"/>
                </a:tc>
              </a:tr>
              <a:tr h="284510">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15%</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23%</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47%</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70%</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93%</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140%</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466%</a:t>
                      </a:r>
                    </a:p>
                  </a:txBody>
                  <a:tcPr marL="9525" marR="9525" marT="9525" marB="0" anchor="ctr"/>
                </a:tc>
              </a:tr>
              <a:tr h="284510">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18%</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29%</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59%</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88%</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118%</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176%</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588%</a:t>
                      </a:r>
                    </a:p>
                  </a:txBody>
                  <a:tcPr marL="9525" marR="9525" marT="9525" marB="0" anchor="ctr"/>
                </a:tc>
              </a:tr>
              <a:tr h="284510">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20%</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33%</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65%</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98%</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130%</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195%</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651%</a:t>
                      </a:r>
                    </a:p>
                  </a:txBody>
                  <a:tcPr marL="9525" marR="9525" marT="9525" marB="0" anchor="ctr"/>
                </a:tc>
              </a:tr>
              <a:tr h="284510">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25%</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38%</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77%</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115%</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154%</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230%</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768%</a:t>
                      </a:r>
                    </a:p>
                  </a:txBody>
                  <a:tcPr marL="9525" marR="9525" marT="9525" marB="0" anchor="ctr"/>
                </a:tc>
              </a:tr>
              <a:tr h="284510">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30%</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42%</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84%</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127%</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169%</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253%</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843%</a:t>
                      </a:r>
                    </a:p>
                  </a:txBody>
                  <a:tcPr marL="9525" marR="9525" marT="9525" marB="0" anchor="ctr"/>
                </a:tc>
              </a:tr>
              <a:tr h="284510">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35%</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45%</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89%</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134%</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179%</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268%</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893%</a:t>
                      </a:r>
                    </a:p>
                  </a:txBody>
                  <a:tcPr marL="9525" marR="9525" marT="9525" marB="0" anchor="ctr"/>
                </a:tc>
              </a:tr>
              <a:tr h="284510">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40%</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46%</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93%</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139%</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185%</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278%</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925%</a:t>
                      </a:r>
                    </a:p>
                  </a:txBody>
                  <a:tcPr marL="9525" marR="9525" marT="9525" marB="0" anchor="ctr"/>
                </a:tc>
              </a:tr>
              <a:tr h="284510">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50%</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48%</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96%</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144%</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193%</a:t>
                      </a:r>
                    </a:p>
                  </a:txBody>
                  <a:tcPr marL="9525" marR="9525" marT="9525" marB="0" anchor="ctr"/>
                </a:tc>
                <a:tc>
                  <a:txBody>
                    <a:bodyPr/>
                    <a:lstStyle/>
                    <a:p>
                      <a:pPr algn="ctr" fontAlgn="ctr"/>
                      <a:r>
                        <a:rPr lang="en-US" altLang="zh-CN" sz="1800" b="0" i="0" u="none" strike="noStrike" dirty="0">
                          <a:solidFill>
                            <a:srgbClr val="000000"/>
                          </a:solidFill>
                          <a:effectLst/>
                          <a:latin typeface="微软雅黑 Light" panose="020B0502040204020203" pitchFamily="34" charset="-122"/>
                          <a:ea typeface="微软雅黑 Light" panose="020B0502040204020203" pitchFamily="34" charset="-122"/>
                        </a:rPr>
                        <a:t>289%</a:t>
                      </a:r>
                    </a:p>
                  </a:txBody>
                  <a:tcPr marL="9525" marR="9525" marT="9525" marB="0" anchor="ctr"/>
                </a:tc>
                <a:tc>
                  <a:txBody>
                    <a:bodyPr/>
                    <a:lstStyle/>
                    <a:p>
                      <a:pPr algn="ctr" fontAlgn="ctr"/>
                      <a:r>
                        <a:rPr lang="en-US" altLang="zh-CN" sz="1800" b="0" i="0" u="none" strike="noStrike" dirty="0">
                          <a:solidFill>
                            <a:srgbClr val="000000"/>
                          </a:solidFill>
                          <a:effectLst/>
                          <a:latin typeface="微软雅黑 Light" panose="020B0502040204020203" pitchFamily="34" charset="-122"/>
                          <a:ea typeface="微软雅黑 Light" panose="020B0502040204020203" pitchFamily="34" charset="-122"/>
                        </a:rPr>
                        <a:t>963%</a:t>
                      </a:r>
                    </a:p>
                  </a:txBody>
                  <a:tcPr marL="9525" marR="9525" marT="9525" marB="0" anchor="ctr"/>
                </a:tc>
              </a:tr>
            </a:tbl>
          </a:graphicData>
        </a:graphic>
      </p:graphicFrame>
    </p:spTree>
    <p:extLst>
      <p:ext uri="{BB962C8B-B14F-4D97-AF65-F5344CB8AC3E}">
        <p14:creationId xmlns:p14="http://schemas.microsoft.com/office/powerpoint/2010/main" val="27400743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0"/>
            <a:ext cx="5839636" cy="369332"/>
          </a:xfrm>
          <a:prstGeom prst="rect">
            <a:avLst/>
          </a:prstGeom>
          <a:noFill/>
        </p:spPr>
        <p:txBody>
          <a:bodyPr wrap="square" rtlCol="0">
            <a:spAutoFit/>
          </a:bodyPr>
          <a:lstStyle/>
          <a:p>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3.2 </a:t>
            </a:r>
            <a:r>
              <a:rPr lang="zh-CN" altLang="en-US"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企业的估值本源来自</a:t>
            </a:r>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ROE</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股票估值和股价上涨源泉</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4662815"/>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越大的企业（或项目或行业），当市场需求增加时，企业的股价上涨幅度越大：对于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只有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10%</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的企业，即使市场需求增长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3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倍，股价也才上涨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50%</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，市场需求增加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10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倍，股价上涨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168%</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；对于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为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50%</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的企业，市场需求增加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50%</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，股价即增加</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50%</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，市场需求增加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3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倍，股价上涨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289%</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；市场需求增加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10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倍，股价上涨近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10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倍</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说明：上述假设通过发行债权融资，融资之后的股权和债权的总投入的回报率仍保持原有的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水平不变，这时股价会上涨。实际上这个模型的中股价上涨的本质是发行债权后，虽然股权和债权的总投入的回报率不变，但是由于发债导致财务杠杆提升，原始的股权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已经提升了。也就是说从原始净资产的角度，其杠杆后的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提升了。因此该模式的本质是市场需求增加，企业通过增加财务杠杆提升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水平，因此股价提升了。</a:t>
            </a:r>
            <a:endPar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4173379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0"/>
            <a:ext cx="5839636" cy="369332"/>
          </a:xfrm>
          <a:prstGeom prst="rect">
            <a:avLst/>
          </a:prstGeom>
          <a:noFill/>
        </p:spPr>
        <p:txBody>
          <a:bodyPr wrap="square" rtlCol="0">
            <a:spAutoFit/>
          </a:bodyPr>
          <a:lstStyle/>
          <a:p>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3.2 </a:t>
            </a:r>
            <a:r>
              <a:rPr lang="zh-CN" altLang="en-US"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企业的估值本源来自</a:t>
            </a:r>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ROE</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股票估值和股价上涨源泉</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5493812"/>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2</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）通过增发股票融资，增加一个相同的</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“机器”</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前面讨论了债权融资的情况，下面讨论一下股权增发融资来满足市场需求的情况。假设市场增加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倍之后，原有股东通过增发融资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100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元，增加一个相同的“机器”。</a:t>
            </a:r>
            <a:endPar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增发前企业的净资产为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100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元，市值为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287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元，增发融资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100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元，则市值增加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100</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元，增发后净资产为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200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元，市值为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387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元；增发后企业的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仍为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20%</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，合理的估值会回归至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2.87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倍，即市值为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574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元，增发后涨幅为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48%</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3" name="文本框 2"/>
          <p:cNvSpPr txBox="1"/>
          <p:nvPr/>
        </p:nvSpPr>
        <p:spPr>
          <a:xfrm>
            <a:off x="218364" y="2760453"/>
            <a:ext cx="7694762" cy="369332"/>
          </a:xfrm>
          <a:prstGeom prst="rect">
            <a:avLst/>
          </a:prstGeom>
          <a:noFill/>
        </p:spPr>
        <p:txBody>
          <a:bodyPr wrap="square" rtlCol="0">
            <a:spAutoFit/>
          </a:bodyPr>
          <a:lstStyle/>
          <a:p>
            <a:r>
              <a:rPr lang="zh-CN" altLang="en-US" b="1" dirty="0" smtClean="0">
                <a:latin typeface="微软雅黑 Light" panose="020B0502040204020203" pitchFamily="34" charset="-122"/>
                <a:ea typeface="微软雅黑 Light" panose="020B0502040204020203" pitchFamily="34" charset="-122"/>
              </a:rPr>
              <a:t>表</a:t>
            </a:r>
            <a:r>
              <a:rPr lang="en-US" altLang="zh-CN" b="1" dirty="0">
                <a:latin typeface="微软雅黑 Light" panose="020B0502040204020203" pitchFamily="34" charset="-122"/>
                <a:ea typeface="微软雅黑 Light" panose="020B0502040204020203" pitchFamily="34" charset="-122"/>
              </a:rPr>
              <a:t>9</a:t>
            </a:r>
            <a:r>
              <a:rPr lang="zh-CN" altLang="en-US" b="1" dirty="0" smtClean="0">
                <a:latin typeface="微软雅黑 Light" panose="020B0502040204020203" pitchFamily="34" charset="-122"/>
                <a:ea typeface="微软雅黑 Light" panose="020B0502040204020203" pitchFamily="34" charset="-122"/>
              </a:rPr>
              <a:t>：股权融资后</a:t>
            </a:r>
            <a:r>
              <a:rPr lang="en-US" altLang="zh-CN" b="1" dirty="0" smtClean="0">
                <a:latin typeface="微软雅黑 Light" panose="020B0502040204020203" pitchFamily="34" charset="-122"/>
                <a:ea typeface="微软雅黑 Light" panose="020B0502040204020203" pitchFamily="34" charset="-122"/>
              </a:rPr>
              <a:t>PB</a:t>
            </a:r>
            <a:r>
              <a:rPr lang="zh-CN" altLang="en-US" b="1" dirty="0" smtClean="0">
                <a:latin typeface="微软雅黑 Light" panose="020B0502040204020203" pitchFamily="34" charset="-122"/>
                <a:ea typeface="微软雅黑 Light" panose="020B0502040204020203" pitchFamily="34" charset="-122"/>
              </a:rPr>
              <a:t>合理估值仍为</a:t>
            </a:r>
            <a:r>
              <a:rPr lang="en-US" altLang="zh-CN" b="1" dirty="0" smtClean="0">
                <a:latin typeface="微软雅黑 Light" panose="020B0502040204020203" pitchFamily="34" charset="-122"/>
                <a:ea typeface="微软雅黑 Light" panose="020B0502040204020203" pitchFamily="34" charset="-122"/>
              </a:rPr>
              <a:t>2.87</a:t>
            </a:r>
            <a:r>
              <a:rPr lang="zh-CN" altLang="en-US" b="1" dirty="0" smtClean="0">
                <a:latin typeface="微软雅黑 Light" panose="020B0502040204020203" pitchFamily="34" charset="-122"/>
                <a:ea typeface="微软雅黑 Light" panose="020B0502040204020203" pitchFamily="34" charset="-122"/>
              </a:rPr>
              <a:t>倍</a:t>
            </a:r>
            <a:endParaRPr lang="zh-CN" altLang="en-US" b="1" dirty="0">
              <a:latin typeface="微软雅黑 Light" panose="020B0502040204020203" pitchFamily="34" charset="-122"/>
              <a:ea typeface="微软雅黑 Light" panose="020B0502040204020203" pitchFamily="34" charset="-122"/>
            </a:endParaRPr>
          </a:p>
        </p:txBody>
      </p:sp>
      <p:graphicFrame>
        <p:nvGraphicFramePr>
          <p:cNvPr id="10" name="表格 9"/>
          <p:cNvGraphicFramePr>
            <a:graphicFrameLocks noGrp="1"/>
          </p:cNvGraphicFramePr>
          <p:nvPr>
            <p:extLst>
              <p:ext uri="{D42A27DB-BD31-4B8C-83A1-F6EECF244321}">
                <p14:modId xmlns:p14="http://schemas.microsoft.com/office/powerpoint/2010/main" val="1629169971"/>
              </p:ext>
            </p:extLst>
          </p:nvPr>
        </p:nvGraphicFramePr>
        <p:xfrm>
          <a:off x="344364" y="3166231"/>
          <a:ext cx="8275220" cy="1482620"/>
        </p:xfrm>
        <a:graphic>
          <a:graphicData uri="http://schemas.openxmlformats.org/drawingml/2006/table">
            <a:tbl>
              <a:tblPr firstRow="1" bandRow="1">
                <a:tableStyleId>{5C22544A-7EE6-4342-B048-85BDC9FD1C3A}</a:tableStyleId>
              </a:tblPr>
              <a:tblGrid>
                <a:gridCol w="2068805"/>
                <a:gridCol w="2068805"/>
                <a:gridCol w="2068805"/>
                <a:gridCol w="2068805"/>
              </a:tblGrid>
              <a:tr h="370655">
                <a:tc>
                  <a:txBody>
                    <a:bodyPr/>
                    <a:lstStyle/>
                    <a:p>
                      <a:pPr algn="ctr" fontAlgn="ctr"/>
                      <a:endParaRPr lang="zh-CN" altLang="en-US" sz="18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marL="9525" marR="9525" marT="9525" marB="0" anchor="ctr"/>
                </a:tc>
                <a:tc>
                  <a:txBody>
                    <a:bodyPr/>
                    <a:lstStyle/>
                    <a:p>
                      <a:pPr algn="ctr" fontAlgn="ctr"/>
                      <a:r>
                        <a:rPr lang="zh-CN" altLang="en-US" sz="1800" b="0" i="0" u="none" strike="noStrike" dirty="0">
                          <a:solidFill>
                            <a:schemeClr val="bg1"/>
                          </a:solidFill>
                          <a:effectLst/>
                          <a:latin typeface="微软雅黑 Light" panose="020B0502040204020203" pitchFamily="34" charset="-122"/>
                          <a:ea typeface="微软雅黑 Light" panose="020B0502040204020203" pitchFamily="34" charset="-122"/>
                        </a:rPr>
                        <a:t>增发前</a:t>
                      </a:r>
                    </a:p>
                  </a:txBody>
                  <a:tcPr marL="9525" marR="9525" marT="9525" marB="0" anchor="ctr"/>
                </a:tc>
                <a:tc>
                  <a:txBody>
                    <a:bodyPr/>
                    <a:lstStyle/>
                    <a:p>
                      <a:pPr algn="ctr" fontAlgn="ctr"/>
                      <a:r>
                        <a:rPr lang="zh-CN" altLang="en-US" sz="1800" b="0" i="0" u="none" strike="noStrike" dirty="0">
                          <a:solidFill>
                            <a:schemeClr val="bg1"/>
                          </a:solidFill>
                          <a:effectLst/>
                          <a:latin typeface="微软雅黑 Light" panose="020B0502040204020203" pitchFamily="34" charset="-122"/>
                          <a:ea typeface="微软雅黑 Light" panose="020B0502040204020203" pitchFamily="34" charset="-122"/>
                        </a:rPr>
                        <a:t>增发后</a:t>
                      </a:r>
                    </a:p>
                  </a:txBody>
                  <a:tcPr marL="9525" marR="9525" marT="9525" marB="0" anchor="ctr"/>
                </a:tc>
                <a:tc>
                  <a:txBody>
                    <a:bodyPr/>
                    <a:lstStyle/>
                    <a:p>
                      <a:pPr algn="ctr" fontAlgn="ctr"/>
                      <a:r>
                        <a:rPr lang="zh-CN" altLang="en-US" sz="1800" b="0" i="0" u="none" strike="noStrike" dirty="0">
                          <a:solidFill>
                            <a:schemeClr val="bg1"/>
                          </a:solidFill>
                          <a:effectLst/>
                          <a:latin typeface="微软雅黑 Light" panose="020B0502040204020203" pitchFamily="34" charset="-122"/>
                          <a:ea typeface="微软雅黑 Light" panose="020B0502040204020203" pitchFamily="34" charset="-122"/>
                        </a:rPr>
                        <a:t>增发后合理</a:t>
                      </a:r>
                    </a:p>
                  </a:txBody>
                  <a:tcPr marL="9525" marR="9525" marT="9525" marB="0" anchor="ctr"/>
                </a:tc>
              </a:tr>
              <a:tr h="370655">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净资产</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100</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200</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200</a:t>
                      </a:r>
                    </a:p>
                  </a:txBody>
                  <a:tcPr marL="9525" marR="9525" marT="9525" marB="0" anchor="ctr"/>
                </a:tc>
              </a:tr>
              <a:tr h="370655">
                <a:tc>
                  <a:txBody>
                    <a:bodyPr/>
                    <a:lstStyle/>
                    <a:p>
                      <a:pPr algn="ctr" fontAlgn="ctr"/>
                      <a:r>
                        <a:rPr lang="en-US" sz="1800" b="0" i="0" u="none" strike="noStrike">
                          <a:solidFill>
                            <a:srgbClr val="000000"/>
                          </a:solidFill>
                          <a:effectLst/>
                          <a:latin typeface="微软雅黑 Light" panose="020B0502040204020203" pitchFamily="34" charset="-122"/>
                          <a:ea typeface="微软雅黑 Light" panose="020B0502040204020203" pitchFamily="34" charset="-122"/>
                        </a:rPr>
                        <a:t>PB</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2.87</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1.935</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2.87</a:t>
                      </a:r>
                    </a:p>
                  </a:txBody>
                  <a:tcPr marL="9525" marR="9525" marT="9525" marB="0" anchor="ctr"/>
                </a:tc>
              </a:tr>
              <a:tr h="370655">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市值</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287</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387</a:t>
                      </a:r>
                    </a:p>
                  </a:txBody>
                  <a:tcPr marL="9525" marR="9525" marT="9525" marB="0" anchor="ctr"/>
                </a:tc>
                <a:tc>
                  <a:txBody>
                    <a:bodyPr/>
                    <a:lstStyle/>
                    <a:p>
                      <a:pPr algn="ctr" fontAlgn="ctr"/>
                      <a:r>
                        <a:rPr lang="en-US" altLang="zh-CN" sz="1800" b="0" i="0" u="none" strike="noStrike" dirty="0">
                          <a:solidFill>
                            <a:srgbClr val="000000"/>
                          </a:solidFill>
                          <a:effectLst/>
                          <a:latin typeface="微软雅黑 Light" panose="020B0502040204020203" pitchFamily="34" charset="-122"/>
                          <a:ea typeface="微软雅黑 Light" panose="020B0502040204020203" pitchFamily="34" charset="-122"/>
                        </a:rPr>
                        <a:t>574</a:t>
                      </a:r>
                    </a:p>
                  </a:txBody>
                  <a:tcPr marL="9525" marR="9525" marT="9525" marB="0" anchor="ctr"/>
                </a:tc>
              </a:tr>
            </a:tbl>
          </a:graphicData>
        </a:graphic>
      </p:graphicFrame>
    </p:spTree>
    <p:extLst>
      <p:ext uri="{BB962C8B-B14F-4D97-AF65-F5344CB8AC3E}">
        <p14:creationId xmlns:p14="http://schemas.microsoft.com/office/powerpoint/2010/main" val="18846710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0"/>
            <a:ext cx="5839636" cy="369332"/>
          </a:xfrm>
          <a:prstGeom prst="rect">
            <a:avLst/>
          </a:prstGeom>
          <a:noFill/>
        </p:spPr>
        <p:txBody>
          <a:bodyPr wrap="square" rtlCol="0">
            <a:spAutoFit/>
          </a:bodyPr>
          <a:lstStyle/>
          <a:p>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3.2 </a:t>
            </a:r>
            <a:r>
              <a:rPr lang="zh-CN" altLang="en-US"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企业的估值本源来自</a:t>
            </a:r>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ROE</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股票估值和股价上涨源泉</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2585323"/>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按照同样的方法，我们可以计算不同的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水平和不同的市场增加倍数下，通过增发融资带来的市场涨幅</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3" name="文本框 2"/>
          <p:cNvSpPr txBox="1"/>
          <p:nvPr/>
        </p:nvSpPr>
        <p:spPr>
          <a:xfrm>
            <a:off x="218364" y="2383920"/>
            <a:ext cx="7694762" cy="369332"/>
          </a:xfrm>
          <a:prstGeom prst="rect">
            <a:avLst/>
          </a:prstGeom>
          <a:noFill/>
        </p:spPr>
        <p:txBody>
          <a:bodyPr wrap="square" rtlCol="0">
            <a:spAutoFit/>
          </a:bodyPr>
          <a:lstStyle/>
          <a:p>
            <a:r>
              <a:rPr lang="zh-CN" altLang="en-US" b="1" dirty="0" smtClean="0">
                <a:latin typeface="微软雅黑 Light" panose="020B0502040204020203" pitchFamily="34" charset="-122"/>
                <a:ea typeface="微软雅黑 Light" panose="020B0502040204020203" pitchFamily="34" charset="-122"/>
              </a:rPr>
              <a:t>表</a:t>
            </a:r>
            <a:r>
              <a:rPr lang="en-US" altLang="zh-CN" b="1" dirty="0" smtClean="0">
                <a:latin typeface="微软雅黑 Light" panose="020B0502040204020203" pitchFamily="34" charset="-122"/>
                <a:ea typeface="微软雅黑 Light" panose="020B0502040204020203" pitchFamily="34" charset="-122"/>
              </a:rPr>
              <a:t>10</a:t>
            </a:r>
            <a:r>
              <a:rPr lang="zh-CN" altLang="en-US" b="1" dirty="0" smtClean="0">
                <a:latin typeface="微软雅黑 Light" panose="020B0502040204020203" pitchFamily="34" charset="-122"/>
                <a:ea typeface="微软雅黑 Light" panose="020B0502040204020203" pitchFamily="34" charset="-122"/>
              </a:rPr>
              <a:t>：股权融资下，股价对市场需求增量的弹性</a:t>
            </a:r>
            <a:endParaRPr lang="zh-CN" altLang="en-US" b="1" dirty="0">
              <a:latin typeface="微软雅黑 Light" panose="020B0502040204020203" pitchFamily="34" charset="-122"/>
              <a:ea typeface="微软雅黑 Light" panose="020B0502040204020203" pitchFamily="34" charset="-122"/>
            </a:endParaRPr>
          </a:p>
        </p:txBody>
      </p:sp>
      <p:graphicFrame>
        <p:nvGraphicFramePr>
          <p:cNvPr id="11" name="表格 10"/>
          <p:cNvGraphicFramePr>
            <a:graphicFrameLocks noGrp="1"/>
          </p:cNvGraphicFramePr>
          <p:nvPr>
            <p:extLst>
              <p:ext uri="{D42A27DB-BD31-4B8C-83A1-F6EECF244321}">
                <p14:modId xmlns:p14="http://schemas.microsoft.com/office/powerpoint/2010/main" val="785706231"/>
              </p:ext>
            </p:extLst>
          </p:nvPr>
        </p:nvGraphicFramePr>
        <p:xfrm>
          <a:off x="218364" y="2839517"/>
          <a:ext cx="8608565" cy="3404573"/>
        </p:xfrm>
        <a:graphic>
          <a:graphicData uri="http://schemas.openxmlformats.org/drawingml/2006/table">
            <a:tbl>
              <a:tblPr firstRow="1" bandRow="1">
                <a:tableStyleId>{5C22544A-7EE6-4342-B048-85BDC9FD1C3A}</a:tableStyleId>
              </a:tblPr>
              <a:tblGrid>
                <a:gridCol w="1229795"/>
                <a:gridCol w="1229795"/>
                <a:gridCol w="1229795"/>
                <a:gridCol w="1229795"/>
                <a:gridCol w="1229795"/>
                <a:gridCol w="1229795"/>
                <a:gridCol w="1229795"/>
              </a:tblGrid>
              <a:tr h="559473">
                <a:tc>
                  <a:txBody>
                    <a:bodyPr/>
                    <a:lstStyle/>
                    <a:p>
                      <a:pPr algn="ctr" fontAlgn="ctr"/>
                      <a:r>
                        <a:rPr lang="en-US" sz="1800" b="0" i="0" u="none" strike="noStrike" dirty="0">
                          <a:solidFill>
                            <a:schemeClr val="bg1"/>
                          </a:solidFill>
                          <a:effectLst/>
                          <a:latin typeface="微软雅黑 Light" panose="020B0502040204020203" pitchFamily="34" charset="-122"/>
                          <a:ea typeface="微软雅黑 Light" panose="020B0502040204020203" pitchFamily="34" charset="-122"/>
                        </a:rPr>
                        <a:t>ROE</a:t>
                      </a:r>
                    </a:p>
                  </a:txBody>
                  <a:tcPr marL="9525" marR="9525" marT="9525" marB="0" anchor="ctr"/>
                </a:tc>
                <a:tc>
                  <a:txBody>
                    <a:bodyPr/>
                    <a:lstStyle/>
                    <a:p>
                      <a:pPr algn="ctr" fontAlgn="ctr"/>
                      <a:r>
                        <a:rPr lang="zh-CN" altLang="en-US" sz="1800" b="0" i="0" u="none" strike="noStrike" dirty="0">
                          <a:solidFill>
                            <a:schemeClr val="bg1"/>
                          </a:solidFill>
                          <a:effectLst/>
                          <a:latin typeface="微软雅黑 Light" panose="020B0502040204020203" pitchFamily="34" charset="-122"/>
                          <a:ea typeface="微软雅黑 Light" panose="020B0502040204020203" pitchFamily="34" charset="-122"/>
                        </a:rPr>
                        <a:t>市场增</a:t>
                      </a:r>
                      <a:r>
                        <a:rPr lang="en-US" altLang="zh-CN" sz="1800" b="0" i="0" u="none" strike="noStrike" dirty="0">
                          <a:solidFill>
                            <a:schemeClr val="bg1"/>
                          </a:solidFill>
                          <a:effectLst/>
                          <a:latin typeface="微软雅黑 Light" panose="020B0502040204020203" pitchFamily="34" charset="-122"/>
                          <a:ea typeface="微软雅黑 Light" panose="020B0502040204020203" pitchFamily="34" charset="-122"/>
                        </a:rPr>
                        <a:t>50%</a:t>
                      </a:r>
                    </a:p>
                  </a:txBody>
                  <a:tcPr marL="9525" marR="9525" marT="9525" marB="0" anchor="ctr"/>
                </a:tc>
                <a:tc>
                  <a:txBody>
                    <a:bodyPr/>
                    <a:lstStyle/>
                    <a:p>
                      <a:pPr algn="ctr" fontAlgn="ctr"/>
                      <a:r>
                        <a:rPr lang="zh-CN" altLang="en-US" sz="1800" b="0" i="0" u="none" strike="noStrike" dirty="0">
                          <a:solidFill>
                            <a:schemeClr val="bg1"/>
                          </a:solidFill>
                          <a:effectLst/>
                          <a:latin typeface="微软雅黑 Light" panose="020B0502040204020203" pitchFamily="34" charset="-122"/>
                          <a:ea typeface="微软雅黑 Light" panose="020B0502040204020203" pitchFamily="34" charset="-122"/>
                        </a:rPr>
                        <a:t>市场增</a:t>
                      </a:r>
                      <a:r>
                        <a:rPr lang="en-US" altLang="zh-CN" sz="1800" b="0" i="0" u="none" strike="noStrike" dirty="0">
                          <a:solidFill>
                            <a:schemeClr val="bg1"/>
                          </a:solidFill>
                          <a:effectLst/>
                          <a:latin typeface="微软雅黑 Light" panose="020B0502040204020203" pitchFamily="34" charset="-122"/>
                          <a:ea typeface="微软雅黑 Light" panose="020B0502040204020203" pitchFamily="34" charset="-122"/>
                        </a:rPr>
                        <a:t>1</a:t>
                      </a:r>
                      <a:r>
                        <a:rPr lang="zh-CN" altLang="en-US" sz="1800" b="0" i="0" u="none" strike="noStrike" dirty="0">
                          <a:solidFill>
                            <a:schemeClr val="bg1"/>
                          </a:solidFill>
                          <a:effectLst/>
                          <a:latin typeface="微软雅黑 Light" panose="020B0502040204020203" pitchFamily="34" charset="-122"/>
                          <a:ea typeface="微软雅黑 Light" panose="020B0502040204020203" pitchFamily="34" charset="-122"/>
                        </a:rPr>
                        <a:t>倍</a:t>
                      </a:r>
                    </a:p>
                  </a:txBody>
                  <a:tcPr marL="9525" marR="9525" marT="9525" marB="0" anchor="ctr"/>
                </a:tc>
                <a:tc>
                  <a:txBody>
                    <a:bodyPr/>
                    <a:lstStyle/>
                    <a:p>
                      <a:pPr algn="ctr" fontAlgn="ctr"/>
                      <a:r>
                        <a:rPr lang="zh-CN" altLang="en-US" sz="1800" b="0" i="0" u="none" strike="noStrike" dirty="0">
                          <a:solidFill>
                            <a:schemeClr val="bg1"/>
                          </a:solidFill>
                          <a:effectLst/>
                          <a:latin typeface="微软雅黑 Light" panose="020B0502040204020203" pitchFamily="34" charset="-122"/>
                          <a:ea typeface="微软雅黑 Light" panose="020B0502040204020203" pitchFamily="34" charset="-122"/>
                        </a:rPr>
                        <a:t>市场增</a:t>
                      </a:r>
                      <a:r>
                        <a:rPr lang="en-US" altLang="zh-CN" sz="1800" b="0" i="0" u="none" strike="noStrike" dirty="0">
                          <a:solidFill>
                            <a:schemeClr val="bg1"/>
                          </a:solidFill>
                          <a:effectLst/>
                          <a:latin typeface="微软雅黑 Light" panose="020B0502040204020203" pitchFamily="34" charset="-122"/>
                          <a:ea typeface="微软雅黑 Light" panose="020B0502040204020203" pitchFamily="34" charset="-122"/>
                        </a:rPr>
                        <a:t>1.5</a:t>
                      </a:r>
                      <a:r>
                        <a:rPr lang="zh-CN" altLang="en-US" sz="1800" b="0" i="0" u="none" strike="noStrike" dirty="0">
                          <a:solidFill>
                            <a:schemeClr val="bg1"/>
                          </a:solidFill>
                          <a:effectLst/>
                          <a:latin typeface="微软雅黑 Light" panose="020B0502040204020203" pitchFamily="34" charset="-122"/>
                          <a:ea typeface="微软雅黑 Light" panose="020B0502040204020203" pitchFamily="34" charset="-122"/>
                        </a:rPr>
                        <a:t>倍</a:t>
                      </a:r>
                    </a:p>
                  </a:txBody>
                  <a:tcPr marL="9525" marR="9525" marT="9525" marB="0" anchor="ctr"/>
                </a:tc>
                <a:tc>
                  <a:txBody>
                    <a:bodyPr/>
                    <a:lstStyle/>
                    <a:p>
                      <a:pPr algn="ctr" fontAlgn="ctr"/>
                      <a:r>
                        <a:rPr lang="zh-CN" altLang="en-US" sz="1800" b="0" i="0" u="none" strike="noStrike" dirty="0">
                          <a:solidFill>
                            <a:schemeClr val="bg1"/>
                          </a:solidFill>
                          <a:effectLst/>
                          <a:latin typeface="微软雅黑 Light" panose="020B0502040204020203" pitchFamily="34" charset="-122"/>
                          <a:ea typeface="微软雅黑 Light" panose="020B0502040204020203" pitchFamily="34" charset="-122"/>
                        </a:rPr>
                        <a:t>市场增</a:t>
                      </a:r>
                      <a:r>
                        <a:rPr lang="en-US" altLang="zh-CN" sz="1800" b="0" i="0" u="none" strike="noStrike" dirty="0">
                          <a:solidFill>
                            <a:schemeClr val="bg1"/>
                          </a:solidFill>
                          <a:effectLst/>
                          <a:latin typeface="微软雅黑 Light" panose="020B0502040204020203" pitchFamily="34" charset="-122"/>
                          <a:ea typeface="微软雅黑 Light" panose="020B0502040204020203" pitchFamily="34" charset="-122"/>
                        </a:rPr>
                        <a:t>2</a:t>
                      </a:r>
                      <a:r>
                        <a:rPr lang="zh-CN" altLang="en-US" sz="1800" b="0" i="0" u="none" strike="noStrike" dirty="0">
                          <a:solidFill>
                            <a:schemeClr val="bg1"/>
                          </a:solidFill>
                          <a:effectLst/>
                          <a:latin typeface="微软雅黑 Light" panose="020B0502040204020203" pitchFamily="34" charset="-122"/>
                          <a:ea typeface="微软雅黑 Light" panose="020B0502040204020203" pitchFamily="34" charset="-122"/>
                        </a:rPr>
                        <a:t>倍</a:t>
                      </a:r>
                    </a:p>
                  </a:txBody>
                  <a:tcPr marL="9525" marR="9525" marT="9525" marB="0" anchor="ctr"/>
                </a:tc>
                <a:tc>
                  <a:txBody>
                    <a:bodyPr/>
                    <a:lstStyle/>
                    <a:p>
                      <a:pPr algn="ctr" fontAlgn="ctr"/>
                      <a:r>
                        <a:rPr lang="zh-CN" altLang="en-US" sz="1800" b="0" i="0" u="none" strike="noStrike" dirty="0">
                          <a:solidFill>
                            <a:schemeClr val="bg1"/>
                          </a:solidFill>
                          <a:effectLst/>
                          <a:latin typeface="微软雅黑 Light" panose="020B0502040204020203" pitchFamily="34" charset="-122"/>
                          <a:ea typeface="微软雅黑 Light" panose="020B0502040204020203" pitchFamily="34" charset="-122"/>
                        </a:rPr>
                        <a:t>市场增</a:t>
                      </a:r>
                      <a:r>
                        <a:rPr lang="en-US" altLang="zh-CN" sz="1800" b="0" i="0" u="none" strike="noStrike" dirty="0">
                          <a:solidFill>
                            <a:schemeClr val="bg1"/>
                          </a:solidFill>
                          <a:effectLst/>
                          <a:latin typeface="微软雅黑 Light" panose="020B0502040204020203" pitchFamily="34" charset="-122"/>
                          <a:ea typeface="微软雅黑 Light" panose="020B0502040204020203" pitchFamily="34" charset="-122"/>
                        </a:rPr>
                        <a:t>3</a:t>
                      </a:r>
                      <a:r>
                        <a:rPr lang="zh-CN" altLang="en-US" sz="1800" b="0" i="0" u="none" strike="noStrike" dirty="0">
                          <a:solidFill>
                            <a:schemeClr val="bg1"/>
                          </a:solidFill>
                          <a:effectLst/>
                          <a:latin typeface="微软雅黑 Light" panose="020B0502040204020203" pitchFamily="34" charset="-122"/>
                          <a:ea typeface="微软雅黑 Light" panose="020B0502040204020203" pitchFamily="34" charset="-122"/>
                        </a:rPr>
                        <a:t>倍</a:t>
                      </a:r>
                    </a:p>
                  </a:txBody>
                  <a:tcPr marL="9525" marR="9525" marT="9525" marB="0" anchor="ctr"/>
                </a:tc>
                <a:tc>
                  <a:txBody>
                    <a:bodyPr/>
                    <a:lstStyle/>
                    <a:p>
                      <a:pPr algn="ctr" fontAlgn="ctr"/>
                      <a:r>
                        <a:rPr lang="zh-CN" altLang="en-US" sz="1800" b="0" i="0" u="none" strike="noStrike" dirty="0">
                          <a:solidFill>
                            <a:schemeClr val="bg1"/>
                          </a:solidFill>
                          <a:effectLst/>
                          <a:latin typeface="微软雅黑 Light" panose="020B0502040204020203" pitchFamily="34" charset="-122"/>
                          <a:ea typeface="微软雅黑 Light" panose="020B0502040204020203" pitchFamily="34" charset="-122"/>
                        </a:rPr>
                        <a:t>市场增</a:t>
                      </a:r>
                      <a:r>
                        <a:rPr lang="en-US" altLang="zh-CN" sz="1800" b="0" i="0" u="none" strike="noStrike" dirty="0">
                          <a:solidFill>
                            <a:schemeClr val="bg1"/>
                          </a:solidFill>
                          <a:effectLst/>
                          <a:latin typeface="微软雅黑 Light" panose="020B0502040204020203" pitchFamily="34" charset="-122"/>
                          <a:ea typeface="微软雅黑 Light" panose="020B0502040204020203" pitchFamily="34" charset="-122"/>
                        </a:rPr>
                        <a:t>10</a:t>
                      </a:r>
                      <a:r>
                        <a:rPr lang="zh-CN" altLang="en-US" sz="1800" b="0" i="0" u="none" strike="noStrike" dirty="0">
                          <a:solidFill>
                            <a:schemeClr val="bg1"/>
                          </a:solidFill>
                          <a:effectLst/>
                          <a:latin typeface="微软雅黑 Light" panose="020B0502040204020203" pitchFamily="34" charset="-122"/>
                          <a:ea typeface="微软雅黑 Light" panose="020B0502040204020203" pitchFamily="34" charset="-122"/>
                        </a:rPr>
                        <a:t>倍</a:t>
                      </a:r>
                    </a:p>
                  </a:txBody>
                  <a:tcPr marL="9525" marR="9525" marT="9525" marB="0" anchor="ctr"/>
                </a:tc>
              </a:tr>
              <a:tr h="284510">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10%</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6%</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9%</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11%</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13%</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14%</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18%</a:t>
                      </a:r>
                    </a:p>
                  </a:txBody>
                  <a:tcPr marL="9525" marR="9525" marT="9525" marB="0" anchor="ctr"/>
                </a:tc>
              </a:tr>
              <a:tr h="284510">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12%</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11%</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18%</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22%</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26%</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30%</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38%</a:t>
                      </a:r>
                    </a:p>
                  </a:txBody>
                  <a:tcPr marL="9525" marR="9525" marT="9525" marB="0" anchor="ctr"/>
                </a:tc>
              </a:tr>
              <a:tr h="284510">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15%</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18%</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30%</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39%</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45%</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54%</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74%</a:t>
                      </a:r>
                    </a:p>
                  </a:txBody>
                  <a:tcPr marL="9525" marR="9525" marT="9525" marB="0" anchor="ctr"/>
                </a:tc>
              </a:tr>
              <a:tr h="284510">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18%</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24%</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42%</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54%</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64%</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79%</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115%</a:t>
                      </a:r>
                    </a:p>
                  </a:txBody>
                  <a:tcPr marL="9525" marR="9525" marT="9525" marB="0" anchor="ctr"/>
                </a:tc>
              </a:tr>
              <a:tr h="284510">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20%</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28%</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48%</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64%</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77%</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96%</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145%</a:t>
                      </a:r>
                    </a:p>
                  </a:txBody>
                  <a:tcPr marL="9525" marR="9525" marT="9525" marB="0" anchor="ctr"/>
                </a:tc>
              </a:tr>
              <a:tr h="284510">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25%</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34%</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62%</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85%</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105%</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136%</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232%</a:t>
                      </a:r>
                    </a:p>
                  </a:txBody>
                  <a:tcPr marL="9525" marR="9525" marT="9525" marB="0" anchor="ctr"/>
                </a:tc>
              </a:tr>
              <a:tr h="284510">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30%</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39%</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73%</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102%</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128%</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172%</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329%</a:t>
                      </a:r>
                    </a:p>
                  </a:txBody>
                  <a:tcPr marL="9525" marR="9525" marT="9525" marB="0" anchor="ctr"/>
                </a:tc>
              </a:tr>
              <a:tr h="284510">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35%</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42%</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81%</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115%</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147%</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203%</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430%</a:t>
                      </a:r>
                    </a:p>
                  </a:txBody>
                  <a:tcPr marL="9525" marR="9525" marT="9525" marB="0" anchor="ctr"/>
                </a:tc>
              </a:tr>
              <a:tr h="284510">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40%</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45%</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86%</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125%</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161%</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227%</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530%</a:t>
                      </a:r>
                    </a:p>
                  </a:txBody>
                  <a:tcPr marL="9525" marR="9525" marT="9525" marB="0" anchor="ctr"/>
                </a:tc>
              </a:tr>
              <a:tr h="284510">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50%</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47%</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93%</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137%</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179%</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260%</a:t>
                      </a:r>
                    </a:p>
                  </a:txBody>
                  <a:tcPr marL="9525" marR="9525" marT="9525" marB="0" anchor="ctr"/>
                </a:tc>
                <a:tc>
                  <a:txBody>
                    <a:bodyPr/>
                    <a:lstStyle/>
                    <a:p>
                      <a:pPr algn="ctr" fontAlgn="ctr"/>
                      <a:r>
                        <a:rPr lang="en-US" altLang="zh-CN" sz="1800" b="0" i="0" u="none" strike="noStrike" dirty="0">
                          <a:solidFill>
                            <a:srgbClr val="000000"/>
                          </a:solidFill>
                          <a:effectLst/>
                          <a:latin typeface="微软雅黑 Light" panose="020B0502040204020203" pitchFamily="34" charset="-122"/>
                          <a:ea typeface="微软雅黑 Light" panose="020B0502040204020203" pitchFamily="34" charset="-122"/>
                        </a:rPr>
                        <a:t>700%</a:t>
                      </a:r>
                    </a:p>
                  </a:txBody>
                  <a:tcPr marL="9525" marR="9525" marT="9525" marB="0" anchor="ctr"/>
                </a:tc>
              </a:tr>
            </a:tbl>
          </a:graphicData>
        </a:graphic>
      </p:graphicFrame>
    </p:spTree>
    <p:extLst>
      <p:ext uri="{BB962C8B-B14F-4D97-AF65-F5344CB8AC3E}">
        <p14:creationId xmlns:p14="http://schemas.microsoft.com/office/powerpoint/2010/main" val="17755462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0"/>
            <a:ext cx="5839636" cy="369332"/>
          </a:xfrm>
          <a:prstGeom prst="rect">
            <a:avLst/>
          </a:prstGeom>
          <a:noFill/>
        </p:spPr>
        <p:txBody>
          <a:bodyPr wrap="square" rtlCol="0">
            <a:spAutoFit/>
          </a:bodyPr>
          <a:lstStyle/>
          <a:p>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3.2 </a:t>
            </a:r>
            <a:r>
              <a:rPr lang="zh-CN" altLang="en-US"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企业的估值本源来自</a:t>
            </a:r>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ROE</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股票估值和股价上涨源泉</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08832"/>
            <a:ext cx="8734566" cy="5493812"/>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通过分析</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，得出</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如</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下结论：</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zh-CN" altLang="en-US"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当</a:t>
            </a:r>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市场需求增加，企业的 </a:t>
            </a:r>
            <a:r>
              <a:rPr lang="en-US" altLang="zh-CN" b="1"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越高，股价上涨幅度越大</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。通过增发股票融资来满足市场需求，当市场增加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倍时，对于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只有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10%</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的企业，股价上涨空间只有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9%</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，对于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为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50%</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的企业，股价上涨空间为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93%</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；当市场空间增加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10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倍时，对于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只有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10%</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的企业，股价上涨空间只有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18%</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，对于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为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50%</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的企业，股价上涨空间为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7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倍。</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rPr>
              <a:t>b</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通过增发股票融资上涨的空间小于通过债权融资上涨的空间。</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无论通过债权融资还是股权融资，对于企业最终的总价值没有影响（在假设没有所得税的前提下），但是股权融资和债权融资会决定其对于最后股价上涨后的分成比例，先让通过股权融资之后，有一部分收益出让给后进入的股权，因此其上涨空间小于债权融资上涨空间。并且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越低的企业出让给后进入股权的比例越高，从而导致其股价上涨空间减少的幅度也越大</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246087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0"/>
            <a:ext cx="5839636" cy="369332"/>
          </a:xfrm>
          <a:prstGeom prst="rect">
            <a:avLst/>
          </a:prstGeom>
          <a:noFill/>
        </p:spPr>
        <p:txBody>
          <a:bodyPr wrap="square" rtlCol="0">
            <a:spAutoFit/>
          </a:bodyPr>
          <a:lstStyle/>
          <a:p>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3.2 </a:t>
            </a:r>
            <a:r>
              <a:rPr lang="zh-CN" altLang="en-US"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企业的估值本源来自</a:t>
            </a:r>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ROE</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股票估值和股价上涨源泉</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3831818"/>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rPr>
              <a:t>3</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）现有产能承接需求增长</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前面两种情况均是当前的产能已经达到极限，有新的需求，只能通过增加产能来满足，由于该“机器”（项目或企业）的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高于股东必要报酬回报率，因此增加产能也会使股价上涨。第三种情况是由于其盈利模式的特殊性，或者通过现有产能提价，或者原有的模式来未达到极限产能，当需求增加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倍时，企业用现有产能承接需求的增长，这必然会导致企业的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水平的提升。根据经验，市场需求增幅越大，通过现有产能承接需求导致的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水平提升空间越大。</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9770334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0"/>
            <a:ext cx="5839636" cy="369332"/>
          </a:xfrm>
          <a:prstGeom prst="rect">
            <a:avLst/>
          </a:prstGeom>
          <a:noFill/>
        </p:spPr>
        <p:txBody>
          <a:bodyPr wrap="square" rtlCol="0">
            <a:spAutoFit/>
          </a:bodyPr>
          <a:lstStyle/>
          <a:p>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3.2 </a:t>
            </a:r>
            <a:r>
              <a:rPr lang="zh-CN" altLang="en-US"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企业的估值本源来自</a:t>
            </a:r>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ROE</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股票估值和股价上涨源泉</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2169825"/>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不同的盈利模式，其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提升空间对于需求的弹性也是不同的，</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提升空间对需求弹性越大，那么股价提升空间越大。我们以初始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为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10%</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，市场需求突然增加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5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倍为例，计算不同的盈利模式下，市场增加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5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倍后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不同的弹性，计算相关的涨幅如下：</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1711442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0"/>
            <a:ext cx="5839636" cy="369332"/>
          </a:xfrm>
          <a:prstGeom prst="rect">
            <a:avLst/>
          </a:prstGeom>
          <a:noFill/>
        </p:spPr>
        <p:txBody>
          <a:bodyPr wrap="square" rtlCol="0">
            <a:spAutoFit/>
          </a:bodyPr>
          <a:lstStyle/>
          <a:p>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3.2 </a:t>
            </a:r>
            <a:r>
              <a:rPr lang="zh-CN" altLang="en-US"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企业的估值本源来自</a:t>
            </a:r>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ROE</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股票估值和股价上涨源泉</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3203128"/>
            <a:ext cx="8734566" cy="3831818"/>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可以看出：</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对市场需求弹性越大，其股价提升空间越大。</a:t>
            </a:r>
            <a:endPar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420987122"/>
              </p:ext>
            </p:extLst>
          </p:nvPr>
        </p:nvGraphicFramePr>
        <p:xfrm>
          <a:off x="459906" y="1881682"/>
          <a:ext cx="8183760" cy="4126185"/>
        </p:xfrm>
        <a:graphic>
          <a:graphicData uri="http://schemas.openxmlformats.org/drawingml/2006/table">
            <a:tbl>
              <a:tblPr firstRow="1" bandRow="1">
                <a:tableStyleId>{5C22544A-7EE6-4342-B048-85BDC9FD1C3A}</a:tableStyleId>
              </a:tblPr>
              <a:tblGrid>
                <a:gridCol w="1636752"/>
                <a:gridCol w="1636752"/>
                <a:gridCol w="1636752"/>
                <a:gridCol w="1636752"/>
                <a:gridCol w="1636752"/>
              </a:tblGrid>
              <a:tr h="537035">
                <a:tc>
                  <a:txBody>
                    <a:bodyPr/>
                    <a:lstStyle/>
                    <a:p>
                      <a:pPr algn="ctr" fontAlgn="ctr"/>
                      <a:r>
                        <a:rPr lang="zh-CN" altLang="en-US" sz="1800" b="0" i="0" u="none" strike="noStrike" dirty="0">
                          <a:solidFill>
                            <a:schemeClr val="bg1"/>
                          </a:solidFill>
                          <a:effectLst/>
                          <a:latin typeface="微软雅黑 Light" panose="020B0502040204020203" pitchFamily="34" charset="-122"/>
                          <a:ea typeface="微软雅黑 Light" panose="020B0502040204020203" pitchFamily="34" charset="-122"/>
                        </a:rPr>
                        <a:t>初始</a:t>
                      </a:r>
                      <a:r>
                        <a:rPr lang="en-US" sz="1800" b="0" i="0" u="none" strike="noStrike" dirty="0">
                          <a:solidFill>
                            <a:schemeClr val="bg1"/>
                          </a:solidFill>
                          <a:effectLst/>
                          <a:latin typeface="微软雅黑 Light" panose="020B0502040204020203" pitchFamily="34" charset="-122"/>
                          <a:ea typeface="微软雅黑 Light" panose="020B0502040204020203" pitchFamily="34" charset="-122"/>
                        </a:rPr>
                        <a:t>ROE</a:t>
                      </a:r>
                    </a:p>
                  </a:txBody>
                  <a:tcPr marL="9525" marR="9525" marT="9525" marB="0" anchor="ctr"/>
                </a:tc>
                <a:tc>
                  <a:txBody>
                    <a:bodyPr/>
                    <a:lstStyle/>
                    <a:p>
                      <a:pPr algn="ctr" fontAlgn="ctr"/>
                      <a:r>
                        <a:rPr lang="zh-CN" altLang="en-US" sz="1800" b="0" i="0" u="none" strike="noStrike">
                          <a:solidFill>
                            <a:schemeClr val="bg1"/>
                          </a:solidFill>
                          <a:effectLst/>
                          <a:latin typeface="微软雅黑 Light" panose="020B0502040204020203" pitchFamily="34" charset="-122"/>
                          <a:ea typeface="微软雅黑 Light" panose="020B0502040204020203" pitchFamily="34" charset="-122"/>
                        </a:rPr>
                        <a:t>市场增</a:t>
                      </a:r>
                      <a:r>
                        <a:rPr lang="en-US" altLang="zh-CN" sz="1800" b="0" i="0" u="none" strike="noStrike">
                          <a:solidFill>
                            <a:schemeClr val="bg1"/>
                          </a:solidFill>
                          <a:effectLst/>
                          <a:latin typeface="微软雅黑 Light" panose="020B0502040204020203" pitchFamily="34" charset="-122"/>
                          <a:ea typeface="微软雅黑 Light" panose="020B0502040204020203" pitchFamily="34" charset="-122"/>
                        </a:rPr>
                        <a:t>5</a:t>
                      </a:r>
                      <a:r>
                        <a:rPr lang="zh-CN" altLang="en-US" sz="1800" b="0" i="0" u="none" strike="noStrike">
                          <a:solidFill>
                            <a:schemeClr val="bg1"/>
                          </a:solidFill>
                          <a:effectLst/>
                          <a:latin typeface="微软雅黑 Light" panose="020B0502040204020203" pitchFamily="34" charset="-122"/>
                          <a:ea typeface="微软雅黑 Light" panose="020B0502040204020203" pitchFamily="34" charset="-122"/>
                        </a:rPr>
                        <a:t>倍后</a:t>
                      </a:r>
                      <a:r>
                        <a:rPr lang="en-US" sz="1800" b="0" i="0" u="none" strike="noStrike">
                          <a:solidFill>
                            <a:schemeClr val="bg1"/>
                          </a:solidFill>
                          <a:effectLst/>
                          <a:latin typeface="微软雅黑 Light" panose="020B0502040204020203" pitchFamily="34" charset="-122"/>
                          <a:ea typeface="微软雅黑 Light" panose="020B0502040204020203" pitchFamily="34" charset="-122"/>
                        </a:rPr>
                        <a:t>ROE</a:t>
                      </a:r>
                    </a:p>
                  </a:txBody>
                  <a:tcPr marL="9525" marR="9525" marT="9525" marB="0" anchor="ctr"/>
                </a:tc>
                <a:tc>
                  <a:txBody>
                    <a:bodyPr/>
                    <a:lstStyle/>
                    <a:p>
                      <a:pPr algn="ctr" fontAlgn="ctr"/>
                      <a:r>
                        <a:rPr lang="zh-CN" altLang="en-US" sz="1800" b="0" i="0" u="none" strike="noStrike" dirty="0">
                          <a:solidFill>
                            <a:schemeClr val="bg1"/>
                          </a:solidFill>
                          <a:effectLst/>
                          <a:latin typeface="微软雅黑 Light" panose="020B0502040204020203" pitchFamily="34" charset="-122"/>
                          <a:ea typeface="微软雅黑 Light" panose="020B0502040204020203" pitchFamily="34" charset="-122"/>
                        </a:rPr>
                        <a:t>初始</a:t>
                      </a:r>
                      <a:r>
                        <a:rPr lang="en-US" sz="1800" b="0" i="0" u="none" strike="noStrike" dirty="0">
                          <a:solidFill>
                            <a:schemeClr val="bg1"/>
                          </a:solidFill>
                          <a:effectLst/>
                          <a:latin typeface="微软雅黑 Light" panose="020B0502040204020203" pitchFamily="34" charset="-122"/>
                          <a:ea typeface="微软雅黑 Light" panose="020B0502040204020203" pitchFamily="34" charset="-122"/>
                        </a:rPr>
                        <a:t>PB</a:t>
                      </a:r>
                    </a:p>
                  </a:txBody>
                  <a:tcPr marL="9525" marR="9525" marT="9525" marB="0" anchor="ctr"/>
                </a:tc>
                <a:tc>
                  <a:txBody>
                    <a:bodyPr/>
                    <a:lstStyle/>
                    <a:p>
                      <a:pPr algn="ctr" fontAlgn="ctr"/>
                      <a:r>
                        <a:rPr lang="zh-CN" altLang="en-US" sz="1800" b="0" i="0" u="none" strike="noStrike">
                          <a:solidFill>
                            <a:schemeClr val="bg1"/>
                          </a:solidFill>
                          <a:effectLst/>
                          <a:latin typeface="微软雅黑 Light" panose="020B0502040204020203" pitchFamily="34" charset="-122"/>
                          <a:ea typeface="微软雅黑 Light" panose="020B0502040204020203" pitchFamily="34" charset="-122"/>
                        </a:rPr>
                        <a:t>市场增</a:t>
                      </a:r>
                      <a:r>
                        <a:rPr lang="en-US" altLang="zh-CN" sz="1800" b="0" i="0" u="none" strike="noStrike">
                          <a:solidFill>
                            <a:schemeClr val="bg1"/>
                          </a:solidFill>
                          <a:effectLst/>
                          <a:latin typeface="微软雅黑 Light" panose="020B0502040204020203" pitchFamily="34" charset="-122"/>
                          <a:ea typeface="微软雅黑 Light" panose="020B0502040204020203" pitchFamily="34" charset="-122"/>
                        </a:rPr>
                        <a:t>5</a:t>
                      </a:r>
                      <a:r>
                        <a:rPr lang="zh-CN" altLang="en-US" sz="1800" b="0" i="0" u="none" strike="noStrike">
                          <a:solidFill>
                            <a:schemeClr val="bg1"/>
                          </a:solidFill>
                          <a:effectLst/>
                          <a:latin typeface="微软雅黑 Light" panose="020B0502040204020203" pitchFamily="34" charset="-122"/>
                          <a:ea typeface="微软雅黑 Light" panose="020B0502040204020203" pitchFamily="34" charset="-122"/>
                        </a:rPr>
                        <a:t>倍后</a:t>
                      </a:r>
                      <a:r>
                        <a:rPr lang="en-US" sz="1800" b="0" i="0" u="none" strike="noStrike">
                          <a:solidFill>
                            <a:schemeClr val="bg1"/>
                          </a:solidFill>
                          <a:effectLst/>
                          <a:latin typeface="微软雅黑 Light" panose="020B0502040204020203" pitchFamily="34" charset="-122"/>
                          <a:ea typeface="微软雅黑 Light" panose="020B0502040204020203" pitchFamily="34" charset="-122"/>
                        </a:rPr>
                        <a:t>PB</a:t>
                      </a:r>
                    </a:p>
                  </a:txBody>
                  <a:tcPr marL="9525" marR="9525" marT="9525" marB="0" anchor="ctr"/>
                </a:tc>
                <a:tc>
                  <a:txBody>
                    <a:bodyPr/>
                    <a:lstStyle/>
                    <a:p>
                      <a:pPr algn="ctr" fontAlgn="ctr"/>
                      <a:r>
                        <a:rPr lang="zh-CN" altLang="en-US" sz="1800" b="0" i="0" u="none" strike="noStrike">
                          <a:solidFill>
                            <a:schemeClr val="bg1"/>
                          </a:solidFill>
                          <a:effectLst/>
                          <a:latin typeface="微软雅黑 Light" panose="020B0502040204020203" pitchFamily="34" charset="-122"/>
                          <a:ea typeface="微软雅黑 Light" panose="020B0502040204020203" pitchFamily="34" charset="-122"/>
                        </a:rPr>
                        <a:t>涨幅</a:t>
                      </a:r>
                    </a:p>
                  </a:txBody>
                  <a:tcPr marL="9525" marR="9525" marT="9525" marB="0" anchor="ctr"/>
                </a:tc>
              </a:tr>
              <a:tr h="356802">
                <a:tc>
                  <a:txBody>
                    <a:bodyPr/>
                    <a:lstStyle/>
                    <a:p>
                      <a:pPr algn="ctr" fontAlgn="ctr"/>
                      <a:r>
                        <a:rPr lang="en-US" altLang="zh-CN" sz="1800" b="0" i="0" u="none" strike="noStrike" dirty="0">
                          <a:solidFill>
                            <a:schemeClr val="tx1"/>
                          </a:solidFill>
                          <a:effectLst/>
                          <a:latin typeface="微软雅黑 Light" panose="020B0502040204020203" pitchFamily="34" charset="-122"/>
                          <a:ea typeface="微软雅黑 Light" panose="020B0502040204020203" pitchFamily="34" charset="-122"/>
                        </a:rPr>
                        <a:t>10%</a:t>
                      </a:r>
                    </a:p>
                  </a:txBody>
                  <a:tcPr marL="9525" marR="9525" marT="9525" marB="0" anchor="ctr"/>
                </a:tc>
                <a:tc>
                  <a:txBody>
                    <a:bodyPr/>
                    <a:lstStyle/>
                    <a:p>
                      <a:pPr algn="ctr" fontAlgn="ctr"/>
                      <a:r>
                        <a:rPr lang="en-US" altLang="zh-CN" sz="1800" b="0" i="0" u="none" strike="noStrike">
                          <a:solidFill>
                            <a:schemeClr val="tx1"/>
                          </a:solidFill>
                          <a:effectLst/>
                          <a:latin typeface="微软雅黑 Light" panose="020B0502040204020203" pitchFamily="34" charset="-122"/>
                          <a:ea typeface="微软雅黑 Light" panose="020B0502040204020203" pitchFamily="34" charset="-122"/>
                        </a:rPr>
                        <a:t>12%</a:t>
                      </a:r>
                    </a:p>
                  </a:txBody>
                  <a:tcPr marL="9525" marR="9525" marT="9525" marB="0" anchor="ctr"/>
                </a:tc>
                <a:tc>
                  <a:txBody>
                    <a:bodyPr/>
                    <a:lstStyle/>
                    <a:p>
                      <a:pPr algn="ctr" fontAlgn="ctr"/>
                      <a:r>
                        <a:rPr lang="en-US" altLang="zh-CN" sz="1800" b="0" i="0" u="none" strike="noStrike">
                          <a:solidFill>
                            <a:schemeClr val="tx1"/>
                          </a:solidFill>
                          <a:effectLst/>
                          <a:latin typeface="微软雅黑 Light" panose="020B0502040204020203" pitchFamily="34" charset="-122"/>
                          <a:ea typeface="微软雅黑 Light" panose="020B0502040204020203" pitchFamily="34" charset="-122"/>
                        </a:rPr>
                        <a:t>1.2</a:t>
                      </a:r>
                    </a:p>
                  </a:txBody>
                  <a:tcPr marL="9525" marR="9525" marT="9525" marB="0" anchor="ctr"/>
                </a:tc>
                <a:tc>
                  <a:txBody>
                    <a:bodyPr/>
                    <a:lstStyle/>
                    <a:p>
                      <a:pPr algn="ctr" fontAlgn="ctr"/>
                      <a:r>
                        <a:rPr lang="en-US" altLang="zh-CN" sz="1800" b="0" i="0" u="none" strike="noStrike">
                          <a:solidFill>
                            <a:schemeClr val="tx1"/>
                          </a:solidFill>
                          <a:effectLst/>
                          <a:latin typeface="微软雅黑 Light" panose="020B0502040204020203" pitchFamily="34" charset="-122"/>
                          <a:ea typeface="微软雅黑 Light" panose="020B0502040204020203" pitchFamily="34" charset="-122"/>
                        </a:rPr>
                        <a:t>1.44</a:t>
                      </a:r>
                    </a:p>
                  </a:txBody>
                  <a:tcPr marL="9525" marR="9525" marT="9525" marB="0" anchor="ctr"/>
                </a:tc>
                <a:tc>
                  <a:txBody>
                    <a:bodyPr/>
                    <a:lstStyle/>
                    <a:p>
                      <a:pPr algn="ctr" fontAlgn="ctr"/>
                      <a:r>
                        <a:rPr lang="en-US" altLang="zh-CN" sz="1800" b="0" i="0" u="none" strike="noStrike">
                          <a:solidFill>
                            <a:schemeClr val="tx1"/>
                          </a:solidFill>
                          <a:effectLst/>
                          <a:latin typeface="微软雅黑 Light" panose="020B0502040204020203" pitchFamily="34" charset="-122"/>
                          <a:ea typeface="微软雅黑 Light" panose="020B0502040204020203" pitchFamily="34" charset="-122"/>
                        </a:rPr>
                        <a:t>20%</a:t>
                      </a:r>
                    </a:p>
                  </a:txBody>
                  <a:tcPr marL="9525" marR="9525" marT="9525" marB="0" anchor="ctr"/>
                </a:tc>
              </a:tr>
              <a:tr h="356802">
                <a:tc>
                  <a:txBody>
                    <a:bodyPr/>
                    <a:lstStyle/>
                    <a:p>
                      <a:pPr algn="ctr" fontAlgn="ctr"/>
                      <a:r>
                        <a:rPr lang="en-US" altLang="zh-CN" sz="1800" b="0" i="0" u="none" strike="noStrike" dirty="0">
                          <a:solidFill>
                            <a:schemeClr val="tx1"/>
                          </a:solidFill>
                          <a:effectLst/>
                          <a:latin typeface="微软雅黑 Light" panose="020B0502040204020203" pitchFamily="34" charset="-122"/>
                          <a:ea typeface="微软雅黑 Light" panose="020B0502040204020203" pitchFamily="34" charset="-122"/>
                        </a:rPr>
                        <a:t>10%</a:t>
                      </a:r>
                    </a:p>
                  </a:txBody>
                  <a:tcPr marL="9525" marR="9525" marT="9525" marB="0" anchor="ctr"/>
                </a:tc>
                <a:tc>
                  <a:txBody>
                    <a:bodyPr/>
                    <a:lstStyle/>
                    <a:p>
                      <a:pPr algn="ctr" fontAlgn="ctr"/>
                      <a:r>
                        <a:rPr lang="en-US" altLang="zh-CN" sz="1800" b="0" i="0" u="none" strike="noStrike">
                          <a:solidFill>
                            <a:schemeClr val="tx1"/>
                          </a:solidFill>
                          <a:effectLst/>
                          <a:latin typeface="微软雅黑 Light" panose="020B0502040204020203" pitchFamily="34" charset="-122"/>
                          <a:ea typeface="微软雅黑 Light" panose="020B0502040204020203" pitchFamily="34" charset="-122"/>
                        </a:rPr>
                        <a:t>15%</a:t>
                      </a:r>
                    </a:p>
                  </a:txBody>
                  <a:tcPr marL="9525" marR="9525" marT="9525" marB="0" anchor="ctr"/>
                </a:tc>
                <a:tc>
                  <a:txBody>
                    <a:bodyPr/>
                    <a:lstStyle/>
                    <a:p>
                      <a:pPr algn="ctr" fontAlgn="ctr"/>
                      <a:r>
                        <a:rPr lang="en-US" altLang="zh-CN" sz="1800" b="0" i="0" u="none" strike="noStrike">
                          <a:solidFill>
                            <a:schemeClr val="tx1"/>
                          </a:solidFill>
                          <a:effectLst/>
                          <a:latin typeface="微软雅黑 Light" panose="020B0502040204020203" pitchFamily="34" charset="-122"/>
                          <a:ea typeface="微软雅黑 Light" panose="020B0502040204020203" pitchFamily="34" charset="-122"/>
                        </a:rPr>
                        <a:t>1.2</a:t>
                      </a:r>
                    </a:p>
                  </a:txBody>
                  <a:tcPr marL="9525" marR="9525" marT="9525" marB="0" anchor="ctr"/>
                </a:tc>
                <a:tc>
                  <a:txBody>
                    <a:bodyPr/>
                    <a:lstStyle/>
                    <a:p>
                      <a:pPr algn="ctr" fontAlgn="ctr"/>
                      <a:r>
                        <a:rPr lang="en-US" altLang="zh-CN" sz="1800" b="0" i="0" u="none" strike="noStrike">
                          <a:solidFill>
                            <a:schemeClr val="tx1"/>
                          </a:solidFill>
                          <a:effectLst/>
                          <a:latin typeface="微软雅黑 Light" panose="020B0502040204020203" pitchFamily="34" charset="-122"/>
                          <a:ea typeface="微软雅黑 Light" panose="020B0502040204020203" pitchFamily="34" charset="-122"/>
                        </a:rPr>
                        <a:t>1.87</a:t>
                      </a:r>
                    </a:p>
                  </a:txBody>
                  <a:tcPr marL="9525" marR="9525" marT="9525" marB="0" anchor="ctr"/>
                </a:tc>
                <a:tc>
                  <a:txBody>
                    <a:bodyPr/>
                    <a:lstStyle/>
                    <a:p>
                      <a:pPr algn="ctr" fontAlgn="ctr"/>
                      <a:r>
                        <a:rPr lang="en-US" altLang="zh-CN" sz="1800" b="0" i="0" u="none" strike="noStrike">
                          <a:solidFill>
                            <a:schemeClr val="tx1"/>
                          </a:solidFill>
                          <a:effectLst/>
                          <a:latin typeface="微软雅黑 Light" panose="020B0502040204020203" pitchFamily="34" charset="-122"/>
                          <a:ea typeface="微软雅黑 Light" panose="020B0502040204020203" pitchFamily="34" charset="-122"/>
                        </a:rPr>
                        <a:t>56%</a:t>
                      </a:r>
                    </a:p>
                  </a:txBody>
                  <a:tcPr marL="9525" marR="9525" marT="9525" marB="0" anchor="ctr"/>
                </a:tc>
              </a:tr>
              <a:tr h="356802">
                <a:tc>
                  <a:txBody>
                    <a:bodyPr/>
                    <a:lstStyle/>
                    <a:p>
                      <a:pPr algn="ctr" fontAlgn="ctr"/>
                      <a:r>
                        <a:rPr lang="en-US" altLang="zh-CN" sz="1800" b="0" i="0" u="none" strike="noStrike" dirty="0">
                          <a:solidFill>
                            <a:schemeClr val="tx1"/>
                          </a:solidFill>
                          <a:effectLst/>
                          <a:latin typeface="微软雅黑 Light" panose="020B0502040204020203" pitchFamily="34" charset="-122"/>
                          <a:ea typeface="微软雅黑 Light" panose="020B0502040204020203" pitchFamily="34" charset="-122"/>
                        </a:rPr>
                        <a:t>10%</a:t>
                      </a:r>
                    </a:p>
                  </a:txBody>
                  <a:tcPr marL="9525" marR="9525" marT="9525" marB="0" anchor="ctr"/>
                </a:tc>
                <a:tc>
                  <a:txBody>
                    <a:bodyPr/>
                    <a:lstStyle/>
                    <a:p>
                      <a:pPr algn="ctr" fontAlgn="ctr"/>
                      <a:r>
                        <a:rPr lang="en-US" altLang="zh-CN" sz="1800" b="0" i="0" u="none" strike="noStrike" dirty="0">
                          <a:solidFill>
                            <a:schemeClr val="tx1"/>
                          </a:solidFill>
                          <a:effectLst/>
                          <a:latin typeface="微软雅黑 Light" panose="020B0502040204020203" pitchFamily="34" charset="-122"/>
                          <a:ea typeface="微软雅黑 Light" panose="020B0502040204020203" pitchFamily="34" charset="-122"/>
                        </a:rPr>
                        <a:t>18%</a:t>
                      </a:r>
                    </a:p>
                  </a:txBody>
                  <a:tcPr marL="9525" marR="9525" marT="9525" marB="0" anchor="ctr"/>
                </a:tc>
                <a:tc>
                  <a:txBody>
                    <a:bodyPr/>
                    <a:lstStyle/>
                    <a:p>
                      <a:pPr algn="ctr" fontAlgn="ctr"/>
                      <a:r>
                        <a:rPr lang="en-US" altLang="zh-CN" sz="1800" b="0" i="0" u="none" strike="noStrike">
                          <a:solidFill>
                            <a:schemeClr val="tx1"/>
                          </a:solidFill>
                          <a:effectLst/>
                          <a:latin typeface="微软雅黑 Light" panose="020B0502040204020203" pitchFamily="34" charset="-122"/>
                          <a:ea typeface="微软雅黑 Light" panose="020B0502040204020203" pitchFamily="34" charset="-122"/>
                        </a:rPr>
                        <a:t>1.2</a:t>
                      </a:r>
                    </a:p>
                  </a:txBody>
                  <a:tcPr marL="9525" marR="9525" marT="9525" marB="0" anchor="ctr"/>
                </a:tc>
                <a:tc>
                  <a:txBody>
                    <a:bodyPr/>
                    <a:lstStyle/>
                    <a:p>
                      <a:pPr algn="ctr" fontAlgn="ctr"/>
                      <a:r>
                        <a:rPr lang="en-US" altLang="zh-CN" sz="1800" b="0" i="0" u="none" strike="noStrike">
                          <a:solidFill>
                            <a:schemeClr val="tx1"/>
                          </a:solidFill>
                          <a:effectLst/>
                          <a:latin typeface="微软雅黑 Light" panose="020B0502040204020203" pitchFamily="34" charset="-122"/>
                          <a:ea typeface="微软雅黑 Light" panose="020B0502040204020203" pitchFamily="34" charset="-122"/>
                        </a:rPr>
                        <a:t>2.42</a:t>
                      </a:r>
                    </a:p>
                  </a:txBody>
                  <a:tcPr marL="9525" marR="9525" marT="9525" marB="0" anchor="ctr"/>
                </a:tc>
                <a:tc>
                  <a:txBody>
                    <a:bodyPr/>
                    <a:lstStyle/>
                    <a:p>
                      <a:pPr algn="ctr" fontAlgn="ctr"/>
                      <a:r>
                        <a:rPr lang="en-US" altLang="zh-CN" sz="1800" b="0" i="0" u="none" strike="noStrike">
                          <a:solidFill>
                            <a:schemeClr val="tx1"/>
                          </a:solidFill>
                          <a:effectLst/>
                          <a:latin typeface="微软雅黑 Light" panose="020B0502040204020203" pitchFamily="34" charset="-122"/>
                          <a:ea typeface="微软雅黑 Light" panose="020B0502040204020203" pitchFamily="34" charset="-122"/>
                        </a:rPr>
                        <a:t>102%</a:t>
                      </a:r>
                    </a:p>
                  </a:txBody>
                  <a:tcPr marL="9525" marR="9525" marT="9525" marB="0" anchor="ctr"/>
                </a:tc>
              </a:tr>
              <a:tr h="356802">
                <a:tc>
                  <a:txBody>
                    <a:bodyPr/>
                    <a:lstStyle/>
                    <a:p>
                      <a:pPr algn="ctr" fontAlgn="ctr"/>
                      <a:r>
                        <a:rPr lang="en-US" altLang="zh-CN" sz="1800" b="0" i="0" u="none" strike="noStrike">
                          <a:solidFill>
                            <a:schemeClr val="tx1"/>
                          </a:solidFill>
                          <a:effectLst/>
                          <a:latin typeface="微软雅黑 Light" panose="020B0502040204020203" pitchFamily="34" charset="-122"/>
                          <a:ea typeface="微软雅黑 Light" panose="020B0502040204020203" pitchFamily="34" charset="-122"/>
                        </a:rPr>
                        <a:t>10%</a:t>
                      </a:r>
                    </a:p>
                  </a:txBody>
                  <a:tcPr marL="9525" marR="9525" marT="9525" marB="0" anchor="ctr"/>
                </a:tc>
                <a:tc>
                  <a:txBody>
                    <a:bodyPr/>
                    <a:lstStyle/>
                    <a:p>
                      <a:pPr algn="ctr" fontAlgn="ctr"/>
                      <a:r>
                        <a:rPr lang="en-US" altLang="zh-CN" sz="1800" b="0" i="0" u="none" strike="noStrike" dirty="0">
                          <a:solidFill>
                            <a:schemeClr val="tx1"/>
                          </a:solidFill>
                          <a:effectLst/>
                          <a:latin typeface="微软雅黑 Light" panose="020B0502040204020203" pitchFamily="34" charset="-122"/>
                          <a:ea typeface="微软雅黑 Light" panose="020B0502040204020203" pitchFamily="34" charset="-122"/>
                        </a:rPr>
                        <a:t>20%</a:t>
                      </a:r>
                    </a:p>
                  </a:txBody>
                  <a:tcPr marL="9525" marR="9525" marT="9525" marB="0" anchor="ctr"/>
                </a:tc>
                <a:tc>
                  <a:txBody>
                    <a:bodyPr/>
                    <a:lstStyle/>
                    <a:p>
                      <a:pPr algn="ctr" fontAlgn="ctr"/>
                      <a:r>
                        <a:rPr lang="en-US" altLang="zh-CN" sz="1800" b="0" i="0" u="none" strike="noStrike">
                          <a:solidFill>
                            <a:schemeClr val="tx1"/>
                          </a:solidFill>
                          <a:effectLst/>
                          <a:latin typeface="微软雅黑 Light" panose="020B0502040204020203" pitchFamily="34" charset="-122"/>
                          <a:ea typeface="微软雅黑 Light" panose="020B0502040204020203" pitchFamily="34" charset="-122"/>
                        </a:rPr>
                        <a:t>1.2</a:t>
                      </a:r>
                    </a:p>
                  </a:txBody>
                  <a:tcPr marL="9525" marR="9525" marT="9525" marB="0" anchor="ctr"/>
                </a:tc>
                <a:tc>
                  <a:txBody>
                    <a:bodyPr/>
                    <a:lstStyle/>
                    <a:p>
                      <a:pPr algn="ctr" fontAlgn="ctr"/>
                      <a:r>
                        <a:rPr lang="en-US" altLang="zh-CN" sz="1800" b="0" i="0" u="none" strike="noStrike">
                          <a:solidFill>
                            <a:schemeClr val="tx1"/>
                          </a:solidFill>
                          <a:effectLst/>
                          <a:latin typeface="微软雅黑 Light" panose="020B0502040204020203" pitchFamily="34" charset="-122"/>
                          <a:ea typeface="微软雅黑 Light" panose="020B0502040204020203" pitchFamily="34" charset="-122"/>
                        </a:rPr>
                        <a:t>2.87</a:t>
                      </a:r>
                    </a:p>
                  </a:txBody>
                  <a:tcPr marL="9525" marR="9525" marT="9525" marB="0" anchor="ctr"/>
                </a:tc>
                <a:tc>
                  <a:txBody>
                    <a:bodyPr/>
                    <a:lstStyle/>
                    <a:p>
                      <a:pPr algn="ctr" fontAlgn="ctr"/>
                      <a:r>
                        <a:rPr lang="en-US" altLang="zh-CN" sz="1800" b="0" i="0" u="none" strike="noStrike">
                          <a:solidFill>
                            <a:schemeClr val="tx1"/>
                          </a:solidFill>
                          <a:effectLst/>
                          <a:latin typeface="微软雅黑 Light" panose="020B0502040204020203" pitchFamily="34" charset="-122"/>
                          <a:ea typeface="微软雅黑 Light" panose="020B0502040204020203" pitchFamily="34" charset="-122"/>
                        </a:rPr>
                        <a:t>139%</a:t>
                      </a:r>
                    </a:p>
                  </a:txBody>
                  <a:tcPr marL="9525" marR="9525" marT="9525" marB="0" anchor="ctr"/>
                </a:tc>
              </a:tr>
              <a:tr h="356802">
                <a:tc>
                  <a:txBody>
                    <a:bodyPr/>
                    <a:lstStyle/>
                    <a:p>
                      <a:pPr algn="ctr" fontAlgn="ctr"/>
                      <a:r>
                        <a:rPr lang="en-US" altLang="zh-CN" sz="1800" b="0" i="0" u="none" strike="noStrike">
                          <a:solidFill>
                            <a:schemeClr val="tx1"/>
                          </a:solidFill>
                          <a:effectLst/>
                          <a:latin typeface="微软雅黑 Light" panose="020B0502040204020203" pitchFamily="34" charset="-122"/>
                          <a:ea typeface="微软雅黑 Light" panose="020B0502040204020203" pitchFamily="34" charset="-122"/>
                        </a:rPr>
                        <a:t>10%</a:t>
                      </a:r>
                    </a:p>
                  </a:txBody>
                  <a:tcPr marL="9525" marR="9525" marT="9525" marB="0" anchor="ctr"/>
                </a:tc>
                <a:tc>
                  <a:txBody>
                    <a:bodyPr/>
                    <a:lstStyle/>
                    <a:p>
                      <a:pPr algn="ctr" fontAlgn="ctr"/>
                      <a:r>
                        <a:rPr lang="en-US" altLang="zh-CN" sz="1800" b="0" i="0" u="none" strike="noStrike" dirty="0">
                          <a:solidFill>
                            <a:schemeClr val="tx1"/>
                          </a:solidFill>
                          <a:effectLst/>
                          <a:latin typeface="微软雅黑 Light" panose="020B0502040204020203" pitchFamily="34" charset="-122"/>
                          <a:ea typeface="微软雅黑 Light" panose="020B0502040204020203" pitchFamily="34" charset="-122"/>
                        </a:rPr>
                        <a:t>25%</a:t>
                      </a:r>
                    </a:p>
                  </a:txBody>
                  <a:tcPr marL="9525" marR="9525" marT="9525" marB="0" anchor="ctr"/>
                </a:tc>
                <a:tc>
                  <a:txBody>
                    <a:bodyPr/>
                    <a:lstStyle/>
                    <a:p>
                      <a:pPr algn="ctr" fontAlgn="ctr"/>
                      <a:r>
                        <a:rPr lang="en-US" altLang="zh-CN" sz="1800" b="0" i="0" u="none" strike="noStrike" dirty="0">
                          <a:solidFill>
                            <a:schemeClr val="tx1"/>
                          </a:solidFill>
                          <a:effectLst/>
                          <a:latin typeface="微软雅黑 Light" panose="020B0502040204020203" pitchFamily="34" charset="-122"/>
                          <a:ea typeface="微软雅黑 Light" panose="020B0502040204020203" pitchFamily="34" charset="-122"/>
                        </a:rPr>
                        <a:t>1.2</a:t>
                      </a:r>
                    </a:p>
                  </a:txBody>
                  <a:tcPr marL="9525" marR="9525" marT="9525" marB="0" anchor="ctr"/>
                </a:tc>
                <a:tc>
                  <a:txBody>
                    <a:bodyPr/>
                    <a:lstStyle/>
                    <a:p>
                      <a:pPr algn="ctr" fontAlgn="ctr"/>
                      <a:r>
                        <a:rPr lang="en-US" altLang="zh-CN" sz="1800" b="0" i="0" u="none" strike="noStrike">
                          <a:solidFill>
                            <a:schemeClr val="tx1"/>
                          </a:solidFill>
                          <a:effectLst/>
                          <a:latin typeface="微软雅黑 Light" panose="020B0502040204020203" pitchFamily="34" charset="-122"/>
                          <a:ea typeface="微软雅黑 Light" panose="020B0502040204020203" pitchFamily="34" charset="-122"/>
                        </a:rPr>
                        <a:t>4.31</a:t>
                      </a:r>
                    </a:p>
                  </a:txBody>
                  <a:tcPr marL="9525" marR="9525" marT="9525" marB="0" anchor="ctr"/>
                </a:tc>
                <a:tc>
                  <a:txBody>
                    <a:bodyPr/>
                    <a:lstStyle/>
                    <a:p>
                      <a:pPr algn="ctr" fontAlgn="ctr"/>
                      <a:r>
                        <a:rPr lang="en-US" altLang="zh-CN" sz="1800" b="0" i="0" u="none" strike="noStrike">
                          <a:solidFill>
                            <a:schemeClr val="tx1"/>
                          </a:solidFill>
                          <a:effectLst/>
                          <a:latin typeface="微软雅黑 Light" panose="020B0502040204020203" pitchFamily="34" charset="-122"/>
                          <a:ea typeface="微软雅黑 Light" panose="020B0502040204020203" pitchFamily="34" charset="-122"/>
                        </a:rPr>
                        <a:t>259%</a:t>
                      </a:r>
                    </a:p>
                  </a:txBody>
                  <a:tcPr marL="9525" marR="9525" marT="9525" marB="0" anchor="ctr"/>
                </a:tc>
              </a:tr>
              <a:tr h="356802">
                <a:tc>
                  <a:txBody>
                    <a:bodyPr/>
                    <a:lstStyle/>
                    <a:p>
                      <a:pPr algn="ctr" fontAlgn="ctr"/>
                      <a:r>
                        <a:rPr lang="en-US" altLang="zh-CN" sz="1800" b="0" i="0" u="none" strike="noStrike">
                          <a:solidFill>
                            <a:schemeClr val="tx1"/>
                          </a:solidFill>
                          <a:effectLst/>
                          <a:latin typeface="微软雅黑 Light" panose="020B0502040204020203" pitchFamily="34" charset="-122"/>
                          <a:ea typeface="微软雅黑 Light" panose="020B0502040204020203" pitchFamily="34" charset="-122"/>
                        </a:rPr>
                        <a:t>10%</a:t>
                      </a:r>
                    </a:p>
                  </a:txBody>
                  <a:tcPr marL="9525" marR="9525" marT="9525" marB="0" anchor="ctr"/>
                </a:tc>
                <a:tc>
                  <a:txBody>
                    <a:bodyPr/>
                    <a:lstStyle/>
                    <a:p>
                      <a:pPr algn="ctr" fontAlgn="ctr"/>
                      <a:r>
                        <a:rPr lang="en-US" altLang="zh-CN" sz="1800" b="0" i="0" u="none" strike="noStrike">
                          <a:solidFill>
                            <a:schemeClr val="tx1"/>
                          </a:solidFill>
                          <a:effectLst/>
                          <a:latin typeface="微软雅黑 Light" panose="020B0502040204020203" pitchFamily="34" charset="-122"/>
                          <a:ea typeface="微软雅黑 Light" panose="020B0502040204020203" pitchFamily="34" charset="-122"/>
                        </a:rPr>
                        <a:t>30%</a:t>
                      </a:r>
                    </a:p>
                  </a:txBody>
                  <a:tcPr marL="9525" marR="9525" marT="9525" marB="0" anchor="ctr"/>
                </a:tc>
                <a:tc>
                  <a:txBody>
                    <a:bodyPr/>
                    <a:lstStyle/>
                    <a:p>
                      <a:pPr algn="ctr" fontAlgn="ctr"/>
                      <a:r>
                        <a:rPr lang="en-US" altLang="zh-CN" sz="1800" b="0" i="0" u="none" strike="noStrike" dirty="0">
                          <a:solidFill>
                            <a:schemeClr val="tx1"/>
                          </a:solidFill>
                          <a:effectLst/>
                          <a:latin typeface="微软雅黑 Light" panose="020B0502040204020203" pitchFamily="34" charset="-122"/>
                          <a:ea typeface="微软雅黑 Light" panose="020B0502040204020203" pitchFamily="34" charset="-122"/>
                        </a:rPr>
                        <a:t>1.2</a:t>
                      </a:r>
                    </a:p>
                  </a:txBody>
                  <a:tcPr marL="9525" marR="9525" marT="9525" marB="0" anchor="ctr"/>
                </a:tc>
                <a:tc>
                  <a:txBody>
                    <a:bodyPr/>
                    <a:lstStyle/>
                    <a:p>
                      <a:pPr algn="ctr" fontAlgn="ctr"/>
                      <a:r>
                        <a:rPr lang="en-US" altLang="zh-CN" sz="1800" b="0" i="0" u="none" strike="noStrike">
                          <a:solidFill>
                            <a:schemeClr val="tx1"/>
                          </a:solidFill>
                          <a:effectLst/>
                          <a:latin typeface="微软雅黑 Light" panose="020B0502040204020203" pitchFamily="34" charset="-122"/>
                          <a:ea typeface="微软雅黑 Light" panose="020B0502040204020203" pitchFamily="34" charset="-122"/>
                        </a:rPr>
                        <a:t>6.39</a:t>
                      </a:r>
                    </a:p>
                  </a:txBody>
                  <a:tcPr marL="9525" marR="9525" marT="9525" marB="0" anchor="ctr"/>
                </a:tc>
                <a:tc>
                  <a:txBody>
                    <a:bodyPr/>
                    <a:lstStyle/>
                    <a:p>
                      <a:pPr algn="ctr" fontAlgn="ctr"/>
                      <a:r>
                        <a:rPr lang="en-US" altLang="zh-CN" sz="1800" b="0" i="0" u="none" strike="noStrike">
                          <a:solidFill>
                            <a:schemeClr val="tx1"/>
                          </a:solidFill>
                          <a:effectLst/>
                          <a:latin typeface="微软雅黑 Light" panose="020B0502040204020203" pitchFamily="34" charset="-122"/>
                          <a:ea typeface="微软雅黑 Light" panose="020B0502040204020203" pitchFamily="34" charset="-122"/>
                        </a:rPr>
                        <a:t>432%</a:t>
                      </a:r>
                    </a:p>
                  </a:txBody>
                  <a:tcPr marL="9525" marR="9525" marT="9525" marB="0" anchor="ctr"/>
                </a:tc>
              </a:tr>
              <a:tr h="356802">
                <a:tc>
                  <a:txBody>
                    <a:bodyPr/>
                    <a:lstStyle/>
                    <a:p>
                      <a:pPr algn="ctr" fontAlgn="ctr"/>
                      <a:r>
                        <a:rPr lang="en-US" altLang="zh-CN" sz="1800" b="0" i="0" u="none" strike="noStrike">
                          <a:solidFill>
                            <a:schemeClr val="tx1"/>
                          </a:solidFill>
                          <a:effectLst/>
                          <a:latin typeface="微软雅黑 Light" panose="020B0502040204020203" pitchFamily="34" charset="-122"/>
                          <a:ea typeface="微软雅黑 Light" panose="020B0502040204020203" pitchFamily="34" charset="-122"/>
                        </a:rPr>
                        <a:t>10%</a:t>
                      </a:r>
                    </a:p>
                  </a:txBody>
                  <a:tcPr marL="9525" marR="9525" marT="9525" marB="0" anchor="ctr"/>
                </a:tc>
                <a:tc>
                  <a:txBody>
                    <a:bodyPr/>
                    <a:lstStyle/>
                    <a:p>
                      <a:pPr algn="ctr" fontAlgn="ctr"/>
                      <a:r>
                        <a:rPr lang="en-US" altLang="zh-CN" sz="1800" b="0" i="0" u="none" strike="noStrike">
                          <a:solidFill>
                            <a:schemeClr val="tx1"/>
                          </a:solidFill>
                          <a:effectLst/>
                          <a:latin typeface="微软雅黑 Light" panose="020B0502040204020203" pitchFamily="34" charset="-122"/>
                          <a:ea typeface="微软雅黑 Light" panose="020B0502040204020203" pitchFamily="34" charset="-122"/>
                        </a:rPr>
                        <a:t>35%</a:t>
                      </a:r>
                    </a:p>
                  </a:txBody>
                  <a:tcPr marL="9525" marR="9525" marT="9525" marB="0" anchor="ctr"/>
                </a:tc>
                <a:tc>
                  <a:txBody>
                    <a:bodyPr/>
                    <a:lstStyle/>
                    <a:p>
                      <a:pPr algn="ctr" fontAlgn="ctr"/>
                      <a:r>
                        <a:rPr lang="en-US" altLang="zh-CN" sz="1800" b="0" i="0" u="none" strike="noStrike" dirty="0">
                          <a:solidFill>
                            <a:schemeClr val="tx1"/>
                          </a:solidFill>
                          <a:effectLst/>
                          <a:latin typeface="微软雅黑 Light" panose="020B0502040204020203" pitchFamily="34" charset="-122"/>
                          <a:ea typeface="微软雅黑 Light" panose="020B0502040204020203" pitchFamily="34" charset="-122"/>
                        </a:rPr>
                        <a:t>1.2</a:t>
                      </a:r>
                    </a:p>
                  </a:txBody>
                  <a:tcPr marL="9525" marR="9525" marT="9525" marB="0" anchor="ctr"/>
                </a:tc>
                <a:tc>
                  <a:txBody>
                    <a:bodyPr/>
                    <a:lstStyle/>
                    <a:p>
                      <a:pPr algn="ctr" fontAlgn="ctr"/>
                      <a:r>
                        <a:rPr lang="en-US" altLang="zh-CN" sz="1800" b="0" i="0" u="none" strike="noStrike">
                          <a:solidFill>
                            <a:schemeClr val="tx1"/>
                          </a:solidFill>
                          <a:effectLst/>
                          <a:latin typeface="微软雅黑 Light" panose="020B0502040204020203" pitchFamily="34" charset="-122"/>
                          <a:ea typeface="微软雅黑 Light" panose="020B0502040204020203" pitchFamily="34" charset="-122"/>
                        </a:rPr>
                        <a:t>9.31</a:t>
                      </a:r>
                    </a:p>
                  </a:txBody>
                  <a:tcPr marL="9525" marR="9525" marT="9525" marB="0" anchor="ctr"/>
                </a:tc>
                <a:tc>
                  <a:txBody>
                    <a:bodyPr/>
                    <a:lstStyle/>
                    <a:p>
                      <a:pPr algn="ctr" fontAlgn="ctr"/>
                      <a:r>
                        <a:rPr lang="en-US" altLang="zh-CN" sz="1800" b="0" i="0" u="none" strike="noStrike" dirty="0">
                          <a:solidFill>
                            <a:schemeClr val="tx1"/>
                          </a:solidFill>
                          <a:effectLst/>
                          <a:latin typeface="微软雅黑 Light" panose="020B0502040204020203" pitchFamily="34" charset="-122"/>
                          <a:ea typeface="微软雅黑 Light" panose="020B0502040204020203" pitchFamily="34" charset="-122"/>
                        </a:rPr>
                        <a:t>676%</a:t>
                      </a:r>
                    </a:p>
                  </a:txBody>
                  <a:tcPr marL="9525" marR="9525" marT="9525" marB="0" anchor="ctr"/>
                </a:tc>
              </a:tr>
              <a:tr h="356802">
                <a:tc>
                  <a:txBody>
                    <a:bodyPr/>
                    <a:lstStyle/>
                    <a:p>
                      <a:pPr algn="ctr" fontAlgn="ctr"/>
                      <a:r>
                        <a:rPr lang="en-US" altLang="zh-CN" sz="1800" b="0" i="0" u="none" strike="noStrike" dirty="0">
                          <a:solidFill>
                            <a:schemeClr val="tx1"/>
                          </a:solidFill>
                          <a:effectLst/>
                          <a:latin typeface="微软雅黑 Light" panose="020B0502040204020203" pitchFamily="34" charset="-122"/>
                          <a:ea typeface="微软雅黑 Light" panose="020B0502040204020203" pitchFamily="34" charset="-122"/>
                        </a:rPr>
                        <a:t>10%</a:t>
                      </a:r>
                    </a:p>
                  </a:txBody>
                  <a:tcPr marL="9525" marR="9525" marT="9525" marB="0" anchor="ctr"/>
                </a:tc>
                <a:tc>
                  <a:txBody>
                    <a:bodyPr/>
                    <a:lstStyle/>
                    <a:p>
                      <a:pPr algn="ctr" fontAlgn="ctr"/>
                      <a:r>
                        <a:rPr lang="en-US" altLang="zh-CN" sz="1800" b="0" i="0" u="none" strike="noStrike">
                          <a:solidFill>
                            <a:schemeClr val="tx1"/>
                          </a:solidFill>
                          <a:effectLst/>
                          <a:latin typeface="微软雅黑 Light" panose="020B0502040204020203" pitchFamily="34" charset="-122"/>
                          <a:ea typeface="微软雅黑 Light" panose="020B0502040204020203" pitchFamily="34" charset="-122"/>
                        </a:rPr>
                        <a:t>40%</a:t>
                      </a:r>
                    </a:p>
                  </a:txBody>
                  <a:tcPr marL="9525" marR="9525" marT="9525" marB="0" anchor="ctr"/>
                </a:tc>
                <a:tc>
                  <a:txBody>
                    <a:bodyPr/>
                    <a:lstStyle/>
                    <a:p>
                      <a:pPr algn="ctr" fontAlgn="ctr"/>
                      <a:r>
                        <a:rPr lang="en-US" altLang="zh-CN" sz="1800" b="0" i="0" u="none" strike="noStrike">
                          <a:solidFill>
                            <a:schemeClr val="tx1"/>
                          </a:solidFill>
                          <a:effectLst/>
                          <a:latin typeface="微软雅黑 Light" panose="020B0502040204020203" pitchFamily="34" charset="-122"/>
                          <a:ea typeface="微软雅黑 Light" panose="020B0502040204020203" pitchFamily="34" charset="-122"/>
                        </a:rPr>
                        <a:t>1.2</a:t>
                      </a:r>
                    </a:p>
                  </a:txBody>
                  <a:tcPr marL="9525" marR="9525" marT="9525" marB="0" anchor="ctr"/>
                </a:tc>
                <a:tc>
                  <a:txBody>
                    <a:bodyPr/>
                    <a:lstStyle/>
                    <a:p>
                      <a:pPr algn="ctr" fontAlgn="ctr"/>
                      <a:r>
                        <a:rPr lang="en-US" altLang="zh-CN" sz="1800" b="0" i="0" u="none" strike="noStrike" dirty="0">
                          <a:solidFill>
                            <a:schemeClr val="tx1"/>
                          </a:solidFill>
                          <a:effectLst/>
                          <a:latin typeface="微软雅黑 Light" panose="020B0502040204020203" pitchFamily="34" charset="-122"/>
                          <a:ea typeface="微软雅黑 Light" panose="020B0502040204020203" pitchFamily="34" charset="-122"/>
                        </a:rPr>
                        <a:t>13.4</a:t>
                      </a:r>
                    </a:p>
                  </a:txBody>
                  <a:tcPr marL="9525" marR="9525" marT="9525" marB="0" anchor="ctr"/>
                </a:tc>
                <a:tc>
                  <a:txBody>
                    <a:bodyPr/>
                    <a:lstStyle/>
                    <a:p>
                      <a:pPr algn="ctr" fontAlgn="ctr"/>
                      <a:r>
                        <a:rPr lang="en-US" altLang="zh-CN" sz="1800" b="0" i="0" u="none" strike="noStrike">
                          <a:solidFill>
                            <a:schemeClr val="tx1"/>
                          </a:solidFill>
                          <a:effectLst/>
                          <a:latin typeface="微软雅黑 Light" panose="020B0502040204020203" pitchFamily="34" charset="-122"/>
                          <a:ea typeface="微软雅黑 Light" panose="020B0502040204020203" pitchFamily="34" charset="-122"/>
                        </a:rPr>
                        <a:t>1017%</a:t>
                      </a:r>
                    </a:p>
                  </a:txBody>
                  <a:tcPr marL="9525" marR="9525" marT="9525" marB="0" anchor="ctr"/>
                </a:tc>
              </a:tr>
              <a:tr h="356802">
                <a:tc>
                  <a:txBody>
                    <a:bodyPr/>
                    <a:lstStyle/>
                    <a:p>
                      <a:pPr algn="ctr" fontAlgn="ctr"/>
                      <a:r>
                        <a:rPr lang="en-US" altLang="zh-CN" sz="1800" b="0" i="0" u="none" strike="noStrike">
                          <a:solidFill>
                            <a:schemeClr val="tx1"/>
                          </a:solidFill>
                          <a:effectLst/>
                          <a:latin typeface="微软雅黑 Light" panose="020B0502040204020203" pitchFamily="34" charset="-122"/>
                          <a:ea typeface="微软雅黑 Light" panose="020B0502040204020203" pitchFamily="34" charset="-122"/>
                        </a:rPr>
                        <a:t>10%</a:t>
                      </a:r>
                    </a:p>
                  </a:txBody>
                  <a:tcPr marL="9525" marR="9525" marT="9525" marB="0" anchor="ctr"/>
                </a:tc>
                <a:tc>
                  <a:txBody>
                    <a:bodyPr/>
                    <a:lstStyle/>
                    <a:p>
                      <a:pPr algn="ctr" fontAlgn="ctr"/>
                      <a:r>
                        <a:rPr lang="en-US" altLang="zh-CN" sz="1800" b="0" i="0" u="none" strike="noStrike">
                          <a:solidFill>
                            <a:schemeClr val="tx1"/>
                          </a:solidFill>
                          <a:effectLst/>
                          <a:latin typeface="微软雅黑 Light" panose="020B0502040204020203" pitchFamily="34" charset="-122"/>
                          <a:ea typeface="微软雅黑 Light" panose="020B0502040204020203" pitchFamily="34" charset="-122"/>
                        </a:rPr>
                        <a:t>45%</a:t>
                      </a:r>
                    </a:p>
                  </a:txBody>
                  <a:tcPr marL="9525" marR="9525" marT="9525" marB="0" anchor="ctr"/>
                </a:tc>
                <a:tc>
                  <a:txBody>
                    <a:bodyPr/>
                    <a:lstStyle/>
                    <a:p>
                      <a:pPr algn="ctr" fontAlgn="ctr"/>
                      <a:r>
                        <a:rPr lang="en-US" altLang="zh-CN" sz="1800" b="0" i="0" u="none" strike="noStrike">
                          <a:solidFill>
                            <a:schemeClr val="tx1"/>
                          </a:solidFill>
                          <a:effectLst/>
                          <a:latin typeface="微软雅黑 Light" panose="020B0502040204020203" pitchFamily="34" charset="-122"/>
                          <a:ea typeface="微软雅黑 Light" panose="020B0502040204020203" pitchFamily="34" charset="-122"/>
                        </a:rPr>
                        <a:t>1.2</a:t>
                      </a:r>
                    </a:p>
                  </a:txBody>
                  <a:tcPr marL="9525" marR="9525" marT="9525" marB="0" anchor="ctr"/>
                </a:tc>
                <a:tc>
                  <a:txBody>
                    <a:bodyPr/>
                    <a:lstStyle/>
                    <a:p>
                      <a:pPr algn="ctr" fontAlgn="ctr"/>
                      <a:r>
                        <a:rPr lang="en-US" altLang="zh-CN" sz="1800" b="0" i="0" u="none" strike="noStrike" dirty="0">
                          <a:solidFill>
                            <a:schemeClr val="tx1"/>
                          </a:solidFill>
                          <a:effectLst/>
                          <a:latin typeface="微软雅黑 Light" panose="020B0502040204020203" pitchFamily="34" charset="-122"/>
                          <a:ea typeface="微软雅黑 Light" panose="020B0502040204020203" pitchFamily="34" charset="-122"/>
                        </a:rPr>
                        <a:t>19.03</a:t>
                      </a:r>
                    </a:p>
                  </a:txBody>
                  <a:tcPr marL="9525" marR="9525" marT="9525" marB="0" anchor="ctr"/>
                </a:tc>
                <a:tc>
                  <a:txBody>
                    <a:bodyPr/>
                    <a:lstStyle/>
                    <a:p>
                      <a:pPr algn="ctr" fontAlgn="ctr"/>
                      <a:r>
                        <a:rPr lang="en-US" altLang="zh-CN" sz="1800" b="0" i="0" u="none" strike="noStrike" dirty="0">
                          <a:solidFill>
                            <a:schemeClr val="tx1"/>
                          </a:solidFill>
                          <a:effectLst/>
                          <a:latin typeface="微软雅黑 Light" panose="020B0502040204020203" pitchFamily="34" charset="-122"/>
                          <a:ea typeface="微软雅黑 Light" panose="020B0502040204020203" pitchFamily="34" charset="-122"/>
                        </a:rPr>
                        <a:t>1486%</a:t>
                      </a:r>
                    </a:p>
                  </a:txBody>
                  <a:tcPr marL="9525" marR="9525" marT="9525" marB="0" anchor="ctr"/>
                </a:tc>
              </a:tr>
              <a:tr h="356802">
                <a:tc>
                  <a:txBody>
                    <a:bodyPr/>
                    <a:lstStyle/>
                    <a:p>
                      <a:pPr algn="ctr" fontAlgn="ctr"/>
                      <a:r>
                        <a:rPr lang="en-US" altLang="zh-CN" sz="1800" b="0" i="0" u="none" strike="noStrike">
                          <a:solidFill>
                            <a:schemeClr val="tx1"/>
                          </a:solidFill>
                          <a:effectLst/>
                          <a:latin typeface="微软雅黑 Light" panose="020B0502040204020203" pitchFamily="34" charset="-122"/>
                          <a:ea typeface="微软雅黑 Light" panose="020B0502040204020203" pitchFamily="34" charset="-122"/>
                        </a:rPr>
                        <a:t>10%</a:t>
                      </a:r>
                    </a:p>
                  </a:txBody>
                  <a:tcPr marL="9525" marR="9525" marT="9525" marB="0" anchor="ctr"/>
                </a:tc>
                <a:tc>
                  <a:txBody>
                    <a:bodyPr/>
                    <a:lstStyle/>
                    <a:p>
                      <a:pPr algn="ctr" fontAlgn="ctr"/>
                      <a:r>
                        <a:rPr lang="en-US" altLang="zh-CN" sz="1800" b="0" i="0" u="none" strike="noStrike">
                          <a:solidFill>
                            <a:schemeClr val="tx1"/>
                          </a:solidFill>
                          <a:effectLst/>
                          <a:latin typeface="微软雅黑 Light" panose="020B0502040204020203" pitchFamily="34" charset="-122"/>
                          <a:ea typeface="微软雅黑 Light" panose="020B0502040204020203" pitchFamily="34" charset="-122"/>
                        </a:rPr>
                        <a:t>50%</a:t>
                      </a:r>
                    </a:p>
                  </a:txBody>
                  <a:tcPr marL="9525" marR="9525" marT="9525" marB="0" anchor="ctr"/>
                </a:tc>
                <a:tc>
                  <a:txBody>
                    <a:bodyPr/>
                    <a:lstStyle/>
                    <a:p>
                      <a:pPr algn="ctr" fontAlgn="ctr"/>
                      <a:r>
                        <a:rPr lang="en-US" altLang="zh-CN" sz="1800" b="0" i="0" u="none" strike="noStrike" dirty="0">
                          <a:solidFill>
                            <a:schemeClr val="tx1"/>
                          </a:solidFill>
                          <a:effectLst/>
                          <a:latin typeface="微软雅黑 Light" panose="020B0502040204020203" pitchFamily="34" charset="-122"/>
                          <a:ea typeface="微软雅黑 Light" panose="020B0502040204020203" pitchFamily="34" charset="-122"/>
                        </a:rPr>
                        <a:t>1.2</a:t>
                      </a:r>
                    </a:p>
                  </a:txBody>
                  <a:tcPr marL="9525" marR="9525" marT="9525" marB="0" anchor="ctr"/>
                </a:tc>
                <a:tc>
                  <a:txBody>
                    <a:bodyPr/>
                    <a:lstStyle/>
                    <a:p>
                      <a:pPr algn="ctr" fontAlgn="ctr"/>
                      <a:r>
                        <a:rPr lang="en-US" altLang="zh-CN" sz="1800" b="0" i="0" u="none" strike="noStrike">
                          <a:solidFill>
                            <a:schemeClr val="tx1"/>
                          </a:solidFill>
                          <a:effectLst/>
                          <a:latin typeface="微软雅黑 Light" panose="020B0502040204020203" pitchFamily="34" charset="-122"/>
                          <a:ea typeface="微软雅黑 Light" panose="020B0502040204020203" pitchFamily="34" charset="-122"/>
                        </a:rPr>
                        <a:t>26.71</a:t>
                      </a:r>
                    </a:p>
                  </a:txBody>
                  <a:tcPr marL="9525" marR="9525" marT="9525" marB="0" anchor="ctr"/>
                </a:tc>
                <a:tc>
                  <a:txBody>
                    <a:bodyPr/>
                    <a:lstStyle/>
                    <a:p>
                      <a:pPr algn="ctr" fontAlgn="ctr"/>
                      <a:r>
                        <a:rPr lang="en-US" altLang="zh-CN" sz="1800" b="0" i="0" u="none" strike="noStrike" dirty="0">
                          <a:solidFill>
                            <a:schemeClr val="tx1"/>
                          </a:solidFill>
                          <a:effectLst/>
                          <a:latin typeface="微软雅黑 Light" panose="020B0502040204020203" pitchFamily="34" charset="-122"/>
                          <a:ea typeface="微软雅黑 Light" panose="020B0502040204020203" pitchFamily="34" charset="-122"/>
                        </a:rPr>
                        <a:t>2126%</a:t>
                      </a:r>
                    </a:p>
                  </a:txBody>
                  <a:tcPr marL="9525" marR="9525" marT="9525" marB="0" anchor="ctr"/>
                </a:tc>
              </a:tr>
            </a:tbl>
          </a:graphicData>
        </a:graphic>
      </p:graphicFrame>
      <p:sp>
        <p:nvSpPr>
          <p:cNvPr id="10" name="文本框 9"/>
          <p:cNvSpPr txBox="1"/>
          <p:nvPr/>
        </p:nvSpPr>
        <p:spPr>
          <a:xfrm>
            <a:off x="459906" y="1374326"/>
            <a:ext cx="8493024" cy="369332"/>
          </a:xfrm>
          <a:prstGeom prst="rect">
            <a:avLst/>
          </a:prstGeom>
          <a:noFill/>
        </p:spPr>
        <p:txBody>
          <a:bodyPr wrap="square" rtlCol="0">
            <a:spAutoFit/>
          </a:bodyPr>
          <a:lstStyle/>
          <a:p>
            <a:r>
              <a:rPr lang="zh-CN" altLang="en-US" b="1" dirty="0" smtClean="0">
                <a:latin typeface="微软雅黑 Light" panose="020B0502040204020203" pitchFamily="34" charset="-122"/>
                <a:ea typeface="微软雅黑 Light" panose="020B0502040204020203" pitchFamily="34" charset="-122"/>
              </a:rPr>
              <a:t>表</a:t>
            </a:r>
            <a:r>
              <a:rPr lang="en-US" altLang="zh-CN" b="1" dirty="0" smtClean="0">
                <a:latin typeface="微软雅黑 Light" panose="020B0502040204020203" pitchFamily="34" charset="-122"/>
                <a:ea typeface="微软雅黑 Light" panose="020B0502040204020203" pitchFamily="34" charset="-122"/>
              </a:rPr>
              <a:t>11</a:t>
            </a:r>
            <a:r>
              <a:rPr lang="zh-CN" altLang="en-US" b="1" dirty="0" smtClean="0">
                <a:latin typeface="微软雅黑 Light" panose="020B0502040204020203" pitchFamily="34" charset="-122"/>
                <a:ea typeface="微软雅黑 Light" panose="020B0502040204020203" pitchFamily="34" charset="-122"/>
              </a:rPr>
              <a:t>：市场需求增加</a:t>
            </a:r>
            <a:r>
              <a:rPr lang="en-US" altLang="zh-CN" b="1" dirty="0" smtClean="0">
                <a:latin typeface="微软雅黑 Light" panose="020B0502040204020203" pitchFamily="34" charset="-122"/>
                <a:ea typeface="微软雅黑 Light" panose="020B0502040204020203" pitchFamily="34" charset="-122"/>
              </a:rPr>
              <a:t>5</a:t>
            </a:r>
            <a:r>
              <a:rPr lang="zh-CN" altLang="en-US" b="1" dirty="0" smtClean="0">
                <a:latin typeface="微软雅黑 Light" panose="020B0502040204020203" pitchFamily="34" charset="-122"/>
                <a:ea typeface="微软雅黑 Light" panose="020B0502040204020203" pitchFamily="34" charset="-122"/>
              </a:rPr>
              <a:t>倍后，不同盈利模式下</a:t>
            </a:r>
            <a:r>
              <a:rPr lang="en-US" altLang="zh-CN" b="1" dirty="0" smtClean="0">
                <a:latin typeface="微软雅黑 Light" panose="020B0502040204020203" pitchFamily="34" charset="-122"/>
                <a:ea typeface="微软雅黑 Light" panose="020B0502040204020203" pitchFamily="34" charset="-122"/>
              </a:rPr>
              <a:t>ROE</a:t>
            </a:r>
            <a:r>
              <a:rPr lang="zh-CN" altLang="en-US" b="1" dirty="0" smtClean="0">
                <a:latin typeface="微软雅黑 Light" panose="020B0502040204020203" pitchFamily="34" charset="-122"/>
                <a:ea typeface="微软雅黑 Light" panose="020B0502040204020203" pitchFamily="34" charset="-122"/>
              </a:rPr>
              <a:t>的弹性不同，股价弹性也不同</a:t>
            </a:r>
            <a:endParaRPr lang="zh-CN" altLang="en-US"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0894581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0"/>
            <a:ext cx="5839636" cy="369332"/>
          </a:xfrm>
          <a:prstGeom prst="rect">
            <a:avLst/>
          </a:prstGeom>
          <a:noFill/>
        </p:spPr>
        <p:txBody>
          <a:bodyPr wrap="square" rtlCol="0">
            <a:spAutoFit/>
          </a:bodyPr>
          <a:lstStyle/>
          <a:p>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3.2 </a:t>
            </a:r>
            <a:r>
              <a:rPr lang="zh-CN" altLang="en-US"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企业的估值本源来自</a:t>
            </a:r>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ROE</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股票估值和股价上涨源泉</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1707199"/>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说明：现实中有很多情况是上述的两种或三种情况的组合，譬如，原始的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为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10%</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，当市场需求增加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5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倍，其盈利模式决定了其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上限为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20%</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，达到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20%</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后现有产能仍不能需求的增加，此时只能通过增发或发行股权融资增加产能。我们这里只是分析几种特殊情况，现实中复杂的情况只是这几种特殊情况的组合而已。</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1346893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0"/>
            <a:ext cx="5839636" cy="369332"/>
          </a:xfrm>
          <a:prstGeom prst="rect">
            <a:avLst/>
          </a:prstGeom>
          <a:noFill/>
        </p:spPr>
        <p:txBody>
          <a:bodyPr wrap="square" rtlCol="0">
            <a:spAutoFit/>
          </a:bodyPr>
          <a:lstStyle/>
          <a:p>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1.1</a:t>
            </a:r>
            <a:r>
              <a:rPr lang="en-US" altLang="zh-CN"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zh-CN" altLang="en-US"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市场法（市场价格比较法）</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资产估值的基本方法</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4662815"/>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市场法主要是通过被评估物与成交范例的比较，来调整被评估与成交范例的异同，以达到获得被评估物最为合理的市场价格。比较就必须获得两个或多个待比较物的比较指标和技术</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参数。</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2</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、运用市场法需要考虑的差异调整</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因素</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我们运用市场法对交易范例进行挑选，最好的结果是交易范例的交易物与我们待评估物无论是生产功能、新旧程度、技术含量等完全一致，那么我们完全可以把交易范例中交易物的价格移植到我们的待评估物上</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但实际运作中，交易范例中的交易物往往与我们的待评估物有着这样那样的区别，我们就必须对这些不同进行调整，使交易范例中交易物的交易价格在经过调整后成为待评估物最为合理的市场价格。</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8099553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0"/>
            <a:ext cx="5839636" cy="369332"/>
          </a:xfrm>
          <a:prstGeom prst="rect">
            <a:avLst/>
          </a:prstGeom>
          <a:noFill/>
        </p:spPr>
        <p:txBody>
          <a:bodyPr wrap="square" rtlCol="0">
            <a:spAutoFit/>
          </a:bodyPr>
          <a:lstStyle/>
          <a:p>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3.2 </a:t>
            </a:r>
            <a:r>
              <a:rPr lang="zh-CN" altLang="en-US"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企业的估值本源来自</a:t>
            </a:r>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ROE</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股票估值和股价上涨源泉</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4247317"/>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4</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）不能发债也不能增发，只能被其他的新进入企业来满足新增的市场</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需求</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除了以上三种情况之外，还有一种极端情况就是市场竞争非常激烈，即一旦市场需求增加，很快被其他新进入企业跟进满足新增的市场需求，则原有的企业只能仍按照原始的</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水平运行，这时无论市场需求增加多少，企业的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也不会增加，因此股价也不发生变化</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综述：以上</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四种情况是从不同的角度进行分析的，第四种情况是市场竞争程度而言的，比前三种更加激烈；第三种情况是没有达到极限产能或者极限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情况，其他均是达到极限产能或极限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的情况；前两种情况是从股权和债权融资的角度。</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8573296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0"/>
            <a:ext cx="5839636" cy="369332"/>
          </a:xfrm>
          <a:prstGeom prst="rect">
            <a:avLst/>
          </a:prstGeom>
          <a:noFill/>
        </p:spPr>
        <p:txBody>
          <a:bodyPr wrap="square" rtlCol="0">
            <a:spAutoFit/>
          </a:bodyPr>
          <a:lstStyle/>
          <a:p>
            <a:r>
              <a:rPr lang="en-US" altLang="zh-CN"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3.3 PB</a:t>
            </a:r>
            <a:r>
              <a:rPr lang="zh-CN" altLang="en-US"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PE</a:t>
            </a:r>
            <a:r>
              <a:rPr lang="zh-CN" altLang="en-US"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等不同估值方法本质是相通的</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股票估值和股价上涨源泉</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3416320"/>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rPr>
              <a:t>1</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PB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与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均是与企业的盈利模式（</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大小和时间结构）</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一一对应的</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前面讲</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到，企业的价值由初始投入资源（净资产）和，因此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PB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只是个结果而已。这也可以看出不同的盈利模式下的估值水平没有可比性。对于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20%</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的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水平盈利模式的企业，</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PB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为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2.87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倍是合理的，对于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10%</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的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水平盈利模式的企业，</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1.2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倍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PB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是合理</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的。</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同样的道理，</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也不是单独割裂的，也是与企业的盈利模式（</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大小和时间结构）高度相关的，不同的盈利模式，其合理的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估值水平是不同的。根据数学公式：</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pic>
        <p:nvPicPr>
          <p:cNvPr id="2" name="图片 1"/>
          <p:cNvPicPr>
            <a:picLocks noChangeAspect="1"/>
          </p:cNvPicPr>
          <p:nvPr/>
        </p:nvPicPr>
        <p:blipFill>
          <a:blip r:embed="rId2"/>
          <a:stretch>
            <a:fillRect/>
          </a:stretch>
        </p:blipFill>
        <p:spPr>
          <a:xfrm>
            <a:off x="-1293962" y="4903404"/>
            <a:ext cx="11753280" cy="886605"/>
          </a:xfrm>
          <a:prstGeom prst="rect">
            <a:avLst/>
          </a:prstGeom>
        </p:spPr>
      </p:pic>
    </p:spTree>
    <p:extLst>
      <p:ext uri="{BB962C8B-B14F-4D97-AF65-F5344CB8AC3E}">
        <p14:creationId xmlns:p14="http://schemas.microsoft.com/office/powerpoint/2010/main" val="1560339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0"/>
            <a:ext cx="5839636" cy="369332"/>
          </a:xfrm>
          <a:prstGeom prst="rect">
            <a:avLst/>
          </a:prstGeom>
          <a:noFill/>
        </p:spPr>
        <p:txBody>
          <a:bodyPr wrap="square" rtlCol="0">
            <a:spAutoFit/>
          </a:bodyPr>
          <a:lstStyle/>
          <a:p>
            <a:r>
              <a:rPr lang="en-US" altLang="zh-CN"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3.3 PB</a:t>
            </a:r>
            <a:r>
              <a:rPr lang="zh-CN" altLang="en-US"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PE</a:t>
            </a:r>
            <a:r>
              <a:rPr lang="zh-CN" altLang="en-US"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等不同估值方法本质是相通的</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股票估值和股价上涨源泉</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5078313"/>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因此可以</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根据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PB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与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的对应关系表计算出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与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的对应关系</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注：上表均是假设企业未来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10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年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数值，</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10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年之后与股东必要报酬回报相当，股东必要报酬回报率为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8%</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0" name="文本框 9"/>
          <p:cNvSpPr txBox="1"/>
          <p:nvPr/>
        </p:nvSpPr>
        <p:spPr>
          <a:xfrm>
            <a:off x="459906" y="1926420"/>
            <a:ext cx="8493024" cy="369332"/>
          </a:xfrm>
          <a:prstGeom prst="rect">
            <a:avLst/>
          </a:prstGeom>
          <a:noFill/>
        </p:spPr>
        <p:txBody>
          <a:bodyPr wrap="square" rtlCol="0">
            <a:spAutoFit/>
          </a:bodyPr>
          <a:lstStyle/>
          <a:p>
            <a:r>
              <a:rPr lang="zh-CN" altLang="en-US" b="1" dirty="0" smtClean="0">
                <a:latin typeface="微软雅黑 Light" panose="020B0502040204020203" pitchFamily="34" charset="-122"/>
                <a:ea typeface="微软雅黑 Light" panose="020B0502040204020203" pitchFamily="34" charset="-122"/>
              </a:rPr>
              <a:t>表</a:t>
            </a:r>
            <a:r>
              <a:rPr lang="en-US" altLang="zh-CN" b="1" dirty="0" smtClean="0">
                <a:latin typeface="微软雅黑 Light" panose="020B0502040204020203" pitchFamily="34" charset="-122"/>
                <a:ea typeface="微软雅黑 Light" panose="020B0502040204020203" pitchFamily="34" charset="-122"/>
              </a:rPr>
              <a:t>12</a:t>
            </a:r>
            <a:r>
              <a:rPr lang="zh-CN" altLang="en-US" b="1" dirty="0" smtClean="0">
                <a:latin typeface="微软雅黑 Light" panose="020B0502040204020203" pitchFamily="34" charset="-122"/>
                <a:ea typeface="微软雅黑 Light" panose="020B0502040204020203" pitchFamily="34" charset="-122"/>
              </a:rPr>
              <a:t>：由</a:t>
            </a:r>
            <a:r>
              <a:rPr lang="en-US" altLang="zh-CN" b="1" dirty="0" smtClean="0">
                <a:latin typeface="微软雅黑 Light" panose="020B0502040204020203" pitchFamily="34" charset="-122"/>
                <a:ea typeface="微软雅黑 Light" panose="020B0502040204020203" pitchFamily="34" charset="-122"/>
              </a:rPr>
              <a:t>PB</a:t>
            </a:r>
            <a:r>
              <a:rPr lang="zh-CN" altLang="en-US" b="1" dirty="0" smtClean="0">
                <a:latin typeface="微软雅黑 Light" panose="020B0502040204020203" pitchFamily="34" charset="-122"/>
                <a:ea typeface="微软雅黑 Light" panose="020B0502040204020203" pitchFamily="34" charset="-122"/>
              </a:rPr>
              <a:t>与</a:t>
            </a:r>
            <a:r>
              <a:rPr lang="en-US" altLang="zh-CN" b="1" dirty="0" smtClean="0">
                <a:latin typeface="微软雅黑 Light" panose="020B0502040204020203" pitchFamily="34" charset="-122"/>
                <a:ea typeface="微软雅黑 Light" panose="020B0502040204020203" pitchFamily="34" charset="-122"/>
              </a:rPr>
              <a:t>ROE</a:t>
            </a:r>
            <a:r>
              <a:rPr lang="zh-CN" altLang="en-US" b="1" dirty="0" smtClean="0">
                <a:latin typeface="微软雅黑 Light" panose="020B0502040204020203" pitchFamily="34" charset="-122"/>
                <a:ea typeface="微软雅黑 Light" panose="020B0502040204020203" pitchFamily="34" charset="-122"/>
              </a:rPr>
              <a:t>的对应关系可得</a:t>
            </a:r>
            <a:r>
              <a:rPr lang="en-US" altLang="zh-CN" b="1" dirty="0" smtClean="0">
                <a:latin typeface="微软雅黑 Light" panose="020B0502040204020203" pitchFamily="34" charset="-122"/>
                <a:ea typeface="微软雅黑 Light" panose="020B0502040204020203" pitchFamily="34" charset="-122"/>
              </a:rPr>
              <a:t>PE</a:t>
            </a:r>
            <a:r>
              <a:rPr lang="zh-CN" altLang="en-US" b="1" dirty="0" smtClean="0">
                <a:latin typeface="微软雅黑 Light" panose="020B0502040204020203" pitchFamily="34" charset="-122"/>
                <a:ea typeface="微软雅黑 Light" panose="020B0502040204020203" pitchFamily="34" charset="-122"/>
              </a:rPr>
              <a:t>与</a:t>
            </a:r>
            <a:r>
              <a:rPr lang="en-US" altLang="zh-CN" b="1" dirty="0" smtClean="0">
                <a:latin typeface="微软雅黑 Light" panose="020B0502040204020203" pitchFamily="34" charset="-122"/>
                <a:ea typeface="微软雅黑 Light" panose="020B0502040204020203" pitchFamily="34" charset="-122"/>
              </a:rPr>
              <a:t>ROE</a:t>
            </a:r>
            <a:r>
              <a:rPr lang="zh-CN" altLang="en-US" b="1" dirty="0" smtClean="0">
                <a:latin typeface="微软雅黑 Light" panose="020B0502040204020203" pitchFamily="34" charset="-122"/>
                <a:ea typeface="微软雅黑 Light" panose="020B0502040204020203" pitchFamily="34" charset="-122"/>
              </a:rPr>
              <a:t>的对应关系</a:t>
            </a:r>
            <a:endParaRPr lang="zh-CN" altLang="en-US" b="1" dirty="0">
              <a:latin typeface="微软雅黑 Light" panose="020B0502040204020203" pitchFamily="34" charset="-122"/>
              <a:ea typeface="微软雅黑 Light" panose="020B0502040204020203"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484641685"/>
              </p:ext>
            </p:extLst>
          </p:nvPr>
        </p:nvGraphicFramePr>
        <p:xfrm>
          <a:off x="459906" y="2358864"/>
          <a:ext cx="8235519" cy="3213804"/>
        </p:xfrm>
        <a:graphic>
          <a:graphicData uri="http://schemas.openxmlformats.org/drawingml/2006/table">
            <a:tbl>
              <a:tblPr firstRow="1" bandRow="1">
                <a:tableStyleId>{5C22544A-7EE6-4342-B048-85BDC9FD1C3A}</a:tableStyleId>
              </a:tblPr>
              <a:tblGrid>
                <a:gridCol w="2745173"/>
                <a:gridCol w="2745173"/>
                <a:gridCol w="2745173"/>
              </a:tblGrid>
              <a:tr h="292164">
                <a:tc>
                  <a:txBody>
                    <a:bodyPr/>
                    <a:lstStyle/>
                    <a:p>
                      <a:pPr algn="ctr" fontAlgn="ctr"/>
                      <a:r>
                        <a:rPr lang="en-US" sz="1800" b="0" i="0" u="none" strike="noStrike" dirty="0">
                          <a:solidFill>
                            <a:schemeClr val="bg1"/>
                          </a:solidFill>
                          <a:effectLst/>
                          <a:latin typeface="微软雅黑 Light" panose="020B0502040204020203" pitchFamily="34" charset="-122"/>
                          <a:ea typeface="微软雅黑 Light" panose="020B0502040204020203" pitchFamily="34" charset="-122"/>
                        </a:rPr>
                        <a:t>ROE</a:t>
                      </a:r>
                    </a:p>
                  </a:txBody>
                  <a:tcPr marL="9525" marR="9525" marT="9525" marB="0" anchor="ctr"/>
                </a:tc>
                <a:tc>
                  <a:txBody>
                    <a:bodyPr/>
                    <a:lstStyle/>
                    <a:p>
                      <a:pPr algn="ctr" fontAlgn="ctr"/>
                      <a:r>
                        <a:rPr lang="en-US" sz="1800" b="0" i="0" u="none" strike="noStrike" dirty="0">
                          <a:solidFill>
                            <a:schemeClr val="bg1"/>
                          </a:solidFill>
                          <a:effectLst/>
                          <a:latin typeface="微软雅黑 Light" panose="020B0502040204020203" pitchFamily="34" charset="-122"/>
                          <a:ea typeface="微软雅黑 Light" panose="020B0502040204020203" pitchFamily="34" charset="-122"/>
                        </a:rPr>
                        <a:t>PB</a:t>
                      </a:r>
                    </a:p>
                  </a:txBody>
                  <a:tcPr marL="9525" marR="9525" marT="9525" marB="0" anchor="ctr"/>
                </a:tc>
                <a:tc>
                  <a:txBody>
                    <a:bodyPr/>
                    <a:lstStyle/>
                    <a:p>
                      <a:pPr algn="ctr" fontAlgn="ctr"/>
                      <a:r>
                        <a:rPr lang="en-US" sz="1800" b="0" i="0" u="none" strike="noStrike" dirty="0">
                          <a:solidFill>
                            <a:schemeClr val="bg1"/>
                          </a:solidFill>
                          <a:effectLst/>
                          <a:latin typeface="微软雅黑 Light" panose="020B0502040204020203" pitchFamily="34" charset="-122"/>
                          <a:ea typeface="微软雅黑 Light" panose="020B0502040204020203" pitchFamily="34" charset="-122"/>
                        </a:rPr>
                        <a:t>PE</a:t>
                      </a:r>
                    </a:p>
                  </a:txBody>
                  <a:tcPr marL="9525" marR="9525" marT="9525" marB="0" anchor="ctr"/>
                </a:tc>
              </a:tr>
              <a:tr h="292164">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10%</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1.2</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12.01</a:t>
                      </a:r>
                    </a:p>
                  </a:txBody>
                  <a:tcPr marL="9525" marR="9525" marT="9525" marB="0" anchor="ctr"/>
                </a:tc>
              </a:tr>
              <a:tr h="292164">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12%</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1.44</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11.99</a:t>
                      </a:r>
                    </a:p>
                  </a:txBody>
                  <a:tcPr marL="9525" marR="9525" marT="9525" marB="0" anchor="ctr"/>
                </a:tc>
              </a:tr>
              <a:tr h="292164">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15%</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1.87</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12.49</a:t>
                      </a:r>
                    </a:p>
                  </a:txBody>
                  <a:tcPr marL="9525" marR="9525" marT="9525" marB="0" anchor="ctr"/>
                </a:tc>
              </a:tr>
              <a:tr h="292164">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18%</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2.42</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13.47</a:t>
                      </a:r>
                    </a:p>
                  </a:txBody>
                  <a:tcPr marL="9525" marR="9525" marT="9525" marB="0" anchor="ctr"/>
                </a:tc>
              </a:tr>
              <a:tr h="292164">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20%</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2.87</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14.34</a:t>
                      </a:r>
                    </a:p>
                  </a:txBody>
                  <a:tcPr marL="9525" marR="9525" marT="9525" marB="0" anchor="ctr"/>
                </a:tc>
              </a:tr>
              <a:tr h="292164">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25%</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4.31</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17.26</a:t>
                      </a:r>
                    </a:p>
                  </a:txBody>
                  <a:tcPr marL="9525" marR="9525" marT="9525" marB="0" anchor="ctr"/>
                </a:tc>
              </a:tr>
              <a:tr h="292164">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30%</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6.39</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21.29</a:t>
                      </a:r>
                    </a:p>
                  </a:txBody>
                  <a:tcPr marL="9525" marR="9525" marT="9525" marB="0" anchor="ctr"/>
                </a:tc>
              </a:tr>
              <a:tr h="292164">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35%</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9.31</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26.61</a:t>
                      </a:r>
                    </a:p>
                  </a:txBody>
                  <a:tcPr marL="9525" marR="9525" marT="9525" marB="0" anchor="ctr"/>
                </a:tc>
              </a:tr>
              <a:tr h="292164">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40%</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13.4</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33.5</a:t>
                      </a:r>
                    </a:p>
                  </a:txBody>
                  <a:tcPr marL="9525" marR="9525" marT="9525" marB="0" anchor="ctr"/>
                </a:tc>
              </a:tr>
              <a:tr h="292164">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50%</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26.71</a:t>
                      </a:r>
                    </a:p>
                  </a:txBody>
                  <a:tcPr marL="9525" marR="9525" marT="9525" marB="0" anchor="ctr"/>
                </a:tc>
                <a:tc>
                  <a:txBody>
                    <a:bodyPr/>
                    <a:lstStyle/>
                    <a:p>
                      <a:pPr algn="ctr" fontAlgn="ctr"/>
                      <a:r>
                        <a:rPr lang="en-US" altLang="zh-CN" sz="1800" b="0" i="0" u="none" strike="noStrike" dirty="0">
                          <a:solidFill>
                            <a:srgbClr val="000000"/>
                          </a:solidFill>
                          <a:effectLst/>
                          <a:latin typeface="微软雅黑 Light" panose="020B0502040204020203" pitchFamily="34" charset="-122"/>
                          <a:ea typeface="微软雅黑 Light" panose="020B0502040204020203" pitchFamily="34" charset="-122"/>
                        </a:rPr>
                        <a:t>53.42</a:t>
                      </a:r>
                    </a:p>
                  </a:txBody>
                  <a:tcPr marL="9525" marR="9525" marT="9525" marB="0" anchor="ctr"/>
                </a:tc>
              </a:tr>
            </a:tbl>
          </a:graphicData>
        </a:graphic>
      </p:graphicFrame>
    </p:spTree>
    <p:extLst>
      <p:ext uri="{BB962C8B-B14F-4D97-AF65-F5344CB8AC3E}">
        <p14:creationId xmlns:p14="http://schemas.microsoft.com/office/powerpoint/2010/main" val="35964943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0"/>
            <a:ext cx="5839636" cy="369332"/>
          </a:xfrm>
          <a:prstGeom prst="rect">
            <a:avLst/>
          </a:prstGeom>
          <a:noFill/>
        </p:spPr>
        <p:txBody>
          <a:bodyPr wrap="square" rtlCol="0">
            <a:spAutoFit/>
          </a:bodyPr>
          <a:lstStyle/>
          <a:p>
            <a:r>
              <a:rPr lang="en-US" altLang="zh-CN"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3.3 PB</a:t>
            </a:r>
            <a:r>
              <a:rPr lang="zh-CN" altLang="en-US"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PE</a:t>
            </a:r>
            <a:r>
              <a:rPr lang="zh-CN" altLang="en-US"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等不同估值方法本质是相通的</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股票估值和股价上涨源泉</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4662815"/>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2</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PB</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与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PS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等其他估值模型也无本质区别，只是方便</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而已</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除了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PB</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等估值方法之外，还有一些公司或者行业利用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PS</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（股价</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销售收入）等其他的指标，其实这些指标与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PB</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并无本质区别</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我们以基金公司的转让价值为例，基金公司的价值（市场转让价值）基本等于其公募基金的规模乘以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8%</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。实际上根据基金行业的盈利模式，基金的管理费率为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1.5%</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，大基金净利润率大约为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30%</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，则</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基金公司的净利润</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收入*</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30%=</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规模*</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1.5%*30%=</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规模*</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0.45</a:t>
            </a:r>
            <a:r>
              <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这样基金公司的价值（市场转让价值）等于其公募基金的规模乘以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8%</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隐含的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为</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18</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=8%/0.45%</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）倍</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同样的道理，其他行业使用的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PS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估值方法，其实也与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PE</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PB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估值方法无本质区别，只是简便而已。</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2782757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0"/>
            <a:ext cx="5839636" cy="369332"/>
          </a:xfrm>
          <a:prstGeom prst="rect">
            <a:avLst/>
          </a:prstGeom>
          <a:noFill/>
        </p:spPr>
        <p:txBody>
          <a:bodyPr wrap="square" rtlCol="0">
            <a:spAutoFit/>
          </a:bodyPr>
          <a:lstStyle/>
          <a:p>
            <a:r>
              <a:rPr lang="en-US" altLang="zh-CN"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3.3 PB</a:t>
            </a:r>
            <a:r>
              <a:rPr lang="zh-CN" altLang="en-US"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PE</a:t>
            </a:r>
            <a:r>
              <a:rPr lang="zh-CN" altLang="en-US"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等不同估值方法本质是相通的</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股票估值和股价上涨源泉</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4247317"/>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rPr>
              <a:t>3</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PB</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与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DDM</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FCFF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等估值模型也并无本质</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区别</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通过前面的分析可以看出</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，上述</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探讨的估值原理是采用的未来预期现金流贴现的方法，这其实是任何商业投资和股票估值的本质原理。</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DDM</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FCFF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也是采用预期现金流贴现的估值方法，因此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PB</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等估值方法与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DDM</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FCFF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并无本质区别，也就是说在上述理想的模型中，无论哪种方法，估值均是相同的</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上述模型假设投入和产出均以现金的形式，现实却不是如此，因此预期现金流的形式有很多的不同，譬如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DDM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是按照分红的现金流计算，</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FCFF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是按照企业获得的现金流计算，因此导致计算形式和结果略有差别。但这几种模型反应的原理本质是相同</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的。</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6330601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1"/>
            <a:ext cx="8463710" cy="369332"/>
          </a:xfrm>
          <a:prstGeom prst="rect">
            <a:avLst/>
          </a:prstGeom>
          <a:noFill/>
        </p:spPr>
        <p:txBody>
          <a:bodyPr wrap="square" rtlCol="0">
            <a:spAutoFit/>
          </a:bodyPr>
          <a:lstStyle/>
          <a:p>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3.4 </a:t>
            </a:r>
            <a:r>
              <a:rPr lang="zh-CN" altLang="en-US"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企业</a:t>
            </a:r>
            <a:r>
              <a:rPr lang="zh-CN" altLang="en-US"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估值主要看 </a:t>
            </a:r>
            <a:r>
              <a:rPr lang="en-US" altLang="zh-CN"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ROE </a:t>
            </a:r>
            <a:r>
              <a:rPr lang="zh-CN" altLang="en-US"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结构流，</a:t>
            </a:r>
            <a:r>
              <a:rPr lang="en-US" altLang="zh-CN"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PB</a:t>
            </a:r>
            <a:r>
              <a:rPr lang="zh-CN" altLang="en-US"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PE </a:t>
            </a:r>
            <a:r>
              <a:rPr lang="zh-CN" altLang="en-US"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只是静态的结果，并无可比性</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股票估值和股价上涨源泉</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2169825"/>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上面我们为了看清楚问题的本质和模型运行原理，我们假设未来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10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年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保持固定的水平，譬如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20%</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，接下来与市场的必要报酬回报率相当，在此假设下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PB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与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的大小之间有固定的对应关系。在现实中情况复杂很多，导致我们看到的当年静态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与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PB</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估值不相匹配。这里做如下几点说明</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9161817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1"/>
            <a:ext cx="8463710" cy="369332"/>
          </a:xfrm>
          <a:prstGeom prst="rect">
            <a:avLst/>
          </a:prstGeom>
          <a:noFill/>
        </p:spPr>
        <p:txBody>
          <a:bodyPr wrap="square" rtlCol="0">
            <a:spAutoFit/>
          </a:bodyPr>
          <a:lstStyle/>
          <a:p>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3.4 </a:t>
            </a:r>
            <a:r>
              <a:rPr lang="zh-CN" altLang="en-US"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企业</a:t>
            </a:r>
            <a:r>
              <a:rPr lang="zh-CN" altLang="en-US"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估值主要看 </a:t>
            </a:r>
            <a:r>
              <a:rPr lang="en-US" altLang="zh-CN"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ROE </a:t>
            </a:r>
            <a:r>
              <a:rPr lang="zh-CN" altLang="en-US"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结构流，</a:t>
            </a:r>
            <a:r>
              <a:rPr lang="en-US" altLang="zh-CN"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PB</a:t>
            </a:r>
            <a:r>
              <a:rPr lang="zh-CN" altLang="en-US"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PE </a:t>
            </a:r>
            <a:r>
              <a:rPr lang="zh-CN" altLang="en-US"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只是静态的结果，并无可比性</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股票估值和股价上涨源泉</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5078313"/>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）投资者可能预期未来的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水平会下降不能维持当前的</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水平</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以下为例，假设投资者预期某个行业或者企业的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水平如下</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nSpc>
                <a:spcPct val="150000"/>
              </a:lnSpc>
            </a:pP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nSpc>
                <a:spcPct val="150000"/>
              </a:lnSpc>
            </a:pPr>
            <a:endPar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nSpc>
                <a:spcPct val="150000"/>
              </a:lnSpc>
            </a:pP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nSpc>
                <a:spcPct val="150000"/>
              </a:lnSpc>
            </a:pP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nSpc>
                <a:spcPct val="150000"/>
              </a:lnSpc>
            </a:pP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注：同样假设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10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年后企业的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恢复至社会平均水平我们可以看到在这样的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分布结构下，企业的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PB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估值水平为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0.98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倍，而当年的静态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水平为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20%</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128081892"/>
              </p:ext>
            </p:extLst>
          </p:nvPr>
        </p:nvGraphicFramePr>
        <p:xfrm>
          <a:off x="396816" y="2761106"/>
          <a:ext cx="8556122" cy="2380239"/>
        </p:xfrm>
        <a:graphic>
          <a:graphicData uri="http://schemas.openxmlformats.org/drawingml/2006/table">
            <a:tbl>
              <a:tblPr firstRow="1" bandRow="1">
                <a:tableStyleId>{5C22544A-7EE6-4342-B048-85BDC9FD1C3A}</a:tableStyleId>
              </a:tblPr>
              <a:tblGrid>
                <a:gridCol w="2110584"/>
                <a:gridCol w="585958"/>
                <a:gridCol w="585958"/>
                <a:gridCol w="585958"/>
                <a:gridCol w="585958"/>
                <a:gridCol w="585958"/>
                <a:gridCol w="585958"/>
                <a:gridCol w="585958"/>
                <a:gridCol w="585958"/>
                <a:gridCol w="585958"/>
                <a:gridCol w="585958"/>
                <a:gridCol w="585958"/>
              </a:tblGrid>
              <a:tr h="486320">
                <a:tc>
                  <a:txBody>
                    <a:bodyPr/>
                    <a:lstStyle/>
                    <a:p>
                      <a:pPr algn="l" fontAlgn="ctr"/>
                      <a:r>
                        <a:rPr lang="zh-CN" altLang="en-US" sz="1800" b="0" i="0" u="none" strike="noStrike" dirty="0">
                          <a:solidFill>
                            <a:schemeClr val="bg1"/>
                          </a:solidFill>
                          <a:effectLst/>
                          <a:latin typeface="微软雅黑 Light" panose="020B0502040204020203" pitchFamily="34" charset="-122"/>
                          <a:ea typeface="微软雅黑 Light" panose="020B0502040204020203" pitchFamily="34" charset="-122"/>
                        </a:rPr>
                        <a:t>年</a:t>
                      </a:r>
                    </a:p>
                  </a:txBody>
                  <a:tcPr marL="9525" marR="9525" marT="9525" marB="0" anchor="ctr"/>
                </a:tc>
                <a:tc>
                  <a:txBody>
                    <a:bodyPr/>
                    <a:lstStyle/>
                    <a:p>
                      <a:pPr algn="ctr" fontAlgn="ctr"/>
                      <a:r>
                        <a:rPr lang="en-US" altLang="zh-CN" sz="1800" b="0" i="0" u="none" strike="noStrike" dirty="0">
                          <a:solidFill>
                            <a:schemeClr val="bg1"/>
                          </a:solidFill>
                          <a:effectLst/>
                          <a:latin typeface="微软雅黑 Light" panose="020B0502040204020203" pitchFamily="34" charset="-122"/>
                          <a:ea typeface="微软雅黑 Light" panose="020B0502040204020203" pitchFamily="34" charset="-122"/>
                        </a:rPr>
                        <a:t>0</a:t>
                      </a:r>
                    </a:p>
                  </a:txBody>
                  <a:tcPr marL="9525" marR="9525" marT="9525" marB="0" anchor="ctr"/>
                </a:tc>
                <a:tc>
                  <a:txBody>
                    <a:bodyPr/>
                    <a:lstStyle/>
                    <a:p>
                      <a:pPr algn="ctr" fontAlgn="ctr"/>
                      <a:r>
                        <a:rPr lang="en-US" altLang="zh-CN" sz="1800" b="0" i="0" u="none" strike="noStrike" dirty="0">
                          <a:solidFill>
                            <a:schemeClr val="bg1"/>
                          </a:solidFill>
                          <a:effectLst/>
                          <a:latin typeface="微软雅黑 Light" panose="020B0502040204020203" pitchFamily="34" charset="-122"/>
                          <a:ea typeface="微软雅黑 Light" panose="020B0502040204020203" pitchFamily="34" charset="-122"/>
                        </a:rPr>
                        <a:t>1</a:t>
                      </a:r>
                    </a:p>
                  </a:txBody>
                  <a:tcPr marL="9525" marR="9525" marT="9525" marB="0" anchor="ctr"/>
                </a:tc>
                <a:tc>
                  <a:txBody>
                    <a:bodyPr/>
                    <a:lstStyle/>
                    <a:p>
                      <a:pPr algn="ctr" fontAlgn="ctr"/>
                      <a:r>
                        <a:rPr lang="en-US" altLang="zh-CN" sz="1800" b="0" i="0" u="none" strike="noStrike" dirty="0">
                          <a:solidFill>
                            <a:schemeClr val="bg1"/>
                          </a:solidFill>
                          <a:effectLst/>
                          <a:latin typeface="微软雅黑 Light" panose="020B0502040204020203" pitchFamily="34" charset="-122"/>
                          <a:ea typeface="微软雅黑 Light" panose="020B0502040204020203" pitchFamily="34" charset="-122"/>
                        </a:rPr>
                        <a:t>2</a:t>
                      </a:r>
                    </a:p>
                  </a:txBody>
                  <a:tcPr marL="9525" marR="9525" marT="9525" marB="0" anchor="ctr"/>
                </a:tc>
                <a:tc>
                  <a:txBody>
                    <a:bodyPr/>
                    <a:lstStyle/>
                    <a:p>
                      <a:pPr algn="ctr" fontAlgn="ctr"/>
                      <a:r>
                        <a:rPr lang="en-US" altLang="zh-CN" sz="1800" b="0" i="0" u="none" strike="noStrike" dirty="0">
                          <a:solidFill>
                            <a:schemeClr val="bg1"/>
                          </a:solidFill>
                          <a:effectLst/>
                          <a:latin typeface="微软雅黑 Light" panose="020B0502040204020203" pitchFamily="34" charset="-122"/>
                          <a:ea typeface="微软雅黑 Light" panose="020B0502040204020203" pitchFamily="34" charset="-122"/>
                        </a:rPr>
                        <a:t>3</a:t>
                      </a:r>
                    </a:p>
                  </a:txBody>
                  <a:tcPr marL="9525" marR="9525" marT="9525" marB="0" anchor="ctr"/>
                </a:tc>
                <a:tc>
                  <a:txBody>
                    <a:bodyPr/>
                    <a:lstStyle/>
                    <a:p>
                      <a:pPr algn="ctr" fontAlgn="ctr"/>
                      <a:r>
                        <a:rPr lang="en-US" altLang="zh-CN" sz="1800" b="0" i="0" u="none" strike="noStrike" dirty="0">
                          <a:solidFill>
                            <a:schemeClr val="bg1"/>
                          </a:solidFill>
                          <a:effectLst/>
                          <a:latin typeface="微软雅黑 Light" panose="020B0502040204020203" pitchFamily="34" charset="-122"/>
                          <a:ea typeface="微软雅黑 Light" panose="020B0502040204020203" pitchFamily="34" charset="-122"/>
                        </a:rPr>
                        <a:t>4</a:t>
                      </a:r>
                    </a:p>
                  </a:txBody>
                  <a:tcPr marL="9525" marR="9525" marT="9525" marB="0" anchor="ctr"/>
                </a:tc>
                <a:tc>
                  <a:txBody>
                    <a:bodyPr/>
                    <a:lstStyle/>
                    <a:p>
                      <a:pPr algn="ctr" fontAlgn="ctr"/>
                      <a:r>
                        <a:rPr lang="en-US" altLang="zh-CN" sz="1800" b="0" i="0" u="none" strike="noStrike" dirty="0">
                          <a:solidFill>
                            <a:schemeClr val="bg1"/>
                          </a:solidFill>
                          <a:effectLst/>
                          <a:latin typeface="微软雅黑 Light" panose="020B0502040204020203" pitchFamily="34" charset="-122"/>
                          <a:ea typeface="微软雅黑 Light" panose="020B0502040204020203" pitchFamily="34" charset="-122"/>
                        </a:rPr>
                        <a:t>5</a:t>
                      </a:r>
                    </a:p>
                  </a:txBody>
                  <a:tcPr marL="9525" marR="9525" marT="9525" marB="0" anchor="ctr"/>
                </a:tc>
                <a:tc>
                  <a:txBody>
                    <a:bodyPr/>
                    <a:lstStyle/>
                    <a:p>
                      <a:pPr algn="ctr" fontAlgn="ctr"/>
                      <a:r>
                        <a:rPr lang="en-US" altLang="zh-CN" sz="1800" b="0" i="0" u="none" strike="noStrike" dirty="0">
                          <a:solidFill>
                            <a:schemeClr val="bg1"/>
                          </a:solidFill>
                          <a:effectLst/>
                          <a:latin typeface="微软雅黑 Light" panose="020B0502040204020203" pitchFamily="34" charset="-122"/>
                          <a:ea typeface="微软雅黑 Light" panose="020B0502040204020203" pitchFamily="34" charset="-122"/>
                        </a:rPr>
                        <a:t>6</a:t>
                      </a:r>
                    </a:p>
                  </a:txBody>
                  <a:tcPr marL="9525" marR="9525" marT="9525" marB="0" anchor="ctr"/>
                </a:tc>
                <a:tc>
                  <a:txBody>
                    <a:bodyPr/>
                    <a:lstStyle/>
                    <a:p>
                      <a:pPr algn="ctr" fontAlgn="ctr"/>
                      <a:r>
                        <a:rPr lang="en-US" altLang="zh-CN" sz="1800" b="0" i="0" u="none" strike="noStrike" dirty="0">
                          <a:solidFill>
                            <a:schemeClr val="bg1"/>
                          </a:solidFill>
                          <a:effectLst/>
                          <a:latin typeface="微软雅黑 Light" panose="020B0502040204020203" pitchFamily="34" charset="-122"/>
                          <a:ea typeface="微软雅黑 Light" panose="020B0502040204020203" pitchFamily="34" charset="-122"/>
                        </a:rPr>
                        <a:t>7</a:t>
                      </a:r>
                    </a:p>
                  </a:txBody>
                  <a:tcPr marL="9525" marR="9525" marT="9525" marB="0" anchor="ctr"/>
                </a:tc>
                <a:tc>
                  <a:txBody>
                    <a:bodyPr/>
                    <a:lstStyle/>
                    <a:p>
                      <a:pPr algn="ctr" fontAlgn="ctr"/>
                      <a:r>
                        <a:rPr lang="en-US" altLang="zh-CN" sz="1800" b="0" i="0" u="none" strike="noStrike" dirty="0">
                          <a:solidFill>
                            <a:schemeClr val="bg1"/>
                          </a:solidFill>
                          <a:effectLst/>
                          <a:latin typeface="微软雅黑 Light" panose="020B0502040204020203" pitchFamily="34" charset="-122"/>
                          <a:ea typeface="微软雅黑 Light" panose="020B0502040204020203" pitchFamily="34" charset="-122"/>
                        </a:rPr>
                        <a:t>8</a:t>
                      </a:r>
                    </a:p>
                  </a:txBody>
                  <a:tcPr marL="9525" marR="9525" marT="9525" marB="0" anchor="ctr"/>
                </a:tc>
                <a:tc>
                  <a:txBody>
                    <a:bodyPr/>
                    <a:lstStyle/>
                    <a:p>
                      <a:pPr algn="ctr" fontAlgn="ctr"/>
                      <a:r>
                        <a:rPr lang="en-US" altLang="zh-CN" sz="1800" b="0" i="0" u="none" strike="noStrike" dirty="0">
                          <a:solidFill>
                            <a:schemeClr val="bg1"/>
                          </a:solidFill>
                          <a:effectLst/>
                          <a:latin typeface="微软雅黑 Light" panose="020B0502040204020203" pitchFamily="34" charset="-122"/>
                          <a:ea typeface="微软雅黑 Light" panose="020B0502040204020203" pitchFamily="34" charset="-122"/>
                        </a:rPr>
                        <a:t>9</a:t>
                      </a:r>
                    </a:p>
                  </a:txBody>
                  <a:tcPr marL="9525" marR="9525" marT="9525" marB="0" anchor="ctr"/>
                </a:tc>
                <a:tc>
                  <a:txBody>
                    <a:bodyPr/>
                    <a:lstStyle/>
                    <a:p>
                      <a:pPr algn="ctr" fontAlgn="ctr"/>
                      <a:r>
                        <a:rPr lang="en-US" altLang="zh-CN" sz="1800" b="0" i="0" u="none" strike="noStrike" dirty="0">
                          <a:solidFill>
                            <a:schemeClr val="bg1"/>
                          </a:solidFill>
                          <a:effectLst/>
                          <a:latin typeface="微软雅黑 Light" panose="020B0502040204020203" pitchFamily="34" charset="-122"/>
                          <a:ea typeface="微软雅黑 Light" panose="020B0502040204020203" pitchFamily="34" charset="-122"/>
                        </a:rPr>
                        <a:t>10</a:t>
                      </a:r>
                    </a:p>
                  </a:txBody>
                  <a:tcPr marL="9525" marR="9525" marT="9525" marB="0" anchor="ctr"/>
                </a:tc>
              </a:tr>
              <a:tr h="486320">
                <a:tc>
                  <a:txBody>
                    <a:bodyPr/>
                    <a:lstStyle/>
                    <a:p>
                      <a:pPr algn="l" fontAlgn="ctr"/>
                      <a:r>
                        <a:rPr lang="en-US" sz="1800" b="0" i="0" u="none" strike="noStrike">
                          <a:solidFill>
                            <a:srgbClr val="000000"/>
                          </a:solidFill>
                          <a:effectLst/>
                          <a:latin typeface="微软雅黑 Light" panose="020B0502040204020203" pitchFamily="34" charset="-122"/>
                          <a:ea typeface="微软雅黑 Light" panose="020B0502040204020203" pitchFamily="34" charset="-122"/>
                        </a:rPr>
                        <a:t>ROE</a:t>
                      </a:r>
                    </a:p>
                  </a:txBody>
                  <a:tcPr marL="9525" marR="9525" marT="9525" marB="0" anchor="ctr"/>
                </a:tc>
                <a:tc>
                  <a:txBody>
                    <a:bodyPr/>
                    <a:lstStyle/>
                    <a:p>
                      <a:pPr algn="ctr" fontAlgn="ctr"/>
                      <a:endPar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20%</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15%</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10%</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8%</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6%</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4%</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4%</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4%</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4%</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4%</a:t>
                      </a:r>
                    </a:p>
                  </a:txBody>
                  <a:tcPr marL="9525" marR="9525" marT="9525" marB="0" anchor="ctr"/>
                </a:tc>
              </a:tr>
              <a:tr h="564968">
                <a:tc>
                  <a:txBody>
                    <a:bodyPr/>
                    <a:lstStyle/>
                    <a:p>
                      <a:pPr algn="l" fontAlgn="ctr"/>
                      <a:r>
                        <a:rPr lang="zh-CN" altLang="en-US" sz="1800" b="0" i="0" u="none" strike="noStrike" dirty="0">
                          <a:solidFill>
                            <a:srgbClr val="000000"/>
                          </a:solidFill>
                          <a:effectLst/>
                          <a:latin typeface="微软雅黑 Light" panose="020B0502040204020203" pitchFamily="34" charset="-122"/>
                          <a:ea typeface="微软雅黑 Light" panose="020B0502040204020203" pitchFamily="34" charset="-122"/>
                        </a:rPr>
                        <a:t>待估企业</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100</a:t>
                      </a:r>
                    </a:p>
                  </a:txBody>
                  <a:tcPr marL="9525" marR="9525" marT="9525" marB="0" anchor="ctr"/>
                </a:tc>
                <a:tc>
                  <a:txBody>
                    <a:bodyPr/>
                    <a:lstStyle/>
                    <a:p>
                      <a:pPr algn="ctr" fontAlgn="ctr"/>
                      <a:r>
                        <a:rPr lang="en-US" altLang="zh-CN" sz="1800" b="0" i="0" u="none" strike="noStrike" dirty="0">
                          <a:solidFill>
                            <a:srgbClr val="000000"/>
                          </a:solidFill>
                          <a:effectLst/>
                          <a:latin typeface="微软雅黑 Light" panose="020B0502040204020203" pitchFamily="34" charset="-122"/>
                          <a:ea typeface="微软雅黑 Light" panose="020B0502040204020203" pitchFamily="34" charset="-122"/>
                        </a:rPr>
                        <a:t>120</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138</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152</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164</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174</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181</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188</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195</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203</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211</a:t>
                      </a:r>
                    </a:p>
                  </a:txBody>
                  <a:tcPr marL="9525" marR="9525" marT="9525" marB="0" anchor="ctr"/>
                </a:tc>
              </a:tr>
              <a:tr h="842631">
                <a:tc>
                  <a:txBody>
                    <a:bodyPr/>
                    <a:lstStyle/>
                    <a:p>
                      <a:pPr algn="l" fontAlgn="ctr"/>
                      <a:r>
                        <a:rPr lang="zh-CN" altLang="en-US" sz="1800" b="0" i="0" u="none" strike="noStrike" dirty="0">
                          <a:solidFill>
                            <a:srgbClr val="000000"/>
                          </a:solidFill>
                          <a:effectLst/>
                          <a:latin typeface="微软雅黑 Light" panose="020B0502040204020203" pitchFamily="34" charset="-122"/>
                          <a:ea typeface="微软雅黑 Light" panose="020B0502040204020203" pitchFamily="34" charset="-122"/>
                        </a:rPr>
                        <a:t>股东必要报酬回报</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100</a:t>
                      </a:r>
                    </a:p>
                  </a:txBody>
                  <a:tcPr marL="9525" marR="9525" marT="9525" marB="0" anchor="ctr"/>
                </a:tc>
                <a:tc>
                  <a:txBody>
                    <a:bodyPr/>
                    <a:lstStyle/>
                    <a:p>
                      <a:pPr algn="ctr" fontAlgn="ctr"/>
                      <a:r>
                        <a:rPr lang="en-US" altLang="zh-CN" sz="1800" b="0" i="0" u="none" strike="noStrike" dirty="0">
                          <a:solidFill>
                            <a:srgbClr val="000000"/>
                          </a:solidFill>
                          <a:effectLst/>
                          <a:latin typeface="微软雅黑 Light" panose="020B0502040204020203" pitchFamily="34" charset="-122"/>
                          <a:ea typeface="微软雅黑 Light" panose="020B0502040204020203" pitchFamily="34" charset="-122"/>
                        </a:rPr>
                        <a:t>108</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117</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126</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135</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147</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159</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171</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185</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200</a:t>
                      </a:r>
                    </a:p>
                  </a:txBody>
                  <a:tcPr marL="9525" marR="9525" marT="9525" marB="0" anchor="ctr"/>
                </a:tc>
                <a:tc>
                  <a:txBody>
                    <a:bodyPr/>
                    <a:lstStyle/>
                    <a:p>
                      <a:pPr algn="ctr" fontAlgn="ctr"/>
                      <a:r>
                        <a:rPr lang="en-US" altLang="zh-CN" sz="1800" b="0" i="0" u="none" strike="noStrike" dirty="0">
                          <a:solidFill>
                            <a:srgbClr val="000000"/>
                          </a:solidFill>
                          <a:effectLst/>
                          <a:latin typeface="微软雅黑 Light" panose="020B0502040204020203" pitchFamily="34" charset="-122"/>
                          <a:ea typeface="微软雅黑 Light" panose="020B0502040204020203" pitchFamily="34" charset="-122"/>
                        </a:rPr>
                        <a:t>215</a:t>
                      </a:r>
                    </a:p>
                  </a:txBody>
                  <a:tcPr marL="9525" marR="9525" marT="9525" marB="0" anchor="ctr"/>
                </a:tc>
              </a:tr>
            </a:tbl>
          </a:graphicData>
        </a:graphic>
      </p:graphicFrame>
      <p:sp>
        <p:nvSpPr>
          <p:cNvPr id="10" name="文本框 9"/>
          <p:cNvSpPr txBox="1"/>
          <p:nvPr/>
        </p:nvSpPr>
        <p:spPr>
          <a:xfrm>
            <a:off x="459906" y="2374997"/>
            <a:ext cx="8493024" cy="369332"/>
          </a:xfrm>
          <a:prstGeom prst="rect">
            <a:avLst/>
          </a:prstGeom>
          <a:noFill/>
        </p:spPr>
        <p:txBody>
          <a:bodyPr wrap="square" rtlCol="0">
            <a:spAutoFit/>
          </a:bodyPr>
          <a:lstStyle/>
          <a:p>
            <a:r>
              <a:rPr lang="zh-CN" altLang="en-US" b="1" dirty="0" smtClean="0">
                <a:latin typeface="微软雅黑 Light" panose="020B0502040204020203" pitchFamily="34" charset="-122"/>
                <a:ea typeface="微软雅黑 Light" panose="020B0502040204020203" pitchFamily="34" charset="-122"/>
              </a:rPr>
              <a:t>表</a:t>
            </a:r>
            <a:r>
              <a:rPr lang="en-US" altLang="zh-CN" b="1" dirty="0" smtClean="0">
                <a:latin typeface="微软雅黑 Light" panose="020B0502040204020203" pitchFamily="34" charset="-122"/>
                <a:ea typeface="微软雅黑 Light" panose="020B0502040204020203" pitchFamily="34" charset="-122"/>
              </a:rPr>
              <a:t>13</a:t>
            </a:r>
            <a:r>
              <a:rPr lang="zh-CN" altLang="en-US" b="1" dirty="0" smtClean="0">
                <a:latin typeface="微软雅黑 Light" panose="020B0502040204020203" pitchFamily="34" charset="-122"/>
                <a:ea typeface="微软雅黑 Light" panose="020B0502040204020203" pitchFamily="34" charset="-122"/>
              </a:rPr>
              <a:t>：预期</a:t>
            </a:r>
            <a:r>
              <a:rPr lang="en-US" altLang="zh-CN" b="1" dirty="0" smtClean="0">
                <a:latin typeface="微软雅黑 Light" panose="020B0502040204020203" pitchFamily="34" charset="-122"/>
                <a:ea typeface="微软雅黑 Light" panose="020B0502040204020203" pitchFamily="34" charset="-122"/>
              </a:rPr>
              <a:t>ROE</a:t>
            </a:r>
            <a:r>
              <a:rPr lang="zh-CN" altLang="en-US" b="1" dirty="0" smtClean="0">
                <a:latin typeface="微软雅黑 Light" panose="020B0502040204020203" pitchFamily="34" charset="-122"/>
                <a:ea typeface="微软雅黑 Light" panose="020B0502040204020203" pitchFamily="34" charset="-122"/>
              </a:rPr>
              <a:t>水平下降时，企业估值水平</a:t>
            </a:r>
            <a:endParaRPr lang="zh-CN" altLang="en-US"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3002447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1"/>
            <a:ext cx="8463710" cy="369332"/>
          </a:xfrm>
          <a:prstGeom prst="rect">
            <a:avLst/>
          </a:prstGeom>
          <a:noFill/>
        </p:spPr>
        <p:txBody>
          <a:bodyPr wrap="square" rtlCol="0">
            <a:spAutoFit/>
          </a:bodyPr>
          <a:lstStyle/>
          <a:p>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3.4 </a:t>
            </a:r>
            <a:r>
              <a:rPr lang="zh-CN" altLang="en-US"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企业</a:t>
            </a:r>
            <a:r>
              <a:rPr lang="zh-CN" altLang="en-US"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估值主要看 </a:t>
            </a:r>
            <a:r>
              <a:rPr lang="en-US" altLang="zh-CN"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ROE </a:t>
            </a:r>
            <a:r>
              <a:rPr lang="zh-CN" altLang="en-US"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结构流，</a:t>
            </a:r>
            <a:r>
              <a:rPr lang="en-US" altLang="zh-CN"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PB</a:t>
            </a:r>
            <a:r>
              <a:rPr lang="zh-CN" altLang="en-US"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PE </a:t>
            </a:r>
            <a:r>
              <a:rPr lang="zh-CN" altLang="en-US"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只是静态的结果，并无可比性</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股票估值和股价上涨源泉</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4662815"/>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rPr>
              <a:t>2</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）现实中企业的净资产变现能力可能很弱也会有</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折扣</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我们所讨论的模型是个理想的“机器”，即均是以现金投入，下一期以现金产出，即净资产可以随时变现。而现实中，很多行业的净资产并不是以现金的形式存在，因此其变现能力很差，因此在计算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PB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估值时可能会有一定的折扣。此外，如果一个行业的净资产变现能力很强，即退出成本很低，则该行业的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PB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估值很难跌破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倍以下，而如果净资产变现能力很差，则可能会跌破净资产</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现实中的银行业就是典型的由于上述两个原因导致</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PB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极低且与</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水平不相匹配：一方面市场担心，由于各类理财产品的崛起，将使得银行的利差和杠杆水平下降，从而接下来的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水平逐步下降；另一方面由于经济下滑，银行的资产质量也令市场担忧，因此就会出现类似上述案例的情况，静态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很高，而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PB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估值很低的情况。</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6127708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1"/>
            <a:ext cx="8463710" cy="369332"/>
          </a:xfrm>
          <a:prstGeom prst="rect">
            <a:avLst/>
          </a:prstGeom>
          <a:noFill/>
        </p:spPr>
        <p:txBody>
          <a:bodyPr wrap="square" rtlCol="0">
            <a:spAutoFit/>
          </a:bodyPr>
          <a:lstStyle/>
          <a:p>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3.4 </a:t>
            </a:r>
            <a:r>
              <a:rPr lang="zh-CN" altLang="en-US"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企业</a:t>
            </a:r>
            <a:r>
              <a:rPr lang="zh-CN" altLang="en-US"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估值主要看 </a:t>
            </a:r>
            <a:r>
              <a:rPr lang="en-US" altLang="zh-CN"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ROE </a:t>
            </a:r>
            <a:r>
              <a:rPr lang="zh-CN" altLang="en-US"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结构流，</a:t>
            </a:r>
            <a:r>
              <a:rPr lang="en-US" altLang="zh-CN"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PB</a:t>
            </a:r>
            <a:r>
              <a:rPr lang="zh-CN" altLang="en-US"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PE </a:t>
            </a:r>
            <a:r>
              <a:rPr lang="zh-CN" altLang="en-US"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只是静态的结果，并无可比性</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股票估值和股价上涨源泉</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2585323"/>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3</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）前面探讨的市场需求增加是指</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“额外新增”</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前面探讨了市场需求增加导致股票上涨的原理，需要说明的是，这里市场需求增加是指额外新增而非每年的增速。举例而言：以上述所讲的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ROE20%</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的企业，市场需求突然增加一倍为例</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实际上在市场需求之前，企业未来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10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年的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均为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20%</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，且无分红，其实隐含市场需要逐年增加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20%</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；即市场需求结构如下：</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480135481"/>
              </p:ext>
            </p:extLst>
          </p:nvPr>
        </p:nvGraphicFramePr>
        <p:xfrm>
          <a:off x="431321" y="4559332"/>
          <a:ext cx="8521609" cy="1703448"/>
        </p:xfrm>
        <a:graphic>
          <a:graphicData uri="http://schemas.openxmlformats.org/drawingml/2006/table">
            <a:tbl>
              <a:tblPr firstRow="1" bandRow="1">
                <a:tableStyleId>{5C22544A-7EE6-4342-B048-85BDC9FD1C3A}</a:tableStyleId>
              </a:tblPr>
              <a:tblGrid>
                <a:gridCol w="2069493"/>
                <a:gridCol w="586556"/>
                <a:gridCol w="586556"/>
                <a:gridCol w="586556"/>
                <a:gridCol w="586556"/>
                <a:gridCol w="586556"/>
                <a:gridCol w="586556"/>
                <a:gridCol w="586556"/>
                <a:gridCol w="586556"/>
                <a:gridCol w="586556"/>
                <a:gridCol w="586556"/>
                <a:gridCol w="586556"/>
              </a:tblGrid>
              <a:tr h="288753">
                <a:tc>
                  <a:txBody>
                    <a:bodyPr/>
                    <a:lstStyle/>
                    <a:p>
                      <a:pPr algn="l" fontAlgn="ctr"/>
                      <a:r>
                        <a:rPr lang="zh-CN" altLang="en-US" sz="1800" b="0" i="0" u="none" strike="noStrike" dirty="0">
                          <a:solidFill>
                            <a:schemeClr val="bg1"/>
                          </a:solidFill>
                          <a:effectLst/>
                          <a:latin typeface="微软雅黑 Light" panose="020B0502040204020203" pitchFamily="34" charset="-122"/>
                          <a:ea typeface="微软雅黑 Light" panose="020B0502040204020203" pitchFamily="34" charset="-122"/>
                        </a:rPr>
                        <a:t>年</a:t>
                      </a:r>
                    </a:p>
                  </a:txBody>
                  <a:tcPr marL="9525" marR="9525" marT="9525" marB="0" anchor="ctr"/>
                </a:tc>
                <a:tc>
                  <a:txBody>
                    <a:bodyPr/>
                    <a:lstStyle/>
                    <a:p>
                      <a:pPr algn="ctr" fontAlgn="ctr"/>
                      <a:r>
                        <a:rPr lang="en-US" altLang="zh-CN" sz="1800" b="0" i="0" u="none" strike="noStrike">
                          <a:solidFill>
                            <a:schemeClr val="bg1"/>
                          </a:solidFill>
                          <a:effectLst/>
                          <a:latin typeface="微软雅黑 Light" panose="020B0502040204020203" pitchFamily="34" charset="-122"/>
                          <a:ea typeface="微软雅黑 Light" panose="020B0502040204020203" pitchFamily="34" charset="-122"/>
                        </a:rPr>
                        <a:t>0</a:t>
                      </a:r>
                    </a:p>
                  </a:txBody>
                  <a:tcPr marL="9525" marR="9525" marT="9525" marB="0" anchor="ctr"/>
                </a:tc>
                <a:tc>
                  <a:txBody>
                    <a:bodyPr/>
                    <a:lstStyle/>
                    <a:p>
                      <a:pPr algn="ctr" fontAlgn="ctr"/>
                      <a:r>
                        <a:rPr lang="en-US" altLang="zh-CN" sz="1800" b="0" i="0" u="none" strike="noStrike" dirty="0">
                          <a:solidFill>
                            <a:schemeClr val="bg1"/>
                          </a:solidFill>
                          <a:effectLst/>
                          <a:latin typeface="微软雅黑 Light" panose="020B0502040204020203" pitchFamily="34" charset="-122"/>
                          <a:ea typeface="微软雅黑 Light" panose="020B0502040204020203" pitchFamily="34" charset="-122"/>
                        </a:rPr>
                        <a:t>1</a:t>
                      </a:r>
                    </a:p>
                  </a:txBody>
                  <a:tcPr marL="9525" marR="9525" marT="9525" marB="0" anchor="ctr"/>
                </a:tc>
                <a:tc>
                  <a:txBody>
                    <a:bodyPr/>
                    <a:lstStyle/>
                    <a:p>
                      <a:pPr algn="ctr" fontAlgn="ctr"/>
                      <a:r>
                        <a:rPr lang="en-US" altLang="zh-CN" sz="1800" b="0" i="0" u="none" strike="noStrike" dirty="0">
                          <a:solidFill>
                            <a:schemeClr val="bg1"/>
                          </a:solidFill>
                          <a:effectLst/>
                          <a:latin typeface="微软雅黑 Light" panose="020B0502040204020203" pitchFamily="34" charset="-122"/>
                          <a:ea typeface="微软雅黑 Light" panose="020B0502040204020203" pitchFamily="34" charset="-122"/>
                        </a:rPr>
                        <a:t>2</a:t>
                      </a:r>
                    </a:p>
                  </a:txBody>
                  <a:tcPr marL="9525" marR="9525" marT="9525" marB="0" anchor="ctr"/>
                </a:tc>
                <a:tc>
                  <a:txBody>
                    <a:bodyPr/>
                    <a:lstStyle/>
                    <a:p>
                      <a:pPr algn="ctr" fontAlgn="ctr"/>
                      <a:r>
                        <a:rPr lang="en-US" altLang="zh-CN" sz="1800" b="0" i="0" u="none" strike="noStrike" dirty="0">
                          <a:solidFill>
                            <a:schemeClr val="bg1"/>
                          </a:solidFill>
                          <a:effectLst/>
                          <a:latin typeface="微软雅黑 Light" panose="020B0502040204020203" pitchFamily="34" charset="-122"/>
                          <a:ea typeface="微软雅黑 Light" panose="020B0502040204020203" pitchFamily="34" charset="-122"/>
                        </a:rPr>
                        <a:t>3</a:t>
                      </a:r>
                    </a:p>
                  </a:txBody>
                  <a:tcPr marL="9525" marR="9525" marT="9525" marB="0" anchor="ctr"/>
                </a:tc>
                <a:tc>
                  <a:txBody>
                    <a:bodyPr/>
                    <a:lstStyle/>
                    <a:p>
                      <a:pPr algn="ctr" fontAlgn="ctr"/>
                      <a:r>
                        <a:rPr lang="en-US" altLang="zh-CN" sz="1800" b="0" i="0" u="none" strike="noStrike" dirty="0">
                          <a:solidFill>
                            <a:schemeClr val="bg1"/>
                          </a:solidFill>
                          <a:effectLst/>
                          <a:latin typeface="微软雅黑 Light" panose="020B0502040204020203" pitchFamily="34" charset="-122"/>
                          <a:ea typeface="微软雅黑 Light" panose="020B0502040204020203" pitchFamily="34" charset="-122"/>
                        </a:rPr>
                        <a:t>4</a:t>
                      </a:r>
                    </a:p>
                  </a:txBody>
                  <a:tcPr marL="9525" marR="9525" marT="9525" marB="0" anchor="ctr"/>
                </a:tc>
                <a:tc>
                  <a:txBody>
                    <a:bodyPr/>
                    <a:lstStyle/>
                    <a:p>
                      <a:pPr algn="ctr" fontAlgn="ctr"/>
                      <a:r>
                        <a:rPr lang="en-US" altLang="zh-CN" sz="1800" b="0" i="0" u="none" strike="noStrike" dirty="0">
                          <a:solidFill>
                            <a:schemeClr val="bg1"/>
                          </a:solidFill>
                          <a:effectLst/>
                          <a:latin typeface="微软雅黑 Light" panose="020B0502040204020203" pitchFamily="34" charset="-122"/>
                          <a:ea typeface="微软雅黑 Light" panose="020B0502040204020203" pitchFamily="34" charset="-122"/>
                        </a:rPr>
                        <a:t>5</a:t>
                      </a:r>
                    </a:p>
                  </a:txBody>
                  <a:tcPr marL="9525" marR="9525" marT="9525" marB="0" anchor="ctr"/>
                </a:tc>
                <a:tc>
                  <a:txBody>
                    <a:bodyPr/>
                    <a:lstStyle/>
                    <a:p>
                      <a:pPr algn="ctr" fontAlgn="ctr"/>
                      <a:r>
                        <a:rPr lang="en-US" altLang="zh-CN" sz="1800" b="0" i="0" u="none" strike="noStrike" dirty="0">
                          <a:solidFill>
                            <a:schemeClr val="bg1"/>
                          </a:solidFill>
                          <a:effectLst/>
                          <a:latin typeface="微软雅黑 Light" panose="020B0502040204020203" pitchFamily="34" charset="-122"/>
                          <a:ea typeface="微软雅黑 Light" panose="020B0502040204020203" pitchFamily="34" charset="-122"/>
                        </a:rPr>
                        <a:t>6</a:t>
                      </a:r>
                    </a:p>
                  </a:txBody>
                  <a:tcPr marL="9525" marR="9525" marT="9525" marB="0" anchor="ctr"/>
                </a:tc>
                <a:tc>
                  <a:txBody>
                    <a:bodyPr/>
                    <a:lstStyle/>
                    <a:p>
                      <a:pPr algn="ctr" fontAlgn="ctr"/>
                      <a:r>
                        <a:rPr lang="en-US" altLang="zh-CN" sz="1800" b="0" i="0" u="none" strike="noStrike">
                          <a:solidFill>
                            <a:schemeClr val="bg1"/>
                          </a:solidFill>
                          <a:effectLst/>
                          <a:latin typeface="微软雅黑 Light" panose="020B0502040204020203" pitchFamily="34" charset="-122"/>
                          <a:ea typeface="微软雅黑 Light" panose="020B0502040204020203" pitchFamily="34" charset="-122"/>
                        </a:rPr>
                        <a:t>7</a:t>
                      </a:r>
                    </a:p>
                  </a:txBody>
                  <a:tcPr marL="9525" marR="9525" marT="9525" marB="0" anchor="ctr"/>
                </a:tc>
                <a:tc>
                  <a:txBody>
                    <a:bodyPr/>
                    <a:lstStyle/>
                    <a:p>
                      <a:pPr algn="ctr" fontAlgn="ctr"/>
                      <a:r>
                        <a:rPr lang="en-US" altLang="zh-CN" sz="1800" b="0" i="0" u="none" strike="noStrike" dirty="0">
                          <a:solidFill>
                            <a:schemeClr val="bg1"/>
                          </a:solidFill>
                          <a:effectLst/>
                          <a:latin typeface="微软雅黑 Light" panose="020B0502040204020203" pitchFamily="34" charset="-122"/>
                          <a:ea typeface="微软雅黑 Light" panose="020B0502040204020203" pitchFamily="34" charset="-122"/>
                        </a:rPr>
                        <a:t>8</a:t>
                      </a:r>
                    </a:p>
                  </a:txBody>
                  <a:tcPr marL="9525" marR="9525" marT="9525" marB="0" anchor="ctr"/>
                </a:tc>
                <a:tc>
                  <a:txBody>
                    <a:bodyPr/>
                    <a:lstStyle/>
                    <a:p>
                      <a:pPr algn="ctr" fontAlgn="ctr"/>
                      <a:r>
                        <a:rPr lang="en-US" altLang="zh-CN" sz="1800" b="0" i="0" u="none" strike="noStrike" dirty="0">
                          <a:solidFill>
                            <a:schemeClr val="bg1"/>
                          </a:solidFill>
                          <a:effectLst/>
                          <a:latin typeface="微软雅黑 Light" panose="020B0502040204020203" pitchFamily="34" charset="-122"/>
                          <a:ea typeface="微软雅黑 Light" panose="020B0502040204020203" pitchFamily="34" charset="-122"/>
                        </a:rPr>
                        <a:t>9</a:t>
                      </a:r>
                    </a:p>
                  </a:txBody>
                  <a:tcPr marL="9525" marR="9525" marT="9525" marB="0" anchor="ctr"/>
                </a:tc>
                <a:tc>
                  <a:txBody>
                    <a:bodyPr/>
                    <a:lstStyle/>
                    <a:p>
                      <a:pPr algn="ctr" fontAlgn="ctr"/>
                      <a:r>
                        <a:rPr lang="en-US" altLang="zh-CN" sz="1800" b="0" i="0" u="none" strike="noStrike" dirty="0">
                          <a:solidFill>
                            <a:schemeClr val="bg1"/>
                          </a:solidFill>
                          <a:effectLst/>
                          <a:latin typeface="微软雅黑 Light" panose="020B0502040204020203" pitchFamily="34" charset="-122"/>
                          <a:ea typeface="微软雅黑 Light" panose="020B0502040204020203" pitchFamily="34" charset="-122"/>
                        </a:rPr>
                        <a:t>10</a:t>
                      </a:r>
                    </a:p>
                  </a:txBody>
                  <a:tcPr marL="9525" marR="9525" marT="9525" marB="0" anchor="ctr"/>
                </a:tc>
              </a:tr>
              <a:tr h="567816">
                <a:tc>
                  <a:txBody>
                    <a:bodyPr/>
                    <a:lstStyle/>
                    <a:p>
                      <a:pPr algn="l" fontAlgn="ctr"/>
                      <a:r>
                        <a:rPr lang="zh-CN" altLang="en-US" sz="1800" b="0" i="0" u="none" strike="noStrike" dirty="0">
                          <a:solidFill>
                            <a:srgbClr val="000000"/>
                          </a:solidFill>
                          <a:effectLst/>
                          <a:latin typeface="微软雅黑 Light" panose="020B0502040204020203" pitchFamily="34" charset="-122"/>
                          <a:ea typeface="微软雅黑 Light" panose="020B0502040204020203" pitchFamily="34" charset="-122"/>
                        </a:rPr>
                        <a:t>原市场需求</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100</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120</a:t>
                      </a:r>
                    </a:p>
                  </a:txBody>
                  <a:tcPr marL="9525" marR="9525" marT="9525" marB="0" anchor="ctr"/>
                </a:tc>
                <a:tc>
                  <a:txBody>
                    <a:bodyPr/>
                    <a:lstStyle/>
                    <a:p>
                      <a:pPr algn="ctr" fontAlgn="ctr"/>
                      <a:r>
                        <a:rPr lang="en-US" altLang="zh-CN" sz="1800" b="0" i="0" u="none" strike="noStrike" dirty="0">
                          <a:solidFill>
                            <a:srgbClr val="000000"/>
                          </a:solidFill>
                          <a:effectLst/>
                          <a:latin typeface="微软雅黑 Light" panose="020B0502040204020203" pitchFamily="34" charset="-122"/>
                          <a:ea typeface="微软雅黑 Light" panose="020B0502040204020203" pitchFamily="34" charset="-122"/>
                        </a:rPr>
                        <a:t>144</a:t>
                      </a:r>
                    </a:p>
                  </a:txBody>
                  <a:tcPr marL="9525" marR="9525" marT="9525" marB="0" anchor="ctr"/>
                </a:tc>
                <a:tc>
                  <a:txBody>
                    <a:bodyPr/>
                    <a:lstStyle/>
                    <a:p>
                      <a:pPr algn="ctr" fontAlgn="ctr"/>
                      <a:r>
                        <a:rPr lang="en-US" altLang="zh-CN" sz="1800" b="0" i="0" u="none" strike="noStrike" dirty="0">
                          <a:solidFill>
                            <a:srgbClr val="000000"/>
                          </a:solidFill>
                          <a:effectLst/>
                          <a:latin typeface="微软雅黑 Light" panose="020B0502040204020203" pitchFamily="34" charset="-122"/>
                          <a:ea typeface="微软雅黑 Light" panose="020B0502040204020203" pitchFamily="34" charset="-122"/>
                        </a:rPr>
                        <a:t>173</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207</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249</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299</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358</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430</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516</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619</a:t>
                      </a:r>
                    </a:p>
                  </a:txBody>
                  <a:tcPr marL="9525" marR="9525" marT="9525" marB="0" anchor="ctr"/>
                </a:tc>
              </a:tr>
              <a:tr h="846879">
                <a:tc>
                  <a:txBody>
                    <a:bodyPr/>
                    <a:lstStyle/>
                    <a:p>
                      <a:pPr algn="l" fontAlgn="ctr"/>
                      <a:r>
                        <a:rPr lang="zh-CN" altLang="en-US" sz="1800" b="0" i="0" u="none" strike="noStrike" dirty="0">
                          <a:solidFill>
                            <a:srgbClr val="000000"/>
                          </a:solidFill>
                          <a:effectLst/>
                          <a:latin typeface="微软雅黑 Light" panose="020B0502040204020203" pitchFamily="34" charset="-122"/>
                          <a:ea typeface="微软雅黑 Light" panose="020B0502040204020203" pitchFamily="34" charset="-122"/>
                        </a:rPr>
                        <a:t>市场需求增加一倍</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200</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240</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288</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346</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415</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498</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597</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717</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860</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1032</a:t>
                      </a:r>
                    </a:p>
                  </a:txBody>
                  <a:tcPr marL="9525" marR="9525" marT="9525" marB="0" anchor="ctr"/>
                </a:tc>
                <a:tc>
                  <a:txBody>
                    <a:bodyPr/>
                    <a:lstStyle/>
                    <a:p>
                      <a:pPr algn="ctr" fontAlgn="ctr"/>
                      <a:r>
                        <a:rPr lang="en-US" altLang="zh-CN" sz="1800" b="0" i="0" u="none" strike="noStrike" dirty="0">
                          <a:solidFill>
                            <a:srgbClr val="000000"/>
                          </a:solidFill>
                          <a:effectLst/>
                          <a:latin typeface="微软雅黑 Light" panose="020B0502040204020203" pitchFamily="34" charset="-122"/>
                          <a:ea typeface="微软雅黑 Light" panose="020B0502040204020203" pitchFamily="34" charset="-122"/>
                        </a:rPr>
                        <a:t>1238</a:t>
                      </a:r>
                    </a:p>
                  </a:txBody>
                  <a:tcPr marL="9525" marR="9525" marT="9525" marB="0" anchor="ctr"/>
                </a:tc>
              </a:tr>
            </a:tbl>
          </a:graphicData>
        </a:graphic>
      </p:graphicFrame>
      <p:sp>
        <p:nvSpPr>
          <p:cNvPr id="10" name="文本框 9"/>
          <p:cNvSpPr txBox="1"/>
          <p:nvPr/>
        </p:nvSpPr>
        <p:spPr>
          <a:xfrm>
            <a:off x="459906" y="4083030"/>
            <a:ext cx="8493024" cy="369332"/>
          </a:xfrm>
          <a:prstGeom prst="rect">
            <a:avLst/>
          </a:prstGeom>
          <a:noFill/>
        </p:spPr>
        <p:txBody>
          <a:bodyPr wrap="square" rtlCol="0">
            <a:spAutoFit/>
          </a:bodyPr>
          <a:lstStyle/>
          <a:p>
            <a:r>
              <a:rPr lang="zh-CN" altLang="en-US" b="1" dirty="0" smtClean="0">
                <a:latin typeface="微软雅黑 Light" panose="020B0502040204020203" pitchFamily="34" charset="-122"/>
                <a:ea typeface="微软雅黑 Light" panose="020B0502040204020203" pitchFamily="34" charset="-122"/>
              </a:rPr>
              <a:t>表</a:t>
            </a:r>
            <a:r>
              <a:rPr lang="en-US" altLang="zh-CN" b="1" dirty="0" smtClean="0">
                <a:latin typeface="微软雅黑 Light" panose="020B0502040204020203" pitchFamily="34" charset="-122"/>
                <a:ea typeface="微软雅黑 Light" panose="020B0502040204020203" pitchFamily="34" charset="-122"/>
              </a:rPr>
              <a:t>14</a:t>
            </a:r>
            <a:r>
              <a:rPr lang="zh-CN" altLang="en-US" b="1" dirty="0" smtClean="0">
                <a:latin typeface="微软雅黑 Light" panose="020B0502040204020203" pitchFamily="34" charset="-122"/>
                <a:ea typeface="微软雅黑 Light" panose="020B0502040204020203" pitchFamily="34" charset="-122"/>
              </a:rPr>
              <a:t>：市场需求额外增加一倍时的市场需求结构</a:t>
            </a:r>
            <a:endParaRPr lang="zh-CN" altLang="en-US"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760598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1"/>
            <a:ext cx="8463710" cy="369332"/>
          </a:xfrm>
          <a:prstGeom prst="rect">
            <a:avLst/>
          </a:prstGeom>
          <a:noFill/>
        </p:spPr>
        <p:txBody>
          <a:bodyPr wrap="square" rtlCol="0">
            <a:spAutoFit/>
          </a:bodyPr>
          <a:lstStyle/>
          <a:p>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3.4 </a:t>
            </a:r>
            <a:r>
              <a:rPr lang="zh-CN" altLang="en-US"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企业</a:t>
            </a:r>
            <a:r>
              <a:rPr lang="zh-CN" altLang="en-US"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估值主要看 </a:t>
            </a:r>
            <a:r>
              <a:rPr lang="en-US" altLang="zh-CN"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ROE </a:t>
            </a:r>
            <a:r>
              <a:rPr lang="zh-CN" altLang="en-US"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结构流，</a:t>
            </a:r>
            <a:r>
              <a:rPr lang="en-US" altLang="zh-CN"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PB</a:t>
            </a:r>
            <a:r>
              <a:rPr lang="zh-CN" altLang="en-US"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PE </a:t>
            </a:r>
            <a:r>
              <a:rPr lang="zh-CN" altLang="en-US"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只是静态的结果，并无可比性</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股票估值和股价上涨源泉</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2169825"/>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当市场需求增加一倍，是指初始需求从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100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增加至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200</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，第一年需求从原始的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120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增加至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240</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以此类推今后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10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年每年的需求均增加</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一倍。</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这也就是说原始的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20%</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的年市场增速已经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Price-in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了，股价上涨的是额外新增的市场需求，这也就是分析师为什么一定要强调变化的原因。</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3982100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0"/>
            <a:ext cx="5839636" cy="369332"/>
          </a:xfrm>
          <a:prstGeom prst="rect">
            <a:avLst/>
          </a:prstGeom>
          <a:noFill/>
        </p:spPr>
        <p:txBody>
          <a:bodyPr wrap="square" rtlCol="0">
            <a:spAutoFit/>
          </a:bodyPr>
          <a:lstStyle/>
          <a:p>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1.1</a:t>
            </a:r>
            <a:r>
              <a:rPr lang="en-US" altLang="zh-CN"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zh-CN" altLang="en-US"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市场法（市场价格比较法）</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资产估值的基本方法</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3000821"/>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我们经常考虑的调整因素有以下几个</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rPr>
              <a:t>1</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）时间</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因素。不同的交易时间对交易价格的影响，如折旧、通货膨胀等的</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影响。</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2</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）地域因素。尤其是对房地产的影响</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3</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）功能因素。主要是功能过剩和不足的</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影响。</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8790968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1"/>
            <a:ext cx="8463710" cy="369332"/>
          </a:xfrm>
          <a:prstGeom prst="rect">
            <a:avLst/>
          </a:prstGeom>
          <a:noFill/>
        </p:spPr>
        <p:txBody>
          <a:bodyPr wrap="square" rtlCol="0">
            <a:spAutoFit/>
          </a:bodyPr>
          <a:lstStyle/>
          <a:p>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3.4 </a:t>
            </a:r>
            <a:r>
              <a:rPr lang="zh-CN" altLang="en-US"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企业</a:t>
            </a:r>
            <a:r>
              <a:rPr lang="zh-CN" altLang="en-US"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估值主要看 </a:t>
            </a:r>
            <a:r>
              <a:rPr lang="en-US" altLang="zh-CN"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ROE </a:t>
            </a:r>
            <a:r>
              <a:rPr lang="zh-CN" altLang="en-US"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结构流，</a:t>
            </a:r>
            <a:r>
              <a:rPr lang="en-US" altLang="zh-CN"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PB</a:t>
            </a:r>
            <a:r>
              <a:rPr lang="zh-CN" altLang="en-US"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PE </a:t>
            </a:r>
            <a:r>
              <a:rPr lang="zh-CN" altLang="en-US"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只是静态的结果，并无可比性</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股票估值和股价上涨源泉</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2585323"/>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rPr>
              <a:t>4</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PB</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均为静态指标，而股价是由未来的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结构流决定的，因此不能简单用静态的指标指导投资，一个企业或项目未来的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结构流非常关键</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通过上面的分析可以看出 ，其实股票的真实价值是由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结构流决定的，</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PB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和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PE</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只是真实价值与净资产或者盈利的一个静态比值，没有任何意义。我们可以举以下两个案例</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1523180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1"/>
            <a:ext cx="8463710" cy="369332"/>
          </a:xfrm>
          <a:prstGeom prst="rect">
            <a:avLst/>
          </a:prstGeom>
          <a:noFill/>
        </p:spPr>
        <p:txBody>
          <a:bodyPr wrap="square" rtlCol="0">
            <a:spAutoFit/>
          </a:bodyPr>
          <a:lstStyle/>
          <a:p>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3.4 </a:t>
            </a:r>
            <a:r>
              <a:rPr lang="zh-CN" altLang="en-US"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企业</a:t>
            </a:r>
            <a:r>
              <a:rPr lang="zh-CN" altLang="en-US"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估值主要看 </a:t>
            </a:r>
            <a:r>
              <a:rPr lang="en-US" altLang="zh-CN"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ROE </a:t>
            </a:r>
            <a:r>
              <a:rPr lang="zh-CN" altLang="en-US"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结构流，</a:t>
            </a:r>
            <a:r>
              <a:rPr lang="en-US" altLang="zh-CN"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PB</a:t>
            </a:r>
            <a:r>
              <a:rPr lang="zh-CN" altLang="en-US"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PE </a:t>
            </a:r>
            <a:r>
              <a:rPr lang="zh-CN" altLang="en-US"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只是静态的结果，并无可比性</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股票估值和股价上涨源泉</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4662815"/>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案例一：</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对于如下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结构流的企业或者项目，企业的合理价值为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98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元，</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PB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估值为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0.98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倍，</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为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4.9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倍</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也就是说对于这样的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结构的企业，企业合理估值为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为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4.9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倍，</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PB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为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0.98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倍。</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0" name="文本框 9"/>
          <p:cNvSpPr txBox="1"/>
          <p:nvPr/>
        </p:nvSpPr>
        <p:spPr>
          <a:xfrm>
            <a:off x="459906" y="2340490"/>
            <a:ext cx="8493024" cy="369332"/>
          </a:xfrm>
          <a:prstGeom prst="rect">
            <a:avLst/>
          </a:prstGeom>
          <a:noFill/>
        </p:spPr>
        <p:txBody>
          <a:bodyPr wrap="square" rtlCol="0">
            <a:spAutoFit/>
          </a:bodyPr>
          <a:lstStyle/>
          <a:p>
            <a:r>
              <a:rPr lang="zh-CN" altLang="en-US" b="1" dirty="0" smtClean="0">
                <a:latin typeface="微软雅黑 Light" panose="020B0502040204020203" pitchFamily="34" charset="-122"/>
                <a:ea typeface="微软雅黑 Light" panose="020B0502040204020203" pitchFamily="34" charset="-122"/>
              </a:rPr>
              <a:t>表</a:t>
            </a:r>
            <a:r>
              <a:rPr lang="en-US" altLang="zh-CN" b="1" dirty="0" smtClean="0">
                <a:latin typeface="微软雅黑 Light" panose="020B0502040204020203" pitchFamily="34" charset="-122"/>
                <a:ea typeface="微软雅黑 Light" panose="020B0502040204020203" pitchFamily="34" charset="-122"/>
              </a:rPr>
              <a:t>15</a:t>
            </a:r>
            <a:r>
              <a:rPr lang="zh-CN" altLang="en-US" b="1" dirty="0" smtClean="0">
                <a:latin typeface="微软雅黑 Light" panose="020B0502040204020203" pitchFamily="34" charset="-122"/>
                <a:ea typeface="微软雅黑 Light" panose="020B0502040204020203" pitchFamily="34" charset="-122"/>
              </a:rPr>
              <a:t>：未来</a:t>
            </a:r>
            <a:r>
              <a:rPr lang="en-US" altLang="zh-CN" b="1" dirty="0" smtClean="0">
                <a:latin typeface="微软雅黑 Light" panose="020B0502040204020203" pitchFamily="34" charset="-122"/>
                <a:ea typeface="微软雅黑 Light" panose="020B0502040204020203" pitchFamily="34" charset="-122"/>
              </a:rPr>
              <a:t>ROE</a:t>
            </a:r>
            <a:r>
              <a:rPr lang="zh-CN" altLang="en-US" b="1" dirty="0" smtClean="0">
                <a:latin typeface="微软雅黑 Light" panose="020B0502040204020203" pitchFamily="34" charset="-122"/>
                <a:ea typeface="微软雅黑 Light" panose="020B0502040204020203" pitchFamily="34" charset="-122"/>
              </a:rPr>
              <a:t>的结构流不通，企业估值不同</a:t>
            </a:r>
            <a:endParaRPr lang="zh-CN" altLang="en-US" b="1" dirty="0">
              <a:latin typeface="微软雅黑 Light" panose="020B0502040204020203" pitchFamily="34" charset="-122"/>
              <a:ea typeface="微软雅黑 Light" panose="020B0502040204020203" pitchFamily="34" charset="-122"/>
            </a:endParaRPr>
          </a:p>
        </p:txBody>
      </p:sp>
      <p:graphicFrame>
        <p:nvGraphicFramePr>
          <p:cNvPr id="11" name="表格 10"/>
          <p:cNvGraphicFramePr>
            <a:graphicFrameLocks noGrp="1"/>
          </p:cNvGraphicFramePr>
          <p:nvPr>
            <p:extLst>
              <p:ext uri="{D42A27DB-BD31-4B8C-83A1-F6EECF244321}">
                <p14:modId xmlns:p14="http://schemas.microsoft.com/office/powerpoint/2010/main" val="3248318147"/>
              </p:ext>
            </p:extLst>
          </p:nvPr>
        </p:nvGraphicFramePr>
        <p:xfrm>
          <a:off x="414068" y="2777232"/>
          <a:ext cx="8538868" cy="2433123"/>
        </p:xfrm>
        <a:graphic>
          <a:graphicData uri="http://schemas.openxmlformats.org/drawingml/2006/table">
            <a:tbl>
              <a:tblPr firstRow="1" bandRow="1">
                <a:tableStyleId>{5C22544A-7EE6-4342-B048-85BDC9FD1C3A}</a:tableStyleId>
              </a:tblPr>
              <a:tblGrid>
                <a:gridCol w="1919541"/>
                <a:gridCol w="601757"/>
                <a:gridCol w="601757"/>
                <a:gridCol w="601757"/>
                <a:gridCol w="601757"/>
                <a:gridCol w="601757"/>
                <a:gridCol w="601757"/>
                <a:gridCol w="601757"/>
                <a:gridCol w="601757"/>
                <a:gridCol w="601757"/>
                <a:gridCol w="601757"/>
                <a:gridCol w="601757"/>
              </a:tblGrid>
              <a:tr h="497125">
                <a:tc>
                  <a:txBody>
                    <a:bodyPr/>
                    <a:lstStyle/>
                    <a:p>
                      <a:pPr algn="l" fontAlgn="ctr"/>
                      <a:r>
                        <a:rPr lang="zh-CN" altLang="en-US" sz="1800" b="0" i="0" u="none" strike="noStrike" dirty="0">
                          <a:solidFill>
                            <a:schemeClr val="bg1"/>
                          </a:solidFill>
                          <a:effectLst/>
                          <a:latin typeface="微软雅黑 Light" panose="020B0502040204020203" pitchFamily="34" charset="-122"/>
                          <a:ea typeface="微软雅黑 Light" panose="020B0502040204020203" pitchFamily="34" charset="-122"/>
                        </a:rPr>
                        <a:t>年</a:t>
                      </a:r>
                    </a:p>
                  </a:txBody>
                  <a:tcPr marL="9525" marR="9525" marT="9525" marB="0" anchor="ctr"/>
                </a:tc>
                <a:tc>
                  <a:txBody>
                    <a:bodyPr/>
                    <a:lstStyle/>
                    <a:p>
                      <a:pPr algn="ctr" fontAlgn="ctr"/>
                      <a:r>
                        <a:rPr lang="en-US" altLang="zh-CN" sz="1800" b="0" i="0" u="none" strike="noStrike" dirty="0">
                          <a:solidFill>
                            <a:schemeClr val="bg1"/>
                          </a:solidFill>
                          <a:effectLst/>
                          <a:latin typeface="微软雅黑 Light" panose="020B0502040204020203" pitchFamily="34" charset="-122"/>
                          <a:ea typeface="微软雅黑 Light" panose="020B0502040204020203" pitchFamily="34" charset="-122"/>
                        </a:rPr>
                        <a:t>0</a:t>
                      </a:r>
                    </a:p>
                  </a:txBody>
                  <a:tcPr marL="9525" marR="9525" marT="9525" marB="0" anchor="ctr"/>
                </a:tc>
                <a:tc>
                  <a:txBody>
                    <a:bodyPr/>
                    <a:lstStyle/>
                    <a:p>
                      <a:pPr algn="ctr" fontAlgn="ctr"/>
                      <a:r>
                        <a:rPr lang="en-US" altLang="zh-CN" sz="1800" b="0" i="0" u="none" strike="noStrike" dirty="0">
                          <a:solidFill>
                            <a:schemeClr val="bg1"/>
                          </a:solidFill>
                          <a:effectLst/>
                          <a:latin typeface="微软雅黑 Light" panose="020B0502040204020203" pitchFamily="34" charset="-122"/>
                          <a:ea typeface="微软雅黑 Light" panose="020B0502040204020203" pitchFamily="34" charset="-122"/>
                        </a:rPr>
                        <a:t>1</a:t>
                      </a:r>
                    </a:p>
                  </a:txBody>
                  <a:tcPr marL="9525" marR="9525" marT="9525" marB="0" anchor="ctr"/>
                </a:tc>
                <a:tc>
                  <a:txBody>
                    <a:bodyPr/>
                    <a:lstStyle/>
                    <a:p>
                      <a:pPr algn="ctr" fontAlgn="ctr"/>
                      <a:r>
                        <a:rPr lang="en-US" altLang="zh-CN" sz="1800" b="0" i="0" u="none" strike="noStrike" dirty="0">
                          <a:solidFill>
                            <a:schemeClr val="bg1"/>
                          </a:solidFill>
                          <a:effectLst/>
                          <a:latin typeface="微软雅黑 Light" panose="020B0502040204020203" pitchFamily="34" charset="-122"/>
                          <a:ea typeface="微软雅黑 Light" panose="020B0502040204020203" pitchFamily="34" charset="-122"/>
                        </a:rPr>
                        <a:t>2</a:t>
                      </a:r>
                    </a:p>
                  </a:txBody>
                  <a:tcPr marL="9525" marR="9525" marT="9525" marB="0" anchor="ctr"/>
                </a:tc>
                <a:tc>
                  <a:txBody>
                    <a:bodyPr/>
                    <a:lstStyle/>
                    <a:p>
                      <a:pPr algn="ctr" fontAlgn="ctr"/>
                      <a:r>
                        <a:rPr lang="en-US" altLang="zh-CN" sz="1800" b="0" i="0" u="none" strike="noStrike" dirty="0">
                          <a:solidFill>
                            <a:schemeClr val="bg1"/>
                          </a:solidFill>
                          <a:effectLst/>
                          <a:latin typeface="微软雅黑 Light" panose="020B0502040204020203" pitchFamily="34" charset="-122"/>
                          <a:ea typeface="微软雅黑 Light" panose="020B0502040204020203" pitchFamily="34" charset="-122"/>
                        </a:rPr>
                        <a:t>3</a:t>
                      </a:r>
                    </a:p>
                  </a:txBody>
                  <a:tcPr marL="9525" marR="9525" marT="9525" marB="0" anchor="ctr"/>
                </a:tc>
                <a:tc>
                  <a:txBody>
                    <a:bodyPr/>
                    <a:lstStyle/>
                    <a:p>
                      <a:pPr algn="ctr" fontAlgn="ctr"/>
                      <a:r>
                        <a:rPr lang="en-US" altLang="zh-CN" sz="1800" b="0" i="0" u="none" strike="noStrike" dirty="0">
                          <a:solidFill>
                            <a:schemeClr val="bg1"/>
                          </a:solidFill>
                          <a:effectLst/>
                          <a:latin typeface="微软雅黑 Light" panose="020B0502040204020203" pitchFamily="34" charset="-122"/>
                          <a:ea typeface="微软雅黑 Light" panose="020B0502040204020203" pitchFamily="34" charset="-122"/>
                        </a:rPr>
                        <a:t>4</a:t>
                      </a:r>
                    </a:p>
                  </a:txBody>
                  <a:tcPr marL="9525" marR="9525" marT="9525" marB="0" anchor="ctr"/>
                </a:tc>
                <a:tc>
                  <a:txBody>
                    <a:bodyPr/>
                    <a:lstStyle/>
                    <a:p>
                      <a:pPr algn="ctr" fontAlgn="ctr"/>
                      <a:r>
                        <a:rPr lang="en-US" altLang="zh-CN" sz="1800" b="0" i="0" u="none" strike="noStrike" dirty="0">
                          <a:solidFill>
                            <a:schemeClr val="bg1"/>
                          </a:solidFill>
                          <a:effectLst/>
                          <a:latin typeface="微软雅黑 Light" panose="020B0502040204020203" pitchFamily="34" charset="-122"/>
                          <a:ea typeface="微软雅黑 Light" panose="020B0502040204020203" pitchFamily="34" charset="-122"/>
                        </a:rPr>
                        <a:t>5</a:t>
                      </a:r>
                    </a:p>
                  </a:txBody>
                  <a:tcPr marL="9525" marR="9525" marT="9525" marB="0" anchor="ctr"/>
                </a:tc>
                <a:tc>
                  <a:txBody>
                    <a:bodyPr/>
                    <a:lstStyle/>
                    <a:p>
                      <a:pPr algn="ctr" fontAlgn="ctr"/>
                      <a:r>
                        <a:rPr lang="en-US" altLang="zh-CN" sz="1800" b="0" i="0" u="none" strike="noStrike" dirty="0">
                          <a:solidFill>
                            <a:schemeClr val="bg1"/>
                          </a:solidFill>
                          <a:effectLst/>
                          <a:latin typeface="微软雅黑 Light" panose="020B0502040204020203" pitchFamily="34" charset="-122"/>
                          <a:ea typeface="微软雅黑 Light" panose="020B0502040204020203" pitchFamily="34" charset="-122"/>
                        </a:rPr>
                        <a:t>6</a:t>
                      </a:r>
                    </a:p>
                  </a:txBody>
                  <a:tcPr marL="9525" marR="9525" marT="9525" marB="0" anchor="ctr"/>
                </a:tc>
                <a:tc>
                  <a:txBody>
                    <a:bodyPr/>
                    <a:lstStyle/>
                    <a:p>
                      <a:pPr algn="ctr" fontAlgn="ctr"/>
                      <a:r>
                        <a:rPr lang="en-US" altLang="zh-CN" sz="1800" b="0" i="0" u="none" strike="noStrike" dirty="0">
                          <a:solidFill>
                            <a:schemeClr val="bg1"/>
                          </a:solidFill>
                          <a:effectLst/>
                          <a:latin typeface="微软雅黑 Light" panose="020B0502040204020203" pitchFamily="34" charset="-122"/>
                          <a:ea typeface="微软雅黑 Light" panose="020B0502040204020203" pitchFamily="34" charset="-122"/>
                        </a:rPr>
                        <a:t>7</a:t>
                      </a:r>
                    </a:p>
                  </a:txBody>
                  <a:tcPr marL="9525" marR="9525" marT="9525" marB="0" anchor="ctr"/>
                </a:tc>
                <a:tc>
                  <a:txBody>
                    <a:bodyPr/>
                    <a:lstStyle/>
                    <a:p>
                      <a:pPr algn="ctr" fontAlgn="ctr"/>
                      <a:r>
                        <a:rPr lang="en-US" altLang="zh-CN" sz="1800" b="0" i="0" u="none" strike="noStrike" dirty="0">
                          <a:solidFill>
                            <a:schemeClr val="bg1"/>
                          </a:solidFill>
                          <a:effectLst/>
                          <a:latin typeface="微软雅黑 Light" panose="020B0502040204020203" pitchFamily="34" charset="-122"/>
                          <a:ea typeface="微软雅黑 Light" panose="020B0502040204020203" pitchFamily="34" charset="-122"/>
                        </a:rPr>
                        <a:t>8</a:t>
                      </a:r>
                    </a:p>
                  </a:txBody>
                  <a:tcPr marL="9525" marR="9525" marT="9525" marB="0" anchor="ctr"/>
                </a:tc>
                <a:tc>
                  <a:txBody>
                    <a:bodyPr/>
                    <a:lstStyle/>
                    <a:p>
                      <a:pPr algn="ctr" fontAlgn="ctr"/>
                      <a:r>
                        <a:rPr lang="en-US" altLang="zh-CN" sz="1800" b="0" i="0" u="none" strike="noStrike" dirty="0">
                          <a:solidFill>
                            <a:schemeClr val="bg1"/>
                          </a:solidFill>
                          <a:effectLst/>
                          <a:latin typeface="微软雅黑 Light" panose="020B0502040204020203" pitchFamily="34" charset="-122"/>
                          <a:ea typeface="微软雅黑 Light" panose="020B0502040204020203" pitchFamily="34" charset="-122"/>
                        </a:rPr>
                        <a:t>9</a:t>
                      </a:r>
                    </a:p>
                  </a:txBody>
                  <a:tcPr marL="9525" marR="9525" marT="9525" marB="0" anchor="ctr"/>
                </a:tc>
                <a:tc>
                  <a:txBody>
                    <a:bodyPr/>
                    <a:lstStyle/>
                    <a:p>
                      <a:pPr algn="ctr" fontAlgn="ctr"/>
                      <a:r>
                        <a:rPr lang="en-US" altLang="zh-CN" sz="1800" b="0" i="0" u="none" strike="noStrike" dirty="0">
                          <a:solidFill>
                            <a:schemeClr val="bg1"/>
                          </a:solidFill>
                          <a:effectLst/>
                          <a:latin typeface="微软雅黑 Light" panose="020B0502040204020203" pitchFamily="34" charset="-122"/>
                          <a:ea typeface="微软雅黑 Light" panose="020B0502040204020203" pitchFamily="34" charset="-122"/>
                        </a:rPr>
                        <a:t>10</a:t>
                      </a:r>
                    </a:p>
                  </a:txBody>
                  <a:tcPr marL="9525" marR="9525" marT="9525" marB="0" anchor="ctr"/>
                </a:tc>
              </a:tr>
              <a:tr h="497125">
                <a:tc>
                  <a:txBody>
                    <a:bodyPr/>
                    <a:lstStyle/>
                    <a:p>
                      <a:pPr algn="l" fontAlgn="ctr"/>
                      <a:r>
                        <a:rPr lang="en-US" sz="1800" b="0" i="0" u="none" strike="noStrike" dirty="0">
                          <a:solidFill>
                            <a:srgbClr val="000000"/>
                          </a:solidFill>
                          <a:effectLst/>
                          <a:latin typeface="微软雅黑 Light" panose="020B0502040204020203" pitchFamily="34" charset="-122"/>
                          <a:ea typeface="微软雅黑 Light" panose="020B0502040204020203" pitchFamily="34" charset="-122"/>
                        </a:rPr>
                        <a:t>ROE</a:t>
                      </a:r>
                    </a:p>
                  </a:txBody>
                  <a:tcPr marL="9525" marR="9525" marT="9525" marB="0" anchor="ctr"/>
                </a:tc>
                <a:tc>
                  <a:txBody>
                    <a:bodyPr/>
                    <a:lstStyle/>
                    <a:p>
                      <a:pPr algn="ctr" fontAlgn="ctr"/>
                      <a:endPar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20%</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15%</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10%</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8%</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6%</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4%</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4%</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4%</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4%</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4%</a:t>
                      </a:r>
                    </a:p>
                  </a:txBody>
                  <a:tcPr marL="9525" marR="9525" marT="9525" marB="0" anchor="ctr"/>
                </a:tc>
              </a:tr>
              <a:tr h="577520">
                <a:tc>
                  <a:txBody>
                    <a:bodyPr/>
                    <a:lstStyle/>
                    <a:p>
                      <a:pPr algn="l" fontAlgn="ctr"/>
                      <a:r>
                        <a:rPr lang="zh-CN" altLang="en-US" sz="1800" b="0" i="0" u="none" strike="noStrike" dirty="0">
                          <a:solidFill>
                            <a:srgbClr val="000000"/>
                          </a:solidFill>
                          <a:effectLst/>
                          <a:latin typeface="微软雅黑 Light" panose="020B0502040204020203" pitchFamily="34" charset="-122"/>
                          <a:ea typeface="微软雅黑 Light" panose="020B0502040204020203" pitchFamily="34" charset="-122"/>
                        </a:rPr>
                        <a:t>待估企业</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100</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120</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138</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152</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164</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174</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181</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188</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195</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203</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211</a:t>
                      </a:r>
                    </a:p>
                  </a:txBody>
                  <a:tcPr marL="9525" marR="9525" marT="9525" marB="0" anchor="ctr"/>
                </a:tc>
              </a:tr>
              <a:tr h="861353">
                <a:tc>
                  <a:txBody>
                    <a:bodyPr/>
                    <a:lstStyle/>
                    <a:p>
                      <a:pPr algn="l" fontAlgn="ctr"/>
                      <a:r>
                        <a:rPr lang="zh-CN" altLang="en-US" sz="1800" b="0" i="0" u="none" strike="noStrike" dirty="0">
                          <a:solidFill>
                            <a:srgbClr val="000000"/>
                          </a:solidFill>
                          <a:effectLst/>
                          <a:latin typeface="微软雅黑 Light" panose="020B0502040204020203" pitchFamily="34" charset="-122"/>
                          <a:ea typeface="微软雅黑 Light" panose="020B0502040204020203" pitchFamily="34" charset="-122"/>
                        </a:rPr>
                        <a:t>股东必要报酬回报</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100</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108</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117</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126</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135</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147</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159</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171</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185</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200</a:t>
                      </a:r>
                    </a:p>
                  </a:txBody>
                  <a:tcPr marL="9525" marR="9525" marT="9525" marB="0" anchor="ctr"/>
                </a:tc>
                <a:tc>
                  <a:txBody>
                    <a:bodyPr/>
                    <a:lstStyle/>
                    <a:p>
                      <a:pPr algn="ctr" fontAlgn="ctr"/>
                      <a:r>
                        <a:rPr lang="en-US" altLang="zh-CN" sz="1800" b="0" i="0" u="none" strike="noStrike" dirty="0">
                          <a:solidFill>
                            <a:srgbClr val="000000"/>
                          </a:solidFill>
                          <a:effectLst/>
                          <a:latin typeface="微软雅黑 Light" panose="020B0502040204020203" pitchFamily="34" charset="-122"/>
                          <a:ea typeface="微软雅黑 Light" panose="020B0502040204020203" pitchFamily="34" charset="-122"/>
                        </a:rPr>
                        <a:t>216</a:t>
                      </a:r>
                    </a:p>
                  </a:txBody>
                  <a:tcPr marL="9525" marR="9525" marT="9525" marB="0" anchor="ctr"/>
                </a:tc>
              </a:tr>
            </a:tbl>
          </a:graphicData>
        </a:graphic>
      </p:graphicFrame>
    </p:spTree>
    <p:extLst>
      <p:ext uri="{BB962C8B-B14F-4D97-AF65-F5344CB8AC3E}">
        <p14:creationId xmlns:p14="http://schemas.microsoft.com/office/powerpoint/2010/main" val="5000257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1"/>
            <a:ext cx="8463710" cy="369332"/>
          </a:xfrm>
          <a:prstGeom prst="rect">
            <a:avLst/>
          </a:prstGeom>
          <a:noFill/>
        </p:spPr>
        <p:txBody>
          <a:bodyPr wrap="square" rtlCol="0">
            <a:spAutoFit/>
          </a:bodyPr>
          <a:lstStyle/>
          <a:p>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3.4 </a:t>
            </a:r>
            <a:r>
              <a:rPr lang="zh-CN" altLang="en-US"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企业</a:t>
            </a:r>
            <a:r>
              <a:rPr lang="zh-CN" altLang="en-US"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估值主要看 </a:t>
            </a:r>
            <a:r>
              <a:rPr lang="en-US" altLang="zh-CN"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ROE </a:t>
            </a:r>
            <a:r>
              <a:rPr lang="zh-CN" altLang="en-US"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结构流，</a:t>
            </a:r>
            <a:r>
              <a:rPr lang="en-US" altLang="zh-CN"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PB</a:t>
            </a:r>
            <a:r>
              <a:rPr lang="zh-CN" altLang="en-US"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PE </a:t>
            </a:r>
            <a:r>
              <a:rPr lang="zh-CN" altLang="en-US"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只是静态的结果，并无可比性</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股票估值和股价上涨源泉</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5078313"/>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案例二：</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对于如下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结构流的企业或者项目，企业的合理价值为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1153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元（</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=100*2492/216</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PB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估值为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11.5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倍，</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为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576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倍。</a:t>
            </a:r>
            <a:endPar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也就是说对于这样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结构的企业，企业合理估值为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为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576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倍，</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PB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为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11.5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倍。虽然该企业未来三年动态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分别为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576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倍、</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96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倍和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25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倍，远高于上述案例一中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4.9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倍</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PE</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，但是其估值是合理的。</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0" name="文本框 9"/>
          <p:cNvSpPr txBox="1"/>
          <p:nvPr/>
        </p:nvSpPr>
        <p:spPr>
          <a:xfrm>
            <a:off x="459906" y="2340490"/>
            <a:ext cx="8493024" cy="369332"/>
          </a:xfrm>
          <a:prstGeom prst="rect">
            <a:avLst/>
          </a:prstGeom>
          <a:noFill/>
        </p:spPr>
        <p:txBody>
          <a:bodyPr wrap="square" rtlCol="0">
            <a:spAutoFit/>
          </a:bodyPr>
          <a:lstStyle/>
          <a:p>
            <a:r>
              <a:rPr lang="zh-CN" altLang="en-US" b="1" dirty="0" smtClean="0">
                <a:latin typeface="微软雅黑 Light" panose="020B0502040204020203" pitchFamily="34" charset="-122"/>
                <a:ea typeface="微软雅黑 Light" panose="020B0502040204020203" pitchFamily="34" charset="-122"/>
              </a:rPr>
              <a:t>表</a:t>
            </a:r>
            <a:r>
              <a:rPr lang="en-US" altLang="zh-CN" b="1" dirty="0" smtClean="0">
                <a:latin typeface="微软雅黑 Light" panose="020B0502040204020203" pitchFamily="34" charset="-122"/>
                <a:ea typeface="微软雅黑 Light" panose="020B0502040204020203" pitchFamily="34" charset="-122"/>
              </a:rPr>
              <a:t>16</a:t>
            </a:r>
            <a:r>
              <a:rPr lang="zh-CN" altLang="en-US" b="1" dirty="0" smtClean="0">
                <a:latin typeface="微软雅黑 Light" panose="020B0502040204020203" pitchFamily="34" charset="-122"/>
                <a:ea typeface="微软雅黑 Light" panose="020B0502040204020203" pitchFamily="34" charset="-122"/>
              </a:rPr>
              <a:t>：未来</a:t>
            </a:r>
            <a:r>
              <a:rPr lang="en-US" altLang="zh-CN" b="1" dirty="0" smtClean="0">
                <a:latin typeface="微软雅黑 Light" panose="020B0502040204020203" pitchFamily="34" charset="-122"/>
                <a:ea typeface="微软雅黑 Light" panose="020B0502040204020203" pitchFamily="34" charset="-122"/>
              </a:rPr>
              <a:t>ROE</a:t>
            </a:r>
            <a:r>
              <a:rPr lang="zh-CN" altLang="en-US" b="1" dirty="0" smtClean="0">
                <a:latin typeface="微软雅黑 Light" panose="020B0502040204020203" pitchFamily="34" charset="-122"/>
                <a:ea typeface="微软雅黑 Light" panose="020B0502040204020203" pitchFamily="34" charset="-122"/>
              </a:rPr>
              <a:t>的结构流不通，企业估值不同</a:t>
            </a:r>
            <a:endParaRPr lang="zh-CN" altLang="en-US" b="1" dirty="0">
              <a:latin typeface="微软雅黑 Light" panose="020B0502040204020203" pitchFamily="34" charset="-122"/>
              <a:ea typeface="微软雅黑 Light" panose="020B0502040204020203" pitchFamily="34" charset="-122"/>
            </a:endParaRPr>
          </a:p>
        </p:txBody>
      </p:sp>
      <p:graphicFrame>
        <p:nvGraphicFramePr>
          <p:cNvPr id="11" name="表格 10"/>
          <p:cNvGraphicFramePr>
            <a:graphicFrameLocks noGrp="1"/>
          </p:cNvGraphicFramePr>
          <p:nvPr>
            <p:extLst>
              <p:ext uri="{D42A27DB-BD31-4B8C-83A1-F6EECF244321}">
                <p14:modId xmlns:p14="http://schemas.microsoft.com/office/powerpoint/2010/main" val="2171125820"/>
              </p:ext>
            </p:extLst>
          </p:nvPr>
        </p:nvGraphicFramePr>
        <p:xfrm>
          <a:off x="414068" y="2777232"/>
          <a:ext cx="8538868" cy="2433123"/>
        </p:xfrm>
        <a:graphic>
          <a:graphicData uri="http://schemas.openxmlformats.org/drawingml/2006/table">
            <a:tbl>
              <a:tblPr firstRow="1" bandRow="1">
                <a:tableStyleId>{5C22544A-7EE6-4342-B048-85BDC9FD1C3A}</a:tableStyleId>
              </a:tblPr>
              <a:tblGrid>
                <a:gridCol w="1919541"/>
                <a:gridCol w="601757"/>
                <a:gridCol w="601757"/>
                <a:gridCol w="601757"/>
                <a:gridCol w="601757"/>
                <a:gridCol w="601757"/>
                <a:gridCol w="601757"/>
                <a:gridCol w="601757"/>
                <a:gridCol w="601757"/>
                <a:gridCol w="601757"/>
                <a:gridCol w="601757"/>
                <a:gridCol w="601757"/>
              </a:tblGrid>
              <a:tr h="497125">
                <a:tc>
                  <a:txBody>
                    <a:bodyPr/>
                    <a:lstStyle/>
                    <a:p>
                      <a:pPr algn="l" fontAlgn="ctr"/>
                      <a:r>
                        <a:rPr lang="zh-CN" altLang="en-US" sz="1800" b="0" i="0" u="none" strike="noStrike" dirty="0">
                          <a:solidFill>
                            <a:schemeClr val="bg1"/>
                          </a:solidFill>
                          <a:effectLst/>
                          <a:latin typeface="微软雅黑 Light" panose="020B0502040204020203" pitchFamily="34" charset="-122"/>
                          <a:ea typeface="微软雅黑 Light" panose="020B0502040204020203" pitchFamily="34" charset="-122"/>
                        </a:rPr>
                        <a:t>年</a:t>
                      </a:r>
                    </a:p>
                  </a:txBody>
                  <a:tcPr marL="9525" marR="9525" marT="9525" marB="0" anchor="ctr"/>
                </a:tc>
                <a:tc>
                  <a:txBody>
                    <a:bodyPr/>
                    <a:lstStyle/>
                    <a:p>
                      <a:pPr algn="ctr" fontAlgn="ctr"/>
                      <a:r>
                        <a:rPr lang="en-US" altLang="zh-CN" sz="1800" b="0" i="0" u="none" strike="noStrike" dirty="0">
                          <a:solidFill>
                            <a:schemeClr val="bg1"/>
                          </a:solidFill>
                          <a:effectLst/>
                          <a:latin typeface="微软雅黑 Light" panose="020B0502040204020203" pitchFamily="34" charset="-122"/>
                          <a:ea typeface="微软雅黑 Light" panose="020B0502040204020203" pitchFamily="34" charset="-122"/>
                        </a:rPr>
                        <a:t>0</a:t>
                      </a:r>
                    </a:p>
                  </a:txBody>
                  <a:tcPr marL="9525" marR="9525" marT="9525" marB="0" anchor="ctr"/>
                </a:tc>
                <a:tc>
                  <a:txBody>
                    <a:bodyPr/>
                    <a:lstStyle/>
                    <a:p>
                      <a:pPr algn="ctr" fontAlgn="ctr"/>
                      <a:r>
                        <a:rPr lang="en-US" altLang="zh-CN" sz="1800" b="0" i="0" u="none" strike="noStrike" dirty="0">
                          <a:solidFill>
                            <a:schemeClr val="bg1"/>
                          </a:solidFill>
                          <a:effectLst/>
                          <a:latin typeface="微软雅黑 Light" panose="020B0502040204020203" pitchFamily="34" charset="-122"/>
                          <a:ea typeface="微软雅黑 Light" panose="020B0502040204020203" pitchFamily="34" charset="-122"/>
                        </a:rPr>
                        <a:t>1</a:t>
                      </a:r>
                    </a:p>
                  </a:txBody>
                  <a:tcPr marL="9525" marR="9525" marT="9525" marB="0" anchor="ctr"/>
                </a:tc>
                <a:tc>
                  <a:txBody>
                    <a:bodyPr/>
                    <a:lstStyle/>
                    <a:p>
                      <a:pPr algn="ctr" fontAlgn="ctr"/>
                      <a:r>
                        <a:rPr lang="en-US" altLang="zh-CN" sz="1800" b="0" i="0" u="none" strike="noStrike" dirty="0">
                          <a:solidFill>
                            <a:schemeClr val="bg1"/>
                          </a:solidFill>
                          <a:effectLst/>
                          <a:latin typeface="微软雅黑 Light" panose="020B0502040204020203" pitchFamily="34" charset="-122"/>
                          <a:ea typeface="微软雅黑 Light" panose="020B0502040204020203" pitchFamily="34" charset="-122"/>
                        </a:rPr>
                        <a:t>2</a:t>
                      </a:r>
                    </a:p>
                  </a:txBody>
                  <a:tcPr marL="9525" marR="9525" marT="9525" marB="0" anchor="ctr"/>
                </a:tc>
                <a:tc>
                  <a:txBody>
                    <a:bodyPr/>
                    <a:lstStyle/>
                    <a:p>
                      <a:pPr algn="ctr" fontAlgn="ctr"/>
                      <a:r>
                        <a:rPr lang="en-US" altLang="zh-CN" sz="1800" b="0" i="0" u="none" strike="noStrike" dirty="0">
                          <a:solidFill>
                            <a:schemeClr val="bg1"/>
                          </a:solidFill>
                          <a:effectLst/>
                          <a:latin typeface="微软雅黑 Light" panose="020B0502040204020203" pitchFamily="34" charset="-122"/>
                          <a:ea typeface="微软雅黑 Light" panose="020B0502040204020203" pitchFamily="34" charset="-122"/>
                        </a:rPr>
                        <a:t>3</a:t>
                      </a:r>
                    </a:p>
                  </a:txBody>
                  <a:tcPr marL="9525" marR="9525" marT="9525" marB="0" anchor="ctr"/>
                </a:tc>
                <a:tc>
                  <a:txBody>
                    <a:bodyPr/>
                    <a:lstStyle/>
                    <a:p>
                      <a:pPr algn="ctr" fontAlgn="ctr"/>
                      <a:r>
                        <a:rPr lang="en-US" altLang="zh-CN" sz="1800" b="0" i="0" u="none" strike="noStrike" dirty="0">
                          <a:solidFill>
                            <a:schemeClr val="bg1"/>
                          </a:solidFill>
                          <a:effectLst/>
                          <a:latin typeface="微软雅黑 Light" panose="020B0502040204020203" pitchFamily="34" charset="-122"/>
                          <a:ea typeface="微软雅黑 Light" panose="020B0502040204020203" pitchFamily="34" charset="-122"/>
                        </a:rPr>
                        <a:t>4</a:t>
                      </a:r>
                    </a:p>
                  </a:txBody>
                  <a:tcPr marL="9525" marR="9525" marT="9525" marB="0" anchor="ctr"/>
                </a:tc>
                <a:tc>
                  <a:txBody>
                    <a:bodyPr/>
                    <a:lstStyle/>
                    <a:p>
                      <a:pPr algn="ctr" fontAlgn="ctr"/>
                      <a:r>
                        <a:rPr lang="en-US" altLang="zh-CN" sz="1800" b="0" i="0" u="none" strike="noStrike" dirty="0">
                          <a:solidFill>
                            <a:schemeClr val="bg1"/>
                          </a:solidFill>
                          <a:effectLst/>
                          <a:latin typeface="微软雅黑 Light" panose="020B0502040204020203" pitchFamily="34" charset="-122"/>
                          <a:ea typeface="微软雅黑 Light" panose="020B0502040204020203" pitchFamily="34" charset="-122"/>
                        </a:rPr>
                        <a:t>5</a:t>
                      </a:r>
                    </a:p>
                  </a:txBody>
                  <a:tcPr marL="9525" marR="9525" marT="9525" marB="0" anchor="ctr"/>
                </a:tc>
                <a:tc>
                  <a:txBody>
                    <a:bodyPr/>
                    <a:lstStyle/>
                    <a:p>
                      <a:pPr algn="ctr" fontAlgn="ctr"/>
                      <a:r>
                        <a:rPr lang="en-US" altLang="zh-CN" sz="1800" b="0" i="0" u="none" strike="noStrike" dirty="0">
                          <a:solidFill>
                            <a:schemeClr val="bg1"/>
                          </a:solidFill>
                          <a:effectLst/>
                          <a:latin typeface="微软雅黑 Light" panose="020B0502040204020203" pitchFamily="34" charset="-122"/>
                          <a:ea typeface="微软雅黑 Light" panose="020B0502040204020203" pitchFamily="34" charset="-122"/>
                        </a:rPr>
                        <a:t>6</a:t>
                      </a:r>
                    </a:p>
                  </a:txBody>
                  <a:tcPr marL="9525" marR="9525" marT="9525" marB="0" anchor="ctr"/>
                </a:tc>
                <a:tc>
                  <a:txBody>
                    <a:bodyPr/>
                    <a:lstStyle/>
                    <a:p>
                      <a:pPr algn="ctr" fontAlgn="ctr"/>
                      <a:r>
                        <a:rPr lang="en-US" altLang="zh-CN" sz="1800" b="0" i="0" u="none" strike="noStrike" dirty="0">
                          <a:solidFill>
                            <a:schemeClr val="bg1"/>
                          </a:solidFill>
                          <a:effectLst/>
                          <a:latin typeface="微软雅黑 Light" panose="020B0502040204020203" pitchFamily="34" charset="-122"/>
                          <a:ea typeface="微软雅黑 Light" panose="020B0502040204020203" pitchFamily="34" charset="-122"/>
                        </a:rPr>
                        <a:t>7</a:t>
                      </a:r>
                    </a:p>
                  </a:txBody>
                  <a:tcPr marL="9525" marR="9525" marT="9525" marB="0" anchor="ctr"/>
                </a:tc>
                <a:tc>
                  <a:txBody>
                    <a:bodyPr/>
                    <a:lstStyle/>
                    <a:p>
                      <a:pPr algn="ctr" fontAlgn="ctr"/>
                      <a:r>
                        <a:rPr lang="en-US" altLang="zh-CN" sz="1800" b="0" i="0" u="none" strike="noStrike" dirty="0">
                          <a:solidFill>
                            <a:schemeClr val="bg1"/>
                          </a:solidFill>
                          <a:effectLst/>
                          <a:latin typeface="微软雅黑 Light" panose="020B0502040204020203" pitchFamily="34" charset="-122"/>
                          <a:ea typeface="微软雅黑 Light" panose="020B0502040204020203" pitchFamily="34" charset="-122"/>
                        </a:rPr>
                        <a:t>8</a:t>
                      </a:r>
                    </a:p>
                  </a:txBody>
                  <a:tcPr marL="9525" marR="9525" marT="9525" marB="0" anchor="ctr"/>
                </a:tc>
                <a:tc>
                  <a:txBody>
                    <a:bodyPr/>
                    <a:lstStyle/>
                    <a:p>
                      <a:pPr algn="ctr" fontAlgn="ctr"/>
                      <a:r>
                        <a:rPr lang="en-US" altLang="zh-CN" sz="1800" b="0" i="0" u="none" strike="noStrike" dirty="0">
                          <a:solidFill>
                            <a:schemeClr val="bg1"/>
                          </a:solidFill>
                          <a:effectLst/>
                          <a:latin typeface="微软雅黑 Light" panose="020B0502040204020203" pitchFamily="34" charset="-122"/>
                          <a:ea typeface="微软雅黑 Light" panose="020B0502040204020203" pitchFamily="34" charset="-122"/>
                        </a:rPr>
                        <a:t>9</a:t>
                      </a:r>
                    </a:p>
                  </a:txBody>
                  <a:tcPr marL="9525" marR="9525" marT="9525" marB="0" anchor="ctr"/>
                </a:tc>
                <a:tc>
                  <a:txBody>
                    <a:bodyPr/>
                    <a:lstStyle/>
                    <a:p>
                      <a:pPr algn="ctr" fontAlgn="ctr"/>
                      <a:r>
                        <a:rPr lang="en-US" altLang="zh-CN" sz="1800" b="0" i="0" u="none" strike="noStrike" dirty="0">
                          <a:solidFill>
                            <a:schemeClr val="bg1"/>
                          </a:solidFill>
                          <a:effectLst/>
                          <a:latin typeface="微软雅黑 Light" panose="020B0502040204020203" pitchFamily="34" charset="-122"/>
                          <a:ea typeface="微软雅黑 Light" panose="020B0502040204020203" pitchFamily="34" charset="-122"/>
                        </a:rPr>
                        <a:t>10</a:t>
                      </a:r>
                    </a:p>
                  </a:txBody>
                  <a:tcPr marL="9525" marR="9525" marT="9525" marB="0" anchor="ctr"/>
                </a:tc>
              </a:tr>
              <a:tr h="497125">
                <a:tc>
                  <a:txBody>
                    <a:bodyPr/>
                    <a:lstStyle/>
                    <a:p>
                      <a:pPr algn="l" fontAlgn="ctr"/>
                      <a:r>
                        <a:rPr lang="en-US" sz="1800" b="0" i="0" u="none" strike="noStrike" dirty="0">
                          <a:solidFill>
                            <a:srgbClr val="000000"/>
                          </a:solidFill>
                          <a:effectLst/>
                          <a:latin typeface="微软雅黑 Light" panose="020B0502040204020203" pitchFamily="34" charset="-122"/>
                          <a:ea typeface="微软雅黑 Light" panose="020B0502040204020203" pitchFamily="34" charset="-122"/>
                        </a:rPr>
                        <a:t>ROE</a:t>
                      </a:r>
                    </a:p>
                  </a:txBody>
                  <a:tcPr marL="9525" marR="9525" marT="9525" marB="0" anchor="ctr"/>
                </a:tc>
                <a:tc>
                  <a:txBody>
                    <a:bodyPr/>
                    <a:lstStyle/>
                    <a:p>
                      <a:pPr algn="ctr" fontAlgn="ctr"/>
                      <a:endPar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20%</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15%</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10%</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8%</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6%</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4%</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4%</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4%</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4%</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4%</a:t>
                      </a:r>
                    </a:p>
                  </a:txBody>
                  <a:tcPr marL="9525" marR="9525" marT="9525" marB="0" anchor="ctr"/>
                </a:tc>
              </a:tr>
              <a:tr h="577520">
                <a:tc>
                  <a:txBody>
                    <a:bodyPr/>
                    <a:lstStyle/>
                    <a:p>
                      <a:pPr algn="l" fontAlgn="ctr"/>
                      <a:r>
                        <a:rPr lang="zh-CN" altLang="en-US" sz="1800" b="0" i="0" u="none" strike="noStrike" dirty="0">
                          <a:solidFill>
                            <a:srgbClr val="000000"/>
                          </a:solidFill>
                          <a:effectLst/>
                          <a:latin typeface="微软雅黑 Light" panose="020B0502040204020203" pitchFamily="34" charset="-122"/>
                          <a:ea typeface="微软雅黑 Light" panose="020B0502040204020203" pitchFamily="34" charset="-122"/>
                        </a:rPr>
                        <a:t>待估企业</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100</a:t>
                      </a:r>
                    </a:p>
                  </a:txBody>
                  <a:tcPr marL="9525" marR="9525" marT="9525" marB="0" anchor="ctr"/>
                </a:tc>
                <a:tc>
                  <a:txBody>
                    <a:bodyPr/>
                    <a:lstStyle/>
                    <a:p>
                      <a:pPr algn="ctr" fontAlgn="ctr"/>
                      <a:r>
                        <a:rPr lang="en-US" altLang="zh-CN" sz="1800" b="0" i="0" u="none" strike="noStrike" dirty="0" smtClean="0">
                          <a:solidFill>
                            <a:srgbClr val="000000"/>
                          </a:solidFill>
                          <a:effectLst/>
                          <a:latin typeface="微软雅黑 Light" panose="020B0502040204020203" pitchFamily="34" charset="-122"/>
                          <a:ea typeface="微软雅黑 Light" panose="020B0502040204020203" pitchFamily="34" charset="-122"/>
                        </a:rPr>
                        <a:t>102</a:t>
                      </a:r>
                      <a:endParaRPr lang="en-US" altLang="zh-CN" sz="18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marL="9525" marR="9525" marT="9525" marB="0" anchor="ctr"/>
                </a:tc>
                <a:tc>
                  <a:txBody>
                    <a:bodyPr/>
                    <a:lstStyle/>
                    <a:p>
                      <a:pPr algn="ctr" fontAlgn="ctr"/>
                      <a:r>
                        <a:rPr lang="en-US" altLang="zh-CN" sz="1800" b="0" i="0" u="none" strike="noStrike" dirty="0" smtClean="0">
                          <a:solidFill>
                            <a:srgbClr val="000000"/>
                          </a:solidFill>
                          <a:effectLst/>
                          <a:latin typeface="微软雅黑 Light" panose="020B0502040204020203" pitchFamily="34" charset="-122"/>
                          <a:ea typeface="微软雅黑 Light" panose="020B0502040204020203" pitchFamily="34" charset="-122"/>
                        </a:rPr>
                        <a:t>112</a:t>
                      </a:r>
                      <a:endParaRPr lang="en-US" altLang="zh-CN" sz="18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marL="9525" marR="9525" marT="9525" marB="0" anchor="ctr"/>
                </a:tc>
                <a:tc>
                  <a:txBody>
                    <a:bodyPr/>
                    <a:lstStyle/>
                    <a:p>
                      <a:pPr algn="ctr" fontAlgn="ctr"/>
                      <a:r>
                        <a:rPr lang="en-US" altLang="zh-CN" sz="1800" b="0" i="0" u="none" strike="noStrike" dirty="0" smtClean="0">
                          <a:solidFill>
                            <a:srgbClr val="000000"/>
                          </a:solidFill>
                          <a:effectLst/>
                          <a:latin typeface="微软雅黑 Light" panose="020B0502040204020203" pitchFamily="34" charset="-122"/>
                          <a:ea typeface="微软雅黑 Light" panose="020B0502040204020203" pitchFamily="34" charset="-122"/>
                        </a:rPr>
                        <a:t>146</a:t>
                      </a:r>
                      <a:endParaRPr lang="en-US" altLang="zh-CN" sz="18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marL="9525" marR="9525" marT="9525" marB="0" anchor="ctr"/>
                </a:tc>
                <a:tc>
                  <a:txBody>
                    <a:bodyPr/>
                    <a:lstStyle/>
                    <a:p>
                      <a:pPr algn="ctr" fontAlgn="ctr"/>
                      <a:r>
                        <a:rPr lang="en-US" altLang="zh-CN" sz="1800" b="0" i="0" u="none" strike="noStrike" dirty="0" smtClean="0">
                          <a:solidFill>
                            <a:srgbClr val="000000"/>
                          </a:solidFill>
                          <a:effectLst/>
                          <a:latin typeface="微软雅黑 Light" panose="020B0502040204020203" pitchFamily="34" charset="-122"/>
                          <a:ea typeface="微软雅黑 Light" panose="020B0502040204020203" pitchFamily="34" charset="-122"/>
                        </a:rPr>
                        <a:t>219</a:t>
                      </a:r>
                      <a:endParaRPr lang="en-US" altLang="zh-CN" sz="18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marL="9525" marR="9525" marT="9525" marB="0" anchor="ctr"/>
                </a:tc>
                <a:tc>
                  <a:txBody>
                    <a:bodyPr/>
                    <a:lstStyle/>
                    <a:p>
                      <a:pPr algn="ctr" fontAlgn="ctr"/>
                      <a:r>
                        <a:rPr lang="en-US" altLang="zh-CN" sz="1800" b="0" i="0" u="none" strike="noStrike" dirty="0" smtClean="0">
                          <a:solidFill>
                            <a:srgbClr val="000000"/>
                          </a:solidFill>
                          <a:effectLst/>
                          <a:latin typeface="微软雅黑 Light" panose="020B0502040204020203" pitchFamily="34" charset="-122"/>
                          <a:ea typeface="微软雅黑 Light" panose="020B0502040204020203" pitchFamily="34" charset="-122"/>
                        </a:rPr>
                        <a:t>328</a:t>
                      </a:r>
                      <a:endParaRPr lang="en-US" altLang="zh-CN" sz="18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marL="9525" marR="9525" marT="9525" marB="0" anchor="ctr"/>
                </a:tc>
                <a:tc>
                  <a:txBody>
                    <a:bodyPr/>
                    <a:lstStyle/>
                    <a:p>
                      <a:pPr algn="ctr" fontAlgn="ctr"/>
                      <a:r>
                        <a:rPr lang="en-US" altLang="zh-CN" sz="1800" b="0" i="0" u="none" strike="noStrike" dirty="0" smtClean="0">
                          <a:solidFill>
                            <a:srgbClr val="000000"/>
                          </a:solidFill>
                          <a:effectLst/>
                          <a:latin typeface="微软雅黑 Light" panose="020B0502040204020203" pitchFamily="34" charset="-122"/>
                          <a:ea typeface="微软雅黑 Light" panose="020B0502040204020203" pitchFamily="34" charset="-122"/>
                        </a:rPr>
                        <a:t>492</a:t>
                      </a:r>
                      <a:endParaRPr lang="en-US" altLang="zh-CN" sz="18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marL="9525" marR="9525" marT="9525" marB="0" anchor="ctr"/>
                </a:tc>
                <a:tc>
                  <a:txBody>
                    <a:bodyPr/>
                    <a:lstStyle/>
                    <a:p>
                      <a:pPr algn="ctr" fontAlgn="ctr"/>
                      <a:r>
                        <a:rPr lang="en-US" altLang="zh-CN" sz="1800" b="0" i="0" u="none" strike="noStrike" dirty="0" smtClean="0">
                          <a:solidFill>
                            <a:srgbClr val="000000"/>
                          </a:solidFill>
                          <a:effectLst/>
                          <a:latin typeface="微软雅黑 Light" panose="020B0502040204020203" pitchFamily="34" charset="-122"/>
                          <a:ea typeface="微软雅黑 Light" panose="020B0502040204020203" pitchFamily="34" charset="-122"/>
                        </a:rPr>
                        <a:t>738</a:t>
                      </a:r>
                      <a:endParaRPr lang="en-US" altLang="zh-CN" sz="18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marL="9525" marR="9525" marT="9525" marB="0" anchor="ctr"/>
                </a:tc>
                <a:tc>
                  <a:txBody>
                    <a:bodyPr/>
                    <a:lstStyle/>
                    <a:p>
                      <a:pPr algn="ctr" fontAlgn="ctr"/>
                      <a:r>
                        <a:rPr lang="en-US" altLang="zh-CN" sz="1800" b="0" i="0" u="none" strike="noStrike" dirty="0" smtClean="0">
                          <a:solidFill>
                            <a:srgbClr val="000000"/>
                          </a:solidFill>
                          <a:effectLst/>
                          <a:latin typeface="微软雅黑 Light" panose="020B0502040204020203" pitchFamily="34" charset="-122"/>
                          <a:ea typeface="微软雅黑 Light" panose="020B0502040204020203" pitchFamily="34" charset="-122"/>
                        </a:rPr>
                        <a:t>1108</a:t>
                      </a:r>
                      <a:endParaRPr lang="en-US" altLang="zh-CN" sz="18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marL="9525" marR="9525" marT="9525" marB="0" anchor="ctr"/>
                </a:tc>
                <a:tc>
                  <a:txBody>
                    <a:bodyPr/>
                    <a:lstStyle/>
                    <a:p>
                      <a:pPr algn="ctr" fontAlgn="ctr"/>
                      <a:r>
                        <a:rPr lang="en-US" altLang="zh-CN" sz="1800" b="0" i="0" u="none" strike="noStrike" dirty="0" smtClean="0">
                          <a:solidFill>
                            <a:srgbClr val="000000"/>
                          </a:solidFill>
                          <a:effectLst/>
                          <a:latin typeface="微软雅黑 Light" panose="020B0502040204020203" pitchFamily="34" charset="-122"/>
                          <a:ea typeface="微软雅黑 Light" panose="020B0502040204020203" pitchFamily="34" charset="-122"/>
                        </a:rPr>
                        <a:t>1661</a:t>
                      </a:r>
                      <a:endParaRPr lang="en-US" altLang="zh-CN" sz="18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marL="9525" marR="9525" marT="9525" marB="0" anchor="ctr"/>
                </a:tc>
                <a:tc>
                  <a:txBody>
                    <a:bodyPr/>
                    <a:lstStyle/>
                    <a:p>
                      <a:pPr algn="ctr" fontAlgn="ctr"/>
                      <a:r>
                        <a:rPr lang="en-US" altLang="zh-CN" sz="1800" b="0" i="0" u="none" strike="noStrike" dirty="0" smtClean="0">
                          <a:solidFill>
                            <a:srgbClr val="000000"/>
                          </a:solidFill>
                          <a:effectLst/>
                          <a:latin typeface="微软雅黑 Light" panose="020B0502040204020203" pitchFamily="34" charset="-122"/>
                          <a:ea typeface="微软雅黑 Light" panose="020B0502040204020203" pitchFamily="34" charset="-122"/>
                        </a:rPr>
                        <a:t>2492</a:t>
                      </a:r>
                      <a:endParaRPr lang="en-US" altLang="zh-CN" sz="18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marL="9525" marR="9525" marT="9525" marB="0" anchor="ctr"/>
                </a:tc>
              </a:tr>
              <a:tr h="861353">
                <a:tc>
                  <a:txBody>
                    <a:bodyPr/>
                    <a:lstStyle/>
                    <a:p>
                      <a:pPr algn="l" fontAlgn="ctr"/>
                      <a:r>
                        <a:rPr lang="zh-CN" altLang="en-US" sz="1800" b="0" i="0" u="none" strike="noStrike" dirty="0">
                          <a:solidFill>
                            <a:srgbClr val="000000"/>
                          </a:solidFill>
                          <a:effectLst/>
                          <a:latin typeface="微软雅黑 Light" panose="020B0502040204020203" pitchFamily="34" charset="-122"/>
                          <a:ea typeface="微软雅黑 Light" panose="020B0502040204020203" pitchFamily="34" charset="-122"/>
                        </a:rPr>
                        <a:t>股东必要报酬回报</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100</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108</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117</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126</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135</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147</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159</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171</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185</a:t>
                      </a:r>
                    </a:p>
                  </a:txBody>
                  <a:tcPr marL="9525" marR="9525" marT="9525" marB="0" anchor="ctr"/>
                </a:tc>
                <a:tc>
                  <a:txBody>
                    <a:bodyPr/>
                    <a:lstStyle/>
                    <a:p>
                      <a:pPr algn="ctr" fontAlgn="ctr"/>
                      <a:r>
                        <a:rPr lang="en-US" altLang="zh-CN" sz="1800" b="0" i="0" u="none" strike="noStrike">
                          <a:solidFill>
                            <a:srgbClr val="000000"/>
                          </a:solidFill>
                          <a:effectLst/>
                          <a:latin typeface="微软雅黑 Light" panose="020B0502040204020203" pitchFamily="34" charset="-122"/>
                          <a:ea typeface="微软雅黑 Light" panose="020B0502040204020203" pitchFamily="34" charset="-122"/>
                        </a:rPr>
                        <a:t>200</a:t>
                      </a:r>
                    </a:p>
                  </a:txBody>
                  <a:tcPr marL="9525" marR="9525" marT="9525" marB="0" anchor="ctr"/>
                </a:tc>
                <a:tc>
                  <a:txBody>
                    <a:bodyPr/>
                    <a:lstStyle/>
                    <a:p>
                      <a:pPr algn="ctr" fontAlgn="ctr"/>
                      <a:r>
                        <a:rPr lang="en-US" altLang="zh-CN" sz="1800" b="0" i="0" u="none" strike="noStrike" dirty="0">
                          <a:solidFill>
                            <a:srgbClr val="000000"/>
                          </a:solidFill>
                          <a:effectLst/>
                          <a:latin typeface="微软雅黑 Light" panose="020B0502040204020203" pitchFamily="34" charset="-122"/>
                          <a:ea typeface="微软雅黑 Light" panose="020B0502040204020203" pitchFamily="34" charset="-122"/>
                        </a:rPr>
                        <a:t>216</a:t>
                      </a:r>
                    </a:p>
                  </a:txBody>
                  <a:tcPr marL="9525" marR="9525" marT="9525" marB="0" anchor="ctr"/>
                </a:tc>
              </a:tr>
            </a:tbl>
          </a:graphicData>
        </a:graphic>
      </p:graphicFrame>
    </p:spTree>
    <p:extLst>
      <p:ext uri="{BB962C8B-B14F-4D97-AF65-F5344CB8AC3E}">
        <p14:creationId xmlns:p14="http://schemas.microsoft.com/office/powerpoint/2010/main" val="29634708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1"/>
            <a:ext cx="8463710" cy="369332"/>
          </a:xfrm>
          <a:prstGeom prst="rect">
            <a:avLst/>
          </a:prstGeom>
          <a:noFill/>
        </p:spPr>
        <p:txBody>
          <a:bodyPr wrap="square" rtlCol="0">
            <a:spAutoFit/>
          </a:bodyPr>
          <a:lstStyle/>
          <a:p>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3.4 </a:t>
            </a:r>
            <a:r>
              <a:rPr lang="zh-CN" altLang="en-US"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企业</a:t>
            </a:r>
            <a:r>
              <a:rPr lang="zh-CN" altLang="en-US"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估值主要看 </a:t>
            </a:r>
            <a:r>
              <a:rPr lang="en-US" altLang="zh-CN"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ROE </a:t>
            </a:r>
            <a:r>
              <a:rPr lang="zh-CN" altLang="en-US"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结构流，</a:t>
            </a:r>
            <a:r>
              <a:rPr lang="en-US" altLang="zh-CN"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PB</a:t>
            </a:r>
            <a:r>
              <a:rPr lang="zh-CN" altLang="en-US"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PE </a:t>
            </a:r>
            <a:r>
              <a:rPr lang="zh-CN" altLang="en-US"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只是静态的结果，并无可比性</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股票估值和股价上涨源泉</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1338828"/>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以上的两个案例似乎可以再创业板和主板中找到影子，这也是为什么很多人说创业板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60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倍以上的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与银行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6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倍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形成鲜明对比，但仍不影响创业板的大行情的原因，静态的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PE</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PB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本没有任何可比性，关键看未来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结构</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流。</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7180596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1"/>
            <a:ext cx="8463710" cy="369332"/>
          </a:xfrm>
          <a:prstGeom prst="rect">
            <a:avLst/>
          </a:prstGeom>
          <a:noFill/>
        </p:spPr>
        <p:txBody>
          <a:bodyPr wrap="square" rtlCol="0">
            <a:spAutoFit/>
          </a:bodyPr>
          <a:lstStyle/>
          <a:p>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3.5 </a:t>
            </a:r>
            <a:r>
              <a:rPr lang="zh-CN" altLang="en-US"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股价上涨的三个原因</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股票估值和股价上涨源泉</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2169825"/>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从估值哲学来讲，股票上涨的原因就是市场预期的股票价值超过股票的价格。根据这一原理我们认为股价上涨有如下三种具体原因</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rPr>
              <a:t>1</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）股价</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超跌，即股价超跌低于基本的价值</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rPr>
              <a:t>2</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）市场</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需求增加</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rPr>
              <a:t>3</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）公司</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盈利模式发生变化，</a:t>
            </a:r>
            <a:r>
              <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rPr>
              <a:t>ROE</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增加</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8553683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1"/>
            <a:ext cx="8463710" cy="369332"/>
          </a:xfrm>
          <a:prstGeom prst="rect">
            <a:avLst/>
          </a:prstGeom>
          <a:noFill/>
        </p:spPr>
        <p:txBody>
          <a:bodyPr wrap="square" rtlCol="0">
            <a:spAutoFit/>
          </a:bodyPr>
          <a:lstStyle/>
          <a:p>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3.5 </a:t>
            </a:r>
            <a:r>
              <a:rPr lang="zh-CN" altLang="en-US"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股价上涨的三个原因</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股票估值和股价上涨源泉</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3000821"/>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rPr>
              <a:t>1</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）股价</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超</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跌</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这种情况是指行业或公司负面的因素冲击，股价长期阴跌，过度反应负面因素的冲击，行业或公司负面基本的情况并未发生扭转，但此时股价仍然会出现反弹上涨。这也是为什么我们看到很多行业的基本情况可能仍然很差，而股价已经开始启动的情况</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8543184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1"/>
            <a:ext cx="8463710" cy="369332"/>
          </a:xfrm>
          <a:prstGeom prst="rect">
            <a:avLst/>
          </a:prstGeom>
          <a:noFill/>
        </p:spPr>
        <p:txBody>
          <a:bodyPr wrap="square" rtlCol="0">
            <a:spAutoFit/>
          </a:bodyPr>
          <a:lstStyle/>
          <a:p>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3.5 </a:t>
            </a:r>
            <a:r>
              <a:rPr lang="zh-CN" altLang="en-US"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股价上涨的三个原因</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股票估值和股价上涨源泉</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4247317"/>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2</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）市场需求</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增加</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市场需求增加导致股票价格变化有以下四种影响路径</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）原有的企业未达到极限产能，市场需求增加，公司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水平从很低水平逐步增加至极限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的水平。可能由于经济或产业周期的原因，公司初始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水平很低，随着市场需求增加，公司产能不断被利用，公司逐步达到极限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水平的过程，这时公司的极限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越大，股票的弹性越大</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rPr>
              <a:t>b</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）原有</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的企业已经达到极限产能，市场需求增加，公司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水平不会增加，但是由于公司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水平高于市场提供的必要报酬回报率，公司可以通过增发股票或债券来扩大产能，从而导致股价上涨。这种模式下，公司原有的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水平越高，股价弹性越大。</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024679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1"/>
            <a:ext cx="8463710" cy="369332"/>
          </a:xfrm>
          <a:prstGeom prst="rect">
            <a:avLst/>
          </a:prstGeom>
          <a:noFill/>
        </p:spPr>
        <p:txBody>
          <a:bodyPr wrap="square" rtlCol="0">
            <a:spAutoFit/>
          </a:bodyPr>
          <a:lstStyle/>
          <a:p>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3.5 </a:t>
            </a:r>
            <a:r>
              <a:rPr lang="zh-CN" altLang="en-US"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股价上涨的三个原因</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股票估值和股价上涨源泉</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5493812"/>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c</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）企业达到极限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的水平，股价增速与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水平相当的情况。这种情况是指企业处于极限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的水平</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如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20%)</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运行，市场需求增加，企业不能通过股权或债券融资，同时，投资者最初预计未来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10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年（假设投资者只能预期未来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10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年的事情）行业都保持</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20%</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的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水平，一年以后企业兑现收益之后，考虑到市场需求增加，投资者仍预期再接下来的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10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年保持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20%</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的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水平。</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d</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）原有企业盈利模式的极限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水平与股东必要报酬回报率相当，即使市场需求增加，股价也不会上涨。有一些行业可能由于监管或者盈利模式的问题，当期产能达到最大时，公司的极限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仍然与股东必要报酬回报率相当，此时即使市场需求增加，股价也不会上涨。公司可能会通过增发股票的方式扩大产能满足市场需求，做大市值，但股价却不会变化</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以上四种情况中，前两种情况即是大家常说的未见到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EPS</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，而是先提“估值”；第三种情况即是大家所说的“赚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EPS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的钱”；第四种情况是一种特殊的情况。</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7811931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1"/>
            <a:ext cx="8463710" cy="369332"/>
          </a:xfrm>
          <a:prstGeom prst="rect">
            <a:avLst/>
          </a:prstGeom>
          <a:noFill/>
        </p:spPr>
        <p:txBody>
          <a:bodyPr wrap="square" rtlCol="0">
            <a:spAutoFit/>
          </a:bodyPr>
          <a:lstStyle/>
          <a:p>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3.5 </a:t>
            </a:r>
            <a:r>
              <a:rPr lang="zh-CN" altLang="en-US"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股价上涨的三个原因</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股票估值和股价上涨源泉</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3000821"/>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rPr>
              <a:t>3</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）公司盈利模式变化，</a:t>
            </a:r>
            <a:r>
              <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rPr>
              <a:t>ROE</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增加</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由于市场结构、竞争格局、产品换代等等多方面的因素，导致公司盈利模式发生变化，极限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水平增加，即使市场需求和公司短期之内真实的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并未发生变化，但由于公司的极限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增加，公司对于市场需求增加导致的股价弹性增加，这也会导致股票上涨。以上我们详细的分析了股价上涨的三大种原理模式，第一种主要是从股价与企业价值不想匹配超跌的角度；第二和第三种均是从市场需求和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的</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角度。</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3185713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1"/>
            <a:ext cx="8463710" cy="369332"/>
          </a:xfrm>
          <a:prstGeom prst="rect">
            <a:avLst/>
          </a:prstGeom>
          <a:noFill/>
        </p:spPr>
        <p:txBody>
          <a:bodyPr wrap="square" rtlCol="0">
            <a:spAutoFit/>
          </a:bodyPr>
          <a:lstStyle/>
          <a:p>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3.5 </a:t>
            </a:r>
            <a:r>
              <a:rPr lang="zh-CN" altLang="en-US"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股价上涨的三个原因</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股票估值和股价上涨源泉</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3000821"/>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对于市场需求和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对股价的影响可以做一个很形象的比喻：市场需求决定的是来水量，企业的极限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水平好比是管道的直径，股价好比是从管道流入下游的</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水量。</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）管道直径很大（极限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很大），初始时排水并未占满整个管道（公司的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并未达到极限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），此时上游来水量大增（市场需求），水量将逐步占满整个管道（</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增加），管道的弹性越大（极限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），排水量越大（股价弹性越大）</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9654828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0"/>
            <a:ext cx="5839636" cy="369332"/>
          </a:xfrm>
          <a:prstGeom prst="rect">
            <a:avLst/>
          </a:prstGeom>
          <a:noFill/>
        </p:spPr>
        <p:txBody>
          <a:bodyPr wrap="square" rtlCol="0">
            <a:spAutoFit/>
          </a:bodyPr>
          <a:lstStyle/>
          <a:p>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1.1</a:t>
            </a:r>
            <a:r>
              <a:rPr lang="en-US" altLang="zh-CN"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zh-CN" altLang="en-US"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市场法（市场价格比较法）</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资产估值的基本方法</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4662815"/>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我们简单分析一个</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范例：</a:t>
            </a:r>
            <a:endPar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比如</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交易范例是一台生产电子元气件的设备，生产能力为</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万个</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日，已经投入生产</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3</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年，还可用</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7</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年，交易价格</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50</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万元，交易时间为</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2001</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年</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3</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月</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待评估物是一台同样生产该种电子元气件的设备，生产能力为</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10</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万个</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日，已经投入生产</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2</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年，还可用</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8</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年，交易基准日</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2001</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年</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6</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月。</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我们假设基准定价是以生产能力为标准，定价应为</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500</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万元（</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10/1*50</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）。但是我们应考虑这两个设备的时间因素和功能因素。时间上两者折旧时间不同，交易时间不同，都会对价格产生不同；功能上后者的生产数量是前者的</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10</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倍，比方购买者仅需要日生产能力为</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7</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万</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日的设备，则该设备的生产能力显然过剩，对购买者来说</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10</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倍的价格显然是难以让他接受的</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最后经过调整，该设备以</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375</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万元成交。</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8191243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1"/>
            <a:ext cx="8463710" cy="369332"/>
          </a:xfrm>
          <a:prstGeom prst="rect">
            <a:avLst/>
          </a:prstGeom>
          <a:noFill/>
        </p:spPr>
        <p:txBody>
          <a:bodyPr wrap="square" rtlCol="0">
            <a:spAutoFit/>
          </a:bodyPr>
          <a:lstStyle/>
          <a:p>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3.5 </a:t>
            </a:r>
            <a:r>
              <a:rPr lang="zh-CN" altLang="en-US"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股价上涨的三个原因</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股票估值和股价上涨源泉</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3000821"/>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rPr>
              <a:t>b</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）初始排水已经充满整个管道（达到极限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），当来水量增加（市场需求增加），由于该管道直径高于一般管道，因此来水量增加，可以通过在复制一个相同管道的方式获得超额的收益，因此也会影响其预期价值</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rPr>
              <a:t>c</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初始来水量很小（市场需求一般），管道也很小（极限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很低），突然换成一根直径更大的排水管道（商业模式变化，极限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增加），即使真实来水量和真实的排水速度均为变化，但是股价可能会上涨（因为它对于潜在的来水量增加时的弹性增加了）。</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6929676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1"/>
            <a:ext cx="8463710" cy="369332"/>
          </a:xfrm>
          <a:prstGeom prst="rect">
            <a:avLst/>
          </a:prstGeom>
          <a:noFill/>
        </p:spPr>
        <p:txBody>
          <a:bodyPr wrap="square" rtlCol="0">
            <a:spAutoFit/>
          </a:bodyPr>
          <a:lstStyle/>
          <a:p>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3.5 </a:t>
            </a:r>
            <a:r>
              <a:rPr lang="zh-CN" altLang="en-US"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股价上涨的三个原因</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股票估值和股价上涨源泉</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2585323"/>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我们可以列举三个小案例看出市场需求和企业的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水平对于股价的弹性作用原理。举例三个职业</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①保姆或者家教</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行业；</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②煎饼摊（或其他特色小吃）；</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③电视脱口秀节目主持人。对于这三种不同的职业，由于其盈利模式的不同，他们对于市场需求大幅增加的弹性是不同的。</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6487513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1"/>
            <a:ext cx="8463710" cy="369332"/>
          </a:xfrm>
          <a:prstGeom prst="rect">
            <a:avLst/>
          </a:prstGeom>
          <a:noFill/>
        </p:spPr>
        <p:txBody>
          <a:bodyPr wrap="square" rtlCol="0">
            <a:spAutoFit/>
          </a:bodyPr>
          <a:lstStyle/>
          <a:p>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3.5 </a:t>
            </a:r>
            <a:r>
              <a:rPr lang="zh-CN" altLang="en-US"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股价上涨的三个原因</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股票估值和股价上涨源泉</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5078313"/>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假设市场需求突然增加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10 </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倍：</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①</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对于</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市场需求增加，保姆或者家教行业由于收到客观的限制（譬如一个人一天只能在一个家庭工作），因此对于外部市场需求的增加，该工作人员不能扩大产能，只能通过提价来满足市场需求。如果外部供给比较充足的话，那么市场需求的增加很快会被外部供给补上，该职业可能对于市场需求的弹性就不会太大</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②</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对于</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市场需求增加，煎饼摊（或其他特色小吃）会由原来的等待客户变为排长队的现象，即从未达到极限产能到达到极限产能，由于仍然受到制约（譬如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日至多只能生产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1000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个煎饼的限制），会出现达到极限产能后仍不能满足市场需求。这是可能会出现其他新增摊位来满足需求增加，或者原有摊位引入投资扩大产能。对于前者，市场的需求增加对于原摊位影响为从等待客户到客户排队；对于后者，市场需求增加对于原摊位影响除了前者影响之外，还有扩大产能的效应（摊位的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水平越高，影响越大）。</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1986472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1"/>
            <a:ext cx="8463710" cy="369332"/>
          </a:xfrm>
          <a:prstGeom prst="rect">
            <a:avLst/>
          </a:prstGeom>
          <a:noFill/>
        </p:spPr>
        <p:txBody>
          <a:bodyPr wrap="square" rtlCol="0">
            <a:spAutoFit/>
          </a:bodyPr>
          <a:lstStyle/>
          <a:p>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3.5 </a:t>
            </a:r>
            <a:r>
              <a:rPr lang="zh-CN" altLang="en-US"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股价上涨的三个原因</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股票估值和股价上涨源泉</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3000821"/>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③</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对于</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市场需求增加，电视脱口秀节目主持几乎不用增加任何成本，完全承接需求的增加</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通过上面的分析可以看出，对于市场需求的增加，上述三个模式均可以通过提价满足。在给定不能提价的情况下，市场需求增加对于第一种情况几乎没有影响；对于第二种情况影响较大；对于第三种情况影响最大，其主要的原因是三者模式的极限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水平不同，极限 </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ROE </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水平越高，对于市场需求弹性越大。</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3301175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1"/>
            <a:ext cx="8463710" cy="369332"/>
          </a:xfrm>
          <a:prstGeom prst="rect">
            <a:avLst/>
          </a:prstGeom>
          <a:noFill/>
        </p:spPr>
        <p:txBody>
          <a:bodyPr wrap="square" rtlCol="0">
            <a:spAutoFit/>
          </a:bodyPr>
          <a:lstStyle/>
          <a:p>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3.5 </a:t>
            </a:r>
            <a:r>
              <a:rPr lang="zh-CN" altLang="en-US"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股价上涨的三个原因</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股票估值和股价上涨源泉</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74563" y="1460592"/>
            <a:ext cx="8493024" cy="369332"/>
          </a:xfrm>
          <a:prstGeom prst="rect">
            <a:avLst/>
          </a:prstGeom>
          <a:noFill/>
        </p:spPr>
        <p:txBody>
          <a:bodyPr wrap="square" rtlCol="0">
            <a:spAutoFit/>
          </a:bodyPr>
          <a:lstStyle/>
          <a:p>
            <a:r>
              <a:rPr lang="zh-CN" altLang="en-US" b="1" dirty="0" smtClean="0">
                <a:latin typeface="微软雅黑 Light" panose="020B0502040204020203" pitchFamily="34" charset="-122"/>
                <a:ea typeface="微软雅黑 Light" panose="020B0502040204020203" pitchFamily="34" charset="-122"/>
              </a:rPr>
              <a:t>表</a:t>
            </a:r>
            <a:r>
              <a:rPr lang="en-US" altLang="zh-CN" b="1" dirty="0" smtClean="0">
                <a:latin typeface="微软雅黑 Light" panose="020B0502040204020203" pitchFamily="34" charset="-122"/>
                <a:ea typeface="微软雅黑 Light" panose="020B0502040204020203" pitchFamily="34" charset="-122"/>
              </a:rPr>
              <a:t>17</a:t>
            </a:r>
            <a:r>
              <a:rPr lang="zh-CN" altLang="en-US" b="1" dirty="0" smtClean="0">
                <a:latin typeface="微软雅黑 Light" panose="020B0502040204020203" pitchFamily="34" charset="-122"/>
                <a:ea typeface="微软雅黑 Light" panose="020B0502040204020203" pitchFamily="34" charset="-122"/>
              </a:rPr>
              <a:t>：（举例）极限</a:t>
            </a:r>
            <a:r>
              <a:rPr lang="en-US" altLang="zh-CN" b="1" dirty="0" smtClean="0">
                <a:latin typeface="微软雅黑 Light" panose="020B0502040204020203" pitchFamily="34" charset="-122"/>
                <a:ea typeface="微软雅黑 Light" panose="020B0502040204020203" pitchFamily="34" charset="-122"/>
              </a:rPr>
              <a:t>ROE</a:t>
            </a:r>
            <a:r>
              <a:rPr lang="zh-CN" altLang="en-US" b="1" dirty="0" smtClean="0">
                <a:latin typeface="微软雅黑 Light" panose="020B0502040204020203" pitchFamily="34" charset="-122"/>
                <a:ea typeface="微软雅黑 Light" panose="020B0502040204020203" pitchFamily="34" charset="-122"/>
              </a:rPr>
              <a:t>水平越高，对于市场需求弹性越大</a:t>
            </a:r>
            <a:endParaRPr lang="zh-CN" altLang="en-US" b="1" dirty="0">
              <a:latin typeface="微软雅黑 Light" panose="020B0502040204020203" pitchFamily="34" charset="-122"/>
              <a:ea typeface="微软雅黑 Light" panose="020B0502040204020203"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811691531"/>
              </p:ext>
            </p:extLst>
          </p:nvPr>
        </p:nvGraphicFramePr>
        <p:xfrm>
          <a:off x="489220" y="2018103"/>
          <a:ext cx="8171700" cy="4123907"/>
        </p:xfrm>
        <a:graphic>
          <a:graphicData uri="http://schemas.openxmlformats.org/drawingml/2006/table">
            <a:tbl>
              <a:tblPr firstRow="1" bandRow="1">
                <a:tableStyleId>{5C22544A-7EE6-4342-B048-85BDC9FD1C3A}</a:tableStyleId>
              </a:tblPr>
              <a:tblGrid>
                <a:gridCol w="2042925"/>
                <a:gridCol w="2042925"/>
                <a:gridCol w="2042925"/>
                <a:gridCol w="2042925"/>
              </a:tblGrid>
              <a:tr h="668742">
                <a:tc>
                  <a:txBody>
                    <a:bodyPr/>
                    <a:lstStyle/>
                    <a:p>
                      <a:pPr algn="ct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zh-CN" altLang="en-US" dirty="0" smtClean="0">
                          <a:latin typeface="微软雅黑 Light" panose="020B0502040204020203" pitchFamily="34" charset="-122"/>
                          <a:ea typeface="微软雅黑 Light" panose="020B0502040204020203" pitchFamily="34" charset="-122"/>
                        </a:rPr>
                        <a:t>保姆或者家教行业</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zh-CN" altLang="en-US" dirty="0" smtClean="0">
                          <a:latin typeface="微软雅黑 Light" panose="020B0502040204020203" pitchFamily="34" charset="-122"/>
                          <a:ea typeface="微软雅黑 Light" panose="020B0502040204020203" pitchFamily="34" charset="-122"/>
                        </a:rPr>
                        <a:t>特色小吃</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zh-CN" altLang="en-US" dirty="0" smtClean="0">
                          <a:latin typeface="微软雅黑 Light" panose="020B0502040204020203" pitchFamily="34" charset="-122"/>
                          <a:ea typeface="微软雅黑 Light" panose="020B0502040204020203" pitchFamily="34" charset="-122"/>
                        </a:rPr>
                        <a:t>电视节目</a:t>
                      </a:r>
                      <a:endParaRPr lang="zh-CN" altLang="en-US" dirty="0">
                        <a:latin typeface="微软雅黑 Light" panose="020B0502040204020203" pitchFamily="34" charset="-122"/>
                        <a:ea typeface="微软雅黑 Light" panose="020B0502040204020203" pitchFamily="34" charset="-122"/>
                      </a:endParaRPr>
                    </a:p>
                  </a:txBody>
                  <a:tcPr anchor="ctr"/>
                </a:tc>
              </a:tr>
              <a:tr h="955346">
                <a:tc>
                  <a:txBody>
                    <a:bodyPr/>
                    <a:lstStyle/>
                    <a:p>
                      <a:pPr algn="ctr"/>
                      <a:r>
                        <a:rPr lang="zh-CN" altLang="en-US" dirty="0" smtClean="0">
                          <a:latin typeface="微软雅黑 Light" panose="020B0502040204020203" pitchFamily="34" charset="-122"/>
                          <a:ea typeface="微软雅黑 Light" panose="020B0502040204020203" pitchFamily="34" charset="-122"/>
                        </a:rPr>
                        <a:t>产能限制</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zh-CN" altLang="en-US" dirty="0" smtClean="0">
                          <a:latin typeface="微软雅黑 Light" panose="020B0502040204020203" pitchFamily="34" charset="-122"/>
                          <a:ea typeface="微软雅黑 Light" panose="020B0502040204020203" pitchFamily="34" charset="-122"/>
                        </a:rPr>
                        <a:t>一人一日只能服务一个家庭</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zh-CN" altLang="en-US" dirty="0" smtClean="0">
                          <a:latin typeface="微软雅黑 Light" panose="020B0502040204020203" pitchFamily="34" charset="-122"/>
                          <a:ea typeface="微软雅黑 Light" panose="020B0502040204020203" pitchFamily="34" charset="-122"/>
                        </a:rPr>
                        <a:t>一日的产能受到限制</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zh-CN" altLang="en-US" dirty="0" smtClean="0">
                          <a:latin typeface="微软雅黑 Light" panose="020B0502040204020203" pitchFamily="34" charset="-122"/>
                          <a:ea typeface="微软雅黑 Light" panose="020B0502040204020203" pitchFamily="34" charset="-122"/>
                        </a:rPr>
                        <a:t>无限制</a:t>
                      </a:r>
                      <a:endParaRPr lang="zh-CN" altLang="en-US" dirty="0">
                        <a:latin typeface="微软雅黑 Light" panose="020B0502040204020203" pitchFamily="34" charset="-122"/>
                        <a:ea typeface="微软雅黑 Light" panose="020B0502040204020203" pitchFamily="34" charset="-122"/>
                      </a:endParaRPr>
                    </a:p>
                  </a:txBody>
                  <a:tcPr anchor="ctr"/>
                </a:tc>
              </a:tr>
              <a:tr h="387445">
                <a:tc>
                  <a:txBody>
                    <a:bodyPr/>
                    <a:lstStyle/>
                    <a:p>
                      <a:pPr algn="ctr"/>
                      <a:r>
                        <a:rPr lang="zh-CN" altLang="en-US" dirty="0" smtClean="0">
                          <a:latin typeface="微软雅黑 Light" panose="020B0502040204020203" pitchFamily="34" charset="-122"/>
                          <a:ea typeface="微软雅黑 Light" panose="020B0502040204020203" pitchFamily="34" charset="-122"/>
                        </a:rPr>
                        <a:t>市场需求</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zh-CN" altLang="en-US" dirty="0" smtClean="0">
                          <a:latin typeface="微软雅黑 Light" panose="020B0502040204020203" pitchFamily="34" charset="-122"/>
                          <a:ea typeface="微软雅黑 Light" panose="020B0502040204020203" pitchFamily="34" charset="-122"/>
                        </a:rPr>
                        <a:t>增加</a:t>
                      </a:r>
                      <a:r>
                        <a:rPr lang="en-US" altLang="zh-CN" dirty="0" smtClean="0">
                          <a:latin typeface="微软雅黑 Light" panose="020B0502040204020203" pitchFamily="34" charset="-122"/>
                          <a:ea typeface="微软雅黑 Light" panose="020B0502040204020203" pitchFamily="34" charset="-122"/>
                        </a:rPr>
                        <a:t>10</a:t>
                      </a:r>
                      <a:r>
                        <a:rPr lang="zh-CN" altLang="en-US" dirty="0" smtClean="0">
                          <a:latin typeface="微软雅黑 Light" panose="020B0502040204020203" pitchFamily="34" charset="-122"/>
                          <a:ea typeface="微软雅黑 Light" panose="020B0502040204020203" pitchFamily="34" charset="-122"/>
                        </a:rPr>
                        <a:t>倍</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zh-CN" altLang="en-US" dirty="0" smtClean="0">
                          <a:latin typeface="微软雅黑 Light" panose="020B0502040204020203" pitchFamily="34" charset="-122"/>
                          <a:ea typeface="微软雅黑 Light" panose="020B0502040204020203" pitchFamily="34" charset="-122"/>
                        </a:rPr>
                        <a:t>增加</a:t>
                      </a:r>
                      <a:r>
                        <a:rPr lang="en-US" altLang="zh-CN" dirty="0" smtClean="0">
                          <a:latin typeface="微软雅黑 Light" panose="020B0502040204020203" pitchFamily="34" charset="-122"/>
                          <a:ea typeface="微软雅黑 Light" panose="020B0502040204020203" pitchFamily="34" charset="-122"/>
                        </a:rPr>
                        <a:t>10</a:t>
                      </a:r>
                      <a:r>
                        <a:rPr lang="zh-CN" altLang="en-US" dirty="0" smtClean="0">
                          <a:latin typeface="微软雅黑 Light" panose="020B0502040204020203" pitchFamily="34" charset="-122"/>
                          <a:ea typeface="微软雅黑 Light" panose="020B0502040204020203" pitchFamily="34" charset="-122"/>
                        </a:rPr>
                        <a:t>倍</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zh-CN" altLang="en-US" dirty="0" smtClean="0">
                          <a:latin typeface="微软雅黑 Light" panose="020B0502040204020203" pitchFamily="34" charset="-122"/>
                          <a:ea typeface="微软雅黑 Light" panose="020B0502040204020203" pitchFamily="34" charset="-122"/>
                        </a:rPr>
                        <a:t>增加</a:t>
                      </a:r>
                      <a:r>
                        <a:rPr lang="en-US" altLang="zh-CN" dirty="0" smtClean="0">
                          <a:latin typeface="微软雅黑 Light" panose="020B0502040204020203" pitchFamily="34" charset="-122"/>
                          <a:ea typeface="微软雅黑 Light" panose="020B0502040204020203" pitchFamily="34" charset="-122"/>
                        </a:rPr>
                        <a:t>10</a:t>
                      </a:r>
                      <a:r>
                        <a:rPr lang="zh-CN" altLang="en-US" dirty="0" smtClean="0">
                          <a:latin typeface="微软雅黑 Light" panose="020B0502040204020203" pitchFamily="34" charset="-122"/>
                          <a:ea typeface="微软雅黑 Light" panose="020B0502040204020203" pitchFamily="34" charset="-122"/>
                        </a:rPr>
                        <a:t>倍</a:t>
                      </a:r>
                      <a:endParaRPr lang="zh-CN" altLang="en-US" dirty="0">
                        <a:latin typeface="微软雅黑 Light" panose="020B0502040204020203" pitchFamily="34" charset="-122"/>
                        <a:ea typeface="微软雅黑 Light" panose="020B0502040204020203" pitchFamily="34" charset="-122"/>
                      </a:endParaRPr>
                    </a:p>
                  </a:txBody>
                  <a:tcPr anchor="ctr"/>
                </a:tc>
              </a:tr>
              <a:tr h="668742">
                <a:tc>
                  <a:txBody>
                    <a:bodyPr/>
                    <a:lstStyle/>
                    <a:p>
                      <a:pPr algn="ctr"/>
                      <a:r>
                        <a:rPr lang="zh-CN" altLang="en-US" dirty="0" smtClean="0">
                          <a:latin typeface="微软雅黑 Light" panose="020B0502040204020203" pitchFamily="34" charset="-122"/>
                          <a:ea typeface="微软雅黑 Light" panose="020B0502040204020203" pitchFamily="34" charset="-122"/>
                        </a:rPr>
                        <a:t>可以提价影响</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zh-CN" altLang="en-US" dirty="0" smtClean="0">
                          <a:latin typeface="微软雅黑 Light" panose="020B0502040204020203" pitchFamily="34" charset="-122"/>
                          <a:ea typeface="微软雅黑 Light" panose="020B0502040204020203" pitchFamily="34" charset="-122"/>
                        </a:rPr>
                        <a:t>提价</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zh-CN" altLang="en-US" dirty="0" smtClean="0">
                          <a:latin typeface="微软雅黑 Light" panose="020B0502040204020203" pitchFamily="34" charset="-122"/>
                          <a:ea typeface="微软雅黑 Light" panose="020B0502040204020203" pitchFamily="34" charset="-122"/>
                        </a:rPr>
                        <a:t>提价</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zh-CN" altLang="en-US" dirty="0" smtClean="0">
                          <a:latin typeface="微软雅黑 Light" panose="020B0502040204020203" pitchFamily="34" charset="-122"/>
                          <a:ea typeface="微软雅黑 Light" panose="020B0502040204020203" pitchFamily="34" charset="-122"/>
                        </a:rPr>
                        <a:t>提价</a:t>
                      </a:r>
                      <a:endParaRPr lang="zh-CN" altLang="en-US" dirty="0">
                        <a:latin typeface="微软雅黑 Light" panose="020B0502040204020203" pitchFamily="34" charset="-122"/>
                        <a:ea typeface="微软雅黑 Light" panose="020B0502040204020203" pitchFamily="34" charset="-122"/>
                      </a:endParaRPr>
                    </a:p>
                  </a:txBody>
                  <a:tcPr anchor="ctr"/>
                </a:tc>
              </a:tr>
              <a:tr h="668742">
                <a:tc>
                  <a:txBody>
                    <a:bodyPr/>
                    <a:lstStyle/>
                    <a:p>
                      <a:pPr algn="ctr"/>
                      <a:r>
                        <a:rPr lang="zh-CN" altLang="en-US" dirty="0" smtClean="0">
                          <a:latin typeface="微软雅黑 Light" panose="020B0502040204020203" pitchFamily="34" charset="-122"/>
                          <a:ea typeface="微软雅黑 Light" panose="020B0502040204020203" pitchFamily="34" charset="-122"/>
                        </a:rPr>
                        <a:t>不能提价</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zh-CN" altLang="en-US" dirty="0" smtClean="0">
                          <a:latin typeface="微软雅黑 Light" panose="020B0502040204020203" pitchFamily="34" charset="-122"/>
                          <a:ea typeface="微软雅黑 Light" panose="020B0502040204020203" pitchFamily="34" charset="-122"/>
                        </a:rPr>
                        <a:t>几乎无影响</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zh-CN" altLang="en-US" dirty="0" smtClean="0">
                          <a:latin typeface="微软雅黑 Light" panose="020B0502040204020203" pitchFamily="34" charset="-122"/>
                          <a:ea typeface="微软雅黑 Light" panose="020B0502040204020203" pitchFamily="34" charset="-122"/>
                        </a:rPr>
                        <a:t>从等待客户到客户排队</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zh-CN" altLang="en-US" dirty="0" smtClean="0">
                          <a:latin typeface="微软雅黑 Light" panose="020B0502040204020203" pitchFamily="34" charset="-122"/>
                          <a:ea typeface="微软雅黑 Light" panose="020B0502040204020203" pitchFamily="34" charset="-122"/>
                        </a:rPr>
                        <a:t>无成本完全承接需求</a:t>
                      </a:r>
                      <a:endParaRPr lang="zh-CN" altLang="en-US" dirty="0">
                        <a:latin typeface="微软雅黑 Light" panose="020B0502040204020203" pitchFamily="34" charset="-122"/>
                        <a:ea typeface="微软雅黑 Light" panose="020B0502040204020203" pitchFamily="34" charset="-122"/>
                      </a:endParaRPr>
                    </a:p>
                  </a:txBody>
                  <a:tcPr anchor="ctr"/>
                </a:tc>
              </a:tr>
              <a:tr h="387445">
                <a:tc>
                  <a:txBody>
                    <a:bodyPr/>
                    <a:lstStyle/>
                    <a:p>
                      <a:pPr algn="ctr"/>
                      <a:r>
                        <a:rPr lang="zh-CN" altLang="en-US" dirty="0" smtClean="0">
                          <a:latin typeface="微软雅黑 Light" panose="020B0502040204020203" pitchFamily="34" charset="-122"/>
                          <a:ea typeface="微软雅黑 Light" panose="020B0502040204020203" pitchFamily="34" charset="-122"/>
                        </a:rPr>
                        <a:t>收入弹性</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zh-CN" altLang="en-US" dirty="0" smtClean="0">
                          <a:latin typeface="微软雅黑 Light" panose="020B0502040204020203" pitchFamily="34" charset="-122"/>
                          <a:ea typeface="微软雅黑 Light" panose="020B0502040204020203" pitchFamily="34" charset="-122"/>
                        </a:rPr>
                        <a:t>小</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zh-CN" altLang="en-US" dirty="0" smtClean="0">
                          <a:latin typeface="微软雅黑 Light" panose="020B0502040204020203" pitchFamily="34" charset="-122"/>
                          <a:ea typeface="微软雅黑 Light" panose="020B0502040204020203" pitchFamily="34" charset="-122"/>
                        </a:rPr>
                        <a:t>一般</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zh-CN" altLang="en-US" dirty="0" smtClean="0">
                          <a:latin typeface="微软雅黑 Light" panose="020B0502040204020203" pitchFamily="34" charset="-122"/>
                          <a:ea typeface="微软雅黑 Light" panose="020B0502040204020203" pitchFamily="34" charset="-122"/>
                        </a:rPr>
                        <a:t>很大</a:t>
                      </a:r>
                      <a:endParaRPr lang="zh-CN" altLang="en-US" dirty="0">
                        <a:latin typeface="微软雅黑 Light" panose="020B0502040204020203" pitchFamily="34" charset="-122"/>
                        <a:ea typeface="微软雅黑 Light" panose="020B0502040204020203" pitchFamily="34" charset="-122"/>
                      </a:endParaRPr>
                    </a:p>
                  </a:txBody>
                  <a:tcPr anchor="ctr"/>
                </a:tc>
              </a:tr>
              <a:tr h="387445">
                <a:tc>
                  <a:txBody>
                    <a:bodyPr/>
                    <a:lstStyle/>
                    <a:p>
                      <a:pPr algn="ctr"/>
                      <a:r>
                        <a:rPr lang="zh-CN" altLang="en-US" dirty="0" smtClean="0">
                          <a:latin typeface="微软雅黑 Light" panose="020B0502040204020203" pitchFamily="34" charset="-122"/>
                          <a:ea typeface="微软雅黑 Light" panose="020B0502040204020203" pitchFamily="34" charset="-122"/>
                        </a:rPr>
                        <a:t>极限</a:t>
                      </a:r>
                      <a:r>
                        <a:rPr lang="en-US" altLang="zh-CN" dirty="0" smtClean="0">
                          <a:latin typeface="微软雅黑 Light" panose="020B0502040204020203" pitchFamily="34" charset="-122"/>
                          <a:ea typeface="微软雅黑 Light" panose="020B0502040204020203" pitchFamily="34" charset="-122"/>
                        </a:rPr>
                        <a:t>ROE</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zh-CN" altLang="en-US" dirty="0" smtClean="0">
                          <a:latin typeface="微软雅黑 Light" panose="020B0502040204020203" pitchFamily="34" charset="-122"/>
                          <a:ea typeface="微软雅黑 Light" panose="020B0502040204020203" pitchFamily="34" charset="-122"/>
                        </a:rPr>
                        <a:t>小</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zh-CN" altLang="en-US" dirty="0" smtClean="0">
                          <a:latin typeface="微软雅黑 Light" panose="020B0502040204020203" pitchFamily="34" charset="-122"/>
                          <a:ea typeface="微软雅黑 Light" panose="020B0502040204020203" pitchFamily="34" charset="-122"/>
                        </a:rPr>
                        <a:t>一般</a:t>
                      </a:r>
                      <a:endParaRPr lang="zh-CN" altLang="en-US" dirty="0">
                        <a:latin typeface="微软雅黑 Light" panose="020B0502040204020203" pitchFamily="34" charset="-122"/>
                        <a:ea typeface="微软雅黑 Light" panose="020B0502040204020203" pitchFamily="34" charset="-122"/>
                      </a:endParaRPr>
                    </a:p>
                  </a:txBody>
                  <a:tcPr anchor="ctr"/>
                </a:tc>
                <a:tc>
                  <a:txBody>
                    <a:bodyPr/>
                    <a:lstStyle/>
                    <a:p>
                      <a:pPr algn="ctr"/>
                      <a:r>
                        <a:rPr lang="zh-CN" altLang="en-US" dirty="0" smtClean="0">
                          <a:latin typeface="微软雅黑 Light" panose="020B0502040204020203" pitchFamily="34" charset="-122"/>
                          <a:ea typeface="微软雅黑 Light" panose="020B0502040204020203" pitchFamily="34" charset="-122"/>
                        </a:rPr>
                        <a:t>很大</a:t>
                      </a:r>
                      <a:endParaRPr lang="zh-CN" altLang="en-US" dirty="0">
                        <a:latin typeface="微软雅黑 Light" panose="020B0502040204020203" pitchFamily="34" charset="-122"/>
                        <a:ea typeface="微软雅黑 Light" panose="020B0502040204020203" pitchFamily="34" charset="-122"/>
                      </a:endParaRPr>
                    </a:p>
                  </a:txBody>
                  <a:tcPr anchor="ctr"/>
                </a:tc>
              </a:tr>
            </a:tbl>
          </a:graphicData>
        </a:graphic>
      </p:graphicFrame>
    </p:spTree>
    <p:extLst>
      <p:ext uri="{BB962C8B-B14F-4D97-AF65-F5344CB8AC3E}">
        <p14:creationId xmlns:p14="http://schemas.microsoft.com/office/powerpoint/2010/main" val="21053622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8364" y="2552579"/>
            <a:ext cx="1514902"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atin typeface="微软雅黑 Light" panose="020B0502040204020203" pitchFamily="34" charset="-122"/>
                <a:ea typeface="微软雅黑 Light" panose="020B0502040204020203" pitchFamily="34" charset="-122"/>
              </a:rPr>
              <a:t>2014.11.11</a:t>
            </a:r>
            <a:endParaRPr lang="zh-CN" altLang="en-US" sz="1600" dirty="0">
              <a:latin typeface="微软雅黑 Light" panose="020B0502040204020203" pitchFamily="34" charset="-122"/>
              <a:ea typeface="微软雅黑 Light" panose="020B0502040204020203" pitchFamily="34" charset="-122"/>
            </a:endParaRPr>
          </a:p>
        </p:txBody>
      </p:sp>
      <p:cxnSp>
        <p:nvCxnSpPr>
          <p:cNvPr id="3" name="直接连接符 2"/>
          <p:cNvCxnSpPr/>
          <p:nvPr/>
        </p:nvCxnSpPr>
        <p:spPr>
          <a:xfrm>
            <a:off x="1978925" y="2566227"/>
            <a:ext cx="685117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951629" y="2674566"/>
            <a:ext cx="5213445" cy="369332"/>
          </a:xfrm>
          <a:prstGeom prst="rect">
            <a:avLst/>
          </a:prstGeom>
          <a:noFill/>
        </p:spPr>
        <p:txBody>
          <a:bodyPr wrap="square" rtlCol="0">
            <a:spAutoFit/>
          </a:bodyPr>
          <a:lstStyle/>
          <a:p>
            <a:r>
              <a:rPr lang="en-US" altLang="zh-CN" dirty="0" smtClean="0">
                <a:latin typeface="微软雅黑 Light" panose="020B0502040204020203" pitchFamily="34" charset="-122"/>
                <a:ea typeface="微软雅黑 Light" panose="020B0502040204020203" pitchFamily="34" charset="-122"/>
              </a:rPr>
              <a:t>School of Economics Peking University</a:t>
            </a:r>
            <a:endParaRPr lang="zh-CN" altLang="en-US"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1" y="3084842"/>
            <a:ext cx="9144000" cy="800219"/>
          </a:xfrm>
          <a:prstGeom prst="rect">
            <a:avLst/>
          </a:prstGeom>
          <a:noFill/>
        </p:spPr>
        <p:txBody>
          <a:bodyPr wrap="square" rtlCol="0">
            <a:spAutoFit/>
          </a:bodyPr>
          <a:lstStyle/>
          <a:p>
            <a:pPr algn="ctr"/>
            <a:r>
              <a:rPr lang="en-US" altLang="zh-CN" sz="4600" dirty="0" smtClean="0">
                <a:latin typeface="微软雅黑 Light" panose="020B0502040204020203" pitchFamily="34" charset="-122"/>
                <a:ea typeface="微软雅黑 Light" panose="020B0502040204020203" pitchFamily="34" charset="-122"/>
              </a:rPr>
              <a:t>THANKS FOR YOUR </a:t>
            </a:r>
            <a:r>
              <a:rPr lang="en-US" altLang="zh-CN" sz="4600" b="1" dirty="0" smtClean="0">
                <a:latin typeface="微软雅黑" panose="020B0503020204020204" pitchFamily="34" charset="-122"/>
                <a:ea typeface="微软雅黑" panose="020B0503020204020204" pitchFamily="34" charset="-122"/>
              </a:rPr>
              <a:t>WATCHING</a:t>
            </a:r>
            <a:endParaRPr lang="zh-CN" altLang="en-US" sz="4600" b="1" dirty="0">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218364" y="3871862"/>
            <a:ext cx="861173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67701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750"/>
                                        <p:tgtEl>
                                          <p:spTgt spid="8"/>
                                        </p:tgtEl>
                                      </p:cBhvr>
                                    </p:animEffect>
                                  </p:childTnLst>
                                </p:cTn>
                              </p:par>
                            </p:childTnLst>
                          </p:cTn>
                        </p:par>
                        <p:par>
                          <p:cTn id="8" fill="hold">
                            <p:stCondLst>
                              <p:cond delay="225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childTnLst>
                                </p:cTn>
                              </p:par>
                            </p:childTnLst>
                          </p:cTn>
                        </p:par>
                        <p:par>
                          <p:cTn id="12" fill="hold">
                            <p:stCondLst>
                              <p:cond delay="3250"/>
                            </p:stCondLst>
                            <p:childTnLst>
                              <p:par>
                                <p:cTn id="13" presetID="22" presetClass="entr" presetSubtype="2"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right)">
                                      <p:cBhvr>
                                        <p:cTn id="15" dur="1000"/>
                                        <p:tgtEl>
                                          <p:spTgt spid="3"/>
                                        </p:tgtEl>
                                      </p:cBhvr>
                                    </p:animEffect>
                                  </p:childTnLst>
                                </p:cTn>
                              </p:par>
                              <p:par>
                                <p:cTn id="16" presetID="22" presetClass="entr" presetSubtype="2"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right)">
                                      <p:cBhvr>
                                        <p:cTn id="18" dur="1000"/>
                                        <p:tgtEl>
                                          <p:spTgt spid="9"/>
                                        </p:tgtEl>
                                      </p:cBhvr>
                                    </p:animEffect>
                                  </p:childTnLst>
                                </p:cTn>
                              </p:par>
                            </p:childTnLst>
                          </p:cTn>
                        </p:par>
                        <p:par>
                          <p:cTn id="19" fill="hold">
                            <p:stCondLst>
                              <p:cond delay="4250"/>
                            </p:stCondLst>
                            <p:childTnLst>
                              <p:par>
                                <p:cTn id="20" presetID="2" presetClass="entr" presetSubtype="2"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1000" fill="hold"/>
                                        <p:tgtEl>
                                          <p:spTgt spid="7"/>
                                        </p:tgtEl>
                                        <p:attrNameLst>
                                          <p:attrName>ppt_x</p:attrName>
                                        </p:attrNameLst>
                                      </p:cBhvr>
                                      <p:tavLst>
                                        <p:tav tm="0">
                                          <p:val>
                                            <p:strVal val="1+#ppt_w/2"/>
                                          </p:val>
                                        </p:tav>
                                        <p:tav tm="100000">
                                          <p:val>
                                            <p:strVal val="#ppt_x"/>
                                          </p:val>
                                        </p:tav>
                                      </p:tavLst>
                                    </p:anim>
                                    <p:anim calcmode="lin" valueType="num">
                                      <p:cBhvr additive="base">
                                        <p:cTn id="23"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0"/>
            <a:ext cx="5839636" cy="369332"/>
          </a:xfrm>
          <a:prstGeom prst="rect">
            <a:avLst/>
          </a:prstGeom>
          <a:noFill/>
        </p:spPr>
        <p:txBody>
          <a:bodyPr wrap="square" rtlCol="0">
            <a:spAutoFit/>
          </a:bodyPr>
          <a:lstStyle/>
          <a:p>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1.2 </a:t>
            </a:r>
            <a:r>
              <a:rPr lang="zh-CN" altLang="en-US"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收益法</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资产估值的基本方法</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4662815"/>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这是一种对被评估资产未来预期收益的估算，并折合成现值，借以确定被评估资产价值的方法</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适用前提：资产</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的效用越大，未来的获利能力越强，他的价值越大；而不是单看资产本身的现实</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价值。</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打个比方，一个高科技企业仅拥有资产</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800</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万元，但其拥有先进的产品，未来广阔的市场，具备高速发展的巨大潜力，以后年收益预计为</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100</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万元，未来可持续</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10</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年以上的高速增长，那他的价值将远远高于帐面上体现的资产</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价值。</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相反，一个拥有亿元资产的企业，生产经营维持，产品无市场、无销路，积重难返，濒临破产，那么在购买者的眼中，他的价值将远没有帐面上体现的巨大（整体购买</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1641600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220" y="857730"/>
            <a:ext cx="5839636" cy="369332"/>
          </a:xfrm>
          <a:prstGeom prst="rect">
            <a:avLst/>
          </a:prstGeom>
          <a:noFill/>
        </p:spPr>
        <p:txBody>
          <a:bodyPr wrap="square" rtlCol="0">
            <a:spAutoFit/>
          </a:bodyPr>
          <a:lstStyle/>
          <a:p>
            <a:r>
              <a:rPr lang="en-US" altLang="zh-CN" b="1" dirty="0" smtClean="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1.2 </a:t>
            </a:r>
            <a:r>
              <a:rPr lang="zh-CN" altLang="en-US" b="1"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收益法</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916364"/>
            <a:ext cx="252000"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8364" y="218812"/>
            <a:ext cx="464400" cy="464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682763" y="218812"/>
            <a:ext cx="8270167" cy="4640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82762" y="246108"/>
            <a:ext cx="6142118"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资产估值的基本方法</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8364" y="1460591"/>
            <a:ext cx="8734566" cy="4662815"/>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资金</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的时间价值要求：评估值</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未来每年获得的</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收益</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折</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现</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系数</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资产成交后，会给新的所有者带来一定的收益，购买者愿意支付的货币量不会超过期望收益的折现值。</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折现系数一般包含以下三个因素</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rPr>
              <a:t>1</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）风险</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利率。指资产在一般条件下的获利水平，我们一般以国债的利率衡量。</a:t>
            </a:r>
          </a:p>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rPr>
              <a:t>2</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）通货膨胀率</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a:t>
            </a:r>
          </a:p>
          <a:p>
            <a:pPr marL="285750" indent="-285750">
              <a:lnSpc>
                <a:spcPct val="150000"/>
              </a:lnSpc>
              <a:buFont typeface="Wingdings" panose="05000000000000000000" pitchFamily="2" charset="2"/>
              <a:buChar char="n"/>
            </a:pP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rPr>
              <a:t>3</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）风险</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报酬率。将资金投入企业必然要考虑企业面临的经营风险、财务风险、行业风险、国家政策风险等的影响，高风险必然要求高回报</a:t>
            </a:r>
            <a:r>
              <a:rPr lang="zh-CN" altLang="en-US"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endPar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n"/>
            </a:pP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折现率</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无风险利率</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通货膨胀率</a:t>
            </a:r>
            <a:r>
              <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风险报酬率</a:t>
            </a:r>
          </a:p>
        </p:txBody>
      </p:sp>
    </p:spTree>
    <p:extLst>
      <p:ext uri="{BB962C8B-B14F-4D97-AF65-F5344CB8AC3E}">
        <p14:creationId xmlns:p14="http://schemas.microsoft.com/office/powerpoint/2010/main" val="12711532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1765</TotalTime>
  <Words>10747</Words>
  <Application>Microsoft Office PowerPoint</Application>
  <PresentationFormat>全屏显示(4:3)</PresentationFormat>
  <Paragraphs>1238</Paragraphs>
  <Slides>75</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75</vt:i4>
      </vt:variant>
    </vt:vector>
  </HeadingPairs>
  <TitlesOfParts>
    <vt:vector size="84" baseType="lpstr">
      <vt:lpstr>方正兰亭超细黑简体</vt:lpstr>
      <vt:lpstr>宋体</vt:lpstr>
      <vt:lpstr>微软雅黑</vt:lpstr>
      <vt:lpstr>微软雅黑 Light</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Scott Wang</dc:creator>
  <cp:lastModifiedBy>win8</cp:lastModifiedBy>
  <cp:revision>189</cp:revision>
  <dcterms:created xsi:type="dcterms:W3CDTF">2014-03-07T13:24:10Z</dcterms:created>
  <dcterms:modified xsi:type="dcterms:W3CDTF">2015-03-11T00:05:40Z</dcterms:modified>
</cp:coreProperties>
</file>