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sldIdLst>
    <p:sldId id="260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Rg st="1" end="3"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3"/>
    <p:restoredTop sz="94720"/>
  </p:normalViewPr>
  <p:slideViewPr>
    <p:cSldViewPr snapToGrid="0" snapToObjects="1">
      <p:cViewPr>
        <p:scale>
          <a:sx n="78" d="100"/>
          <a:sy n="78" d="100"/>
        </p:scale>
        <p:origin x="71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3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wuq2747@163.com" TargetMode="External"/><Relationship Id="rId4" Type="http://schemas.openxmlformats.org/officeDocument/2006/relationships/hyperlink" Target="mailto:sunxinyuepku@163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hen_juntao@pku.edu.c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1157" y="395785"/>
            <a:ext cx="10032395" cy="607325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>
                <a:latin typeface="SimHei" charset="-122"/>
                <a:ea typeface="SimHei" charset="-122"/>
                <a:cs typeface="SimHei" charset="-122"/>
              </a:rPr>
              <a:t>请同学们自备教材：《马克思主义与社会科学方法论》，高等教育出版社，</a:t>
            </a:r>
            <a:r>
              <a:rPr lang="en-US" altLang="zh-CN" sz="2800" dirty="0">
                <a:latin typeface="SimHei" charset="-122"/>
                <a:ea typeface="SimHei" charset="-122"/>
                <a:cs typeface="SimHei" charset="-122"/>
              </a:rPr>
              <a:t>2018</a:t>
            </a:r>
            <a:r>
              <a:rPr lang="zh-CN" altLang="zh-CN" sz="2800" dirty="0">
                <a:latin typeface="SimHei" charset="-122"/>
                <a:ea typeface="SimHei" charset="-122"/>
                <a:cs typeface="SimHei" charset="-122"/>
              </a:rPr>
              <a:t>年版。</a:t>
            </a: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SimHei" charset="-122"/>
                <a:ea typeface="SimHei" charset="-122"/>
                <a:cs typeface="SimHei" charset="-122"/>
              </a:rPr>
              <a:t>本课程是硕士研究生必选课，课程成绩</a:t>
            </a:r>
            <a:r>
              <a:rPr lang="en-US" altLang="zh-CN" sz="2800" dirty="0">
                <a:latin typeface="SimHei" charset="-122"/>
                <a:ea typeface="SimHei" charset="-122"/>
                <a:cs typeface="SimHei" charset="-122"/>
              </a:rPr>
              <a:t>70</a:t>
            </a:r>
            <a:r>
              <a:rPr lang="zh-CN" altLang="zh-CN" sz="2800" dirty="0">
                <a:latin typeface="SimHei" charset="-122"/>
                <a:ea typeface="SimHei" charset="-122"/>
                <a:cs typeface="SimHei" charset="-122"/>
              </a:rPr>
              <a:t>分为及格。各位研究生的成绩由</a:t>
            </a:r>
            <a:r>
              <a:rPr lang="zh-CN" altLang="en-US" sz="2800" dirty="0">
                <a:latin typeface="SimHei" charset="-122"/>
                <a:ea typeface="SimHei" charset="-122"/>
                <a:cs typeface="SimHei" charset="-122"/>
              </a:rPr>
              <a:t>平时</a:t>
            </a:r>
            <a:r>
              <a:rPr lang="zh-CN" altLang="zh-CN" sz="2800" dirty="0">
                <a:latin typeface="SimHei" charset="-122"/>
                <a:ea typeface="SimHei" charset="-122"/>
                <a:cs typeface="SimHei" charset="-122"/>
              </a:rPr>
              <a:t>成绩和期末成绩两部分构成。</a:t>
            </a:r>
            <a:endParaRPr lang="en-US" altLang="zh-CN" sz="28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8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平时</a:t>
            </a:r>
            <a:r>
              <a:rPr lang="zh-CN" altLang="zh-CN" sz="28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成绩占</a:t>
            </a:r>
            <a:r>
              <a:rPr lang="en-US" altLang="zh-CN" sz="28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50%</a:t>
            </a:r>
            <a:r>
              <a:rPr lang="zh-CN" altLang="zh-CN" sz="28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，</a:t>
            </a:r>
            <a:r>
              <a:rPr lang="zh-CN" altLang="en-US" sz="2800" dirty="0">
                <a:latin typeface="SimHei" charset="-122"/>
                <a:ea typeface="SimHei" charset="-122"/>
                <a:cs typeface="SimHei" charset="-122"/>
              </a:rPr>
              <a:t>平时</a:t>
            </a:r>
            <a:r>
              <a:rPr lang="zh-CN" altLang="zh-CN" sz="2800" dirty="0">
                <a:latin typeface="SimHei" charset="-122"/>
                <a:ea typeface="SimHei" charset="-122"/>
                <a:cs typeface="SimHei" charset="-122"/>
              </a:rPr>
              <a:t>成绩主要以随堂撰写心得体会（或小论文）形式完成。学生在上完课后，应紧密结合老师的授课内容撰写心得体会（或小论文），并于</a:t>
            </a:r>
            <a:r>
              <a:rPr lang="zh-CN" altLang="zh-CN" sz="28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当晚</a:t>
            </a:r>
            <a:r>
              <a:rPr lang="en-US" altLang="zh-CN" sz="28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12</a:t>
            </a:r>
            <a:r>
              <a:rPr lang="zh-CN" altLang="zh-CN" sz="28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时前</a:t>
            </a:r>
            <a:r>
              <a:rPr lang="zh-CN" altLang="zh-CN" sz="2800" dirty="0">
                <a:latin typeface="SimHei" charset="-122"/>
                <a:ea typeface="SimHei" charset="-122"/>
                <a:cs typeface="SimHei" charset="-122"/>
              </a:rPr>
              <a:t>发到助教的邮箱中。每位研究生上交的心得体会（或小论文）</a:t>
            </a:r>
            <a:r>
              <a:rPr lang="zh-CN" altLang="zh-CN" sz="28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不少于</a:t>
            </a:r>
            <a:r>
              <a:rPr lang="en-US" altLang="zh-CN" sz="28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7</a:t>
            </a:r>
            <a:r>
              <a:rPr lang="zh-CN" altLang="zh-CN" sz="28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篇</a:t>
            </a:r>
            <a:r>
              <a:rPr lang="zh-CN" altLang="en-US" sz="28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。</a:t>
            </a:r>
            <a:endParaRPr lang="en-US" altLang="zh-CN" sz="2800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zh-CN" sz="2800" dirty="0">
                <a:solidFill>
                  <a:srgbClr val="FF0000"/>
                </a:solidFill>
                <a:latin typeface="SimHei" charset="-122"/>
                <a:ea typeface="SimHei" charset="-122"/>
              </a:rPr>
              <a:t>期末成绩占</a:t>
            </a:r>
            <a:r>
              <a:rPr lang="en-US" altLang="zh-CN" sz="2800" dirty="0">
                <a:solidFill>
                  <a:srgbClr val="FF0000"/>
                </a:solidFill>
                <a:latin typeface="SimHei" charset="-122"/>
                <a:ea typeface="SimHei" charset="-122"/>
              </a:rPr>
              <a:t>50%</a:t>
            </a:r>
            <a:r>
              <a:rPr lang="zh-CN" altLang="zh-CN" sz="2800" dirty="0">
                <a:solidFill>
                  <a:srgbClr val="FF0000"/>
                </a:solidFill>
                <a:latin typeface="SimHei" charset="-122"/>
                <a:ea typeface="SimHei" charset="-122"/>
              </a:rPr>
              <a:t>。</a:t>
            </a:r>
            <a:r>
              <a:rPr lang="zh-CN" altLang="en-US" sz="2800" dirty="0">
                <a:latin typeface="SimHei" charset="-122"/>
                <a:ea typeface="SimHei" charset="-122"/>
              </a:rPr>
              <a:t>考试时间</a:t>
            </a:r>
            <a:r>
              <a:rPr lang="zh-CN" altLang="en-US" sz="2800" dirty="0">
                <a:solidFill>
                  <a:srgbClr val="FF0000"/>
                </a:solidFill>
                <a:latin typeface="SimHei" charset="-122"/>
                <a:ea typeface="SimHei" charset="-122"/>
              </a:rPr>
              <a:t>待定</a:t>
            </a:r>
            <a:r>
              <a:rPr lang="zh-CN" altLang="en-US" sz="2800" dirty="0">
                <a:latin typeface="SimHei" charset="-122"/>
                <a:ea typeface="SimHei" charset="-122"/>
              </a:rPr>
              <a:t>，考试方式一般为开卷，题型为论述或简答等。具体要求和考场安排请务必于第</a:t>
            </a:r>
            <a:r>
              <a:rPr lang="en-US" altLang="zh-CN" sz="2800" dirty="0">
                <a:latin typeface="SimHei" charset="-122"/>
                <a:ea typeface="SimHei" charset="-122"/>
              </a:rPr>
              <a:t>9</a:t>
            </a:r>
            <a:r>
              <a:rPr lang="zh-CN" altLang="en-US" sz="2800" dirty="0">
                <a:latin typeface="SimHei" charset="-122"/>
                <a:ea typeface="SimHei" charset="-122"/>
              </a:rPr>
              <a:t>次课课上认真查看。</a:t>
            </a:r>
          </a:p>
          <a:p>
            <a:pPr>
              <a:lnSpc>
                <a:spcPct val="150000"/>
              </a:lnSpc>
            </a:pPr>
            <a:endParaRPr lang="en-US" altLang="zh-CN" sz="28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27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97"/>
    </mc:Choice>
    <mc:Fallback xmlns="">
      <p:transition spd="slow" advTm="1099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4937" y="765295"/>
            <a:ext cx="9518566" cy="4631940"/>
          </a:xfrm>
        </p:spPr>
        <p:txBody>
          <a:bodyPr>
            <a:noAutofit/>
          </a:bodyPr>
          <a:lstStyle/>
          <a:p>
            <a:r>
              <a:rPr lang="zh-CN" altLang="en-US" sz="2400">
                <a:latin typeface="SimHei" charset="-122"/>
                <a:ea typeface="SimHei" charset="-122"/>
                <a:cs typeface="SimHei" charset="-122"/>
              </a:rPr>
              <a:t>作业要求：</a:t>
            </a:r>
            <a:endParaRPr lang="en-US" altLang="zh-CN" sz="24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en-US" altLang="zh-CN" sz="2400" dirty="0">
                <a:latin typeface="SimHei" charset="-122"/>
                <a:ea typeface="SimHei" charset="-122"/>
                <a:cs typeface="SimHei" charset="-122"/>
              </a:rPr>
              <a:t>1</a:t>
            </a:r>
            <a:r>
              <a:rPr lang="zh-CN" altLang="en-US" sz="2400">
                <a:latin typeface="SimHei" charset="-122"/>
                <a:ea typeface="SimHei" charset="-122"/>
                <a:cs typeface="SimHei" charset="-122"/>
              </a:rPr>
              <a:t>、将作业通过邮件</a:t>
            </a:r>
            <a:r>
              <a:rPr lang="zh-CN" altLang="en-US" sz="3200" b="1" u="sng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正文形式（不要用附件）</a:t>
            </a:r>
            <a:r>
              <a:rPr lang="zh-CN" altLang="en-US" sz="2400">
                <a:latin typeface="SimHei" charset="-122"/>
                <a:ea typeface="SimHei" charset="-122"/>
                <a:cs typeface="SimHei" charset="-122"/>
              </a:rPr>
              <a:t>发送；</a:t>
            </a:r>
            <a:endParaRPr lang="en-US" altLang="zh-CN" sz="24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en-US" altLang="zh-CN" sz="2400" dirty="0">
                <a:latin typeface="SimHei" charset="-122"/>
                <a:ea typeface="SimHei" charset="-122"/>
                <a:cs typeface="SimHei" charset="-122"/>
              </a:rPr>
              <a:t>2</a:t>
            </a:r>
            <a:r>
              <a:rPr lang="zh-CN" altLang="en-US" sz="2400">
                <a:latin typeface="SimHei" charset="-122"/>
                <a:ea typeface="SimHei" charset="-122"/>
                <a:cs typeface="SimHei" charset="-122"/>
              </a:rPr>
              <a:t>、邮件标题为：</a:t>
            </a:r>
            <a:r>
              <a:rPr lang="zh-CN" altLang="en-US" sz="2400" u="sng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学号、姓名、学院、日期、手机号</a:t>
            </a:r>
            <a:r>
              <a:rPr lang="en-US" altLang="zh-CN" sz="2400" u="sng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,</a:t>
            </a:r>
            <a:r>
              <a:rPr lang="zh-CN" altLang="en-US" sz="2400" u="sng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不少于</a:t>
            </a:r>
            <a:r>
              <a:rPr lang="en-US" altLang="zh-CN" sz="2400" u="sng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500</a:t>
            </a:r>
            <a:r>
              <a:rPr lang="zh-CN" altLang="en-US" sz="2400" u="sng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字。</a:t>
            </a:r>
            <a:endParaRPr lang="en-US" altLang="zh-CN" sz="2400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lang="en-US" altLang="zh-CN" sz="2400" dirty="0">
                <a:latin typeface="SimHei" charset="-122"/>
                <a:ea typeface="SimHei" charset="-122"/>
                <a:cs typeface="SimHei" charset="-122"/>
              </a:rPr>
              <a:t>3</a:t>
            </a:r>
            <a:r>
              <a:rPr lang="zh-CN" altLang="en-US" sz="2400">
                <a:latin typeface="SimHei" charset="-122"/>
                <a:ea typeface="SimHei" charset="-122"/>
                <a:cs typeface="SimHei" charset="-122"/>
              </a:rPr>
              <a:t>、作业的提交时间为</a:t>
            </a:r>
            <a:r>
              <a:rPr lang="zh-CN" altLang="en-US" sz="240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当天（周一）晚上</a:t>
            </a:r>
            <a:r>
              <a:rPr lang="en-US" altLang="zh-CN" sz="24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12</a:t>
            </a:r>
            <a:r>
              <a:rPr lang="zh-CN" altLang="en-US" sz="240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点前，</a:t>
            </a:r>
            <a:r>
              <a:rPr lang="zh-CN" altLang="en-US" sz="3200" b="1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不接受补交</a:t>
            </a:r>
            <a:r>
              <a:rPr lang="zh-CN" altLang="en-US" sz="2400">
                <a:latin typeface="SimHei" charset="-122"/>
                <a:ea typeface="SimHei" charset="-122"/>
                <a:cs typeface="SimHei" charset="-122"/>
              </a:rPr>
              <a:t>。</a:t>
            </a:r>
            <a:endParaRPr lang="en-US" altLang="zh-CN" sz="24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400">
                <a:latin typeface="SimHei" charset="-122"/>
                <a:ea typeface="SimHei" charset="-122"/>
                <a:cs typeface="SimHei" charset="-122"/>
              </a:rPr>
              <a:t>课件（课程结束之后第二天统一由助教上传）和通知，会发到公邮</a:t>
            </a:r>
            <a:r>
              <a:rPr lang="en-US" altLang="zh-CN" sz="2400" b="1" u="sng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mkszypku@163.com</a:t>
            </a:r>
            <a:r>
              <a:rPr lang="zh-CN" altLang="en-US" sz="2400" b="1" u="sng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，密码</a:t>
            </a:r>
            <a:r>
              <a:rPr lang="en-US" altLang="zh-CN" sz="2400" b="1" u="sng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mkszy2015</a:t>
            </a:r>
            <a:r>
              <a:rPr lang="zh-CN" altLang="en-US" sz="240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。</a:t>
            </a:r>
            <a:endParaRPr lang="en-US" altLang="zh-CN" sz="2400" dirty="0">
              <a:latin typeface="SimHei" charset="-122"/>
              <a:ea typeface="SimHei" charset="-122"/>
              <a:cs typeface="SimHei" charset="-122"/>
            </a:endParaRPr>
          </a:p>
          <a:p>
            <a:endParaRPr lang="en-US" altLang="zh-CN" sz="2400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400">
                <a:latin typeface="SimHei" charset="-122"/>
                <a:ea typeface="SimHei" charset="-122"/>
                <a:cs typeface="SimHei" charset="-122"/>
              </a:rPr>
              <a:t>注意：</a:t>
            </a:r>
            <a:r>
              <a:rPr lang="zh-CN" altLang="en-US" sz="240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第三次课（学校系统正式选课名单</a:t>
            </a:r>
            <a:r>
              <a:rPr lang="en-US" altLang="zh-CN" sz="24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/</a:t>
            </a:r>
            <a:r>
              <a:rPr lang="zh-CN" altLang="en-US" sz="240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如遇放假顺延）</a:t>
            </a:r>
            <a:r>
              <a:rPr lang="zh-CN" altLang="en-US" sz="2400">
                <a:latin typeface="SimHei" charset="-122"/>
                <a:ea typeface="SimHei" charset="-122"/>
                <a:cs typeface="SimHei" charset="-122"/>
              </a:rPr>
              <a:t>会公布以院系为标准的新作业邮箱及对应负责助教</a:t>
            </a:r>
            <a:r>
              <a:rPr lang="zh-CN" altLang="en-US" sz="2400" b="1" u="sng">
                <a:latin typeface="SimHei" charset="-122"/>
                <a:ea typeface="SimHei" charset="-122"/>
                <a:cs typeface="SimHei" charset="-122"/>
              </a:rPr>
              <a:t>（前两次作业算入总的作业次数）</a:t>
            </a:r>
            <a:r>
              <a:rPr lang="zh-CN" altLang="en-US" sz="2400">
                <a:latin typeface="SimHei" charset="-122"/>
                <a:ea typeface="SimHei" charset="-122"/>
                <a:cs typeface="SimHei" charset="-122"/>
              </a:rPr>
              <a:t>，请大家保持关注！谢谢！</a:t>
            </a:r>
            <a:endParaRPr lang="en-US" altLang="zh-CN" sz="2400" dirty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4809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34"/>
    </mc:Choice>
    <mc:Fallback xmlns="">
      <p:transition spd="slow" advTm="1103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276D713-0A8A-CD49-84E0-F7DA4665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936" y="300037"/>
            <a:ext cx="9901239" cy="6172200"/>
          </a:xfrm>
        </p:spPr>
        <p:txBody>
          <a:bodyPr>
            <a:normAutofit fontScale="90000"/>
          </a:bodyPr>
          <a:lstStyle/>
          <a:p>
            <a:r>
              <a:rPr kumimoji="1" lang="zh-CN" altLang="en-US" b="1" dirty="0">
                <a:latin typeface="Heiti SC Medium" pitchFamily="2" charset="-128"/>
                <a:ea typeface="Heiti SC Medium" pitchFamily="2" charset="-128"/>
              </a:rPr>
              <a:t>各助教负责学院及联系</a:t>
            </a:r>
            <a:r>
              <a:rPr kumimoji="1" lang="zh-CN" altLang="en-US" b="1" dirty="0" smtClean="0">
                <a:latin typeface="Heiti SC Medium" pitchFamily="2" charset="-128"/>
                <a:ea typeface="Heiti SC Medium" pitchFamily="2" charset="-128"/>
              </a:rPr>
              <a:t>方式</a:t>
            </a:r>
            <a:r>
              <a:rPr kumimoji="1" lang="zh-CN" altLang="en-US" b="1" dirty="0">
                <a:latin typeface="Heiti SC Medium" pitchFamily="2" charset="-128"/>
                <a:ea typeface="Heiti SC Medium" pitchFamily="2" charset="-128"/>
                <a:sym typeface="Wingdings"/>
              </a:rPr>
              <a:t> </a:t>
            </a:r>
            <a:r>
              <a:rPr kumimoji="1" lang="zh-CN" altLang="en-US" b="1" dirty="0" smtClean="0">
                <a:latin typeface="Heiti SC Medium" pitchFamily="2" charset="-128"/>
                <a:ea typeface="Heiti SC Medium" pitchFamily="2" charset="-128"/>
                <a:sym typeface="Wingdings"/>
              </a:rPr>
              <a:t> （</a:t>
            </a:r>
            <a:r>
              <a:rPr kumimoji="1" lang="zh-CN" altLang="en-US" b="1" dirty="0" smtClean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  <a:sym typeface="Wingdings"/>
              </a:rPr>
              <a:t>发作业请用正文形式！</a:t>
            </a:r>
            <a:r>
              <a:rPr kumimoji="1" lang="zh-CN" altLang="en-US" b="1" dirty="0" smtClean="0">
                <a:latin typeface="Heiti SC Medium" pitchFamily="2" charset="-128"/>
                <a:ea typeface="Heiti SC Medium" pitchFamily="2" charset="-128"/>
                <a:sym typeface="Wingdings"/>
              </a:rPr>
              <a:t>）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/>
            </a:r>
            <a:b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</a:b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1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kumimoji="1" lang="zh-CN" altLang="en-US" b="1" dirty="0">
                <a:latin typeface="Songti SC" panose="02010600040101010101" pitchFamily="2" charset="-122"/>
                <a:ea typeface="Songti SC" panose="02010600040101010101" pitchFamily="2" charset="-122"/>
              </a:rPr>
              <a:t>陈筠淘 </a:t>
            </a:r>
            <a:r>
              <a:rPr kumimoji="1" lang="en-US" altLang="zh-CN" b="1" dirty="0">
                <a:latin typeface="Songti SC" panose="02010600040101010101" pitchFamily="2" charset="-122"/>
                <a:ea typeface="Songti SC" panose="02010600040101010101" pitchFamily="2" charset="-122"/>
              </a:rPr>
              <a:t>15001121307</a:t>
            </a:r>
            <a:r>
              <a:rPr kumimoji="1" lang="zh-CN" altLang="en-US" b="1" dirty="0">
                <a:latin typeface="Songti SC" panose="02010600040101010101" pitchFamily="2" charset="-122"/>
                <a:ea typeface="Songti SC" panose="02010600040101010101" pitchFamily="2" charset="-122"/>
              </a:rPr>
              <a:t>   </a:t>
            </a:r>
            <a:r>
              <a:rPr kumimoji="1" lang="en-US" altLang="zh-CN" b="1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chen_juntao@pku.edu.cn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/>
            </a:r>
            <a:b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</a:br>
            <a:r>
              <a:rPr kumimoji="1" lang="zh-CN" altLang="en-US" sz="3100" dirty="0">
                <a:latin typeface="SimHei" charset="-122"/>
                <a:ea typeface="SimHei" charset="-122"/>
                <a:cs typeface="SimHei" charset="-122"/>
              </a:rPr>
              <a:t>数学科学</a:t>
            </a:r>
            <a:r>
              <a:rPr kumimoji="1" lang="zh-CN" altLang="en-US" sz="3100" dirty="0" smtClean="0">
                <a:latin typeface="SimHei" charset="-122"/>
                <a:ea typeface="SimHei" charset="-122"/>
                <a:cs typeface="SimHei" charset="-122"/>
              </a:rPr>
              <a:t>学院、物理</a:t>
            </a:r>
            <a:r>
              <a:rPr kumimoji="1" lang="zh-CN" altLang="en-US" sz="3100" dirty="0">
                <a:latin typeface="SimHei" charset="-122"/>
                <a:ea typeface="SimHei" charset="-122"/>
                <a:cs typeface="SimHei" charset="-122"/>
              </a:rPr>
              <a:t>学院地球与空间科学</a:t>
            </a:r>
            <a:r>
              <a:rPr kumimoji="1" lang="zh-CN" altLang="en-US" sz="3100" dirty="0" smtClean="0">
                <a:latin typeface="SimHei" charset="-122"/>
                <a:ea typeface="SimHei" charset="-122"/>
                <a:cs typeface="SimHei" charset="-122"/>
              </a:rPr>
              <a:t>学院、</a:t>
            </a:r>
            <a:r>
              <a:rPr kumimoji="1" lang="en-US" altLang="zh-CN" sz="3100" dirty="0" smtClean="0">
                <a:latin typeface="SimHei" charset="-122"/>
                <a:ea typeface="SimHei" charset="-122"/>
                <a:cs typeface="SimHei" charset="-122"/>
              </a:rPr>
              <a:t/>
            </a:r>
            <a:br>
              <a:rPr kumimoji="1" lang="en-US" altLang="zh-CN" sz="3100" dirty="0" smtClean="0">
                <a:latin typeface="SimHei" charset="-122"/>
                <a:ea typeface="SimHei" charset="-122"/>
                <a:cs typeface="SimHei" charset="-122"/>
              </a:rPr>
            </a:br>
            <a:r>
              <a:rPr kumimoji="1" lang="zh-CN" altLang="en-US" sz="3100" dirty="0" smtClean="0">
                <a:latin typeface="SimHei" charset="-122"/>
                <a:ea typeface="SimHei" charset="-122"/>
                <a:cs typeface="SimHei" charset="-122"/>
              </a:rPr>
              <a:t>心理</a:t>
            </a:r>
            <a:r>
              <a:rPr kumimoji="1" lang="zh-CN" altLang="en-US" sz="3100" dirty="0">
                <a:latin typeface="SimHei" charset="-122"/>
                <a:ea typeface="SimHei" charset="-122"/>
                <a:cs typeface="SimHei" charset="-122"/>
              </a:rPr>
              <a:t>与认知科学</a:t>
            </a:r>
            <a:r>
              <a:rPr kumimoji="1" lang="zh-CN" altLang="en-US" sz="3100" dirty="0" smtClean="0">
                <a:latin typeface="SimHei" charset="-122"/>
                <a:ea typeface="SimHei" charset="-122"/>
                <a:cs typeface="SimHei" charset="-122"/>
              </a:rPr>
              <a:t>学院、软件</a:t>
            </a:r>
            <a:r>
              <a:rPr kumimoji="1" lang="zh-CN" altLang="en-US" sz="3100" dirty="0">
                <a:latin typeface="SimHei" charset="-122"/>
                <a:ea typeface="SimHei" charset="-122"/>
                <a:cs typeface="SimHei" charset="-122"/>
              </a:rPr>
              <a:t>与微电子</a:t>
            </a:r>
            <a:r>
              <a:rPr kumimoji="1" lang="zh-CN" altLang="en-US" sz="3100" dirty="0" smtClean="0">
                <a:latin typeface="SimHei" charset="-122"/>
                <a:ea typeface="SimHei" charset="-122"/>
                <a:cs typeface="SimHei" charset="-122"/>
              </a:rPr>
              <a:t>学院、</a:t>
            </a:r>
            <a:r>
              <a:rPr kumimoji="1" lang="en-US" altLang="zh-CN" sz="3100" dirty="0" smtClean="0">
                <a:latin typeface="SimHei" charset="-122"/>
                <a:ea typeface="SimHei" charset="-122"/>
                <a:cs typeface="SimHei" charset="-122"/>
              </a:rPr>
              <a:t/>
            </a:r>
            <a:br>
              <a:rPr kumimoji="1" lang="en-US" altLang="zh-CN" sz="3100" dirty="0" smtClean="0">
                <a:latin typeface="SimHei" charset="-122"/>
                <a:ea typeface="SimHei" charset="-122"/>
                <a:cs typeface="SimHei" charset="-122"/>
              </a:rPr>
            </a:br>
            <a:r>
              <a:rPr kumimoji="1" lang="zh-CN" altLang="en-US" sz="3100" dirty="0" smtClean="0">
                <a:latin typeface="SimHei" charset="-122"/>
                <a:ea typeface="SimHei" charset="-122"/>
                <a:cs typeface="SimHei" charset="-122"/>
              </a:rPr>
              <a:t>新闻</a:t>
            </a:r>
            <a:r>
              <a:rPr kumimoji="1" lang="zh-CN" altLang="en-US" sz="3100" dirty="0">
                <a:latin typeface="SimHei" charset="-122"/>
                <a:ea typeface="SimHei" charset="-122"/>
                <a:cs typeface="SimHei" charset="-122"/>
              </a:rPr>
              <a:t>与传播</a:t>
            </a:r>
            <a:r>
              <a:rPr kumimoji="1" lang="zh-CN" altLang="en-US" sz="3100" dirty="0" smtClean="0">
                <a:latin typeface="SimHei" charset="-122"/>
                <a:ea typeface="SimHei" charset="-122"/>
                <a:cs typeface="SimHei" charset="-122"/>
              </a:rPr>
              <a:t>学院、对外</a:t>
            </a:r>
            <a:r>
              <a:rPr kumimoji="1" lang="zh-CN" altLang="en-US" sz="3100" dirty="0">
                <a:latin typeface="SimHei" charset="-122"/>
                <a:ea typeface="SimHei" charset="-122"/>
                <a:cs typeface="SimHei" charset="-122"/>
              </a:rPr>
              <a:t>汉语教育</a:t>
            </a:r>
            <a:r>
              <a:rPr kumimoji="1" lang="zh-CN" altLang="en-US" sz="3100" dirty="0" smtClean="0">
                <a:latin typeface="SimHei" charset="-122"/>
                <a:ea typeface="SimHei" charset="-122"/>
                <a:cs typeface="SimHei" charset="-122"/>
              </a:rPr>
              <a:t>学院、歌剧研究院</a:t>
            </a:r>
            <a:r>
              <a:rPr kumimoji="1" lang="en-US" altLang="zh-CN" sz="3100" dirty="0">
                <a:latin typeface="Songti SC" panose="02010600040101010101" pitchFamily="2" charset="-122"/>
                <a:ea typeface="Songti SC" panose="02010600040101010101" pitchFamily="2" charset="-122"/>
              </a:rPr>
              <a:t/>
            </a:r>
            <a:br>
              <a:rPr kumimoji="1" lang="en-US" altLang="zh-CN" sz="3100" dirty="0">
                <a:latin typeface="Songti SC" panose="02010600040101010101" pitchFamily="2" charset="-122"/>
                <a:ea typeface="Songti SC" panose="02010600040101010101" pitchFamily="2" charset="-122"/>
              </a:rPr>
            </a:br>
            <a:r>
              <a:rPr kumimoji="1" lang="en-US" altLang="zh-CN" b="1" dirty="0">
                <a:latin typeface="Songti SC" panose="02010600040101010101" pitchFamily="2" charset="-122"/>
                <a:ea typeface="Songti SC" panose="02010600040101010101" pitchFamily="2" charset="-122"/>
              </a:rPr>
              <a:t>2</a:t>
            </a:r>
            <a:r>
              <a:rPr kumimoji="1" lang="zh-CN" altLang="en-US" b="1" dirty="0">
                <a:latin typeface="Songti SC" panose="02010600040101010101" pitchFamily="2" charset="-122"/>
                <a:ea typeface="Songti SC" panose="02010600040101010101" pitchFamily="2" charset="-122"/>
              </a:rPr>
              <a:t>、吴穹  </a:t>
            </a:r>
            <a:r>
              <a:rPr kumimoji="1" lang="en-US" altLang="zh-CN" b="1" dirty="0">
                <a:latin typeface="Songti SC" panose="02010600040101010101" pitchFamily="2" charset="-122"/>
                <a:ea typeface="Songti SC" panose="02010600040101010101" pitchFamily="2" charset="-122"/>
              </a:rPr>
              <a:t>13220107112</a:t>
            </a:r>
            <a:r>
              <a:rPr kumimoji="1" lang="zh-CN" altLang="en-US" b="1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" altLang="zh-CN" b="1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wuq2747@163.com</a:t>
            </a:r>
            <a:r>
              <a:rPr kumimoji="1" lang="zh-CN" altLang="en-US" b="1" dirty="0">
                <a:latin typeface="Songti SC" panose="02010600040101010101" pitchFamily="2" charset="-122"/>
                <a:ea typeface="Songti SC" panose="02010600040101010101" pitchFamily="2" charset="-122"/>
              </a:rPr>
              <a:t/>
            </a:r>
            <a:br>
              <a:rPr kumimoji="1" lang="zh-CN" altLang="en-US" b="1" dirty="0">
                <a:latin typeface="Songti SC" panose="02010600040101010101" pitchFamily="2" charset="-122"/>
                <a:ea typeface="Songti SC" panose="02010600040101010101" pitchFamily="2" charset="-122"/>
              </a:rPr>
            </a:br>
            <a:r>
              <a:rPr kumimoji="1" lang="zh-CN" altLang="en-US" sz="3100" dirty="0">
                <a:latin typeface="SimHei" charset="-122"/>
                <a:ea typeface="SimHei" charset="-122"/>
                <a:cs typeface="SimHei" charset="-122"/>
              </a:rPr>
              <a:t>历史</a:t>
            </a:r>
            <a:r>
              <a:rPr kumimoji="1" lang="zh-CN" altLang="en-US" sz="3100" dirty="0" smtClean="0">
                <a:latin typeface="SimHei" charset="-122"/>
                <a:ea typeface="SimHei" charset="-122"/>
                <a:cs typeface="SimHei" charset="-122"/>
              </a:rPr>
              <a:t>学系、信息</a:t>
            </a:r>
            <a:r>
              <a:rPr kumimoji="1" lang="zh-CN" altLang="en-US" sz="3100" dirty="0">
                <a:latin typeface="SimHei" charset="-122"/>
                <a:ea typeface="SimHei" charset="-122"/>
                <a:cs typeface="SimHei" charset="-122"/>
              </a:rPr>
              <a:t>管理</a:t>
            </a:r>
            <a:r>
              <a:rPr kumimoji="1" lang="zh-CN" altLang="en-US" sz="3100" dirty="0" smtClean="0">
                <a:latin typeface="SimHei" charset="-122"/>
                <a:ea typeface="SimHei" charset="-122"/>
                <a:cs typeface="SimHei" charset="-122"/>
              </a:rPr>
              <a:t>系、社会学系、外国语</a:t>
            </a:r>
            <a:r>
              <a:rPr kumimoji="1" lang="zh-CN" altLang="en-US" sz="3100" dirty="0" smtClean="0">
                <a:latin typeface="SimHei" charset="-122"/>
                <a:ea typeface="SimHei" charset="-122"/>
                <a:cs typeface="SimHei" charset="-122"/>
              </a:rPr>
              <a:t>学院、教育</a:t>
            </a:r>
            <a:r>
              <a:rPr kumimoji="1" lang="zh-CN" altLang="en-US" sz="3100" dirty="0" smtClean="0">
                <a:latin typeface="SimHei" charset="-122"/>
                <a:ea typeface="SimHei" charset="-122"/>
                <a:cs typeface="SimHei" charset="-122"/>
              </a:rPr>
              <a:t>学院、</a:t>
            </a:r>
            <a:r>
              <a:rPr kumimoji="1" lang="en-US" altLang="zh-CN" sz="3100" dirty="0" smtClean="0">
                <a:latin typeface="SimHei" charset="-122"/>
                <a:ea typeface="SimHei" charset="-122"/>
                <a:cs typeface="SimHei" charset="-122"/>
              </a:rPr>
              <a:t/>
            </a:r>
            <a:br>
              <a:rPr kumimoji="1" lang="en-US" altLang="zh-CN" sz="3100" dirty="0" smtClean="0">
                <a:latin typeface="SimHei" charset="-122"/>
                <a:ea typeface="SimHei" charset="-122"/>
                <a:cs typeface="SimHei" charset="-122"/>
              </a:rPr>
            </a:br>
            <a:r>
              <a:rPr kumimoji="1" lang="zh-CN" altLang="en-US" sz="3100" dirty="0" smtClean="0">
                <a:latin typeface="SimHei" charset="-122"/>
                <a:ea typeface="SimHei" charset="-122"/>
                <a:cs typeface="SimHei" charset="-122"/>
              </a:rPr>
              <a:t>人口研究所、前沿</a:t>
            </a:r>
            <a:r>
              <a:rPr kumimoji="1" lang="zh-CN" altLang="en-US" sz="3100" dirty="0">
                <a:latin typeface="SimHei" charset="-122"/>
                <a:ea typeface="SimHei" charset="-122"/>
                <a:cs typeface="SimHei" charset="-122"/>
              </a:rPr>
              <a:t>交叉学科</a:t>
            </a:r>
            <a:r>
              <a:rPr kumimoji="1" lang="zh-CN" altLang="en-US" sz="3100" dirty="0" smtClean="0">
                <a:latin typeface="SimHei" charset="-122"/>
                <a:ea typeface="SimHei" charset="-122"/>
                <a:cs typeface="SimHei" charset="-122"/>
              </a:rPr>
              <a:t>研究院、建筑</a:t>
            </a:r>
            <a:r>
              <a:rPr kumimoji="1" lang="zh-CN" altLang="en-US" sz="3100" dirty="0">
                <a:latin typeface="SimHei" charset="-122"/>
                <a:ea typeface="SimHei" charset="-122"/>
                <a:cs typeface="SimHei" charset="-122"/>
              </a:rPr>
              <a:t>与景观设计</a:t>
            </a:r>
            <a:r>
              <a:rPr kumimoji="1" lang="zh-CN" altLang="en-US" sz="3100" dirty="0" smtClean="0">
                <a:latin typeface="SimHei" charset="-122"/>
                <a:ea typeface="SimHei" charset="-122"/>
                <a:cs typeface="SimHei" charset="-122"/>
              </a:rPr>
              <a:t>学院、</a:t>
            </a:r>
            <a:r>
              <a:rPr kumimoji="1" lang="en-US" altLang="zh-CN" sz="3100" dirty="0" smtClean="0">
                <a:latin typeface="SimHei" charset="-122"/>
                <a:ea typeface="SimHei" charset="-122"/>
                <a:cs typeface="SimHei" charset="-122"/>
              </a:rPr>
              <a:t/>
            </a:r>
            <a:br>
              <a:rPr kumimoji="1" lang="en-US" altLang="zh-CN" sz="3100" dirty="0" smtClean="0">
                <a:latin typeface="SimHei" charset="-122"/>
                <a:ea typeface="SimHei" charset="-122"/>
                <a:cs typeface="SimHei" charset="-122"/>
              </a:rPr>
            </a:br>
            <a:r>
              <a:rPr kumimoji="1" lang="zh-CN" altLang="en-US" sz="3100" dirty="0" smtClean="0">
                <a:latin typeface="SimHei" charset="-122"/>
                <a:ea typeface="SimHei" charset="-122"/>
                <a:cs typeface="SimHei" charset="-122"/>
              </a:rPr>
              <a:t>城市</a:t>
            </a:r>
            <a:r>
              <a:rPr kumimoji="1" lang="zh-CN" altLang="en-US" sz="3100" dirty="0">
                <a:latin typeface="SimHei" charset="-122"/>
                <a:ea typeface="SimHei" charset="-122"/>
                <a:cs typeface="SimHei" charset="-122"/>
              </a:rPr>
              <a:t>与环境</a:t>
            </a:r>
            <a:r>
              <a:rPr kumimoji="1" lang="zh-CN" altLang="en-US" sz="3100" dirty="0" smtClean="0">
                <a:latin typeface="SimHei" charset="-122"/>
                <a:ea typeface="SimHei" charset="-122"/>
                <a:cs typeface="SimHei" charset="-122"/>
              </a:rPr>
              <a:t>学院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/>
            </a:r>
            <a:b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</a:br>
            <a:r>
              <a:rPr kumimoji="1" lang="en-US" altLang="zh-CN" b="1" dirty="0">
                <a:latin typeface="Songti SC" panose="02010600040101010101" pitchFamily="2" charset="-122"/>
                <a:ea typeface="Songti SC" panose="02010600040101010101" pitchFamily="2" charset="-122"/>
              </a:rPr>
              <a:t>3</a:t>
            </a:r>
            <a:r>
              <a:rPr kumimoji="1" lang="zh-CN" altLang="en-US" b="1" dirty="0">
                <a:latin typeface="Songti SC" panose="02010600040101010101" pitchFamily="2" charset="-122"/>
                <a:ea typeface="Songti SC" panose="02010600040101010101" pitchFamily="2" charset="-122"/>
              </a:rPr>
              <a:t>、孙馨月  </a:t>
            </a:r>
            <a:r>
              <a:rPr kumimoji="1" lang="en-US" altLang="zh-CN" b="1" dirty="0">
                <a:latin typeface="Songti SC" panose="02010600040101010101" pitchFamily="2" charset="-122"/>
                <a:ea typeface="Songti SC" panose="02010600040101010101" pitchFamily="2" charset="-122"/>
              </a:rPr>
              <a:t>18210189220</a:t>
            </a:r>
            <a:r>
              <a:rPr kumimoji="1" lang="zh-CN" altLang="en-US" b="1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" altLang="zh-CN" b="1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sunxinyuepku@163.com</a:t>
            </a:r>
            <a:r>
              <a:rPr kumimoji="1" lang="zh-CN" altLang="en-US" b="1" dirty="0">
                <a:latin typeface="Songti SC" panose="02010600040101010101" pitchFamily="2" charset="-122"/>
                <a:ea typeface="Songti SC" panose="02010600040101010101" pitchFamily="2" charset="-122"/>
              </a:rPr>
              <a:t/>
            </a:r>
            <a:br>
              <a:rPr kumimoji="1" lang="zh-CN" altLang="en-US" b="1" dirty="0">
                <a:latin typeface="Songti SC" panose="02010600040101010101" pitchFamily="2" charset="-122"/>
                <a:ea typeface="Songti SC" panose="02010600040101010101" pitchFamily="2" charset="-122"/>
              </a:rPr>
            </a:br>
            <a:r>
              <a:rPr kumimoji="1" lang="zh-CN" altLang="en-US" sz="3100" dirty="0">
                <a:latin typeface="SimHei" charset="-122"/>
                <a:ea typeface="SimHei" charset="-122"/>
                <a:cs typeface="SimHei" charset="-122"/>
              </a:rPr>
              <a:t>中国语言</a:t>
            </a:r>
            <a:r>
              <a:rPr kumimoji="1" lang="zh-CN" altLang="en-US" sz="3100" dirty="0" smtClean="0">
                <a:latin typeface="SimHei" charset="-122"/>
                <a:ea typeface="SimHei" charset="-122"/>
                <a:cs typeface="SimHei" charset="-122"/>
              </a:rPr>
              <a:t>文学系、光华</a:t>
            </a:r>
            <a:r>
              <a:rPr kumimoji="1" lang="zh-CN" altLang="en-US" sz="3100" dirty="0">
                <a:latin typeface="SimHei" charset="-122"/>
                <a:ea typeface="SimHei" charset="-122"/>
                <a:cs typeface="SimHei" charset="-122"/>
              </a:rPr>
              <a:t>管理</a:t>
            </a:r>
            <a:r>
              <a:rPr kumimoji="1" lang="zh-CN" altLang="en-US" sz="3100" dirty="0" smtClean="0">
                <a:latin typeface="SimHei" charset="-122"/>
                <a:ea typeface="SimHei" charset="-122"/>
                <a:cs typeface="SimHei" charset="-122"/>
              </a:rPr>
              <a:t>学院、体育</a:t>
            </a:r>
            <a:r>
              <a:rPr kumimoji="1" lang="zh-CN" altLang="en-US" sz="3100" dirty="0">
                <a:latin typeface="SimHei" charset="-122"/>
                <a:ea typeface="SimHei" charset="-122"/>
                <a:cs typeface="SimHei" charset="-122"/>
              </a:rPr>
              <a:t>教研</a:t>
            </a:r>
            <a:r>
              <a:rPr kumimoji="1" lang="zh-CN" altLang="en-US" sz="3100" dirty="0" smtClean="0">
                <a:latin typeface="SimHei" charset="-122"/>
                <a:ea typeface="SimHei" charset="-122"/>
                <a:cs typeface="SimHei" charset="-122"/>
              </a:rPr>
              <a:t>部、艺术学院、</a:t>
            </a:r>
            <a:r>
              <a:rPr kumimoji="1" lang="en-US" altLang="zh-CN" sz="3100" dirty="0" smtClean="0">
                <a:latin typeface="SimHei" charset="-122"/>
                <a:ea typeface="SimHei" charset="-122"/>
                <a:cs typeface="SimHei" charset="-122"/>
              </a:rPr>
              <a:t/>
            </a:r>
            <a:br>
              <a:rPr kumimoji="1" lang="en-US" altLang="zh-CN" sz="3100" dirty="0" smtClean="0">
                <a:latin typeface="SimHei" charset="-122"/>
                <a:ea typeface="SimHei" charset="-122"/>
                <a:cs typeface="SimHei" charset="-122"/>
              </a:rPr>
            </a:br>
            <a:r>
              <a:rPr kumimoji="1" lang="zh-CN" altLang="en-US" sz="3100" dirty="0" smtClean="0">
                <a:latin typeface="SimHei" charset="-122"/>
                <a:ea typeface="SimHei" charset="-122"/>
                <a:cs typeface="SimHei" charset="-122"/>
              </a:rPr>
              <a:t>信息</a:t>
            </a:r>
            <a:r>
              <a:rPr kumimoji="1" lang="zh-CN" altLang="en-US" sz="3100" dirty="0">
                <a:latin typeface="SimHei" charset="-122"/>
                <a:ea typeface="SimHei" charset="-122"/>
                <a:cs typeface="SimHei" charset="-122"/>
              </a:rPr>
              <a:t>科学技术</a:t>
            </a:r>
            <a:r>
              <a:rPr kumimoji="1" lang="zh-CN" altLang="en-US" sz="3100" dirty="0" smtClean="0">
                <a:latin typeface="SimHei" charset="-122"/>
                <a:ea typeface="SimHei" charset="-122"/>
                <a:cs typeface="SimHei" charset="-122"/>
              </a:rPr>
              <a:t>学院、国家</a:t>
            </a:r>
            <a:r>
              <a:rPr kumimoji="1" lang="zh-CN" altLang="en-US" sz="3100" dirty="0">
                <a:latin typeface="SimHei" charset="-122"/>
                <a:ea typeface="SimHei" charset="-122"/>
                <a:cs typeface="SimHei" charset="-122"/>
              </a:rPr>
              <a:t>发展</a:t>
            </a:r>
            <a:r>
              <a:rPr kumimoji="1" lang="zh-CN" altLang="en-US" sz="3100" dirty="0" smtClean="0">
                <a:latin typeface="SimHei" charset="-122"/>
                <a:ea typeface="SimHei" charset="-122"/>
                <a:cs typeface="SimHei" charset="-122"/>
              </a:rPr>
              <a:t>研究院、工学院、</a:t>
            </a:r>
            <a:r>
              <a:rPr kumimoji="1" lang="en-US" altLang="zh-CN" sz="3100" dirty="0" smtClean="0">
                <a:latin typeface="SimHei" charset="-122"/>
                <a:ea typeface="SimHei" charset="-122"/>
                <a:cs typeface="SimHei" charset="-122"/>
              </a:rPr>
              <a:t/>
            </a:r>
            <a:br>
              <a:rPr kumimoji="1" lang="en-US" altLang="zh-CN" sz="3100" dirty="0" smtClean="0">
                <a:latin typeface="SimHei" charset="-122"/>
                <a:ea typeface="SimHei" charset="-122"/>
                <a:cs typeface="SimHei" charset="-122"/>
              </a:rPr>
            </a:br>
            <a:r>
              <a:rPr kumimoji="1" lang="zh-CN" altLang="en-US" sz="3100" dirty="0" smtClean="0">
                <a:latin typeface="SimHei" charset="-122"/>
                <a:ea typeface="SimHei" charset="-122"/>
                <a:cs typeface="SimHei" charset="-122"/>
              </a:rPr>
              <a:t>环境</a:t>
            </a:r>
            <a:r>
              <a:rPr kumimoji="1" lang="zh-CN" altLang="en-US" sz="3100" dirty="0">
                <a:latin typeface="SimHei" charset="-122"/>
                <a:ea typeface="SimHei" charset="-122"/>
                <a:cs typeface="SimHei" charset="-122"/>
              </a:rPr>
              <a:t>科学与工程</a:t>
            </a:r>
            <a:r>
              <a:rPr kumimoji="1" lang="zh-CN" altLang="en-US" sz="3100" dirty="0" smtClean="0">
                <a:latin typeface="SimHei" charset="-122"/>
                <a:ea typeface="SimHei" charset="-122"/>
                <a:cs typeface="SimHei" charset="-122"/>
              </a:rPr>
              <a:t>学院、燕京</a:t>
            </a:r>
            <a:r>
              <a:rPr kumimoji="1" lang="zh-CN" altLang="en-US" sz="3100" dirty="0">
                <a:latin typeface="SimHei" charset="-122"/>
                <a:ea typeface="SimHei" charset="-122"/>
                <a:cs typeface="SimHei" charset="-122"/>
              </a:rPr>
              <a:t>学堂</a:t>
            </a:r>
            <a:r>
              <a:rPr kumimoji="1" lang="en-US" altLang="zh-CN" sz="3100" dirty="0">
                <a:latin typeface="SimHei" charset="-122"/>
                <a:ea typeface="SimHei" charset="-122"/>
                <a:cs typeface="SimHei" charset="-122"/>
              </a:rPr>
              <a:t/>
            </a:r>
            <a:br>
              <a:rPr kumimoji="1" lang="en-US" altLang="zh-CN" sz="3100" dirty="0">
                <a:latin typeface="SimHei" charset="-122"/>
                <a:ea typeface="SimHei" charset="-122"/>
                <a:cs typeface="SimHei" charset="-122"/>
              </a:rPr>
            </a:b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/>
            </a:r>
            <a:b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</a:br>
            <a:endParaRPr kumimoji="1" lang="zh-CN" alt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092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215</TotalTime>
  <Words>314</Words>
  <Application>Microsoft Macintosh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Century Gothic</vt:lpstr>
      <vt:lpstr>Heiti SC Medium</vt:lpstr>
      <vt:lpstr>SimHei</vt:lpstr>
      <vt:lpstr>Songti SC</vt:lpstr>
      <vt:lpstr>Wingdings</vt:lpstr>
      <vt:lpstr>Wingdings 3</vt:lpstr>
      <vt:lpstr>幼圆</vt:lpstr>
      <vt:lpstr>Arial</vt:lpstr>
      <vt:lpstr>丝状</vt:lpstr>
      <vt:lpstr>PowerPoint 演示文稿</vt:lpstr>
      <vt:lpstr>PowerPoint 演示文稿</vt:lpstr>
      <vt:lpstr>各助教负责学院及联系方式  （发作业请用正文形式！） 1、陈筠淘 15001121307   chen_juntao@pku.edu.cn 数学科学学院、物理学院地球与空间科学学院、 心理与认知科学学院、软件与微电子学院、 新闻与传播学院、对外汉语教育学院、歌剧研究院 2、吴穹  13220107112 wuq2747@163.com 历史学系、信息管理系、社会学系、外国语学院、教育学院、 人口研究所、前沿交叉学科研究院、建筑与景观设计学院、 城市与环境学院 3、孙馨月  18210189220 sunxinyuepku@163.com 中国语言文学系、光华管理学院、体育教研部、艺术学院、 信息科学技术学院、国家发展研究院、工学院、 环境科学与工程学院、燕京学堂  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第一次作业邮箱： fangfalun2016@163.com 第二次作业邮箱： hznpku@163.com   作业要求：将作业通过邮件正文形式（不要用附件）发送；邮件标题为：学号、姓名、学院、日期、手机号；作业的提交时间为当天（周一）晚上12点前，不接受补交；字数不少于500字。  注意：第三次课会公布以院系lei分类的负责助教及新的作业邮箱，请大家关注！谢谢！ </dc:title>
  <dc:creator>yp z</dc:creator>
  <cp:lastModifiedBy>524846760@qq.com</cp:lastModifiedBy>
  <cp:revision>42</cp:revision>
  <dcterms:created xsi:type="dcterms:W3CDTF">2017-02-20T04:57:41Z</dcterms:created>
  <dcterms:modified xsi:type="dcterms:W3CDTF">2019-09-23T12:34:31Z</dcterms:modified>
</cp:coreProperties>
</file>