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4" r:id="rId1"/>
  </p:sldMasterIdLst>
  <p:notesMasterIdLst>
    <p:notesMasterId r:id="rId59"/>
  </p:notesMasterIdLst>
  <p:sldIdLst>
    <p:sldId id="257" r:id="rId2"/>
    <p:sldId id="366" r:id="rId3"/>
    <p:sldId id="468" r:id="rId4"/>
    <p:sldId id="311" r:id="rId5"/>
    <p:sldId id="481" r:id="rId6"/>
    <p:sldId id="432" r:id="rId7"/>
    <p:sldId id="319" r:id="rId8"/>
    <p:sldId id="463" r:id="rId9"/>
    <p:sldId id="317" r:id="rId10"/>
    <p:sldId id="318" r:id="rId11"/>
    <p:sldId id="263" r:id="rId12"/>
    <p:sldId id="334" r:id="rId13"/>
    <p:sldId id="482" r:id="rId14"/>
    <p:sldId id="369" r:id="rId15"/>
    <p:sldId id="459" r:id="rId16"/>
    <p:sldId id="265" r:id="rId17"/>
    <p:sldId id="467" r:id="rId18"/>
    <p:sldId id="325" r:id="rId19"/>
    <p:sldId id="470" r:id="rId20"/>
    <p:sldId id="471" r:id="rId21"/>
    <p:sldId id="326" r:id="rId22"/>
    <p:sldId id="472" r:id="rId23"/>
    <p:sldId id="343" r:id="rId24"/>
    <p:sldId id="371" r:id="rId25"/>
    <p:sldId id="273" r:id="rId26"/>
    <p:sldId id="346" r:id="rId27"/>
    <p:sldId id="347" r:id="rId28"/>
    <p:sldId id="474" r:id="rId29"/>
    <p:sldId id="362" r:id="rId30"/>
    <p:sldId id="408" r:id="rId31"/>
    <p:sldId id="348" r:id="rId32"/>
    <p:sldId id="349" r:id="rId33"/>
    <p:sldId id="391" r:id="rId34"/>
    <p:sldId id="351" r:id="rId35"/>
    <p:sldId id="378" r:id="rId36"/>
    <p:sldId id="354" r:id="rId37"/>
    <p:sldId id="357" r:id="rId38"/>
    <p:sldId id="359" r:id="rId39"/>
    <p:sldId id="291" r:id="rId40"/>
    <p:sldId id="308" r:id="rId41"/>
    <p:sldId id="412" r:id="rId42"/>
    <p:sldId id="436" r:id="rId43"/>
    <p:sldId id="437" r:id="rId44"/>
    <p:sldId id="438" r:id="rId45"/>
    <p:sldId id="439" r:id="rId46"/>
    <p:sldId id="440" r:id="rId47"/>
    <p:sldId id="442" r:id="rId48"/>
    <p:sldId id="478" r:id="rId49"/>
    <p:sldId id="479" r:id="rId50"/>
    <p:sldId id="457" r:id="rId51"/>
    <p:sldId id="458" r:id="rId52"/>
    <p:sldId id="417" r:id="rId53"/>
    <p:sldId id="420" r:id="rId54"/>
    <p:sldId id="449" r:id="rId55"/>
    <p:sldId id="453" r:id="rId56"/>
    <p:sldId id="455" r:id="rId57"/>
    <p:sldId id="48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44" autoAdjust="0"/>
  </p:normalViewPr>
  <p:slideViewPr>
    <p:cSldViewPr>
      <p:cViewPr varScale="1">
        <p:scale>
          <a:sx n="59" d="100"/>
          <a:sy n="59" d="100"/>
        </p:scale>
        <p:origin x="816" y="56"/>
      </p:cViewPr>
      <p:guideLst>
        <p:guide orient="horz" pos="2160"/>
        <p:guide pos="2880"/>
      </p:guideLst>
    </p:cSldViewPr>
  </p:slideViewPr>
  <p:outlineViewPr>
    <p:cViewPr>
      <p:scale>
        <a:sx n="33" d="100"/>
        <a:sy n="33" d="100"/>
      </p:scale>
      <p:origin x="115"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CF3DB-F5D5-456C-9773-FBD0EA79A844}" type="doc">
      <dgm:prSet loTypeId="urn:microsoft.com/office/officeart/2005/8/layout/vList3" loCatId="list" qsTypeId="urn:microsoft.com/office/officeart/2005/8/quickstyle/simple1" qsCatId="simple" csTypeId="urn:microsoft.com/office/officeart/2005/8/colors/accent1_2" csCatId="accent1" phldr="1"/>
      <dgm:spPr/>
    </dgm:pt>
    <dgm:pt modelId="{65BB1D06-E684-486D-ADBB-BB375A4A97E9}">
      <dgm:prSet phldrT="[文本]"/>
      <dgm:spPr/>
      <dgm:t>
        <a:bodyPr/>
        <a:lstStyle/>
        <a:p>
          <a:r>
            <a:rPr lang="zh-CN" altLang="en-US" dirty="0" smtClean="0"/>
            <a:t>新知识体系</a:t>
          </a:r>
          <a:endParaRPr lang="zh-CN" altLang="en-US" dirty="0"/>
        </a:p>
      </dgm:t>
    </dgm:pt>
    <dgm:pt modelId="{63B9F7C2-DD9E-4417-98D1-863625C4633D}" type="parTrans" cxnId="{D329B2A2-DC86-4CEE-85F7-5B3F019CD9A1}">
      <dgm:prSet/>
      <dgm:spPr/>
      <dgm:t>
        <a:bodyPr/>
        <a:lstStyle/>
        <a:p>
          <a:endParaRPr lang="zh-CN" altLang="en-US"/>
        </a:p>
      </dgm:t>
    </dgm:pt>
    <dgm:pt modelId="{B60CBD51-AA24-45CB-90C4-3945F30B35B6}" type="sibTrans" cxnId="{D329B2A2-DC86-4CEE-85F7-5B3F019CD9A1}">
      <dgm:prSet/>
      <dgm:spPr/>
      <dgm:t>
        <a:bodyPr/>
        <a:lstStyle/>
        <a:p>
          <a:endParaRPr lang="zh-CN" altLang="en-US"/>
        </a:p>
      </dgm:t>
    </dgm:pt>
    <dgm:pt modelId="{641A41AB-A104-456B-9706-EC8F2FAF04C3}">
      <dgm:prSet phldrT="[文本]"/>
      <dgm:spPr/>
      <dgm:t>
        <a:bodyPr/>
        <a:lstStyle/>
        <a:p>
          <a:r>
            <a:rPr lang="zh-CN" altLang="en-US" dirty="0" smtClean="0"/>
            <a:t>新价值体系</a:t>
          </a:r>
          <a:endParaRPr lang="zh-CN" altLang="en-US" dirty="0"/>
        </a:p>
      </dgm:t>
    </dgm:pt>
    <dgm:pt modelId="{B0ECAD0F-B9D0-4BCA-B7AA-3ECBA64A2FC9}" type="parTrans" cxnId="{386C08E0-5C44-4ABA-A1A9-A34DAC429A1E}">
      <dgm:prSet/>
      <dgm:spPr/>
      <dgm:t>
        <a:bodyPr/>
        <a:lstStyle/>
        <a:p>
          <a:endParaRPr lang="zh-CN" altLang="en-US"/>
        </a:p>
      </dgm:t>
    </dgm:pt>
    <dgm:pt modelId="{3CF42191-2CEB-43C4-A46C-6D7FD81955D7}" type="sibTrans" cxnId="{386C08E0-5C44-4ABA-A1A9-A34DAC429A1E}">
      <dgm:prSet/>
      <dgm:spPr/>
      <dgm:t>
        <a:bodyPr/>
        <a:lstStyle/>
        <a:p>
          <a:endParaRPr lang="zh-CN" altLang="en-US"/>
        </a:p>
      </dgm:t>
    </dgm:pt>
    <dgm:pt modelId="{E5CA3641-882B-47BB-8E85-BFE392CD1F89}">
      <dgm:prSet phldrT="[文本]"/>
      <dgm:spPr/>
      <dgm:t>
        <a:bodyPr/>
        <a:lstStyle/>
        <a:p>
          <a:r>
            <a:rPr lang="zh-CN" altLang="en-US" dirty="0" smtClean="0"/>
            <a:t>信仰系统与意义世界</a:t>
          </a:r>
          <a:endParaRPr lang="zh-CN" altLang="en-US" dirty="0"/>
        </a:p>
      </dgm:t>
    </dgm:pt>
    <dgm:pt modelId="{660AD1C5-6C7C-452D-90F7-60ED90D086EA}" type="parTrans" cxnId="{F5933D98-B168-476B-8592-B19AAC7D9477}">
      <dgm:prSet/>
      <dgm:spPr/>
      <dgm:t>
        <a:bodyPr/>
        <a:lstStyle/>
        <a:p>
          <a:endParaRPr lang="zh-CN" altLang="en-US"/>
        </a:p>
      </dgm:t>
    </dgm:pt>
    <dgm:pt modelId="{42F65FBC-70C9-4880-B1C4-02CF66712789}" type="sibTrans" cxnId="{F5933D98-B168-476B-8592-B19AAC7D9477}">
      <dgm:prSet/>
      <dgm:spPr/>
      <dgm:t>
        <a:bodyPr/>
        <a:lstStyle/>
        <a:p>
          <a:endParaRPr lang="zh-CN" altLang="en-US"/>
        </a:p>
      </dgm:t>
    </dgm:pt>
    <dgm:pt modelId="{94C4E8AF-D9FC-4375-94A5-E2566520BE6E}" type="pres">
      <dgm:prSet presAssocID="{19DCF3DB-F5D5-456C-9773-FBD0EA79A844}" presName="linearFlow" presStyleCnt="0">
        <dgm:presLayoutVars>
          <dgm:dir/>
          <dgm:resizeHandles val="exact"/>
        </dgm:presLayoutVars>
      </dgm:prSet>
      <dgm:spPr/>
    </dgm:pt>
    <dgm:pt modelId="{AEFCA29C-BD89-4254-AC38-64CB1DCB2101}" type="pres">
      <dgm:prSet presAssocID="{65BB1D06-E684-486D-ADBB-BB375A4A97E9}" presName="composite" presStyleCnt="0"/>
      <dgm:spPr/>
    </dgm:pt>
    <dgm:pt modelId="{D711F9D5-2298-4EF1-AE6D-1FE7CCC698FA}" type="pres">
      <dgm:prSet presAssocID="{65BB1D06-E684-486D-ADBB-BB375A4A97E9}" presName="imgShp" presStyleLbl="fgImgPlace1" presStyleIdx="0" presStyleCnt="3"/>
      <dgm:spPr/>
    </dgm:pt>
    <dgm:pt modelId="{9AC2279D-94DF-42B9-9706-923F837AD18F}" type="pres">
      <dgm:prSet presAssocID="{65BB1D06-E684-486D-ADBB-BB375A4A97E9}" presName="txShp" presStyleLbl="node1" presStyleIdx="0" presStyleCnt="3">
        <dgm:presLayoutVars>
          <dgm:bulletEnabled val="1"/>
        </dgm:presLayoutVars>
      </dgm:prSet>
      <dgm:spPr/>
      <dgm:t>
        <a:bodyPr/>
        <a:lstStyle/>
        <a:p>
          <a:endParaRPr lang="zh-CN" altLang="en-US"/>
        </a:p>
      </dgm:t>
    </dgm:pt>
    <dgm:pt modelId="{D3B413DC-DCF7-4B74-AFC7-A2953F1B67C5}" type="pres">
      <dgm:prSet presAssocID="{B60CBD51-AA24-45CB-90C4-3945F30B35B6}" presName="spacing" presStyleCnt="0"/>
      <dgm:spPr/>
    </dgm:pt>
    <dgm:pt modelId="{76ACF559-2504-430D-AC23-0F89AC374A58}" type="pres">
      <dgm:prSet presAssocID="{641A41AB-A104-456B-9706-EC8F2FAF04C3}" presName="composite" presStyleCnt="0"/>
      <dgm:spPr/>
    </dgm:pt>
    <dgm:pt modelId="{15573BEA-B2E2-4A7C-BE0A-A10EE21C5B41}" type="pres">
      <dgm:prSet presAssocID="{641A41AB-A104-456B-9706-EC8F2FAF04C3}" presName="imgShp" presStyleLbl="fgImgPlace1" presStyleIdx="1" presStyleCnt="3"/>
      <dgm:spPr/>
    </dgm:pt>
    <dgm:pt modelId="{C5AC2D93-C2DB-4E9B-B496-F7E2D3FF9580}" type="pres">
      <dgm:prSet presAssocID="{641A41AB-A104-456B-9706-EC8F2FAF04C3}" presName="txShp" presStyleLbl="node1" presStyleIdx="1" presStyleCnt="3">
        <dgm:presLayoutVars>
          <dgm:bulletEnabled val="1"/>
        </dgm:presLayoutVars>
      </dgm:prSet>
      <dgm:spPr/>
      <dgm:t>
        <a:bodyPr/>
        <a:lstStyle/>
        <a:p>
          <a:endParaRPr lang="zh-CN" altLang="en-US"/>
        </a:p>
      </dgm:t>
    </dgm:pt>
    <dgm:pt modelId="{1D997AE1-6EF8-4677-B27F-D88B167E17E7}" type="pres">
      <dgm:prSet presAssocID="{3CF42191-2CEB-43C4-A46C-6D7FD81955D7}" presName="spacing" presStyleCnt="0"/>
      <dgm:spPr/>
    </dgm:pt>
    <dgm:pt modelId="{84D413F5-9B97-4C18-B3D5-25D921DF9FFA}" type="pres">
      <dgm:prSet presAssocID="{E5CA3641-882B-47BB-8E85-BFE392CD1F89}" presName="composite" presStyleCnt="0"/>
      <dgm:spPr/>
    </dgm:pt>
    <dgm:pt modelId="{C952C03F-02DC-4A46-B67C-9019E26EEB3B}" type="pres">
      <dgm:prSet presAssocID="{E5CA3641-882B-47BB-8E85-BFE392CD1F89}" presName="imgShp" presStyleLbl="fgImgPlace1" presStyleIdx="2" presStyleCnt="3"/>
      <dgm:spPr/>
    </dgm:pt>
    <dgm:pt modelId="{69F9E697-CEE2-4BAA-BBEF-3A9CB28A9650}" type="pres">
      <dgm:prSet presAssocID="{E5CA3641-882B-47BB-8E85-BFE392CD1F89}" presName="txShp" presStyleLbl="node1" presStyleIdx="2" presStyleCnt="3">
        <dgm:presLayoutVars>
          <dgm:bulletEnabled val="1"/>
        </dgm:presLayoutVars>
      </dgm:prSet>
      <dgm:spPr/>
      <dgm:t>
        <a:bodyPr/>
        <a:lstStyle/>
        <a:p>
          <a:endParaRPr lang="zh-CN" altLang="en-US"/>
        </a:p>
      </dgm:t>
    </dgm:pt>
  </dgm:ptLst>
  <dgm:cxnLst>
    <dgm:cxn modelId="{D329B2A2-DC86-4CEE-85F7-5B3F019CD9A1}" srcId="{19DCF3DB-F5D5-456C-9773-FBD0EA79A844}" destId="{65BB1D06-E684-486D-ADBB-BB375A4A97E9}" srcOrd="0" destOrd="0" parTransId="{63B9F7C2-DD9E-4417-98D1-863625C4633D}" sibTransId="{B60CBD51-AA24-45CB-90C4-3945F30B35B6}"/>
    <dgm:cxn modelId="{BFA2D009-2D3D-44A0-8DFC-799118700066}" type="presOf" srcId="{65BB1D06-E684-486D-ADBB-BB375A4A97E9}" destId="{9AC2279D-94DF-42B9-9706-923F837AD18F}" srcOrd="0" destOrd="0" presId="urn:microsoft.com/office/officeart/2005/8/layout/vList3"/>
    <dgm:cxn modelId="{386C08E0-5C44-4ABA-A1A9-A34DAC429A1E}" srcId="{19DCF3DB-F5D5-456C-9773-FBD0EA79A844}" destId="{641A41AB-A104-456B-9706-EC8F2FAF04C3}" srcOrd="1" destOrd="0" parTransId="{B0ECAD0F-B9D0-4BCA-B7AA-3ECBA64A2FC9}" sibTransId="{3CF42191-2CEB-43C4-A46C-6D7FD81955D7}"/>
    <dgm:cxn modelId="{91111FB9-FD5A-4E82-B387-8063F38D7F2A}" type="presOf" srcId="{E5CA3641-882B-47BB-8E85-BFE392CD1F89}" destId="{69F9E697-CEE2-4BAA-BBEF-3A9CB28A9650}" srcOrd="0" destOrd="0" presId="urn:microsoft.com/office/officeart/2005/8/layout/vList3"/>
    <dgm:cxn modelId="{63365DBB-C411-4B0D-B647-66C0DD1EB9EC}" type="presOf" srcId="{19DCF3DB-F5D5-456C-9773-FBD0EA79A844}" destId="{94C4E8AF-D9FC-4375-94A5-E2566520BE6E}" srcOrd="0" destOrd="0" presId="urn:microsoft.com/office/officeart/2005/8/layout/vList3"/>
    <dgm:cxn modelId="{3E40C007-D30E-4B9D-840B-5CFB2316D577}" type="presOf" srcId="{641A41AB-A104-456B-9706-EC8F2FAF04C3}" destId="{C5AC2D93-C2DB-4E9B-B496-F7E2D3FF9580}" srcOrd="0" destOrd="0" presId="urn:microsoft.com/office/officeart/2005/8/layout/vList3"/>
    <dgm:cxn modelId="{F5933D98-B168-476B-8592-B19AAC7D9477}" srcId="{19DCF3DB-F5D5-456C-9773-FBD0EA79A844}" destId="{E5CA3641-882B-47BB-8E85-BFE392CD1F89}" srcOrd="2" destOrd="0" parTransId="{660AD1C5-6C7C-452D-90F7-60ED90D086EA}" sibTransId="{42F65FBC-70C9-4880-B1C4-02CF66712789}"/>
    <dgm:cxn modelId="{212878AF-12E8-4FE2-90B3-60D03DA868B7}" type="presParOf" srcId="{94C4E8AF-D9FC-4375-94A5-E2566520BE6E}" destId="{AEFCA29C-BD89-4254-AC38-64CB1DCB2101}" srcOrd="0" destOrd="0" presId="urn:microsoft.com/office/officeart/2005/8/layout/vList3"/>
    <dgm:cxn modelId="{D17F48B8-88A3-49D2-8A2E-CA146B588224}" type="presParOf" srcId="{AEFCA29C-BD89-4254-AC38-64CB1DCB2101}" destId="{D711F9D5-2298-4EF1-AE6D-1FE7CCC698FA}" srcOrd="0" destOrd="0" presId="urn:microsoft.com/office/officeart/2005/8/layout/vList3"/>
    <dgm:cxn modelId="{20C83FEE-E575-4502-9118-282603DBA204}" type="presParOf" srcId="{AEFCA29C-BD89-4254-AC38-64CB1DCB2101}" destId="{9AC2279D-94DF-42B9-9706-923F837AD18F}" srcOrd="1" destOrd="0" presId="urn:microsoft.com/office/officeart/2005/8/layout/vList3"/>
    <dgm:cxn modelId="{2E1AFB2A-D852-46E4-8079-56C91E53452A}" type="presParOf" srcId="{94C4E8AF-D9FC-4375-94A5-E2566520BE6E}" destId="{D3B413DC-DCF7-4B74-AFC7-A2953F1B67C5}" srcOrd="1" destOrd="0" presId="urn:microsoft.com/office/officeart/2005/8/layout/vList3"/>
    <dgm:cxn modelId="{E300BA93-75C1-406F-A955-02537D6208ED}" type="presParOf" srcId="{94C4E8AF-D9FC-4375-94A5-E2566520BE6E}" destId="{76ACF559-2504-430D-AC23-0F89AC374A58}" srcOrd="2" destOrd="0" presId="urn:microsoft.com/office/officeart/2005/8/layout/vList3"/>
    <dgm:cxn modelId="{8D21D181-DDE5-4DF0-AE86-8C41EF00A489}" type="presParOf" srcId="{76ACF559-2504-430D-AC23-0F89AC374A58}" destId="{15573BEA-B2E2-4A7C-BE0A-A10EE21C5B41}" srcOrd="0" destOrd="0" presId="urn:microsoft.com/office/officeart/2005/8/layout/vList3"/>
    <dgm:cxn modelId="{F4BC25EB-7FCA-460B-ABDE-A0F80907BF3A}" type="presParOf" srcId="{76ACF559-2504-430D-AC23-0F89AC374A58}" destId="{C5AC2D93-C2DB-4E9B-B496-F7E2D3FF9580}" srcOrd="1" destOrd="0" presId="urn:microsoft.com/office/officeart/2005/8/layout/vList3"/>
    <dgm:cxn modelId="{CBD4442C-AC61-4C57-B4F7-BE1901A4D4E9}" type="presParOf" srcId="{94C4E8AF-D9FC-4375-94A5-E2566520BE6E}" destId="{1D997AE1-6EF8-4677-B27F-D88B167E17E7}" srcOrd="3" destOrd="0" presId="urn:microsoft.com/office/officeart/2005/8/layout/vList3"/>
    <dgm:cxn modelId="{0214C8F6-CB65-4542-911F-62F66BED31A6}" type="presParOf" srcId="{94C4E8AF-D9FC-4375-94A5-E2566520BE6E}" destId="{84D413F5-9B97-4C18-B3D5-25D921DF9FFA}" srcOrd="4" destOrd="0" presId="urn:microsoft.com/office/officeart/2005/8/layout/vList3"/>
    <dgm:cxn modelId="{BA4C0504-615F-4672-91CB-3734497395E9}" type="presParOf" srcId="{84D413F5-9B97-4C18-B3D5-25D921DF9FFA}" destId="{C952C03F-02DC-4A46-B67C-9019E26EEB3B}" srcOrd="0" destOrd="0" presId="urn:microsoft.com/office/officeart/2005/8/layout/vList3"/>
    <dgm:cxn modelId="{533DBC5A-EAE1-463F-B9A1-36CD89B09890}" type="presParOf" srcId="{84D413F5-9B97-4C18-B3D5-25D921DF9FFA}" destId="{69F9E697-CEE2-4BAA-BBEF-3A9CB28A965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6E3EB9-13C1-4973-88C7-C4B4C91A0DA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zh-CN" altLang="en-US"/>
        </a:p>
      </dgm:t>
    </dgm:pt>
    <dgm:pt modelId="{EFA62C78-88EA-4B72-8478-47BA52AE927C}">
      <dgm:prSet phldrT="[文本]"/>
      <dgm:spPr/>
      <dgm:t>
        <a:bodyPr/>
        <a:lstStyle/>
        <a:p>
          <a:r>
            <a:rPr lang="zh-CN" altLang="en-US" dirty="0" smtClean="0"/>
            <a:t>文化变迁</a:t>
          </a:r>
          <a:endParaRPr lang="zh-CN" altLang="en-US" dirty="0"/>
        </a:p>
      </dgm:t>
    </dgm:pt>
    <dgm:pt modelId="{52E7D4D6-A246-4434-9D72-970B57DE8B87}" type="parTrans" cxnId="{AF5871D1-5860-4AB7-8D59-CEFFC381A86D}">
      <dgm:prSet/>
      <dgm:spPr/>
      <dgm:t>
        <a:bodyPr/>
        <a:lstStyle/>
        <a:p>
          <a:endParaRPr lang="zh-CN" altLang="en-US"/>
        </a:p>
      </dgm:t>
    </dgm:pt>
    <dgm:pt modelId="{B82EDC31-512C-4755-B230-BC345053802B}" type="sibTrans" cxnId="{AF5871D1-5860-4AB7-8D59-CEFFC381A86D}">
      <dgm:prSet/>
      <dgm:spPr/>
      <dgm:t>
        <a:bodyPr/>
        <a:lstStyle/>
        <a:p>
          <a:endParaRPr lang="zh-CN" altLang="en-US"/>
        </a:p>
      </dgm:t>
    </dgm:pt>
    <dgm:pt modelId="{8E68D796-85BD-47A2-BCE3-7ACC66017F36}">
      <dgm:prSet phldrT="[文本]"/>
      <dgm:spPr/>
      <dgm:t>
        <a:bodyPr/>
        <a:lstStyle/>
        <a:p>
          <a:r>
            <a:rPr lang="zh-CN" altLang="en-US" dirty="0" smtClean="0"/>
            <a:t>经济创新转型与发展</a:t>
          </a:r>
          <a:endParaRPr lang="zh-CN" altLang="en-US" dirty="0"/>
        </a:p>
      </dgm:t>
    </dgm:pt>
    <dgm:pt modelId="{BE22545B-FDCB-4C65-B18D-FC6BDB00DE70}" type="parTrans" cxnId="{D5AF5B76-67FE-4105-B332-08B133C8718B}">
      <dgm:prSet/>
      <dgm:spPr/>
      <dgm:t>
        <a:bodyPr/>
        <a:lstStyle/>
        <a:p>
          <a:endParaRPr lang="zh-CN" altLang="en-US"/>
        </a:p>
      </dgm:t>
    </dgm:pt>
    <dgm:pt modelId="{B5DACA43-D22C-4029-85CE-6C6DD1CADBA7}" type="sibTrans" cxnId="{D5AF5B76-67FE-4105-B332-08B133C8718B}">
      <dgm:prSet/>
      <dgm:spPr/>
      <dgm:t>
        <a:bodyPr/>
        <a:lstStyle/>
        <a:p>
          <a:endParaRPr lang="zh-CN" altLang="en-US"/>
        </a:p>
      </dgm:t>
    </dgm:pt>
    <dgm:pt modelId="{86EE9660-5EB3-463E-8C10-5C8A13AF0559}">
      <dgm:prSet phldrT="[文本]"/>
      <dgm:spPr/>
      <dgm:t>
        <a:bodyPr/>
        <a:lstStyle/>
        <a:p>
          <a:r>
            <a:rPr lang="zh-CN" altLang="en-US" dirty="0" smtClean="0"/>
            <a:t>政治民主转型</a:t>
          </a:r>
          <a:endParaRPr lang="zh-CN" altLang="en-US" dirty="0"/>
        </a:p>
      </dgm:t>
    </dgm:pt>
    <dgm:pt modelId="{79D721FE-CB11-4C35-AD25-FD52D2DF0222}" type="parTrans" cxnId="{B3197DCD-5926-4051-BFE7-7FAC96FA957E}">
      <dgm:prSet/>
      <dgm:spPr/>
      <dgm:t>
        <a:bodyPr/>
        <a:lstStyle/>
        <a:p>
          <a:endParaRPr lang="zh-CN" altLang="en-US"/>
        </a:p>
      </dgm:t>
    </dgm:pt>
    <dgm:pt modelId="{7CF1051D-6EEE-4220-AB71-FF5177067E1D}" type="sibTrans" cxnId="{B3197DCD-5926-4051-BFE7-7FAC96FA957E}">
      <dgm:prSet/>
      <dgm:spPr/>
      <dgm:t>
        <a:bodyPr/>
        <a:lstStyle/>
        <a:p>
          <a:endParaRPr lang="zh-CN" altLang="en-US"/>
        </a:p>
      </dgm:t>
    </dgm:pt>
    <dgm:pt modelId="{E7765844-E997-4DB7-82B6-49C3F19A69FF}">
      <dgm:prSet phldrT="[文本]"/>
      <dgm:spPr/>
      <dgm:t>
        <a:bodyPr/>
        <a:lstStyle/>
        <a:p>
          <a:r>
            <a:rPr lang="zh-CN" altLang="en-US" dirty="0" smtClean="0"/>
            <a:t>人的自我革新</a:t>
          </a:r>
          <a:endParaRPr lang="zh-CN" altLang="en-US" dirty="0"/>
        </a:p>
      </dgm:t>
    </dgm:pt>
    <dgm:pt modelId="{A4EB890E-023E-424F-A010-96D601BFCDC4}" type="parTrans" cxnId="{F4CE8D4F-BDE6-46C2-B256-0E8C7A50602F}">
      <dgm:prSet/>
      <dgm:spPr/>
      <dgm:t>
        <a:bodyPr/>
        <a:lstStyle/>
        <a:p>
          <a:endParaRPr lang="zh-CN" altLang="en-US"/>
        </a:p>
      </dgm:t>
    </dgm:pt>
    <dgm:pt modelId="{4503AC63-1DD6-40D3-8F4D-537D948B9DD5}" type="sibTrans" cxnId="{F4CE8D4F-BDE6-46C2-B256-0E8C7A50602F}">
      <dgm:prSet/>
      <dgm:spPr/>
      <dgm:t>
        <a:bodyPr/>
        <a:lstStyle/>
        <a:p>
          <a:endParaRPr lang="zh-CN" altLang="en-US"/>
        </a:p>
      </dgm:t>
    </dgm:pt>
    <dgm:pt modelId="{F141105B-271C-4B5A-9350-CD3790B2FDA8}">
      <dgm:prSet phldrT="[文本]"/>
      <dgm:spPr/>
      <dgm:t>
        <a:bodyPr/>
        <a:lstStyle/>
        <a:p>
          <a:r>
            <a:rPr lang="zh-CN" altLang="en-US" dirty="0" smtClean="0"/>
            <a:t>社会转型</a:t>
          </a:r>
          <a:endParaRPr lang="zh-CN" altLang="en-US" dirty="0"/>
        </a:p>
      </dgm:t>
    </dgm:pt>
    <dgm:pt modelId="{7D75FA19-22D8-4EA2-A78E-5721DF43FD6D}" type="parTrans" cxnId="{474D5D14-3049-49E8-AA8B-411AF34FE083}">
      <dgm:prSet/>
      <dgm:spPr/>
      <dgm:t>
        <a:bodyPr/>
        <a:lstStyle/>
        <a:p>
          <a:endParaRPr lang="zh-CN" altLang="en-US"/>
        </a:p>
      </dgm:t>
    </dgm:pt>
    <dgm:pt modelId="{B675763E-6CC3-4DAF-9F98-F3ED596850FA}" type="sibTrans" cxnId="{474D5D14-3049-49E8-AA8B-411AF34FE083}">
      <dgm:prSet/>
      <dgm:spPr/>
      <dgm:t>
        <a:bodyPr/>
        <a:lstStyle/>
        <a:p>
          <a:endParaRPr lang="zh-CN" altLang="en-US"/>
        </a:p>
      </dgm:t>
    </dgm:pt>
    <dgm:pt modelId="{CFE58D1D-D64A-4E5D-BACE-810D69A3D62B}" type="pres">
      <dgm:prSet presAssocID="{D96E3EB9-13C1-4973-88C7-C4B4C91A0DAD}" presName="cycle" presStyleCnt="0">
        <dgm:presLayoutVars>
          <dgm:chMax val="1"/>
          <dgm:dir/>
          <dgm:animLvl val="ctr"/>
          <dgm:resizeHandles val="exact"/>
        </dgm:presLayoutVars>
      </dgm:prSet>
      <dgm:spPr/>
      <dgm:t>
        <a:bodyPr/>
        <a:lstStyle/>
        <a:p>
          <a:endParaRPr lang="zh-CN" altLang="en-US"/>
        </a:p>
      </dgm:t>
    </dgm:pt>
    <dgm:pt modelId="{955E881D-930E-4B96-ABEB-5E3D8C1C5020}" type="pres">
      <dgm:prSet presAssocID="{EFA62C78-88EA-4B72-8478-47BA52AE927C}" presName="centerShape" presStyleLbl="node0" presStyleIdx="0" presStyleCnt="1"/>
      <dgm:spPr/>
      <dgm:t>
        <a:bodyPr/>
        <a:lstStyle/>
        <a:p>
          <a:endParaRPr lang="zh-CN" altLang="en-US"/>
        </a:p>
      </dgm:t>
    </dgm:pt>
    <dgm:pt modelId="{F4D3749B-50D4-4E6E-8DD8-1D865C67C6FE}" type="pres">
      <dgm:prSet presAssocID="{BE22545B-FDCB-4C65-B18D-FC6BDB00DE70}" presName="Name9" presStyleLbl="parChTrans1D2" presStyleIdx="0" presStyleCnt="4"/>
      <dgm:spPr/>
      <dgm:t>
        <a:bodyPr/>
        <a:lstStyle/>
        <a:p>
          <a:endParaRPr lang="zh-CN" altLang="en-US"/>
        </a:p>
      </dgm:t>
    </dgm:pt>
    <dgm:pt modelId="{9C33EC94-D10B-4153-B0F3-754AECF895FC}" type="pres">
      <dgm:prSet presAssocID="{BE22545B-FDCB-4C65-B18D-FC6BDB00DE70}" presName="connTx" presStyleLbl="parChTrans1D2" presStyleIdx="0" presStyleCnt="4"/>
      <dgm:spPr/>
      <dgm:t>
        <a:bodyPr/>
        <a:lstStyle/>
        <a:p>
          <a:endParaRPr lang="zh-CN" altLang="en-US"/>
        </a:p>
      </dgm:t>
    </dgm:pt>
    <dgm:pt modelId="{286FF874-038F-47DD-8B51-9D97B01946BF}" type="pres">
      <dgm:prSet presAssocID="{8E68D796-85BD-47A2-BCE3-7ACC66017F36}" presName="node" presStyleLbl="node1" presStyleIdx="0" presStyleCnt="4">
        <dgm:presLayoutVars>
          <dgm:bulletEnabled val="1"/>
        </dgm:presLayoutVars>
      </dgm:prSet>
      <dgm:spPr/>
      <dgm:t>
        <a:bodyPr/>
        <a:lstStyle/>
        <a:p>
          <a:endParaRPr lang="zh-CN" altLang="en-US"/>
        </a:p>
      </dgm:t>
    </dgm:pt>
    <dgm:pt modelId="{BDC3495F-457B-44E9-9CE5-8FDCB9153D06}" type="pres">
      <dgm:prSet presAssocID="{79D721FE-CB11-4C35-AD25-FD52D2DF0222}" presName="Name9" presStyleLbl="parChTrans1D2" presStyleIdx="1" presStyleCnt="4"/>
      <dgm:spPr/>
      <dgm:t>
        <a:bodyPr/>
        <a:lstStyle/>
        <a:p>
          <a:endParaRPr lang="zh-CN" altLang="en-US"/>
        </a:p>
      </dgm:t>
    </dgm:pt>
    <dgm:pt modelId="{CF08C42B-C65B-43BF-95A5-EEF8D5EA098F}" type="pres">
      <dgm:prSet presAssocID="{79D721FE-CB11-4C35-AD25-FD52D2DF0222}" presName="connTx" presStyleLbl="parChTrans1D2" presStyleIdx="1" presStyleCnt="4"/>
      <dgm:spPr/>
      <dgm:t>
        <a:bodyPr/>
        <a:lstStyle/>
        <a:p>
          <a:endParaRPr lang="zh-CN" altLang="en-US"/>
        </a:p>
      </dgm:t>
    </dgm:pt>
    <dgm:pt modelId="{611FA263-4C7B-4494-9F4A-3FC5A590E12A}" type="pres">
      <dgm:prSet presAssocID="{86EE9660-5EB3-463E-8C10-5C8A13AF0559}" presName="node" presStyleLbl="node1" presStyleIdx="1" presStyleCnt="4">
        <dgm:presLayoutVars>
          <dgm:bulletEnabled val="1"/>
        </dgm:presLayoutVars>
      </dgm:prSet>
      <dgm:spPr/>
      <dgm:t>
        <a:bodyPr/>
        <a:lstStyle/>
        <a:p>
          <a:endParaRPr lang="zh-CN" altLang="en-US"/>
        </a:p>
      </dgm:t>
    </dgm:pt>
    <dgm:pt modelId="{DABFAD68-A31B-42C6-BF1C-213D5DB64F50}" type="pres">
      <dgm:prSet presAssocID="{A4EB890E-023E-424F-A010-96D601BFCDC4}" presName="Name9" presStyleLbl="parChTrans1D2" presStyleIdx="2" presStyleCnt="4"/>
      <dgm:spPr/>
      <dgm:t>
        <a:bodyPr/>
        <a:lstStyle/>
        <a:p>
          <a:endParaRPr lang="zh-CN" altLang="en-US"/>
        </a:p>
      </dgm:t>
    </dgm:pt>
    <dgm:pt modelId="{1519377A-41E5-4FC9-B697-475ABD1485CA}" type="pres">
      <dgm:prSet presAssocID="{A4EB890E-023E-424F-A010-96D601BFCDC4}" presName="connTx" presStyleLbl="parChTrans1D2" presStyleIdx="2" presStyleCnt="4"/>
      <dgm:spPr/>
      <dgm:t>
        <a:bodyPr/>
        <a:lstStyle/>
        <a:p>
          <a:endParaRPr lang="zh-CN" altLang="en-US"/>
        </a:p>
      </dgm:t>
    </dgm:pt>
    <dgm:pt modelId="{0FBAF84A-D003-4734-80C6-598AA90527A7}" type="pres">
      <dgm:prSet presAssocID="{E7765844-E997-4DB7-82B6-49C3F19A69FF}" presName="node" presStyleLbl="node1" presStyleIdx="2" presStyleCnt="4">
        <dgm:presLayoutVars>
          <dgm:bulletEnabled val="1"/>
        </dgm:presLayoutVars>
      </dgm:prSet>
      <dgm:spPr/>
      <dgm:t>
        <a:bodyPr/>
        <a:lstStyle/>
        <a:p>
          <a:endParaRPr lang="zh-CN" altLang="en-US"/>
        </a:p>
      </dgm:t>
    </dgm:pt>
    <dgm:pt modelId="{6B0A9EB5-31D5-4582-8EAC-A9283E4D0FAE}" type="pres">
      <dgm:prSet presAssocID="{7D75FA19-22D8-4EA2-A78E-5721DF43FD6D}" presName="Name9" presStyleLbl="parChTrans1D2" presStyleIdx="3" presStyleCnt="4"/>
      <dgm:spPr/>
      <dgm:t>
        <a:bodyPr/>
        <a:lstStyle/>
        <a:p>
          <a:endParaRPr lang="zh-CN" altLang="en-US"/>
        </a:p>
      </dgm:t>
    </dgm:pt>
    <dgm:pt modelId="{A533A339-686E-44E4-AAD6-C971EF21CF72}" type="pres">
      <dgm:prSet presAssocID="{7D75FA19-22D8-4EA2-A78E-5721DF43FD6D}" presName="connTx" presStyleLbl="parChTrans1D2" presStyleIdx="3" presStyleCnt="4"/>
      <dgm:spPr/>
      <dgm:t>
        <a:bodyPr/>
        <a:lstStyle/>
        <a:p>
          <a:endParaRPr lang="zh-CN" altLang="en-US"/>
        </a:p>
      </dgm:t>
    </dgm:pt>
    <dgm:pt modelId="{95C09199-DFF1-41F6-A979-B32C289559CA}" type="pres">
      <dgm:prSet presAssocID="{F141105B-271C-4B5A-9350-CD3790B2FDA8}" presName="node" presStyleLbl="node1" presStyleIdx="3" presStyleCnt="4">
        <dgm:presLayoutVars>
          <dgm:bulletEnabled val="1"/>
        </dgm:presLayoutVars>
      </dgm:prSet>
      <dgm:spPr/>
      <dgm:t>
        <a:bodyPr/>
        <a:lstStyle/>
        <a:p>
          <a:endParaRPr lang="zh-CN" altLang="en-US"/>
        </a:p>
      </dgm:t>
    </dgm:pt>
  </dgm:ptLst>
  <dgm:cxnLst>
    <dgm:cxn modelId="{0F541CFA-8EC6-4E02-9D4B-C7461D456F6A}" type="presOf" srcId="{7D75FA19-22D8-4EA2-A78E-5721DF43FD6D}" destId="{6B0A9EB5-31D5-4582-8EAC-A9283E4D0FAE}" srcOrd="0" destOrd="0" presId="urn:microsoft.com/office/officeart/2005/8/layout/radial1"/>
    <dgm:cxn modelId="{A54B9AA7-F5D2-4634-8E42-92F56CDBA582}" type="presOf" srcId="{BE22545B-FDCB-4C65-B18D-FC6BDB00DE70}" destId="{F4D3749B-50D4-4E6E-8DD8-1D865C67C6FE}" srcOrd="0" destOrd="0" presId="urn:microsoft.com/office/officeart/2005/8/layout/radial1"/>
    <dgm:cxn modelId="{B77DA5AA-8C5D-4105-9936-B6E584BF01B2}" type="presOf" srcId="{86EE9660-5EB3-463E-8C10-5C8A13AF0559}" destId="{611FA263-4C7B-4494-9F4A-3FC5A590E12A}" srcOrd="0" destOrd="0" presId="urn:microsoft.com/office/officeart/2005/8/layout/radial1"/>
    <dgm:cxn modelId="{9616514E-4496-410F-83A1-9D38F4A2EFD8}" type="presOf" srcId="{F141105B-271C-4B5A-9350-CD3790B2FDA8}" destId="{95C09199-DFF1-41F6-A979-B32C289559CA}" srcOrd="0" destOrd="0" presId="urn:microsoft.com/office/officeart/2005/8/layout/radial1"/>
    <dgm:cxn modelId="{AF5871D1-5860-4AB7-8D59-CEFFC381A86D}" srcId="{D96E3EB9-13C1-4973-88C7-C4B4C91A0DAD}" destId="{EFA62C78-88EA-4B72-8478-47BA52AE927C}" srcOrd="0" destOrd="0" parTransId="{52E7D4D6-A246-4434-9D72-970B57DE8B87}" sibTransId="{B82EDC31-512C-4755-B230-BC345053802B}"/>
    <dgm:cxn modelId="{89D58F47-D660-4265-AB31-C206C4222274}" type="presOf" srcId="{8E68D796-85BD-47A2-BCE3-7ACC66017F36}" destId="{286FF874-038F-47DD-8B51-9D97B01946BF}" srcOrd="0" destOrd="0" presId="urn:microsoft.com/office/officeart/2005/8/layout/radial1"/>
    <dgm:cxn modelId="{F4CE8D4F-BDE6-46C2-B256-0E8C7A50602F}" srcId="{EFA62C78-88EA-4B72-8478-47BA52AE927C}" destId="{E7765844-E997-4DB7-82B6-49C3F19A69FF}" srcOrd="2" destOrd="0" parTransId="{A4EB890E-023E-424F-A010-96D601BFCDC4}" sibTransId="{4503AC63-1DD6-40D3-8F4D-537D948B9DD5}"/>
    <dgm:cxn modelId="{00F92E55-6B4C-4380-8EEB-FF8616E0F308}" type="presOf" srcId="{7D75FA19-22D8-4EA2-A78E-5721DF43FD6D}" destId="{A533A339-686E-44E4-AAD6-C971EF21CF72}" srcOrd="1" destOrd="0" presId="urn:microsoft.com/office/officeart/2005/8/layout/radial1"/>
    <dgm:cxn modelId="{D5AF5B76-67FE-4105-B332-08B133C8718B}" srcId="{EFA62C78-88EA-4B72-8478-47BA52AE927C}" destId="{8E68D796-85BD-47A2-BCE3-7ACC66017F36}" srcOrd="0" destOrd="0" parTransId="{BE22545B-FDCB-4C65-B18D-FC6BDB00DE70}" sibTransId="{B5DACA43-D22C-4029-85CE-6C6DD1CADBA7}"/>
    <dgm:cxn modelId="{7701ACD7-1379-4242-978E-581E035A5E67}" type="presOf" srcId="{79D721FE-CB11-4C35-AD25-FD52D2DF0222}" destId="{BDC3495F-457B-44E9-9CE5-8FDCB9153D06}" srcOrd="0" destOrd="0" presId="urn:microsoft.com/office/officeart/2005/8/layout/radial1"/>
    <dgm:cxn modelId="{9F187AC1-A27A-4160-9B61-F0F5D134AA13}" type="presOf" srcId="{A4EB890E-023E-424F-A010-96D601BFCDC4}" destId="{DABFAD68-A31B-42C6-BF1C-213D5DB64F50}" srcOrd="0" destOrd="0" presId="urn:microsoft.com/office/officeart/2005/8/layout/radial1"/>
    <dgm:cxn modelId="{2E1712AC-EDB6-4132-AE76-FB21CF8823BF}" type="presOf" srcId="{E7765844-E997-4DB7-82B6-49C3F19A69FF}" destId="{0FBAF84A-D003-4734-80C6-598AA90527A7}" srcOrd="0" destOrd="0" presId="urn:microsoft.com/office/officeart/2005/8/layout/radial1"/>
    <dgm:cxn modelId="{474D5D14-3049-49E8-AA8B-411AF34FE083}" srcId="{EFA62C78-88EA-4B72-8478-47BA52AE927C}" destId="{F141105B-271C-4B5A-9350-CD3790B2FDA8}" srcOrd="3" destOrd="0" parTransId="{7D75FA19-22D8-4EA2-A78E-5721DF43FD6D}" sibTransId="{B675763E-6CC3-4DAF-9F98-F3ED596850FA}"/>
    <dgm:cxn modelId="{87AC7AB6-3FE8-4093-B3AB-100F325179F0}" type="presOf" srcId="{A4EB890E-023E-424F-A010-96D601BFCDC4}" destId="{1519377A-41E5-4FC9-B697-475ABD1485CA}" srcOrd="1" destOrd="0" presId="urn:microsoft.com/office/officeart/2005/8/layout/radial1"/>
    <dgm:cxn modelId="{B3197DCD-5926-4051-BFE7-7FAC96FA957E}" srcId="{EFA62C78-88EA-4B72-8478-47BA52AE927C}" destId="{86EE9660-5EB3-463E-8C10-5C8A13AF0559}" srcOrd="1" destOrd="0" parTransId="{79D721FE-CB11-4C35-AD25-FD52D2DF0222}" sibTransId="{7CF1051D-6EEE-4220-AB71-FF5177067E1D}"/>
    <dgm:cxn modelId="{89763A25-5386-453D-9ECC-4D44F2167032}" type="presOf" srcId="{D96E3EB9-13C1-4973-88C7-C4B4C91A0DAD}" destId="{CFE58D1D-D64A-4E5D-BACE-810D69A3D62B}" srcOrd="0" destOrd="0" presId="urn:microsoft.com/office/officeart/2005/8/layout/radial1"/>
    <dgm:cxn modelId="{F2BC7BD5-B80A-469D-89D4-D7809F05146D}" type="presOf" srcId="{EFA62C78-88EA-4B72-8478-47BA52AE927C}" destId="{955E881D-930E-4B96-ABEB-5E3D8C1C5020}" srcOrd="0" destOrd="0" presId="urn:microsoft.com/office/officeart/2005/8/layout/radial1"/>
    <dgm:cxn modelId="{E50342AF-608F-4A87-BE7D-19102F11373D}" type="presOf" srcId="{BE22545B-FDCB-4C65-B18D-FC6BDB00DE70}" destId="{9C33EC94-D10B-4153-B0F3-754AECF895FC}" srcOrd="1" destOrd="0" presId="urn:microsoft.com/office/officeart/2005/8/layout/radial1"/>
    <dgm:cxn modelId="{CF32D7AC-FC55-4543-8AFC-16B0B533CE8C}" type="presOf" srcId="{79D721FE-CB11-4C35-AD25-FD52D2DF0222}" destId="{CF08C42B-C65B-43BF-95A5-EEF8D5EA098F}" srcOrd="1" destOrd="0" presId="urn:microsoft.com/office/officeart/2005/8/layout/radial1"/>
    <dgm:cxn modelId="{5966821D-45E3-4C5B-8589-7318D5EDDAC6}" type="presParOf" srcId="{CFE58D1D-D64A-4E5D-BACE-810D69A3D62B}" destId="{955E881D-930E-4B96-ABEB-5E3D8C1C5020}" srcOrd="0" destOrd="0" presId="urn:microsoft.com/office/officeart/2005/8/layout/radial1"/>
    <dgm:cxn modelId="{B9255228-5CB9-4BC8-A934-525257D13E57}" type="presParOf" srcId="{CFE58D1D-D64A-4E5D-BACE-810D69A3D62B}" destId="{F4D3749B-50D4-4E6E-8DD8-1D865C67C6FE}" srcOrd="1" destOrd="0" presId="urn:microsoft.com/office/officeart/2005/8/layout/radial1"/>
    <dgm:cxn modelId="{4F871B25-EA50-42B6-B2AB-F483ACE33A3D}" type="presParOf" srcId="{F4D3749B-50D4-4E6E-8DD8-1D865C67C6FE}" destId="{9C33EC94-D10B-4153-B0F3-754AECF895FC}" srcOrd="0" destOrd="0" presId="urn:microsoft.com/office/officeart/2005/8/layout/radial1"/>
    <dgm:cxn modelId="{562D3865-6A12-4151-A083-17842FC35C4D}" type="presParOf" srcId="{CFE58D1D-D64A-4E5D-BACE-810D69A3D62B}" destId="{286FF874-038F-47DD-8B51-9D97B01946BF}" srcOrd="2" destOrd="0" presId="urn:microsoft.com/office/officeart/2005/8/layout/radial1"/>
    <dgm:cxn modelId="{929960A5-76D0-43EF-B0BB-046E357EB268}" type="presParOf" srcId="{CFE58D1D-D64A-4E5D-BACE-810D69A3D62B}" destId="{BDC3495F-457B-44E9-9CE5-8FDCB9153D06}" srcOrd="3" destOrd="0" presId="urn:microsoft.com/office/officeart/2005/8/layout/radial1"/>
    <dgm:cxn modelId="{62B1482B-E850-44C5-B9B0-2CF4D087CD91}" type="presParOf" srcId="{BDC3495F-457B-44E9-9CE5-8FDCB9153D06}" destId="{CF08C42B-C65B-43BF-95A5-EEF8D5EA098F}" srcOrd="0" destOrd="0" presId="urn:microsoft.com/office/officeart/2005/8/layout/radial1"/>
    <dgm:cxn modelId="{5692EE63-1866-40F2-BA48-CD3C0F9DC855}" type="presParOf" srcId="{CFE58D1D-D64A-4E5D-BACE-810D69A3D62B}" destId="{611FA263-4C7B-4494-9F4A-3FC5A590E12A}" srcOrd="4" destOrd="0" presId="urn:microsoft.com/office/officeart/2005/8/layout/radial1"/>
    <dgm:cxn modelId="{49451785-CAAF-4AE6-91ED-AF22862EDF13}" type="presParOf" srcId="{CFE58D1D-D64A-4E5D-BACE-810D69A3D62B}" destId="{DABFAD68-A31B-42C6-BF1C-213D5DB64F50}" srcOrd="5" destOrd="0" presId="urn:microsoft.com/office/officeart/2005/8/layout/radial1"/>
    <dgm:cxn modelId="{66C6793F-11B3-4BF1-B9E8-C1D531A3A3F4}" type="presParOf" srcId="{DABFAD68-A31B-42C6-BF1C-213D5DB64F50}" destId="{1519377A-41E5-4FC9-B697-475ABD1485CA}" srcOrd="0" destOrd="0" presId="urn:microsoft.com/office/officeart/2005/8/layout/radial1"/>
    <dgm:cxn modelId="{F5115CBD-068C-4531-B4B2-3CE9DB73A9AB}" type="presParOf" srcId="{CFE58D1D-D64A-4E5D-BACE-810D69A3D62B}" destId="{0FBAF84A-D003-4734-80C6-598AA90527A7}" srcOrd="6" destOrd="0" presId="urn:microsoft.com/office/officeart/2005/8/layout/radial1"/>
    <dgm:cxn modelId="{066660B6-60C5-4F78-B7D7-CCD52948856F}" type="presParOf" srcId="{CFE58D1D-D64A-4E5D-BACE-810D69A3D62B}" destId="{6B0A9EB5-31D5-4582-8EAC-A9283E4D0FAE}" srcOrd="7" destOrd="0" presId="urn:microsoft.com/office/officeart/2005/8/layout/radial1"/>
    <dgm:cxn modelId="{3374F778-FF0C-4217-97E5-6939A6741D58}" type="presParOf" srcId="{6B0A9EB5-31D5-4582-8EAC-A9283E4D0FAE}" destId="{A533A339-686E-44E4-AAD6-C971EF21CF72}" srcOrd="0" destOrd="0" presId="urn:microsoft.com/office/officeart/2005/8/layout/radial1"/>
    <dgm:cxn modelId="{FFC22C75-71F2-4460-8DFA-23498C5A720F}" type="presParOf" srcId="{CFE58D1D-D64A-4E5D-BACE-810D69A3D62B}" destId="{95C09199-DFF1-41F6-A979-B32C289559CA}"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2279D-94DF-42B9-9706-923F837AD18F}">
      <dsp:nvSpPr>
        <dsp:cNvPr id="0" name=""/>
        <dsp:cNvSpPr/>
      </dsp:nvSpPr>
      <dsp:spPr>
        <a:xfrm rot="10800000">
          <a:off x="990916" y="813"/>
          <a:ext cx="2685669" cy="125780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新知识体系</a:t>
          </a:r>
          <a:endParaRPr lang="zh-CN" altLang="en-US" sz="2400" kern="1200" dirty="0"/>
        </a:p>
      </dsp:txBody>
      <dsp:txXfrm rot="10800000">
        <a:off x="1305367" y="813"/>
        <a:ext cx="2371218" cy="1257803"/>
      </dsp:txXfrm>
    </dsp:sp>
    <dsp:sp modelId="{D711F9D5-2298-4EF1-AE6D-1FE7CCC698FA}">
      <dsp:nvSpPr>
        <dsp:cNvPr id="0" name=""/>
        <dsp:cNvSpPr/>
      </dsp:nvSpPr>
      <dsp:spPr>
        <a:xfrm>
          <a:off x="362014" y="813"/>
          <a:ext cx="1257803" cy="125780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AC2D93-C2DB-4E9B-B496-F7E2D3FF9580}">
      <dsp:nvSpPr>
        <dsp:cNvPr id="0" name=""/>
        <dsp:cNvSpPr/>
      </dsp:nvSpPr>
      <dsp:spPr>
        <a:xfrm rot="10800000">
          <a:off x="990916" y="1634079"/>
          <a:ext cx="2685669" cy="125780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新价值体系</a:t>
          </a:r>
          <a:endParaRPr lang="zh-CN" altLang="en-US" sz="2400" kern="1200" dirty="0"/>
        </a:p>
      </dsp:txBody>
      <dsp:txXfrm rot="10800000">
        <a:off x="1305367" y="1634079"/>
        <a:ext cx="2371218" cy="1257803"/>
      </dsp:txXfrm>
    </dsp:sp>
    <dsp:sp modelId="{15573BEA-B2E2-4A7C-BE0A-A10EE21C5B41}">
      <dsp:nvSpPr>
        <dsp:cNvPr id="0" name=""/>
        <dsp:cNvSpPr/>
      </dsp:nvSpPr>
      <dsp:spPr>
        <a:xfrm>
          <a:off x="362014" y="1634079"/>
          <a:ext cx="1257803" cy="125780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F9E697-CEE2-4BAA-BBEF-3A9CB28A9650}">
      <dsp:nvSpPr>
        <dsp:cNvPr id="0" name=""/>
        <dsp:cNvSpPr/>
      </dsp:nvSpPr>
      <dsp:spPr>
        <a:xfrm rot="10800000">
          <a:off x="990916" y="3267346"/>
          <a:ext cx="2685669" cy="125780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656"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信仰系统与意义世界</a:t>
          </a:r>
          <a:endParaRPr lang="zh-CN" altLang="en-US" sz="2400" kern="1200" dirty="0"/>
        </a:p>
      </dsp:txBody>
      <dsp:txXfrm rot="10800000">
        <a:off x="1305367" y="3267346"/>
        <a:ext cx="2371218" cy="1257803"/>
      </dsp:txXfrm>
    </dsp:sp>
    <dsp:sp modelId="{C952C03F-02DC-4A46-B67C-9019E26EEB3B}">
      <dsp:nvSpPr>
        <dsp:cNvPr id="0" name=""/>
        <dsp:cNvSpPr/>
      </dsp:nvSpPr>
      <dsp:spPr>
        <a:xfrm>
          <a:off x="362014" y="3267346"/>
          <a:ext cx="1257803" cy="125780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E881D-930E-4B96-ABEB-5E3D8C1C5020}">
      <dsp:nvSpPr>
        <dsp:cNvPr id="0" name=""/>
        <dsp:cNvSpPr/>
      </dsp:nvSpPr>
      <dsp:spPr>
        <a:xfrm>
          <a:off x="3486931"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文化变迁</a:t>
          </a:r>
          <a:endParaRPr lang="zh-CN" altLang="en-US" sz="2500" kern="1200" dirty="0"/>
        </a:p>
      </dsp:txBody>
      <dsp:txXfrm>
        <a:off x="3670829" y="1819010"/>
        <a:ext cx="887941" cy="887941"/>
      </dsp:txXfrm>
    </dsp:sp>
    <dsp:sp modelId="{F4D3749B-50D4-4E6E-8DD8-1D865C67C6FE}">
      <dsp:nvSpPr>
        <dsp:cNvPr id="0" name=""/>
        <dsp:cNvSpPr/>
      </dsp:nvSpPr>
      <dsp:spPr>
        <a:xfrm rot="16200000">
          <a:off x="3926349" y="1432929"/>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05377" y="1437239"/>
        <a:ext cx="18845" cy="18845"/>
      </dsp:txXfrm>
    </dsp:sp>
    <dsp:sp modelId="{286FF874-038F-47DD-8B51-9D97B01946BF}">
      <dsp:nvSpPr>
        <dsp:cNvPr id="0" name=""/>
        <dsp:cNvSpPr/>
      </dsp:nvSpPr>
      <dsp:spPr>
        <a:xfrm>
          <a:off x="3486931" y="2474"/>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经济创新转型与发展</a:t>
          </a:r>
          <a:endParaRPr lang="zh-CN" altLang="en-US" sz="1700" kern="1200" dirty="0"/>
        </a:p>
      </dsp:txBody>
      <dsp:txXfrm>
        <a:off x="3670829" y="186372"/>
        <a:ext cx="887941" cy="887941"/>
      </dsp:txXfrm>
    </dsp:sp>
    <dsp:sp modelId="{BDC3495F-457B-44E9-9CE5-8FDCB9153D06}">
      <dsp:nvSpPr>
        <dsp:cNvPr id="0" name=""/>
        <dsp:cNvSpPr/>
      </dsp:nvSpPr>
      <dsp:spPr>
        <a:xfrm>
          <a:off x="4742668"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21696" y="2253558"/>
        <a:ext cx="18845" cy="18845"/>
      </dsp:txXfrm>
    </dsp:sp>
    <dsp:sp modelId="{611FA263-4C7B-4494-9F4A-3FC5A590E12A}">
      <dsp:nvSpPr>
        <dsp:cNvPr id="0" name=""/>
        <dsp:cNvSpPr/>
      </dsp:nvSpPr>
      <dsp:spPr>
        <a:xfrm>
          <a:off x="5119569"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政治民主转型</a:t>
          </a:r>
          <a:endParaRPr lang="zh-CN" altLang="en-US" sz="1700" kern="1200" dirty="0"/>
        </a:p>
      </dsp:txBody>
      <dsp:txXfrm>
        <a:off x="5303467" y="1819010"/>
        <a:ext cx="887941" cy="887941"/>
      </dsp:txXfrm>
    </dsp:sp>
    <dsp:sp modelId="{DABFAD68-A31B-42C6-BF1C-213D5DB64F50}">
      <dsp:nvSpPr>
        <dsp:cNvPr id="0" name=""/>
        <dsp:cNvSpPr/>
      </dsp:nvSpPr>
      <dsp:spPr>
        <a:xfrm rot="5400000">
          <a:off x="3926349" y="3065567"/>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05377" y="3069878"/>
        <a:ext cx="18845" cy="18845"/>
      </dsp:txXfrm>
    </dsp:sp>
    <dsp:sp modelId="{0FBAF84A-D003-4734-80C6-598AA90527A7}">
      <dsp:nvSpPr>
        <dsp:cNvPr id="0" name=""/>
        <dsp:cNvSpPr/>
      </dsp:nvSpPr>
      <dsp:spPr>
        <a:xfrm>
          <a:off x="3486931" y="3267751"/>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人的自我革新</a:t>
          </a:r>
          <a:endParaRPr lang="zh-CN" altLang="en-US" sz="1700" kern="1200" dirty="0"/>
        </a:p>
      </dsp:txBody>
      <dsp:txXfrm>
        <a:off x="3670829" y="3451649"/>
        <a:ext cx="887941" cy="887941"/>
      </dsp:txXfrm>
    </dsp:sp>
    <dsp:sp modelId="{6B0A9EB5-31D5-4582-8EAC-A9283E4D0FAE}">
      <dsp:nvSpPr>
        <dsp:cNvPr id="0" name=""/>
        <dsp:cNvSpPr/>
      </dsp:nvSpPr>
      <dsp:spPr>
        <a:xfrm rot="10800000">
          <a:off x="3110030"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289058" y="2253558"/>
        <a:ext cx="18845" cy="18845"/>
      </dsp:txXfrm>
    </dsp:sp>
    <dsp:sp modelId="{95C09199-DFF1-41F6-A979-B32C289559CA}">
      <dsp:nvSpPr>
        <dsp:cNvPr id="0" name=""/>
        <dsp:cNvSpPr/>
      </dsp:nvSpPr>
      <dsp:spPr>
        <a:xfrm>
          <a:off x="1854293" y="1635112"/>
          <a:ext cx="1255737" cy="1255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社会转型</a:t>
          </a:r>
          <a:endParaRPr lang="zh-CN" altLang="en-US" sz="1700" kern="1200" dirty="0"/>
        </a:p>
      </dsp:txBody>
      <dsp:txXfrm>
        <a:off x="2038191" y="1819010"/>
        <a:ext cx="887941" cy="8879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57A2B80-DDC3-4A87-8C08-A49ECE6A0295}" type="datetimeFigureOut">
              <a:rPr lang="zh-CN" altLang="en-US"/>
              <a:pPr>
                <a:defRPr/>
              </a:pPr>
              <a:t>2019/9/23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BC73FAD-4245-46B0-80C5-E468692DB85E}" type="slidenum">
              <a:rPr lang="zh-CN" altLang="en-US"/>
              <a:pPr>
                <a:defRPr/>
              </a:pPr>
              <a:t>‹#›</a:t>
            </a:fld>
            <a:endParaRPr lang="zh-CN" altLang="en-US"/>
          </a:p>
        </p:txBody>
      </p:sp>
    </p:spTree>
    <p:extLst>
      <p:ext uri="{BB962C8B-B14F-4D97-AF65-F5344CB8AC3E}">
        <p14:creationId xmlns:p14="http://schemas.microsoft.com/office/powerpoint/2010/main" val="2881190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40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685455-C7F1-4D05-A841-BCC0AE3B5990}"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smtClean="0"/>
              <a:t>朱谦之：《文化哲学》，《朱谦之文集》第六卷，福建教育出版社，2002，第395页。</a:t>
            </a:r>
          </a:p>
          <a:p>
            <a:pPr>
              <a:spcBef>
                <a:spcPct val="0"/>
              </a:spcBef>
            </a:pPr>
            <a:endParaRPr lang="zh-CN" altLang="en-US"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fld id="{4AF85495-50D8-4CA2-9901-D38E9C8A4B69}" type="slidenum">
              <a:rPr lang="en-US" altLang="zh-CN" b="1" smtClean="0"/>
              <a:pPr eaLnBrk="1" fontAlgn="base" hangingPunct="1">
                <a:spcBef>
                  <a:spcPct val="0"/>
                </a:spcBef>
                <a:spcAft>
                  <a:spcPct val="0"/>
                </a:spcAft>
              </a:pPr>
              <a:t>54</a:t>
            </a:fld>
            <a:endParaRPr lang="en-US" altLang="zh-CN"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A9B116-5A60-41EE-B3AA-8E4472154C6E}" type="slidenum">
              <a:rPr lang="zh-CN" altLang="en-US" smtClean="0"/>
              <a:pPr/>
              <a:t>17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latin typeface="黑体" pitchFamily="49" charset="-122"/>
                <a:ea typeface="黑体" pitchFamily="49" charset="-122"/>
              </a:rPr>
              <a:t>全集</a:t>
            </a:r>
            <a:r>
              <a:rPr lang="en-US" altLang="zh-CN" smtClean="0">
                <a:latin typeface="黑体" pitchFamily="49" charset="-122"/>
                <a:ea typeface="黑体" pitchFamily="49" charset="-122"/>
              </a:rPr>
              <a:t>3-194</a:t>
            </a:r>
            <a:endParaRPr lang="zh-CN" altLang="en-US" smtClean="0"/>
          </a:p>
        </p:txBody>
      </p:sp>
      <p:sp>
        <p:nvSpPr>
          <p:cNvPr id="4" name="灯片编号占位符 3"/>
          <p:cNvSpPr>
            <a:spLocks noGrp="1"/>
          </p:cNvSpPr>
          <p:nvPr>
            <p:ph type="sldNum" sz="quarter" idx="5"/>
          </p:nvPr>
        </p:nvSpPr>
        <p:spPr/>
        <p:txBody>
          <a:bodyPr/>
          <a:lstStyle/>
          <a:p>
            <a:pPr>
              <a:defRPr/>
            </a:pPr>
            <a:fld id="{08475378-AF23-4660-B4E0-847C5A3C2700}" type="slidenum">
              <a:rPr lang="zh-CN" altLang="en-US" smtClean="0"/>
              <a:pPr>
                <a:defRPr/>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86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A3ACE5-A64F-4614-AAEC-6DCCF7680476}" type="slidenum">
              <a:rPr lang="zh-CN" altLang="en-US" smtClean="0"/>
              <a:pPr fontAlgn="base">
                <a:spcBef>
                  <a:spcPct val="0"/>
                </a:spcBef>
                <a:spcAft>
                  <a:spcPct val="0"/>
                </a:spcAft>
                <a:defRPr/>
              </a:pPr>
              <a:t>24</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55222A-B387-4570-B1C5-751AA07E5D22}" type="slidenum">
              <a:rPr lang="en-US" altLang="zh-CN" smtClean="0"/>
              <a:pPr fontAlgn="base">
                <a:spcBef>
                  <a:spcPct val="0"/>
                </a:spcBef>
                <a:spcAft>
                  <a:spcPct val="0"/>
                </a:spcAft>
                <a:defRPr/>
              </a:pPr>
              <a:t>26</a:t>
            </a:fld>
            <a:endParaRPr lang="en-US" altLang="zh-CN"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800" smtClean="0">
                <a:latin typeface="华文中宋" pitchFamily="2" charset="-122"/>
                <a:ea typeface="华文中宋" pitchFamily="2" charset="-122"/>
              </a:rPr>
              <a:t>(</a:t>
            </a:r>
            <a:r>
              <a:rPr lang="zh-CN" altLang="en-US" sz="800" smtClean="0">
                <a:latin typeface="华文中宋" pitchFamily="2" charset="-122"/>
                <a:ea typeface="华文中宋" pitchFamily="2" charset="-122"/>
              </a:rPr>
              <a:t>转引自</a:t>
            </a:r>
            <a:r>
              <a:rPr lang="en-US" altLang="zh-CN" sz="800" smtClean="0">
                <a:latin typeface="华文中宋" pitchFamily="2" charset="-122"/>
                <a:ea typeface="华文中宋" pitchFamily="2" charset="-122"/>
              </a:rPr>
              <a:t>【</a:t>
            </a:r>
            <a:r>
              <a:rPr lang="zh-CN" altLang="en-US" sz="800" smtClean="0">
                <a:latin typeface="华文中宋" pitchFamily="2" charset="-122"/>
                <a:ea typeface="华文中宋" pitchFamily="2" charset="-122"/>
              </a:rPr>
              <a:t>美</a:t>
            </a:r>
            <a:r>
              <a:rPr lang="en-US" altLang="zh-CN" sz="800" smtClean="0">
                <a:latin typeface="华文中宋" pitchFamily="2" charset="-122"/>
                <a:ea typeface="华文中宋" pitchFamily="2" charset="-122"/>
              </a:rPr>
              <a:t>】</a:t>
            </a:r>
            <a:r>
              <a:rPr lang="zh-CN" altLang="en-US" sz="800" smtClean="0">
                <a:latin typeface="华文中宋" pitchFamily="2" charset="-122"/>
                <a:ea typeface="华文中宋" pitchFamily="2" charset="-122"/>
              </a:rPr>
              <a:t>杰拉尔德</a:t>
            </a:r>
            <a:r>
              <a:rPr lang="en-US" altLang="zh-CN" sz="800" smtClean="0">
                <a:latin typeface="华文中宋" pitchFamily="2" charset="-122"/>
                <a:ea typeface="华文中宋" pitchFamily="2" charset="-122"/>
              </a:rPr>
              <a:t>·</a:t>
            </a:r>
            <a:r>
              <a:rPr lang="zh-CN" altLang="en-US" sz="800" smtClean="0">
                <a:latin typeface="华文中宋" pitchFamily="2" charset="-122"/>
                <a:ea typeface="华文中宋" pitchFamily="2" charset="-122"/>
              </a:rPr>
              <a:t>温伯格</a:t>
            </a:r>
            <a:r>
              <a:rPr lang="en-US" altLang="zh-CN" sz="800" smtClean="0">
                <a:latin typeface="华文中宋" pitchFamily="2" charset="-122"/>
                <a:ea typeface="华文中宋" pitchFamily="2" charset="-122"/>
              </a:rPr>
              <a:t>《</a:t>
            </a:r>
            <a:r>
              <a:rPr lang="zh-CN" altLang="en-US" sz="800" smtClean="0">
                <a:latin typeface="华文中宋" pitchFamily="2" charset="-122"/>
                <a:ea typeface="华文中宋" pitchFamily="2" charset="-122"/>
              </a:rPr>
              <a:t>系统化思维导论</a:t>
            </a:r>
            <a:r>
              <a:rPr lang="en-US" altLang="zh-CN" sz="800" smtClean="0">
                <a:latin typeface="华文中宋" pitchFamily="2" charset="-122"/>
                <a:ea typeface="华文中宋" pitchFamily="2" charset="-122"/>
              </a:rPr>
              <a:t>》)</a:t>
            </a:r>
          </a:p>
          <a:p>
            <a:pPr eaLnBrk="1" hangingPunct="1">
              <a:spcBef>
                <a:spcPct val="0"/>
              </a:spcBef>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商务印书馆</a:t>
            </a:r>
            <a:r>
              <a:rPr lang="en-US" altLang="zh-CN" smtClean="0"/>
              <a:t>2000</a:t>
            </a:r>
            <a:r>
              <a:rPr lang="zh-CN" altLang="zh-CN" smtClean="0"/>
              <a:t>年，第</a:t>
            </a:r>
            <a:r>
              <a:rPr lang="en-US" altLang="zh-CN" smtClean="0"/>
              <a:t>41</a:t>
            </a:r>
            <a:r>
              <a:rPr lang="zh-CN" altLang="zh-CN" smtClean="0"/>
              <a:t>页。</a:t>
            </a:r>
            <a:endParaRPr lang="zh-CN" altLang="en-US" smtClean="0"/>
          </a:p>
        </p:txBody>
      </p:sp>
      <p:sp>
        <p:nvSpPr>
          <p:cNvPr id="4" name="灯片编号占位符 3"/>
          <p:cNvSpPr>
            <a:spLocks noGrp="1"/>
          </p:cNvSpPr>
          <p:nvPr>
            <p:ph type="sldNum" sz="quarter" idx="5"/>
          </p:nvPr>
        </p:nvSpPr>
        <p:spPr/>
        <p:txBody>
          <a:bodyPr/>
          <a:lstStyle/>
          <a:p>
            <a:pPr>
              <a:defRPr/>
            </a:pPr>
            <a:fld id="{1251749B-AA27-4C0A-91DE-16B23CCB8F70}" type="slidenum">
              <a:rPr lang="zh-CN" altLang="en-US" smtClean="0"/>
              <a:pPr>
                <a:defRPr/>
              </a:pPr>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096232-4845-4C6F-AA32-B6A20CD36B18}" type="slidenum">
              <a:rPr lang="en-US" altLang="zh-CN" smtClean="0"/>
              <a:pPr fontAlgn="base">
                <a:spcBef>
                  <a:spcPct val="0"/>
                </a:spcBef>
                <a:spcAft>
                  <a:spcPct val="0"/>
                </a:spcAft>
                <a:defRPr/>
              </a:pPr>
              <a:t>38</a:t>
            </a:fld>
            <a:endParaRPr lang="en-US" altLang="zh-CN"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smtClean="0">
                <a:ea typeface="仿宋" pitchFamily="49" charset="-122"/>
                <a:cs typeface="Times New Roman" pitchFamily="18" charset="0"/>
              </a:rPr>
              <a:t>唐君毅：《中国文化之精神价值》，江苏教育出版社，2006，第322页。</a:t>
            </a:r>
            <a:endParaRPr lang="zh-CN" altLang="en-US" smtClean="0">
              <a:ea typeface="仿宋" pitchFamily="49" charset="-122"/>
              <a:cs typeface="Times New Roman" pitchFamily="18" charset="0"/>
            </a:endParaRPr>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fld id="{E0EE9BCC-F47B-486E-AA45-A82F78480426}" type="slidenum">
              <a:rPr lang="en-US" altLang="zh-CN" b="1" smtClean="0"/>
              <a:pPr eaLnBrk="1" fontAlgn="base" hangingPunct="1">
                <a:spcBef>
                  <a:spcPct val="0"/>
                </a:spcBef>
                <a:spcAft>
                  <a:spcPct val="0"/>
                </a:spcAft>
              </a:pPr>
              <a:t>52</a:t>
            </a:fld>
            <a:endParaRPr lang="en-US" altLang="zh-CN" b="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fld id="{73A8EBE6-B636-420C-8F79-35248E600105}" type="slidenum">
              <a:rPr lang="en-US" altLang="zh-CN" b="1" smtClean="0"/>
              <a:pPr eaLnBrk="1" fontAlgn="base" hangingPunct="1">
                <a:spcBef>
                  <a:spcPct val="0"/>
                </a:spcBef>
                <a:spcAft>
                  <a:spcPct val="0"/>
                </a:spcAft>
              </a:pPr>
              <a:t>53</a:t>
            </a:fld>
            <a:endParaRPr lang="en-US" altLang="zh-CN" b="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06E126E1-FAE3-406F-B204-826E2B9615FA}" type="datetimeFigureOut">
              <a:rPr lang="zh-CN" altLang="en-US" smtClean="0"/>
              <a:pPr>
                <a:defRPr/>
              </a:pPr>
              <a:t>2019/9/23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82923A2-DDBD-4354-9409-B36FF3139706}"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D9E4D09C-F71C-45C3-985F-ADD9CB6ECE3C}" type="datetimeFigureOut">
              <a:rPr lang="zh-CN" altLang="en-US" smtClean="0"/>
              <a:pPr>
                <a:defRPr/>
              </a:pPr>
              <a:t>2019/9/23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0D54641B-82C0-4940-9A25-3E1329106181}"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7980582-412F-4AE0-A58C-5DEA3846BA9B}" type="datetimeFigureOut">
              <a:rPr lang="zh-CN" altLang="en-US" smtClean="0"/>
              <a:pPr>
                <a:defRPr/>
              </a:pPr>
              <a:t>2019/9/23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4152B6-073C-4F24-BE71-D7284BA8FBC1}" type="slidenum">
              <a:rPr lang="zh-CN" altLang="en-US" smtClean="0"/>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FDC3CD13-77A5-40BE-9151-0AC668B5AF34}" type="slidenum">
              <a:rPr lang="en-US" altLang="zh-CN"/>
              <a:pPr>
                <a:defRPr/>
              </a:pPr>
              <a:t>‹#›</a:t>
            </a:fld>
            <a:endParaRPr lang="en-US" altLang="zh-CN"/>
          </a:p>
        </p:txBody>
      </p:sp>
    </p:spTree>
    <p:extLst>
      <p:ext uri="{BB962C8B-B14F-4D97-AF65-F5344CB8AC3E}">
        <p14:creationId xmlns:p14="http://schemas.microsoft.com/office/powerpoint/2010/main" val="30074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3CC7A59F-025C-4636-8CA3-0F84DA2D7113}" type="datetimeFigureOut">
              <a:rPr lang="zh-CN" altLang="en-US" smtClean="0"/>
              <a:pPr>
                <a:defRPr/>
              </a:pPr>
              <a:t>2019/9/23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9704DBE7-158A-4C0B-A653-6F969FCDA57E}"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F76EB11-AD18-4F84-B31A-E3E471536F3E}" type="datetimeFigureOut">
              <a:rPr lang="zh-CN" altLang="en-US" smtClean="0"/>
              <a:pPr>
                <a:defRPr/>
              </a:pPr>
              <a:t>2019/9/23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859EE21-E2B6-4E1F-9BB8-FEF563D9CC88}"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38FCCF68-C3A1-4283-B27F-38D2EB487A14}" type="datetimeFigureOut">
              <a:rPr lang="zh-CN" altLang="en-US" smtClean="0"/>
              <a:pPr>
                <a:defRPr/>
              </a:pPr>
              <a:t>2019/9/23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D0F71740-7D61-4806-9E63-B7DE51D4B0EF}"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B006F778-0994-4E64-928C-81CF4CF2ADE5}" type="datetimeFigureOut">
              <a:rPr lang="zh-CN" altLang="en-US" smtClean="0"/>
              <a:pPr>
                <a:defRPr/>
              </a:pPr>
              <a:t>2019/9/23</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A7B76F49-C853-4638-A7DC-DAD752CDC35D}"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EABB3897-0078-4AF0-932C-843D862036F3}" type="datetimeFigureOut">
              <a:rPr lang="zh-CN" altLang="en-US" smtClean="0"/>
              <a:pPr>
                <a:defRPr/>
              </a:pPr>
              <a:t>2019/9/23</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F552E029-BCDF-4106-887B-C178D1DE543A}"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7B488DF-9BA1-4ED5-BDFE-406A39C7A33C}" type="datetimeFigureOut">
              <a:rPr lang="zh-CN" altLang="en-US" smtClean="0"/>
              <a:pPr>
                <a:defRPr/>
              </a:pPr>
              <a:t>2019/9/23</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3A7FE83D-1EB4-4C27-B933-4BF5719EFEFB}"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FD82B19D-2C06-413F-9273-618367FF963A}" type="datetimeFigureOut">
              <a:rPr lang="zh-CN" altLang="en-US" smtClean="0"/>
              <a:pPr>
                <a:defRPr/>
              </a:pPr>
              <a:t>2019/9/23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986F7B77-4824-44F9-9BBE-9793BEE489A8}" type="slidenum">
              <a:rPr lang="zh-CN" altLang="en-US" smtClean="0"/>
              <a:pPr>
                <a:defRPr/>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29FAA9AC-F375-4517-BCEC-3D380FC09446}" type="datetimeFigureOut">
              <a:rPr lang="zh-CN" altLang="en-US" smtClean="0"/>
              <a:pPr>
                <a:defRPr/>
              </a:pPr>
              <a:t>2019/9/23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BFB1619-ADB4-4B69-8F42-A1E277CCFD89}" type="slidenum">
              <a:rPr lang="zh-CN" altLang="en-US" smtClean="0"/>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5">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fld id="{E7980582-412F-4AE0-A58C-5DEA3846BA9B}" type="datetimeFigureOut">
              <a:rPr lang="zh-CN" altLang="en-US" smtClean="0"/>
              <a:pPr>
                <a:defRPr/>
              </a:pPr>
              <a:t>2019/9/23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pPr>
              <a:defRPr/>
            </a:pPr>
            <a:fld id="{E14152B6-073C-4F24-BE71-D7284BA8FBC1}"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455"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 id="2147484465" r:id="rId11"/>
    <p:sldLayoutId id="2147484466"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431925" y="360363"/>
            <a:ext cx="7407275" cy="1471612"/>
          </a:xfrm>
        </p:spPr>
        <p:txBody>
          <a:bodyPr>
            <a:normAutofit/>
          </a:bodyPr>
          <a:lstStyle/>
          <a:p>
            <a:pPr eaLnBrk="1" fontAlgn="auto" hangingPunct="1">
              <a:spcAft>
                <a:spcPts val="0"/>
              </a:spcAft>
              <a:defRPr/>
            </a:pPr>
            <a:r>
              <a:rPr sz="3600" dirty="0" err="1" smtClean="0"/>
              <a:t>马克思主义文化研究方法论</a:t>
            </a:r>
            <a:endParaRPr sz="3600" dirty="0" smtClean="0">
              <a:solidFill>
                <a:schemeClr val="tx2">
                  <a:satMod val="130000"/>
                </a:schemeClr>
              </a:solidFill>
            </a:endParaRPr>
          </a:p>
        </p:txBody>
      </p:sp>
      <p:sp>
        <p:nvSpPr>
          <p:cNvPr id="14339" name="副标题 2"/>
          <p:cNvSpPr>
            <a:spLocks noGrp="1"/>
          </p:cNvSpPr>
          <p:nvPr>
            <p:ph type="subTitle" idx="1"/>
          </p:nvPr>
        </p:nvSpPr>
        <p:spPr>
          <a:xfrm>
            <a:off x="1431925" y="1849438"/>
            <a:ext cx="7407275" cy="1752600"/>
          </a:xfrm>
        </p:spPr>
        <p:txBody>
          <a:bodyPr>
            <a:normAutofit fontScale="92500" lnSpcReduction="20000"/>
          </a:bodyPr>
          <a:lstStyle/>
          <a:p>
            <a:pPr eaLnBrk="1" hangingPunct="1">
              <a:spcBef>
                <a:spcPct val="0"/>
              </a:spcBef>
              <a:buFont typeface="Arial" pitchFamily="34" charset="0"/>
              <a:buNone/>
            </a:pPr>
            <a:r>
              <a:rPr lang="en-US" altLang="zh-CN" sz="2800" dirty="0" smtClean="0"/>
              <a:t>                     </a:t>
            </a:r>
          </a:p>
          <a:p>
            <a:pPr eaLnBrk="1" hangingPunct="1">
              <a:spcBef>
                <a:spcPct val="0"/>
              </a:spcBef>
              <a:buFont typeface="Arial" pitchFamily="34" charset="0"/>
              <a:buNone/>
            </a:pPr>
            <a:endParaRPr lang="en-US" altLang="zh-CN" sz="2800" dirty="0" smtClean="0"/>
          </a:p>
          <a:p>
            <a:pPr eaLnBrk="1" hangingPunct="1">
              <a:spcBef>
                <a:spcPct val="0"/>
              </a:spcBef>
              <a:buFont typeface="Arial" pitchFamily="34" charset="0"/>
              <a:buNone/>
            </a:pPr>
            <a:r>
              <a:rPr sz="2800" dirty="0" smtClean="0">
                <a:ea typeface="宋体" pitchFamily="2" charset="-122"/>
              </a:rPr>
              <a:t>                     </a:t>
            </a:r>
            <a:r>
              <a:rPr sz="2800" dirty="0" smtClean="0">
                <a:solidFill>
                  <a:schemeClr val="tx2">
                    <a:lumMod val="50000"/>
                    <a:lumOff val="50000"/>
                  </a:schemeClr>
                </a:solidFill>
                <a:ea typeface="宋体" pitchFamily="2" charset="-122"/>
              </a:rPr>
              <a:t>魏   波</a:t>
            </a:r>
            <a:endParaRPr lang="en-US" sz="2800" dirty="0" smtClean="0">
              <a:solidFill>
                <a:schemeClr val="tx2">
                  <a:lumMod val="50000"/>
                  <a:lumOff val="50000"/>
                </a:schemeClr>
              </a:solidFill>
              <a:ea typeface="宋体" pitchFamily="2" charset="-122"/>
            </a:endParaRPr>
          </a:p>
          <a:p>
            <a:pPr eaLnBrk="1" hangingPunct="1">
              <a:spcBef>
                <a:spcPct val="0"/>
              </a:spcBef>
              <a:buFont typeface="Arial" pitchFamily="34" charset="0"/>
              <a:buNone/>
            </a:pPr>
            <a:endParaRPr lang="en-US" sz="2800" dirty="0" smtClean="0">
              <a:solidFill>
                <a:schemeClr val="tx2">
                  <a:lumMod val="50000"/>
                  <a:lumOff val="50000"/>
                </a:schemeClr>
              </a:solidFill>
              <a:ea typeface="宋体" pitchFamily="2" charset="-122"/>
            </a:endParaRPr>
          </a:p>
          <a:p>
            <a:pPr eaLnBrk="1" hangingPunct="1">
              <a:spcBef>
                <a:spcPct val="0"/>
              </a:spcBef>
              <a:buFont typeface="Arial" pitchFamily="34" charset="0"/>
              <a:buNone/>
            </a:pPr>
            <a:r>
              <a:rPr lang="en-US" sz="2800" dirty="0" smtClean="0">
                <a:solidFill>
                  <a:schemeClr val="tx2">
                    <a:lumMod val="50000"/>
                    <a:lumOff val="50000"/>
                  </a:schemeClr>
                </a:solidFill>
                <a:ea typeface="宋体" pitchFamily="2" charset="-122"/>
              </a:rPr>
              <a:t>           weibo@pku.edu.cn </a:t>
            </a:r>
          </a:p>
          <a:p>
            <a:pPr eaLnBrk="1" hangingPunct="1">
              <a:spcBef>
                <a:spcPct val="0"/>
              </a:spcBef>
              <a:buFont typeface="Arial" pitchFamily="34" charset="0"/>
              <a:buNone/>
            </a:pPr>
            <a:endParaRPr lang="en-US" altLang="zh-CN" sz="28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marL="54864" eaLnBrk="1" fontAlgn="auto" hangingPunct="1">
              <a:spcAft>
                <a:spcPts val="0"/>
              </a:spcAft>
              <a:defRPr/>
            </a:pPr>
            <a:r>
              <a:rPr sz="2800" dirty="0" smtClean="0">
                <a:solidFill>
                  <a:schemeClr val="tx2">
                    <a:tint val="100000"/>
                    <a:shade val="90000"/>
                    <a:satMod val="250000"/>
                    <a:alpha val="100000"/>
                  </a:schemeClr>
                </a:solidFill>
              </a:rPr>
              <a:t>金钱主导下的价值观</a:t>
            </a:r>
          </a:p>
        </p:txBody>
      </p:sp>
      <p:sp>
        <p:nvSpPr>
          <p:cNvPr id="25603" name="内容占位符 2"/>
          <p:cNvSpPr>
            <a:spLocks noGrp="1"/>
          </p:cNvSpPr>
          <p:nvPr>
            <p:ph idx="1"/>
          </p:nvPr>
        </p:nvSpPr>
        <p:spPr/>
        <p:txBody>
          <a:bodyPr>
            <a:normAutofit/>
          </a:bodyPr>
          <a:lstStyle/>
          <a:p>
            <a:pPr eaLnBrk="1" hangingPunct="1"/>
            <a:r>
              <a:rPr lang="zh-CN" altLang="en-US" sz="2800" dirty="0" smtClean="0">
                <a:latin typeface="+mn-ea"/>
              </a:rPr>
              <a:t>“资产阶级抹去了一切向来受人尊崇和令人敬畏的职业的神圣光环。它把医生、律师、教士、诗人和学者变成了它出钱招雇的雇佣劳动者。</a:t>
            </a:r>
          </a:p>
          <a:p>
            <a:pPr eaLnBrk="1" hangingPunct="1"/>
            <a:r>
              <a:rPr lang="zh-CN" altLang="en-US" sz="2800" dirty="0" smtClean="0">
                <a:latin typeface="+mn-ea"/>
              </a:rPr>
              <a:t>资产阶级撕下了罩在家庭关系上的温情脉脉的面纱，把这种关系变成了纯粹的金钱关系。”　　</a:t>
            </a:r>
            <a:r>
              <a:rPr lang="en-US" altLang="zh-CN" sz="2800" dirty="0" smtClean="0">
                <a:latin typeface="+mn-ea"/>
              </a:rPr>
              <a:t> ——《</a:t>
            </a:r>
            <a:r>
              <a:rPr lang="zh-CN" altLang="en-US" sz="2800" dirty="0" smtClean="0">
                <a:latin typeface="+mn-ea"/>
              </a:rPr>
              <a:t>共产党宣言</a:t>
            </a:r>
            <a:r>
              <a:rPr lang="en-US" altLang="zh-CN" sz="2800" dirty="0" smtClean="0">
                <a:latin typeface="+mn-ea"/>
              </a:rPr>
              <a:t>》</a:t>
            </a:r>
            <a:endParaRPr lang="zh-CN" altLang="en-US" sz="2800" dirty="0" smtClean="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marL="54864">
              <a:defRPr/>
            </a:pPr>
            <a:r>
              <a:rPr sz="2800" dirty="0" smtClean="0">
                <a:solidFill>
                  <a:schemeClr val="tx2">
                    <a:satMod val="200000"/>
                  </a:schemeClr>
                </a:solidFill>
              </a:rPr>
              <a:t>现代性带来的精神冲突</a:t>
            </a:r>
          </a:p>
        </p:txBody>
      </p:sp>
      <p:sp>
        <p:nvSpPr>
          <p:cNvPr id="45059" name="文本占位符 2"/>
          <p:cNvSpPr>
            <a:spLocks noGrp="1"/>
          </p:cNvSpPr>
          <p:nvPr>
            <p:ph type="body" sz="half" idx="1"/>
          </p:nvPr>
        </p:nvSpPr>
        <p:spPr>
          <a:xfrm>
            <a:off x="457200" y="1600200"/>
            <a:ext cx="4186238" cy="4543425"/>
          </a:xfrm>
        </p:spPr>
        <p:txBody>
          <a:bodyPr rtlCol="0">
            <a:normAutofit/>
          </a:bodyPr>
          <a:lstStyle/>
          <a:p>
            <a:pPr marL="411480" indent="-274320">
              <a:spcBef>
                <a:spcPts val="0"/>
              </a:spcBef>
              <a:buFont typeface="Wingdings"/>
              <a:buChar char=""/>
              <a:defRPr/>
            </a:pPr>
            <a:r>
              <a:rPr lang="zh-CN" altLang="en-US" sz="2800" dirty="0" smtClean="0"/>
              <a:t>传统</a:t>
            </a:r>
            <a:r>
              <a:rPr lang="zh-CN" altLang="en-US" sz="2800" dirty="0"/>
              <a:t>社会</a:t>
            </a:r>
            <a:r>
              <a:rPr lang="en-US" altLang="zh-CN" sz="2800" dirty="0"/>
              <a:t>:  </a:t>
            </a:r>
            <a:r>
              <a:rPr lang="zh-CN" altLang="en-US" sz="2800" dirty="0"/>
              <a:t>一种稳定的世界观</a:t>
            </a:r>
            <a:r>
              <a:rPr lang="zh-CN" altLang="en-US" sz="2800" dirty="0" smtClean="0"/>
              <a:t>、价值体系</a:t>
            </a:r>
            <a:r>
              <a:rPr lang="zh-CN" altLang="en-US" sz="2800" dirty="0"/>
              <a:t>、血缘</a:t>
            </a:r>
            <a:r>
              <a:rPr lang="zh-CN" altLang="en-US" sz="2800" dirty="0" smtClean="0"/>
              <a:t>关系等人</a:t>
            </a:r>
            <a:r>
              <a:rPr lang="zh-CN" altLang="en-US" sz="2800" dirty="0"/>
              <a:t>提供</a:t>
            </a:r>
            <a:r>
              <a:rPr lang="zh-CN" altLang="en-US" sz="2800" dirty="0" smtClean="0"/>
              <a:t>了精神</a:t>
            </a:r>
            <a:r>
              <a:rPr lang="zh-CN" altLang="en-US" sz="2800" dirty="0"/>
              <a:t>依托。</a:t>
            </a:r>
            <a:endParaRPr lang="en-US" altLang="zh-CN" sz="2800" dirty="0"/>
          </a:p>
          <a:p>
            <a:pPr marL="411480" indent="-274320" eaLnBrk="1" fontAlgn="auto" hangingPunct="1">
              <a:spcBef>
                <a:spcPts val="0"/>
              </a:spcBef>
              <a:spcAft>
                <a:spcPts val="0"/>
              </a:spcAft>
              <a:buFont typeface="Wingdings"/>
              <a:buChar char=""/>
              <a:defRPr/>
            </a:pPr>
            <a:r>
              <a:rPr lang="zh-CN" altLang="en-US" sz="2800" dirty="0" smtClean="0"/>
              <a:t>现代性打破了这种稳定性，人失去了根，灵魂在游荡。</a:t>
            </a:r>
            <a:endParaRPr lang="en-US" altLang="zh-CN" sz="2800" dirty="0" smtClean="0"/>
          </a:p>
          <a:p>
            <a:pPr marL="411163">
              <a:buFont typeface="Wingdings" pitchFamily="2" charset="2"/>
              <a:buChar char=""/>
            </a:pPr>
            <a:r>
              <a:rPr lang="zh-CN" altLang="en-US" sz="2800" dirty="0" smtClean="0"/>
              <a:t>现代文化的一个主题：揭露与克服这种精神的紧张与冲突。</a:t>
            </a:r>
            <a:endParaRPr lang="en-US" altLang="zh-CN" sz="2800" dirty="0" smtClean="0"/>
          </a:p>
          <a:p>
            <a:pPr marL="411480" indent="-274320" eaLnBrk="1" fontAlgn="auto" hangingPunct="1">
              <a:spcBef>
                <a:spcPts val="0"/>
              </a:spcBef>
              <a:spcAft>
                <a:spcPts val="0"/>
              </a:spcAft>
              <a:buFont typeface="Wingdings"/>
              <a:buChar char=""/>
              <a:defRPr/>
            </a:pPr>
            <a:endParaRPr lang="zh-CN" altLang="en-US" sz="2800" dirty="0" smtClean="0"/>
          </a:p>
        </p:txBody>
      </p:sp>
      <p:pic>
        <p:nvPicPr>
          <p:cNvPr id="26628" name="内容占位符 4" descr="200722816108397.jpg"/>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788024" y="1500189"/>
            <a:ext cx="3672408" cy="475227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54864" eaLnBrk="1" fontAlgn="auto" hangingPunct="1">
              <a:spcAft>
                <a:spcPts val="0"/>
              </a:spcAft>
              <a:defRPr/>
            </a:pPr>
            <a:r>
              <a:rPr lang="en-US" sz="2800" dirty="0" smtClean="0">
                <a:solidFill>
                  <a:schemeClr val="tx2">
                    <a:tint val="100000"/>
                    <a:shade val="90000"/>
                    <a:satMod val="250000"/>
                    <a:alpha val="100000"/>
                  </a:schemeClr>
                </a:solidFill>
              </a:rPr>
              <a:t> </a:t>
            </a:r>
            <a:endParaRPr sz="2800" dirty="0" smtClean="0">
              <a:solidFill>
                <a:schemeClr val="tx2">
                  <a:tint val="100000"/>
                  <a:shade val="90000"/>
                  <a:satMod val="250000"/>
                  <a:alpha val="100000"/>
                </a:schemeClr>
              </a:solidFill>
            </a:endParaRPr>
          </a:p>
        </p:txBody>
      </p:sp>
      <p:sp>
        <p:nvSpPr>
          <p:cNvPr id="28675" name="内容占位符 2"/>
          <p:cNvSpPr>
            <a:spLocks noGrp="1"/>
          </p:cNvSpPr>
          <p:nvPr>
            <p:ph idx="1"/>
          </p:nvPr>
        </p:nvSpPr>
        <p:spPr/>
        <p:txBody>
          <a:bodyPr>
            <a:normAutofit/>
          </a:bodyPr>
          <a:lstStyle/>
          <a:p>
            <a:pPr eaLnBrk="1" hangingPunct="1"/>
            <a:r>
              <a:rPr lang="en-US" altLang="zh-CN" sz="2800" dirty="0" smtClean="0">
                <a:latin typeface="+mn-ea"/>
              </a:rPr>
              <a:t>   </a:t>
            </a:r>
            <a:r>
              <a:rPr lang="zh-CN" altLang="en-US" sz="2800" dirty="0" smtClean="0">
                <a:latin typeface="+mn-ea"/>
              </a:rPr>
              <a:t>无家可归状态变成了世界命运。因此有必要从存在的历史的意义去思此天命。</a:t>
            </a:r>
            <a:r>
              <a:rPr lang="en-US" altLang="zh-CN" sz="2800" dirty="0" smtClean="0">
                <a:latin typeface="+mn-ea"/>
              </a:rPr>
              <a:t>······</a:t>
            </a:r>
            <a:r>
              <a:rPr lang="zh-CN" altLang="en-US" sz="2800" dirty="0" smtClean="0">
                <a:latin typeface="+mn-ea"/>
              </a:rPr>
              <a:t>因为马克思在体会到异化的时候深入到历史的本质性的一度中去了，所以马克思主义关于历史的观点比其余的历史学优越。”</a:t>
            </a:r>
            <a:r>
              <a:rPr lang="en-US" altLang="zh-CN" sz="2800" dirty="0" smtClean="0">
                <a:latin typeface="+mn-ea"/>
              </a:rPr>
              <a:t> </a:t>
            </a:r>
            <a:r>
              <a:rPr lang="en-US" altLang="zh-CN" sz="2800" dirty="0" smtClean="0">
                <a:latin typeface="+mn-ea"/>
                <a:cs typeface="仿宋_GB2312"/>
              </a:rPr>
              <a:t>——</a:t>
            </a:r>
            <a:r>
              <a:rPr lang="zh-CN" altLang="en-US" sz="2800" dirty="0" smtClean="0">
                <a:latin typeface="+mn-ea"/>
                <a:cs typeface="仿宋_GB2312"/>
              </a:rPr>
              <a:t>海德格尔</a:t>
            </a:r>
            <a:r>
              <a:rPr lang="en-US" altLang="zh-CN" sz="2800" b="1" dirty="0" smtClean="0">
                <a:latin typeface="仿宋_GB2312"/>
                <a:ea typeface="仿宋_GB2312"/>
                <a:cs typeface="仿宋_GB2312"/>
              </a:rPr>
              <a:t/>
            </a:r>
            <a:br>
              <a:rPr lang="en-US" altLang="zh-CN" sz="2800" b="1" dirty="0" smtClean="0">
                <a:latin typeface="仿宋_GB2312"/>
                <a:ea typeface="仿宋_GB2312"/>
                <a:cs typeface="仿宋_GB2312"/>
              </a:rPr>
            </a:br>
            <a:r>
              <a:rPr lang="en-US" altLang="zh-CN" sz="2800" b="1" dirty="0" smtClean="0">
                <a:latin typeface="仿宋_GB2312"/>
                <a:ea typeface="仿宋_GB2312"/>
                <a:cs typeface="仿宋_GB2312"/>
              </a:rPr>
              <a:t/>
            </a:r>
            <a:br>
              <a:rPr lang="en-US" altLang="zh-CN" sz="2800" b="1" dirty="0" smtClean="0">
                <a:latin typeface="仿宋_GB2312"/>
                <a:ea typeface="仿宋_GB2312"/>
                <a:cs typeface="仿宋_GB2312"/>
              </a:rPr>
            </a:br>
            <a:endParaRPr lang="en-US" altLang="zh-CN" sz="2800" b="1" dirty="0" smtClean="0">
              <a:latin typeface="仿宋_GB2312"/>
              <a:ea typeface="仿宋_GB2312"/>
              <a:cs typeface="仿宋_GB2312"/>
            </a:endParaRPr>
          </a:p>
          <a:p>
            <a:pPr eaLnBrk="1" hangingPunct="1"/>
            <a:endParaRPr lang="zh-CN" alt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a:bodyPr>
          <a:lstStyle/>
          <a:p>
            <a:pPr marL="54864" eaLnBrk="1" fontAlgn="auto" hangingPunct="1">
              <a:spcAft>
                <a:spcPts val="0"/>
              </a:spcAft>
              <a:defRPr/>
            </a:pPr>
            <a:r>
              <a:rPr sz="2800" dirty="0" err="1" smtClean="0">
                <a:solidFill>
                  <a:schemeClr val="tx2">
                    <a:tint val="100000"/>
                    <a:shade val="90000"/>
                    <a:satMod val="250000"/>
                    <a:alpha val="100000"/>
                  </a:schemeClr>
                </a:solidFill>
                <a:latin typeface="华文中宋" pitchFamily="2" charset="-122"/>
                <a:ea typeface="华文中宋" pitchFamily="2" charset="-122"/>
              </a:rPr>
              <a:t>全球化</a:t>
            </a:r>
            <a:r>
              <a:rPr lang="zh-CN" altLang="en-US" sz="2800" dirty="0" smtClean="0">
                <a:solidFill>
                  <a:schemeClr val="tx2">
                    <a:tint val="100000"/>
                    <a:shade val="90000"/>
                    <a:satMod val="250000"/>
                    <a:alpha val="100000"/>
                  </a:schemeClr>
                </a:solidFill>
                <a:latin typeface="华文中宋" pitchFamily="2" charset="-122"/>
                <a:ea typeface="华文中宋" pitchFamily="2" charset="-122"/>
              </a:rPr>
              <a:t>进程</a:t>
            </a:r>
            <a:r>
              <a:rPr sz="2800" dirty="0" err="1" smtClean="0">
                <a:solidFill>
                  <a:schemeClr val="tx2">
                    <a:tint val="100000"/>
                    <a:shade val="90000"/>
                    <a:satMod val="250000"/>
                    <a:alpha val="100000"/>
                  </a:schemeClr>
                </a:solidFill>
                <a:latin typeface="华文中宋" pitchFamily="2" charset="-122"/>
                <a:ea typeface="华文中宋" pitchFamily="2" charset="-122"/>
              </a:rPr>
              <a:t>中的文化冲突</a:t>
            </a:r>
            <a:endParaRPr sz="2800" dirty="0" smtClean="0">
              <a:solidFill>
                <a:schemeClr val="tx2">
                  <a:tint val="100000"/>
                  <a:shade val="90000"/>
                  <a:satMod val="250000"/>
                  <a:alpha val="100000"/>
                </a:schemeClr>
              </a:solidFill>
              <a:latin typeface="华文中宋" pitchFamily="2" charset="-122"/>
              <a:ea typeface="华文中宋" pitchFamily="2" charset="-122"/>
            </a:endParaRPr>
          </a:p>
        </p:txBody>
      </p:sp>
      <p:sp>
        <p:nvSpPr>
          <p:cNvPr id="29699" name="内容占位符 2"/>
          <p:cNvSpPr>
            <a:spLocks noGrp="1"/>
          </p:cNvSpPr>
          <p:nvPr>
            <p:ph idx="1"/>
          </p:nvPr>
        </p:nvSpPr>
        <p:spPr/>
        <p:txBody>
          <a:bodyPr>
            <a:normAutofit/>
          </a:bodyPr>
          <a:lstStyle/>
          <a:p>
            <a:pPr eaLnBrk="1" hangingPunct="1"/>
            <a:r>
              <a:rPr lang="zh-CN" altLang="en-US" sz="2800" dirty="0" smtClean="0">
                <a:latin typeface="黑体" pitchFamily="49" charset="-122"/>
                <a:ea typeface="黑体" pitchFamily="49" charset="-122"/>
              </a:rPr>
              <a:t>　</a:t>
            </a:r>
            <a:r>
              <a:rPr lang="zh-CN" altLang="en-US" sz="2800" dirty="0" smtClean="0">
                <a:latin typeface="+mn-ea"/>
              </a:rPr>
              <a:t>“资产阶级，由于一切生产工具的迅速改进，由于交通的极其便利，把一切民族甚至最野蛮的民族都卷到文明中来了。它的商品的低廉价格，是它用来摧毁一切万里长城、征服野蛮人最顽强的仇外心理的重炮。</a:t>
            </a:r>
            <a:r>
              <a:rPr lang="en-US" altLang="zh-CN" sz="2800" dirty="0" smtClean="0">
                <a:latin typeface="+mn-ea"/>
              </a:rPr>
              <a:t>···</a:t>
            </a:r>
            <a:r>
              <a:rPr lang="zh-CN" altLang="en-US" sz="2800" dirty="0" smtClean="0">
                <a:latin typeface="+mn-ea"/>
              </a:rPr>
              <a:t>一句话，它按照自己的面貌为自己创造出一个世界。”</a:t>
            </a:r>
            <a:r>
              <a:rPr lang="en-US" altLang="zh-CN" sz="2800" dirty="0" smtClean="0">
                <a:latin typeface="+mn-ea"/>
              </a:rPr>
              <a:t> ——《</a:t>
            </a:r>
            <a:r>
              <a:rPr lang="zh-CN" altLang="en-US" sz="2800" dirty="0" smtClean="0">
                <a:latin typeface="+mn-ea"/>
              </a:rPr>
              <a:t>共产党宣言</a:t>
            </a:r>
            <a:r>
              <a:rPr lang="en-US" altLang="zh-CN" sz="2800" dirty="0" smtClean="0">
                <a:latin typeface="+mn-ea"/>
              </a:rPr>
              <a:t>》</a:t>
            </a:r>
            <a:endParaRPr lang="zh-CN" altLang="en-US" sz="2800" dirty="0" smtClean="0">
              <a:latin typeface="+mn-ea"/>
            </a:endParaRPr>
          </a:p>
          <a:p>
            <a:pPr eaLnBrk="1" hangingPunct="1"/>
            <a:endParaRPr lang="zh-CN" altLang="en-US" sz="2800" dirty="0" smtClean="0"/>
          </a:p>
        </p:txBody>
      </p:sp>
    </p:spTree>
    <p:extLst>
      <p:ext uri="{BB962C8B-B14F-4D97-AF65-F5344CB8AC3E}">
        <p14:creationId xmlns:p14="http://schemas.microsoft.com/office/powerpoint/2010/main" val="289450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7"/>
          <p:cNvSpPr>
            <a:spLocks noGrp="1"/>
          </p:cNvSpPr>
          <p:nvPr>
            <p:ph type="title"/>
          </p:nvPr>
        </p:nvSpPr>
        <p:spPr/>
        <p:txBody>
          <a:bodyPr/>
          <a:lstStyle/>
          <a:p>
            <a:pPr>
              <a:defRPr/>
            </a:pPr>
            <a:r>
              <a:rPr lang="zh-CN" altLang="en-US" sz="2800" dirty="0">
                <a:solidFill>
                  <a:schemeClr val="accent4"/>
                </a:solidFill>
              </a:rPr>
              <a:t>转型中价值</a:t>
            </a:r>
            <a:r>
              <a:rPr lang="zh-CN" altLang="en-US" sz="2800" dirty="0" smtClean="0">
                <a:solidFill>
                  <a:schemeClr val="accent4"/>
                </a:solidFill>
              </a:rPr>
              <a:t>迷失</a:t>
            </a:r>
            <a:endParaRPr sz="2800" dirty="0" smtClean="0">
              <a:solidFill>
                <a:schemeClr val="accent4"/>
              </a:solidFill>
            </a:endParaRPr>
          </a:p>
        </p:txBody>
      </p:sp>
      <p:sp>
        <p:nvSpPr>
          <p:cNvPr id="32772" name="文本占位符 8"/>
          <p:cNvSpPr>
            <a:spLocks noGrp="1"/>
          </p:cNvSpPr>
          <p:nvPr>
            <p:ph idx="1"/>
          </p:nvPr>
        </p:nvSpPr>
        <p:spPr/>
        <p:txBody>
          <a:bodyPr/>
          <a:lstStyle/>
          <a:p>
            <a:r>
              <a:rPr lang="zh-CN" altLang="en-US" dirty="0"/>
              <a:t>传统价值被不断瓦解，怎样都行（</a:t>
            </a:r>
            <a:r>
              <a:rPr lang="en-US" altLang="zh-CN" dirty="0"/>
              <a:t>Anything Goes</a:t>
            </a:r>
            <a:r>
              <a:rPr lang="zh-CN" altLang="en-US" dirty="0"/>
              <a:t>）</a:t>
            </a:r>
            <a:endParaRPr lang="en-US" altLang="zh-CN" dirty="0"/>
          </a:p>
          <a:p>
            <a:pPr eaLnBrk="1" hangingPunct="1"/>
            <a:r>
              <a:rPr lang="zh-CN" altLang="en-US" sz="2800" dirty="0" smtClean="0"/>
              <a:t>信仰的迷失使人的灵魂无所依凭，无信仰成为时代的标签。</a:t>
            </a:r>
            <a:endParaRPr lang="en-US" altLang="zh-CN" sz="2800" dirty="0" smtClean="0"/>
          </a:p>
          <a:p>
            <a:pPr eaLnBrk="1" hangingPunct="1"/>
            <a:r>
              <a:rPr lang="zh-CN" altLang="en-US" sz="2800" dirty="0" smtClean="0"/>
              <a:t>意义世界的危机是一种文化的核心熔毁。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ltLang="en-US" sz="2800" dirty="0" smtClean="0"/>
              <a:t>问题</a:t>
            </a:r>
            <a:endParaRPr lang="zh-CN" altLang="en-US" sz="2800" dirty="0"/>
          </a:p>
        </p:txBody>
      </p:sp>
      <p:sp>
        <p:nvSpPr>
          <p:cNvPr id="6" name="内容占位符 5"/>
          <p:cNvSpPr>
            <a:spLocks noGrp="1"/>
          </p:cNvSpPr>
          <p:nvPr>
            <p:ph sz="half" idx="1"/>
          </p:nvPr>
        </p:nvSpPr>
        <p:spPr>
          <a:xfrm>
            <a:off x="457200" y="1600200"/>
            <a:ext cx="3043230" cy="4525963"/>
          </a:xfrm>
        </p:spPr>
        <p:txBody>
          <a:bodyPr>
            <a:normAutofit/>
          </a:bodyPr>
          <a:lstStyle/>
          <a:p>
            <a:r>
              <a:rPr lang="en-US" altLang="zh-CN" sz="2800" dirty="0" smtClean="0"/>
              <a:t> 21</a:t>
            </a:r>
            <a:r>
              <a:rPr lang="zh-CN" altLang="en-US" sz="2800" dirty="0" smtClean="0"/>
              <a:t>世纪中国文化如何全面走出近代以来的徘徊与纷争实现历史性的复兴？</a:t>
            </a:r>
            <a:endParaRPr lang="en-US" altLang="zh-CN" sz="2800" dirty="0" smtClean="0"/>
          </a:p>
          <a:p>
            <a:r>
              <a:rPr lang="zh-CN" altLang="en-US" sz="2800" dirty="0" smtClean="0"/>
              <a:t>文化重构：</a:t>
            </a:r>
            <a:endParaRPr lang="en-US" altLang="zh-CN" sz="2800" dirty="0" smtClean="0"/>
          </a:p>
        </p:txBody>
      </p:sp>
      <p:graphicFrame>
        <p:nvGraphicFramePr>
          <p:cNvPr id="7" name="内容占位符 6"/>
          <p:cNvGraphicFramePr>
            <a:graphicFrameLocks noGrp="1"/>
          </p:cNvGraphicFramePr>
          <p:nvPr>
            <p:ph sz="half" idx="2"/>
          </p:nvPr>
        </p:nvGraphicFramePr>
        <p:xfrm>
          <a:off x="3643306" y="1571612"/>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ctrTitle"/>
          </p:nvPr>
        </p:nvSpPr>
        <p:spPr/>
        <p:txBody>
          <a:bodyPr>
            <a:normAutofit/>
          </a:bodyPr>
          <a:lstStyle/>
          <a:p>
            <a:pPr eaLnBrk="1" fontAlgn="auto" hangingPunct="1">
              <a:spcAft>
                <a:spcPts val="0"/>
              </a:spcAft>
              <a:defRPr/>
            </a:pPr>
            <a:r>
              <a:rPr sz="3200" dirty="0" err="1" smtClean="0">
                <a:solidFill>
                  <a:schemeClr val="accent4"/>
                </a:solidFill>
                <a:latin typeface="华文中宋" pitchFamily="2" charset="-122"/>
                <a:ea typeface="华文中宋" pitchFamily="2" charset="-122"/>
              </a:rPr>
              <a:t>二、基本立场：从社会存在理解社会意识</a:t>
            </a:r>
            <a:endParaRPr sz="3200" dirty="0" smtClean="0">
              <a:solidFill>
                <a:schemeClr val="accent4"/>
              </a:solidFill>
              <a:latin typeface="华文中宋" pitchFamily="2" charset="-122"/>
              <a:ea typeface="华文中宋" pitchFamily="2" charset="-122"/>
            </a:endParaRPr>
          </a:p>
        </p:txBody>
      </p:sp>
      <p:sp>
        <p:nvSpPr>
          <p:cNvPr id="35843" name="副标题 5"/>
          <p:cNvSpPr>
            <a:spLocks noGrp="1"/>
          </p:cNvSpPr>
          <p:nvPr>
            <p:ph type="subTitle" idx="1"/>
          </p:nvPr>
        </p:nvSpPr>
        <p:spPr/>
        <p:txBody>
          <a:bodyPr/>
          <a:lstStyle/>
          <a:p>
            <a:pPr eaLnBrk="1" hangingPunct="1">
              <a:buFont typeface="Arial" pitchFamily="34" charset="0"/>
              <a:buNone/>
            </a:pPr>
            <a:endParaRPr dirty="0" smtClean="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方法论</a:t>
            </a:r>
            <a:endParaRPr lang="zh-CN" altLang="en-US" sz="2800" dirty="0"/>
          </a:p>
        </p:txBody>
      </p:sp>
      <p:sp>
        <p:nvSpPr>
          <p:cNvPr id="3" name="内容占位符 2"/>
          <p:cNvSpPr>
            <a:spLocks noGrp="1"/>
          </p:cNvSpPr>
          <p:nvPr>
            <p:ph idx="1"/>
          </p:nvPr>
        </p:nvSpPr>
        <p:spPr/>
        <p:txBody>
          <a:bodyPr/>
          <a:lstStyle/>
          <a:p>
            <a:r>
              <a:rPr lang="en-US" altLang="zh-CN" sz="2800" dirty="0" smtClean="0">
                <a:latin typeface="黑体" pitchFamily="2" charset="-122"/>
              </a:rPr>
              <a:t>“</a:t>
            </a:r>
            <a:r>
              <a:rPr lang="zh-CN" altLang="en-US" sz="2800" dirty="0" smtClean="0">
                <a:latin typeface="黑体" pitchFamily="2" charset="-122"/>
              </a:rPr>
              <a:t>我们判断一个人不能以他对自己的看法为根据，同样，我们判断这样一个变革时代也不能以它的意识为根据；相反，这个意识必须从物质生活的矛盾中，从社会生产力和生产关系之间的现存冲突中去解释。</a:t>
            </a:r>
            <a:r>
              <a:rPr lang="en-US" altLang="zh-CN" sz="2800" dirty="0" smtClean="0">
                <a:latin typeface="黑体" pitchFamily="2" charset="-122"/>
              </a:rPr>
              <a:t>”</a:t>
            </a:r>
            <a:endParaRPr lang="zh-CN" altLang="en-US" sz="2800" dirty="0" smtClean="0">
              <a:latin typeface="黑体" pitchFamily="2" charset="-122"/>
            </a:endParaRPr>
          </a:p>
          <a:p>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fontAlgn="auto" hangingPunct="1">
              <a:spcAft>
                <a:spcPts val="0"/>
              </a:spcAft>
              <a:defRPr/>
            </a:pPr>
            <a:r>
              <a:rPr lang="en-US" altLang="zh-CN" sz="2800" dirty="0" smtClean="0">
                <a:solidFill>
                  <a:schemeClr val="accent4"/>
                </a:solidFill>
              </a:rPr>
              <a:t>1 </a:t>
            </a:r>
            <a:r>
              <a:rPr sz="2800" dirty="0" smtClean="0">
                <a:solidFill>
                  <a:schemeClr val="accent4"/>
                </a:solidFill>
              </a:rPr>
              <a:t>社会存在与社会意识</a:t>
            </a:r>
          </a:p>
        </p:txBody>
      </p:sp>
      <p:sp>
        <p:nvSpPr>
          <p:cNvPr id="4" name="内容占位符 3"/>
          <p:cNvSpPr>
            <a:spLocks noGrp="1"/>
          </p:cNvSpPr>
          <p:nvPr>
            <p:ph idx="1"/>
          </p:nvPr>
        </p:nvSpPr>
        <p:spPr/>
        <p:txBody>
          <a:bodyPr/>
          <a:lstStyle/>
          <a:p>
            <a:r>
              <a:rPr lang="en-US" altLang="zh-CN" sz="2800" dirty="0" smtClean="0"/>
              <a:t> </a:t>
            </a:r>
            <a:r>
              <a:rPr lang="zh-CN" altLang="en-US" sz="2800" dirty="0" smtClean="0"/>
              <a:t>不是意识决定存在，而是存在决定意识。</a:t>
            </a:r>
            <a:endParaRPr lang="en-US" altLang="zh-CN" sz="2800" dirty="0" smtClean="0"/>
          </a:p>
          <a:p>
            <a:r>
              <a:rPr lang="zh-CN" altLang="en-US" sz="2800" dirty="0" smtClean="0"/>
              <a:t>唯物史观的方法：考察观念与文化背后的物质动因。</a:t>
            </a:r>
            <a:endParaRPr lang="en-US" altLang="zh-CN" sz="2800" dirty="0" smtClean="0"/>
          </a:p>
          <a:p>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人们</a:t>
            </a:r>
            <a:r>
              <a:rPr lang="zh-CN" altLang="en-US" dirty="0"/>
              <a:t>为了能够“创造历史”，必须能够</a:t>
            </a:r>
            <a:r>
              <a:rPr lang="zh-CN" altLang="en-US" dirty="0" smtClean="0"/>
              <a:t>生活。</a:t>
            </a:r>
            <a:r>
              <a:rPr lang="zh-CN" altLang="en-US" dirty="0"/>
              <a:t>但是为了生活，首先就需要吃喝住穿以及其他一些东西。因此第一个历史活动就是生产满足这些需要的资料，即生产物质生活本身，而且这是这样的历史活动，一切历史的一种基本条件，人们单是为了能够生活就必须每日每时去完成它，现在和几千年前都是这样。即使感性在圣布鲁诺那里被归结为像一根棍子那样微不足道的</a:t>
            </a:r>
            <a:r>
              <a:rPr lang="zh-CN" altLang="en-US" dirty="0" smtClean="0"/>
              <a:t>东西，</a:t>
            </a:r>
            <a:r>
              <a:rPr lang="zh-CN" altLang="en-US" dirty="0"/>
              <a:t>它仍然必须以生产这根棍子的活动为前提。</a:t>
            </a:r>
            <a:r>
              <a:rPr lang="zh-CN" altLang="en-US" dirty="0">
                <a:solidFill>
                  <a:srgbClr val="FF0000"/>
                </a:solidFill>
              </a:rPr>
              <a:t>因此任何历史观的第一件事情就是必须注意上述基本事实的全部意义和全部范围，并给予应有的重视</a:t>
            </a:r>
            <a:r>
              <a:rPr lang="zh-CN" altLang="en-US" dirty="0" smtClean="0"/>
              <a:t>。</a:t>
            </a:r>
            <a:r>
              <a:rPr lang="en-US" altLang="zh-CN" dirty="0" smtClean="0"/>
              <a:t>《</a:t>
            </a:r>
            <a:r>
              <a:rPr lang="zh-CN" altLang="en-US" dirty="0" smtClean="0"/>
              <a:t>德意志意识形态</a:t>
            </a:r>
            <a:r>
              <a:rPr lang="en-US" altLang="zh-CN" dirty="0" smtClean="0"/>
              <a:t>》</a:t>
            </a:r>
            <a:endParaRPr lang="zh-CN" altLang="en-US" dirty="0"/>
          </a:p>
        </p:txBody>
      </p:sp>
    </p:spTree>
    <p:extLst>
      <p:ext uri="{BB962C8B-B14F-4D97-AF65-F5344CB8AC3E}">
        <p14:creationId xmlns:p14="http://schemas.microsoft.com/office/powerpoint/2010/main" val="51282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sz="2800" dirty="0" err="1" smtClean="0"/>
              <a:t>文化研究</a:t>
            </a:r>
            <a:endParaRPr sz="2800" dirty="0">
              <a:solidFill>
                <a:schemeClr val="accent4"/>
              </a:solidFill>
            </a:endParaRPr>
          </a:p>
        </p:txBody>
      </p:sp>
      <p:sp>
        <p:nvSpPr>
          <p:cNvPr id="19459" name="内容占位符 3"/>
          <p:cNvSpPr>
            <a:spLocks noGrp="1"/>
          </p:cNvSpPr>
          <p:nvPr>
            <p:ph idx="1"/>
          </p:nvPr>
        </p:nvSpPr>
        <p:spPr/>
        <p:txBody>
          <a:bodyPr>
            <a:normAutofit/>
          </a:bodyPr>
          <a:lstStyle/>
          <a:p>
            <a:pPr eaLnBrk="1" hangingPunct="1"/>
            <a:r>
              <a:rPr lang="en-US" altLang="zh-CN" sz="2800" dirty="0" smtClean="0"/>
              <a:t>1 </a:t>
            </a:r>
            <a:r>
              <a:rPr lang="zh-CN" altLang="en-US" sz="2800" dirty="0" smtClean="0"/>
              <a:t>全球化的实质是文化的交融与冲突</a:t>
            </a:r>
            <a:endParaRPr lang="en-US" altLang="zh-CN" sz="2800" dirty="0" smtClean="0"/>
          </a:p>
          <a:p>
            <a:pPr eaLnBrk="1" hangingPunct="1"/>
            <a:r>
              <a:rPr lang="en-US" altLang="zh-CN" sz="2800" dirty="0" smtClean="0"/>
              <a:t>2  </a:t>
            </a:r>
            <a:r>
              <a:rPr lang="zh-CN" altLang="en-US" sz="2800" dirty="0" smtClean="0"/>
              <a:t>社会变迁的核心是文化价值观的变迁</a:t>
            </a:r>
            <a:endParaRPr lang="en-US" altLang="zh-CN" sz="2800" dirty="0" smtClean="0"/>
          </a:p>
          <a:p>
            <a:pPr eaLnBrk="1" hangingPunct="1"/>
            <a:r>
              <a:rPr lang="en-US" altLang="zh-CN" sz="2800" dirty="0" smtClean="0"/>
              <a:t>3  </a:t>
            </a:r>
            <a:r>
              <a:rPr lang="zh-CN" altLang="en-US" sz="2800" dirty="0" smtClean="0"/>
              <a:t>国家竞争的关键是文化的竞争</a:t>
            </a:r>
            <a:endParaRPr lang="en-US" altLang="zh-CN" sz="2800" dirty="0" smtClean="0"/>
          </a:p>
          <a:p>
            <a:pPr eaLnBrk="1" hangingPunct="1"/>
            <a:endParaRPr lang="en-US" altLang="zh-CN" sz="2800" dirty="0" smtClean="0"/>
          </a:p>
          <a:p>
            <a:pPr eaLnBrk="1" hangingPunct="1"/>
            <a:r>
              <a:rPr lang="zh-CN" altLang="en-US" sz="2800" dirty="0" smtClean="0"/>
              <a:t>亨廷顿：文明的</a:t>
            </a:r>
            <a:r>
              <a:rPr lang="zh-CN" altLang="en-US" sz="2800" dirty="0" smtClean="0"/>
              <a:t>冲突；约</a:t>
            </a:r>
            <a:r>
              <a:rPr lang="zh-CN" altLang="en-US" sz="2800" dirty="0" smtClean="0"/>
              <a:t>瑟夫</a:t>
            </a:r>
            <a:r>
              <a:rPr lang="en-US" altLang="zh-CN" sz="2800" dirty="0" smtClean="0"/>
              <a:t>·</a:t>
            </a:r>
            <a:r>
              <a:rPr lang="zh-CN" altLang="en-US" sz="2800" dirty="0" smtClean="0"/>
              <a:t>奈：软实力</a:t>
            </a:r>
            <a:r>
              <a:rPr lang="en-US" altLang="zh-CN" sz="2800" dirty="0" smtClean="0"/>
              <a:t> </a:t>
            </a:r>
          </a:p>
          <a:p>
            <a:r>
              <a:rPr lang="zh-CN" altLang="en-US" sz="2800" dirty="0" smtClean="0"/>
              <a:t>大众文化、精英文化、主流</a:t>
            </a:r>
            <a:r>
              <a:rPr lang="zh-CN" altLang="en-US" sz="2800" dirty="0" smtClean="0"/>
              <a:t>文化</a:t>
            </a:r>
            <a:endParaRPr lang="en-US" altLang="zh-CN" sz="2800" dirty="0" smtClean="0"/>
          </a:p>
          <a:p>
            <a:r>
              <a:rPr lang="zh-CN" altLang="en-US" sz="2800" dirty="0" smtClean="0"/>
              <a:t>文化</a:t>
            </a:r>
            <a:r>
              <a:rPr lang="zh-CN" altLang="en-US" sz="2800" dirty="0" smtClean="0"/>
              <a:t>创意产业</a:t>
            </a:r>
            <a:r>
              <a:rPr lang="en-US" altLang="zh-CN" sz="2800" dirty="0" smtClean="0"/>
              <a:t> </a:t>
            </a:r>
            <a:endParaRPr lang="zh-CN" altLang="en-US" sz="2800" dirty="0" smtClean="0"/>
          </a:p>
          <a:p>
            <a:endParaRPr lang="en-US" altLang="zh-CN" sz="2800" dirty="0" smtClean="0"/>
          </a:p>
          <a:p>
            <a:pPr eaLnBrk="1" hangingPunct="1"/>
            <a:endParaRPr lang="zh-CN" alt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589199" cy="1280890"/>
          </a:xfrm>
        </p:spPr>
        <p:txBody>
          <a:bodyPr/>
          <a:lstStyle/>
          <a:p>
            <a:r>
              <a:rPr lang="zh-CN" altLang="en-US" dirty="0" smtClean="0"/>
              <a:t>人如何存在？</a:t>
            </a:r>
            <a:endParaRPr lang="zh-CN" altLang="en-US" dirty="0"/>
          </a:p>
        </p:txBody>
      </p:sp>
      <p:sp>
        <p:nvSpPr>
          <p:cNvPr id="3" name="内容占位符 2"/>
          <p:cNvSpPr>
            <a:spLocks noGrp="1"/>
          </p:cNvSpPr>
          <p:nvPr>
            <p:ph idx="1"/>
          </p:nvPr>
        </p:nvSpPr>
        <p:spPr>
          <a:xfrm>
            <a:off x="971600" y="2133600"/>
            <a:ext cx="7562801" cy="3777622"/>
          </a:xfrm>
        </p:spPr>
        <p:txBody>
          <a:bodyPr>
            <a:normAutofit/>
          </a:bodyPr>
          <a:lstStyle/>
          <a:p>
            <a:r>
              <a:rPr lang="zh-CN" altLang="en-US" sz="2800" dirty="0"/>
              <a:t>　</a:t>
            </a:r>
            <a:r>
              <a:rPr lang="zh-CN" altLang="en-US" sz="2800" dirty="0" smtClean="0"/>
              <a:t>“</a:t>
            </a:r>
            <a:r>
              <a:rPr lang="zh-CN" altLang="en-US" sz="2800" dirty="0" smtClean="0">
                <a:solidFill>
                  <a:srgbClr val="FF0000"/>
                </a:solidFill>
              </a:rPr>
              <a:t>个人</a:t>
            </a:r>
            <a:r>
              <a:rPr lang="zh-CN" altLang="en-US" sz="2800" dirty="0">
                <a:solidFill>
                  <a:srgbClr val="FF0000"/>
                </a:solidFill>
              </a:rPr>
              <a:t>怎样表现自己的生活，他们自己就是怎样。因此，他们是什么样的，这同他们的生产是一致的</a:t>
            </a:r>
            <a:r>
              <a:rPr lang="en-US" altLang="zh-CN" sz="2800" dirty="0">
                <a:solidFill>
                  <a:srgbClr val="FF0000"/>
                </a:solidFill>
              </a:rPr>
              <a:t>——</a:t>
            </a:r>
            <a:r>
              <a:rPr lang="zh-CN" altLang="en-US" sz="2800" dirty="0">
                <a:solidFill>
                  <a:srgbClr val="FF0000"/>
                </a:solidFill>
              </a:rPr>
              <a:t>既和他们生产什么一致，又和他们怎样生产一致。因而，个人是什么样的，这取决于他们进行生产的物质条件</a:t>
            </a:r>
            <a:r>
              <a:rPr lang="zh-CN" altLang="en-US" sz="2800" dirty="0"/>
              <a:t>。</a:t>
            </a:r>
            <a:r>
              <a:rPr lang="zh-CN" altLang="en-US" sz="2800" dirty="0" smtClean="0"/>
              <a:t>”</a:t>
            </a:r>
            <a:r>
              <a:rPr lang="en-US" altLang="zh-CN" sz="2800" dirty="0"/>
              <a:t> (</a:t>
            </a:r>
            <a:r>
              <a:rPr lang="zh-CN" altLang="en-US" sz="2800" dirty="0"/>
              <a:t>德意志意识形态</a:t>
            </a:r>
            <a:r>
              <a:rPr lang="en-US" altLang="zh-CN" sz="2800" dirty="0"/>
              <a:t>)</a:t>
            </a:r>
            <a:endParaRPr lang="zh-CN" altLang="en-US" sz="2800" dirty="0"/>
          </a:p>
          <a:p>
            <a:endParaRPr lang="zh-CN" altLang="en-US" dirty="0"/>
          </a:p>
          <a:p>
            <a:endParaRPr lang="zh-CN" altLang="en-US" dirty="0"/>
          </a:p>
        </p:txBody>
      </p:sp>
    </p:spTree>
    <p:extLst>
      <p:ext uri="{BB962C8B-B14F-4D97-AF65-F5344CB8AC3E}">
        <p14:creationId xmlns:p14="http://schemas.microsoft.com/office/powerpoint/2010/main" val="379915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274638"/>
            <a:ext cx="8147248" cy="1143000"/>
          </a:xfrm>
        </p:spPr>
        <p:txBody>
          <a:bodyPr>
            <a:normAutofit/>
          </a:bodyPr>
          <a:lstStyle/>
          <a:p>
            <a:pPr>
              <a:defRPr/>
            </a:pPr>
            <a:r>
              <a:rPr lang="zh-CN" altLang="en-US" sz="2800" b="1" dirty="0" smtClean="0">
                <a:solidFill>
                  <a:schemeClr val="accent4"/>
                </a:solidFill>
                <a:latin typeface="华文中宋" pitchFamily="2" charset="-122"/>
                <a:ea typeface="华文中宋" pitchFamily="2" charset="-122"/>
              </a:rPr>
              <a:t>金钱</a:t>
            </a:r>
            <a:r>
              <a:rPr sz="2800" b="1" dirty="0" err="1" smtClean="0">
                <a:solidFill>
                  <a:schemeClr val="accent4"/>
                </a:solidFill>
                <a:latin typeface="华文中宋" pitchFamily="2" charset="-122"/>
                <a:ea typeface="华文中宋" pitchFamily="2" charset="-122"/>
              </a:rPr>
              <a:t>拜物教</a:t>
            </a:r>
            <a:r>
              <a:rPr sz="2800" b="1" dirty="0" err="1" smtClean="0">
                <a:latin typeface="华文中宋" pitchFamily="2" charset="-122"/>
                <a:ea typeface="华文中宋" pitchFamily="2" charset="-122"/>
              </a:rPr>
              <a:t>：社会关系的观念体现</a:t>
            </a:r>
            <a:endParaRPr sz="2800" dirty="0" smtClean="0">
              <a:solidFill>
                <a:schemeClr val="accent4"/>
              </a:solidFill>
              <a:latin typeface="华文中宋" pitchFamily="2" charset="-122"/>
              <a:ea typeface="华文中宋" pitchFamily="2" charset="-122"/>
            </a:endParaRPr>
          </a:p>
        </p:txBody>
      </p:sp>
      <p:sp>
        <p:nvSpPr>
          <p:cNvPr id="40963" name="内容占位符 2"/>
          <p:cNvSpPr>
            <a:spLocks noGrp="1"/>
          </p:cNvSpPr>
          <p:nvPr>
            <p:ph idx="1"/>
          </p:nvPr>
        </p:nvSpPr>
        <p:spPr>
          <a:xfrm>
            <a:off x="611560" y="1556792"/>
            <a:ext cx="8104153" cy="4569710"/>
          </a:xfrm>
        </p:spPr>
        <p:txBody>
          <a:bodyPr>
            <a:normAutofit/>
          </a:bodyPr>
          <a:lstStyle/>
          <a:p>
            <a:pPr eaLnBrk="1" hangingPunct="1"/>
            <a:r>
              <a:rPr lang="zh-CN" altLang="en-US" sz="2800" dirty="0" smtClean="0">
                <a:latin typeface="+mn-ea"/>
              </a:rPr>
              <a:t>“金钱是人的劳动和人的存在的同人相异化的本质；这种异己的本质统治了人，而人则向它顶礼膜拜。”</a:t>
            </a:r>
            <a:r>
              <a:rPr lang="en-US" altLang="zh-CN" sz="2800" dirty="0" smtClean="0">
                <a:latin typeface="+mn-ea"/>
              </a:rPr>
              <a:t>—— 《</a:t>
            </a:r>
            <a:r>
              <a:rPr lang="zh-CN" altLang="en-US" sz="2800" dirty="0" smtClean="0">
                <a:latin typeface="+mn-ea"/>
              </a:rPr>
              <a:t>论犹太人问题</a:t>
            </a:r>
            <a:r>
              <a:rPr lang="en-US" altLang="zh-CN" sz="2800" dirty="0" smtClean="0">
                <a:latin typeface="+mn-ea"/>
              </a:rPr>
              <a:t>》</a:t>
            </a:r>
          </a:p>
          <a:p>
            <a:r>
              <a:rPr lang="zh-CN" altLang="en-US" sz="2800" dirty="0">
                <a:latin typeface="+mn-ea"/>
              </a:rPr>
              <a:t>“抽象或观念，无非是那些统治个人的物质关系的理论表现。” （</a:t>
            </a:r>
            <a:r>
              <a:rPr lang="en-US" altLang="zh-CN" sz="2800" dirty="0">
                <a:latin typeface="+mn-ea"/>
              </a:rPr>
              <a:t>《</a:t>
            </a:r>
            <a:r>
              <a:rPr lang="zh-CN" altLang="en-US" sz="2800" dirty="0">
                <a:latin typeface="+mn-ea"/>
              </a:rPr>
              <a:t>大纲</a:t>
            </a:r>
            <a:r>
              <a:rPr lang="en-US" altLang="zh-CN" sz="2800" dirty="0">
                <a:latin typeface="+mn-ea"/>
              </a:rPr>
              <a:t>》</a:t>
            </a:r>
            <a:r>
              <a:rPr lang="zh-CN" altLang="en-US" sz="2800" dirty="0">
                <a:latin typeface="+mn-ea"/>
              </a:rPr>
              <a:t>，</a:t>
            </a:r>
            <a:r>
              <a:rPr lang="en-US" altLang="zh-CN" sz="2800" dirty="0">
                <a:latin typeface="+mn-ea"/>
              </a:rPr>
              <a:t>114</a:t>
            </a:r>
            <a:r>
              <a:rPr lang="zh-CN" altLang="en-US" sz="2800" dirty="0">
                <a:latin typeface="+mn-ea"/>
              </a:rPr>
              <a:t>页）</a:t>
            </a:r>
            <a:endParaRPr lang="en-US" altLang="zh-CN" sz="2800" dirty="0">
              <a:latin typeface="+mn-ea"/>
            </a:endParaRPr>
          </a:p>
          <a:p>
            <a:pPr marL="411163" indent="-274320">
              <a:buFont typeface="Wingdings" pitchFamily="2" charset="2"/>
              <a:buChar char=""/>
              <a:defRPr/>
            </a:pPr>
            <a:r>
              <a:rPr lang="zh-CN" altLang="en-US" sz="2800" dirty="0" smtClean="0">
                <a:latin typeface="+mn-ea"/>
              </a:rPr>
              <a:t>拜物教是社会物质关系的观念再现，观念的背后是商品、货币、资本中蕴含的权力关系。</a:t>
            </a:r>
            <a:endParaRPr lang="en-US" altLang="zh-CN" sz="2800" dirty="0" smtClean="0">
              <a:latin typeface="+mn-ea"/>
            </a:endParaRPr>
          </a:p>
          <a:p>
            <a:pPr marL="411163" indent="-274320">
              <a:buFont typeface="Wingdings" pitchFamily="2" charset="2"/>
              <a:buChar char=""/>
              <a:defRPr/>
            </a:pPr>
            <a:endParaRPr lang="en-US" altLang="zh-CN" sz="2800" dirty="0" smtClean="0">
              <a:latin typeface="黑体" pitchFamily="2" charset="-122"/>
              <a:ea typeface="黑体" pitchFamily="2" charset="-122"/>
            </a:endParaRPr>
          </a:p>
          <a:p>
            <a:pPr eaLnBrk="1" hangingPunct="1">
              <a:buNone/>
            </a:pPr>
            <a:endParaRPr lang="en-US" altLang="zh-CN" sz="2800" dirty="0" smtClean="0">
              <a:latin typeface="黑体" pitchFamily="49" charset="-122"/>
              <a:ea typeface="黑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马克思主义是</a:t>
            </a:r>
            <a:r>
              <a:rPr lang="en-US" altLang="zh-CN" sz="2400" dirty="0" smtClean="0"/>
              <a:t> </a:t>
            </a:r>
            <a:r>
              <a:rPr lang="zh-CN" altLang="en-US" sz="2400" dirty="0" smtClean="0"/>
              <a:t>“经济决定论”？</a:t>
            </a:r>
            <a:endParaRPr lang="en-US" altLang="zh-CN" sz="2400" dirty="0"/>
          </a:p>
          <a:p>
            <a:endParaRPr lang="en-US" altLang="zh-CN" sz="2400" dirty="0" smtClean="0"/>
          </a:p>
          <a:p>
            <a:r>
              <a:rPr lang="zh-CN" altLang="en-US" sz="2400" dirty="0" smtClean="0"/>
              <a:t>弗洛伊德</a:t>
            </a:r>
            <a:endParaRPr lang="zh-CN" altLang="en-US" sz="2400" dirty="0"/>
          </a:p>
        </p:txBody>
      </p:sp>
    </p:spTree>
    <p:extLst>
      <p:ext uri="{BB962C8B-B14F-4D97-AF65-F5344CB8AC3E}">
        <p14:creationId xmlns:p14="http://schemas.microsoft.com/office/powerpoint/2010/main" val="3718286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hangingPunct="1">
              <a:defRPr/>
            </a:pPr>
            <a:r>
              <a:rPr lang="en-US" altLang="zh-CN" sz="2800" dirty="0" smtClean="0"/>
              <a:t>2</a:t>
            </a:r>
            <a:r>
              <a:rPr lang="zh-CN" altLang="en-US" sz="2800" dirty="0" smtClean="0"/>
              <a:t>、</a:t>
            </a:r>
            <a:r>
              <a:rPr sz="2800" dirty="0" err="1" smtClean="0"/>
              <a:t>社会意识的独立性与文化自主性</a:t>
            </a:r>
            <a:endParaRPr sz="2800" dirty="0"/>
          </a:p>
        </p:txBody>
      </p:sp>
      <p:sp>
        <p:nvSpPr>
          <p:cNvPr id="45059" name="内容占位符 2"/>
          <p:cNvSpPr>
            <a:spLocks noGrp="1"/>
          </p:cNvSpPr>
          <p:nvPr>
            <p:ph idx="1"/>
          </p:nvPr>
        </p:nvSpPr>
        <p:spPr/>
        <p:txBody>
          <a:bodyPr/>
          <a:lstStyle/>
          <a:p>
            <a:pPr eaLnBrk="1" hangingPunct="1"/>
            <a:r>
              <a:rPr lang="en-US" altLang="zh-CN" sz="2800" dirty="0" smtClean="0"/>
              <a:t> </a:t>
            </a:r>
            <a:r>
              <a:rPr lang="zh-CN" altLang="en-US" sz="2800" dirty="0" smtClean="0"/>
              <a:t>社会意识是一种能动的因素，是人的主体性的集中体现，对于社会存在有着积极的反作用。</a:t>
            </a:r>
            <a:endParaRPr lang="en-US" altLang="zh-CN" sz="2800" dirty="0" smtClean="0"/>
          </a:p>
          <a:p>
            <a:pPr eaLnBrk="1" hangingPunct="1"/>
            <a:r>
              <a:rPr lang="en-US" altLang="zh-CN" sz="2800" dirty="0" smtClean="0"/>
              <a:t> </a:t>
            </a:r>
            <a:r>
              <a:rPr lang="zh-CN" altLang="en-US" sz="2800" dirty="0" smtClean="0"/>
              <a:t>文化作为社会意识的一部分，拥有自主性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marL="54864" eaLnBrk="1" fontAlgn="auto" hangingPunct="1">
              <a:spcAft>
                <a:spcPts val="0"/>
              </a:spcAft>
              <a:defRPr/>
            </a:pPr>
            <a:r>
              <a:rPr sz="2800" dirty="0" smtClean="0">
                <a:solidFill>
                  <a:schemeClr val="accent4"/>
                </a:solidFill>
              </a:rPr>
              <a:t>文化与经济</a:t>
            </a:r>
            <a:endParaRPr sz="2800" dirty="0" smtClean="0">
              <a:solidFill>
                <a:schemeClr val="tx2">
                  <a:tint val="100000"/>
                  <a:shade val="90000"/>
                  <a:satMod val="250000"/>
                  <a:alpha val="100000"/>
                </a:schemeClr>
              </a:solidFill>
            </a:endParaRPr>
          </a:p>
        </p:txBody>
      </p:sp>
      <p:sp>
        <p:nvSpPr>
          <p:cNvPr id="46083" name="内容占位符 2"/>
          <p:cNvSpPr>
            <a:spLocks noGrp="1"/>
          </p:cNvSpPr>
          <p:nvPr>
            <p:ph idx="1"/>
          </p:nvPr>
        </p:nvSpPr>
        <p:spPr>
          <a:xfrm>
            <a:off x="1763687" y="1556792"/>
            <a:ext cx="6132537" cy="4888458"/>
          </a:xfrm>
        </p:spPr>
        <p:txBody>
          <a:bodyPr>
            <a:normAutofit/>
          </a:bodyPr>
          <a:lstStyle/>
          <a:p>
            <a:pPr eaLnBrk="1" hangingPunct="1"/>
            <a:r>
              <a:rPr lang="zh-CN" altLang="en-US" sz="2800" dirty="0" smtClean="0">
                <a:latin typeface="黑体" pitchFamily="49" charset="-122"/>
                <a:ea typeface="黑体" pitchFamily="49" charset="-122"/>
              </a:rPr>
              <a:t>韦伯：新教伦理与资本主义精神。（</a:t>
            </a:r>
            <a:r>
              <a:rPr lang="zh-CN" altLang="en-US" sz="2800" dirty="0" smtClean="0"/>
              <a:t>儒教伦理与东亚模式。）</a:t>
            </a:r>
            <a:endParaRPr lang="en-US" altLang="zh-CN" sz="2800" dirty="0" smtClean="0"/>
          </a:p>
          <a:p>
            <a:r>
              <a:rPr lang="en-US" altLang="zh-CN" sz="2800" dirty="0" smtClean="0"/>
              <a:t> </a:t>
            </a:r>
            <a:r>
              <a:rPr lang="zh-CN" altLang="en-US" sz="2800" dirty="0" smtClean="0"/>
              <a:t>文化是一种因变量，经济影响文化的演变；文化又是一种自变量，既可能是经济发展的动力也可能是其阻力。 </a:t>
            </a:r>
            <a:endParaRPr lang="en-US" altLang="zh-CN" sz="2800" dirty="0" smtClean="0"/>
          </a:p>
          <a:p>
            <a:r>
              <a:rPr lang="zh-CN" altLang="en-US" sz="2800" dirty="0"/>
              <a:t>“物质的力量只能用物质力量来摧毁。但是理论一旦掌握群众，也会变为物质力量。”</a:t>
            </a:r>
            <a:endParaRPr lang="en-US" altLang="zh-CN" sz="2800" dirty="0"/>
          </a:p>
          <a:p>
            <a:endParaRPr lang="zh-CN" altLang="en-US" sz="2800" dirty="0" smtClean="0"/>
          </a:p>
          <a:p>
            <a:pPr eaLnBrk="1" hangingPunct="1"/>
            <a:endParaRPr lang="en-US" altLang="zh-CN" sz="2800" dirty="0" smtClean="0">
              <a:latin typeface="黑体" pitchFamily="49" charset="-122"/>
              <a:ea typeface="黑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p:cNvSpPr>
          <p:nvPr>
            <p:ph type="ctrTitle"/>
          </p:nvPr>
        </p:nvSpPr>
        <p:spPr>
          <a:xfrm>
            <a:off x="1431925" y="360363"/>
            <a:ext cx="7407275" cy="1471612"/>
          </a:xfrm>
        </p:spPr>
        <p:txBody>
          <a:bodyPr>
            <a:normAutofit/>
          </a:bodyPr>
          <a:lstStyle/>
          <a:p>
            <a:pPr eaLnBrk="1" fontAlgn="auto" hangingPunct="1">
              <a:spcAft>
                <a:spcPts val="0"/>
              </a:spcAft>
              <a:defRPr/>
            </a:pPr>
            <a:r>
              <a:rPr sz="2800" dirty="0" err="1" smtClean="0">
                <a:solidFill>
                  <a:schemeClr val="tx2">
                    <a:satMod val="130000"/>
                  </a:schemeClr>
                </a:solidFill>
                <a:latin typeface="华文中宋" pitchFamily="2" charset="-122"/>
                <a:ea typeface="华文中宋" pitchFamily="2" charset="-122"/>
              </a:rPr>
              <a:t>三、权力分析</a:t>
            </a:r>
            <a:r>
              <a:rPr sz="2800" dirty="0" smtClean="0">
                <a:solidFill>
                  <a:schemeClr val="tx2">
                    <a:satMod val="130000"/>
                  </a:schemeClr>
                </a:solidFill>
                <a:latin typeface="华文中宋" pitchFamily="2" charset="-122"/>
                <a:ea typeface="华文中宋" pitchFamily="2" charset="-122"/>
              </a:rPr>
              <a:t>：</a:t>
            </a:r>
            <a:r>
              <a:rPr lang="en-US" sz="2800" dirty="0" smtClean="0">
                <a:solidFill>
                  <a:schemeClr val="tx2">
                    <a:satMod val="130000"/>
                  </a:schemeClr>
                </a:solidFill>
                <a:latin typeface="华文中宋" pitchFamily="2" charset="-122"/>
                <a:ea typeface="华文中宋" pitchFamily="2" charset="-122"/>
              </a:rPr>
              <a:t> </a:t>
            </a:r>
            <a:r>
              <a:rPr sz="2800" dirty="0" err="1" smtClean="0">
                <a:solidFill>
                  <a:schemeClr val="tx2">
                    <a:satMod val="130000"/>
                  </a:schemeClr>
                </a:solidFill>
                <a:latin typeface="华文中宋" pitchFamily="2" charset="-122"/>
                <a:ea typeface="华文中宋" pitchFamily="2" charset="-122"/>
              </a:rPr>
              <a:t>意识形态</a:t>
            </a:r>
            <a:r>
              <a:rPr lang="zh-CN" altLang="en-US" sz="2800" dirty="0" smtClean="0">
                <a:solidFill>
                  <a:schemeClr val="tx2">
                    <a:satMod val="130000"/>
                  </a:schemeClr>
                </a:solidFill>
                <a:latin typeface="华文中宋" pitchFamily="2" charset="-122"/>
                <a:ea typeface="华文中宋" pitchFamily="2" charset="-122"/>
              </a:rPr>
              <a:t>与文化批判</a:t>
            </a:r>
            <a:endParaRPr sz="2800" dirty="0" smtClean="0">
              <a:solidFill>
                <a:schemeClr val="tx2">
                  <a:satMod val="130000"/>
                </a:schemeClr>
              </a:solidFill>
              <a:latin typeface="华文中宋" pitchFamily="2" charset="-122"/>
              <a:ea typeface="华文中宋" pitchFamily="2" charset="-122"/>
            </a:endParaRPr>
          </a:p>
        </p:txBody>
      </p:sp>
      <p:sp>
        <p:nvSpPr>
          <p:cNvPr id="49155" name="副标题 4"/>
          <p:cNvSpPr>
            <a:spLocks noGrp="1"/>
          </p:cNvSpPr>
          <p:nvPr>
            <p:ph type="subTitle" idx="1"/>
          </p:nvPr>
        </p:nvSpPr>
        <p:spPr>
          <a:xfrm>
            <a:off x="1431925" y="1849438"/>
            <a:ext cx="7407275" cy="1752600"/>
          </a:xfrm>
        </p:spPr>
        <p:txBody>
          <a:bodyPr/>
          <a:lstStyle/>
          <a:p>
            <a:pPr eaLnBrk="1" hangingPunct="1">
              <a:spcBef>
                <a:spcPct val="0"/>
              </a:spcBef>
              <a:buFont typeface="Arial" pitchFamily="34" charset="0"/>
              <a:buNone/>
            </a:pPr>
            <a:endParaRPr lang="en-US" altLang="zh-CN" dirty="0" smtClean="0">
              <a:latin typeface="黑体" pitchFamily="49" charset="-122"/>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sz="2800" dirty="0"/>
          </a:p>
        </p:txBody>
      </p:sp>
      <p:sp>
        <p:nvSpPr>
          <p:cNvPr id="41987" name="Rectangle 3"/>
          <p:cNvSpPr>
            <a:spLocks noGrp="1" noChangeArrowheads="1"/>
          </p:cNvSpPr>
          <p:nvPr>
            <p:ph idx="1"/>
          </p:nvPr>
        </p:nvSpPr>
        <p:spPr/>
        <p:txBody>
          <a:bodyPr rtlCol="0">
            <a:normAutofit/>
          </a:bodyPr>
          <a:lstStyle/>
          <a:p>
            <a:pPr marL="411480" indent="-274320">
              <a:buClr>
                <a:schemeClr val="accent3"/>
              </a:buClr>
              <a:buFont typeface="Wingdings"/>
              <a:buChar char=""/>
              <a:defRPr/>
            </a:pPr>
            <a:r>
              <a:rPr lang="zh-CN" altLang="en-US" sz="2800" dirty="0" smtClean="0">
                <a:latin typeface="仿宋_GB2312"/>
                <a:ea typeface="仿宋_GB2312"/>
                <a:cs typeface="仿宋_GB2312"/>
              </a:rPr>
              <a:t>“囚禁人类的不是命运，而是他们的思想。”（罗斯福）</a:t>
            </a:r>
            <a:endParaRPr lang="en-US" altLang="zh-CN" sz="2800" dirty="0" smtClean="0">
              <a:latin typeface="黑体" pitchFamily="2" charset="-122"/>
              <a:ea typeface="黑体" pitchFamily="2" charset="-122"/>
            </a:endParaRPr>
          </a:p>
          <a:p>
            <a:pPr marL="411480" indent="-274320">
              <a:buClr>
                <a:schemeClr val="accent3"/>
              </a:buClr>
              <a:buFont typeface="Wingdings"/>
              <a:buChar char=""/>
              <a:defRPr/>
            </a:pPr>
            <a:r>
              <a:rPr lang="zh-CN" altLang="en-US" sz="2800" dirty="0" smtClean="0">
                <a:latin typeface="黑体" pitchFamily="2" charset="-122"/>
                <a:ea typeface="黑体" pitchFamily="2" charset="-122"/>
              </a:rPr>
              <a:t> 被支配者为什么会自觉认同和顺服支配者的统治？</a:t>
            </a:r>
            <a:r>
              <a:rPr lang="en-US" altLang="zh-CN" sz="2800" dirty="0" smtClean="0">
                <a:latin typeface="+mn-ea"/>
              </a:rPr>
              <a:t>  </a:t>
            </a:r>
            <a:endParaRPr lang="zh-CN" altLang="en-US" sz="2800"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marL="54864" eaLnBrk="1" fontAlgn="auto" hangingPunct="1">
              <a:spcAft>
                <a:spcPts val="0"/>
              </a:spcAft>
              <a:defRPr/>
            </a:pPr>
            <a:r>
              <a:rPr lang="en-US" sz="2800" dirty="0" smtClean="0">
                <a:solidFill>
                  <a:schemeClr val="tx2">
                    <a:tint val="100000"/>
                    <a:shade val="90000"/>
                    <a:satMod val="250000"/>
                    <a:alpha val="100000"/>
                  </a:schemeClr>
                </a:solidFill>
              </a:rPr>
              <a:t>1</a:t>
            </a:r>
            <a:r>
              <a:rPr lang="zh-CN" altLang="en-US" sz="2800" dirty="0" smtClean="0">
                <a:solidFill>
                  <a:schemeClr val="tx2">
                    <a:tint val="100000"/>
                    <a:shade val="90000"/>
                    <a:satMod val="250000"/>
                    <a:alpha val="100000"/>
                  </a:schemeClr>
                </a:solidFill>
              </a:rPr>
              <a:t>、</a:t>
            </a:r>
            <a:r>
              <a:rPr lang="en-US" sz="2800" dirty="0" smtClean="0">
                <a:solidFill>
                  <a:schemeClr val="tx2">
                    <a:tint val="100000"/>
                    <a:shade val="90000"/>
                    <a:satMod val="250000"/>
                    <a:alpha val="100000"/>
                  </a:schemeClr>
                </a:solidFill>
              </a:rPr>
              <a:t> </a:t>
            </a:r>
            <a:r>
              <a:rPr sz="2800" dirty="0" smtClean="0">
                <a:solidFill>
                  <a:schemeClr val="tx2">
                    <a:tint val="100000"/>
                    <a:shade val="90000"/>
                    <a:satMod val="250000"/>
                    <a:alpha val="100000"/>
                  </a:schemeClr>
                </a:solidFill>
              </a:rPr>
              <a:t>意识形态</a:t>
            </a:r>
          </a:p>
        </p:txBody>
      </p:sp>
      <p:sp>
        <p:nvSpPr>
          <p:cNvPr id="54275" name="内容占位符 2"/>
          <p:cNvSpPr>
            <a:spLocks noGrp="1"/>
          </p:cNvSpPr>
          <p:nvPr>
            <p:ph idx="1"/>
          </p:nvPr>
        </p:nvSpPr>
        <p:spPr>
          <a:xfrm>
            <a:off x="1835696" y="1988840"/>
            <a:ext cx="6089104" cy="4484985"/>
          </a:xfrm>
        </p:spPr>
        <p:txBody>
          <a:bodyPr/>
          <a:lstStyle/>
          <a:p>
            <a:pPr eaLnBrk="1" hangingPunct="1"/>
            <a:r>
              <a:rPr lang="zh-CN" altLang="en-US" sz="2800" dirty="0" smtClean="0">
                <a:latin typeface="黑体" pitchFamily="49" charset="-122"/>
                <a:ea typeface="黑体" pitchFamily="49" charset="-122"/>
              </a:rPr>
              <a:t>  “任何一个时代的统治思想始终都不过是统治阶级的思想。”</a:t>
            </a:r>
            <a:endParaRPr lang="en-US" altLang="zh-CN" sz="2800" dirty="0" smtClean="0">
              <a:latin typeface="黑体" pitchFamily="49" charset="-122"/>
              <a:ea typeface="黑体" pitchFamily="49" charset="-122"/>
            </a:endParaRPr>
          </a:p>
          <a:p>
            <a:pPr eaLnBrk="1" hangingPunct="1"/>
            <a:r>
              <a:rPr lang="en-US" altLang="zh-CN" sz="2800" dirty="0" smtClean="0">
                <a:latin typeface="黑体" pitchFamily="49" charset="-122"/>
                <a:ea typeface="黑体" pitchFamily="49" charset="-122"/>
              </a:rPr>
              <a:t>  </a:t>
            </a:r>
            <a:r>
              <a:rPr lang="zh-CN" altLang="en-US" sz="2800" dirty="0" smtClean="0"/>
              <a:t>    意识形态：</a:t>
            </a:r>
            <a:r>
              <a:rPr lang="zh-CN" altLang="zh-CN" sz="2800" dirty="0" smtClean="0"/>
              <a:t>统治者维系自己利益、由权力支持的知识和信仰体系。</a:t>
            </a:r>
            <a:r>
              <a:rPr lang="zh-CN" altLang="en-US" sz="2800" dirty="0" smtClean="0">
                <a:latin typeface="黑体" pitchFamily="49" charset="-122"/>
                <a:ea typeface="黑体" pitchFamily="49" charset="-122"/>
              </a:rPr>
              <a:t>     </a:t>
            </a:r>
            <a:endParaRPr lang="zh-CN" altLang="en-US"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1052736"/>
            <a:ext cx="6912768" cy="4154984"/>
          </a:xfrm>
          <a:prstGeom prst="rect">
            <a:avLst/>
          </a:prstGeom>
        </p:spPr>
        <p:txBody>
          <a:bodyPr wrap="square">
            <a:spAutoFit/>
          </a:bodyPr>
          <a:lstStyle/>
          <a:p>
            <a:r>
              <a:rPr lang="zh-CN" altLang="en-US" sz="2400" dirty="0"/>
              <a:t> </a:t>
            </a:r>
            <a:r>
              <a:rPr lang="zh-CN" altLang="en-US" sz="2400" dirty="0" smtClean="0"/>
              <a:t>“统治阶级</a:t>
            </a:r>
            <a:r>
              <a:rPr lang="zh-CN" altLang="en-US" sz="2400" dirty="0"/>
              <a:t>的思想在每一时代都是占统治地位的思想。这就是说，一个阶级是社会上占统治地位的物质力量，同时也是社会上占统治地位的精神力量。支配着物质生产资料的阶级，同时也支配着精神生产资料，因此，那些没有精神生产资料的人的思想，一般地是隶属于这个阶级的。占统治地位的思想不过是占统治地位的物质关系在观念上的表现，不过是以思想的形式表现出来的占统治地位的物质关系；因而，这就是那些使某一个阶级成为统治阶级的关系在观念上的表现，因而这也就是这个阶级的统治的思想</a:t>
            </a:r>
            <a:r>
              <a:rPr lang="zh-CN" altLang="en-US" sz="2400" dirty="0" smtClean="0"/>
              <a:t>。</a:t>
            </a:r>
            <a:endParaRPr lang="zh-CN" altLang="en-US" sz="2400" dirty="0"/>
          </a:p>
        </p:txBody>
      </p:sp>
    </p:spTree>
    <p:extLst>
      <p:ext uri="{BB962C8B-B14F-4D97-AF65-F5344CB8AC3E}">
        <p14:creationId xmlns:p14="http://schemas.microsoft.com/office/powerpoint/2010/main" val="1983285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sz="2800" dirty="0">
              <a:solidFill>
                <a:schemeClr val="accent4"/>
              </a:solidFill>
            </a:endParaRPr>
          </a:p>
        </p:txBody>
      </p:sp>
      <p:sp>
        <p:nvSpPr>
          <p:cNvPr id="53251" name="内容占位符 2"/>
          <p:cNvSpPr>
            <a:spLocks noGrp="1"/>
          </p:cNvSpPr>
          <p:nvPr>
            <p:ph idx="1"/>
          </p:nvPr>
        </p:nvSpPr>
        <p:spPr/>
        <p:txBody>
          <a:bodyPr>
            <a:normAutofit/>
          </a:bodyPr>
          <a:lstStyle/>
          <a:p>
            <a:pPr eaLnBrk="1" hangingPunct="1"/>
            <a:r>
              <a:rPr lang="zh-CN" altLang="zh-CN" sz="2800" dirty="0" smtClean="0"/>
              <a:t>“在‘意识形态’一词中内含着一种洞悉，即在一定的条件下，某些群体的集体无意识既对其本身，也对其他方面遮掩了真实的社会状况，从而使集体无意识得到稳定。</a:t>
            </a:r>
            <a:endParaRPr lang="en-US" altLang="zh-CN" sz="2800" dirty="0" smtClean="0"/>
          </a:p>
          <a:p>
            <a:pPr eaLnBrk="1" hangingPunct="1"/>
            <a:r>
              <a:rPr lang="en-US" altLang="zh-CN" sz="2800" dirty="0" smtClean="0"/>
              <a:t>——</a:t>
            </a:r>
            <a:r>
              <a:rPr lang="zh-CN" altLang="zh-CN" sz="2800" dirty="0" smtClean="0"/>
              <a:t>卡尔·曼海姆</a:t>
            </a:r>
            <a:r>
              <a:rPr lang="en-US" altLang="zh-CN" sz="2800" dirty="0" smtClean="0"/>
              <a:t>:</a:t>
            </a:r>
            <a:r>
              <a:rPr lang="zh-CN" altLang="zh-CN" sz="2800" dirty="0" smtClean="0"/>
              <a:t>《意识形态与乌托邦》</a:t>
            </a:r>
          </a:p>
          <a:p>
            <a:pPr eaLnBrk="1" hangingPunct="1"/>
            <a:endParaRPr lang="zh-CN" alt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文化研究</a:t>
            </a:r>
            <a:endParaRPr lang="zh-CN" altLang="en-US" dirty="0"/>
          </a:p>
        </p:txBody>
      </p:sp>
      <p:sp>
        <p:nvSpPr>
          <p:cNvPr id="8" name="内容占位符 7"/>
          <p:cNvSpPr>
            <a:spLocks noGrp="1"/>
          </p:cNvSpPr>
          <p:nvPr>
            <p:ph idx="1"/>
          </p:nvPr>
        </p:nvSpPr>
        <p:spPr/>
        <p:txBody>
          <a:bodyPr/>
          <a:lstStyle/>
          <a:p>
            <a:r>
              <a:rPr lang="zh-CN" altLang="en-US" dirty="0" smtClean="0"/>
              <a:t>文化研究（批判）是</a:t>
            </a:r>
            <a:r>
              <a:rPr lang="zh-CN" altLang="en-US" dirty="0" smtClean="0"/>
              <a:t>二十世纪马克思主义研究的中心议题</a:t>
            </a:r>
            <a:r>
              <a:rPr lang="zh-CN" altLang="en-US" dirty="0" smtClean="0"/>
              <a:t>之一</a:t>
            </a:r>
            <a:endParaRPr lang="en-US" altLang="zh-CN" dirty="0" smtClean="0"/>
          </a:p>
          <a:p>
            <a:endParaRPr lang="en-US" altLang="zh-CN" dirty="0"/>
          </a:p>
          <a:p>
            <a:r>
              <a:rPr lang="zh-CN" altLang="en-US" dirty="0"/>
              <a:t>马克思主义如何看待和研究文化问题？</a:t>
            </a:r>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sz="2800" dirty="0" smtClean="0"/>
              <a:t>词语与幻象</a:t>
            </a:r>
            <a:endParaRPr sz="2800" dirty="0"/>
          </a:p>
        </p:txBody>
      </p:sp>
      <p:sp>
        <p:nvSpPr>
          <p:cNvPr id="55299" name="内容占位符 2"/>
          <p:cNvSpPr>
            <a:spLocks noGrp="1"/>
          </p:cNvSpPr>
          <p:nvPr>
            <p:ph idx="1"/>
          </p:nvPr>
        </p:nvSpPr>
        <p:spPr/>
        <p:txBody>
          <a:bodyPr>
            <a:normAutofit/>
          </a:bodyPr>
          <a:lstStyle/>
          <a:p>
            <a:r>
              <a:rPr lang="zh-CN" altLang="en-US" sz="2800" dirty="0" smtClean="0"/>
              <a:t>一些流行词语：</a:t>
            </a:r>
            <a:endParaRPr lang="en-US" altLang="zh-CN" sz="2800" dirty="0" smtClean="0"/>
          </a:p>
          <a:p>
            <a:r>
              <a:rPr lang="zh-CN" altLang="en-US" sz="2800" dirty="0" smtClean="0"/>
              <a:t>“在人们心中唤起了宏伟壮丽的幻象，也正是它们含糊不清，使它们有了神秘的力量。它们是藏在圣坛背后的神灵，信众只能诚惶诚恐地来到它们面前。”</a:t>
            </a:r>
            <a:r>
              <a:rPr lang="en-US" altLang="zh-CN" sz="2800" dirty="0" smtClean="0"/>
              <a:t>——</a:t>
            </a:r>
            <a:r>
              <a:rPr lang="zh-CN" altLang="en-US" sz="2800" dirty="0" smtClean="0"/>
              <a:t>勒庞 </a:t>
            </a:r>
            <a:r>
              <a:rPr lang="en-US" altLang="zh-CN" sz="2800" dirty="0" smtClean="0"/>
              <a:t>《</a:t>
            </a:r>
            <a:r>
              <a:rPr lang="zh-CN" altLang="en-US" sz="2800" dirty="0" smtClean="0"/>
              <a:t>乌合之众</a:t>
            </a:r>
            <a:r>
              <a:rPr lang="en-US" altLang="zh-CN" sz="2800" dirty="0" smtClean="0"/>
              <a:t>》</a:t>
            </a:r>
          </a:p>
          <a:p>
            <a:endParaRPr lang="en-US" altLang="zh-CN" sz="2800" dirty="0" smtClean="0"/>
          </a:p>
          <a:p>
            <a:endParaRPr lang="zh-CN" altLang="en-US"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sz="2800" dirty="0" smtClean="0">
                <a:solidFill>
                  <a:schemeClr val="tx2">
                    <a:satMod val="200000"/>
                  </a:schemeClr>
                </a:solidFill>
              </a:rPr>
              <a:t>葛兰西：“文化霸权”</a:t>
            </a:r>
            <a:endParaRPr sz="2800" dirty="0">
              <a:solidFill>
                <a:schemeClr val="tx2">
                  <a:satMod val="200000"/>
                </a:schemeClr>
              </a:solidFill>
            </a:endParaRPr>
          </a:p>
        </p:txBody>
      </p:sp>
      <p:sp>
        <p:nvSpPr>
          <p:cNvPr id="56323" name="内容占位符 2"/>
          <p:cNvSpPr>
            <a:spLocks noGrp="1"/>
          </p:cNvSpPr>
          <p:nvPr>
            <p:ph idx="1"/>
          </p:nvPr>
        </p:nvSpPr>
        <p:spPr/>
        <p:txBody>
          <a:bodyPr/>
          <a:lstStyle/>
          <a:p>
            <a:pPr marL="411163" indent="-282575" eaLnBrk="1" hangingPunct="1">
              <a:buFont typeface="Wingdings" pitchFamily="2" charset="2"/>
              <a:buChar char=""/>
            </a:pPr>
            <a:r>
              <a:rPr lang="zh-CN" altLang="en-US" sz="2800" dirty="0" smtClean="0"/>
              <a:t>为什么在现代资本主义国家里无产阶级不自觉地认同了统治阶级的意识形态包括法西斯主义？</a:t>
            </a:r>
            <a:endParaRPr lang="en-US" altLang="zh-CN" sz="2800" dirty="0" smtClean="0"/>
          </a:p>
          <a:p>
            <a:pPr marL="411163" indent="-282575" eaLnBrk="1" hangingPunct="1">
              <a:buFont typeface="Wingdings" pitchFamily="2" charset="2"/>
              <a:buChar char=""/>
            </a:pPr>
            <a:r>
              <a:rPr lang="zh-CN" altLang="en-US" sz="2800" dirty="0" smtClean="0"/>
              <a:t>统治者不仅依靠强力统治，也通过意识形态的灌输和宣传，获得被统治者的自觉认同，形成一种共同意识，从而巩固了这种统治。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eaLnBrk="1" fontAlgn="auto" hangingPunct="1">
              <a:spcAft>
                <a:spcPts val="0"/>
              </a:spcAft>
              <a:defRPr/>
            </a:pPr>
            <a:r>
              <a:rPr sz="2800" dirty="0" smtClean="0">
                <a:solidFill>
                  <a:schemeClr val="tx2">
                    <a:satMod val="130000"/>
                  </a:schemeClr>
                </a:solidFill>
                <a:latin typeface="黑体" pitchFamily="2" charset="-122"/>
                <a:ea typeface="黑体" pitchFamily="2" charset="-122"/>
              </a:rPr>
              <a:t>阿尔都塞：意识形态国家机器</a:t>
            </a:r>
            <a:endParaRPr sz="2800" dirty="0">
              <a:solidFill>
                <a:schemeClr val="tx2">
                  <a:satMod val="200000"/>
                </a:schemeClr>
              </a:solidFill>
              <a:latin typeface="黑体" pitchFamily="2" charset="-122"/>
              <a:ea typeface="黑体" pitchFamily="2" charset="-122"/>
            </a:endParaRPr>
          </a:p>
        </p:txBody>
      </p:sp>
      <p:sp>
        <p:nvSpPr>
          <p:cNvPr id="57347" name="内容占位符 2"/>
          <p:cNvSpPr>
            <a:spLocks noGrp="1"/>
          </p:cNvSpPr>
          <p:nvPr>
            <p:ph idx="1"/>
          </p:nvPr>
        </p:nvSpPr>
        <p:spPr/>
        <p:txBody>
          <a:bodyPr/>
          <a:lstStyle/>
          <a:p>
            <a:pPr eaLnBrk="1" hangingPunct="1"/>
            <a:r>
              <a:rPr lang="zh-CN" altLang="en-US" sz="2800" dirty="0" smtClean="0">
                <a:latin typeface="+mn-ea"/>
              </a:rPr>
              <a:t>通过它，劳动阶级接受了现存生产关系和秩序的合理性，安心从事劳动，维系了社会再生产。</a:t>
            </a:r>
            <a:endParaRPr lang="en-US" altLang="zh-CN" sz="2800" dirty="0" smtClean="0">
              <a:latin typeface="+mn-ea"/>
            </a:endParaRPr>
          </a:p>
          <a:p>
            <a:pPr eaLnBrk="1" hangingPunct="1"/>
            <a:r>
              <a:rPr lang="zh-CN" altLang="en-US" sz="2800" dirty="0" smtClean="0">
                <a:latin typeface="+mn-ea"/>
              </a:rPr>
              <a:t>同时，它为个体提供了嵌入社会机构与程式的社会与政治认同，而这些社会机构与程式又反过来强化了特定的信仰系统。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sz="2800" dirty="0" smtClean="0"/>
              <a:t>2005</a:t>
            </a:r>
            <a:r>
              <a:rPr sz="2800" dirty="0" smtClean="0"/>
              <a:t>日本新历史教科书</a:t>
            </a:r>
            <a:endParaRPr sz="2800" dirty="0"/>
          </a:p>
        </p:txBody>
      </p:sp>
      <p:sp>
        <p:nvSpPr>
          <p:cNvPr id="58371" name="内容占位符 2"/>
          <p:cNvSpPr>
            <a:spLocks noGrp="1"/>
          </p:cNvSpPr>
          <p:nvPr>
            <p:ph idx="1"/>
          </p:nvPr>
        </p:nvSpPr>
        <p:spPr/>
        <p:txBody>
          <a:bodyPr/>
          <a:lstStyle/>
          <a:p>
            <a:endParaRPr lang="en-US" altLang="zh-CN" sz="2800" dirty="0" smtClean="0"/>
          </a:p>
          <a:p>
            <a:r>
              <a:rPr lang="en-US" altLang="zh-CN" sz="2800" dirty="0" smtClean="0"/>
              <a:t>1937</a:t>
            </a:r>
            <a:r>
              <a:rPr lang="zh-CN" altLang="en-US" sz="2800" dirty="0" smtClean="0"/>
              <a:t>年</a:t>
            </a:r>
            <a:r>
              <a:rPr lang="en-US" altLang="zh-CN" sz="2800" dirty="0" smtClean="0"/>
              <a:t>8</a:t>
            </a:r>
            <a:r>
              <a:rPr lang="zh-CN" altLang="en-US" sz="2800" dirty="0" smtClean="0"/>
              <a:t>月在上海“两名日本士兵被射杀，以此为契机</a:t>
            </a:r>
            <a:r>
              <a:rPr lang="en-US" altLang="zh-CN" sz="2800" dirty="0" smtClean="0"/>
              <a:t>,</a:t>
            </a:r>
            <a:r>
              <a:rPr lang="zh-CN" altLang="en-US" sz="2800" dirty="0" smtClean="0"/>
              <a:t>日中间冲突全面扩大”</a:t>
            </a:r>
            <a:r>
              <a:rPr lang="en-US" altLang="zh-CN" sz="2800" dirty="0" smtClean="0"/>
              <a:t>,</a:t>
            </a:r>
            <a:r>
              <a:rPr lang="zh-CN" altLang="en-US" sz="2800" dirty="0" smtClean="0"/>
              <a:t>“发展为以后</a:t>
            </a:r>
            <a:r>
              <a:rPr lang="en-US" altLang="zh-CN" sz="2800" dirty="0" smtClean="0"/>
              <a:t>8</a:t>
            </a:r>
            <a:r>
              <a:rPr lang="zh-CN" altLang="en-US" sz="2800" dirty="0" smtClean="0"/>
              <a:t>年间的日中战争”。</a:t>
            </a:r>
            <a:endParaRPr lang="en-US" altLang="zh-CN" sz="2800" dirty="0" smtClean="0"/>
          </a:p>
          <a:p>
            <a:r>
              <a:rPr lang="zh-CN" altLang="en-US" sz="2800" dirty="0" smtClean="0"/>
              <a:t>“日本给东南亚和印度人民带来独立的理想。” </a:t>
            </a:r>
          </a:p>
          <a:p>
            <a:pPr>
              <a:buFont typeface="Wingdings 2" pitchFamily="18" charset="2"/>
              <a:buNone/>
            </a:pPr>
            <a:endParaRPr lang="zh-CN" altLang="en-US"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zh-CN" sz="2800" b="1" dirty="0" smtClean="0">
                <a:solidFill>
                  <a:srgbClr val="0044AC"/>
                </a:solidFill>
                <a:latin typeface="华文中宋" pitchFamily="2" charset="-122"/>
              </a:rPr>
              <a:t>2 </a:t>
            </a:r>
            <a:r>
              <a:rPr sz="2800" b="1" dirty="0" smtClean="0">
                <a:solidFill>
                  <a:srgbClr val="0044AC"/>
                </a:solidFill>
                <a:latin typeface="华文中宋" pitchFamily="2" charset="-122"/>
              </a:rPr>
              <a:t>权力分析</a:t>
            </a:r>
          </a:p>
        </p:txBody>
      </p:sp>
      <p:sp>
        <p:nvSpPr>
          <p:cNvPr id="59395" name="Rectangle 3"/>
          <p:cNvSpPr>
            <a:spLocks noGrp="1" noChangeArrowheads="1"/>
          </p:cNvSpPr>
          <p:nvPr>
            <p:ph idx="1"/>
          </p:nvPr>
        </p:nvSpPr>
        <p:spPr/>
        <p:txBody>
          <a:bodyPr/>
          <a:lstStyle/>
          <a:p>
            <a:r>
              <a:rPr lang="zh-CN" altLang="en-US" sz="2800" dirty="0" smtClean="0">
                <a:latin typeface="+mn-ea"/>
              </a:rPr>
              <a:t> 压迫者手中最强大的武器是被压迫者的思想。（史蒂夫</a:t>
            </a:r>
            <a:r>
              <a:rPr lang="en-US" altLang="zh-CN" sz="2800" dirty="0" smtClean="0">
                <a:latin typeface="+mn-ea"/>
              </a:rPr>
              <a:t>·</a:t>
            </a:r>
            <a:r>
              <a:rPr lang="zh-CN" altLang="en-US" sz="2800" dirty="0" smtClean="0">
                <a:latin typeface="+mn-ea"/>
              </a:rPr>
              <a:t>比科）</a:t>
            </a:r>
            <a:endParaRPr lang="en-US" altLang="zh-CN" sz="2800" dirty="0" smtClean="0">
              <a:latin typeface="+mn-ea"/>
            </a:endParaRPr>
          </a:p>
          <a:p>
            <a:r>
              <a:rPr lang="zh-CN" altLang="en-US" sz="2800" dirty="0" smtClean="0">
                <a:latin typeface="+mn-ea"/>
              </a:rPr>
              <a:t>在概念、话语中隐藏着的被遮蔽的权力关系，是维系社会秩序和利益关系的条件。</a:t>
            </a:r>
            <a:endParaRPr lang="en-US" altLang="zh-CN" sz="2800" dirty="0" smtClean="0">
              <a:latin typeface="+mn-ea"/>
            </a:endParaRPr>
          </a:p>
          <a:p>
            <a:pPr eaLnBrk="1" hangingPunct="1"/>
            <a:r>
              <a:rPr lang="zh-CN" altLang="en-US" sz="2800" dirty="0" smtClean="0">
                <a:latin typeface="+mn-ea"/>
              </a:rPr>
              <a:t>统治阶级编制概念和话语体系并宣布其为绝对真理。</a:t>
            </a:r>
            <a:endParaRPr lang="en-US" altLang="zh-CN" sz="2800" dirty="0" smtClean="0">
              <a:latin typeface="+mn-ea"/>
            </a:endParaRPr>
          </a:p>
          <a:p>
            <a:pPr eaLnBrk="1" hangingPunct="1"/>
            <a:endParaRPr lang="zh-CN" altLang="en-US" sz="2800" dirty="0" smtClean="0">
              <a:latin typeface="黑体" pitchFamily="49" charset="-122"/>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pPr>
              <a:defRPr/>
            </a:pPr>
            <a:endParaRPr sz="2800" dirty="0"/>
          </a:p>
        </p:txBody>
      </p:sp>
      <p:sp>
        <p:nvSpPr>
          <p:cNvPr id="60419" name="内容占位符 5"/>
          <p:cNvSpPr>
            <a:spLocks noGrp="1"/>
          </p:cNvSpPr>
          <p:nvPr>
            <p:ph sz="half" idx="1"/>
          </p:nvPr>
        </p:nvSpPr>
        <p:spPr>
          <a:xfrm>
            <a:off x="457200" y="2285992"/>
            <a:ext cx="3400420" cy="3840171"/>
          </a:xfrm>
        </p:spPr>
        <p:txBody>
          <a:bodyPr>
            <a:normAutofit/>
          </a:bodyPr>
          <a:lstStyle/>
          <a:p>
            <a:r>
              <a:rPr lang="zh-CN" altLang="en-US" sz="2800" dirty="0" smtClean="0"/>
              <a:t>权力：支配他人的力量。</a:t>
            </a:r>
            <a:endParaRPr lang="en-US" altLang="zh-CN" sz="2800" dirty="0" smtClean="0"/>
          </a:p>
          <a:p>
            <a:r>
              <a:rPr lang="en-US" altLang="zh-CN" sz="2800" dirty="0" smtClean="0"/>
              <a:t> </a:t>
            </a:r>
            <a:r>
              <a:rPr lang="zh-CN" altLang="en-US" sz="2800" dirty="0" smtClean="0"/>
              <a:t>有权力就有压迫。</a:t>
            </a:r>
            <a:r>
              <a:rPr lang="zh-CN" altLang="en-US" sz="2800" dirty="0" smtClean="0">
                <a:latin typeface="黑体" pitchFamily="49" charset="-122"/>
                <a:ea typeface="黑体" pitchFamily="49" charset="-122"/>
              </a:rPr>
              <a:t> </a:t>
            </a:r>
            <a:endParaRPr lang="en-US" altLang="zh-CN" sz="2800" dirty="0" smtClean="0">
              <a:latin typeface="黑体" pitchFamily="49" charset="-122"/>
              <a:ea typeface="黑体" pitchFamily="49" charset="-122"/>
            </a:endParaRPr>
          </a:p>
          <a:p>
            <a:r>
              <a:rPr lang="zh-CN" altLang="en-US" sz="2800" dirty="0" smtClean="0">
                <a:latin typeface="黑体" pitchFamily="49" charset="-122"/>
                <a:ea typeface="黑体" pitchFamily="49" charset="-122"/>
              </a:rPr>
              <a:t>马克思对资本与劳动的分析，揭示了其中的权力关系。</a:t>
            </a:r>
            <a:endParaRPr lang="zh-CN" altLang="en-US" sz="2800" dirty="0" smtClean="0"/>
          </a:p>
        </p:txBody>
      </p:sp>
      <p:pic>
        <p:nvPicPr>
          <p:cNvPr id="60420"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05412" y="2482056"/>
            <a:ext cx="2924175" cy="276225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fontAlgn="auto" hangingPunct="1">
              <a:spcAft>
                <a:spcPts val="0"/>
              </a:spcAft>
              <a:defRPr/>
            </a:pPr>
            <a:r>
              <a:rPr lang="en-US" altLang="zh-CN" sz="2800" dirty="0" smtClean="0">
                <a:solidFill>
                  <a:schemeClr val="tx2">
                    <a:satMod val="130000"/>
                  </a:schemeClr>
                </a:solidFill>
              </a:rPr>
              <a:t>3 </a:t>
            </a:r>
            <a:r>
              <a:rPr sz="2800" dirty="0" smtClean="0">
                <a:solidFill>
                  <a:schemeClr val="tx2">
                    <a:satMod val="130000"/>
                  </a:schemeClr>
                </a:solidFill>
              </a:rPr>
              <a:t>思想解放</a:t>
            </a:r>
          </a:p>
        </p:txBody>
      </p:sp>
      <p:sp>
        <p:nvSpPr>
          <p:cNvPr id="3" name="内容占位符 2"/>
          <p:cNvSpPr>
            <a:spLocks noGrp="1"/>
          </p:cNvSpPr>
          <p:nvPr>
            <p:ph sz="half" idx="1"/>
          </p:nvPr>
        </p:nvSpPr>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应当让受现实压迫的人意识到压迫，从而使现实的压迫更加沉重；应当公开耻辱，从而使耻辱更加耻辱。” </a:t>
            </a:r>
          </a:p>
          <a:p>
            <a:pPr marL="274320" indent="-274320" eaLnBrk="1" fontAlgn="auto" hangingPunct="1">
              <a:spcAft>
                <a:spcPts val="0"/>
              </a:spcAft>
              <a:buClr>
                <a:schemeClr val="accent3"/>
              </a:buClr>
              <a:buFont typeface="Arial" pitchFamily="34" charset="0"/>
              <a:buChar char="•"/>
              <a:defRPr/>
            </a:pPr>
            <a:r>
              <a:rPr lang="zh-CN" altLang="en-US" sz="2800" dirty="0" smtClean="0">
                <a:latin typeface="+mj-ea"/>
              </a:rPr>
              <a:t>（</a:t>
            </a:r>
            <a:r>
              <a:rPr lang="en-US" altLang="zh-CN" sz="2800" dirty="0" smtClean="0">
                <a:latin typeface="+mj-ea"/>
              </a:rPr>
              <a:t>《</a:t>
            </a:r>
            <a:r>
              <a:rPr lang="zh-CN" altLang="en-US" sz="2800" dirty="0" smtClean="0">
                <a:latin typeface="+mj-ea"/>
              </a:rPr>
              <a:t>黑格尔法哲学批判导言</a:t>
            </a:r>
            <a:r>
              <a:rPr lang="en-US" altLang="zh-CN" sz="2800" dirty="0" smtClean="0">
                <a:latin typeface="+mj-ea"/>
              </a:rPr>
              <a:t>》</a:t>
            </a:r>
            <a:r>
              <a:rPr lang="zh-CN" altLang="en-US" sz="2800" dirty="0" smtClean="0">
                <a:latin typeface="+mj-ea"/>
              </a:rPr>
              <a:t>选集</a:t>
            </a:r>
            <a:r>
              <a:rPr lang="en-US" altLang="zh-CN" sz="2800" dirty="0" smtClean="0">
                <a:latin typeface="+mj-ea"/>
              </a:rPr>
              <a:t>1</a:t>
            </a:r>
            <a:r>
              <a:rPr lang="zh-CN" altLang="en-US" sz="2800" dirty="0" smtClean="0">
                <a:latin typeface="+mj-ea"/>
              </a:rPr>
              <a:t>卷</a:t>
            </a:r>
            <a:r>
              <a:rPr lang="en-US" altLang="zh-CN" sz="2800" dirty="0" smtClean="0">
                <a:latin typeface="+mj-ea"/>
              </a:rPr>
              <a:t>4-5</a:t>
            </a:r>
            <a:r>
              <a:rPr lang="zh-CN" altLang="en-US" sz="2800" dirty="0" smtClean="0">
                <a:latin typeface="+mj-ea"/>
              </a:rPr>
              <a:t>）</a:t>
            </a:r>
          </a:p>
          <a:p>
            <a:pPr marL="274320" indent="-274320" eaLnBrk="1" fontAlgn="auto" hangingPunct="1">
              <a:spcAft>
                <a:spcPts val="0"/>
              </a:spcAft>
              <a:buClr>
                <a:schemeClr val="accent3"/>
              </a:buClr>
              <a:buFont typeface="Arial" pitchFamily="34" charset="0"/>
              <a:buChar char="•"/>
              <a:defRPr/>
            </a:pPr>
            <a:endParaRPr lang="en-US" altLang="zh-CN" sz="2800" dirty="0" smtClean="0">
              <a:latin typeface="黑体" pitchFamily="2" charset="-122"/>
              <a:ea typeface="黑体" pitchFamily="2" charset="-122"/>
            </a:endParaRPr>
          </a:p>
        </p:txBody>
      </p:sp>
      <p:sp>
        <p:nvSpPr>
          <p:cNvPr id="63492" name="内容占位符 3"/>
          <p:cNvSpPr>
            <a:spLocks noGrp="1"/>
          </p:cNvSpPr>
          <p:nvPr>
            <p:ph sz="half" idx="2"/>
          </p:nvPr>
        </p:nvSpPr>
        <p:spPr/>
        <p:txBody>
          <a:bodyPr>
            <a:normAutofit/>
          </a:bodyPr>
          <a:lstStyle/>
          <a:p>
            <a:r>
              <a:rPr lang="zh-CN" altLang="en-US" sz="2800" dirty="0" smtClean="0"/>
              <a:t>马克思：启蒙之子。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fontAlgn="auto" hangingPunct="1">
              <a:spcAft>
                <a:spcPts val="0"/>
              </a:spcAft>
              <a:defRPr/>
            </a:pPr>
            <a:r>
              <a:rPr sz="2800" dirty="0" smtClean="0">
                <a:solidFill>
                  <a:schemeClr val="tx2">
                    <a:satMod val="130000"/>
                  </a:schemeClr>
                </a:solidFill>
              </a:rPr>
              <a:t>思想的解放</a:t>
            </a:r>
          </a:p>
        </p:txBody>
      </p:sp>
      <p:sp>
        <p:nvSpPr>
          <p:cNvPr id="66563" name="内容占位符 2"/>
          <p:cNvSpPr>
            <a:spLocks noGrp="1"/>
          </p:cNvSpPr>
          <p:nvPr>
            <p:ph idx="1"/>
          </p:nvPr>
        </p:nvSpPr>
        <p:spPr>
          <a:xfrm>
            <a:off x="928688" y="1571625"/>
            <a:ext cx="7758112" cy="4584700"/>
          </a:xfrm>
        </p:spPr>
        <p:txBody>
          <a:bodyPr>
            <a:normAutofit/>
          </a:bodyPr>
          <a:lstStyle/>
          <a:p>
            <a:pPr eaLnBrk="1" hangingPunct="1">
              <a:defRPr/>
            </a:pPr>
            <a:r>
              <a:rPr lang="zh-CN" altLang="en-US" sz="2800" dirty="0" smtClean="0"/>
              <a:t>马克思让被压迫者认识到现实社会秩序的不合理性，认识到自我解放的可能性。</a:t>
            </a:r>
            <a:endParaRPr lang="en-US" sz="2800" dirty="0" smtClean="0"/>
          </a:p>
          <a:p>
            <a:pPr marL="365125" indent="-282575" eaLnBrk="1" hangingPunct="1">
              <a:defRPr/>
            </a:pPr>
            <a:r>
              <a:rPr lang="zh-CN" altLang="en-US" sz="2800" dirty="0" smtClean="0">
                <a:latin typeface="黑体" pitchFamily="2" charset="-122"/>
              </a:rPr>
              <a:t>马克思的思想不是束缚人，而是要解放人；不是束缚人的思想，而是为思想打开更广阔的天空。</a:t>
            </a:r>
            <a:endParaRPr lang="zh-CN" altLang="en-US" sz="2800" dirty="0" smtClean="0"/>
          </a:p>
          <a:p>
            <a:pPr marL="365125" indent="-282575">
              <a:defRPr/>
            </a:pPr>
            <a:endParaRPr lang="zh-CN" altLang="en-US" sz="2800" dirty="0" smtClean="0"/>
          </a:p>
          <a:p>
            <a:pPr marL="365125" indent="-282575" eaLnBrk="1" hangingPunct="1">
              <a:defRPr/>
            </a:pPr>
            <a:endParaRPr lang="en-US" altLang="zh-CN" sz="2800" b="1" dirty="0" smtClean="0">
              <a:latin typeface="黑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sz="2800" dirty="0" smtClean="0">
                <a:solidFill>
                  <a:schemeClr val="tx2">
                    <a:satMod val="200000"/>
                  </a:schemeClr>
                </a:solidFill>
                <a:latin typeface="黑体" pitchFamily="2" charset="-122"/>
                <a:ea typeface="黑体" pitchFamily="2" charset="-122"/>
              </a:rPr>
              <a:t>克服教条主义</a:t>
            </a:r>
          </a:p>
        </p:txBody>
      </p:sp>
      <p:sp>
        <p:nvSpPr>
          <p:cNvPr id="65539" name="Rectangle 3"/>
          <p:cNvSpPr>
            <a:spLocks noGrp="1" noChangeArrowheads="1"/>
          </p:cNvSpPr>
          <p:nvPr>
            <p:ph idx="1"/>
          </p:nvPr>
        </p:nvSpPr>
        <p:spPr/>
        <p:txBody>
          <a:bodyPr>
            <a:normAutofit/>
          </a:bodyPr>
          <a:lstStyle/>
          <a:p>
            <a:pPr eaLnBrk="1" hangingPunct="1"/>
            <a:r>
              <a:rPr lang="en-US" altLang="zh-CN" sz="2800" dirty="0" smtClean="0">
                <a:latin typeface="黑体" pitchFamily="49" charset="-122"/>
              </a:rPr>
              <a:t>  </a:t>
            </a:r>
            <a:r>
              <a:rPr lang="en-US" altLang="zh-CN" sz="2800" dirty="0" smtClean="0">
                <a:latin typeface="华文中宋" pitchFamily="2" charset="-122"/>
              </a:rPr>
              <a:t>“</a:t>
            </a:r>
            <a:r>
              <a:rPr lang="zh-CN" altLang="en-US" sz="2800" dirty="0" smtClean="0">
                <a:latin typeface="黑体" pitchFamily="49" charset="-122"/>
              </a:rPr>
              <a:t>马克思的思想一旦被垄断甚至成为国家宗教，他的灵魂就死了，而这正是马克思一生所坚持的根本。</a:t>
            </a:r>
            <a:r>
              <a:rPr lang="zh-CN" altLang="en-US" sz="2800" dirty="0" smtClean="0">
                <a:latin typeface="华文中宋" pitchFamily="2" charset="-122"/>
              </a:rPr>
              <a:t>”</a:t>
            </a:r>
            <a:endParaRPr lang="zh-CN" altLang="en-US" sz="2800" dirty="0" smtClean="0">
              <a:latin typeface="黑体" pitchFamily="49" charset="-122"/>
            </a:endParaRPr>
          </a:p>
          <a:p>
            <a:pPr eaLnBrk="1" hangingPunct="1"/>
            <a:r>
              <a:rPr lang="zh-CN" altLang="en-US" sz="2800" dirty="0" smtClean="0">
                <a:latin typeface="黑体" pitchFamily="49" charset="-122"/>
              </a:rPr>
              <a:t>    （特里尔马克思故居）</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normAutofit/>
          </a:bodyPr>
          <a:lstStyle/>
          <a:p>
            <a:pPr>
              <a:defRPr/>
            </a:pPr>
            <a:r>
              <a:rPr sz="2800" dirty="0" smtClean="0">
                <a:solidFill>
                  <a:schemeClr val="tx2">
                    <a:satMod val="130000"/>
                  </a:schemeClr>
                </a:solidFill>
              </a:rPr>
              <a:t>解放的现实道路</a:t>
            </a:r>
          </a:p>
        </p:txBody>
      </p:sp>
      <p:sp>
        <p:nvSpPr>
          <p:cNvPr id="47107" name="内容占位符 2"/>
          <p:cNvSpPr>
            <a:spLocks noGrp="1"/>
          </p:cNvSpPr>
          <p:nvPr>
            <p:ph idx="1"/>
          </p:nvPr>
        </p:nvSpPr>
        <p:spPr>
          <a:xfrm>
            <a:off x="1143000" y="1643063"/>
            <a:ext cx="7543800" cy="4513262"/>
          </a:xfrm>
        </p:spPr>
        <p:txBody>
          <a:bodyPr rtlCol="0">
            <a:normAutofit/>
          </a:bodyPr>
          <a:lstStyle/>
          <a:p>
            <a:pPr marL="365760" indent="-283464" eaLnBrk="1" fontAlgn="auto" hangingPunct="1">
              <a:spcAft>
                <a:spcPts val="0"/>
              </a:spcAft>
              <a:buFont typeface="Arial" pitchFamily="34" charset="0"/>
              <a:buChar char="•"/>
              <a:defRPr/>
            </a:pPr>
            <a:r>
              <a:rPr lang="zh-CN" altLang="en-US" sz="2800" dirty="0" smtClean="0"/>
              <a:t>只有在现实的世界中并使用现实的手段才能实现真正的解放。</a:t>
            </a:r>
            <a:endParaRPr lang="en-US" altLang="zh-CN" sz="2800" dirty="0" smtClean="0"/>
          </a:p>
          <a:p>
            <a:pPr marL="365760" indent="-283464" eaLnBrk="1" fontAlgn="auto" hangingPunct="1">
              <a:spcAft>
                <a:spcPts val="0"/>
              </a:spcAft>
              <a:buFont typeface="Arial" pitchFamily="34" charset="0"/>
              <a:buChar char="•"/>
              <a:defRPr/>
            </a:pPr>
            <a:r>
              <a:rPr lang="zh-CN" altLang="en-US" sz="2800" dirty="0" smtClean="0"/>
              <a:t>“解放”是一种历史活动，而不是思想活动，“解放”是由历史的关系，是由工业状况、商业状况、农业状况、交往关系的状况促成的</a:t>
            </a:r>
            <a:r>
              <a:rPr lang="en-US" altLang="zh-CN" sz="2800" dirty="0" smtClean="0"/>
              <a:t>…”</a:t>
            </a:r>
            <a:r>
              <a:rPr lang="zh-CN" altLang="en-US" sz="2800" dirty="0" smtClean="0"/>
              <a:t>（全集</a:t>
            </a:r>
            <a:r>
              <a:rPr lang="en-US" altLang="zh-CN" sz="2800" dirty="0" smtClean="0"/>
              <a:t>50-368</a:t>
            </a:r>
            <a:r>
              <a:rPr lang="zh-CN" altLang="en-US" sz="28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p:cNvSpPr>
          <p:nvPr>
            <p:ph type="ctrTitle"/>
          </p:nvPr>
        </p:nvSpPr>
        <p:spPr/>
        <p:txBody>
          <a:bodyPr>
            <a:normAutofit/>
          </a:bodyPr>
          <a:lstStyle/>
          <a:p>
            <a:pPr eaLnBrk="1" fontAlgn="auto" hangingPunct="1">
              <a:spcAft>
                <a:spcPts val="0"/>
              </a:spcAft>
              <a:defRPr/>
            </a:pPr>
            <a:r>
              <a:rPr sz="3600" dirty="0" smtClean="0">
                <a:solidFill>
                  <a:schemeClr val="accent4"/>
                </a:solidFill>
                <a:latin typeface="华文中宋" pitchFamily="2" charset="-122"/>
                <a:ea typeface="华文中宋" pitchFamily="2" charset="-122"/>
              </a:rPr>
              <a:t>一、</a:t>
            </a:r>
            <a:r>
              <a:rPr lang="zh-CN" altLang="en-US" sz="3600" dirty="0" smtClean="0">
                <a:solidFill>
                  <a:schemeClr val="accent4"/>
                </a:solidFill>
                <a:latin typeface="华文中宋" pitchFamily="2" charset="-122"/>
                <a:ea typeface="华文中宋" pitchFamily="2" charset="-122"/>
              </a:rPr>
              <a:t>问题的提出：现代性语境下的文化冲突</a:t>
            </a:r>
            <a:endParaRPr sz="3600" dirty="0" smtClean="0">
              <a:solidFill>
                <a:schemeClr val="accent4"/>
              </a:solidFill>
              <a:latin typeface="华文中宋" pitchFamily="2" charset="-122"/>
              <a:ea typeface="华文中宋" pitchFamily="2" charset="-122"/>
            </a:endParaRPr>
          </a:p>
        </p:txBody>
      </p:sp>
      <p:sp>
        <p:nvSpPr>
          <p:cNvPr id="21507" name="副标题 4"/>
          <p:cNvSpPr>
            <a:spLocks noGrp="1"/>
          </p:cNvSpPr>
          <p:nvPr>
            <p:ph type="subTitle" idx="1"/>
          </p:nvPr>
        </p:nvSpPr>
        <p:spPr/>
        <p:txBody>
          <a:bodyPr/>
          <a:lstStyle/>
          <a:p>
            <a:pPr eaLnBrk="1" hangingPunct="1"/>
            <a:endParaRPr smtClean="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a:spLocks noGrp="1"/>
          </p:cNvSpPr>
          <p:nvPr>
            <p:ph type="ctrTitle"/>
          </p:nvPr>
        </p:nvSpPr>
        <p:spPr/>
        <p:txBody>
          <a:bodyPr>
            <a:normAutofit/>
          </a:bodyPr>
          <a:lstStyle/>
          <a:p>
            <a:pPr eaLnBrk="1" fontAlgn="auto" hangingPunct="1">
              <a:spcAft>
                <a:spcPts val="0"/>
              </a:spcAft>
              <a:defRPr/>
            </a:pPr>
            <a:r>
              <a:rPr altLang="en-US" sz="2800" dirty="0" smtClean="0"/>
              <a:t>四</a:t>
            </a:r>
            <a:r>
              <a:rPr altLang="en-US" sz="2800" dirty="0" smtClean="0">
                <a:solidFill>
                  <a:schemeClr val="accent4"/>
                </a:solidFill>
              </a:rPr>
              <a:t>、文化研究中的科学与价值</a:t>
            </a:r>
            <a:endParaRPr sz="2800" dirty="0" smtClean="0">
              <a:solidFill>
                <a:schemeClr val="accent4"/>
              </a:solidFill>
            </a:endParaRPr>
          </a:p>
        </p:txBody>
      </p:sp>
      <p:sp>
        <p:nvSpPr>
          <p:cNvPr id="68611" name="副标题 4"/>
          <p:cNvSpPr>
            <a:spLocks noGrp="1"/>
          </p:cNvSpPr>
          <p:nvPr>
            <p:ph type="subTitle" idx="1"/>
          </p:nvPr>
        </p:nvSpPr>
        <p:spPr/>
        <p:txBody>
          <a:bodyPr/>
          <a:lstStyle/>
          <a:p>
            <a:pPr eaLnBrk="1" hangingPunct="1"/>
            <a:endParaRPr smtClean="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sz="2800" dirty="0"/>
          </a:p>
        </p:txBody>
      </p:sp>
      <p:sp>
        <p:nvSpPr>
          <p:cNvPr id="69635" name="内容占位符 2"/>
          <p:cNvSpPr>
            <a:spLocks noGrp="1"/>
          </p:cNvSpPr>
          <p:nvPr>
            <p:ph idx="1"/>
          </p:nvPr>
        </p:nvSpPr>
        <p:spPr/>
        <p:txBody>
          <a:bodyPr/>
          <a:lstStyle/>
          <a:p>
            <a:r>
              <a:rPr lang="zh-CN" altLang="en-US" sz="2800" dirty="0" smtClean="0"/>
              <a:t>“文化概念是一个价值概念。因为当我们把经验事实与价值理念联系起来时，经验事实对我们来说才是文化。”</a:t>
            </a:r>
            <a:r>
              <a:rPr lang="en-US" altLang="zh-CN" sz="2800" dirty="0" smtClean="0"/>
              <a:t>——</a:t>
            </a:r>
            <a:r>
              <a:rPr lang="zh-CN" altLang="en-US" sz="2800" dirty="0" smtClean="0"/>
              <a:t>韦伯</a:t>
            </a:r>
          </a:p>
          <a:p>
            <a:endParaRPr lang="zh-CN" altLang="en-US" sz="28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lang="en-US" altLang="zh-CN" sz="2800" dirty="0" smtClean="0"/>
              <a:t>1 </a:t>
            </a:r>
            <a:r>
              <a:rPr sz="2800" dirty="0" err="1" smtClean="0"/>
              <a:t>科学研究的</a:t>
            </a:r>
            <a:r>
              <a:rPr lang="zh-CN" altLang="en-US" sz="2800" dirty="0" smtClean="0"/>
              <a:t>客观性原则</a:t>
            </a:r>
            <a:endParaRPr sz="2800" dirty="0"/>
          </a:p>
        </p:txBody>
      </p:sp>
      <p:sp>
        <p:nvSpPr>
          <p:cNvPr id="67587" name="内容占位符 4"/>
          <p:cNvSpPr>
            <a:spLocks noGrp="1"/>
          </p:cNvSpPr>
          <p:nvPr>
            <p:ph idx="1"/>
          </p:nvPr>
        </p:nvSpPr>
        <p:spPr/>
        <p:txBody>
          <a:bodyPr/>
          <a:lstStyle/>
          <a:p>
            <a:r>
              <a:rPr lang="en-US" altLang="zh-CN" sz="2800" dirty="0" smtClean="0"/>
              <a:t> </a:t>
            </a:r>
            <a:r>
              <a:rPr lang="zh-CN" altLang="en-US" sz="2800" dirty="0" smtClean="0"/>
              <a:t>真理的首要品格是客观性，坚持客观性也成为科学研究的首要规范。</a:t>
            </a:r>
            <a:endParaRPr lang="en-US" altLang="zh-CN" sz="2800" dirty="0" smtClean="0"/>
          </a:p>
          <a:p>
            <a:r>
              <a:rPr lang="en-US" altLang="zh-CN" sz="2800" dirty="0" smtClean="0"/>
              <a:t> </a:t>
            </a:r>
            <a:r>
              <a:rPr lang="zh-CN" altLang="en-US" sz="2800" dirty="0" smtClean="0"/>
              <a:t>社会科学研究的对象具有客观性，揭示其社会结构及其变迁的客观机制便是社会科学研究的任务。</a:t>
            </a:r>
            <a:endParaRPr lang="en-US" altLang="zh-CN" sz="2800" dirty="0" smtClean="0"/>
          </a:p>
          <a:p>
            <a:pPr>
              <a:buNone/>
            </a:pPr>
            <a:endParaRPr lang="zh-CN" altLang="en-US" sz="2800" dirty="0" smtClean="0"/>
          </a:p>
        </p:txBody>
      </p:sp>
    </p:spTree>
    <p:extLst>
      <p:ext uri="{BB962C8B-B14F-4D97-AF65-F5344CB8AC3E}">
        <p14:creationId xmlns:p14="http://schemas.microsoft.com/office/powerpoint/2010/main" val="2556231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2800" dirty="0" smtClean="0"/>
              <a:t>科学研究坚持客观立场</a:t>
            </a:r>
            <a:endParaRPr lang="zh-CN" altLang="en-US" sz="2800" dirty="0"/>
          </a:p>
        </p:txBody>
      </p:sp>
      <p:sp>
        <p:nvSpPr>
          <p:cNvPr id="6" name="内容占位符 5"/>
          <p:cNvSpPr>
            <a:spLocks noGrp="1"/>
          </p:cNvSpPr>
          <p:nvPr>
            <p:ph idx="1"/>
          </p:nvPr>
        </p:nvSpPr>
        <p:spPr/>
        <p:txBody>
          <a:bodyPr/>
          <a:lstStyle/>
          <a:p>
            <a:r>
              <a:rPr lang="zh-CN" altLang="en-US" sz="2800" dirty="0" smtClean="0">
                <a:latin typeface="黑体" pitchFamily="2" charset="-122"/>
                <a:ea typeface="黑体" pitchFamily="2" charset="-122"/>
              </a:rPr>
              <a:t>马克思没有停留于道德的批判，而是深入探讨了现代资本主义制度的深层结构和运行逻辑，从而将社会行动建立在科学之上。</a:t>
            </a:r>
          </a:p>
          <a:p>
            <a:endParaRPr lang="en-US" altLang="zh-CN" sz="2800" dirty="0"/>
          </a:p>
          <a:p>
            <a:endParaRPr lang="zh-CN" altLang="en-US" sz="2800" dirty="0"/>
          </a:p>
        </p:txBody>
      </p:sp>
    </p:spTree>
    <p:extLst>
      <p:ext uri="{BB962C8B-B14F-4D97-AF65-F5344CB8AC3E}">
        <p14:creationId xmlns:p14="http://schemas.microsoft.com/office/powerpoint/2010/main" val="1289583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fontAlgn="auto" hangingPunct="1">
              <a:spcAft>
                <a:spcPts val="0"/>
              </a:spcAft>
              <a:defRPr/>
            </a:pPr>
            <a:r>
              <a:rPr lang="zh-CN" altLang="en-US" sz="2800" dirty="0" smtClean="0">
                <a:solidFill>
                  <a:schemeClr val="tx2">
                    <a:satMod val="130000"/>
                  </a:schemeClr>
                </a:solidFill>
              </a:rPr>
              <a:t>科学反对偏见</a:t>
            </a:r>
            <a:endParaRPr sz="2800" dirty="0" smtClean="0">
              <a:solidFill>
                <a:schemeClr val="tx2">
                  <a:satMod val="130000"/>
                </a:schemeClr>
              </a:solidFill>
            </a:endParaRPr>
          </a:p>
        </p:txBody>
      </p:sp>
      <p:sp>
        <p:nvSpPr>
          <p:cNvPr id="62467" name="内容占位符 2"/>
          <p:cNvSpPr>
            <a:spLocks noGrp="1"/>
          </p:cNvSpPr>
          <p:nvPr>
            <p:ph idx="1"/>
          </p:nvPr>
        </p:nvSpPr>
        <p:spPr/>
        <p:txBody>
          <a:bodyPr rtlCol="0">
            <a:normAutofit/>
          </a:bodyPr>
          <a:lstStyle/>
          <a:p>
            <a:pPr marL="274320" indent="-274320" eaLnBrk="1" fontAlgn="auto" hangingPunct="1">
              <a:spcAft>
                <a:spcPts val="0"/>
              </a:spcAft>
              <a:buClr>
                <a:schemeClr val="accent3"/>
              </a:buClr>
              <a:buFont typeface="Wingdings 2"/>
              <a:buChar char=""/>
              <a:defRPr/>
            </a:pPr>
            <a:r>
              <a:rPr lang="zh-CN" altLang="en-US" sz="2800" b="1" dirty="0" smtClean="0"/>
              <a:t>巴黎公社：“一切学校对人民免费开放，完全不受教会和国家的干涉。这样，不但人人都能受教育，而且</a:t>
            </a:r>
            <a:r>
              <a:rPr lang="zh-CN" altLang="en-US" sz="2800" b="1" dirty="0" smtClean="0">
                <a:latin typeface="黑体" pitchFamily="2" charset="-122"/>
                <a:ea typeface="黑体" pitchFamily="2" charset="-122"/>
              </a:rPr>
              <a:t>科学也摆脱了阶级偏见和政府权力的桎梏。</a:t>
            </a:r>
            <a:r>
              <a:rPr lang="zh-CN" altLang="en-US" sz="2800" b="1" dirty="0" smtClean="0"/>
              <a:t>”</a:t>
            </a:r>
            <a:r>
              <a:rPr lang="en-US" altLang="zh-CN" sz="2800" b="1" dirty="0" smtClean="0"/>
              <a:t>(</a:t>
            </a:r>
            <a:r>
              <a:rPr lang="zh-CN" altLang="en-US" sz="2800" b="1" dirty="0" smtClean="0"/>
              <a:t>选集</a:t>
            </a:r>
            <a:r>
              <a:rPr lang="en-US" altLang="zh-CN" sz="2800" b="1" dirty="0" smtClean="0"/>
              <a:t>3-56 )</a:t>
            </a:r>
          </a:p>
          <a:p>
            <a:pPr marL="274320" indent="-274320" eaLnBrk="1" fontAlgn="auto" hangingPunct="1">
              <a:spcAft>
                <a:spcPts val="0"/>
              </a:spcAft>
              <a:buClr>
                <a:schemeClr val="accent3"/>
              </a:buClr>
              <a:buFont typeface="Wingdings 2"/>
              <a:buChar char=""/>
              <a:defRPr/>
            </a:pPr>
            <a:r>
              <a:rPr lang="zh-CN" altLang="en-US" sz="2800" b="1" dirty="0" smtClean="0"/>
              <a:t>价值中立是否可能？</a:t>
            </a:r>
            <a:endParaRPr lang="en-US" altLang="zh-CN" sz="2800" b="1" dirty="0" smtClean="0"/>
          </a:p>
        </p:txBody>
      </p:sp>
    </p:spTree>
    <p:extLst>
      <p:ext uri="{BB962C8B-B14F-4D97-AF65-F5344CB8AC3E}">
        <p14:creationId xmlns:p14="http://schemas.microsoft.com/office/powerpoint/2010/main" val="842726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2800" dirty="0" smtClean="0">
                <a:latin typeface="华文中宋" pitchFamily="2" charset="-122"/>
                <a:ea typeface="华文中宋" pitchFamily="2" charset="-122"/>
              </a:rPr>
              <a:t>2 </a:t>
            </a:r>
            <a:r>
              <a:rPr sz="2800" dirty="0" smtClean="0">
                <a:latin typeface="华文中宋" pitchFamily="2" charset="-122"/>
                <a:ea typeface="华文中宋" pitchFamily="2" charset="-122"/>
              </a:rPr>
              <a:t>、</a:t>
            </a:r>
            <a:r>
              <a:rPr lang="zh-CN" altLang="en-US" sz="2800" dirty="0" smtClean="0">
                <a:latin typeface="华文中宋" pitchFamily="2" charset="-122"/>
                <a:ea typeface="华文中宋" pitchFamily="2" charset="-122"/>
              </a:rPr>
              <a:t>价值</a:t>
            </a:r>
            <a:r>
              <a:rPr altLang="en-US" sz="2800" dirty="0" smtClean="0">
                <a:latin typeface="华文中宋" pitchFamily="2" charset="-122"/>
                <a:ea typeface="华文中宋" pitchFamily="2" charset="-122"/>
              </a:rPr>
              <a:t>立场</a:t>
            </a:r>
            <a:endParaRPr sz="2800" dirty="0">
              <a:latin typeface="华文中宋" pitchFamily="2" charset="-122"/>
              <a:ea typeface="华文中宋" pitchFamily="2" charset="-122"/>
            </a:endParaRPr>
          </a:p>
        </p:txBody>
      </p:sp>
      <p:sp>
        <p:nvSpPr>
          <p:cNvPr id="69635" name="内容占位符 2"/>
          <p:cNvSpPr>
            <a:spLocks noGrp="1"/>
          </p:cNvSpPr>
          <p:nvPr>
            <p:ph idx="1"/>
          </p:nvPr>
        </p:nvSpPr>
        <p:spPr/>
        <p:txBody>
          <a:bodyPr/>
          <a:lstStyle/>
          <a:p>
            <a:r>
              <a:rPr lang="en-US" altLang="zh-CN" sz="2800" dirty="0" smtClean="0"/>
              <a:t> </a:t>
            </a:r>
            <a:r>
              <a:rPr lang="zh-CN" altLang="en-US" sz="2800" dirty="0" smtClean="0">
                <a:latin typeface="黑体" pitchFamily="2" charset="-122"/>
                <a:ea typeface="黑体" pitchFamily="2" charset="-122"/>
              </a:rPr>
              <a:t>科学</a:t>
            </a:r>
            <a:r>
              <a:rPr lang="zh-CN" altLang="en-US" sz="2800" dirty="0">
                <a:latin typeface="黑体" pitchFamily="2" charset="-122"/>
                <a:ea typeface="黑体" pitchFamily="2" charset="-122"/>
              </a:rPr>
              <a:t>并不满足于发现和揭示社会现象的科学层面，它</a:t>
            </a:r>
            <a:r>
              <a:rPr lang="zh-CN" altLang="en-US" sz="2800" dirty="0" smtClean="0">
                <a:latin typeface="黑体" pitchFamily="2" charset="-122"/>
                <a:ea typeface="黑体" pitchFamily="2" charset="-122"/>
              </a:rPr>
              <a:t>同样以</a:t>
            </a:r>
            <a:r>
              <a:rPr lang="zh-CN" altLang="en-US" sz="2800" dirty="0">
                <a:latin typeface="黑体" pitchFamily="2" charset="-122"/>
                <a:ea typeface="黑体" pitchFamily="2" charset="-122"/>
              </a:rPr>
              <a:t>价值关怀</a:t>
            </a:r>
            <a:r>
              <a:rPr lang="zh-CN" altLang="en-US" sz="2800" dirty="0" smtClean="0">
                <a:latin typeface="黑体" pitchFamily="2" charset="-122"/>
                <a:ea typeface="黑体" pitchFamily="2" charset="-122"/>
              </a:rPr>
              <a:t>为目的。</a:t>
            </a:r>
            <a:endParaRPr lang="en-US" altLang="zh-CN" sz="2800" dirty="0" smtClean="0">
              <a:latin typeface="黑体" pitchFamily="2" charset="-122"/>
              <a:ea typeface="黑体" pitchFamily="2" charset="-122"/>
            </a:endParaRPr>
          </a:p>
          <a:p>
            <a:pPr eaLnBrk="1" hangingPunct="1"/>
            <a:r>
              <a:rPr lang="zh-CN" altLang="en-US" sz="2800" dirty="0"/>
              <a:t>霍金：人类基因中的自私和贪婪将耗尽地球资源，唯一出路是移民外星球</a:t>
            </a:r>
            <a:r>
              <a:rPr lang="zh-CN" altLang="en-US" sz="2800" dirty="0" smtClean="0"/>
              <a:t>。</a:t>
            </a:r>
            <a:endParaRPr lang="en-US" altLang="zh-CN" sz="2800" dirty="0"/>
          </a:p>
        </p:txBody>
      </p:sp>
    </p:spTree>
    <p:extLst>
      <p:ext uri="{BB962C8B-B14F-4D97-AF65-F5344CB8AC3E}">
        <p14:creationId xmlns:p14="http://schemas.microsoft.com/office/powerpoint/2010/main" val="3944637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sz="2800" dirty="0"/>
          </a:p>
        </p:txBody>
      </p:sp>
      <p:sp>
        <p:nvSpPr>
          <p:cNvPr id="4" name="内容占位符 3"/>
          <p:cNvSpPr>
            <a:spLocks noGrp="1"/>
          </p:cNvSpPr>
          <p:nvPr>
            <p:ph sz="half" idx="1"/>
          </p:nvPr>
        </p:nvSpPr>
        <p:spPr/>
        <p:txBody>
          <a:bodyPr>
            <a:normAutofit/>
          </a:bodyPr>
          <a:lstStyle/>
          <a:p>
            <a:r>
              <a:rPr lang="zh-CN" altLang="en-US" sz="2800" dirty="0" smtClean="0"/>
              <a:t>科学的马克思主义（</a:t>
            </a:r>
            <a:r>
              <a:rPr lang="zh-CN" altLang="en-US" sz="2800" dirty="0"/>
              <a:t>阿尔都</a:t>
            </a:r>
            <a:r>
              <a:rPr lang="zh-CN" altLang="en-US" sz="2800" dirty="0" smtClean="0"/>
              <a:t>塞）</a:t>
            </a:r>
            <a:r>
              <a:rPr lang="zh-CN" altLang="en-US" sz="2800" dirty="0"/>
              <a:t> ：</a:t>
            </a:r>
            <a:endParaRPr lang="en-US" altLang="zh-CN" sz="2800" dirty="0" smtClean="0"/>
          </a:p>
          <a:p>
            <a:r>
              <a:rPr lang="zh-CN" altLang="en-US" sz="2800" dirty="0" smtClean="0"/>
              <a:t>青年马克思到成熟马克思存在一种“认识论断裂”，摆脱了浪漫主义的人道主义，而转向对现实的科学研究。</a:t>
            </a:r>
            <a:endParaRPr lang="zh-CN" altLang="en-US" sz="2800" dirty="0"/>
          </a:p>
        </p:txBody>
      </p:sp>
      <p:sp>
        <p:nvSpPr>
          <p:cNvPr id="5" name="内容占位符 4"/>
          <p:cNvSpPr>
            <a:spLocks noGrp="1"/>
          </p:cNvSpPr>
          <p:nvPr>
            <p:ph sz="half" idx="2"/>
          </p:nvPr>
        </p:nvSpPr>
        <p:spPr/>
        <p:txBody>
          <a:bodyPr>
            <a:normAutofit/>
          </a:bodyPr>
          <a:lstStyle/>
          <a:p>
            <a:r>
              <a:rPr lang="zh-CN" altLang="en-US" sz="2800" dirty="0" smtClean="0"/>
              <a:t>人道主义的马克思主义</a:t>
            </a:r>
            <a:r>
              <a:rPr lang="zh-CN" altLang="en-US" sz="2800" dirty="0" smtClean="0">
                <a:sym typeface="Wingdings" pitchFamily="2" charset="2"/>
              </a:rPr>
              <a:t>（萨特）：</a:t>
            </a:r>
            <a:endParaRPr lang="en-US" altLang="zh-CN" sz="2800" dirty="0" smtClean="0"/>
          </a:p>
          <a:p>
            <a:r>
              <a:rPr lang="zh-CN" altLang="en-US" sz="2800" dirty="0" smtClean="0"/>
              <a:t>马克思主义不是冷冰冰地强调阶级斗争，它同时也是一种“人学” ，是一种人道主义哲学。</a:t>
            </a:r>
            <a:endParaRPr lang="zh-CN" altLang="en-US" sz="2800" dirty="0"/>
          </a:p>
        </p:txBody>
      </p:sp>
    </p:spTree>
    <p:extLst>
      <p:ext uri="{BB962C8B-B14F-4D97-AF65-F5344CB8AC3E}">
        <p14:creationId xmlns:p14="http://schemas.microsoft.com/office/powerpoint/2010/main" val="382712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altLang="en-US" sz="2800" dirty="0" smtClean="0"/>
              <a:t>结语</a:t>
            </a:r>
            <a:endParaRPr lang="zh-CN" altLang="en-US" sz="2800" dirty="0"/>
          </a:p>
        </p:txBody>
      </p:sp>
      <p:sp>
        <p:nvSpPr>
          <p:cNvPr id="6" name="文本占位符 5"/>
          <p:cNvSpPr>
            <a:spLocks noGrp="1"/>
          </p:cNvSpPr>
          <p:nvPr>
            <p:ph type="body" idx="1"/>
          </p:nvPr>
        </p:nvSpPr>
        <p:spPr/>
        <p:txBody>
          <a:bodyPr/>
          <a:lstStyle/>
          <a:p>
            <a:r>
              <a:rPr lang="en-US" altLang="zh-CN" dirty="0" smtClean="0"/>
              <a:t>      </a:t>
            </a:r>
            <a:r>
              <a:rPr lang="zh-CN" altLang="en-US" dirty="0" smtClean="0"/>
              <a:t>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文化研究方法论</a:t>
            </a: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、问题意识：从时代与文化的碰撞中发现问题</a:t>
            </a:r>
            <a:endParaRPr lang="en-US" altLang="zh-CN" dirty="0" smtClean="0"/>
          </a:p>
          <a:p>
            <a:r>
              <a:rPr lang="en-US" altLang="zh-CN" dirty="0" smtClean="0"/>
              <a:t>2</a:t>
            </a:r>
            <a:r>
              <a:rPr lang="zh-CN" altLang="en-US" dirty="0" smtClean="0"/>
              <a:t>、历史唯物主义立场：认识文化背后的物质动因</a:t>
            </a:r>
            <a:endParaRPr lang="en-US" altLang="zh-CN" dirty="0" smtClean="0"/>
          </a:p>
          <a:p>
            <a:r>
              <a:rPr lang="en-US" altLang="zh-CN" dirty="0" smtClean="0"/>
              <a:t>3</a:t>
            </a:r>
            <a:r>
              <a:rPr lang="zh-CN" altLang="en-US" dirty="0" smtClean="0"/>
              <a:t>、权力分析方法：文化批判理论</a:t>
            </a:r>
            <a:endParaRPr lang="en-US" altLang="zh-CN" dirty="0" smtClean="0"/>
          </a:p>
          <a:p>
            <a:r>
              <a:rPr lang="en-US" altLang="zh-CN" dirty="0" smtClean="0"/>
              <a:t>4</a:t>
            </a:r>
            <a:r>
              <a:rPr lang="zh-CN" altLang="en-US" dirty="0" smtClean="0"/>
              <a:t>、保持客观性与价值立场的张力</a:t>
            </a:r>
            <a:endParaRPr lang="en-US" altLang="zh-CN" dirty="0" smtClean="0"/>
          </a:p>
          <a:p>
            <a:endParaRPr lang="zh-CN" altLang="en-US" dirty="0"/>
          </a:p>
        </p:txBody>
      </p:sp>
    </p:spTree>
    <p:extLst>
      <p:ext uri="{BB962C8B-B14F-4D97-AF65-F5344CB8AC3E}">
        <p14:creationId xmlns:p14="http://schemas.microsoft.com/office/powerpoint/2010/main" val="1269749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z="2800" dirty="0" smtClean="0"/>
              <a:t>文化与启蒙</a:t>
            </a:r>
            <a:endParaRPr lang="zh-CN" altLang="en-US" sz="2800" dirty="0"/>
          </a:p>
        </p:txBody>
      </p:sp>
      <p:sp>
        <p:nvSpPr>
          <p:cNvPr id="3" name="内容占位符 2"/>
          <p:cNvSpPr>
            <a:spLocks noGrp="1"/>
          </p:cNvSpPr>
          <p:nvPr>
            <p:ph sz="half" idx="1"/>
          </p:nvPr>
        </p:nvSpPr>
        <p:spPr/>
        <p:txBody>
          <a:bodyPr/>
          <a:lstStyle/>
          <a:p>
            <a:r>
              <a:rPr lang="en-US" altLang="zh-CN" sz="2800" dirty="0" smtClean="0"/>
              <a:t> </a:t>
            </a:r>
            <a:r>
              <a:rPr lang="zh-CN" altLang="en-US" sz="2800" dirty="0" smtClean="0"/>
              <a:t>启蒙（</a:t>
            </a:r>
            <a:r>
              <a:rPr lang="en-US" altLang="zh-CN" sz="2800" dirty="0" smtClean="0"/>
              <a:t>Enlightenment</a:t>
            </a:r>
            <a:r>
              <a:rPr lang="zh-CN" altLang="en-US" sz="2800" dirty="0" smtClean="0"/>
              <a:t>）</a:t>
            </a:r>
            <a:endParaRPr lang="en-US" altLang="zh-CN" sz="2800" dirty="0" smtClean="0"/>
          </a:p>
          <a:p>
            <a:r>
              <a:rPr lang="zh-CN" altLang="en-US" sz="2800" dirty="0" smtClean="0"/>
              <a:t>通过 “人文教化”“以文化人”</a:t>
            </a:r>
            <a:endParaRPr lang="en-US" altLang="zh-CN" sz="2800" dirty="0" smtClean="0"/>
          </a:p>
        </p:txBody>
      </p:sp>
      <p:sp>
        <p:nvSpPr>
          <p:cNvPr id="4" name="内容占位符 3"/>
          <p:cNvSpPr>
            <a:spLocks noGrp="1"/>
          </p:cNvSpPr>
          <p:nvPr>
            <p:ph sz="half" idx="2"/>
          </p:nvPr>
        </p:nvSpPr>
        <p:spPr/>
        <p:txBody>
          <a:bodyPr/>
          <a:lstStyle/>
          <a:p>
            <a:r>
              <a:rPr lang="zh-CN" altLang="en-US" sz="2800" dirty="0" smtClean="0"/>
              <a:t>蒙昧与遮蔽</a:t>
            </a:r>
            <a:r>
              <a:rPr lang="en-US" altLang="zh-CN" sz="2800" dirty="0" smtClean="0"/>
              <a:t>: </a:t>
            </a:r>
            <a:r>
              <a:rPr lang="zh-CN" altLang="en-US" sz="2800" dirty="0" smtClean="0"/>
              <a:t>人类创造的知识与文化价值系统充满了错误和蒙昧，使人陷入无、无明。</a:t>
            </a:r>
            <a:r>
              <a:rPr lang="en-US" altLang="zh-CN" sz="2800" dirty="0" smtClean="0"/>
              <a:t> </a:t>
            </a:r>
            <a:endParaRPr lang="zh-CN" altLang="en-US" sz="2800" dirty="0"/>
          </a:p>
        </p:txBody>
      </p:sp>
    </p:spTree>
    <p:extLst>
      <p:ext uri="{BB962C8B-B14F-4D97-AF65-F5344CB8AC3E}">
        <p14:creationId xmlns:p14="http://schemas.microsoft.com/office/powerpoint/2010/main" val="18166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lang="en-US" sz="2800" dirty="0" smtClean="0">
                <a:latin typeface="+mj-ea"/>
              </a:rPr>
              <a:t> </a:t>
            </a:r>
            <a:r>
              <a:rPr lang="zh-CN" altLang="en-US" sz="2800" dirty="0" smtClean="0">
                <a:latin typeface="+mj-ea"/>
              </a:rPr>
              <a:t>文化</a:t>
            </a:r>
            <a:endParaRPr sz="2800" dirty="0">
              <a:latin typeface="+mj-ea"/>
            </a:endParaRPr>
          </a:p>
        </p:txBody>
      </p:sp>
      <p:sp>
        <p:nvSpPr>
          <p:cNvPr id="16387" name="内容占位符 4"/>
          <p:cNvSpPr>
            <a:spLocks noGrp="1"/>
          </p:cNvSpPr>
          <p:nvPr>
            <p:ph idx="1"/>
          </p:nvPr>
        </p:nvSpPr>
        <p:spPr>
          <a:xfrm>
            <a:off x="971600" y="1556792"/>
            <a:ext cx="7562801" cy="4354430"/>
          </a:xfrm>
        </p:spPr>
        <p:txBody>
          <a:bodyPr>
            <a:normAutofit fontScale="92500"/>
          </a:bodyPr>
          <a:lstStyle/>
          <a:p>
            <a:r>
              <a:rPr lang="zh-CN" altLang="en-US" sz="2800" dirty="0" smtClean="0"/>
              <a:t>广义：与“自然”相对应的人类的物质与精神</a:t>
            </a:r>
            <a:r>
              <a:rPr lang="zh-CN" altLang="en-US" sz="2800" dirty="0" smtClean="0"/>
              <a:t>生产及其创造成果。</a:t>
            </a:r>
            <a:endParaRPr lang="en-US" altLang="zh-CN" sz="2800" dirty="0" smtClean="0"/>
          </a:p>
          <a:p>
            <a:r>
              <a:rPr lang="zh-CN" altLang="en-US" sz="2800" dirty="0" smtClean="0"/>
              <a:t>狭义： 群体共享的价值观</a:t>
            </a:r>
            <a:endParaRPr lang="en-US" altLang="zh-CN" sz="2800" dirty="0" smtClean="0"/>
          </a:p>
          <a:p>
            <a:r>
              <a:rPr lang="en-US" altLang="zh-CN" sz="2800" dirty="0" smtClean="0"/>
              <a:t>——</a:t>
            </a:r>
            <a:r>
              <a:rPr lang="zh-CN" altLang="en-US" sz="2800" dirty="0" smtClean="0"/>
              <a:t>通过知识体系解释</a:t>
            </a:r>
            <a:r>
              <a:rPr lang="zh-CN" altLang="en-US" sz="2800" dirty="0" smtClean="0"/>
              <a:t>世界，为人提供世界观</a:t>
            </a:r>
            <a:r>
              <a:rPr lang="zh-CN" altLang="en-US" sz="2800" dirty="0" smtClean="0"/>
              <a:t>；</a:t>
            </a:r>
            <a:endParaRPr lang="en-US" altLang="zh-CN" sz="2800" dirty="0" smtClean="0"/>
          </a:p>
          <a:p>
            <a:r>
              <a:rPr lang="en-US" altLang="zh-CN" sz="2800" dirty="0" smtClean="0"/>
              <a:t>——</a:t>
            </a:r>
            <a:r>
              <a:rPr lang="zh-CN" altLang="en-US" sz="2800" dirty="0" smtClean="0"/>
              <a:t>通过价值体系确立行为</a:t>
            </a:r>
            <a:r>
              <a:rPr lang="zh-CN" altLang="en-US" sz="2800" dirty="0" smtClean="0"/>
              <a:t>规范，维系社会</a:t>
            </a:r>
            <a:r>
              <a:rPr lang="zh-CN" altLang="en-US" sz="2800" dirty="0" smtClean="0"/>
              <a:t>秩序；</a:t>
            </a:r>
            <a:endParaRPr lang="en-US" altLang="zh-CN" sz="2800" dirty="0" smtClean="0"/>
          </a:p>
          <a:p>
            <a:r>
              <a:rPr lang="en-US" altLang="zh-CN" sz="2800" dirty="0" smtClean="0"/>
              <a:t>——</a:t>
            </a:r>
            <a:r>
              <a:rPr lang="zh-CN" altLang="en-US" sz="2800" dirty="0" smtClean="0"/>
              <a:t>通过信仰系统为人提供安身立命的意义世界。</a:t>
            </a:r>
            <a:endParaRPr lang="en-US" altLang="zh-CN" sz="2800" dirty="0" smtClean="0"/>
          </a:p>
          <a:p>
            <a:r>
              <a:rPr lang="zh-CN" altLang="en-US" sz="2800" dirty="0"/>
              <a:t>文化：人在互动中创造意义的社会实践活动及其成果</a:t>
            </a:r>
            <a:r>
              <a:rPr lang="zh-CN" altLang="en-US" sz="2800" dirty="0" smtClean="0"/>
              <a:t>。</a:t>
            </a:r>
            <a:endParaRPr lang="en-US" altLang="zh-CN" sz="2800" dirty="0"/>
          </a:p>
        </p:txBody>
      </p:sp>
    </p:spTree>
    <p:extLst>
      <p:ext uri="{BB962C8B-B14F-4D97-AF65-F5344CB8AC3E}">
        <p14:creationId xmlns:p14="http://schemas.microsoft.com/office/powerpoint/2010/main" val="1322360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z="2800" dirty="0" smtClean="0"/>
              <a:t>文化：创造与变迁</a:t>
            </a:r>
            <a:endParaRPr lang="zh-CN" altLang="en-US" sz="2800" dirty="0"/>
          </a:p>
        </p:txBody>
      </p:sp>
      <p:sp>
        <p:nvSpPr>
          <p:cNvPr id="3" name="内容占位符 2"/>
          <p:cNvSpPr>
            <a:spLocks noGrp="1"/>
          </p:cNvSpPr>
          <p:nvPr>
            <p:ph idx="1"/>
          </p:nvPr>
        </p:nvSpPr>
        <p:spPr/>
        <p:txBody>
          <a:bodyPr>
            <a:normAutofit/>
          </a:bodyPr>
          <a:lstStyle/>
          <a:p>
            <a:r>
              <a:rPr lang="en-US" altLang="zh-CN" sz="2800" dirty="0" smtClean="0"/>
              <a:t> </a:t>
            </a:r>
            <a:r>
              <a:rPr lang="zh-CN" altLang="en-US" sz="2800" dirty="0" smtClean="0"/>
              <a:t>文化具有相对的稳定性、保守性。</a:t>
            </a:r>
            <a:endParaRPr lang="en-US" altLang="zh-CN" sz="2800" dirty="0" smtClean="0"/>
          </a:p>
          <a:p>
            <a:r>
              <a:rPr lang="en-US" altLang="zh-CN" sz="2800" dirty="0" smtClean="0"/>
              <a:t> </a:t>
            </a:r>
            <a:r>
              <a:rPr lang="zh-CN" altLang="en-US" sz="2800" dirty="0" smtClean="0"/>
              <a:t>随着经济、政治与社会的变迁，文化也处于变动不居的流变中。</a:t>
            </a:r>
            <a:r>
              <a:rPr lang="en-US" altLang="zh-CN" sz="2800" dirty="0" smtClean="0"/>
              <a:t> </a:t>
            </a:r>
          </a:p>
          <a:p>
            <a:r>
              <a:rPr lang="zh-CN" altLang="en-US" sz="2800" dirty="0" smtClean="0"/>
              <a:t>人们在新的生活实践中参与创造新文化。</a:t>
            </a:r>
            <a:endParaRPr lang="en-US" altLang="zh-CN" sz="2800"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z="2800" dirty="0" smtClean="0"/>
              <a:t>文化创造的民主立场</a:t>
            </a:r>
            <a:endParaRPr lang="zh-CN" altLang="en-US" sz="2800" dirty="0"/>
          </a:p>
        </p:txBody>
      </p:sp>
      <p:sp>
        <p:nvSpPr>
          <p:cNvPr id="3" name="内容占位符 2"/>
          <p:cNvSpPr>
            <a:spLocks noGrp="1"/>
          </p:cNvSpPr>
          <p:nvPr>
            <p:ph idx="1"/>
          </p:nvPr>
        </p:nvSpPr>
        <p:spPr/>
        <p:txBody>
          <a:bodyPr>
            <a:normAutofit/>
          </a:bodyPr>
          <a:lstStyle/>
          <a:p>
            <a:r>
              <a:rPr lang="zh-CN" altLang="en-US" sz="2800" dirty="0" smtClean="0"/>
              <a:t>阿普尔：共同文化要求创造条件，使所有人可以参与意义的创造和再造。它要求一个民主的过程，在这个过程中所有的人</a:t>
            </a:r>
            <a:r>
              <a:rPr lang="en-US" altLang="zh-CN" sz="2800" dirty="0" smtClean="0"/>
              <a:t>——</a:t>
            </a:r>
            <a:r>
              <a:rPr lang="zh-CN" altLang="en-US" sz="2800" dirty="0" smtClean="0"/>
              <a:t>而不仅仅是“西方传统”的知识卫道士</a:t>
            </a:r>
            <a:r>
              <a:rPr lang="en-US" altLang="zh-CN" sz="2800" dirty="0" smtClean="0"/>
              <a:t>——</a:t>
            </a:r>
            <a:r>
              <a:rPr lang="zh-CN" altLang="en-US" sz="2800" dirty="0" smtClean="0"/>
              <a:t>能够参与商议什么是重要的。                </a:t>
            </a:r>
            <a:endParaRPr lang="en-US" altLang="zh-CN" sz="2800" dirty="0" smtClean="0"/>
          </a:p>
          <a:p>
            <a:pPr>
              <a:buNone/>
            </a:pPr>
            <a:r>
              <a:rPr lang="en-US" altLang="zh-CN" sz="2800" dirty="0" smtClean="0"/>
              <a:t>                  </a:t>
            </a:r>
            <a:r>
              <a:rPr lang="zh-CN" altLang="en-US" sz="2800" dirty="0" smtClean="0"/>
              <a:t>（</a:t>
            </a:r>
            <a:r>
              <a:rPr lang="en-US" altLang="zh-CN" sz="2800" dirty="0" smtClean="0"/>
              <a:t>《</a:t>
            </a:r>
            <a:r>
              <a:rPr lang="zh-CN" altLang="en-US" sz="2800" dirty="0" smtClean="0"/>
              <a:t>意识形态与课程</a:t>
            </a:r>
            <a:r>
              <a:rPr lang="en-US" altLang="zh-CN" sz="2800" dirty="0" smtClean="0"/>
              <a:t>》</a:t>
            </a:r>
            <a:r>
              <a:rPr lang="zh-CN" altLang="en-US" sz="2800" dirty="0" smtClean="0"/>
              <a:t>）</a:t>
            </a:r>
            <a:endParaRPr lang="en-US" altLang="zh-CN" sz="2800" dirty="0" smtClean="0"/>
          </a:p>
          <a:p>
            <a:r>
              <a:rPr lang="zh-CN" altLang="en-US" sz="2800" dirty="0" smtClean="0"/>
              <a:t>公民文化是民主发展的必要条件，</a:t>
            </a:r>
            <a:r>
              <a:rPr lang="en-US" altLang="zh-CN" sz="2800" dirty="0" smtClean="0"/>
              <a:t> </a:t>
            </a:r>
            <a:r>
              <a:rPr lang="zh-CN" altLang="en-US" sz="2800" dirty="0" smtClean="0"/>
              <a:t>专制文化传统（官本位、权力崇拜等）是阻挠民主进程的障碍</a:t>
            </a:r>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2800" dirty="0" smtClean="0"/>
              <a:t> </a:t>
            </a:r>
            <a:r>
              <a:rPr sz="2800" dirty="0" smtClean="0"/>
              <a:t>在传统性与现代性张力中徘徊</a:t>
            </a:r>
            <a:endParaRPr sz="2800" dirty="0"/>
          </a:p>
        </p:txBody>
      </p:sp>
      <p:sp>
        <p:nvSpPr>
          <p:cNvPr id="9" name="内容占位符 8"/>
          <p:cNvSpPr>
            <a:spLocks noGrp="1"/>
          </p:cNvSpPr>
          <p:nvPr>
            <p:ph idx="1"/>
          </p:nvPr>
        </p:nvSpPr>
        <p:spPr/>
        <p:txBody>
          <a:bodyPr>
            <a:normAutofit/>
          </a:bodyPr>
          <a:lstStyle/>
          <a:p>
            <a:pPr indent="127000" algn="just">
              <a:lnSpc>
                <a:spcPct val="125000"/>
              </a:lnSpc>
              <a:defRPr/>
            </a:pPr>
            <a:r>
              <a:rPr lang="zh-CN" altLang="zh-CN" sz="2800" dirty="0" smtClean="0">
                <a:latin typeface="Calibri"/>
                <a:cs typeface="Times New Roman"/>
              </a:rPr>
              <a:t>中国</a:t>
            </a:r>
            <a:r>
              <a:rPr lang="zh-CN" altLang="zh-CN" sz="2800" dirty="0">
                <a:latin typeface="Calibri"/>
                <a:cs typeface="Times New Roman"/>
              </a:rPr>
              <a:t>数十年学习西方科学文化和自由民主精神的文化运动之所以屡屡</a:t>
            </a:r>
            <a:r>
              <a:rPr lang="zh-CN" altLang="zh-CN" sz="2800" dirty="0" smtClean="0">
                <a:latin typeface="Calibri"/>
                <a:cs typeface="Times New Roman"/>
              </a:rPr>
              <a:t>失败是</a:t>
            </a:r>
            <a:r>
              <a:rPr lang="zh-CN" altLang="zh-CN" sz="2800" dirty="0">
                <a:latin typeface="Calibri"/>
                <a:cs typeface="Times New Roman"/>
              </a:rPr>
              <a:t>因为过分功利化，这导致“未能真正直接肯定西方科学、民主、自由、宗教之本身之价值，正面承担西方科学、民主、自由，或宗教之精神。</a:t>
            </a:r>
            <a:r>
              <a:rPr lang="zh-CN" altLang="zh-CN" sz="2800" dirty="0" smtClean="0">
                <a:latin typeface="Calibri"/>
                <a:cs typeface="Times New Roman"/>
              </a:rPr>
              <a:t>”</a:t>
            </a:r>
            <a:endParaRPr lang="en-US" altLang="zh-CN" sz="2800" dirty="0" smtClean="0">
              <a:latin typeface="Calibri"/>
              <a:cs typeface="Times New Roman"/>
            </a:endParaRPr>
          </a:p>
          <a:p>
            <a:pPr indent="127000" algn="just">
              <a:lnSpc>
                <a:spcPct val="125000"/>
              </a:lnSpc>
              <a:defRPr/>
            </a:pPr>
            <a:r>
              <a:rPr lang="en-US" altLang="zh-CN" sz="2800" dirty="0" smtClean="0">
                <a:latin typeface="Calibri"/>
                <a:cs typeface="Times New Roman"/>
              </a:rPr>
              <a:t>——</a:t>
            </a:r>
            <a:r>
              <a:rPr lang="zh-CN" altLang="zh-CN" sz="2800" dirty="0" smtClean="0">
                <a:latin typeface="Calibri"/>
                <a:cs typeface="Times New Roman"/>
              </a:rPr>
              <a:t>唐君毅</a:t>
            </a:r>
            <a:endParaRPr lang="zh-CN" altLang="zh-CN" sz="2800" dirty="0">
              <a:latin typeface="Calibri"/>
              <a:ea typeface="仿宋_GB2312"/>
              <a:cs typeface="Times New Roman"/>
            </a:endParaRPr>
          </a:p>
          <a:p>
            <a:pPr eaLnBrk="1" hangingPunct="1">
              <a:defRPr/>
            </a:pPr>
            <a:endParaRPr lang="zh-CN" altLang="en-US" sz="2800" dirty="0"/>
          </a:p>
        </p:txBody>
      </p:sp>
      <p:sp>
        <p:nvSpPr>
          <p:cNvPr id="72709"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2FAB9E9-CB6B-48A3-9BC8-FD50B28179F0}" type="datetime1">
              <a:rPr lang="en-US" altLang="zh-CN" smtClean="0"/>
              <a:pPr eaLnBrk="1" hangingPunct="1"/>
              <a:t>9/23/2019</a:t>
            </a:fld>
            <a:endParaRPr lang="en-US" altLang="zh-CN" smtClean="0"/>
          </a:p>
        </p:txBody>
      </p:sp>
      <p:sp>
        <p:nvSpPr>
          <p:cNvPr id="72710" name="页脚占位符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mtClean="0"/>
          </a:p>
        </p:txBody>
      </p:sp>
      <p:sp>
        <p:nvSpPr>
          <p:cNvPr id="72711"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30CE5CD-FDDE-431D-9ED8-0AA994F47C72}" type="slidenum">
              <a:rPr lang="en-US" altLang="zh-CN" smtClean="0"/>
              <a:pPr eaLnBrk="1" hangingPunct="1"/>
              <a:t>52</a:t>
            </a:fld>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eaLnBrk="1" hangingPunct="1">
              <a:defRPr/>
            </a:pPr>
            <a:r>
              <a:rPr sz="2800" dirty="0" smtClean="0"/>
              <a:t>文化的回归与再生</a:t>
            </a:r>
            <a:endParaRPr sz="2800" dirty="0"/>
          </a:p>
        </p:txBody>
      </p:sp>
      <p:sp>
        <p:nvSpPr>
          <p:cNvPr id="74755" name="文本占位符 1"/>
          <p:cNvSpPr>
            <a:spLocks noGrp="1"/>
          </p:cNvSpPr>
          <p:nvPr>
            <p:ph type="body" idx="1"/>
          </p:nvPr>
        </p:nvSpPr>
        <p:spPr>
          <a:xfrm>
            <a:off x="4714876" y="4929198"/>
            <a:ext cx="4040188" cy="641350"/>
          </a:xfrm>
        </p:spPr>
        <p:txBody>
          <a:bodyPr/>
          <a:lstStyle/>
          <a:p>
            <a:pPr eaLnBrk="1" hangingPunct="1"/>
            <a:endParaRPr lang="zh-CN" altLang="en-US" sz="2800" dirty="0" smtClean="0"/>
          </a:p>
        </p:txBody>
      </p:sp>
      <p:sp>
        <p:nvSpPr>
          <p:cNvPr id="74756" name="内容占位符 2"/>
          <p:cNvSpPr>
            <a:spLocks noGrp="1"/>
          </p:cNvSpPr>
          <p:nvPr>
            <p:ph sz="half" idx="2"/>
          </p:nvPr>
        </p:nvSpPr>
        <p:spPr>
          <a:xfrm>
            <a:off x="457200" y="1714488"/>
            <a:ext cx="4257676" cy="4411675"/>
          </a:xfrm>
        </p:spPr>
        <p:txBody>
          <a:bodyPr>
            <a:normAutofit fontScale="92500" lnSpcReduction="10000"/>
          </a:bodyPr>
          <a:lstStyle/>
          <a:p>
            <a:r>
              <a:rPr lang="zh-CN" altLang="en-US" sz="2800" dirty="0" smtClean="0"/>
              <a:t>“先前的文化将变成一堆废墟，最后变成一堆灰烬，但精神将在灰烬的上空萦绕盘旋。”</a:t>
            </a:r>
            <a:r>
              <a:rPr lang="en-US" altLang="zh-CN" sz="2800" dirty="0" smtClean="0"/>
              <a:t>  ——</a:t>
            </a:r>
            <a:r>
              <a:rPr lang="zh-CN" altLang="en-US" sz="2800" dirty="0" smtClean="0"/>
              <a:t>维特根斯坦</a:t>
            </a:r>
            <a:endParaRPr lang="en-US" altLang="zh-CN" sz="2800" dirty="0" smtClean="0"/>
          </a:p>
          <a:p>
            <a:r>
              <a:rPr lang="zh-CN" altLang="en-US" sz="2800" dirty="0" smtClean="0"/>
              <a:t>中国文化复兴不仅意味着传统的价值与精神的回归，还包括对传统文化更加理性、彻底的反思和批判，进而升华至新制度和新文化的构建。</a:t>
            </a:r>
          </a:p>
          <a:p>
            <a:endParaRPr lang="zh-CN" altLang="en-US" sz="2800" dirty="0" smtClean="0"/>
          </a:p>
          <a:p>
            <a:pPr eaLnBrk="1" hangingPunct="1"/>
            <a:endParaRPr lang="zh-CN" altLang="en-US" sz="2800" dirty="0" smtClean="0"/>
          </a:p>
        </p:txBody>
      </p:sp>
      <p:sp>
        <p:nvSpPr>
          <p:cNvPr id="74757" name="文本占位符 3"/>
          <p:cNvSpPr>
            <a:spLocks noGrp="1"/>
          </p:cNvSpPr>
          <p:nvPr>
            <p:ph type="body" sz="quarter" idx="3"/>
          </p:nvPr>
        </p:nvSpPr>
        <p:spPr>
          <a:xfrm flipV="1">
            <a:off x="4716463" y="2176463"/>
            <a:ext cx="3970337" cy="44450"/>
          </a:xfrm>
        </p:spPr>
        <p:txBody>
          <a:bodyPr>
            <a:normAutofit fontScale="25000" lnSpcReduction="20000"/>
          </a:bodyPr>
          <a:lstStyle/>
          <a:p>
            <a:pPr eaLnBrk="1" hangingPunct="1"/>
            <a:endParaRPr lang="zh-CN" altLang="en-US" smtClean="0"/>
          </a:p>
        </p:txBody>
      </p:sp>
      <p:sp>
        <p:nvSpPr>
          <p:cNvPr id="74758" name="内容占位符 10"/>
          <p:cNvSpPr>
            <a:spLocks noGrp="1"/>
          </p:cNvSpPr>
          <p:nvPr>
            <p:ph sz="quarter" idx="4"/>
          </p:nvPr>
        </p:nvSpPr>
        <p:spPr>
          <a:xfrm>
            <a:off x="4702651" y="1556792"/>
            <a:ext cx="4013200" cy="3373437"/>
          </a:xfrm>
        </p:spPr>
        <p:txBody>
          <a:bodyPr/>
          <a:lstStyle/>
          <a:p>
            <a:pPr eaLnBrk="1" hangingPunct="1"/>
            <a:endParaRPr lang="zh-CN" altLang="en-US" dirty="0" smtClean="0"/>
          </a:p>
        </p:txBody>
      </p:sp>
      <p:sp>
        <p:nvSpPr>
          <p:cNvPr id="74759" name="日期占位符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mtClean="0"/>
          </a:p>
        </p:txBody>
      </p:sp>
      <p:sp>
        <p:nvSpPr>
          <p:cNvPr id="74760" name="页脚占位符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dirty="0" smtClean="0"/>
          </a:p>
        </p:txBody>
      </p:sp>
      <p:sp>
        <p:nvSpPr>
          <p:cNvPr id="74761"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238E257-286B-4882-B635-CA46CDBD8716}" type="slidenum">
              <a:rPr lang="en-US" altLang="zh-CN" smtClean="0"/>
              <a:pPr eaLnBrk="1" hangingPunct="1"/>
              <a:t>53</a:t>
            </a:fld>
            <a:endParaRPr lang="en-US" altLang="zh-CN" smtClean="0"/>
          </a:p>
        </p:txBody>
      </p:sp>
      <p:pic>
        <p:nvPicPr>
          <p:cNvPr id="7476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132855"/>
            <a:ext cx="3983037" cy="266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hangingPunct="1">
              <a:defRPr/>
            </a:pPr>
            <a:r>
              <a:rPr sz="2800" dirty="0" smtClean="0"/>
              <a:t>文化创新</a:t>
            </a:r>
            <a:endParaRPr sz="2800" dirty="0"/>
          </a:p>
        </p:txBody>
      </p:sp>
      <p:sp>
        <p:nvSpPr>
          <p:cNvPr id="71683" name="内容占位符 2"/>
          <p:cNvSpPr>
            <a:spLocks noGrp="1"/>
          </p:cNvSpPr>
          <p:nvPr>
            <p:ph sz="half" idx="1"/>
          </p:nvPr>
        </p:nvSpPr>
        <p:spPr>
          <a:xfrm>
            <a:off x="457200" y="1600200"/>
            <a:ext cx="4762872" cy="4527550"/>
          </a:xfrm>
        </p:spPr>
        <p:txBody>
          <a:bodyPr>
            <a:normAutofit fontScale="92500" lnSpcReduction="10000"/>
          </a:bodyPr>
          <a:lstStyle/>
          <a:p>
            <a:pPr eaLnBrk="1" hangingPunct="1"/>
            <a:r>
              <a:rPr lang="zh-CN" altLang="zh-CN" sz="2800" dirty="0" smtClean="0"/>
              <a:t>“复兴中国文化，是指复兴中国文化精神，是活的生活之创造，不是死的文化之因袭。……因为文化本来就是生活，不是如一般人所认为不变的东西，相反地文化生活乃在永远创新，永远变化的过程当中，文化本身就是变和动的表现。”</a:t>
            </a:r>
            <a:endParaRPr lang="en-US" altLang="zh-CN" sz="2800" dirty="0" smtClean="0"/>
          </a:p>
          <a:p>
            <a:pPr eaLnBrk="1" hangingPunct="1"/>
            <a:r>
              <a:rPr lang="en-US" altLang="zh-CN" sz="2800" dirty="0" smtClean="0"/>
              <a:t>                    ——</a:t>
            </a:r>
            <a:r>
              <a:rPr lang="zh-CN" altLang="zh-CN" sz="2800" dirty="0" smtClean="0"/>
              <a:t>朱谦之</a:t>
            </a:r>
            <a:endParaRPr lang="en-US" altLang="zh-CN" sz="2800" dirty="0" smtClean="0"/>
          </a:p>
          <a:p>
            <a:pPr eaLnBrk="1" hangingPunct="1"/>
            <a:r>
              <a:rPr lang="en-US" altLang="zh-CN" sz="2800" dirty="0" smtClean="0"/>
              <a:t> </a:t>
            </a:r>
            <a:endParaRPr lang="zh-CN" altLang="en-US" sz="2800" dirty="0" smtClean="0"/>
          </a:p>
        </p:txBody>
      </p:sp>
      <p:pic>
        <p:nvPicPr>
          <p:cNvPr id="71687"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67223" y="2468654"/>
            <a:ext cx="3200554" cy="2789054"/>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D3E565-5B13-428F-BA28-8455FA3C6A13}" type="datetime1">
              <a:rPr lang="en-US" altLang="zh-CN" smtClean="0"/>
              <a:pPr eaLnBrk="1" hangingPunct="1"/>
              <a:t>9/23/2019</a:t>
            </a:fld>
            <a:endParaRPr lang="en-US" altLang="zh-CN" smtClean="0"/>
          </a:p>
        </p:txBody>
      </p:sp>
      <p:sp>
        <p:nvSpPr>
          <p:cNvPr id="71685"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smtClean="0"/>
          </a:p>
        </p:txBody>
      </p:sp>
      <p:sp>
        <p:nvSpPr>
          <p:cNvPr id="716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45720"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C546383-29FF-481D-BBCA-E2B2B04BE5DE}" type="slidenum">
              <a:rPr lang="en-US" altLang="zh-CN" smtClean="0"/>
              <a:pPr eaLnBrk="1" hangingPunct="1"/>
              <a:t>54</a:t>
            </a:fld>
            <a:endParaRPr lang="en-US"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sz="2800" dirty="0" err="1" smtClean="0"/>
              <a:t>文化复兴的系统动力机制</a:t>
            </a:r>
            <a:endParaRPr lang="zh-CN" altLang="en-US" sz="2800" dirty="0"/>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21</a:t>
            </a:r>
            <a:r>
              <a:rPr sz="2800" dirty="0" smtClean="0"/>
              <a:t>世纪中国文化的命运</a:t>
            </a:r>
            <a:endParaRPr lang="zh-CN" altLang="en-US" sz="2800" dirty="0"/>
          </a:p>
        </p:txBody>
      </p:sp>
      <p:sp>
        <p:nvSpPr>
          <p:cNvPr id="3" name="内容占位符 2"/>
          <p:cNvSpPr>
            <a:spLocks noGrp="1"/>
          </p:cNvSpPr>
          <p:nvPr>
            <p:ph idx="1"/>
          </p:nvPr>
        </p:nvSpPr>
        <p:spPr/>
        <p:txBody>
          <a:bodyPr>
            <a:normAutofit/>
          </a:bodyPr>
          <a:lstStyle/>
          <a:p>
            <a:r>
              <a:rPr lang="en-US" sz="2800" dirty="0" smtClean="0"/>
              <a:t>21</a:t>
            </a:r>
            <a:r>
              <a:rPr lang="zh-CN" altLang="en-US" sz="2800" dirty="0" smtClean="0"/>
              <a:t>世纪中国文化的命运取决于能否激发自身的创造性因素，克服其保守衰败的一面，在适应和引领时代新生活中创造出新形态，在关键问题上走出徘徊与纷争，在推动国家与社会转型中展现文化的生机。</a:t>
            </a: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新文化运动 </a:t>
            </a:r>
            <a:endParaRPr lang="zh-CN" altLang="en-US" sz="2800" dirty="0"/>
          </a:p>
        </p:txBody>
      </p:sp>
      <p:pic>
        <p:nvPicPr>
          <p:cNvPr id="7" name="内容占位符 5" descr="Img309228095.jpg"/>
          <p:cNvPicPr>
            <a:picLocks noGrp="1" noChangeAspect="1"/>
          </p:cNvPicPr>
          <p:nvPr>
            <p:ph sz="half" idx="1"/>
          </p:nvPr>
        </p:nvPicPr>
        <p:blipFill>
          <a:blip r:embed="rId2" cstate="print"/>
          <a:stretch>
            <a:fillRect/>
          </a:stretch>
        </p:blipFill>
        <p:spPr>
          <a:xfrm>
            <a:off x="899592" y="2204864"/>
            <a:ext cx="3455987" cy="2399442"/>
          </a:xfrm>
        </p:spPr>
      </p:pic>
      <p:sp>
        <p:nvSpPr>
          <p:cNvPr id="6" name="内容占位符 5"/>
          <p:cNvSpPr>
            <a:spLocks noGrp="1"/>
          </p:cNvSpPr>
          <p:nvPr>
            <p:ph sz="half" idx="2"/>
          </p:nvPr>
        </p:nvSpPr>
        <p:spPr>
          <a:xfrm>
            <a:off x="4788024" y="1484784"/>
            <a:ext cx="3885822" cy="4669128"/>
          </a:xfrm>
        </p:spPr>
        <p:txBody>
          <a:bodyPr>
            <a:normAutofit/>
          </a:bodyPr>
          <a:lstStyle/>
          <a:p>
            <a:endParaRPr lang="en-US" altLang="zh-CN" sz="2800" dirty="0" smtClean="0">
              <a:latin typeface="仿宋" pitchFamily="49" charset="-122"/>
              <a:ea typeface="仿宋" pitchFamily="49" charset="-122"/>
            </a:endParaRPr>
          </a:p>
          <a:p>
            <a:r>
              <a:rPr lang="zh-CN" altLang="en-US" sz="2800" dirty="0" smtClean="0">
                <a:latin typeface="仿宋" pitchFamily="49" charset="-122"/>
                <a:ea typeface="仿宋" pitchFamily="49" charset="-122"/>
              </a:rPr>
              <a:t>研究问题</a:t>
            </a:r>
            <a:endParaRPr lang="en-US" altLang="zh-CN" sz="2800" dirty="0" smtClean="0">
              <a:latin typeface="仿宋" pitchFamily="49" charset="-122"/>
              <a:ea typeface="仿宋" pitchFamily="49" charset="-122"/>
            </a:endParaRPr>
          </a:p>
          <a:p>
            <a:r>
              <a:rPr lang="zh-CN" altLang="en-US" sz="2800" dirty="0" smtClean="0">
                <a:latin typeface="仿宋" pitchFamily="49" charset="-122"/>
                <a:ea typeface="仿宋" pitchFamily="49" charset="-122"/>
              </a:rPr>
              <a:t>输入学理</a:t>
            </a:r>
            <a:endParaRPr lang="en-US" altLang="zh-CN" sz="2800" dirty="0" smtClean="0">
              <a:latin typeface="仿宋" pitchFamily="49" charset="-122"/>
              <a:ea typeface="仿宋" pitchFamily="49" charset="-122"/>
            </a:endParaRPr>
          </a:p>
          <a:p>
            <a:r>
              <a:rPr lang="zh-CN" altLang="en-US" sz="2800" dirty="0" smtClean="0">
                <a:latin typeface="仿宋" pitchFamily="49" charset="-122"/>
                <a:ea typeface="仿宋" pitchFamily="49" charset="-122"/>
              </a:rPr>
              <a:t>整理国故</a:t>
            </a:r>
            <a:endParaRPr lang="en-US" altLang="zh-CN" sz="2800" dirty="0" smtClean="0">
              <a:latin typeface="仿宋" pitchFamily="49" charset="-122"/>
              <a:ea typeface="仿宋" pitchFamily="49" charset="-122"/>
            </a:endParaRPr>
          </a:p>
          <a:p>
            <a:r>
              <a:rPr lang="zh-CN" altLang="en-US" sz="2800" dirty="0" smtClean="0">
                <a:latin typeface="仿宋" pitchFamily="49" charset="-122"/>
                <a:ea typeface="仿宋" pitchFamily="49" charset="-122"/>
              </a:rPr>
              <a:t>再造文明</a:t>
            </a:r>
            <a:endParaRPr lang="en-US" altLang="zh-CN" sz="2800" dirty="0" smtClean="0">
              <a:latin typeface="仿宋" pitchFamily="49" charset="-122"/>
              <a:ea typeface="仿宋" pitchFamily="49" charset="-122"/>
            </a:endParaRPr>
          </a:p>
          <a:p>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胡适</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新思潮的意义 </a:t>
            </a:r>
            <a:r>
              <a:rPr lang="en-US" altLang="zh-CN" sz="2800" dirty="0" smtClean="0">
                <a:latin typeface="仿宋" pitchFamily="49" charset="-122"/>
                <a:ea typeface="仿宋" pitchFamily="49" charset="-122"/>
              </a:rPr>
              <a:t>》</a:t>
            </a:r>
            <a:endParaRPr lang="zh-CN" altLang="en-US" sz="2800" dirty="0" smtClean="0"/>
          </a:p>
        </p:txBody>
      </p:sp>
    </p:spTree>
    <p:extLst>
      <p:ext uri="{BB962C8B-B14F-4D97-AF65-F5344CB8AC3E}">
        <p14:creationId xmlns:p14="http://schemas.microsoft.com/office/powerpoint/2010/main" val="344422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
            </a:r>
            <a:br>
              <a:rPr lang="en-US" altLang="zh-CN" sz="2800" dirty="0" smtClean="0"/>
            </a:br>
            <a:r>
              <a:rPr lang="en-US" altLang="zh-CN" sz="2800" dirty="0" smtClean="0"/>
              <a:t>   </a:t>
            </a:r>
            <a:r>
              <a:rPr sz="2800" dirty="0" smtClean="0"/>
              <a:t>文化与时代</a:t>
            </a:r>
            <a:endParaRPr lang="zh-CN" altLang="en-US" sz="2800" dirty="0"/>
          </a:p>
        </p:txBody>
      </p:sp>
      <p:sp>
        <p:nvSpPr>
          <p:cNvPr id="7" name="内容占位符 6"/>
          <p:cNvSpPr>
            <a:spLocks noGrp="1"/>
          </p:cNvSpPr>
          <p:nvPr>
            <p:ph idx="1"/>
          </p:nvPr>
        </p:nvSpPr>
        <p:spPr/>
        <p:txBody>
          <a:bodyPr/>
          <a:lstStyle/>
          <a:p>
            <a:endParaRPr lang="en-US" altLang="zh-CN" sz="2800" dirty="0" smtClean="0"/>
          </a:p>
          <a:p>
            <a:r>
              <a:rPr lang="zh-CN" altLang="en-US" sz="2800" dirty="0" smtClean="0"/>
              <a:t>思想标志</a:t>
            </a:r>
            <a:r>
              <a:rPr lang="zh-CN" altLang="en-US" sz="2800" dirty="0"/>
              <a:t>着时代精神的高度。 转折时代与思想的繁盛存在正相关。</a:t>
            </a:r>
          </a:p>
          <a:p>
            <a:r>
              <a:rPr lang="zh-CN" altLang="en-US" sz="2800" dirty="0"/>
              <a:t>轴心时代思想的繁盛</a:t>
            </a:r>
            <a:r>
              <a:rPr lang="zh-CN" altLang="en-US" sz="2800" dirty="0" smtClean="0"/>
              <a:t>确立了后世文明的基本范式</a:t>
            </a:r>
            <a:endParaRPr lang="en-US" altLang="zh-CN" sz="2800" dirty="0" smtClean="0"/>
          </a:p>
          <a:p>
            <a:endParaRPr lang="zh-CN" altLang="en-US" sz="2800" dirty="0"/>
          </a:p>
          <a:p>
            <a:endParaRPr lang="zh-CN" altLang="en-US" sz="2800" dirty="0"/>
          </a:p>
        </p:txBody>
      </p:sp>
    </p:spTree>
    <p:extLst>
      <p:ext uri="{BB962C8B-B14F-4D97-AF65-F5344CB8AC3E}">
        <p14:creationId xmlns:p14="http://schemas.microsoft.com/office/powerpoint/2010/main" val="133113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fontAlgn="auto" hangingPunct="1">
              <a:spcAft>
                <a:spcPts val="0"/>
              </a:spcAft>
              <a:defRPr/>
            </a:pPr>
            <a:r>
              <a:rPr sz="2800" dirty="0" err="1" smtClean="0">
                <a:solidFill>
                  <a:schemeClr val="accent4"/>
                </a:solidFill>
              </a:rPr>
              <a:t>现代性进程中的文化断裂</a:t>
            </a:r>
            <a:endParaRPr sz="2800" dirty="0" smtClean="0">
              <a:solidFill>
                <a:schemeClr val="accent4"/>
              </a:solidFill>
            </a:endParaRPr>
          </a:p>
        </p:txBody>
      </p:sp>
      <p:sp>
        <p:nvSpPr>
          <p:cNvPr id="22531" name="内容占位符 2"/>
          <p:cNvSpPr>
            <a:spLocks noGrp="1"/>
          </p:cNvSpPr>
          <p:nvPr>
            <p:ph idx="1"/>
          </p:nvPr>
        </p:nvSpPr>
        <p:spPr>
          <a:xfrm>
            <a:off x="457200" y="1600200"/>
            <a:ext cx="7329488" cy="4257675"/>
          </a:xfrm>
        </p:spPr>
        <p:txBody>
          <a:bodyPr>
            <a:normAutofit/>
          </a:bodyPr>
          <a:lstStyle/>
          <a:p>
            <a:pPr eaLnBrk="1" hangingPunct="1"/>
            <a:r>
              <a:rPr lang="zh-CN" altLang="en-US" sz="2800" dirty="0" smtClean="0">
                <a:latin typeface="+mn-ea"/>
              </a:rPr>
              <a:t> “资产阶级时代”</a:t>
            </a:r>
            <a:endParaRPr lang="en-US" altLang="zh-CN" sz="2800" dirty="0" smtClean="0">
              <a:latin typeface="+mn-ea"/>
            </a:endParaRPr>
          </a:p>
          <a:p>
            <a:pPr eaLnBrk="1" hangingPunct="1"/>
            <a:r>
              <a:rPr lang="en-US" altLang="zh-CN" sz="2800" dirty="0" smtClean="0">
                <a:latin typeface="+mn-ea"/>
              </a:rPr>
              <a:t>“</a:t>
            </a:r>
            <a:r>
              <a:rPr lang="zh-CN" altLang="en-US" sz="2800" dirty="0" smtClean="0">
                <a:latin typeface="+mn-ea"/>
              </a:rPr>
              <a:t>现代性”，就是短暂、易变、偶然，就是艺术的一半，而另一半是永恒和不变。 </a:t>
            </a:r>
          </a:p>
          <a:p>
            <a:pPr eaLnBrk="1" hangingPunct="1"/>
            <a:r>
              <a:rPr lang="en-US" altLang="zh-CN" sz="2800" dirty="0" smtClean="0">
                <a:latin typeface="+mn-ea"/>
              </a:rPr>
              <a:t>                        ——</a:t>
            </a:r>
            <a:r>
              <a:rPr lang="zh-CN" altLang="en-US" sz="2800" dirty="0" smtClean="0">
                <a:latin typeface="+mn-ea"/>
              </a:rPr>
              <a:t>波德莱尔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defRPr/>
            </a:pPr>
            <a:r>
              <a:rPr lang="zh-CN" altLang="en-US" sz="2800" dirty="0" smtClean="0">
                <a:latin typeface="+mn-ea"/>
                <a:ea typeface="+mn-ea"/>
              </a:rPr>
              <a:t>现代性的特征</a:t>
            </a:r>
            <a:endParaRPr lang="zh-CN" altLang="zh-CN" sz="2800" dirty="0" smtClean="0">
              <a:latin typeface="+mn-ea"/>
              <a:ea typeface="+mn-ea"/>
            </a:endParaRPr>
          </a:p>
        </p:txBody>
      </p:sp>
      <p:sp>
        <p:nvSpPr>
          <p:cNvPr id="26627" name="Rectangle 3"/>
          <p:cNvSpPr>
            <a:spLocks noGrp="1" noChangeArrowheads="1"/>
          </p:cNvSpPr>
          <p:nvPr>
            <p:ph idx="1"/>
          </p:nvPr>
        </p:nvSpPr>
        <p:spPr/>
        <p:txBody>
          <a:bodyPr>
            <a:normAutofit/>
          </a:bodyPr>
          <a:lstStyle/>
          <a:p>
            <a:pPr eaLnBrk="1" hangingPunct="1"/>
            <a:r>
              <a:rPr lang="en-US" altLang="zh-CN" sz="2800" dirty="0" smtClean="0">
                <a:latin typeface="+mn-ea"/>
              </a:rPr>
              <a:t>“</a:t>
            </a:r>
            <a:r>
              <a:rPr lang="zh-CN" altLang="en-US" sz="2800" dirty="0" smtClean="0">
                <a:latin typeface="+mn-ea"/>
              </a:rPr>
              <a:t>生产的不断变革，一切社会状况不停的动荡，永远的不安定和变动，这就是资产阶级时代不同于过去一切时代的地方。一切固定的僵化的关系以及与之相适应的素被尊崇的观念和见解都被消除了，一切新形成的关系等不到固定下来就陈旧了。一切等级的和固定的东西都烟消云散了，一切神圣的东西都被亵渎了。”</a:t>
            </a:r>
            <a:endParaRPr lang="en-US" altLang="zh-CN" sz="2800" dirty="0" smtClean="0">
              <a:latin typeface="+mn-ea"/>
            </a:endParaRPr>
          </a:p>
          <a:p>
            <a:pPr eaLnBrk="1" hangingPunct="1"/>
            <a:r>
              <a:rPr lang="en-US" altLang="zh-CN" sz="2800" dirty="0" smtClean="0">
                <a:latin typeface="+mn-ea"/>
              </a:rPr>
              <a:t>                ——《</a:t>
            </a:r>
            <a:r>
              <a:rPr lang="zh-CN" altLang="en-US" sz="2800" dirty="0" smtClean="0">
                <a:latin typeface="+mn-ea"/>
              </a:rPr>
              <a:t>共产党宣言</a:t>
            </a:r>
            <a:r>
              <a:rPr lang="en-US" altLang="zh-CN" sz="2800" dirty="0" smtClean="0">
                <a:latin typeface="+mn-ea"/>
              </a:rPr>
              <a:t>》</a:t>
            </a:r>
          </a:p>
          <a:p>
            <a:pPr eaLnBrk="1" hangingPunct="1"/>
            <a:endParaRPr lang="en-US" altLang="zh-CN"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marL="54864" eaLnBrk="1" fontAlgn="auto" hangingPunct="1">
              <a:spcAft>
                <a:spcPts val="0"/>
              </a:spcAft>
              <a:defRPr/>
            </a:pPr>
            <a:r>
              <a:rPr sz="2800" dirty="0" smtClean="0">
                <a:solidFill>
                  <a:schemeClr val="tx2">
                    <a:tint val="100000"/>
                    <a:shade val="90000"/>
                    <a:satMod val="250000"/>
                    <a:alpha val="100000"/>
                  </a:schemeClr>
                </a:solidFill>
              </a:rPr>
              <a:t>与传统的决裂</a:t>
            </a:r>
          </a:p>
        </p:txBody>
      </p:sp>
      <p:sp>
        <p:nvSpPr>
          <p:cNvPr id="24579" name="内容占位符 2"/>
          <p:cNvSpPr>
            <a:spLocks noGrp="1"/>
          </p:cNvSpPr>
          <p:nvPr>
            <p:ph idx="1"/>
          </p:nvPr>
        </p:nvSpPr>
        <p:spPr/>
        <p:txBody>
          <a:bodyPr>
            <a:normAutofit/>
          </a:bodyPr>
          <a:lstStyle/>
          <a:p>
            <a:pPr eaLnBrk="1" hangingPunct="1"/>
            <a:r>
              <a:rPr lang="zh-CN" altLang="en-US" sz="2800" dirty="0" smtClean="0">
                <a:latin typeface="+mn-ea"/>
              </a:rPr>
              <a:t>　“资产阶级在它已经取得了统治的地方把一切封建的、宗法的和田园诗般的关系都破坏了。它无情地斩断了把人们束缚于天然尊长的形形色色的封建羁绊，它使人和人之间除了赤裸裸的利害关系，除了冷酷无情的‘现金交易’，就再也没有任何别的联系了。”　</a:t>
            </a:r>
            <a:r>
              <a:rPr lang="en-US" altLang="zh-CN" sz="2800" dirty="0" smtClean="0">
                <a:latin typeface="+mn-ea"/>
              </a:rPr>
              <a:t> ——《</a:t>
            </a:r>
            <a:r>
              <a:rPr lang="zh-CN" altLang="en-US" sz="2800" dirty="0" smtClean="0">
                <a:latin typeface="+mn-ea"/>
              </a:rPr>
              <a:t>共产党宣言</a:t>
            </a:r>
            <a:r>
              <a:rPr lang="en-US" altLang="zh-CN" sz="2800" dirty="0" smtClean="0">
                <a:latin typeface="+mn-ea"/>
              </a:rPr>
              <a:t>》</a:t>
            </a:r>
            <a:r>
              <a:rPr lang="zh-CN" altLang="en-US" sz="2800" dirty="0" smtClean="0">
                <a:latin typeface="黑体" pitchFamily="49" charset="-122"/>
                <a:ea typeface="黑体" pitchFamily="49" charset="-122"/>
              </a:rPr>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1007</TotalTime>
  <Words>2640</Words>
  <Application>Microsoft Office PowerPoint</Application>
  <PresentationFormat>全屏显示(4:3)</PresentationFormat>
  <Paragraphs>206</Paragraphs>
  <Slides>57</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仿宋</vt:lpstr>
      <vt:lpstr>仿宋_GB2312</vt:lpstr>
      <vt:lpstr>黑体</vt:lpstr>
      <vt:lpstr>华文楷体</vt:lpstr>
      <vt:lpstr>华文中宋</vt:lpstr>
      <vt:lpstr>隶书</vt:lpstr>
      <vt:lpstr>宋体</vt:lpstr>
      <vt:lpstr>Arial</vt:lpstr>
      <vt:lpstr>Calibri</vt:lpstr>
      <vt:lpstr>Cambria</vt:lpstr>
      <vt:lpstr>Maiandra GD</vt:lpstr>
      <vt:lpstr>Times New Roman</vt:lpstr>
      <vt:lpstr>Wingdings</vt:lpstr>
      <vt:lpstr>Wingdings 2</vt:lpstr>
      <vt:lpstr>龙腾四海</vt:lpstr>
      <vt:lpstr>马克思主义文化研究方法论</vt:lpstr>
      <vt:lpstr>文化研究</vt:lpstr>
      <vt:lpstr>文化研究</vt:lpstr>
      <vt:lpstr>一、问题的提出：现代性语境下的文化冲突</vt:lpstr>
      <vt:lpstr> 文化</vt:lpstr>
      <vt:lpstr>    文化与时代</vt:lpstr>
      <vt:lpstr>现代性进程中的文化断裂</vt:lpstr>
      <vt:lpstr>现代性的特征</vt:lpstr>
      <vt:lpstr>与传统的决裂</vt:lpstr>
      <vt:lpstr>金钱主导下的价值观</vt:lpstr>
      <vt:lpstr>现代性带来的精神冲突</vt:lpstr>
      <vt:lpstr> </vt:lpstr>
      <vt:lpstr>全球化进程中的文化冲突</vt:lpstr>
      <vt:lpstr>转型中价值迷失</vt:lpstr>
      <vt:lpstr>问题</vt:lpstr>
      <vt:lpstr>二、基本立场：从社会存在理解社会意识</vt:lpstr>
      <vt:lpstr>方法论</vt:lpstr>
      <vt:lpstr>1 社会存在与社会意识</vt:lpstr>
      <vt:lpstr>PowerPoint 演示文稿</vt:lpstr>
      <vt:lpstr>人如何存在？</vt:lpstr>
      <vt:lpstr>金钱拜物教：社会关系的观念体现</vt:lpstr>
      <vt:lpstr>PowerPoint 演示文稿</vt:lpstr>
      <vt:lpstr>2、社会意识的独立性与文化自主性</vt:lpstr>
      <vt:lpstr>文化与经济</vt:lpstr>
      <vt:lpstr>三、权力分析： 意识形态与文化批判</vt:lpstr>
      <vt:lpstr>PowerPoint 演示文稿</vt:lpstr>
      <vt:lpstr>1、 意识形态</vt:lpstr>
      <vt:lpstr>PowerPoint 演示文稿</vt:lpstr>
      <vt:lpstr>PowerPoint 演示文稿</vt:lpstr>
      <vt:lpstr>词语与幻象</vt:lpstr>
      <vt:lpstr>葛兰西：“文化霸权”</vt:lpstr>
      <vt:lpstr>阿尔都塞：意识形态国家机器</vt:lpstr>
      <vt:lpstr>2005日本新历史教科书</vt:lpstr>
      <vt:lpstr>2 权力分析</vt:lpstr>
      <vt:lpstr>PowerPoint 演示文稿</vt:lpstr>
      <vt:lpstr>3 思想解放</vt:lpstr>
      <vt:lpstr>思想的解放</vt:lpstr>
      <vt:lpstr>克服教条主义</vt:lpstr>
      <vt:lpstr>解放的现实道路</vt:lpstr>
      <vt:lpstr>四、文化研究中的科学与价值</vt:lpstr>
      <vt:lpstr>PowerPoint 演示文稿</vt:lpstr>
      <vt:lpstr>1 科学研究的客观性原则</vt:lpstr>
      <vt:lpstr>科学研究坚持客观立场</vt:lpstr>
      <vt:lpstr>科学反对偏见</vt:lpstr>
      <vt:lpstr>2 、价值立场</vt:lpstr>
      <vt:lpstr>PowerPoint 演示文稿</vt:lpstr>
      <vt:lpstr>结语</vt:lpstr>
      <vt:lpstr>文化研究方法论</vt:lpstr>
      <vt:lpstr>文化与启蒙</vt:lpstr>
      <vt:lpstr>文化：创造与变迁</vt:lpstr>
      <vt:lpstr>文化创造的民主立场</vt:lpstr>
      <vt:lpstr> 在传统性与现代性张力中徘徊</vt:lpstr>
      <vt:lpstr>文化的回归与再生</vt:lpstr>
      <vt:lpstr>文化创新</vt:lpstr>
      <vt:lpstr>文化复兴的系统动力机制</vt:lpstr>
      <vt:lpstr>21世纪中国文化的命运</vt:lpstr>
      <vt:lpstr>新文化运动 </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第4讲 文化、意识形态与真理</dc:title>
  <dc:creator>微软用户</dc:creator>
  <cp:lastModifiedBy>weibo</cp:lastModifiedBy>
  <cp:revision>150</cp:revision>
  <dcterms:created xsi:type="dcterms:W3CDTF">2011-09-02T11:04:54Z</dcterms:created>
  <dcterms:modified xsi:type="dcterms:W3CDTF">2019-09-23T06:37:42Z</dcterms:modified>
</cp:coreProperties>
</file>