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9"/>
  </p:notesMasterIdLst>
  <p:sldIdLst>
    <p:sldId id="256" r:id="rId2"/>
    <p:sldId id="679" r:id="rId3"/>
    <p:sldId id="681" r:id="rId4"/>
    <p:sldId id="683" r:id="rId5"/>
    <p:sldId id="685" r:id="rId6"/>
    <p:sldId id="688" r:id="rId7"/>
    <p:sldId id="690" r:id="rId8"/>
    <p:sldId id="686" r:id="rId9"/>
    <p:sldId id="560" r:id="rId10"/>
    <p:sldId id="678" r:id="rId11"/>
    <p:sldId id="510" r:id="rId12"/>
    <p:sldId id="511" r:id="rId13"/>
    <p:sldId id="653" r:id="rId14"/>
    <p:sldId id="597" r:id="rId15"/>
    <p:sldId id="598" r:id="rId16"/>
    <p:sldId id="599" r:id="rId17"/>
    <p:sldId id="659" r:id="rId18"/>
    <p:sldId id="765" r:id="rId19"/>
    <p:sldId id="763" r:id="rId20"/>
    <p:sldId id="751" r:id="rId21"/>
    <p:sldId id="752" r:id="rId22"/>
    <p:sldId id="766" r:id="rId23"/>
    <p:sldId id="718" r:id="rId24"/>
    <p:sldId id="723" r:id="rId25"/>
    <p:sldId id="719" r:id="rId26"/>
    <p:sldId id="722" r:id="rId27"/>
    <p:sldId id="725" r:id="rId28"/>
    <p:sldId id="724" r:id="rId29"/>
    <p:sldId id="753" r:id="rId30"/>
    <p:sldId id="760" r:id="rId31"/>
    <p:sldId id="761" r:id="rId32"/>
    <p:sldId id="754" r:id="rId33"/>
    <p:sldId id="762" r:id="rId34"/>
    <p:sldId id="755" r:id="rId35"/>
    <p:sldId id="757" r:id="rId36"/>
    <p:sldId id="758" r:id="rId37"/>
    <p:sldId id="769" r:id="rId38"/>
    <p:sldId id="767" r:id="rId39"/>
    <p:sldId id="698" r:id="rId40"/>
    <p:sldId id="729" r:id="rId41"/>
    <p:sldId id="699" r:id="rId42"/>
    <p:sldId id="700" r:id="rId43"/>
    <p:sldId id="701" r:id="rId44"/>
    <p:sldId id="702" r:id="rId45"/>
    <p:sldId id="703" r:id="rId46"/>
    <p:sldId id="636" r:id="rId47"/>
    <p:sldId id="76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3" autoAdjust="0"/>
    <p:restoredTop sz="86332" autoAdjust="0"/>
  </p:normalViewPr>
  <p:slideViewPr>
    <p:cSldViewPr>
      <p:cViewPr varScale="1">
        <p:scale>
          <a:sx n="65" d="100"/>
          <a:sy n="65" d="100"/>
        </p:scale>
        <p:origin x="4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BEFCA0B-AEBF-4F22-8E40-E4D3BDCE0636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5C5232-B3BE-4A7B-9F05-880B3D66A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51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2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0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8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3B4C2-E8BF-4679-9977-68301FA9C0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9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3B4C2-E8BF-4679-9977-68301FA9C0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0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DC8CD3-ECCA-4C48-A1CF-EA351CA75430}" type="slidenum">
              <a:rPr lang="zh-CN" altLang="en-US"/>
              <a:pPr eaLnBrk="1" hangingPunct="1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3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1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062-FC12-4451-9D94-1BBBC8D8B8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3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4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062-FC12-4451-9D94-1BBBC8D8B8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1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7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7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1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C5232-B3BE-4A7B-9F05-880B3D66A52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5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A97F72-C934-450E-8BB3-B703230D396A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F044DF-4A34-4DB1-AE5E-5BE2E22BF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270F3-1A6F-4B06-99B0-76FBDDE3E534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AC9F9-9249-4E1F-9FA5-78D0704F6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61852-7F43-4BDC-805A-051F6820D54B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E4708-570C-4CC2-A41F-449301833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3016D-AC28-4464-8F96-744F44F06842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6624-6FD7-489B-83B3-D9BF28B31D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B8419A-93DF-40EE-9D01-F91DE97D1A42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445EB9-C2BF-4D97-AE93-C3D560836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BAAA-B45F-4286-B745-ED65ACD94B04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3C0D3-6222-44A0-8F3D-5044637ED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53A064-16B6-41B4-9E2F-7621B6CD8C99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E7AF4-CB53-4B3E-BF70-A155194F1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7855E-90D4-43E6-B37C-E8AB56ECED8A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FB2A-2A35-43B0-B70C-BF8857CC0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ACAA15-1E61-4D27-9E7C-3141FA18FC07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4B077E-1FC3-4A3B-9901-B7C93FC3B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E8DF65-F01F-422E-97E6-A4FC3061D370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55B8F0-41F0-4F6D-8986-816688FA7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A137A0-2C40-4492-8D84-4196C0ACA0EF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FDABA5-20A2-46CB-B983-9EDB5F78B8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1B3E03FF-5DB0-4EE2-BF80-B061116E9A68}" type="datetimeFigureOut">
              <a:rPr lang="zh-CN" altLang="en-US"/>
              <a:pPr>
                <a:defRPr/>
              </a:pPr>
              <a:t>2016/4/11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FBC0A1E-C0D3-4FBD-91B5-BDD791E48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2" r:id="rId2"/>
    <p:sldLayoutId id="2147483808" r:id="rId3"/>
    <p:sldLayoutId id="2147483803" r:id="rId4"/>
    <p:sldLayoutId id="2147483809" r:id="rId5"/>
    <p:sldLayoutId id="2147483804" r:id="rId6"/>
    <p:sldLayoutId id="2147483810" r:id="rId7"/>
    <p:sldLayoutId id="2147483811" r:id="rId8"/>
    <p:sldLayoutId id="2147483812" r:id="rId9"/>
    <p:sldLayoutId id="2147483805" r:id="rId10"/>
    <p:sldLayoutId id="21474838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935088" y="1484784"/>
            <a:ext cx="8208912" cy="2743147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马克思主义与社会科学方法论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》        </a:t>
            </a:r>
            <a:b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    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第六讲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社会科学的双重维度：科学与人文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            </a:t>
            </a:r>
            <a:r>
              <a:rPr lang="zh-CN" altLang="en-US" sz="3200" dirty="0" smtClean="0">
                <a:solidFill>
                  <a:schemeClr val="tx2">
                    <a:satMod val="130000"/>
                  </a:schemeClr>
                </a:solidFill>
              </a:rPr>
              <a:t>（马克思主义认识和把握认识的基本方法）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11960" y="467957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马克思主义学院  李旸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 descr="20088813134698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23" y="4602936"/>
            <a:ext cx="604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834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</a:rPr>
              <a:t>实然：                                      </a:t>
            </a:r>
            <a:endParaRPr lang="en-US" altLang="zh-CN" sz="2800" dirty="0">
              <a:solidFill>
                <a:srgbClr val="FF0000"/>
              </a:solidFill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latin typeface="华文中宋" panose="02010600040101010101" pitchFamily="2" charset="-122"/>
              </a:rPr>
              <a:t>法律的起源是什么？</a:t>
            </a:r>
            <a:endParaRPr lang="en-US" altLang="zh-CN" sz="2800" dirty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latin typeface="华文中宋" panose="02010600040101010101" pitchFamily="2" charset="-122"/>
              </a:rPr>
              <a:t>社会</a:t>
            </a:r>
            <a:r>
              <a:rPr lang="zh-CN" altLang="en-US" sz="2800" dirty="0">
                <a:latin typeface="华文中宋" panose="02010600040101010101" pitchFamily="2" charset="-122"/>
              </a:rPr>
              <a:t>发展的客观规律是什么</a:t>
            </a:r>
            <a:r>
              <a:rPr lang="zh-CN" altLang="en-US" sz="2800" dirty="0" smtClean="0">
                <a:latin typeface="华文中宋" panose="02010600040101010101" pitchFamily="2" charset="-122"/>
              </a:rPr>
              <a:t>？</a:t>
            </a:r>
            <a:endParaRPr lang="en-US" altLang="zh-CN" sz="2800" dirty="0" smtClean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latin typeface="华文中宋" panose="02010600040101010101" pitchFamily="2" charset="-122"/>
              </a:rPr>
              <a:t>某</a:t>
            </a:r>
            <a:r>
              <a:rPr lang="zh-CN" altLang="en-US" sz="2800" dirty="0">
                <a:latin typeface="华文中宋" panose="02010600040101010101" pitchFamily="2" charset="-122"/>
              </a:rPr>
              <a:t>种</a:t>
            </a:r>
            <a:r>
              <a:rPr lang="zh-CN" altLang="en-US" sz="2800" dirty="0" smtClean="0">
                <a:latin typeface="华文中宋" panose="02010600040101010101" pitchFamily="2" charset="-122"/>
              </a:rPr>
              <a:t>社会现象的成因和构成是什么（比如贫富差距、农民工子女教育问题 </a:t>
            </a:r>
            <a:r>
              <a:rPr lang="en-US" altLang="zh-CN" sz="2800" dirty="0" smtClean="0">
                <a:latin typeface="华文中宋" panose="02010600040101010101" pitchFamily="2" charset="-122"/>
              </a:rPr>
              <a:t>.</a:t>
            </a:r>
            <a:r>
              <a:rPr lang="en-US" altLang="zh-CN" sz="2800" dirty="0" err="1" smtClean="0">
                <a:latin typeface="华文中宋" panose="02010600040101010101" pitchFamily="2" charset="-122"/>
              </a:rPr>
              <a:t>etc</a:t>
            </a:r>
            <a:r>
              <a:rPr lang="zh-CN" altLang="en-US" sz="2800" dirty="0" smtClean="0">
                <a:latin typeface="华文中宋" panose="02010600040101010101" pitchFamily="2" charset="-122"/>
              </a:rPr>
              <a:t>）？</a:t>
            </a:r>
            <a:endParaRPr lang="en-US" altLang="zh-CN" sz="2800" dirty="0" smtClean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>
                <a:latin typeface="华文中宋" panose="02010600040101010101" pitchFamily="2" charset="-122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华文中宋" panose="02010600040101010101" pitchFamily="2" charset="-122"/>
              </a:rPr>
              <a:t>应然：</a:t>
            </a:r>
            <a:endParaRPr lang="en-US" altLang="zh-CN" sz="2800" dirty="0" smtClean="0">
              <a:solidFill>
                <a:srgbClr val="FF0000"/>
              </a:solidFill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>
                <a:latin typeface="华文中宋" panose="02010600040101010101" pitchFamily="2" charset="-122"/>
              </a:rPr>
              <a:t>是否应该废除死刑？</a:t>
            </a:r>
            <a:endParaRPr lang="en-US" altLang="zh-CN" sz="2800" dirty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latin typeface="华文中宋" panose="02010600040101010101" pitchFamily="2" charset="-122"/>
              </a:rPr>
              <a:t>美好社会应当是什么样的？</a:t>
            </a:r>
            <a:endParaRPr lang="en-US" altLang="zh-CN" sz="2800" dirty="0" smtClean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latin typeface="华文中宋" panose="02010600040101010101" pitchFamily="2" charset="-122"/>
              </a:rPr>
              <a:t>某种社会现象是否是正义的？</a:t>
            </a:r>
            <a:endParaRPr lang="en-US" altLang="zh-CN" sz="2800" dirty="0" smtClean="0">
              <a:latin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latin typeface="华文中宋" panose="02010600040101010101" pitchFamily="2" charset="-122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latin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3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/>
        </p:nvSpPr>
        <p:spPr bwMode="auto">
          <a:xfrm>
            <a:off x="1381599" y="1052736"/>
            <a:ext cx="777800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问题的产生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科学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与人文：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两种认识范式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的分立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r>
              <a:rPr lang="zh-CN" altLang="en-US" sz="2000" dirty="0"/>
              <a:t>   </a:t>
            </a:r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72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43608" y="620688"/>
            <a:ext cx="7776840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“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一极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是人文知识分子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，另一极是科学家，特别是有代表性的物理学家。二者之间存在着互不理解的鸿沟——有时还互相憎恨和厌恶，当然大多数是由于缺乏了解。他们都荒谬地歪曲了对方的形象。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非科学家有一种根深蒂固的印象，认为科学家抱有一种浅薄的乐观主义，没有意识到人的处境。而科学家则认为，文学知识分子都缺乏远见，特别不关心自己的同胞，深层意义上反知识，热衷于把艺术和思想局限在存在的瞬间。”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                                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斯诺《两种文化》</a:t>
            </a:r>
          </a:p>
        </p:txBody>
      </p:sp>
    </p:spTree>
    <p:extLst>
      <p:ext uri="{BB962C8B-B14F-4D97-AF65-F5344CB8AC3E}">
        <p14:creationId xmlns:p14="http://schemas.microsoft.com/office/powerpoint/2010/main" val="6181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764704"/>
            <a:ext cx="7499350" cy="4800600"/>
          </a:xfrm>
        </p:spPr>
        <p:txBody>
          <a:bodyPr/>
          <a:lstStyle/>
          <a:p>
            <a:pPr marL="82550" indent="0">
              <a:buNone/>
            </a:pPr>
            <a:r>
              <a:rPr lang="zh-CN" altLang="en-US" sz="2000" dirty="0" smtClean="0"/>
              <a:t>基于科学与人文分殊的现代教育体系：</a:t>
            </a:r>
            <a:endParaRPr lang="en-US" altLang="zh-CN" sz="2000" dirty="0" smtClean="0"/>
          </a:p>
          <a:p>
            <a:pPr marL="8255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自然科学</a:t>
            </a:r>
            <a:r>
              <a:rPr lang="zh-CN" altLang="en-US" sz="2000" dirty="0"/>
              <a:t>（Natural sciences），研究自然现象和客观规律，包括数学、物理、化学、天文、地理、生物等学科。</a:t>
            </a:r>
          </a:p>
          <a:p>
            <a:pPr>
              <a:buFontTx/>
              <a:buNone/>
            </a:pPr>
            <a:endParaRPr lang="zh-CN" altLang="en-US" sz="2000" dirty="0"/>
          </a:p>
          <a:p>
            <a:r>
              <a:rPr lang="zh-CN" altLang="en-US" sz="2000" dirty="0"/>
              <a:t>工程学（Engineering），研究应用技术，包括机械、建筑、水利、电子、化工等学科。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人文学（Liberal arts），研究人文现象，包括文学、史学、哲学、艺术等学科。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社会科学（Social sciences），研究社会现象和社会规律，包括经济学、政治学、法学、管理学等。</a:t>
            </a:r>
          </a:p>
        </p:txBody>
      </p:sp>
    </p:spTree>
    <p:extLst>
      <p:ext uri="{BB962C8B-B14F-4D97-AF65-F5344CB8AC3E}">
        <p14:creationId xmlns:p14="http://schemas.microsoft.com/office/powerpoint/2010/main" val="17578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850801"/>
            <a:ext cx="8651875" cy="56197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科学（是）</a:t>
            </a:r>
            <a:r>
              <a:rPr lang="zh-CN" altLang="zh-CN" sz="2800" dirty="0" smtClean="0"/>
              <a:t>与</a:t>
            </a:r>
            <a:r>
              <a:rPr lang="zh-CN" altLang="en-US" sz="2800" dirty="0" smtClean="0"/>
              <a:t>价值（应当）</a:t>
            </a:r>
            <a:r>
              <a:rPr lang="zh-CN" altLang="zh-CN" sz="2800" dirty="0" smtClean="0"/>
              <a:t>的分离</a:t>
            </a:r>
            <a:r>
              <a:rPr lang="zh-CN" altLang="en-US" sz="2800" dirty="0" smtClean="0"/>
              <a:t>史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zh-CN" sz="2800" dirty="0">
              <a:sym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998061" cy="4824536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dirty="0">
              <a:latin typeface="+mn-ea"/>
            </a:endParaRPr>
          </a:p>
          <a:p>
            <a:pPr marL="82550" indent="0">
              <a:buSzPct val="100000"/>
              <a:buNone/>
            </a:pPr>
            <a:r>
              <a:rPr lang="en-US" altLang="zh-CN" sz="2400" dirty="0" smtClean="0">
                <a:latin typeface="+mn-ea"/>
              </a:rPr>
              <a:t>1. </a:t>
            </a:r>
            <a:r>
              <a:rPr lang="zh-CN" altLang="en-US" sz="2400" dirty="0" smtClean="0">
                <a:latin typeface="+mn-ea"/>
              </a:rPr>
              <a:t>古典哲学：“是”与“应当”的混沌不分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+mn-ea"/>
              </a:rPr>
              <a:t>苏格拉底</a:t>
            </a:r>
            <a:r>
              <a:rPr lang="zh-CN" altLang="en-US" sz="2400" dirty="0">
                <a:latin typeface="+mn-ea"/>
              </a:rPr>
              <a:t>：知识即</a:t>
            </a:r>
            <a:r>
              <a:rPr lang="zh-CN" altLang="en-US" sz="2400" dirty="0" smtClean="0">
                <a:latin typeface="+mn-ea"/>
              </a:rPr>
              <a:t>美德，美德即知识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+mn-ea"/>
              </a:rPr>
              <a:t>亚里士多德：世界是一个目的论的环圈。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</a:t>
            </a:r>
            <a:r>
              <a:rPr lang="zh-CN" altLang="en-US" sz="2400" dirty="0" smtClean="0">
                <a:latin typeface="+mn-ea"/>
              </a:rPr>
              <a:t>最高</a:t>
            </a:r>
            <a:r>
              <a:rPr lang="zh-CN" altLang="en-US" sz="2400" dirty="0">
                <a:latin typeface="+mn-ea"/>
              </a:rPr>
              <a:t>层次的思想，是以至善为对象的思想。</a:t>
            </a:r>
          </a:p>
          <a:p>
            <a:pPr>
              <a:buFontTx/>
              <a:buNone/>
            </a:pPr>
            <a:endParaRPr lang="zh-CN" altLang="en-US" sz="2000" dirty="0">
              <a:sym typeface="Arial" panose="020B0604020202020204" pitchFamily="34" charset="0"/>
            </a:endParaRPr>
          </a:p>
          <a:p>
            <a:pPr>
              <a:buFontTx/>
              <a:buNone/>
            </a:pPr>
            <a:endParaRPr lang="zh-CN" altLang="en-US" sz="20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74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908720"/>
            <a:ext cx="7809709" cy="6408687"/>
          </a:xfrm>
        </p:spPr>
        <p:txBody>
          <a:bodyPr/>
          <a:lstStyle/>
          <a:p>
            <a:pPr marL="82550" indent="0">
              <a:lnSpc>
                <a:spcPct val="150000"/>
              </a:lnSpc>
              <a:buSzPct val="100000"/>
              <a:buNone/>
            </a:pPr>
            <a:r>
              <a:rPr lang="en-US" altLang="zh-CN" sz="2000" dirty="0" smtClean="0">
                <a:latin typeface="+mn-ea"/>
              </a:rPr>
              <a:t>2. </a:t>
            </a:r>
            <a:r>
              <a:rPr lang="zh-CN" altLang="en-US" sz="2000" dirty="0" smtClean="0">
                <a:latin typeface="+mn-ea"/>
              </a:rPr>
              <a:t>近代，科学从哲学母体中分离，出现事实与价值的区分意识。</a:t>
            </a:r>
            <a:endParaRPr lang="en-US" altLang="zh-CN" sz="2000" dirty="0">
              <a:latin typeface="+mn-ea"/>
            </a:endParaRPr>
          </a:p>
          <a:p>
            <a:pPr marL="82550" indent="0">
              <a:lnSpc>
                <a:spcPct val="200000"/>
              </a:lnSpc>
              <a:buSzPct val="100000"/>
              <a:buNone/>
            </a:pPr>
            <a:r>
              <a:rPr lang="zh-CN" altLang="en-US" sz="2000" dirty="0" smtClean="0">
                <a:latin typeface="+mn-ea"/>
              </a:rPr>
              <a:t>笛卡尔</a:t>
            </a:r>
            <a:r>
              <a:rPr lang="zh-CN" altLang="en-US" sz="2000" dirty="0">
                <a:latin typeface="+mn-ea"/>
              </a:rPr>
              <a:t>：“整个哲学就像一棵树，树根是形而上学，树干是</a:t>
            </a:r>
            <a:r>
              <a:rPr lang="zh-CN" altLang="en-US" sz="2000" dirty="0" smtClean="0">
                <a:latin typeface="+mn-ea"/>
              </a:rPr>
              <a:t>物理学</a:t>
            </a:r>
            <a:r>
              <a:rPr lang="zh-CN" altLang="en-US" sz="2000" dirty="0">
                <a:latin typeface="+mn-ea"/>
              </a:rPr>
              <a:t>，从这棵树上长出的树枝就是其他一切科学。</a:t>
            </a:r>
            <a:r>
              <a:rPr lang="zh-CN" altLang="en-US" sz="2000" dirty="0" smtClean="0">
                <a:latin typeface="+mn-ea"/>
              </a:rPr>
              <a:t>”</a:t>
            </a:r>
            <a:endParaRPr lang="en-US" altLang="zh-CN" sz="2000" dirty="0" smtClean="0">
              <a:latin typeface="+mn-ea"/>
            </a:endParaRPr>
          </a:p>
          <a:p>
            <a:pPr marL="82550" indent="0">
              <a:lnSpc>
                <a:spcPct val="200000"/>
              </a:lnSpc>
              <a:buSzPct val="100000"/>
              <a:buNone/>
            </a:pPr>
            <a:r>
              <a:rPr lang="zh-CN" altLang="en-US" sz="2000" dirty="0" smtClean="0">
                <a:latin typeface="+mj-ea"/>
              </a:rPr>
              <a:t>休谟：“是”与“应当”的区分 （认识论与伦理学）</a:t>
            </a:r>
            <a:endParaRPr lang="en-US" altLang="zh-CN" sz="2000" dirty="0" smtClean="0">
              <a:latin typeface="+mj-ea"/>
            </a:endParaRPr>
          </a:p>
          <a:p>
            <a:pPr marL="82550" indent="0">
              <a:lnSpc>
                <a:spcPct val="200000"/>
              </a:lnSpc>
              <a:buSzPct val="100000"/>
              <a:buNone/>
            </a:pPr>
            <a:r>
              <a:rPr lang="zh-CN" altLang="en-US" sz="2000" dirty="0" smtClean="0">
                <a:latin typeface="+mj-ea"/>
              </a:rPr>
              <a:t>       从</a:t>
            </a:r>
            <a:r>
              <a:rPr lang="zh-CN" altLang="en-US" sz="2000" dirty="0">
                <a:latin typeface="+mj-ea"/>
              </a:rPr>
              <a:t>“是”能否推出“应该”，即从“事实”命题能否推导出“价值”命题</a:t>
            </a:r>
            <a:r>
              <a:rPr lang="zh-CN" altLang="en-US" sz="2000" dirty="0" smtClean="0">
                <a:latin typeface="+mj-ea"/>
              </a:rPr>
              <a:t>，是</a:t>
            </a:r>
            <a:r>
              <a:rPr lang="zh-CN" altLang="en-US" sz="2000" dirty="0">
                <a:latin typeface="+mj-ea"/>
              </a:rPr>
              <a:t>休谟在</a:t>
            </a:r>
            <a:r>
              <a:rPr lang="en-US" altLang="zh-CN" sz="2000" dirty="0">
                <a:latin typeface="+mj-ea"/>
              </a:rPr>
              <a:t>《</a:t>
            </a:r>
            <a:r>
              <a:rPr lang="zh-CN" altLang="en-US" sz="2000" dirty="0">
                <a:latin typeface="+mj-ea"/>
              </a:rPr>
              <a:t>人性论</a:t>
            </a:r>
            <a:r>
              <a:rPr lang="en-US" altLang="zh-CN" sz="2000" dirty="0">
                <a:latin typeface="+mj-ea"/>
              </a:rPr>
              <a:t>》</a:t>
            </a:r>
            <a:r>
              <a:rPr lang="zh-CN" altLang="en-US" sz="2000" dirty="0">
                <a:latin typeface="+mj-ea"/>
              </a:rPr>
              <a:t>中提出的一个著名问题。这个问题被后人称作休谟问题，它在西方近代哲学史上占据重要位置。</a:t>
            </a:r>
            <a:endParaRPr lang="en-US" altLang="zh-CN" sz="2000" dirty="0">
              <a:latin typeface="+mn-ea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SzPct val="100000"/>
              <a:buFont typeface="Wingdings" panose="05000000000000000000" pitchFamily="2" charset="2"/>
              <a:buNone/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>
              <a:sym typeface="Arial" panose="020B0604020202020204" pitchFamily="34" charset="0"/>
            </a:endParaRPr>
          </a:p>
          <a:p>
            <a:pPr>
              <a:buFontTx/>
              <a:buNone/>
            </a:pPr>
            <a:endParaRPr lang="zh-CN" altLang="en-US" sz="20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25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4650" y="980728"/>
            <a:ext cx="7499350" cy="4800600"/>
          </a:xfrm>
        </p:spPr>
        <p:txBody>
          <a:bodyPr/>
          <a:lstStyle/>
          <a:p>
            <a:pPr marL="82550" indent="0">
              <a:lnSpc>
                <a:spcPct val="200000"/>
              </a:lnSpc>
              <a:buNone/>
            </a:pPr>
            <a:r>
              <a:rPr lang="en-US" altLang="zh-CN" sz="2400" dirty="0" smtClean="0">
                <a:sym typeface="Arial" panose="020B0604020202020204" pitchFamily="34" charset="0"/>
              </a:rPr>
              <a:t>3. </a:t>
            </a:r>
            <a:r>
              <a:rPr lang="zh-CN" altLang="en-US" sz="2400" dirty="0" smtClean="0">
                <a:sym typeface="Arial" panose="020B0604020202020204" pitchFamily="34" charset="0"/>
              </a:rPr>
              <a:t>科学</a:t>
            </a:r>
            <a:r>
              <a:rPr lang="zh-CN" altLang="en-US" sz="2400" dirty="0">
                <a:sym typeface="Arial" panose="020B0604020202020204" pitchFamily="34" charset="0"/>
              </a:rPr>
              <a:t>与</a:t>
            </a:r>
            <a:r>
              <a:rPr lang="zh-CN" altLang="en-US" sz="2400" dirty="0" smtClean="0">
                <a:sym typeface="Arial" panose="020B0604020202020204" pitchFamily="34" charset="0"/>
              </a:rPr>
              <a:t>价值的领域划分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康德：纯粹理性、实践</a:t>
            </a:r>
            <a:r>
              <a:rPr lang="zh-CN" altLang="en-US" sz="2400" dirty="0" smtClean="0">
                <a:sym typeface="Arial" panose="020B0604020202020204" pitchFamily="34" charset="0"/>
              </a:rPr>
              <a:t>理性的区分；</a:t>
            </a:r>
            <a:r>
              <a:rPr lang="en-US" altLang="zh-CN" sz="2400" dirty="0" smtClean="0">
                <a:sym typeface="Arial" panose="020B0604020202020204" pitchFamily="34" charset="0"/>
              </a:rPr>
              <a:t/>
            </a:r>
            <a:br>
              <a:rPr lang="en-US" altLang="zh-CN" sz="2400" dirty="0" smtClean="0">
                <a:sym typeface="Arial" panose="020B0604020202020204" pitchFamily="34" charset="0"/>
              </a:rPr>
            </a:br>
            <a:r>
              <a:rPr lang="en-US" altLang="zh-CN" sz="2400" dirty="0" smtClean="0">
                <a:sym typeface="Arial" panose="020B0604020202020204" pitchFamily="34" charset="0"/>
              </a:rPr>
              <a:t>    </a:t>
            </a:r>
            <a:r>
              <a:rPr lang="zh-CN" altLang="en-US" sz="2400" dirty="0" smtClean="0">
                <a:sym typeface="Arial" panose="020B0604020202020204" pitchFamily="34" charset="0"/>
              </a:rPr>
              <a:t>（我能够认识什么</a:t>
            </a:r>
            <a:r>
              <a:rPr lang="en-US" altLang="zh-CN" sz="2400" dirty="0" smtClean="0">
                <a:sym typeface="Arial" panose="020B0604020202020204" pitchFamily="34" charset="0"/>
              </a:rPr>
              <a:t>/</a:t>
            </a:r>
            <a:r>
              <a:rPr lang="zh-CN" altLang="en-US" sz="2400" dirty="0" smtClean="0">
                <a:sym typeface="Arial" panose="020B0604020202020204" pitchFamily="34" charset="0"/>
              </a:rPr>
              <a:t>我应当怎么做）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400" dirty="0"/>
              <a:t>韦伯：“是什么”与</a:t>
            </a:r>
            <a:r>
              <a:rPr lang="zh-CN" altLang="en-US" sz="2400" dirty="0" smtClean="0"/>
              <a:t>“应当是什么”相区分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4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908720"/>
            <a:ext cx="7499350" cy="4800600"/>
          </a:xfrm>
        </p:spPr>
        <p:txBody>
          <a:bodyPr/>
          <a:lstStyle/>
          <a:p>
            <a:pPr marL="82550" indent="0">
              <a:lnSpc>
                <a:spcPct val="150000"/>
              </a:lnSpc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科学主义盛行</a:t>
            </a:r>
            <a:r>
              <a:rPr lang="zh-CN" altLang="en-US" sz="2400" dirty="0" smtClean="0"/>
              <a:t>，人文和价值</a:t>
            </a:r>
            <a:r>
              <a:rPr lang="zh-CN" altLang="en-US" sz="2400" dirty="0"/>
              <a:t>研究式微</a:t>
            </a:r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/>
              <a:t>实证主义：强调知识的客观性，拒斥形而上学</a:t>
            </a:r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/>
              <a:t>波普：科学与非科学的界限在于能否被经验证伪。</a:t>
            </a:r>
            <a:endParaRPr lang="en-US" altLang="zh-CN" sz="2400" dirty="0"/>
          </a:p>
          <a:p>
            <a:pPr marL="82550" indent="0">
              <a:lnSpc>
                <a:spcPct val="150000"/>
              </a:lnSpc>
              <a:buNone/>
            </a:pPr>
            <a:endParaRPr lang="zh-CN" altLang="en-US" sz="2400" dirty="0"/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 实证主义出现在理性主义占主导及</a:t>
            </a:r>
            <a:r>
              <a:rPr lang="zh-CN" altLang="en-US" sz="2400" dirty="0"/>
              <a:t>科学</a:t>
            </a:r>
            <a:r>
              <a:rPr lang="zh-CN" altLang="en-US" sz="2400" dirty="0" smtClean="0"/>
              <a:t>思想流</a:t>
            </a:r>
            <a:r>
              <a:rPr lang="zh-CN" altLang="en-US" sz="2400" dirty="0"/>
              <a:t>行</a:t>
            </a:r>
            <a:r>
              <a:rPr lang="zh-CN" altLang="en-US" sz="2400" dirty="0" smtClean="0"/>
              <a:t>的时代。在</a:t>
            </a:r>
            <a:r>
              <a:rPr lang="zh-CN" altLang="en-US" sz="2400" dirty="0"/>
              <a:t>“科学万能”思想的冲击下，人们对形而上学产生怀疑，逐渐以注重经验的科学方法观察、研究</a:t>
            </a:r>
            <a:r>
              <a:rPr lang="zh-CN" altLang="en-US" sz="2400" dirty="0" smtClean="0"/>
              <a:t>事物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84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556792"/>
            <a:ext cx="7674818" cy="4800600"/>
          </a:xfrm>
        </p:spPr>
        <p:txBody>
          <a:bodyPr/>
          <a:lstStyle/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自近代自然科学的各部门获得独立和长足发展以来，科学与人文日趋分立，使人类认识能力趋于专门化，对于认识的效率和发展有很大助益，但同时也带来了科学与价值逐渐相脱离的问题。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4242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620688"/>
            <a:ext cx="7716217" cy="2520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smtClean="0"/>
              <a:t>          </a:t>
            </a:r>
            <a:r>
              <a:rPr lang="zh-CN" altLang="zh-CN" sz="2400" dirty="0" smtClean="0"/>
              <a:t>科学</a:t>
            </a:r>
            <a:r>
              <a:rPr lang="zh-CN" altLang="zh-CN" sz="2400" dirty="0"/>
              <a:t>是人类摆脱蒙昧、走向文明的重要基础，但没有价值导向的科学必将走向异化。</a:t>
            </a:r>
          </a:p>
          <a:p>
            <a:pPr>
              <a:buFontTx/>
              <a:buNone/>
            </a:pPr>
            <a:endParaRPr lang="zh-CN" altLang="zh-CN" sz="2400" dirty="0"/>
          </a:p>
          <a:p>
            <a:pPr>
              <a:buFontTx/>
              <a:buNone/>
            </a:pPr>
            <a:r>
              <a:rPr lang="zh-CN" altLang="zh-CN" sz="2400" dirty="0"/>
              <a:t>             科技异化：作为人发明和创造的工具，科学技术本应当服务和造福于人，但却日渐“异己”，成为一种摧残人、宰制人的力量。</a:t>
            </a:r>
          </a:p>
          <a:p>
            <a:pPr>
              <a:buSzPct val="100000"/>
              <a:buFont typeface="Wingdings" panose="05000000000000000000" pitchFamily="2" charset="2"/>
              <a:buNone/>
            </a:pP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None/>
            </a:pPr>
            <a:endParaRPr lang="zh-CN" altLang="zh-CN" sz="2000" dirty="0"/>
          </a:p>
          <a:p>
            <a:pPr>
              <a:buSzPct val="100000"/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75656" y="3645024"/>
            <a:ext cx="61206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  偏离“人文”的科技异化：</a:t>
            </a:r>
          </a:p>
          <a:p>
            <a:r>
              <a:rPr lang="zh-CN" altLang="en-US" sz="2400" b="1" dirty="0">
                <a:solidFill>
                  <a:schemeClr val="accent5"/>
                </a:solidFill>
              </a:rPr>
              <a:t> 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苏丹红、三聚氰氨等食品添加剂</a:t>
            </a:r>
            <a:endParaRPr lang="en-US" altLang="zh-CN" sz="2400" b="1" dirty="0" smtClean="0">
              <a:solidFill>
                <a:schemeClr val="accent5"/>
              </a:solidFill>
            </a:endParaRPr>
          </a:p>
          <a:p>
            <a:r>
              <a:rPr lang="zh-CN" altLang="en-US" sz="2400" b="1" dirty="0" smtClean="0">
                <a:solidFill>
                  <a:schemeClr val="accent5"/>
                </a:solidFill>
              </a:rPr>
              <a:t>  生化武器</a:t>
            </a:r>
            <a:endParaRPr lang="en-US" altLang="zh-CN" sz="2400" b="1" dirty="0" smtClean="0">
              <a:solidFill>
                <a:schemeClr val="accent5"/>
              </a:solidFill>
            </a:endParaRPr>
          </a:p>
          <a:p>
            <a:r>
              <a:rPr lang="zh-CN" altLang="en-US" sz="2400" b="1" dirty="0" smtClean="0">
                <a:solidFill>
                  <a:schemeClr val="accent5"/>
                </a:solidFill>
              </a:rPr>
              <a:t>  毒品</a:t>
            </a:r>
            <a:endParaRPr lang="en-US" altLang="zh-CN" sz="2400" b="1" dirty="0" smtClean="0">
              <a:solidFill>
                <a:schemeClr val="accent5"/>
              </a:solidFill>
            </a:endParaRPr>
          </a:p>
          <a:p>
            <a:r>
              <a:rPr lang="zh-CN" altLang="en-US" sz="2400" b="1" dirty="0" smtClean="0">
                <a:solidFill>
                  <a:schemeClr val="accent5"/>
                </a:solidFill>
              </a:rPr>
              <a:t>  生态危机</a:t>
            </a:r>
            <a:endParaRPr lang="zh-CN" altLang="en-US" sz="2400" b="1" dirty="0">
              <a:solidFill>
                <a:schemeClr val="accent5"/>
              </a:solidFill>
            </a:endParaRPr>
          </a:p>
          <a:p>
            <a:r>
              <a:rPr lang="zh-CN" altLang="en-US" sz="2400" b="1" dirty="0">
                <a:solidFill>
                  <a:schemeClr val="accent5"/>
                </a:solidFill>
              </a:rPr>
              <a:t> 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……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 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1259632" y="1196752"/>
            <a:ext cx="7704856" cy="339403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+mn-ea"/>
              </a:rPr>
              <a:t>社会科学认识对象的特殊性：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与自然现象不同，社会现象和事件中包含能动的主体因素的参与；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社会及其现象的变化是</a:t>
            </a:r>
            <a:r>
              <a:rPr lang="zh-CN" altLang="en-US" sz="2400" dirty="0">
                <a:latin typeface="+mn-ea"/>
              </a:rPr>
              <a:t>一</a:t>
            </a:r>
            <a:r>
              <a:rPr lang="zh-CN" altLang="en-US" sz="2400" dirty="0" smtClean="0">
                <a:latin typeface="+mn-ea"/>
              </a:rPr>
              <a:t>个由无数主体的意志</a:t>
            </a:r>
            <a:r>
              <a:rPr lang="zh-CN" altLang="en-US" sz="2400" dirty="0">
                <a:latin typeface="+mn-ea"/>
              </a:rPr>
              <a:t>和力量互相作用的</a:t>
            </a:r>
            <a:r>
              <a:rPr lang="zh-CN" altLang="en-US" sz="2400" dirty="0" smtClean="0">
                <a:latin typeface="+mn-ea"/>
              </a:rPr>
              <a:t>过程；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社会现象和事件的演变中有诸多不确定性、偶然性、不可重复性。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89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499350" cy="4800600"/>
          </a:xfrm>
        </p:spPr>
        <p:txBody>
          <a:bodyPr/>
          <a:lstStyle/>
          <a:p>
            <a:r>
              <a:rPr lang="zh-CN" altLang="en-US" dirty="0" smtClean="0"/>
              <a:t>中国语境下的科学与人文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1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5" y="548680"/>
            <a:ext cx="7416824" cy="5760640"/>
          </a:xfrm>
        </p:spPr>
        <p:txBody>
          <a:bodyPr/>
          <a:lstStyle/>
          <a:p>
            <a:pPr marL="82550" indent="0">
              <a:lnSpc>
                <a:spcPct val="150000"/>
              </a:lnSpc>
              <a:buNone/>
            </a:pP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五四时期的“科玄之争</a:t>
            </a:r>
            <a:r>
              <a:rPr lang="zh-CN" altLang="zh-CN" sz="2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以梁启超为代表的“玄学派”与以胡适为代表的“科学派”之间的争论。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科</a:t>
            </a: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玄之争的焦点在于科学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学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问题。挑起论战的玄学派批评“科学万能”，认为科学对于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人生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的意义和目的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无能为力。他们主张区分“科学”与“科学主义”两个不同的概念，批判科学主义，但不批判科学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玄学</a:t>
            </a: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派认为，在科学的“事实世界”以外，必有一个“价值世界”、“意义世界”，这不是科学的对象，而是道德宗教的根源，是事实世界以上或以外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善和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美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之根源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2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中国</a:t>
            </a:r>
            <a:r>
              <a:rPr lang="zh-CN" altLang="en-US" sz="2400" dirty="0"/>
              <a:t>走上现代化道路以来</a:t>
            </a:r>
            <a:r>
              <a:rPr lang="zh-CN" altLang="en-US" sz="2400" dirty="0" smtClean="0"/>
              <a:t>，在追求效率和发展的驱动下，科学主义以君临天下之势占据思想领域，与此相对的是人文的式微。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以哲学的命运为例</a:t>
            </a:r>
            <a:endParaRPr lang="en-US" altLang="zh-CN" sz="2400" dirty="0" smtClean="0"/>
          </a:p>
          <a:p>
            <a:pPr marL="8255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Liberal arts</a:t>
            </a:r>
            <a:r>
              <a:rPr lang="zh-CN" altLang="en-US" sz="2400" dirty="0" smtClean="0"/>
              <a:t>之首的哲学，在科学主义强势的，其存在的合法性不断被挑战，“哲学无用论”甚嚣尘上。</a:t>
            </a:r>
            <a:endParaRPr lang="en-US" altLang="zh-CN" sz="2400" dirty="0"/>
          </a:p>
          <a:p>
            <a:pPr marL="8255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949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4161" y="908720"/>
            <a:ext cx="7772400" cy="77685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哲学追问的是无解的问题。</a:t>
            </a:r>
            <a:endParaRPr lang="zh-CN" altLang="en-US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7E9-CA43-4376-A8FA-2E274C7F008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15616" y="1931490"/>
            <a:ext cx="7787228" cy="3945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有许多问题，人类追问了几千年，仍然没有确切的答案。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我是谁？我从哪里来？我要到哪里去？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什么是幸福？什么是自由？人应当为什么而活？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pPr marL="0" indent="0"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关于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存在的问题是无法一次就回答清楚的。所谓哲学问题的定义就是每一个世代，甚至每一个人，都必须要一再的问自己的一些问题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               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萨特 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4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7E9-CA43-4376-A8FA-2E274C7F008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042591" y="692696"/>
            <a:ext cx="8028384" cy="544559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哲学具有超验性。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metaphysics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形而上 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哲学处理的是形而上的对象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。当我们开始从事哲学思考时，我们所反复思索的观念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思想的对象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是超出感觉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知觉所能及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的范围的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抽象的概念：主体、客体、物质、精神、世界、我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超验的对象：真、善、美、自由、幸福、心灵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0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187624" y="942722"/>
            <a:ext cx="453650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哲学无定论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哲学的宿命：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推石头的西绪弗斯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Tx/>
              <a:buNone/>
            </a:pPr>
            <a:endParaRPr lang="zh-CN" altLang="en-US" sz="2800" dirty="0" smtClean="0"/>
          </a:p>
        </p:txBody>
      </p:sp>
      <p:pic>
        <p:nvPicPr>
          <p:cNvPr id="5124" name="图片 3" descr="6eed9558355b3fd89c8204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2656"/>
            <a:ext cx="3419872" cy="34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153763" y="3777662"/>
            <a:ext cx="7812360" cy="2448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70000"/>
              </a:lnSpc>
              <a:buFont typeface="Wingdings 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哲学一旦有定论，哲学便终结了。哲学的目的在于让人思考，而不是让人停止思考。哲学正是在“思”中实现它的意义。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/>
          </a:p>
          <a:p>
            <a:pPr>
              <a:buFontTx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52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7E9-CA43-4376-A8FA-2E274C7F008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87624" y="883196"/>
            <a:ext cx="7427168" cy="53271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所包含的大观念是我们认识人类自己和认识世界所必不可少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的。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只有理解这些观念，我们才能够更加深入地了解并有效地处理我们当今面临的许多政治、道德和社会问题。</a:t>
            </a:r>
            <a:b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六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观念：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真、善、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美、自由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、平等、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公正。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熟悉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哲学里的大观念并不能为读者准备任何特殊的职业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企业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、律师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、医师或任何高级技术的职业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。但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每一个人都要有一个共同的人类素质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即良好的公民以及有思想的人的素质。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——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穆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蒂莫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艾德勒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哲学是每个人的事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500063" y="1000125"/>
            <a:ext cx="8229600" cy="4464050"/>
          </a:xfrm>
        </p:spPr>
        <p:txBody>
          <a:bodyPr/>
          <a:lstStyle/>
          <a:p>
            <a:endParaRPr lang="en-US" altLang="zh-CN" sz="2400" b="1" dirty="0" smtClean="0"/>
          </a:p>
          <a:p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和宗教产生于这样一种欲望，即试图谈论生命根本意义、绝对的善、绝对的价值，就此而言，它不可能是科学。它所说的东西在任何意义上都不增加我们的知识。但是，它是人类精神中一种倾向的见证，对这种倾向，我个人禁不住怀着深深的敬意，而且我一生都不会嘲笑它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――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维特根斯坦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（Wittgenstein）</a:t>
            </a:r>
            <a:endParaRPr lang="zh-CN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409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11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7E9-CA43-4376-A8FA-2E274C7F008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298575" y="620688"/>
            <a:ext cx="7772400" cy="4572000"/>
          </a:xfrm>
        </p:spPr>
        <p:txBody>
          <a:bodyPr/>
          <a:lstStyle/>
          <a:p>
            <a:pPr marL="82550" indent="0"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哲学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与科学</a:t>
            </a:r>
          </a:p>
          <a:p>
            <a:pPr marL="0" indent="0">
              <a:buNone/>
            </a:pP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77504"/>
              </p:ext>
            </p:extLst>
          </p:nvPr>
        </p:nvGraphicFramePr>
        <p:xfrm>
          <a:off x="1331640" y="1988840"/>
          <a:ext cx="6897116" cy="3368911"/>
        </p:xfrm>
        <a:graphic>
          <a:graphicData uri="http://schemas.openxmlformats.org/drawingml/2006/table">
            <a:tbl>
              <a:tblPr/>
              <a:tblGrid>
                <a:gridCol w="1270558"/>
                <a:gridCol w="2164809"/>
                <a:gridCol w="3461749"/>
              </a:tblGrid>
              <a:tr h="508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科学（形而下）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哲学（形而上）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8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观察、推论和实验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理性思辨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可感可知、能观察到的现象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不为经验对象所限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8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分门别类探求自然世界的机理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追究整全的真相和智慧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/>
        </p:nvSpPr>
        <p:spPr bwMode="auto">
          <a:xfrm>
            <a:off x="1374644" y="1340768"/>
            <a:ext cx="777800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社会科学研究中的科学原则与价值原则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r>
              <a:rPr lang="zh-CN" altLang="en-US" sz="2000" dirty="0"/>
              <a:t>   </a:t>
            </a:r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09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>
          <a:xfrm>
            <a:off x="1131261" y="692696"/>
            <a:ext cx="8012739" cy="4330143"/>
          </a:xfrm>
          <a:ln/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社会科学认识对象的特殊性，给认识活动中的主体性和主体因素的参与提供了很大空间。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认识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的主体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性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主体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在认识活动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中将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自身的主体因素融入认识过程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并且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使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认识呈现出主体的差异性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主体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因素：由出身、社会阶层、文化背景、教育所造就的思维方式、认知方式、价值理念、情感、意志等主观因素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23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88852" y="980728"/>
            <a:ext cx="74993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科学原则：科学研究的客观性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原则</a:t>
            </a:r>
            <a:endParaRPr sz="3200" dirty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1457641" y="2492896"/>
            <a:ext cx="7499350" cy="2155378"/>
          </a:xfrm>
        </p:spPr>
        <p:txBody>
          <a:bodyPr/>
          <a:lstStyle/>
          <a:p>
            <a:pPr marL="82550" indent="0">
              <a:buNone/>
            </a:pPr>
            <a:r>
              <a:rPr lang="zh-CN" altLang="en-US" dirty="0" smtClean="0"/>
              <a:t>       科学研究的终极目标是获取真理，而真理的首要品格是客观性，因此，坚持客观性是科学研究的重要规范。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386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 descr="6章背景2"/>
          <p:cNvSpPr txBox="1">
            <a:spLocks noChangeArrowheads="1"/>
          </p:cNvSpPr>
          <p:nvPr/>
        </p:nvSpPr>
        <p:spPr bwMode="auto">
          <a:xfrm>
            <a:off x="1475656" y="965692"/>
            <a:ext cx="662874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kumimoji="1" lang="zh-CN" altLang="en-US" sz="2000" dirty="0" smtClean="0">
                <a:latin typeface="+mj-ea"/>
                <a:ea typeface="+mj-ea"/>
              </a:rPr>
              <a:t>      真理</a:t>
            </a:r>
            <a:r>
              <a:rPr kumimoji="1" lang="zh-CN" altLang="en-US" sz="2000" dirty="0">
                <a:latin typeface="+mj-ea"/>
                <a:ea typeface="+mj-ea"/>
              </a:rPr>
              <a:t>是标志主观和客观相符合的范畴，是人们对客观事物的本质及其规律的正确</a:t>
            </a:r>
            <a:r>
              <a:rPr kumimoji="1" lang="zh-CN" altLang="en-US" sz="2000" dirty="0" smtClean="0">
                <a:latin typeface="+mj-ea"/>
                <a:ea typeface="+mj-ea"/>
              </a:rPr>
              <a:t>反映</a:t>
            </a:r>
            <a:r>
              <a:rPr kumimoji="1" lang="zh-CN" altLang="en-US" sz="2000" dirty="0">
                <a:latin typeface="+mj-ea"/>
                <a:ea typeface="+mj-ea"/>
              </a:rPr>
              <a:t>，</a:t>
            </a:r>
            <a:r>
              <a:rPr kumimoji="1" lang="zh-CN" altLang="en-US" sz="2000" dirty="0" smtClean="0">
                <a:latin typeface="+mj-ea"/>
                <a:ea typeface="+mj-ea"/>
              </a:rPr>
              <a:t>本身</a:t>
            </a:r>
            <a:r>
              <a:rPr kumimoji="1" lang="zh-CN" altLang="en-US" sz="2000" dirty="0">
                <a:latin typeface="+mj-ea"/>
                <a:ea typeface="+mj-ea"/>
              </a:rPr>
              <a:t>包含着不以人的意志为转移的客观内容。</a:t>
            </a:r>
          </a:p>
          <a:p>
            <a:pPr eaLnBrk="0" hangingPunct="0">
              <a:lnSpc>
                <a:spcPct val="150000"/>
              </a:lnSpc>
            </a:pP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95736" y="3778944"/>
            <a:ext cx="4395115" cy="1861852"/>
            <a:chOff x="2880959" y="3282088"/>
            <a:chExt cx="5538150" cy="234606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80959" y="4176112"/>
              <a:ext cx="936025" cy="5235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FF33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100">
                  <a:solidFill>
                    <a:schemeClr val="bg1"/>
                  </a:solidFill>
                  <a:latin typeface="Times New Roman" panose="02020603050405020304" pitchFamily="18" charset="0"/>
                  <a:ea typeface="方正大黑简体" pitchFamily="2" charset="-122"/>
                </a:rPr>
                <a:t>主体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420974" y="3888104"/>
              <a:ext cx="0" cy="2880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420974" y="3888105"/>
              <a:ext cx="20880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491030" y="3888104"/>
              <a:ext cx="0" cy="2160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16984" y="3438092"/>
              <a:ext cx="1440039" cy="4653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  <a:ea typeface="方正大黑简体" pitchFamily="2" charset="-122"/>
                </a:rPr>
                <a:t>正确反映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84973" y="4680126"/>
              <a:ext cx="0" cy="2160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84973" y="4896132"/>
              <a:ext cx="20160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401027" y="4680126"/>
              <a:ext cx="0" cy="2160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816984" y="4932133"/>
              <a:ext cx="1440039" cy="4653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  <a:ea typeface="方正大黑简体" pitchFamily="2" charset="-122"/>
                </a:rPr>
                <a:t>歪曲反映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13020" y="4176112"/>
              <a:ext cx="936025" cy="5235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FF33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100" dirty="0">
                  <a:solidFill>
                    <a:schemeClr val="bg1"/>
                  </a:solidFill>
                  <a:latin typeface="Times New Roman" panose="02020603050405020304" pitchFamily="18" charset="0"/>
                  <a:ea typeface="方正大黑简体" pitchFamily="2" charset="-122"/>
                </a:rPr>
                <a:t>客体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5761037" y="3600097"/>
              <a:ext cx="0" cy="5760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761037" y="3600097"/>
              <a:ext cx="12960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05073" y="3282088"/>
              <a:ext cx="1296035" cy="6780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方正大黑简体" pitchFamily="2" charset="-122"/>
                </a:rPr>
                <a:t>真理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761037" y="4680126"/>
              <a:ext cx="0" cy="6120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761037" y="5292142"/>
              <a:ext cx="12960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123074" y="4956133"/>
              <a:ext cx="1296035" cy="6720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方正大黑简体" pitchFamily="2" charset="-122"/>
                </a:rPr>
                <a:t>谬误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0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 noGrp="1"/>
          </p:cNvSpPr>
          <p:nvPr>
            <p:ph sz="half" idx="1"/>
          </p:nvPr>
        </p:nvSpPr>
        <p:spPr>
          <a:xfrm>
            <a:off x="3059832" y="3717032"/>
            <a:ext cx="4824536" cy="280831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82550" indent="0" eaLnBrk="1" hangingPunct="1">
              <a:buNone/>
            </a:pPr>
            <a:r>
              <a:rPr lang="zh-CN" altLang="en-US" sz="1800" dirty="0" smtClean="0"/>
              <a:t>价值干涉对科学的消极影响：     </a:t>
            </a:r>
            <a:endParaRPr lang="en-US" altLang="zh-CN" sz="1800" dirty="0" smtClean="0"/>
          </a:p>
          <a:p>
            <a:pPr marL="82550" indent="0" eaLnBrk="1" hangingPunct="1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罗马教廷对“地心说”的</a:t>
            </a:r>
            <a:r>
              <a:rPr lang="zh-CN" altLang="en-US" sz="1800" dirty="0"/>
              <a:t>坚持，使真理的到来至少推迟了</a:t>
            </a:r>
            <a:r>
              <a:rPr lang="zh-CN" altLang="en-US" sz="1800" dirty="0" smtClean="0"/>
              <a:t>一个世纪。</a:t>
            </a:r>
            <a:endParaRPr lang="en-US" altLang="zh-CN" sz="1800" dirty="0" smtClean="0"/>
          </a:p>
          <a:p>
            <a:pPr marL="82550" indent="0" eaLnBrk="1" hangingPunct="1">
              <a:buNone/>
            </a:pPr>
            <a:r>
              <a:rPr lang="en-US" altLang="zh-CN" sz="1800" b="1" dirty="0" smtClean="0"/>
              <a:t>       “</a:t>
            </a:r>
            <a:r>
              <a:rPr lang="zh-CN" altLang="en-US" sz="1800" dirty="0"/>
              <a:t>认为太阳是世界的中心、是不动的，这是荒谬的，在哲学上是错误的，在形式上是异端邪说，因为它明确违反</a:t>
            </a:r>
            <a:r>
              <a:rPr lang="en-US" altLang="zh-CN" sz="1800" dirty="0"/>
              <a:t>《</a:t>
            </a:r>
            <a:r>
              <a:rPr lang="zh-CN" altLang="en-US" sz="1800" dirty="0" smtClean="0"/>
              <a:t>圣经</a:t>
            </a:r>
            <a:r>
              <a:rPr lang="en-US" altLang="zh-CN" sz="1800" dirty="0" smtClean="0"/>
              <a:t>》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                                                       </a:t>
            </a:r>
            <a:r>
              <a:rPr lang="en-US" altLang="zh-CN" sz="1800" dirty="0"/>
              <a:t>——1633</a:t>
            </a:r>
            <a:r>
              <a:rPr lang="zh-CN" altLang="en-US" sz="1800" dirty="0"/>
              <a:t>年罗马教会的审判词</a:t>
            </a:r>
          </a:p>
          <a:p>
            <a:pPr marL="82550" indent="0" eaLnBrk="1" hangingPunct="1">
              <a:buNone/>
            </a:pP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043608" y="404664"/>
            <a:ext cx="7848872" cy="590465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/>
              <a:t>      进行科学研究</a:t>
            </a:r>
            <a:r>
              <a:rPr lang="zh-CN" altLang="en-US" sz="2400" dirty="0"/>
              <a:t>需要培养科学精神</a:t>
            </a:r>
            <a:r>
              <a:rPr lang="zh-CN" altLang="en-US" sz="2400" dirty="0" smtClean="0"/>
              <a:t>，摒除先见，保持“价值中立”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zh-CN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施特劳斯</a:t>
            </a:r>
            <a:r>
              <a:rPr lang="zh-CN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：“道德上的迟钝是科学研究的必要条件。</a:t>
            </a:r>
            <a:r>
              <a:rPr lang="zh-CN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“科学无国界”</a:t>
            </a:r>
            <a:endParaRPr lang="zh-CN" altLang="en-US" sz="24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5616" y="260648"/>
            <a:ext cx="7931398" cy="4800600"/>
          </a:xfrm>
        </p:spPr>
        <p:txBody>
          <a:bodyPr/>
          <a:lstStyle/>
          <a:p>
            <a:pPr marL="8255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马克斯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韦伯提出，</a:t>
            </a:r>
            <a:r>
              <a:rPr lang="zh-CN" altLang="en-US" dirty="0" smtClean="0"/>
              <a:t>为了</a:t>
            </a:r>
            <a:r>
              <a:rPr lang="zh-CN" altLang="en-US" dirty="0"/>
              <a:t>保持科学研究的</a:t>
            </a:r>
            <a:r>
              <a:rPr lang="zh-CN" altLang="en-US" dirty="0" smtClean="0"/>
              <a:t>客观性</a:t>
            </a:r>
            <a:r>
              <a:rPr lang="zh-CN" altLang="en-US" dirty="0"/>
              <a:t>，</a:t>
            </a:r>
            <a:r>
              <a:rPr lang="zh-CN" altLang="en-US" dirty="0" smtClean="0"/>
              <a:t>提出</a:t>
            </a:r>
            <a:r>
              <a:rPr lang="zh-CN" altLang="en-US" dirty="0"/>
              <a:t>在研究中要坚持</a:t>
            </a:r>
            <a:r>
              <a:rPr lang="zh-CN" altLang="en-US" dirty="0" smtClean="0"/>
              <a:t>“</a:t>
            </a:r>
            <a:r>
              <a:rPr lang="zh-CN" altLang="en-US" b="1" dirty="0" smtClean="0"/>
              <a:t>价值无涉</a:t>
            </a:r>
            <a:r>
              <a:rPr lang="zh-CN" altLang="en-US" dirty="0" smtClean="0"/>
              <a:t>”的原则，反对</a:t>
            </a:r>
            <a:r>
              <a:rPr lang="zh-CN" altLang="en-US" dirty="0"/>
              <a:t>研究者在科学研究中将</a:t>
            </a:r>
            <a:r>
              <a:rPr lang="zh-CN" altLang="en-US" dirty="0">
                <a:solidFill>
                  <a:srgbClr val="FF0000"/>
                </a:solidFill>
              </a:rPr>
              <a:t>学术研究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价值判断</a:t>
            </a:r>
            <a:r>
              <a:rPr lang="zh-CN" altLang="en-US" dirty="0"/>
              <a:t>相混淆。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dirty="0" smtClean="0"/>
              <a:t>     社会科学</a:t>
            </a:r>
            <a:r>
              <a:rPr lang="zh-CN" altLang="en-US" dirty="0"/>
              <a:t>研究应对社会现象做出解释</a:t>
            </a:r>
            <a:r>
              <a:rPr lang="zh-CN" altLang="en-US" dirty="0" smtClean="0"/>
              <a:t>性说</a:t>
            </a:r>
            <a:r>
              <a:rPr lang="zh-CN" altLang="en-US" dirty="0"/>
              <a:t>明</a:t>
            </a:r>
            <a:r>
              <a:rPr lang="zh-CN" altLang="en-US" dirty="0" smtClean="0"/>
              <a:t>，</a:t>
            </a:r>
            <a:r>
              <a:rPr lang="zh-CN" altLang="en-US" dirty="0"/>
              <a:t>不应承担价值判断的任务。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17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478" y="304800"/>
            <a:ext cx="7499350" cy="11430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社会科学研究中的价值原则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628800"/>
            <a:ext cx="7787382" cy="4800600"/>
          </a:xfrm>
        </p:spPr>
        <p:txBody>
          <a:bodyPr/>
          <a:lstStyle/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社会由</a:t>
            </a:r>
            <a:r>
              <a:rPr lang="zh-CN" altLang="en-US" sz="2400" dirty="0"/>
              <a:t>带着不同意志和利益的人组成，研究者也必然带有本身的主观性，受到各种价值</a:t>
            </a:r>
            <a:r>
              <a:rPr lang="zh-CN" altLang="en-US" sz="2400" dirty="0" smtClean="0"/>
              <a:t>观念的</a:t>
            </a:r>
            <a:r>
              <a:rPr lang="zh-CN" altLang="en-US" sz="2400" dirty="0"/>
              <a:t>影响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sz="2400" dirty="0"/>
              <a:t> </a:t>
            </a:r>
            <a:r>
              <a:rPr lang="zh-CN" altLang="en-US" sz="2400" dirty="0" smtClean="0"/>
              <a:t>      所以，韦伯在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社会科学方法论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中同时</a:t>
            </a:r>
            <a:r>
              <a:rPr lang="zh-CN" altLang="en-US" sz="2400" dirty="0"/>
              <a:t>又提出“</a:t>
            </a:r>
            <a:r>
              <a:rPr lang="zh-CN" altLang="en-US" sz="2400" b="1" dirty="0"/>
              <a:t>价值关联”的概念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82550" indent="0">
              <a:lnSpc>
                <a:spcPct val="15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社会科学</a:t>
            </a:r>
            <a:r>
              <a:rPr lang="zh-CN" altLang="en-US" sz="2400" b="1" dirty="0"/>
              <a:t>依据一定的价值与社会实在发生联系，这便是价值关联。</a:t>
            </a:r>
            <a:r>
              <a:rPr lang="zh-CN" altLang="en-US" sz="2400" dirty="0"/>
              <a:t>价值关联是研究文化事件的逻辑前提。</a:t>
            </a:r>
            <a:endParaRPr lang="en-US" altLang="zh-CN" sz="2400" dirty="0"/>
          </a:p>
          <a:p>
            <a:pPr marL="82550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8255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4868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632" y="908720"/>
            <a:ext cx="7498080" cy="4663440"/>
          </a:xfrm>
        </p:spPr>
        <p:txBody>
          <a:bodyPr/>
          <a:lstStyle/>
          <a:p>
            <a:pPr marL="8255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“社会科学的对象是作为社会实在的社会文化事件，某一</a:t>
            </a:r>
            <a:r>
              <a:rPr lang="zh-CN" altLang="en-US" sz="2400" dirty="0"/>
              <a:t>种</a:t>
            </a:r>
            <a:r>
              <a:rPr lang="zh-CN" altLang="en-US" sz="2400" dirty="0" smtClean="0"/>
              <a:t>社会</a:t>
            </a:r>
            <a:r>
              <a:rPr lang="zh-CN" altLang="en-US" sz="2400" dirty="0"/>
              <a:t>实在之所以进入社会科学的领域成为文化科学的对象，并非因为它原来就如此，而是因为它在与研究者的价值关联中变得重要</a:t>
            </a:r>
            <a:r>
              <a:rPr lang="zh-CN" altLang="en-US" sz="2400" dirty="0" smtClean="0"/>
              <a:t>了。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具体</a:t>
            </a:r>
            <a:r>
              <a:rPr lang="zh-CN" altLang="en-US" sz="2400" dirty="0"/>
              <a:t>来讲，包括三个层次：（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）人类的任何行动都受价值支配的；（</a:t>
            </a:r>
            <a:r>
              <a:rPr lang="en-US" altLang="zh-CN" sz="2400" dirty="0"/>
              <a:t>2</a:t>
            </a:r>
            <a:r>
              <a:rPr lang="zh-CN" altLang="en-US" sz="2400" dirty="0"/>
              <a:t>）研究者对什么问题感兴趣以及它要得到什么样的说明，取决于他们的理论范式；（</a:t>
            </a:r>
            <a:r>
              <a:rPr lang="en-US" altLang="zh-CN" sz="2400" dirty="0"/>
              <a:t>3</a:t>
            </a:r>
            <a:r>
              <a:rPr lang="zh-CN" altLang="en-US" sz="2400" dirty="0"/>
              <a:t>）研究者对社会现象的解释，必须联系行动者的主体价值</a:t>
            </a:r>
            <a:r>
              <a:rPr lang="zh-CN" altLang="en-US" sz="2400" dirty="0" smtClean="0"/>
              <a:t>。”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156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096832" cy="4663440"/>
          </a:xfrm>
        </p:spPr>
        <p:txBody>
          <a:bodyPr/>
          <a:lstStyle/>
          <a:p>
            <a:pPr marL="82550" indent="0">
              <a:buNone/>
            </a:pPr>
            <a:r>
              <a:rPr lang="zh-CN" altLang="en-US" dirty="0" smtClean="0"/>
              <a:t>     “</a:t>
            </a:r>
            <a:r>
              <a:rPr lang="zh-CN" altLang="en-US" dirty="0"/>
              <a:t>他在假定一个理想的研究者，而要完全实现这种理想状态，会受到人格统一体的抵制；既使在认识活动中，也很难把人的思想和活动截然两分。不过，一位研究者应当清楚地认识到并尽可能接近这种理想</a:t>
            </a:r>
            <a:r>
              <a:rPr lang="en-US" altLang="zh-CN" dirty="0"/>
              <a:t>……</a:t>
            </a:r>
            <a:r>
              <a:rPr lang="zh-CN" altLang="en-US" dirty="0"/>
              <a:t>如果他做不到这一点，那就应当清楚地认识并让别人也认识到，在哪里是用理性说话以及在哪里诉诸感情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25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——</a:t>
            </a:r>
            <a:r>
              <a:rPr lang="zh-CN" altLang="en-US" dirty="0" smtClean="0"/>
              <a:t>玛丽安妮 </a:t>
            </a:r>
            <a:r>
              <a:rPr lang="zh-CN" altLang="en-US" dirty="0"/>
              <a:t>韦伯</a:t>
            </a:r>
          </a:p>
        </p:txBody>
      </p:sp>
    </p:spTree>
    <p:extLst>
      <p:ext uri="{BB962C8B-B14F-4D97-AF65-F5344CB8AC3E}">
        <p14:creationId xmlns:p14="http://schemas.microsoft.com/office/powerpoint/2010/main" val="3779362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-34320"/>
            <a:ext cx="7499350" cy="1143000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科学与价值相统一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836712"/>
            <a:ext cx="7499350" cy="5123656"/>
          </a:xfrm>
        </p:spPr>
        <p:txBody>
          <a:bodyPr/>
          <a:lstStyle/>
          <a:p>
            <a:pPr marL="82550" indent="0">
              <a:lnSpc>
                <a:spcPct val="200000"/>
              </a:lnSpc>
              <a:buNone/>
            </a:pPr>
            <a:r>
              <a:rPr lang="zh-CN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既要</a:t>
            </a:r>
            <a:r>
              <a:rPr lang="zh-CN" altLang="zh-CN" sz="2000" dirty="0">
                <a:latin typeface="+mn-ea"/>
              </a:rPr>
              <a:t>尊重科学，</a:t>
            </a:r>
            <a:r>
              <a:rPr lang="zh-CN" altLang="en-US" sz="2000" dirty="0">
                <a:latin typeface="+mn-ea"/>
              </a:rPr>
              <a:t>又要</a:t>
            </a:r>
            <a:r>
              <a:rPr lang="zh-CN" altLang="zh-CN" sz="2000" dirty="0">
                <a:latin typeface="+mn-ea"/>
              </a:rPr>
              <a:t>反对科学沙文主义。</a:t>
            </a:r>
            <a:r>
              <a:rPr lang="zh-CN" altLang="zh-CN" sz="2000" dirty="0">
                <a:latin typeface="+mn-ea"/>
                <a:sym typeface="Arial" panose="020B0604020202020204" pitchFamily="34" charset="0"/>
              </a:rPr>
              <a:t>  </a:t>
            </a:r>
          </a:p>
          <a:p>
            <a:pPr marL="82550" indent="0">
              <a:lnSpc>
                <a:spcPct val="200000"/>
              </a:lnSpc>
              <a:buNone/>
            </a:pPr>
            <a:r>
              <a:rPr lang="zh-CN" altLang="zh-CN" sz="2000" dirty="0">
                <a:latin typeface="+mn-ea"/>
                <a:sym typeface="Arial" panose="020B0604020202020204" pitchFamily="34" charset="0"/>
              </a:rPr>
              <a:t>伯林：“现代科学没有办法解决令人类困惑的价值问题。”</a:t>
            </a:r>
            <a:endParaRPr lang="en-US" altLang="zh-CN" sz="2000" dirty="0">
              <a:latin typeface="+mn-ea"/>
              <a:sym typeface="Arial" panose="020B0604020202020204" pitchFamily="34" charset="0"/>
            </a:endParaRPr>
          </a:p>
          <a:p>
            <a:pPr marL="82550" indent="0">
              <a:lnSpc>
                <a:spcPct val="200000"/>
              </a:lnSpc>
              <a:buNone/>
            </a:pPr>
            <a:r>
              <a:rPr lang="zh-CN" altLang="en-US" sz="2000" dirty="0">
                <a:latin typeface="+mn-ea"/>
              </a:rPr>
              <a:t>科学主动靠向现实，而人文对现实有反思和批判，有价值的维</a:t>
            </a:r>
            <a:r>
              <a:rPr lang="zh-CN" altLang="en-US" sz="2000" dirty="0" smtClean="0">
                <a:latin typeface="+mn-ea"/>
              </a:rPr>
              <a:t>度</a:t>
            </a:r>
            <a:r>
              <a:rPr lang="zh-CN" altLang="zh-CN" sz="2000" dirty="0" smtClean="0"/>
              <a:t>         </a:t>
            </a:r>
            <a:endParaRPr lang="en-US" altLang="zh-CN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000" dirty="0" smtClean="0"/>
              <a:t> </a:t>
            </a:r>
            <a:r>
              <a:rPr lang="en-US" altLang="zh-CN" sz="2000" dirty="0" smtClean="0"/>
              <a:t>            </a:t>
            </a:r>
            <a:r>
              <a:rPr lang="zh-CN" altLang="zh-CN" sz="2000" dirty="0" smtClean="0"/>
              <a:t>人文</a:t>
            </a:r>
            <a:r>
              <a:rPr lang="zh-CN" altLang="zh-CN" sz="2000" dirty="0"/>
              <a:t>社科研究，尊重科学，有求真、求实的科学意识。在进行现象研究时避免带入主观因素，排除非理性的情感、习惯等因素，用实证、经验的方法为人文观点提供支撑。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zh-CN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000" dirty="0"/>
              <a:t>            科学研究要有以人为本的精神，有自觉的价值追求，把求善求美作为科学研究的内在旨趣，要有实现人类幸福的价值取向。</a:t>
            </a:r>
          </a:p>
        </p:txBody>
      </p:sp>
    </p:spTree>
    <p:extLst>
      <p:ext uri="{BB962C8B-B14F-4D97-AF65-F5344CB8AC3E}">
        <p14:creationId xmlns:p14="http://schemas.microsoft.com/office/powerpoint/2010/main" val="34773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499350" cy="4800600"/>
          </a:xfrm>
        </p:spPr>
        <p:txBody>
          <a:bodyPr/>
          <a:lstStyle/>
          <a:p>
            <a:r>
              <a:rPr lang="zh-CN" altLang="en-US" dirty="0" smtClean="0"/>
              <a:t>马克思主义是科学性与价值性的统一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3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435100" y="1628800"/>
            <a:ext cx="7499350" cy="4800600"/>
          </a:xfrm>
        </p:spPr>
        <p:txBody>
          <a:bodyPr/>
          <a:lstStyle/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异化理论：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对人生存状态的忧虑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“异化”是一个现代社会批判学说中的关键术语。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哲学意义上所讲的异化是指“主体发展到一定阶段，分裂出自己的对立面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却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变成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了外在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异己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的力量”。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435100" y="9861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青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马克思的人道主义情怀：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0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368232" y="764704"/>
            <a:ext cx="7740352" cy="4608512"/>
          </a:xfrm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主体的认知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图式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       主体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在实践活动和认识活动中不断与外部世界打交道，生成自己独有的信息体系和认知体系，最终内化、凝聚和积淀为主体认知世界的结构和方法，这就是主体的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认知图式。</a:t>
            </a:r>
            <a:endParaRPr lang="zh-CN" altLang="en-US" sz="1428" dirty="0">
              <a:solidFill>
                <a:srgbClr val="F8F8F8"/>
              </a:solidFill>
            </a:endParaRPr>
          </a:p>
        </p:txBody>
      </p:sp>
      <p:sp>
        <p:nvSpPr>
          <p:cNvPr id="34819" name="Text Box 3"/>
          <p:cNvSpPr>
            <a:spLocks noChangeArrowheads="1"/>
          </p:cNvSpPr>
          <p:nvPr/>
        </p:nvSpPr>
        <p:spPr bwMode="auto">
          <a:xfrm flipH="1" flipV="1">
            <a:off x="1446310" y="1251978"/>
            <a:ext cx="137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b="1" smtClean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851329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475656" y="980728"/>
            <a:ext cx="7499350" cy="4800600"/>
          </a:xfrm>
          <a:prstGeom prst="rect">
            <a:avLst/>
          </a:prstGeom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现代社会中，人的四重异化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人的自我异化</a:t>
            </a:r>
          </a:p>
          <a:p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人与自己的类本质相异化</a:t>
            </a:r>
          </a:p>
          <a:p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人与世界相异化（物的异化）</a:t>
            </a:r>
          </a:p>
          <a:p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人与他人相异化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9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人的自我异化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914400" y="170080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“他在劳动中不是肯定自己，而是否定自己；不是感到幸福，而是感到不幸，不是自由地发挥自己的体力和智力，而是使自己的肉体受折磨、精神遭摧残。”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“工人只有在劳动之外才感到自在，而在劳动中则感到不自在，他在不劳动时觉得舒畅，而在劳动时就觉得不舒畅。”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“劳动的异己性完全表现在：只要强制一停止，人们就会像逃避瘟疫那样逃避劳动。”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异化劳动是一种“自我牺牲、自我折磨的劳动”。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4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人与自己的类本质相异化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115616" y="1437130"/>
            <a:ext cx="7412360" cy="4572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“一个种的整体特性、种的类特性就在于生命活动的性质。而自由的有意识的活动恰恰就是人的类特性。”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“动物只是按照它所属的那个种的尺度和需要来构造，而人懂得按照任何一个种的尺度来进行生产，并且懂得处处都把内在的尺度运用于对象。”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“自主活动、自由活动贬低为手段”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“自己的本质变成仅仅维持自己生存的手段” 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7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人与对象世界相异化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499176" cy="4572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劳动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是人本质力量的对象化”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“劳动所生产的对象，即劳动的产品，作为一种异己的存在物，作为不依赖于生产者的力量，同劳动相对立。”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zh-CN" sz="2800" dirty="0"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“工人创造的商品越多，他就越成为廉价的商品。物的世界的增值同人的世界的贬值成正比。”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buFontTx/>
              <a:buNone/>
            </a:pPr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“对对象的占有竞如此表现为异化，以致工人生产的对象越多，他能够占有的对象就越少，而且越受自己的产品即资本的统治。”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4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人与他人相异化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当人同自身相对立的时候，他也同他人相对立。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</a:p>
          <a:p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在异化劳动的条件下，每个人都按照他自己作为工人所具有的那种尺度和关系来观察他人。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zh-CN" altLang="en-US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243420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endParaRPr lang="en-US" altLang="zh-CN" sz="28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31203" name="Rectangle 3"/>
          <p:cNvSpPr>
            <a:spLocks noChangeArrowheads="1"/>
          </p:cNvSpPr>
          <p:nvPr/>
        </p:nvSpPr>
        <p:spPr bwMode="auto">
          <a:xfrm>
            <a:off x="1403648" y="514725"/>
            <a:ext cx="7171257" cy="6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D187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作为最高价值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个人本是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近代西方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憧憬的美好未来，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但由此生发的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全部制度和文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化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却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最终吞没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了这一初衷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。这就是人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的异化。异化是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马克思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对当代社会个人丧失自由和主体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性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的无情揭露。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None/>
            </a:pPr>
            <a:endParaRPr kumimoji="0"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None/>
            </a:pPr>
            <a:r>
              <a:rPr kumimoji="0"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Man </a:t>
            </a:r>
            <a:r>
              <a:rPr kumimoji="0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is the supreme being for man.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90000"/>
            </a:pPr>
            <a:r>
              <a:rPr kumimoji="0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kumimoji="0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人是人的最高本质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90000"/>
            </a:pPr>
            <a:endParaRPr kumimoji="0"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90000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90000"/>
            </a:pPr>
            <a:endParaRPr kumimoji="0" lang="en-US" altLang="zh-CN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205" name="Text Box 5"/>
          <p:cNvSpPr txBox="1">
            <a:spLocks noChangeArrowheads="1"/>
          </p:cNvSpPr>
          <p:nvPr/>
        </p:nvSpPr>
        <p:spPr bwMode="auto">
          <a:xfrm>
            <a:off x="7315200" y="61722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200">
                <a:solidFill>
                  <a:schemeClr val="bg1"/>
                </a:solidFill>
              </a:rPr>
              <a:t>Feuerbach</a:t>
            </a:r>
          </a:p>
        </p:txBody>
      </p:sp>
    </p:spTree>
    <p:extLst>
      <p:ext uri="{BB962C8B-B14F-4D97-AF65-F5344CB8AC3E}">
        <p14:creationId xmlns:p14="http://schemas.microsoft.com/office/powerpoint/2010/main" val="85577376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3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0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31640" y="332656"/>
            <a:ext cx="7499350" cy="5472608"/>
          </a:xfrm>
        </p:spPr>
        <p:txBody>
          <a:bodyPr/>
          <a:lstStyle/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8255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     青年马克思对资本主义的人本主义批判带有浓烈的道德和价值色彩。在批判资本主义的价值带领下，马克思逐渐转向经验科学研究，即研究社会历史发展的规律</a:t>
            </a:r>
            <a:r>
              <a:rPr lang="zh-CN" altLang="en-US" sz="2800" dirty="0">
                <a:latin typeface="+mn-ea"/>
              </a:rPr>
              <a:t>和</a:t>
            </a:r>
            <a:r>
              <a:rPr lang="zh-CN" altLang="en-US" sz="2800" dirty="0" smtClean="0">
                <a:latin typeface="+mn-ea"/>
              </a:rPr>
              <a:t>现代</a:t>
            </a:r>
            <a:r>
              <a:rPr lang="zh-CN" altLang="en-US" sz="2800" dirty="0">
                <a:latin typeface="+mn-ea"/>
              </a:rPr>
              <a:t>资本主义制度的深层结构和运行</a:t>
            </a:r>
            <a:r>
              <a:rPr lang="zh-CN" altLang="en-US" sz="2800" dirty="0" smtClean="0">
                <a:latin typeface="+mn-ea"/>
              </a:rPr>
              <a:t>逻辑，并将研究成果作为现代无产阶级的行动纲领，以实现其理论中最高的价值目标。</a:t>
            </a:r>
            <a:endParaRPr lang="en-US" altLang="zh-CN" sz="2800" dirty="0" smtClean="0">
              <a:latin typeface="+mn-ea"/>
            </a:endParaRPr>
          </a:p>
          <a:p>
            <a:pPr marL="82550" indent="0">
              <a:buNone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82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592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764704"/>
            <a:ext cx="7704856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马克思对于社会历史领域的实证研究：</a:t>
            </a:r>
            <a:endParaRPr lang="en-US" altLang="zh-CN" sz="200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社会的发展有无规律可循？</a:t>
            </a:r>
            <a:endParaRPr lang="en-US" altLang="zh-CN" sz="200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社会现象和历史变化的决定因素是什么？</a:t>
            </a:r>
            <a:endParaRPr lang="en-US" altLang="zh-CN" sz="200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历史</a:t>
            </a:r>
            <a:r>
              <a:rPr lang="zh-CN" altLang="en-US" sz="2000" dirty="0" smtClean="0">
                <a:latin typeface="+mj-ea"/>
                <a:ea typeface="+mj-ea"/>
              </a:rPr>
              <a:t>发展、社会更替的动力机制是</a:t>
            </a:r>
            <a:r>
              <a:rPr lang="zh-CN" altLang="en-US" sz="2000" dirty="0">
                <a:latin typeface="+mj-ea"/>
                <a:ea typeface="+mj-ea"/>
              </a:rPr>
              <a:t>什么？</a:t>
            </a:r>
            <a:endParaRPr lang="en-US" altLang="zh-CN" sz="200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社会形态的更替</a:t>
            </a:r>
            <a:r>
              <a:rPr lang="zh-CN" altLang="en-US" sz="2000" dirty="0" smtClean="0">
                <a:latin typeface="+mj-ea"/>
                <a:ea typeface="+mj-ea"/>
              </a:rPr>
              <a:t>是偶然</a:t>
            </a:r>
            <a:r>
              <a:rPr lang="zh-CN" altLang="en-US" sz="2000" dirty="0">
                <a:latin typeface="+mj-ea"/>
                <a:ea typeface="+mj-ea"/>
              </a:rPr>
              <a:t>的还是有其演进的</a:t>
            </a:r>
            <a:r>
              <a:rPr lang="zh-CN" altLang="en-US" sz="2000" dirty="0" smtClean="0">
                <a:latin typeface="+mj-ea"/>
                <a:ea typeface="+mj-ea"/>
              </a:rPr>
              <a:t>必然性？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82550" indent="0" algn="l">
              <a:lnSpc>
                <a:spcPct val="150000"/>
              </a:lnSpc>
              <a:buNone/>
            </a:pPr>
            <a:r>
              <a:rPr lang="en-US" altLang="zh-CN" sz="2000" dirty="0">
                <a:latin typeface="+mj-ea"/>
                <a:ea typeface="+mj-ea"/>
              </a:rPr>
              <a:t>……</a:t>
            </a:r>
            <a:endParaRPr lang="en-US" altLang="zh-CN" sz="200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82550" indent="0"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马克思对于资本主义社会经济规律的实证研究：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商品、价值、货币、资本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劳动、剩余价值、工资、利润、地租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生产、交换、分配、消费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经济危机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8255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……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ts val="476"/>
              </a:spcBef>
              <a:spcAft>
                <a:spcPts val="476"/>
              </a:spcAft>
              <a:buNone/>
            </a:pPr>
            <a:endParaRPr lang="en-US" altLang="zh-CN" sz="142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1763688" y="260648"/>
            <a:ext cx="6696744" cy="5760640"/>
            <a:chOff x="0" y="0"/>
            <a:chExt cx="6120680" cy="5472608"/>
          </a:xfrm>
        </p:grpSpPr>
        <p:sp>
          <p:nvSpPr>
            <p:cNvPr id="36867" name="Freeform 3"/>
            <p:cNvSpPr>
              <a:spLocks/>
            </p:cNvSpPr>
            <p:nvPr/>
          </p:nvSpPr>
          <p:spPr bwMode="auto">
            <a:xfrm>
              <a:off x="5179832" y="3183662"/>
              <a:ext cx="91440" cy="375780"/>
            </a:xfrm>
            <a:custGeom>
              <a:avLst/>
              <a:gdLst>
                <a:gd name="T0" fmla="*/ 45720 w 91440"/>
                <a:gd name="T1" fmla="*/ 0 h 375780"/>
                <a:gd name="T2" fmla="*/ 45720 w 91440"/>
                <a:gd name="T3" fmla="*/ 375780 h 375780"/>
                <a:gd name="T4" fmla="*/ 0 w 91440"/>
                <a:gd name="T5" fmla="*/ 0 h 375780"/>
                <a:gd name="T6" fmla="*/ 91440 w 91440"/>
                <a:gd name="T7" fmla="*/ 375780 h 37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91440" h="375780">
                  <a:moveTo>
                    <a:pt x="45720" y="0"/>
                  </a:moveTo>
                  <a:lnTo>
                    <a:pt x="45720" y="37578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68" name="Freeform 4"/>
            <p:cNvSpPr>
              <a:spLocks/>
            </p:cNvSpPr>
            <p:nvPr/>
          </p:nvSpPr>
          <p:spPr bwMode="auto">
            <a:xfrm>
              <a:off x="3060340" y="1913165"/>
              <a:ext cx="2165212" cy="375780"/>
            </a:xfrm>
            <a:custGeom>
              <a:avLst/>
              <a:gdLst>
                <a:gd name="T0" fmla="*/ 0 w 2165212"/>
                <a:gd name="T1" fmla="*/ 0 h 375780"/>
                <a:gd name="T2" fmla="*/ 0 w 2165212"/>
                <a:gd name="T3" fmla="*/ 187890 h 375780"/>
                <a:gd name="T4" fmla="*/ 2165212 w 2165212"/>
                <a:gd name="T5" fmla="*/ 187890 h 375780"/>
                <a:gd name="T6" fmla="*/ 2165212 w 2165212"/>
                <a:gd name="T7" fmla="*/ 375780 h 375780"/>
                <a:gd name="T8" fmla="*/ 0 w 2165212"/>
                <a:gd name="T9" fmla="*/ 0 h 375780"/>
                <a:gd name="T10" fmla="*/ 2165212 w 2165212"/>
                <a:gd name="T11" fmla="*/ 375780 h 37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5212" h="375780">
                  <a:moveTo>
                    <a:pt x="0" y="0"/>
                  </a:moveTo>
                  <a:lnTo>
                    <a:pt x="0" y="187890"/>
                  </a:lnTo>
                  <a:lnTo>
                    <a:pt x="2165212" y="187890"/>
                  </a:lnTo>
                  <a:lnTo>
                    <a:pt x="2165212" y="375780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69" name="Freeform 5"/>
            <p:cNvSpPr>
              <a:spLocks/>
            </p:cNvSpPr>
            <p:nvPr/>
          </p:nvSpPr>
          <p:spPr bwMode="auto">
            <a:xfrm>
              <a:off x="3014620" y="3183662"/>
              <a:ext cx="91440" cy="375780"/>
            </a:xfrm>
            <a:custGeom>
              <a:avLst/>
              <a:gdLst>
                <a:gd name="T0" fmla="*/ 45720 w 91440"/>
                <a:gd name="T1" fmla="*/ 0 h 375780"/>
                <a:gd name="T2" fmla="*/ 45720 w 91440"/>
                <a:gd name="T3" fmla="*/ 375780 h 375780"/>
                <a:gd name="T4" fmla="*/ 0 w 91440"/>
                <a:gd name="T5" fmla="*/ 0 h 375780"/>
                <a:gd name="T6" fmla="*/ 91440 w 91440"/>
                <a:gd name="T7" fmla="*/ 375780 h 37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91440" h="375780">
                  <a:moveTo>
                    <a:pt x="45720" y="0"/>
                  </a:moveTo>
                  <a:lnTo>
                    <a:pt x="45720" y="37578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0" name="Freeform 6"/>
            <p:cNvSpPr>
              <a:spLocks/>
            </p:cNvSpPr>
            <p:nvPr/>
          </p:nvSpPr>
          <p:spPr bwMode="auto">
            <a:xfrm>
              <a:off x="3014620" y="1913165"/>
              <a:ext cx="91440" cy="375780"/>
            </a:xfrm>
            <a:custGeom>
              <a:avLst/>
              <a:gdLst>
                <a:gd name="T0" fmla="*/ 45720 w 91440"/>
                <a:gd name="T1" fmla="*/ 0 h 375780"/>
                <a:gd name="T2" fmla="*/ 45720 w 91440"/>
                <a:gd name="T3" fmla="*/ 375780 h 375780"/>
                <a:gd name="T4" fmla="*/ 0 w 91440"/>
                <a:gd name="T5" fmla="*/ 0 h 375780"/>
                <a:gd name="T6" fmla="*/ 91440 w 91440"/>
                <a:gd name="T7" fmla="*/ 375780 h 37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91440" h="375780">
                  <a:moveTo>
                    <a:pt x="45720" y="0"/>
                  </a:moveTo>
                  <a:lnTo>
                    <a:pt x="45720" y="375780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1" name="Freeform 7"/>
            <p:cNvSpPr>
              <a:spLocks/>
            </p:cNvSpPr>
            <p:nvPr/>
          </p:nvSpPr>
          <p:spPr bwMode="auto">
            <a:xfrm>
              <a:off x="849407" y="3183662"/>
              <a:ext cx="91440" cy="375780"/>
            </a:xfrm>
            <a:custGeom>
              <a:avLst/>
              <a:gdLst>
                <a:gd name="T0" fmla="*/ 45720 w 91440"/>
                <a:gd name="T1" fmla="*/ 0 h 375780"/>
                <a:gd name="T2" fmla="*/ 45720 w 91440"/>
                <a:gd name="T3" fmla="*/ 375780 h 375780"/>
                <a:gd name="T4" fmla="*/ 0 w 91440"/>
                <a:gd name="T5" fmla="*/ 0 h 375780"/>
                <a:gd name="T6" fmla="*/ 91440 w 91440"/>
                <a:gd name="T7" fmla="*/ 375780 h 37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91440" h="375780">
                  <a:moveTo>
                    <a:pt x="45720" y="0"/>
                  </a:moveTo>
                  <a:lnTo>
                    <a:pt x="45720" y="37578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895127" y="1913165"/>
              <a:ext cx="2165212" cy="375780"/>
            </a:xfrm>
            <a:custGeom>
              <a:avLst/>
              <a:gdLst>
                <a:gd name="T0" fmla="*/ 2165212 w 2165212"/>
                <a:gd name="T1" fmla="*/ 0 h 375780"/>
                <a:gd name="T2" fmla="*/ 2165212 w 2165212"/>
                <a:gd name="T3" fmla="*/ 187890 h 375780"/>
                <a:gd name="T4" fmla="*/ 0 w 2165212"/>
                <a:gd name="T5" fmla="*/ 187890 h 375780"/>
                <a:gd name="T6" fmla="*/ 0 w 2165212"/>
                <a:gd name="T7" fmla="*/ 375780 h 375780"/>
                <a:gd name="T8" fmla="*/ 0 w 2165212"/>
                <a:gd name="T9" fmla="*/ 0 h 375780"/>
                <a:gd name="T10" fmla="*/ 2165212 w 2165212"/>
                <a:gd name="T11" fmla="*/ 375780 h 37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5212" h="375780">
                  <a:moveTo>
                    <a:pt x="2165212" y="0"/>
                  </a:moveTo>
                  <a:lnTo>
                    <a:pt x="2165212" y="187890"/>
                  </a:lnTo>
                  <a:lnTo>
                    <a:pt x="0" y="187890"/>
                  </a:lnTo>
                  <a:lnTo>
                    <a:pt x="0" y="375780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2165623" y="1018449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165623" y="1018449"/>
              <a:ext cx="1789432" cy="8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latin typeface="Microsoft Sans Serif" pitchFamily="34" charset="0"/>
                  <a:sym typeface="Microsoft Sans Serif" pitchFamily="34" charset="0"/>
                </a:rPr>
                <a:t>POW</a:t>
              </a:r>
              <a:endParaRPr lang="zh-CN" altLang="en-US" dirty="0" smtClean="0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10" y="2288945"/>
              <a:ext cx="1789432" cy="894716"/>
            </a:xfrm>
            <a:prstGeom prst="rect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410" y="2288945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a student </a:t>
              </a:r>
              <a:endParaRPr lang="zh-CN" altLang="en-US" sz="2222" b="1" i="1" dirty="0">
                <a:sym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of Oxford</a:t>
              </a:r>
              <a:endParaRPr lang="zh-CN" altLang="en-US" dirty="0" smtClean="0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410" y="3559442"/>
              <a:ext cx="1789432" cy="894716"/>
            </a:xfrm>
            <a:prstGeom prst="rect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410" y="3559442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Prince </a:t>
              </a:r>
              <a:endParaRPr lang="zh-CN" altLang="en-US" sz="2222" b="1" i="1" dirty="0">
                <a:sym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of Wales</a:t>
              </a:r>
              <a:endParaRPr lang="zh-CN" altLang="en-US" dirty="0" smtClean="0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2165623" y="2288945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2165623" y="2288945"/>
              <a:ext cx="1789432" cy="8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a feminist</a:t>
              </a:r>
              <a:endParaRPr lang="zh-CN" altLang="en-US" smtClean="0"/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2165623" y="3559442"/>
              <a:ext cx="1789432" cy="894716"/>
            </a:xfrm>
            <a:prstGeom prst="rect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2165623" y="3559442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Power </a:t>
              </a:r>
              <a:endParaRPr lang="zh-CN" altLang="en-US" sz="2222" b="1" i="1" dirty="0">
                <a:sym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of Women</a:t>
              </a:r>
              <a:endParaRPr lang="zh-CN" altLang="en-US" dirty="0" smtClean="0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4330836" y="2288945"/>
              <a:ext cx="1789432" cy="894716"/>
            </a:xfrm>
            <a:prstGeom prst="rect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4330836" y="2288945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a soldier</a:t>
              </a:r>
              <a:endParaRPr lang="zh-CN" altLang="en-US" dirty="0" smtClean="0"/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4330836" y="3559442"/>
              <a:ext cx="1789432" cy="894716"/>
            </a:xfrm>
            <a:prstGeom prst="rect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4330836" y="3559442"/>
              <a:ext cx="1789432" cy="894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110" tIns="14110" rIns="14110" bIns="1411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Prisoner </a:t>
              </a:r>
              <a:endParaRPr lang="zh-CN" altLang="en-US" sz="2222" b="1" i="1" dirty="0">
                <a:sym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22" b="1" i="1" dirty="0">
                  <a:sym typeface="Arial" pitchFamily="34" charset="0"/>
                </a:rPr>
                <a:t>of Wars</a:t>
              </a:r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541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60759"/>
            <a:ext cx="7499350" cy="4800600"/>
          </a:xfrm>
        </p:spPr>
        <p:txBody>
          <a:bodyPr/>
          <a:lstStyle/>
          <a:p>
            <a:pPr marL="82550" indent="0"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在</a:t>
            </a:r>
            <a:r>
              <a:rPr lang="zh-CN" altLang="en-US" sz="2800" dirty="0" smtClean="0"/>
              <a:t>社会科学研究的复杂性中，产生了两种研究倾向：一是尽可能去掉研究过程中主观因素的作用，追求自然科学一般的客观性和准确性，即科学主义（实证主义）倾向；另一种是突出研究主体的阐释和批判，注重研究结果的价值和意义，是人文主义倾向。</a:t>
            </a:r>
            <a:endParaRPr lang="zh-CN" altLang="en-US" sz="28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580112" y="4660776"/>
            <a:ext cx="2808288" cy="2160240"/>
            <a:chOff x="0" y="0"/>
            <a:chExt cx="1769" cy="1758"/>
          </a:xfrm>
        </p:grpSpPr>
        <p:pic>
          <p:nvPicPr>
            <p:cNvPr id="5" name="Picture 8" descr="10653842_121242497105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69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36" y="265"/>
              <a:ext cx="40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rgbClr val="FF0000"/>
                  </a:solidFill>
                </a:rPr>
                <a:t>科学</a:t>
              </a:r>
              <a:endParaRPr lang="zh-CN" altLang="zh-CN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266" y="544"/>
              <a:ext cx="40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人文</a:t>
              </a:r>
              <a:endParaRPr lang="zh-CN" altLang="zh-CN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72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3768" y="2348880"/>
            <a:ext cx="6783456" cy="228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社会科学的双重维度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科学与人文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1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550" indent="0">
              <a:lnSpc>
                <a:spcPct val="200000"/>
              </a:lnSpc>
              <a:buNone/>
            </a:pPr>
            <a:r>
              <a:rPr lang="zh-CN" altLang="en-US" sz="2800" dirty="0" smtClean="0"/>
              <a:t>       社会科学研究具有两重不同的维度，</a:t>
            </a:r>
            <a:r>
              <a:rPr lang="zh-CN" altLang="zh-CN" sz="2800" dirty="0" smtClean="0"/>
              <a:t>科学</a:t>
            </a:r>
            <a:r>
              <a:rPr lang="zh-CN" altLang="en-US" sz="2800" dirty="0" smtClean="0"/>
              <a:t>维度</a:t>
            </a:r>
            <a:r>
              <a:rPr lang="zh-CN" altLang="zh-CN" sz="2800" dirty="0" smtClean="0"/>
              <a:t>与</a:t>
            </a:r>
            <a:r>
              <a:rPr lang="zh-CN" altLang="en-US" sz="2800" dirty="0" smtClean="0"/>
              <a:t>人文维度。这两种维度也可表述为“真理性与</a:t>
            </a:r>
            <a:r>
              <a:rPr lang="zh-CN" altLang="zh-CN" sz="2800" dirty="0" smtClean="0"/>
              <a:t>价值</a:t>
            </a:r>
            <a:r>
              <a:rPr lang="zh-CN" altLang="en-US" sz="2800" dirty="0" smtClean="0"/>
              <a:t>性”、“事实性与规范性”、“规律性与目的性”。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68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548680"/>
            <a:ext cx="8388424" cy="5752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 smtClean="0">
              <a:latin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 smtClean="0">
                <a:latin typeface="华文中宋" panose="02010600040101010101" pitchFamily="2" charset="-122"/>
              </a:rPr>
              <a:t>科学</a:t>
            </a:r>
            <a:r>
              <a:rPr lang="zh-CN" altLang="zh-CN" sz="2400" dirty="0">
                <a:latin typeface="华文中宋" panose="02010600040101010101" pitchFamily="2" charset="-122"/>
              </a:rPr>
              <a:t>的核心在于</a:t>
            </a:r>
            <a:r>
              <a:rPr lang="zh-CN" altLang="en-US" sz="2400" dirty="0">
                <a:latin typeface="华文中宋" panose="02010600040101010101" pitchFamily="2" charset="-122"/>
              </a:rPr>
              <a:t>事实和</a:t>
            </a:r>
            <a:r>
              <a:rPr lang="zh-CN" altLang="zh-CN" sz="2400" dirty="0">
                <a:latin typeface="华文中宋" panose="02010600040101010101" pitchFamily="2" charset="-122"/>
              </a:rPr>
              <a:t>规律</a:t>
            </a:r>
            <a:r>
              <a:rPr lang="zh-CN" altLang="zh-CN" sz="2400" dirty="0" smtClean="0">
                <a:latin typeface="华文中宋" panose="02010600040101010101" pitchFamily="2" charset="-122"/>
              </a:rPr>
              <a:t>。</a:t>
            </a:r>
            <a:r>
              <a:rPr lang="zh-CN" altLang="en-US" sz="2400" dirty="0" smtClean="0">
                <a:latin typeface="华文中宋" panose="02010600040101010101" pitchFamily="2" charset="-122"/>
              </a:rPr>
              <a:t>世界</a:t>
            </a:r>
            <a:r>
              <a:rPr lang="zh-CN" altLang="zh-CN" sz="2400" dirty="0" smtClean="0">
                <a:latin typeface="华文中宋" panose="02010600040101010101" pitchFamily="2" charset="-122"/>
              </a:rPr>
              <a:t>本身</a:t>
            </a:r>
            <a:r>
              <a:rPr lang="zh-CN" altLang="en-US" sz="2400" dirty="0" smtClean="0">
                <a:latin typeface="华文中宋" panose="02010600040101010101" pitchFamily="2" charset="-122"/>
              </a:rPr>
              <a:t>如何</a:t>
            </a:r>
            <a:r>
              <a:rPr lang="zh-CN" altLang="zh-CN" sz="2400" dirty="0" smtClean="0">
                <a:latin typeface="华文中宋" panose="02010600040101010101" pitchFamily="2" charset="-122"/>
              </a:rPr>
              <a:t>？</a:t>
            </a:r>
            <a:endParaRPr lang="zh-CN" altLang="zh-CN" sz="2400" dirty="0">
              <a:latin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>
                <a:latin typeface="华文中宋" panose="02010600040101010101" pitchFamily="2" charset="-122"/>
              </a:rPr>
              <a:t>人文的核心在于</a:t>
            </a:r>
            <a:r>
              <a:rPr lang="zh-CN" altLang="en-US" sz="2400" dirty="0">
                <a:latin typeface="华文中宋" panose="02010600040101010101" pitchFamily="2" charset="-122"/>
              </a:rPr>
              <a:t>价值和目的</a:t>
            </a:r>
            <a:r>
              <a:rPr lang="zh-CN" altLang="zh-CN" sz="2400" dirty="0" smtClean="0">
                <a:latin typeface="华文中宋" panose="02010600040101010101" pitchFamily="2" charset="-122"/>
              </a:rPr>
              <a:t>。</a:t>
            </a:r>
            <a:r>
              <a:rPr lang="zh-CN" altLang="en-US" sz="2400" dirty="0" smtClean="0">
                <a:latin typeface="华文中宋" panose="02010600040101010101" pitchFamily="2" charset="-122"/>
              </a:rPr>
              <a:t>世界（人）</a:t>
            </a:r>
            <a:r>
              <a:rPr lang="zh-CN" altLang="zh-CN" sz="2400" dirty="0" smtClean="0">
                <a:latin typeface="华文中宋" panose="02010600040101010101" pitchFamily="2" charset="-122"/>
              </a:rPr>
              <a:t>应当如何？</a:t>
            </a:r>
            <a:endParaRPr lang="en-US" altLang="zh-CN" sz="2400" dirty="0" smtClean="0">
              <a:latin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zh-CN" sz="2400" dirty="0">
              <a:latin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科学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重实证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发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掘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世界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的客观知识。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---------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真</a:t>
            </a:r>
            <a:endParaRPr lang="zh-CN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人文：重价值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探讨人类世界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目的和意义。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------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善、美</a:t>
            </a:r>
            <a:endParaRPr lang="zh-CN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科学与人文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分别偏重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两种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认识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“实然”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“应然”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（“是”   与 “应当”）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7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1723</TotalTime>
  <Words>3098</Words>
  <Application>Microsoft Office PowerPoint</Application>
  <PresentationFormat>全屏显示(4:3)</PresentationFormat>
  <Paragraphs>288</Paragraphs>
  <Slides>47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方正大黑简体</vt:lpstr>
      <vt:lpstr>仿宋</vt:lpstr>
      <vt:lpstr>黑体</vt:lpstr>
      <vt:lpstr>华文仿宋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Gill Sans MT</vt:lpstr>
      <vt:lpstr>Microsoft Sans Serif</vt:lpstr>
      <vt:lpstr>Times New Roman</vt:lpstr>
      <vt:lpstr>Verdana</vt:lpstr>
      <vt:lpstr>Wingdings</vt:lpstr>
      <vt:lpstr>Wingdings 2</vt:lpstr>
      <vt:lpstr>夏至</vt:lpstr>
      <vt:lpstr> 《马克思主义与社会科学方法论》              第六讲 社会科学的双重维度：科学与人文             （马克思主义认识和把握认识的基本方法）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社会科学的双重维度： 科学与人文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科学（是）与价值（应当）的分离史：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哲学追问的是无解的问题。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科学原则：科学研究的客观性原则</vt:lpstr>
      <vt:lpstr>PowerPoint 演示文稿</vt:lpstr>
      <vt:lpstr>PowerPoint 演示文稿</vt:lpstr>
      <vt:lpstr>PowerPoint 演示文稿</vt:lpstr>
      <vt:lpstr>社会科学研究中的价值原则</vt:lpstr>
      <vt:lpstr>PowerPoint 演示文稿</vt:lpstr>
      <vt:lpstr>PowerPoint 演示文稿</vt:lpstr>
      <vt:lpstr>科学与价值相统一</vt:lpstr>
      <vt:lpstr>PowerPoint 演示文稿</vt:lpstr>
      <vt:lpstr>PowerPoint 演示文稿</vt:lpstr>
      <vt:lpstr>PowerPoint 演示文稿</vt:lpstr>
      <vt:lpstr>人的自我异化</vt:lpstr>
      <vt:lpstr>人与自己的类本质相异化</vt:lpstr>
      <vt:lpstr>人与对象世界相异化</vt:lpstr>
      <vt:lpstr>人与他人相异化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 实践哲学与人的自由</dc:title>
  <dc:creator>微软用户</dc:creator>
  <cp:lastModifiedBy>liyang</cp:lastModifiedBy>
  <cp:revision>174</cp:revision>
  <dcterms:created xsi:type="dcterms:W3CDTF">2011-08-15T05:44:35Z</dcterms:created>
  <dcterms:modified xsi:type="dcterms:W3CDTF">2016-04-11T13:36:13Z</dcterms:modified>
</cp:coreProperties>
</file>