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339" r:id="rId4"/>
    <p:sldId id="324" r:id="rId5"/>
    <p:sldId id="290" r:id="rId6"/>
    <p:sldId id="325" r:id="rId7"/>
    <p:sldId id="326" r:id="rId8"/>
    <p:sldId id="327" r:id="rId9"/>
    <p:sldId id="328" r:id="rId10"/>
    <p:sldId id="294" r:id="rId11"/>
    <p:sldId id="329" r:id="rId12"/>
    <p:sldId id="295" r:id="rId13"/>
    <p:sldId id="330" r:id="rId14"/>
    <p:sldId id="309" r:id="rId15"/>
    <p:sldId id="310" r:id="rId16"/>
    <p:sldId id="331" r:id="rId17"/>
    <p:sldId id="332" r:id="rId18"/>
    <p:sldId id="296" r:id="rId19"/>
    <p:sldId id="340" r:id="rId20"/>
    <p:sldId id="322" r:id="rId21"/>
    <p:sldId id="341" r:id="rId22"/>
    <p:sldId id="342" r:id="rId23"/>
    <p:sldId id="343" r:id="rId24"/>
    <p:sldId id="344" r:id="rId25"/>
    <p:sldId id="323" r:id="rId26"/>
    <p:sldId id="334" r:id="rId27"/>
    <p:sldId id="336" r:id="rId28"/>
    <p:sldId id="337" r:id="rId29"/>
    <p:sldId id="33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</p:showPr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7073-E967-43B3-A6C1-E7968DF872EF}" type="datetimeFigureOut">
              <a:rPr lang="zh-CN" altLang="en-US" smtClean="0"/>
              <a:pPr/>
              <a:t>2016-2-27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982E2-5186-42EA-BBC5-7A8A9A601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6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4" name="Picture 7" descr="artplus_nature_naturalcity42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12" descr="artplus_nature_naturalcity42_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10" descr="artplus_nature_naturalcity42_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3" descr="artplus_nature_naturalcity42_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 Box 126"/>
          <p:cNvSpPr txBox="1">
            <a:spLocks noChangeArrowheads="1"/>
          </p:cNvSpPr>
          <p:nvPr/>
        </p:nvSpPr>
        <p:spPr bwMode="auto">
          <a:xfrm>
            <a:off x="8007350" y="152400"/>
            <a:ext cx="984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LOGO</a:t>
            </a:r>
          </a:p>
        </p:txBody>
      </p:sp>
      <p:pic>
        <p:nvPicPr>
          <p:cNvPr id="119" name="Picture 9" descr="artplus_nature_naturalcity42_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8" descr="artplus_nature_naturalcity42_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11" descr="artplus_nature_naturalcity42_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" name="Picture 128" descr="a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129" descr="b_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2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2133600" cy="1682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6477000"/>
            <a:ext cx="2286000" cy="1682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12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657600" y="6477000"/>
            <a:ext cx="2133600" cy="1682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fld id="{E8E89EE7-AFFF-4DE9-82B8-7530FB5594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238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65" y="2018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33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C7713-ACE6-4931-A62B-9D6A768B9F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A87B5-0CE9-47A2-A7A1-ACAA23E477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0153C-B62F-47AA-A042-CF2218F6D9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8E3CD-9A3D-49D4-87B3-2B38101C26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793A1-1AC8-47DC-84D8-FADB0C9C8A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901A1-E291-4371-A3F9-A7EB0AAB71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03612-38A5-4981-82AD-4A59C194BC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FE3EA-275D-444E-8363-447A842A92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361002-A9C0-4B39-98C9-56B5453167A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AC787-8C56-4E51-B2DC-DDE3DA501C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0C20A-CB43-4C0B-B633-BF9361E351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1"/>
          <p:cNvPicPr>
            <a:picLocks noChangeAspect="1" noChangeArrowheads="1"/>
          </p:cNvPicPr>
          <p:nvPr/>
        </p:nvPicPr>
        <p:blipFill>
          <a:blip r:embed="rId14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fld id="{9675A226-92FB-4516-A5B9-DE852BF6B84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2" name="Picture 9" descr="artplus_nature_naturalcity42_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tplus_nature_naturalcity42_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1" descr="artplus_nature_naturalcity42_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 descr="artplus_nature_naturalcity42_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3" descr="artplus_nature_naturalcity42_i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4" descr="artplus_nature_naturalcity42_c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44" name="Picture 20" descr="a1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 descr="b_1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3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419600"/>
            <a:ext cx="7162800" cy="1143000"/>
          </a:xfrm>
        </p:spPr>
        <p:txBody>
          <a:bodyPr/>
          <a:lstStyle/>
          <a:p>
            <a:pPr eaLnBrk="1" hangingPunct="1"/>
            <a:r>
              <a:rPr lang="zh-CN" altLang="en-US" sz="2600" dirty="0" smtClean="0">
                <a:ea typeface="宋体" pitchFamily="2" charset="-122"/>
              </a:rPr>
              <a:t>     </a:t>
            </a:r>
            <a:r>
              <a:rPr lang="zh-CN" altLang="en-US" sz="2800" dirty="0" smtClean="0">
                <a:ea typeface="宋体" pitchFamily="2" charset="-122"/>
              </a:rPr>
              <a:t>第一章 </a:t>
            </a:r>
            <a:r>
              <a:rPr lang="en-US" altLang="zh-CN" sz="4400" dirty="0" smtClean="0">
                <a:ea typeface="宋体" pitchFamily="2" charset="-122"/>
              </a:rPr>
              <a:t/>
            </a:r>
            <a:br>
              <a:rPr lang="en-US" altLang="zh-CN" sz="4400" dirty="0" smtClean="0">
                <a:ea typeface="宋体" pitchFamily="2" charset="-122"/>
              </a:rPr>
            </a:br>
            <a:r>
              <a:rPr lang="en-US" altLang="zh-CN" sz="4400" dirty="0" smtClean="0">
                <a:ea typeface="宋体" pitchFamily="2" charset="-122"/>
              </a:rPr>
              <a:t>  </a:t>
            </a:r>
            <a:r>
              <a:rPr lang="zh-CN" altLang="en-US" sz="4400" dirty="0" smtClean="0">
                <a:ea typeface="宋体" pitchFamily="2" charset="-122"/>
              </a:rPr>
              <a:t>导    论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91200"/>
            <a:ext cx="6400800" cy="381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第二节　商业银行的产生和发展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一、商业银行的产生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银行 （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bank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）一词来源于意大利</a:t>
            </a:r>
            <a:r>
              <a:rPr lang="en-US" altLang="zh-CN" sz="2800" dirty="0" err="1" smtClean="0">
                <a:latin typeface="华文楷体" pitchFamily="2" charset="-122"/>
                <a:ea typeface="华文楷体" pitchFamily="2" charset="-122"/>
              </a:rPr>
              <a:t>banco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，意思是早期经营货币兑换的商人办理业务活动的板凳。后来泛指专门从事货币存贷和办理汇兑、 结算业务的金融机构。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200" y="3810000"/>
            <a:ext cx="1752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97258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商品交换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3200400" y="38100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4038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货币兑换商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5943600" y="38100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029200" y="5105400"/>
            <a:ext cx="2819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43000" y="5105400"/>
            <a:ext cx="2667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3810000"/>
            <a:ext cx="2514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委托支付</a:t>
            </a:r>
            <a:endParaRPr lang="en-US" altLang="zh-CN" sz="2800" dirty="0" smtClean="0"/>
          </a:p>
          <a:p>
            <a:r>
              <a:rPr lang="zh-CN" altLang="en-US" sz="2800" dirty="0" smtClean="0"/>
              <a:t>和汇兑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5105400"/>
            <a:ext cx="3124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货币兑换商的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存款业务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5105400"/>
            <a:ext cx="3962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早期银行</a:t>
            </a:r>
            <a:r>
              <a:rPr lang="zh-CN" altLang="en-US" sz="2000" dirty="0" smtClean="0"/>
              <a:t>（存</a:t>
            </a:r>
            <a:r>
              <a:rPr lang="zh-CN" altLang="en-US" sz="2000" dirty="0"/>
              <a:t>贷款</a:t>
            </a:r>
            <a:r>
              <a:rPr lang="zh-CN" altLang="en-US" sz="2000" dirty="0" smtClean="0"/>
              <a:t>、</a:t>
            </a:r>
            <a:endParaRPr lang="en-US" altLang="zh-CN" sz="2000" dirty="0" smtClean="0"/>
          </a:p>
          <a:p>
            <a:r>
              <a:rPr lang="zh-CN" altLang="en-US" sz="2000" dirty="0" smtClean="0"/>
              <a:t> </a:t>
            </a:r>
            <a:r>
              <a:rPr lang="zh-CN" altLang="en-US" sz="2000" dirty="0"/>
              <a:t>汇兑</a:t>
            </a:r>
            <a:r>
              <a:rPr lang="zh-CN" altLang="en-US" sz="2000" dirty="0" smtClean="0"/>
              <a:t>支付、结算业务）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14" name="右箭头 13"/>
          <p:cNvSpPr/>
          <p:nvPr/>
        </p:nvSpPr>
        <p:spPr>
          <a:xfrm>
            <a:off x="2667000" y="4114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257800" y="4114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弧形箭头 15"/>
          <p:cNvSpPr/>
          <p:nvPr/>
        </p:nvSpPr>
        <p:spPr>
          <a:xfrm>
            <a:off x="8001000" y="4495800"/>
            <a:ext cx="457200" cy="838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4038600" y="5486400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一、商业银行的产生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产生途径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133600" y="1676400"/>
            <a:ext cx="609600" cy="2438400"/>
          </a:xfrm>
          <a:prstGeom prst="leftBrace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1447800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从旧的高利贷银行转变而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来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早期商业银行产生的主要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途径）</a:t>
            </a:r>
            <a:r>
              <a:rPr lang="zh-CN" altLang="en-US" sz="2800" dirty="0">
                <a:latin typeface="+mn-lt"/>
              </a:rPr>
              <a:t/>
            </a:r>
            <a:br>
              <a:rPr lang="zh-CN" altLang="en-US" sz="2800" dirty="0">
                <a:latin typeface="+mn-lt"/>
              </a:rPr>
            </a:br>
            <a:endParaRPr lang="zh-CN" alt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3770293"/>
            <a:ext cx="563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以股份公司形式组成现代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商业银行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1694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年，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英格兰银行的成立标志着现代商业银行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的诞生 ）</a:t>
            </a:r>
            <a:r>
              <a:rPr lang="zh-CN" altLang="en-US" sz="2800" dirty="0">
                <a:latin typeface="+mn-lt"/>
              </a:rPr>
              <a:t/>
            </a:r>
            <a:br>
              <a:rPr lang="zh-CN" altLang="en-US" sz="2800" dirty="0">
                <a:latin typeface="+mn-lt"/>
              </a:rPr>
            </a:b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91440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二、商业银行发展过程中的两种模式</a:t>
            </a:r>
            <a:b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sz="3200" b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“ 英国式” 融通短期性商业资金的发展模式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受经济理论上的 “ 商业放款论” 的影响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商业银行的业务经营应该集中于发放 “ 自偿性贷款”， 即发放基于商业行为而又能够自动清偿的贷款。 </a:t>
            </a:r>
          </a:p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“ 德国式” 综合性商业银行的发展模式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“ 德国式” 是典型的 “ 综合性银行”，经营业务包括融通流动资金，提供长期贷款，投资企业的股票和债券，包销证券，参与企业的决策和发展， 提供财务支持和咨询。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228600" y="655637"/>
            <a:ext cx="91440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三、 现代商业银行的发展趋势</a:t>
            </a:r>
            <a:b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sz="3200" b="0" i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分支网络全球化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业务经营综合化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收入渠道多元化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经营规则国际化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金融服务电子化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427037"/>
            <a:ext cx="8229600" cy="8683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第三节　商业银行的组织结构</a:t>
            </a:r>
            <a:r>
              <a:rPr lang="zh-CN" altLang="en-US" i="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i="0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/>
              <a:t>       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商业银行的组织结构可以从外部组织形式和内部组织结构来分析。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 smtClean="0"/>
              <a:t>             </a:t>
            </a:r>
            <a:r>
              <a:rPr lang="zh-CN" altLang="en-US" sz="2800" dirty="0" smtClean="0"/>
              <a:t>           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914400" y="3124200"/>
            <a:ext cx="914400" cy="1828800"/>
          </a:xfrm>
          <a:prstGeom prst="leftBrace">
            <a:avLst/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64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内部组织结构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是指就单个银行而言，银行内部各部门及各部门之间相互联系、相互作用的组织管理系统，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895600"/>
            <a:ext cx="5943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外部组织形式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是指商业银行在社会经济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生活中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的存在形式。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579437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dirty="0" smtClean="0">
                <a:latin typeface="华文楷体" pitchFamily="2" charset="-122"/>
                <a:ea typeface="华文楷体" pitchFamily="2" charset="-122"/>
              </a:rPr>
              <a:t>一、</a:t>
            </a:r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商业银行的外部组织形式</a:t>
            </a:r>
            <a:b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sz="3200" b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0292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单一银行制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  指银行业务只由一个独立的银行机构经营， 不设或法律不允许设立分支机构，比如美国。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优点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：限制银行业垄断，有利于自由竞争；经营灵活，银行独立自主性强；有利于中央银行对其监管。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缺点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：大多数单一银行制银行规模小，不能获得规模经济优势；抗风险能力弱；金融创新发展受限。 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579437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dirty="0" smtClean="0">
                <a:latin typeface="华文楷体" pitchFamily="2" charset="-122"/>
                <a:ea typeface="华文楷体" pitchFamily="2" charset="-122"/>
              </a:rPr>
              <a:t>一、</a:t>
            </a:r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商业银行的外部组织形式</a:t>
            </a:r>
            <a:r>
              <a:rPr lang="zh-CN" altLang="en-US" sz="3200" b="0" i="0" dirty="0" smtClean="0"/>
              <a:t/>
            </a:r>
            <a:br>
              <a:rPr lang="zh-CN" altLang="en-US" sz="3200" b="0" i="0" dirty="0" smtClean="0"/>
            </a:br>
            <a:endParaRPr lang="zh-CN" altLang="en-US" sz="3200" b="0" dirty="0" smtClean="0">
              <a:ea typeface="宋体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0292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总分行制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   是指法律允许商业银行除了总行以外，可以在国内外各地设立分支机构。 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优点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：分支机构多，业务分散，易于调剂资金，分散风险；银行规模较大，易于取得规模优势，更易于创新金融服务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缺点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：易于形成垄断，妨碍竞争，且其内部层次复杂，对经营管理提出一定的挑战。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dirty="0" smtClean="0">
                <a:latin typeface="华文楷体" pitchFamily="2" charset="-122"/>
                <a:ea typeface="华文楷体" pitchFamily="2" charset="-122"/>
              </a:rPr>
              <a:t>一、</a:t>
            </a:r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商业银行的外部组织形式</a:t>
            </a:r>
            <a:r>
              <a:rPr lang="zh-CN" altLang="en-US" sz="3200" b="0" i="0" dirty="0" smtClean="0"/>
              <a:t/>
            </a:r>
            <a:br>
              <a:rPr lang="zh-CN" altLang="en-US" sz="3200" b="0" i="0" dirty="0" smtClean="0"/>
            </a:br>
            <a:endParaRPr lang="zh-CN" altLang="en-US" sz="3200" b="0" dirty="0" smtClean="0">
              <a:ea typeface="宋体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5638800"/>
          </a:xfrm>
        </p:spPr>
        <p:txBody>
          <a:bodyPr/>
          <a:lstStyle/>
          <a:p>
            <a:pPr eaLnBrk="1" hangingPunct="1">
              <a:buNone/>
            </a:pP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银行控股公司制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  又叫集团银行制，即由一个集团成立股权公司，再由该公司收购或控制若干独立的银行。 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非银行性控股公司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银行性控股公司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连锁银行制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  或称 “ 联合制”，是指由某一个人或某一集团购买若干银行的多数股票，从而达到控制这些银行的程度</a:t>
            </a:r>
            <a:r>
              <a:rPr lang="zh-CN" altLang="en-US" sz="2800" dirty="0" smtClean="0"/>
              <a:t>。</a:t>
            </a:r>
            <a:br>
              <a:rPr lang="zh-CN" altLang="en-US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655637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二、商业银行内部组织结构</a:t>
            </a:r>
            <a:r>
              <a:rPr lang="zh-CN" altLang="en-US" i="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i="0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决策机构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左中括号 5"/>
          <p:cNvSpPr/>
          <p:nvPr/>
        </p:nvSpPr>
        <p:spPr>
          <a:xfrm>
            <a:off x="1828800" y="1524000"/>
            <a:ext cx="228600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1295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股东大会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2209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董事会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8055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执行机构</a:t>
            </a:r>
          </a:p>
        </p:txBody>
      </p:sp>
      <p:sp>
        <p:nvSpPr>
          <p:cNvPr id="10" name="左中括号 9"/>
          <p:cNvSpPr/>
          <p:nvPr/>
        </p:nvSpPr>
        <p:spPr>
          <a:xfrm>
            <a:off x="1828800" y="3505200"/>
            <a:ext cx="304800" cy="1066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32721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行长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3600" y="4198203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业务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职能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部门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监督机构</a:t>
            </a:r>
          </a:p>
        </p:txBody>
      </p:sp>
      <p:sp>
        <p:nvSpPr>
          <p:cNvPr id="14" name="左中括号 13"/>
          <p:cNvSpPr/>
          <p:nvPr/>
        </p:nvSpPr>
        <p:spPr>
          <a:xfrm>
            <a:off x="5562600" y="1295400"/>
            <a:ext cx="304800" cy="1219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43600" y="1143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监事会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2286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稽核委员会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39579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管理机构</a:t>
            </a:r>
          </a:p>
        </p:txBody>
      </p:sp>
      <p:sp>
        <p:nvSpPr>
          <p:cNvPr id="19" name="左中括号 18"/>
          <p:cNvSpPr/>
          <p:nvPr/>
        </p:nvSpPr>
        <p:spPr>
          <a:xfrm>
            <a:off x="5562600" y="2971800"/>
            <a:ext cx="304800" cy="609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中括号 21"/>
          <p:cNvSpPr/>
          <p:nvPr/>
        </p:nvSpPr>
        <p:spPr>
          <a:xfrm>
            <a:off x="5562600" y="3581400"/>
            <a:ext cx="304800" cy="609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/>
          <p:cNvSpPr/>
          <p:nvPr/>
        </p:nvSpPr>
        <p:spPr>
          <a:xfrm>
            <a:off x="5562600" y="4191000"/>
            <a:ext cx="304800" cy="609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/>
          <p:cNvSpPr/>
          <p:nvPr/>
        </p:nvSpPr>
        <p:spPr>
          <a:xfrm>
            <a:off x="5562600" y="4800600"/>
            <a:ext cx="304800" cy="609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43600" y="2743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全面管理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3352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财务管理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3600" y="3962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人事管理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4572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经营管理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43600" y="5257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市场营销管理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828"/>
            <a:ext cx="8280648" cy="586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第一节　商业银行的性质与职能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02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一、商业银行的概念</a:t>
            </a:r>
          </a:p>
          <a:p>
            <a:pPr marL="0" indent="0" eaLnBrk="1" hangingPunct="1"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商业银行是一种主要通过发行支票存款和储蓄存款来筹措资金， 并用于发放商业、 消费者和抵押贷款， 购买政府债券和市政债券的金融中介机构。             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                                      ——</a:t>
            </a:r>
            <a:r>
              <a:rPr lang="en-US" sz="2800" dirty="0" smtClean="0">
                <a:latin typeface="华文楷体" pitchFamily="2" charset="-122"/>
                <a:ea typeface="华文楷体" pitchFamily="2" charset="-122"/>
              </a:rPr>
              <a:t>Ｆ·Ｓ·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米什金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商业银行是指依照本法和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中华人民共和国公司法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》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设立的吸收公众存款、 发放贷款、 办理结算等业务的企业法人。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                          ——《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中华人民共和国商业银行法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》</a:t>
            </a:r>
            <a:b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zh-CN" altLang="en-US" sz="2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57200" y="427037"/>
            <a:ext cx="8229600" cy="8683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第四节　商业银行的经营原则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2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一、商业银行经营的基本原则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效益性原则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 —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银行经营的目标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安全性原则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 —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银行经营的目标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流动性原则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 —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银行经营的杠杆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ii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914400"/>
            <a:ext cx="7924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盈利性指商业银行获取利润的能力。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盈利水平的提高可以使银行股东获得投资回报，吸引更多的资本，充实商业银行的资本金；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盈利水平的提高可以增加银行的利润积累，增强银行弥补风险损失的能力；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盈利水平的提高可以增强客户对银行的信任度，扩大银行的客户资源；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盈利水平的提高可以增强银行的竞争实力。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9144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SzTx/>
              <a:buFont typeface="Wingdings" pitchFamily="2" charset="2"/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安全性指商业银行应当尽量避免各种不确定因素对其资产、负债、利润、信誉等方面的影响，以保证银行的稳健经营与发展。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（一）保持银行安全的理由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商业银行在与社会各界进行资金往来的同时，不可避免地主动地将各行各业的风险吸纳到银行中。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商业银行的经营将受到国民经济中多种复杂因素的影响，其风险具有易发性和易损性的特点。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商业银行是典型的高负债企业，因而其抗风险能力较弱。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金融市场的快速发展，金融创新的日渐活跃，使商业银行的风险呈多样化和复杂化。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8382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SzTx/>
              <a:buFont typeface="Wingdings" pitchFamily="2" charset="2"/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（二）保持安全性的措施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优先选择安全性较高的资产而避开风险较大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SzTx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的资产 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根据负债的规模和结构安排其相应的资产， 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SzTx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使资产负债规模适度、结构对称，保证有一定清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SzTx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偿能力。 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实行资产分散化。遵守国家法律和各项规章，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SzTx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依法合规经营。</a:t>
            </a:r>
          </a:p>
          <a:p>
            <a:pPr eaLnBrk="1" hangingPunct="1">
              <a:buSzTx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注重银行的自身积累，增强抵御风险的能力。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914400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SzTx/>
              <a:buFont typeface="Wingdings" pitchFamily="2" charset="2"/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流动性是一个清偿力问题，它是指银行能够随时应付客户提存，满足必要贷款需求的支付能力。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保持流动性的方法：建立准备资产是商业银行获得流动性的传统方法 ；实施负债管理是商业银行保持流动性的新方法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579437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二、商业银行 “三性” 原则之间的关系</a:t>
            </a:r>
            <a:r>
              <a:rPr lang="zh-CN" altLang="en-US" i="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i="0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相互统一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流动性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是商业银行正常经营的前提条件，是商业银行资产安全性的重要保证。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安全性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是商业银行稳健经营的重要原则，离开安全性，商业银行的盈利性也无从谈起。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盈利性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是商业银行的最终目标，保持盈利是维持商业银行流动性和保证银行安全性的重要基础。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相互矛盾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en-US" altLang="ii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57200" y="427037"/>
            <a:ext cx="8229600" cy="8683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第五节　我国商业银行体系</a:t>
            </a:r>
            <a:r>
              <a:rPr lang="zh-CN" altLang="en-US" i="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i="0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0292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一、中国商业银行的发展过程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1896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月中国设立了第一家商业银行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中国通商银行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1948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日中国人民银行在石家庄成立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1954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年我国成立了中国人民建设银行，隶属于财政部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1979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年之后，我国进入改革开放的新的历史时期，随着社会主义市场经济目标的逐步确立，我国的商业银行体系也逐步形成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 </a:t>
            </a:r>
            <a:br>
              <a:rPr lang="zh-CN" altLang="en-US" sz="2800" dirty="0" smtClean="0"/>
            </a:br>
            <a:r>
              <a:rPr lang="zh-CN" altLang="en-US" sz="2800" dirty="0" smtClean="0"/>
              <a:t> </a:t>
            </a:r>
            <a:br>
              <a:rPr lang="zh-CN" altLang="en-US" sz="2800" dirty="0" smtClean="0"/>
            </a:br>
            <a:r>
              <a:rPr lang="zh-CN" altLang="en-US" sz="2800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ii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808037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二、我国现行的商业银行体系</a:t>
            </a:r>
            <a:r>
              <a:rPr lang="zh-CN" altLang="en-US" sz="3200" i="0" dirty="0" smtClean="0"/>
              <a:t/>
            </a:r>
            <a:br>
              <a:rPr lang="zh-CN" altLang="en-US" sz="3200" i="0" dirty="0" smtClean="0"/>
            </a:br>
            <a:r>
              <a:rPr lang="zh-CN" altLang="en-US" sz="3200" i="0" dirty="0" smtClean="0"/>
              <a:t> </a:t>
            </a:r>
            <a:r>
              <a:rPr lang="zh-CN" altLang="en-US" i="0" dirty="0" smtClean="0"/>
              <a:t/>
            </a:r>
            <a:br>
              <a:rPr lang="zh-CN" altLang="en-US" i="0" dirty="0" smtClean="0"/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大型国有控股商业银行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工、农、中、建、交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根据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2013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年统计，五大行资产总额达到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656005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亿元，占银行体系全部资产的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43.3%</a:t>
            </a:r>
          </a:p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全国性股份制商业银行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截至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2013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年底，包括光大银行、招商银行等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家全国性股份制商业银行，资产总额达到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269361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亿元，占银行体系全部资产的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17.8%</a:t>
            </a:r>
          </a:p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城市商业银行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其他商业银行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 </a:t>
            </a:r>
            <a:br>
              <a:rPr lang="zh-CN" altLang="en-US" sz="2800" dirty="0" smtClean="0"/>
            </a:br>
            <a:r>
              <a:rPr lang="zh-CN" altLang="en-US" sz="2800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en-US" altLang="ii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1112837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三、我国商业银行综合化发展现状</a:t>
            </a:r>
            <a:r>
              <a:rPr lang="zh-CN" altLang="en-US" sz="3200" i="0" dirty="0" smtClean="0"/>
              <a:t/>
            </a:r>
            <a:br>
              <a:rPr lang="zh-CN" altLang="en-US" sz="3200" i="0" dirty="0" smtClean="0"/>
            </a:br>
            <a:r>
              <a:rPr lang="zh-CN" altLang="en-US" sz="3200" i="0" dirty="0" smtClean="0"/>
              <a:t/>
            </a:r>
            <a:br>
              <a:rPr lang="zh-CN" altLang="en-US" sz="3200" i="0" dirty="0" smtClean="0"/>
            </a:br>
            <a:r>
              <a:rPr lang="zh-CN" altLang="en-US" sz="3200" i="0" dirty="0" smtClean="0"/>
              <a:t> </a:t>
            </a:r>
            <a:r>
              <a:rPr lang="zh-CN" altLang="en-US" i="0" dirty="0" smtClean="0"/>
              <a:t/>
            </a:r>
            <a:br>
              <a:rPr lang="zh-CN" altLang="en-US" i="0" dirty="0" smtClean="0"/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  随着银行改革的推进，国有商业银行的传统业务分工领域由此被打破，出现了银行同业之间业务交叉的局面，并开始向信托、证券、投资、保险、 租赁等非传统领域拓展业务，设立了一大批全资的信托公司、投资公司和证券公司。国有银行的业务向多样化、综合化方向发展，逐步形成了银行综合化经营的格局。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en-US" altLang="ii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1112837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三、我国商业银行综合化发展现状</a:t>
            </a: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3200" i="0" dirty="0" smtClean="0"/>
              <a:t/>
            </a:r>
            <a:br>
              <a:rPr lang="zh-CN" altLang="en-US" sz="3200" i="0" dirty="0" smtClean="0"/>
            </a:br>
            <a:r>
              <a:rPr lang="zh-CN" altLang="en-US" sz="3200" i="0" dirty="0" smtClean="0"/>
              <a:t> </a:t>
            </a:r>
            <a:r>
              <a:rPr lang="zh-CN" altLang="en-US" i="0" dirty="0" smtClean="0"/>
              <a:t/>
            </a:r>
            <a:br>
              <a:rPr lang="zh-CN" altLang="en-US" i="0" dirty="0" smtClean="0"/>
            </a:b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836" y="1066800"/>
            <a:ext cx="7354164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7315200" cy="259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9906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现代商业银行是指以利润最大化为经营目标，以多种金融资产为经营对象，以经营存款、放款、转账结算和汇兑换为主要业务，以多种形式的金融创新为手段多功能综合性金融企业。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商业银行的特征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）提供支付结算服务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）信用授受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）提供 “ 银行货币” （活期存款） 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）以获取利润为最终目的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二、商业银行的性质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0292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dirty="0" smtClean="0">
                <a:ea typeface="宋体" pitchFamily="2" charset="-122"/>
              </a:rPr>
              <a:t>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商业银行具有一般企业性质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1.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从事市场活动并以满足市场需求为目的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2.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进行独立经济核算的法人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3.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盈利性组织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商业银行是金融中介机构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1.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经营货币信用业务的企业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2.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其业务活动对宏观经济政策的实施具有重要影响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3.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其经营活动受到整个社会经济运行的影响十分明显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4.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商业银行的业务活动过程充满了风险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/>
          </a:p>
          <a:p>
            <a:pPr eaLnBrk="1" hangingPunct="1">
              <a:buNone/>
            </a:pP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zh-CN" altLang="en-US" sz="2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三、商业银行的职能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信用中介（商业银行最基本的功能）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充当了买卖 “ 资本商品使用权” 的商人角色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是指商业银行通过负债业务，把社会上的各种闲散货币资金集中到银行，再通过资产业务，把它投向需要资金的各部门，充当资金闲置者和资金短缺者之间的中介人，实现资金的融通。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三、商业银行的职能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支付中介（商业银行的传统功能）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是指商业银行利用活期存款账户， 为客户办理各种货币结算、 货币收付、货币兑换和转移存款等业务活动。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从历史上看，商业银行的支付中介功能要早于信用中介功能。但当信用中介功能形成后，支付中介功能的发挥就要以信用中介为存在前提。 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三、商业银行的职能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信用创造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 派生于信用中介和支付中介这两个功能基础之上，是指商业银行在吸收活期存款的基础上， 通过贷款和投资等业务而派生的存款货币， 从而扩大了社会货币供给量。 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 是否可以无限信用派生？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受限于哪些因素？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>
              <a:ea typeface="宋体" pitchFamily="2" charset="-122"/>
            </a:endParaRPr>
          </a:p>
        </p:txBody>
      </p:sp>
      <p:pic>
        <p:nvPicPr>
          <p:cNvPr id="5" name="图片 4" descr="萍乡圈_756352_1389091059GGH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343400"/>
            <a:ext cx="1074185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0" i="0" dirty="0" smtClean="0">
                <a:latin typeface="华文楷体" pitchFamily="2" charset="-122"/>
                <a:ea typeface="华文楷体" pitchFamily="2" charset="-122"/>
              </a:rPr>
              <a:t>三、商业银行的职能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金融服务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财务咨询、 代理融资、 结算和代理、 担保、 信托和租赁以及为客户提供金融信息情报等</a:t>
            </a:r>
            <a:b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</a:b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代理监督和调节经济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en-US" altLang="zh-CN" sz="2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80808"/>
    </a:dk1>
    <a:lt1>
      <a:srgbClr val="FFFFFF"/>
    </a:lt1>
    <a:dk2>
      <a:srgbClr val="A59A55"/>
    </a:dk2>
    <a:lt2>
      <a:srgbClr val="DDDDDD"/>
    </a:lt2>
    <a:accent1>
      <a:srgbClr val="4AB1E4"/>
    </a:accent1>
    <a:accent2>
      <a:srgbClr val="8F038F"/>
    </a:accent2>
    <a:accent3>
      <a:srgbClr val="FFFFFF"/>
    </a:accent3>
    <a:accent4>
      <a:srgbClr val="060606"/>
    </a:accent4>
    <a:accent5>
      <a:srgbClr val="B1D5EF"/>
    </a:accent5>
    <a:accent6>
      <a:srgbClr val="810281"/>
    </a:accent6>
    <a:hlink>
      <a:srgbClr val="F77A1D"/>
    </a:hlink>
    <a:folHlink>
      <a:srgbClr val="5BBE4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1416</Words>
  <Application>Microsoft Office PowerPoint</Application>
  <PresentationFormat>全屏显示(4:3)</PresentationFormat>
  <Paragraphs>156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Default Design</vt:lpstr>
      <vt:lpstr>     第一章    导    论</vt:lpstr>
      <vt:lpstr>第一节　商业银行的性质与职能</vt:lpstr>
      <vt:lpstr>幻灯片 3</vt:lpstr>
      <vt:lpstr>幻灯片 4</vt:lpstr>
      <vt:lpstr>二、商业银行的性质</vt:lpstr>
      <vt:lpstr>三、商业银行的职能</vt:lpstr>
      <vt:lpstr>三、商业银行的职能</vt:lpstr>
      <vt:lpstr>三、商业银行的职能</vt:lpstr>
      <vt:lpstr>三、商业银行的职能</vt:lpstr>
      <vt:lpstr>第二节　商业银行的产生和发展</vt:lpstr>
      <vt:lpstr>一、商业银行的产生</vt:lpstr>
      <vt:lpstr>二、商业银行发展过程中的两种模式 </vt:lpstr>
      <vt:lpstr>三、 现代商业银行的发展趋势 </vt:lpstr>
      <vt:lpstr>第三节　商业银行的组织结构 </vt:lpstr>
      <vt:lpstr>一、商业银行的外部组织形式 </vt:lpstr>
      <vt:lpstr>一、商业银行的外部组织形式 </vt:lpstr>
      <vt:lpstr>一、商业银行的外部组织形式 </vt:lpstr>
      <vt:lpstr>二、商业银行内部组织结构 </vt:lpstr>
      <vt:lpstr>幻灯片 19</vt:lpstr>
      <vt:lpstr>第四节　商业银行的经营原则 </vt:lpstr>
      <vt:lpstr>幻灯片 21</vt:lpstr>
      <vt:lpstr>幻灯片 22</vt:lpstr>
      <vt:lpstr>幻灯片 23</vt:lpstr>
      <vt:lpstr>幻灯片 24</vt:lpstr>
      <vt:lpstr>二、商业银行 “三性” 原则之间的关系 </vt:lpstr>
      <vt:lpstr>第五节　我国商业银行体系 </vt:lpstr>
      <vt:lpstr>二、我国现行的商业银行体系   </vt:lpstr>
      <vt:lpstr>三、我国商业银行综合化发展现状    </vt:lpstr>
      <vt:lpstr>三、我国商业银行综合化发展现状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商业银行消费贷款的管理</dc:title>
  <dc:creator>王洁</dc:creator>
  <cp:lastModifiedBy>微软用户</cp:lastModifiedBy>
  <cp:revision>68</cp:revision>
  <dcterms:created xsi:type="dcterms:W3CDTF">2007-02-20T07:59:33Z</dcterms:created>
  <dcterms:modified xsi:type="dcterms:W3CDTF">2016-02-27T06:59:27Z</dcterms:modified>
</cp:coreProperties>
</file>