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6" r:id="rId3"/>
    <p:sldId id="257" r:id="rId4"/>
    <p:sldId id="267" r:id="rId5"/>
    <p:sldId id="258" r:id="rId6"/>
    <p:sldId id="259" r:id="rId7"/>
    <p:sldId id="268" r:id="rId8"/>
    <p:sldId id="269" r:id="rId9"/>
    <p:sldId id="260" r:id="rId10"/>
    <p:sldId id="270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31" autoAdjust="0"/>
  </p:normalViewPr>
  <p:slideViewPr>
    <p:cSldViewPr snapToGrid="0" snapToObjects="1"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3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064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4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3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9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1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4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5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23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4F045-010E-31F0-7E57-0A50DD19BA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5097" r="19903"/>
          <a:stretch>
            <a:fillRect/>
          </a:stretch>
        </p:blipFill>
        <p:spPr>
          <a:xfrm>
            <a:off x="20" y="-2"/>
            <a:ext cx="9143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>
            <a:normAutofit/>
          </a:bodyPr>
          <a:lstStyle/>
          <a:p>
            <a:r>
              <a:rPr dirty="0"/>
              <a:t>Quantum-Enhanced QLSTM ETF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Overview of Project Workflow and Achievements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C6639-F651-4D15-A695-E9D03BB2A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" y="0"/>
            <a:ext cx="342900" cy="6858000"/>
          </a:xfrm>
          <a:prstGeom prst="rect">
            <a:avLst/>
          </a:prstGeom>
          <a:solidFill>
            <a:srgbClr val="3030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C1B9D8-212A-444E-B28D-25DA59618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C5836-A655-17D1-F710-4049DBCAA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09BF-E943-1D42-63CC-B4C63AFB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248" y="1814733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>
                <a:highlight>
                  <a:srgbClr val="FFFF00"/>
                </a:highlight>
              </a:rPr>
              <a:t>conclusion</a:t>
            </a:r>
            <a:endParaRPr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868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Integrate full quantum hardware runs</a:t>
            </a:r>
          </a:p>
          <a:p>
            <a:pPr lvl="1"/>
            <a:r>
              <a:t>Explore multi-asset portfolios</a:t>
            </a:r>
          </a:p>
          <a:p>
            <a:pPr lvl="1"/>
            <a:r>
              <a:t>Refine models with advanced quantum kernels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6C99-8E17-19D4-E174-7B3D7065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89" y="4551036"/>
            <a:ext cx="2897833" cy="1837962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Heart of My Project</a:t>
            </a:r>
          </a:p>
        </p:txBody>
      </p:sp>
      <p:pic>
        <p:nvPicPr>
          <p:cNvPr id="5" name="Picture 4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8E590A92-E319-66D0-9E27-196D249AB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720" y="1263566"/>
            <a:ext cx="2784793" cy="1837962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1" name="Picture 10" descr="A graph with red and green lines and arrows&#10;&#10;AI-generated content may be incorrect.">
            <a:extLst>
              <a:ext uri="{FF2B5EF4-FFF2-40B4-BE49-F238E27FC236}">
                <a16:creationId xmlns:a16="http://schemas.microsoft.com/office/drawing/2014/main" id="{1E205ED3-822B-60F6-F23C-65696C845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781" y="1559860"/>
            <a:ext cx="2950693" cy="111388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7" name="Picture 6" descr="A graph with purple lines&#10;&#10;AI-generated content may be incorrect.">
            <a:extLst>
              <a:ext uri="{FF2B5EF4-FFF2-40B4-BE49-F238E27FC236}">
                <a16:creationId xmlns:a16="http://schemas.microsoft.com/office/drawing/2014/main" id="{97982B81-B95C-73EB-3D51-E4E28EA87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46" y="1412416"/>
            <a:ext cx="2454605" cy="154026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BFA6EF-C8B5-4562-9718-3167CB1C9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29864" y="4924327"/>
            <a:ext cx="0" cy="109138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03338-8CDD-B8F1-7389-C9E9F5316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777" y="4551036"/>
            <a:ext cx="4169452" cy="18379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Goal is to apply ‘Quantum Long Short-Term Memory’ or QLSTM as a price prediction tool for financial devices, ETFs in particular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5FE0C75-C4C5-1356-32ED-6715887534DE}"/>
              </a:ext>
            </a:extLst>
          </p:cNvPr>
          <p:cNvCxnSpPr>
            <a:cxnSpLocks/>
            <a:stCxn id="7" idx="2"/>
            <a:endCxn id="5" idx="2"/>
          </p:cNvCxnSpPr>
          <p:nvPr/>
        </p:nvCxnSpPr>
        <p:spPr>
          <a:xfrm rot="16200000" flipH="1">
            <a:off x="2811209" y="1603620"/>
            <a:ext cx="148848" cy="2846968"/>
          </a:xfrm>
          <a:prstGeom prst="bentConnector3">
            <a:avLst>
              <a:gd name="adj1" fmla="val 7685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DD5D6CA-2FB4-071A-5618-9ED3FE8B6165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309117" y="2673746"/>
            <a:ext cx="3095011" cy="10827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82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9006" y="640080"/>
            <a:ext cx="2306877" cy="1325562"/>
          </a:xfrm>
        </p:spPr>
        <p:txBody>
          <a:bodyPr>
            <a:normAutofit/>
          </a:bodyPr>
          <a:lstStyle/>
          <a:p>
            <a:r>
              <a:rPr lang="en-US" sz="2800"/>
              <a:t>The Rise of Quantum Algorithms</a:t>
            </a:r>
          </a:p>
        </p:txBody>
      </p:sp>
      <p:pic>
        <p:nvPicPr>
          <p:cNvPr id="5" name="Picture 4" descr="A diagram of a computer&#10;&#10;AI-generated content may be incorrect.">
            <a:extLst>
              <a:ext uri="{FF2B5EF4-FFF2-40B4-BE49-F238E27FC236}">
                <a16:creationId xmlns:a16="http://schemas.microsoft.com/office/drawing/2014/main" id="{A568BCC1-8635-B11F-B441-17EA22C13F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929" t="-50" b="51"/>
          <a:stretch/>
        </p:blipFill>
        <p:spPr>
          <a:xfrm>
            <a:off x="722424" y="960119"/>
            <a:ext cx="4706522" cy="49480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68B95FA-0A3A-43F7-9AD8-E120CE3DB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4" y="645105"/>
            <a:ext cx="5188359" cy="5583075"/>
          </a:xfrm>
          <a:prstGeom prst="rect">
            <a:avLst/>
          </a:prstGeom>
          <a:noFill/>
          <a:ln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9006" y="1936955"/>
            <a:ext cx="2306877" cy="4243182"/>
          </a:xfrm>
        </p:spPr>
        <p:txBody>
          <a:bodyPr>
            <a:normAutofit/>
          </a:bodyPr>
          <a:lstStyle/>
          <a:p>
            <a:r>
              <a:rPr lang="en-US" sz="1400"/>
              <a:t>Quantum computing offers new paradigms for problem-solving</a:t>
            </a:r>
          </a:p>
          <a:p>
            <a:pPr lvl="1"/>
            <a:r>
              <a:rPr lang="en-US" sz="1400"/>
              <a:t>Potential for exponential speedups in certain tasks</a:t>
            </a:r>
          </a:p>
          <a:p>
            <a:pPr lvl="1"/>
            <a:r>
              <a:rPr lang="en-US" sz="1400"/>
              <a:t>Growing interest in finance and machine learning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military operation&#10;&#10;AI-generated content may be incorrect.">
            <a:extLst>
              <a:ext uri="{FF2B5EF4-FFF2-40B4-BE49-F238E27FC236}">
                <a16:creationId xmlns:a16="http://schemas.microsoft.com/office/drawing/2014/main" id="{78A6F859-D70F-0836-7DD5-321E225B19E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0989" y="834961"/>
            <a:ext cx="7772400" cy="5188077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2841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QLSTM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dirty="0"/>
              <a:t>I chose to focus on QLSTM because in the research I found, LSTM is a recurrent Neural Network (RNN) applicable to a broad range of problems aiming to analyze or classify sequential data. </a:t>
            </a:r>
          </a:p>
          <a:p>
            <a:pPr marL="274320" lvl="1" indent="0">
              <a:buNone/>
            </a:pPr>
            <a:r>
              <a:rPr lang="en-US" dirty="0"/>
              <a:t>- </a:t>
            </a:r>
            <a:r>
              <a:rPr lang="en-US" dirty="0">
                <a:solidFill>
                  <a:srgbClr val="FFFF00"/>
                </a:solidFill>
              </a:rPr>
              <a:t>Perfect for financial data !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Existing researchers have used LSTM to predict the future stock price based on the historical data sequences with great success.</a:t>
            </a:r>
          </a:p>
          <a:p>
            <a:pPr marL="274320" lvl="1" indent="0">
              <a:buNone/>
            </a:pPr>
            <a:r>
              <a:rPr lang="en-US" dirty="0"/>
              <a:t>- </a:t>
            </a:r>
            <a:r>
              <a:rPr lang="en-US" dirty="0">
                <a:solidFill>
                  <a:srgbClr val="FFFF00"/>
                </a:solidFill>
              </a:rPr>
              <a:t>Existing research !</a:t>
            </a:r>
          </a:p>
          <a:p>
            <a:pPr marL="274320" lvl="1" indent="0">
              <a:buNone/>
            </a:pP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AF1B50-5109-3D29-A87A-AE03443D3D25}"/>
              </a:ext>
            </a:extLst>
          </p:cNvPr>
          <p:cNvSpPr txBox="1"/>
          <p:nvPr/>
        </p:nvSpPr>
        <p:spPr>
          <a:xfrm>
            <a:off x="946405" y="4966514"/>
            <a:ext cx="72694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Augments classical LSTM with quantum-inspired layers</a:t>
            </a:r>
          </a:p>
          <a:p>
            <a:pPr lvl="1"/>
            <a:r>
              <a:rPr lang="en-US" dirty="0"/>
              <a:t>Lightweight: avoids heavy quantum circuits</a:t>
            </a:r>
          </a:p>
          <a:p>
            <a:pPr lvl="1"/>
            <a:r>
              <a:rPr lang="en-US" dirty="0"/>
              <a:t>Captures non-linear patterns in time-series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QLSTM?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Hailed as a ‘</a:t>
            </a:r>
            <a:r>
              <a:rPr lang="en-US" dirty="0">
                <a:solidFill>
                  <a:srgbClr val="FFFF00"/>
                </a:solidFill>
              </a:rPr>
              <a:t>cutting-edge fusion </a:t>
            </a:r>
            <a:r>
              <a:rPr lang="en-US" dirty="0"/>
              <a:t>of quantum computing principles and neural network principles’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Builds on top of LSTM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BA02-D26B-A930-7682-0ED945EDA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8D15-E178-B3D7-401C-E03F4115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is LSTM?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35F3-A76E-4B73-DE33-007951756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recurrent neural network </a:t>
            </a:r>
            <a:r>
              <a:rPr lang="en-US" dirty="0"/>
              <a:t>(RNN) architecture widely used in Deep Learning. </a:t>
            </a:r>
          </a:p>
          <a:p>
            <a:r>
              <a:rPr lang="en-US" dirty="0"/>
              <a:t>Excels at capturing long-term dependencies, making it ideal for sequence prediction tasks</a:t>
            </a:r>
          </a:p>
        </p:txBody>
      </p:sp>
      <p:pic>
        <p:nvPicPr>
          <p:cNvPr id="8" name="Picture 7" descr="A diagram of a machine&#10;&#10;AI-generated content may be incorrect.">
            <a:extLst>
              <a:ext uri="{FF2B5EF4-FFF2-40B4-BE49-F238E27FC236}">
                <a16:creationId xmlns:a16="http://schemas.microsoft.com/office/drawing/2014/main" id="{7761EBE6-2923-1CAE-8E88-081B83BB8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13" y="3523461"/>
            <a:ext cx="5668894" cy="308980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7489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3E523-6894-8349-D1ED-7C9AE75D4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9F56-C20E-5371-E620-7B1B392F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QLSTM?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1756-1DC2-059C-8280-2240212BA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Replaces foundational layers </a:t>
            </a:r>
            <a:r>
              <a:rPr lang="en-US" dirty="0"/>
              <a:t>of the LSTM neural network with various quantum layers</a:t>
            </a:r>
          </a:p>
        </p:txBody>
      </p:sp>
      <p:pic>
        <p:nvPicPr>
          <p:cNvPr id="13" name="Picture 12" descr="A hamburger with ingredients&#10;&#10;AI-generated content may be incorrect.">
            <a:extLst>
              <a:ext uri="{FF2B5EF4-FFF2-40B4-BE49-F238E27FC236}">
                <a16:creationId xmlns:a16="http://schemas.microsoft.com/office/drawing/2014/main" id="{154E069D-8DAF-E652-F943-DE5F71471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72" y="2710242"/>
            <a:ext cx="4011891" cy="3763107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5291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248" y="1814733"/>
            <a:ext cx="7269480" cy="1325562"/>
          </a:xfrm>
        </p:spPr>
        <p:txBody>
          <a:bodyPr/>
          <a:lstStyle/>
          <a:p>
            <a:r>
              <a:rPr lang="en-US" dirty="0"/>
              <a:t>Now let’s focus on </a:t>
            </a:r>
            <a:r>
              <a:rPr lang="en-US" dirty="0">
                <a:solidFill>
                  <a:srgbClr val="FFFF00"/>
                </a:solidFill>
              </a:rPr>
              <a:t>data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7248" y="3277774"/>
            <a:ext cx="6073374" cy="1600199"/>
          </a:xfrm>
        </p:spPr>
        <p:txBody>
          <a:bodyPr/>
          <a:lstStyle/>
          <a:p>
            <a:r>
              <a:rPr dirty="0"/>
              <a:t>Gathered 30-minute QQQ ETF ticks for 2020</a:t>
            </a:r>
          </a:p>
          <a:p>
            <a:pPr lvl="1"/>
            <a:r>
              <a:rPr lang="en-US" dirty="0"/>
              <a:t>K</a:t>
            </a:r>
            <a:r>
              <a:rPr dirty="0"/>
              <a:t>ey metrics</a:t>
            </a:r>
            <a:r>
              <a:rPr lang="en-US" dirty="0"/>
              <a:t> like</a:t>
            </a:r>
            <a:r>
              <a:rPr dirty="0"/>
              <a:t>: MA, EMA, MACD, Bollinger Bands, Momentum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71</TotalTime>
  <Words>269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Quantum-Enhanced QLSTM ETF Prediction</vt:lpstr>
      <vt:lpstr>Heart of My Project</vt:lpstr>
      <vt:lpstr>The Rise of Quantum Algorithms</vt:lpstr>
      <vt:lpstr>PowerPoint Presentation</vt:lpstr>
      <vt:lpstr>Choosing QLSTM</vt:lpstr>
      <vt:lpstr>What is QLSTM?</vt:lpstr>
      <vt:lpstr>What is LSTM?</vt:lpstr>
      <vt:lpstr>So what is QLSTM?</vt:lpstr>
      <vt:lpstr>Now let’s focus on data</vt:lpstr>
      <vt:lpstr>In 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SAMUEL KAMDEM</cp:lastModifiedBy>
  <cp:revision>2</cp:revision>
  <dcterms:created xsi:type="dcterms:W3CDTF">2013-01-27T09:14:16Z</dcterms:created>
  <dcterms:modified xsi:type="dcterms:W3CDTF">2025-05-20T21:28:27Z</dcterms:modified>
  <cp:category/>
</cp:coreProperties>
</file>