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4668"/>
  </p:normalViewPr>
  <p:slideViewPr>
    <p:cSldViewPr snapToGrid="0" snapToObjects="1">
      <p:cViewPr varScale="1">
        <p:scale>
          <a:sx n="140" d="100"/>
          <a:sy n="140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130C4-6F7C-E646-A78D-3F0C6628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BED1AD-EC14-5844-8B5F-DC03DACF6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58481-0370-7F4A-B299-7305795C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929F8-9ED3-5542-B8D7-39C795CD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5272C-3E06-A241-AF52-A125B4ED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6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DF0C6-DD63-1D4F-A91E-52CF6363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D7FED5-89E9-A448-A1C9-79281033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7310B-33AC-CE4F-B16D-23EBA52C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108DB1-04D0-C049-9A64-32F5C3A8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96D072-DB31-114F-AB93-94869445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9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A007B4-9360-5649-BA4C-E0F81F702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26585-CC7C-A840-8E04-7FC4A820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C33A-F1CC-4E41-B214-025F9CCE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D7E2C-8C5C-FB4C-8CAA-1DE1DD2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602470-3635-DA41-BCC1-B3482AB5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86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F202D-81BC-1444-B53F-B01A3316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8B5F3-51A3-A54D-8E02-78BCB361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36AA1-984F-F84B-B6BC-F10EB0A4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46222-F318-8449-B53F-0AD09D22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E0A9F2-689F-BD4D-8F68-6CC3A5B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0242F-1D96-0D4E-8935-B56F45BA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F896E-3FB2-7A41-97AA-3C1160F1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ACFE8-6F9F-D84E-A37B-6CDDB7A8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F6368-1DF3-C94E-A471-5F11B8F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F45EA6-6A88-7B4A-864F-359A296C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92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9B658-AB82-CF48-9776-EA034FE6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A5E86-98B6-434F-9622-90A1699A1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8CA85-FC11-434B-90CA-8A54994E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F7FEB4-653A-1941-B7A4-9C670909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EA9BAA-4D5A-5A4F-9EA2-FC899256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18E3C6-2D26-1743-865A-C5D4BC2C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1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65C09-0E79-2B4E-8292-64C9E827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B289CA-1566-424C-B3AD-550FCE68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51217-5BEB-C64B-9B65-9743E9B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B88C4F-D913-6240-AC50-AEAE30392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EA766F-96AA-AE4C-8497-581E5D188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9A87E2-354E-124A-B032-97126F0F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79FCF3-F3B4-4547-88D8-7580CB56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3BB5DD-30A9-0642-AC70-74E0B021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84165-064C-474E-956C-78B81485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775B44-7064-8E43-B654-F7E9644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3A9233-3CC9-254E-BB11-BB5825F2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3316D0-7D95-F447-B3E6-B116C59C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4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725853-1063-D642-944A-F3105B37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7C34A0-09C2-9B42-A8A4-01D33F7C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428A9E-614E-A24E-BC9A-5C404DD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2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6D213-31C1-DC49-83A5-ED7E948B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B6D-CD2C-5748-84A8-AB803131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F67E53-1A31-5948-9AB4-07EE9F202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B5CDA2-CB1D-5A45-9A4B-47BAC11F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787DE6-2046-C04E-91DE-8AFFEF60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162AA1-A5AD-B848-8FAA-11F1491D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AA36C-4E64-A540-B991-04F3B0BD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505C37-37D6-6A42-B515-6DAF69F39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26437-A35D-5643-BA83-14C171FCC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D696A-33BB-CC4A-A7D5-A0B99073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E6837-9F8E-3849-825D-C42055E4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7FACAF-BAE9-0840-A920-861C9EFB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09A52-F8AA-404D-80DA-7EC82A8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1347D-F35A-DF40-8042-8B688E86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068D5C-216D-7E4B-B78D-6CA994ED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9007-467D-2046-BBFF-879D76A2701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B6D8E-EA84-C34D-8AF0-C822C6548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7069F-388E-6348-9EC2-EDEE42506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B082-AF09-B44B-B2D5-2BAC2736E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4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o-gera/A-Simple-Convergence-Proof-of-Adam-and-Adagrad" TargetMode="External"/><Relationship Id="rId2" Type="http://schemas.openxmlformats.org/officeDocument/2006/relationships/hyperlink" Target="https://arxiv.org/abs/2003.0239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26751-B33D-F54D-BF7E-764A70E48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Алгоритмы </a:t>
            </a:r>
            <a:r>
              <a:rPr lang="en-US" dirty="0"/>
              <a:t>Adam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Adagrad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0A4B2B-FC68-0247-AAA4-BE0438443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Оригинал: </a:t>
            </a:r>
            <a:r>
              <a:rPr lang="en-US" sz="1600" dirty="0">
                <a:hlinkClick r:id="rId2"/>
              </a:rPr>
              <a:t>https://arxiv.org/abs/2003.02395</a:t>
            </a:r>
            <a:endParaRPr lang="ru-RU" sz="1600" dirty="0"/>
          </a:p>
          <a:p>
            <a:r>
              <a:rPr lang="ru-RU" sz="1600" dirty="0" err="1"/>
              <a:t>Репозиторий</a:t>
            </a:r>
            <a:r>
              <a:rPr lang="ru-RU" sz="1600" dirty="0"/>
              <a:t>: </a:t>
            </a:r>
            <a:r>
              <a:rPr lang="en-US" sz="1600" dirty="0">
                <a:hlinkClick r:id="rId3"/>
              </a:rPr>
              <a:t>https://github.com/sudo-gera/A-Simple-Convergence-Proof-of-Adam-and-Adagrad</a:t>
            </a:r>
            <a:endParaRPr lang="ru-RU" sz="1600" dirty="0"/>
          </a:p>
          <a:p>
            <a:r>
              <a:rPr lang="ru-RU" sz="1600" dirty="0"/>
              <a:t>Автор презентации: Татаринов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105029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21CEA0-1593-B04D-B6FE-BA1E2D1F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88" y="0"/>
            <a:ext cx="6938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5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8D61B-B743-EC42-BEBD-A1A432D8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Напишем алгоритмы и обучим </a:t>
            </a:r>
            <a:r>
              <a:rPr lang="ru-RU" dirty="0" err="1"/>
              <a:t>перцептрон</a:t>
            </a:r>
            <a:r>
              <a:rPr lang="ru-RU" dirty="0"/>
              <a:t> на </a:t>
            </a:r>
            <a:r>
              <a:rPr lang="en-US" dirty="0"/>
              <a:t>MNIST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8B67D-5EFB-AB4F-84BD-7D44F7DE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Возьмём </a:t>
            </a:r>
            <a:r>
              <a:rPr lang="ru-RU" dirty="0" err="1"/>
              <a:t>нейросеть</a:t>
            </a:r>
            <a:r>
              <a:rPr lang="ru-RU" dirty="0"/>
              <a:t> отсюда: </a:t>
            </a: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/HIPS/</a:t>
            </a:r>
            <a:r>
              <a:rPr lang="en-US" sz="2400" dirty="0" err="1"/>
              <a:t>autograd</a:t>
            </a:r>
            <a:r>
              <a:rPr lang="en-US" sz="2400" dirty="0"/>
              <a:t>/blob/master/examples/</a:t>
            </a:r>
            <a:r>
              <a:rPr lang="en-US" sz="2400" dirty="0" err="1"/>
              <a:t>neural_net.py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786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4D481-BF0D-2C41-87E0-A668DC32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B5347-2BBD-4D44-AB9C-2D55F7F6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70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225E4-3A35-7543-AD37-A8941ED8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методах 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C2258-35AE-8744-B9BF-6F87DD33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816" y="2984870"/>
            <a:ext cx="5992368" cy="469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stochastic gradient descent (SGD)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7D9FBF2-403B-144F-9BE0-8947BD337DD0}"/>
              </a:ext>
            </a:extLst>
          </p:cNvPr>
          <p:cNvSpPr txBox="1">
            <a:spLocks/>
          </p:cNvSpPr>
          <p:nvPr/>
        </p:nvSpPr>
        <p:spPr>
          <a:xfrm>
            <a:off x="6723888" y="4279052"/>
            <a:ext cx="4736592" cy="469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adaptive gradient (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AdaGrad</a:t>
            </a:r>
            <a:r>
              <a:rPr lang="en-US" b="0" i="0" dirty="0">
                <a:effectLst/>
                <a:latin typeface="Roboto" panose="02000000000000000000" pitchFamily="2" charset="0"/>
              </a:rPr>
              <a:t>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4FC1A63-1154-B049-825A-0B52F9513BDA}"/>
              </a:ext>
            </a:extLst>
          </p:cNvPr>
          <p:cNvSpPr txBox="1">
            <a:spLocks/>
          </p:cNvSpPr>
          <p:nvPr/>
        </p:nvSpPr>
        <p:spPr>
          <a:xfrm>
            <a:off x="3099816" y="6145806"/>
            <a:ext cx="5992368" cy="469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adaptive moment estimation (Adam)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2E630DA-610C-7A43-9006-BACDC58EFF70}"/>
              </a:ext>
            </a:extLst>
          </p:cNvPr>
          <p:cNvSpPr txBox="1">
            <a:spLocks/>
          </p:cNvSpPr>
          <p:nvPr/>
        </p:nvSpPr>
        <p:spPr>
          <a:xfrm>
            <a:off x="492253" y="4279052"/>
            <a:ext cx="5215126" cy="93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momentum stochastic gradient descent (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MomentumSGD</a:t>
            </a:r>
            <a:r>
              <a:rPr lang="en-US" b="0" i="0" dirty="0">
                <a:effectLst/>
                <a:latin typeface="Roboto" panose="02000000000000000000" pitchFamily="2" charset="0"/>
              </a:rPr>
              <a:t>)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1D010BB-E50E-0B48-8EC2-12BFEB0161A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3454389"/>
            <a:ext cx="2996184" cy="824663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C55EF99-10D1-674D-9642-18865DE19CAA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099816" y="3454389"/>
            <a:ext cx="2996184" cy="824663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7180429-C463-D348-9E5B-CFEF38D009B0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099816" y="5212312"/>
            <a:ext cx="2996184" cy="93349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E76DC48-EF24-A344-8BC4-12EBE3A3EBF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6000" y="4748571"/>
            <a:ext cx="2996184" cy="1397235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бъект 2">
            <a:extLst>
              <a:ext uri="{FF2B5EF4-FFF2-40B4-BE49-F238E27FC236}">
                <a16:creationId xmlns:a16="http://schemas.microsoft.com/office/drawing/2014/main" id="{200C7331-1500-B347-A219-0999E2C29E6B}"/>
              </a:ext>
            </a:extLst>
          </p:cNvPr>
          <p:cNvSpPr txBox="1">
            <a:spLocks/>
          </p:cNvSpPr>
          <p:nvPr/>
        </p:nvSpPr>
        <p:spPr>
          <a:xfrm>
            <a:off x="3099816" y="1690688"/>
            <a:ext cx="5992368" cy="469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Roboto" panose="02000000000000000000" pitchFamily="2" charset="0"/>
              </a:rPr>
              <a:t>gradient descent (GD)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45A88D8-F6D9-E44E-A63B-FF55F553FC10}"/>
              </a:ext>
            </a:extLst>
          </p:cNvPr>
          <p:cNvCxnSpPr>
            <a:stCxn id="21" idx="2"/>
            <a:endCxn id="3" idx="0"/>
          </p:cNvCxnSpPr>
          <p:nvPr/>
        </p:nvCxnSpPr>
        <p:spPr>
          <a:xfrm>
            <a:off x="6096000" y="2160207"/>
            <a:ext cx="0" cy="824663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4AE42-DFFB-FA40-A7E5-92037A6A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</a:rPr>
              <a:t>Gradient descent</a:t>
            </a:r>
            <a:r>
              <a:rPr lang="ru-RU" dirty="0">
                <a:latin typeface="Roboto" panose="02000000000000000000" pitchFamily="2" charset="0"/>
              </a:rPr>
              <a:t> (1847)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Cambria Math" panose="02040503050406030204" pitchFamily="18" charset="0"/>
                  </a:rPr>
                  <a:t>Общий случай: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Если </a:t>
                </a:r>
                <a:r>
                  <a:rPr lang="en-US" i="1" dirty="0"/>
                  <a:t>f</a:t>
                </a:r>
                <a:r>
                  <a:rPr lang="en-US" dirty="0"/>
                  <a:t> – </a:t>
                </a:r>
                <a:r>
                  <a:rPr lang="ru-RU" dirty="0"/>
                  <a:t>функция потерь (будем писать </a:t>
                </a:r>
                <a:r>
                  <a:rPr lang="en-US" i="1" dirty="0"/>
                  <a:t>loss</a:t>
                </a:r>
                <a:r>
                  <a:rPr lang="ru-RU" dirty="0"/>
                  <a:t> вместо </a:t>
                </a:r>
                <a:r>
                  <a:rPr lang="en-US" i="1" dirty="0"/>
                  <a:t>f</a:t>
                </a:r>
                <a:r>
                  <a:rPr lang="ru-RU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𝑝𝑎𝑟𝑎𝑚𝑠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Проблемы:</a:t>
                </a:r>
              </a:p>
              <a:p>
                <a:pPr lvl="1"/>
                <a:r>
                  <a:rPr lang="ru-RU" dirty="0"/>
                  <a:t>Тестов может быть много </a:t>
                </a:r>
                <a:r>
                  <a:rPr lang="en-US" dirty="0"/>
                  <a:t>=&gt; </a:t>
                </a:r>
                <a:r>
                  <a:rPr lang="ru-RU" dirty="0"/>
                  <a:t>каждый шаг будет стоить дорого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Далее алгоритмы рассматриваются только в контексте функции потерь)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941813-929D-1C42-A463-C94DDD281CD3}"/>
              </a:ext>
            </a:extLst>
          </p:cNvPr>
          <p:cNvSpPr txBox="1"/>
          <p:nvPr/>
        </p:nvSpPr>
        <p:spPr>
          <a:xfrm>
            <a:off x="947854" y="1326995"/>
            <a:ext cx="437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2713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4AE42-DFFB-FA40-A7E5-92037A6A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Stochastic </a:t>
            </a:r>
            <a:r>
              <a:rPr lang="en-US" dirty="0">
                <a:latin typeface="Roboto" panose="02000000000000000000" pitchFamily="2" charset="0"/>
              </a:rPr>
              <a:t>gradient descent (1950)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Идея:</a:t>
                </a:r>
              </a:p>
              <a:p>
                <a:pPr lvl="1"/>
                <a:r>
                  <a:rPr lang="ru-RU" dirty="0"/>
                  <a:t>Вместо всех тестов прогонять только произвольное подмножество</a:t>
                </a:r>
              </a:p>
              <a:p>
                <a:r>
                  <a:rPr lang="ru-RU" dirty="0"/>
                  <a:t>Реализация: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𝑡𝑒𝑠𝑡𝑠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=200)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𝑏𝑎𝑡𝑐h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𝑝𝑎𝑟𝑎𝑚𝑠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Проблемы:</a:t>
                </a:r>
                <a:endParaRPr lang="en-US" dirty="0"/>
              </a:p>
              <a:p>
                <a:pPr lvl="1"/>
                <a:r>
                  <a:rPr lang="ru-RU" dirty="0"/>
                  <a:t>Шаг случайный </a:t>
                </a:r>
                <a:r>
                  <a:rPr lang="en-US" dirty="0"/>
                  <a:t>=&gt; </a:t>
                </a:r>
                <a:r>
                  <a:rPr lang="ru-RU" dirty="0"/>
                  <a:t>возможны дёрганья в разные стороны</a:t>
                </a:r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0D4559-521B-3D48-A1D3-BF1FFC9B8B4C}"/>
              </a:ext>
            </a:extLst>
          </p:cNvPr>
          <p:cNvSpPr txBox="1"/>
          <p:nvPr/>
        </p:nvSpPr>
        <p:spPr>
          <a:xfrm>
            <a:off x="947853" y="1326995"/>
            <a:ext cx="741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Стохастический 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57097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4AE42-DFFB-FA40-A7E5-92037A6A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4" y="346837"/>
            <a:ext cx="1176223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M</a:t>
            </a:r>
            <a:r>
              <a:rPr lang="en-US" b="0" i="0" dirty="0">
                <a:effectLst/>
                <a:latin typeface="Roboto" panose="02000000000000000000" pitchFamily="2" charset="0"/>
              </a:rPr>
              <a:t>omentum stochastic gradient descent(1964)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Идея:</a:t>
                </a:r>
              </a:p>
              <a:p>
                <a:pPr lvl="1"/>
                <a:r>
                  <a:rPr lang="ru-RU" dirty="0"/>
                  <a:t>накапливаем изменение (инерцию).</a:t>
                </a:r>
              </a:p>
              <a:p>
                <a:r>
                  <a:rPr lang="ru-RU" dirty="0"/>
                  <a:t>Реализация: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𝑡𝑒𝑠𝑡𝑠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=200)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𝑏𝑎𝑡𝑐h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𝑝𝑎𝑟𝑎𝑚𝑠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Проблемы:</a:t>
                </a:r>
                <a:endParaRPr lang="en-US" dirty="0"/>
              </a:p>
              <a:p>
                <a:pPr lvl="1"/>
                <a:r>
                  <a:rPr lang="ru-RU" dirty="0"/>
                  <a:t>Легко проскочить минимум</a:t>
                </a:r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0690FB-3BC8-1B42-BDDF-87E1AE0B945F}"/>
              </a:ext>
            </a:extLst>
          </p:cNvPr>
          <p:cNvSpPr txBox="1"/>
          <p:nvPr/>
        </p:nvSpPr>
        <p:spPr>
          <a:xfrm>
            <a:off x="947854" y="1326995"/>
            <a:ext cx="437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тяжёлого шарика</a:t>
            </a:r>
          </a:p>
        </p:txBody>
      </p:sp>
    </p:spTree>
    <p:extLst>
      <p:ext uri="{BB962C8B-B14F-4D97-AF65-F5344CB8AC3E}">
        <p14:creationId xmlns:p14="http://schemas.microsoft.com/office/powerpoint/2010/main" val="72366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4AE42-DFFB-FA40-A7E5-92037A6A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Roboto" panose="02000000000000000000" pitchFamily="2" charset="0"/>
              </a:rPr>
              <a:t>A</a:t>
            </a:r>
            <a:r>
              <a:rPr lang="en-US" b="0" i="0" dirty="0">
                <a:effectLst/>
                <a:latin typeface="Roboto" panose="02000000000000000000" pitchFamily="2" charset="0"/>
              </a:rPr>
              <a:t>daptive gradient (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AdaGrad</a:t>
            </a:r>
            <a:r>
              <a:rPr lang="en-US" b="0" i="0" dirty="0">
                <a:effectLst/>
                <a:latin typeface="Roboto" panose="02000000000000000000" pitchFamily="2" charset="0"/>
              </a:rPr>
              <a:t>) (2011)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Идея: </a:t>
                </a:r>
                <a:endParaRPr lang="en-US" dirty="0"/>
              </a:p>
              <a:p>
                <a:pPr lvl="1"/>
                <a:r>
                  <a:rPr lang="ru-RU" dirty="0"/>
                  <a:t>Замедлять движение по тем направлениям, по которым часто получаются большие значения, не трогая остальные (позволяет увеличить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:r>
                  <a:rPr lang="ru-RU" dirty="0"/>
                  <a:t>Реализация: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𝑡𝑒𝑠𝑡𝑠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=200)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𝑏𝑎𝑡𝑐h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𝑝𝑎𝑟𝑎𝑚𝑠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Проблемы:</a:t>
                </a:r>
                <a:endParaRPr lang="en-US" dirty="0"/>
              </a:p>
              <a:p>
                <a:pPr lvl="1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накопится слишком большим, обучение остановится</a:t>
                </a:r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56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4AE42-DFFB-FA40-A7E5-92037A6A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06" y="374269"/>
            <a:ext cx="11259312" cy="132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Roboto" panose="02000000000000000000" pitchFamily="2" charset="0"/>
              </a:rPr>
              <a:t>A</a:t>
            </a:r>
            <a:r>
              <a:rPr lang="en-US" b="0" i="0" dirty="0">
                <a:effectLst/>
                <a:latin typeface="Roboto" panose="02000000000000000000" pitchFamily="2" charset="0"/>
              </a:rPr>
              <a:t>daptive moment estimation (Adam) (2011)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3712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Идея: </a:t>
                </a:r>
                <a:endParaRPr lang="en-US" dirty="0"/>
              </a:p>
              <a:p>
                <a:pPr lvl="1"/>
                <a:r>
                  <a:rPr lang="ru-RU" dirty="0"/>
                  <a:t>Объединим идеи двух предыдущих алгоритмов</a:t>
                </a:r>
                <a:r>
                  <a:rPr lang="en-US" dirty="0"/>
                  <a:t> (</a:t>
                </a:r>
                <a:r>
                  <a:rPr lang="ru-RU" dirty="0"/>
                  <a:t>и получим идеальный алгоритм).</a:t>
                </a:r>
              </a:p>
              <a:p>
                <a:r>
                  <a:rPr lang="ru-RU" dirty="0"/>
                  <a:t>Реализация: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𝑡𝑒𝑠𝑡𝑠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=200)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𝑏𝑎𝑡𝑐h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𝑝𝑎𝑟𝑎𝑚𝑠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DD2C11-51BB-6545-8EDC-283F0B5C6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37127" cy="4351338"/>
              </a:xfrm>
              <a:blipFill>
                <a:blip r:embed="rId2"/>
                <a:stretch>
                  <a:fillRect l="-819" t="-26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крывающая фигурная скобка 3">
            <a:extLst>
              <a:ext uri="{FF2B5EF4-FFF2-40B4-BE49-F238E27FC236}">
                <a16:creationId xmlns:a16="http://schemas.microsoft.com/office/drawing/2014/main" id="{228D1AD7-88AA-E64B-A659-DD518371B285}"/>
              </a:ext>
            </a:extLst>
          </p:cNvPr>
          <p:cNvSpPr/>
          <p:nvPr/>
        </p:nvSpPr>
        <p:spPr>
          <a:xfrm>
            <a:off x="2888167" y="4616606"/>
            <a:ext cx="257592" cy="68022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460CD-856B-5844-9077-E2959F9C43DF}"/>
              </a:ext>
            </a:extLst>
          </p:cNvPr>
          <p:cNvSpPr txBox="1"/>
          <p:nvPr/>
        </p:nvSpPr>
        <p:spPr>
          <a:xfrm>
            <a:off x="3216589" y="4772052"/>
            <a:ext cx="810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</a:rPr>
              <a:t>коррекция. Помогает разогнать алгоритм на старте. Делать необязательно.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31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E398E-F107-604C-8C3A-5D145348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Универсальный метод оптимизации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1E2DEE-4386-E647-9ADE-A361716A2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Реализация: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𝑡𝑒𝑠𝑡𝑠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=200)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𝑏𝑎𝑡𝑐h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𝑝𝑎𝑟𝑎𝑚𝑠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Возможности:</a:t>
                </a:r>
              </a:p>
              <a:p>
                <a:pPr lvl="1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получаем </a:t>
                </a:r>
                <a:r>
                  <a:rPr lang="en-US" dirty="0" err="1"/>
                  <a:t>Adagrad</a:t>
                </a:r>
                <a:endParaRPr lang="en-US" dirty="0"/>
              </a:p>
              <a:p>
                <a:pPr lvl="1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получим </a:t>
                </a:r>
                <a:r>
                  <a:rPr lang="en-US" dirty="0"/>
                  <a:t>Adam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1E2DEE-4386-E647-9ADE-A361716A2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B8B1FD-D2C0-E24B-A872-DFDCA4D663AA}"/>
              </a:ext>
            </a:extLst>
          </p:cNvPr>
          <p:cNvSpPr txBox="1"/>
          <p:nvPr/>
        </p:nvSpPr>
        <p:spPr>
          <a:xfrm>
            <a:off x="6980663" y="1367522"/>
            <a:ext cx="369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Предложен авторами статьи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Название ему не предоставлено</a:t>
            </a:r>
          </a:p>
        </p:txBody>
      </p:sp>
      <p:sp>
        <p:nvSpPr>
          <p:cNvPr id="6" name="Открывающая фигурная скобка 5">
            <a:extLst>
              <a:ext uri="{FF2B5EF4-FFF2-40B4-BE49-F238E27FC236}">
                <a16:creationId xmlns:a16="http://schemas.microsoft.com/office/drawing/2014/main" id="{4138B82F-B3C4-4348-B035-18706810FF12}"/>
              </a:ext>
            </a:extLst>
          </p:cNvPr>
          <p:cNvSpPr/>
          <p:nvPr/>
        </p:nvSpPr>
        <p:spPr>
          <a:xfrm rot="16200000">
            <a:off x="4549697" y="5775519"/>
            <a:ext cx="200722" cy="6021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ткрывающая фигурная скобка 6">
            <a:extLst>
              <a:ext uri="{FF2B5EF4-FFF2-40B4-BE49-F238E27FC236}">
                <a16:creationId xmlns:a16="http://schemas.microsoft.com/office/drawing/2014/main" id="{AECA28D5-C96A-5B47-B1D4-6E2C38957EF6}"/>
              </a:ext>
            </a:extLst>
          </p:cNvPr>
          <p:cNvSpPr/>
          <p:nvPr/>
        </p:nvSpPr>
        <p:spPr>
          <a:xfrm rot="16200000">
            <a:off x="5724291" y="5477339"/>
            <a:ext cx="200723" cy="112999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B2CD4-792B-5441-875A-21D85F627769}"/>
                  </a:ext>
                </a:extLst>
              </p:cNvPr>
              <p:cNvSpPr txBox="1"/>
              <p:nvPr/>
            </p:nvSpPr>
            <p:spPr>
              <a:xfrm>
                <a:off x="4348975" y="6176963"/>
                <a:ext cx="1918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B2CD4-792B-5441-875A-21D85F627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5" y="6176963"/>
                <a:ext cx="19180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31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098E7-3FB0-B049-B9C1-70F53848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Предположения: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1A49C9-79A2-E440-B937-B857D5CE0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ограничена в каждой точке числом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Градиент ограничен равномерно почти всюду</a:t>
                </a:r>
                <a:r>
                  <a:rPr lang="en-US" dirty="0"/>
                  <a:t> </a:t>
                </a:r>
                <a:r>
                  <a:rPr lang="ru-RU" dirty="0"/>
                  <a:t>числом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Градиент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Липшицев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норме.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1A49C9-79A2-E440-B937-B857D5CE0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09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534</Words>
  <Application>Microsoft Macintosh PowerPoint</Application>
  <PresentationFormat>Широкоэкранный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Roboto</vt:lpstr>
      <vt:lpstr>Тема Office</vt:lpstr>
      <vt:lpstr>Алгоритмы Adam и Adagrad</vt:lpstr>
      <vt:lpstr>О методах оптимизации</vt:lpstr>
      <vt:lpstr>Gradient descent (1847)</vt:lpstr>
      <vt:lpstr>Stochastic gradient descent (1950)</vt:lpstr>
      <vt:lpstr>Momentum stochastic gradient descent(1964)</vt:lpstr>
      <vt:lpstr>Adaptive gradient (AdaGrad) (2011)</vt:lpstr>
      <vt:lpstr>Adaptive moment estimation (Adam) (2011)</vt:lpstr>
      <vt:lpstr>Универсальный метод оптимизации</vt:lpstr>
      <vt:lpstr>Предположения:</vt:lpstr>
      <vt:lpstr>Презентация PowerPoint</vt:lpstr>
      <vt:lpstr>Напишем алгоритмы и обучим перцептрон на MNIST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Георгий Татаринов</dc:creator>
  <cp:lastModifiedBy>Георгий Татаринов</cp:lastModifiedBy>
  <cp:revision>3</cp:revision>
  <dcterms:created xsi:type="dcterms:W3CDTF">2023-12-02T21:26:01Z</dcterms:created>
  <dcterms:modified xsi:type="dcterms:W3CDTF">2023-12-08T18:29:01Z</dcterms:modified>
</cp:coreProperties>
</file>