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798" r:id="rId1"/>
  </p:sldMasterIdLst>
  <p:notesMasterIdLst>
    <p:notesMasterId r:id="rId34"/>
  </p:notesMasterIdLst>
  <p:handoutMasterIdLst>
    <p:handoutMasterId r:id="rId35"/>
  </p:handoutMasterIdLst>
  <p:sldIdLst>
    <p:sldId id="257" r:id="rId2"/>
    <p:sldId id="548" r:id="rId3"/>
    <p:sldId id="545" r:id="rId4"/>
    <p:sldId id="546" r:id="rId5"/>
    <p:sldId id="547" r:id="rId6"/>
    <p:sldId id="550" r:id="rId7"/>
    <p:sldId id="556" r:id="rId8"/>
    <p:sldId id="557" r:id="rId9"/>
    <p:sldId id="572" r:id="rId10"/>
    <p:sldId id="558" r:id="rId11"/>
    <p:sldId id="560" r:id="rId12"/>
    <p:sldId id="561" r:id="rId13"/>
    <p:sldId id="562" r:id="rId14"/>
    <p:sldId id="573" r:id="rId15"/>
    <p:sldId id="563" r:id="rId16"/>
    <p:sldId id="574" r:id="rId17"/>
    <p:sldId id="564" r:id="rId18"/>
    <p:sldId id="575" r:id="rId19"/>
    <p:sldId id="551" r:id="rId20"/>
    <p:sldId id="565" r:id="rId21"/>
    <p:sldId id="566" r:id="rId22"/>
    <p:sldId id="555" r:id="rId23"/>
    <p:sldId id="559" r:id="rId24"/>
    <p:sldId id="569" r:id="rId25"/>
    <p:sldId id="579" r:id="rId26"/>
    <p:sldId id="578" r:id="rId27"/>
    <p:sldId id="577" r:id="rId28"/>
    <p:sldId id="576" r:id="rId29"/>
    <p:sldId id="567" r:id="rId30"/>
    <p:sldId id="568" r:id="rId31"/>
    <p:sldId id="570" r:id="rId32"/>
    <p:sldId id="571" r:id="rId33"/>
  </p:sldIdLst>
  <p:sldSz cx="9144000" cy="6858000" type="screen4x3"/>
  <p:notesSz cx="7104063" cy="10234613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Tahoma" pitchFamily="1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Tahoma" pitchFamily="1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Tahoma" pitchFamily="1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Tahoma" pitchFamily="1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kern="1200">
        <a:solidFill>
          <a:schemeClr val="tx2"/>
        </a:solidFill>
        <a:latin typeface="Tahoma" pitchFamily="16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2"/>
        </a:solidFill>
        <a:latin typeface="Tahoma" pitchFamily="16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2"/>
        </a:solidFill>
        <a:latin typeface="Tahoma" pitchFamily="16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2"/>
        </a:solidFill>
        <a:latin typeface="Tahoma" pitchFamily="16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2"/>
        </a:solidFill>
        <a:latin typeface="Tahoma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CCFF"/>
    <a:srgbClr val="C0C0C0"/>
    <a:srgbClr val="27FFC6"/>
    <a:srgbClr val="4BFDFD"/>
    <a:srgbClr val="FFFF99"/>
    <a:srgbClr val="CDFFCD"/>
    <a:srgbClr val="0076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0" autoAdjust="0"/>
    <p:restoredTop sz="90291" autoAdjust="0"/>
  </p:normalViewPr>
  <p:slideViewPr>
    <p:cSldViewPr snapToGrid="0">
      <p:cViewPr varScale="1">
        <p:scale>
          <a:sx n="103" d="100"/>
          <a:sy n="103" d="100"/>
        </p:scale>
        <p:origin x="190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2118" y="78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14985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543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24" tIns="49862" rIns="99724" bIns="49862" numCol="1" anchor="t" anchorCtr="0" compatLnSpc="1">
            <a:prstTxWarp prst="textNoShape">
              <a:avLst/>
            </a:prstTxWarp>
          </a:bodyPr>
          <a:lstStyle>
            <a:lvl1pPr defTabSz="990265" eaLnBrk="0" hangingPunct="0">
              <a:defRPr sz="1300">
                <a:solidFill>
                  <a:schemeClr val="tx1"/>
                </a:solidFill>
                <a:latin typeface="Times New Roman" pitchFamily="32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7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9938"/>
            <a:ext cx="5113337" cy="38338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320" y="4861155"/>
            <a:ext cx="5209425" cy="460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24" tIns="49862" rIns="99724" bIns="498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4026521" y="0"/>
            <a:ext cx="3077542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24" tIns="49862" rIns="99724" bIns="49862" numCol="1" anchor="t" anchorCtr="0" compatLnSpc="1">
            <a:prstTxWarp prst="textNoShape">
              <a:avLst/>
            </a:prstTxWarp>
          </a:bodyPr>
          <a:lstStyle>
            <a:lvl1pPr algn="r" defTabSz="990265" eaLnBrk="0" hangingPunct="0">
              <a:defRPr sz="1300">
                <a:solidFill>
                  <a:schemeClr val="tx1"/>
                </a:solidFill>
                <a:latin typeface="Times New Roman" pitchFamily="32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309"/>
            <a:ext cx="3077543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24" tIns="49862" rIns="99724" bIns="49862" numCol="1" anchor="b" anchorCtr="0" compatLnSpc="1">
            <a:prstTxWarp prst="textNoShape">
              <a:avLst/>
            </a:prstTxWarp>
          </a:bodyPr>
          <a:lstStyle>
            <a:lvl1pPr defTabSz="990265" eaLnBrk="0" hangingPunct="0">
              <a:defRPr sz="1300">
                <a:solidFill>
                  <a:schemeClr val="tx1"/>
                </a:solidFill>
                <a:latin typeface="Times New Roman" pitchFamily="32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6521" y="9722309"/>
            <a:ext cx="3077542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724" tIns="49862" rIns="99724" bIns="49862" numCol="1" anchor="b" anchorCtr="0" compatLnSpc="1">
            <a:prstTxWarp prst="textNoShape">
              <a:avLst/>
            </a:prstTxWarp>
          </a:bodyPr>
          <a:lstStyle>
            <a:lvl1pPr algn="r" defTabSz="990265" eaLnBrk="0" hangingPunct="0">
              <a:defRPr sz="1300">
                <a:solidFill>
                  <a:schemeClr val="tx1"/>
                </a:solidFill>
                <a:latin typeface="Times New Roman" pitchFamily="32" charset="0"/>
              </a:defRPr>
            </a:lvl1pPr>
          </a:lstStyle>
          <a:p>
            <a:pPr>
              <a:defRPr/>
            </a:pPr>
            <a:fld id="{F5788F62-4509-481B-8824-479068911957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7286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3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3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3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3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3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817"/>
            <a:fld id="{95988620-0C67-4114-8625-F5CBCF075DE2}" type="slidenum">
              <a:rPr lang="pt-PT" smtClean="0">
                <a:latin typeface="Times New Roman" pitchFamily="16" charset="0"/>
              </a:rPr>
              <a:pPr defTabSz="988817"/>
              <a:t>0</a:t>
            </a:fld>
            <a:endParaRPr lang="pt-PT">
              <a:latin typeface="Times New Roman" pitchFamily="16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92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6" charset="0"/>
            </a:endParaRPr>
          </a:p>
        </p:txBody>
      </p:sp>
      <p:sp>
        <p:nvSpPr>
          <p:cNvPr id="30724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817"/>
            <a:fld id="{D85D475C-7B3F-4F48-BEA0-FBAAEF5FE1D1}" type="slidenum">
              <a:rPr lang="pt-PT" smtClean="0">
                <a:latin typeface="Times New Roman" pitchFamily="16" charset="0"/>
              </a:rPr>
              <a:pPr defTabSz="988817"/>
              <a:t>24</a:t>
            </a:fld>
            <a:endParaRPr lang="pt-PT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466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6" charset="0"/>
            </a:endParaRPr>
          </a:p>
        </p:txBody>
      </p:sp>
      <p:sp>
        <p:nvSpPr>
          <p:cNvPr id="30724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817"/>
            <a:fld id="{D85D475C-7B3F-4F48-BEA0-FBAAEF5FE1D1}" type="slidenum">
              <a:rPr lang="pt-PT" smtClean="0">
                <a:latin typeface="Times New Roman" pitchFamily="16" charset="0"/>
              </a:rPr>
              <a:pPr defTabSz="988817"/>
              <a:t>25</a:t>
            </a:fld>
            <a:endParaRPr lang="pt-PT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828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6" charset="0"/>
            </a:endParaRPr>
          </a:p>
        </p:txBody>
      </p:sp>
      <p:sp>
        <p:nvSpPr>
          <p:cNvPr id="30724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817"/>
            <a:fld id="{D85D475C-7B3F-4F48-BEA0-FBAAEF5FE1D1}" type="slidenum">
              <a:rPr lang="pt-PT" smtClean="0">
                <a:latin typeface="Times New Roman" pitchFamily="16" charset="0"/>
              </a:rPr>
              <a:pPr defTabSz="988817"/>
              <a:t>26</a:t>
            </a:fld>
            <a:endParaRPr lang="pt-PT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01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6" charset="0"/>
            </a:endParaRPr>
          </a:p>
        </p:txBody>
      </p:sp>
      <p:sp>
        <p:nvSpPr>
          <p:cNvPr id="30724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817"/>
            <a:fld id="{D85D475C-7B3F-4F48-BEA0-FBAAEF5FE1D1}" type="slidenum">
              <a:rPr lang="pt-PT" smtClean="0">
                <a:latin typeface="Times New Roman" pitchFamily="16" charset="0"/>
              </a:rPr>
              <a:pPr defTabSz="988817"/>
              <a:t>27</a:t>
            </a:fld>
            <a:endParaRPr lang="pt-PT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375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6" charset="0"/>
            </a:endParaRPr>
          </a:p>
        </p:txBody>
      </p:sp>
      <p:sp>
        <p:nvSpPr>
          <p:cNvPr id="30724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817"/>
            <a:fld id="{D85D475C-7B3F-4F48-BEA0-FBAAEF5FE1D1}" type="slidenum">
              <a:rPr lang="pt-PT" smtClean="0">
                <a:latin typeface="Times New Roman" pitchFamily="16" charset="0"/>
              </a:rPr>
              <a:pPr defTabSz="988817"/>
              <a:t>28</a:t>
            </a:fld>
            <a:endParaRPr lang="pt-PT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099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6" charset="0"/>
            </a:endParaRPr>
          </a:p>
        </p:txBody>
      </p:sp>
      <p:sp>
        <p:nvSpPr>
          <p:cNvPr id="30724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817"/>
            <a:fld id="{D85D475C-7B3F-4F48-BEA0-FBAAEF5FE1D1}" type="slidenum">
              <a:rPr lang="pt-PT" smtClean="0">
                <a:latin typeface="Times New Roman" pitchFamily="16" charset="0"/>
              </a:rPr>
              <a:pPr defTabSz="988817"/>
              <a:t>29</a:t>
            </a:fld>
            <a:endParaRPr lang="pt-PT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038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6" charset="0"/>
            </a:endParaRPr>
          </a:p>
        </p:txBody>
      </p:sp>
      <p:sp>
        <p:nvSpPr>
          <p:cNvPr id="30724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817"/>
            <a:fld id="{D85D475C-7B3F-4F48-BEA0-FBAAEF5FE1D1}" type="slidenum">
              <a:rPr lang="pt-PT" smtClean="0">
                <a:latin typeface="Times New Roman" pitchFamily="16" charset="0"/>
              </a:rPr>
              <a:pPr defTabSz="988817"/>
              <a:t>30</a:t>
            </a:fld>
            <a:endParaRPr lang="pt-PT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83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6" charset="0"/>
            </a:endParaRPr>
          </a:p>
        </p:txBody>
      </p:sp>
      <p:sp>
        <p:nvSpPr>
          <p:cNvPr id="30724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817"/>
            <a:fld id="{D85D475C-7B3F-4F48-BEA0-FBAAEF5FE1D1}" type="slidenum">
              <a:rPr lang="pt-PT" smtClean="0">
                <a:latin typeface="Times New Roman" pitchFamily="16" charset="0"/>
              </a:rPr>
              <a:pPr defTabSz="988817"/>
              <a:t>31</a:t>
            </a:fld>
            <a:endParaRPr lang="pt-PT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945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817"/>
            <a:fld id="{A0B8B84A-0F37-4607-91C6-CED045153056}" type="slidenum">
              <a:rPr lang="pt-PT" smtClean="0">
                <a:latin typeface="Times New Roman" pitchFamily="16" charset="0"/>
              </a:rPr>
              <a:pPr defTabSz="988817"/>
              <a:t>2</a:t>
            </a:fld>
            <a:endParaRPr lang="pt-PT">
              <a:latin typeface="Times New Roman" pitchFamily="16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726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817"/>
            <a:fld id="{CA2EA7D9-65C1-402E-942E-54A6270603FD}" type="slidenum">
              <a:rPr lang="pt-PT" smtClean="0">
                <a:latin typeface="Times New Roman" pitchFamily="16" charset="0"/>
              </a:rPr>
              <a:pPr defTabSz="988817"/>
              <a:t>3</a:t>
            </a:fld>
            <a:endParaRPr lang="pt-PT">
              <a:latin typeface="Times New Roman" pitchFamily="16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749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817"/>
            <a:fld id="{15251484-3856-4032-8CF9-AEB168362E6C}" type="slidenum">
              <a:rPr lang="pt-PT" smtClean="0">
                <a:latin typeface="Times New Roman" pitchFamily="16" charset="0"/>
              </a:rPr>
              <a:pPr defTabSz="988817"/>
              <a:t>4</a:t>
            </a:fld>
            <a:endParaRPr lang="pt-PT">
              <a:latin typeface="Times New Roman" pitchFamily="16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244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817"/>
            <a:fld id="{32A56758-6873-415B-B00E-CB22CA33E272}" type="slidenum">
              <a:rPr lang="pt-PT" smtClean="0">
                <a:latin typeface="Times New Roman" pitchFamily="16" charset="0"/>
              </a:rPr>
              <a:pPr defTabSz="988817"/>
              <a:t>5</a:t>
            </a:fld>
            <a:endParaRPr lang="pt-PT">
              <a:latin typeface="Times New Roman" pitchFamily="16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753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6" charset="0"/>
            </a:endParaRPr>
          </a:p>
        </p:txBody>
      </p:sp>
      <p:sp>
        <p:nvSpPr>
          <p:cNvPr id="30724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817"/>
            <a:fld id="{D85D475C-7B3F-4F48-BEA0-FBAAEF5FE1D1}" type="slidenum">
              <a:rPr lang="pt-PT" smtClean="0">
                <a:latin typeface="Times New Roman" pitchFamily="16" charset="0"/>
              </a:rPr>
              <a:pPr defTabSz="988817"/>
              <a:t>6</a:t>
            </a:fld>
            <a:endParaRPr lang="pt-PT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65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6" charset="0"/>
            </a:endParaRPr>
          </a:p>
        </p:txBody>
      </p:sp>
      <p:sp>
        <p:nvSpPr>
          <p:cNvPr id="31748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817"/>
            <a:fld id="{A497C24F-D364-4835-A6F5-26655F4409C3}" type="slidenum">
              <a:rPr lang="pt-PT" smtClean="0">
                <a:latin typeface="Times New Roman" pitchFamily="16" charset="0"/>
              </a:rPr>
              <a:pPr defTabSz="988817"/>
              <a:t>7</a:t>
            </a:fld>
            <a:endParaRPr lang="pt-PT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342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6" charset="0"/>
            </a:endParaRPr>
          </a:p>
        </p:txBody>
      </p:sp>
      <p:sp>
        <p:nvSpPr>
          <p:cNvPr id="31748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817"/>
            <a:fld id="{A497C24F-D364-4835-A6F5-26655F4409C3}" type="slidenum">
              <a:rPr lang="pt-PT" smtClean="0">
                <a:latin typeface="Times New Roman" pitchFamily="16" charset="0"/>
              </a:rPr>
              <a:pPr defTabSz="988817"/>
              <a:t>8</a:t>
            </a:fld>
            <a:endParaRPr lang="pt-PT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897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Marcador de Posição da Imagem do Diapositivo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Marcador de Posição de Nota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6" charset="0"/>
            </a:endParaRPr>
          </a:p>
        </p:txBody>
      </p:sp>
      <p:sp>
        <p:nvSpPr>
          <p:cNvPr id="30724" name="Marcador de Posição do Número do Diapositivo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817"/>
            <a:fld id="{D85D475C-7B3F-4F48-BEA0-FBAAEF5FE1D1}" type="slidenum">
              <a:rPr lang="pt-PT" smtClean="0">
                <a:latin typeface="Times New Roman" pitchFamily="16" charset="0"/>
              </a:rPr>
              <a:pPr defTabSz="988817"/>
              <a:t>23</a:t>
            </a:fld>
            <a:endParaRPr lang="pt-PT"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11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PT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PT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dirty="0"/>
              <a:t>Introdução à Inteligência Artificial 16/17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/>
              <a:t>Click to edit Master text styles</a:t>
            </a:r>
          </a:p>
          <a:p>
            <a:pPr lvl="1" eaLnBrk="1" latinLnBrk="0" hangingPunct="1"/>
            <a:r>
              <a:rPr lang="pt-PT"/>
              <a:t>Second level</a:t>
            </a:r>
          </a:p>
          <a:p>
            <a:pPr lvl="2" eaLnBrk="1" latinLnBrk="0" hangingPunct="1"/>
            <a:r>
              <a:rPr lang="pt-PT"/>
              <a:t>Third level</a:t>
            </a:r>
          </a:p>
          <a:p>
            <a:pPr lvl="3" eaLnBrk="1" latinLnBrk="0" hangingPunct="1"/>
            <a:r>
              <a:rPr lang="pt-PT"/>
              <a:t>Fourth level</a:t>
            </a:r>
          </a:p>
          <a:p>
            <a:pPr lvl="4" eaLnBrk="1" latinLnBrk="0" hangingPunct="1"/>
            <a:r>
              <a:rPr lang="pt-PT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dirty="0"/>
              <a:t>Introdução à Inteligência Artificial 16/17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D47F7-24E2-448A-A218-66ABD9C09A3F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pt-PT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PT"/>
              <a:t>Click to edit Master text styles</a:t>
            </a:r>
          </a:p>
          <a:p>
            <a:pPr lvl="1" eaLnBrk="1" latinLnBrk="0" hangingPunct="1"/>
            <a:r>
              <a:rPr lang="pt-PT"/>
              <a:t>Second level</a:t>
            </a:r>
          </a:p>
          <a:p>
            <a:pPr lvl="2" eaLnBrk="1" latinLnBrk="0" hangingPunct="1"/>
            <a:r>
              <a:rPr lang="pt-PT"/>
              <a:t>Third level</a:t>
            </a:r>
          </a:p>
          <a:p>
            <a:pPr lvl="3" eaLnBrk="1" latinLnBrk="0" hangingPunct="1"/>
            <a:r>
              <a:rPr lang="pt-PT"/>
              <a:t>Fourth level</a:t>
            </a:r>
          </a:p>
          <a:p>
            <a:pPr lvl="4" eaLnBrk="1" latinLnBrk="0" hangingPunct="1"/>
            <a:r>
              <a:rPr lang="pt-PT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dirty="0"/>
              <a:t>Introdução à Inteligência Artificial 16/17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3AD1AC-CD56-4537-AED8-1053785A9AEF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/>
              <a:t>Click to edit Master text styles</a:t>
            </a:r>
          </a:p>
          <a:p>
            <a:pPr lvl="1" eaLnBrk="1" latinLnBrk="0" hangingPunct="1"/>
            <a:r>
              <a:rPr lang="pt-PT"/>
              <a:t>Second level</a:t>
            </a:r>
          </a:p>
          <a:p>
            <a:pPr lvl="2" eaLnBrk="1" latinLnBrk="0" hangingPunct="1"/>
            <a:r>
              <a:rPr lang="pt-PT"/>
              <a:t>Third level</a:t>
            </a:r>
          </a:p>
          <a:p>
            <a:pPr lvl="3" eaLnBrk="1" latinLnBrk="0" hangingPunct="1"/>
            <a:r>
              <a:rPr lang="pt-PT"/>
              <a:t>Fourth level</a:t>
            </a:r>
          </a:p>
          <a:p>
            <a:pPr lvl="4" eaLnBrk="1" latinLnBrk="0" hangingPunct="1"/>
            <a:r>
              <a:rPr lang="pt-PT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dirty="0"/>
              <a:t>Introdução à Inteligência Artificial 16/17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D3BB2-9D36-4952-BCC7-73DCF0DC26A5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PT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dirty="0"/>
              <a:t>Introdução à Inteligência Artificial 16/17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E43CF-60F7-44A5-9BDF-9CE92FF141C9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pt-PT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/>
              <a:t>Click to edit Master text styles</a:t>
            </a:r>
          </a:p>
          <a:p>
            <a:pPr lvl="1" eaLnBrk="1" latinLnBrk="0" hangingPunct="1"/>
            <a:r>
              <a:rPr lang="pt-PT"/>
              <a:t>Second level</a:t>
            </a:r>
          </a:p>
          <a:p>
            <a:pPr lvl="2" eaLnBrk="1" latinLnBrk="0" hangingPunct="1"/>
            <a:r>
              <a:rPr lang="pt-PT"/>
              <a:t>Third level</a:t>
            </a:r>
          </a:p>
          <a:p>
            <a:pPr lvl="3" eaLnBrk="1" latinLnBrk="0" hangingPunct="1"/>
            <a:r>
              <a:rPr lang="pt-PT"/>
              <a:t>Fourth level</a:t>
            </a:r>
          </a:p>
          <a:p>
            <a:pPr lvl="4" eaLnBrk="1" latinLnBrk="0" hangingPunct="1"/>
            <a:r>
              <a:rPr lang="pt-PT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/>
              <a:t>Click to edit Master text styles</a:t>
            </a:r>
          </a:p>
          <a:p>
            <a:pPr lvl="1" eaLnBrk="1" latinLnBrk="0" hangingPunct="1"/>
            <a:r>
              <a:rPr lang="pt-PT"/>
              <a:t>Second level</a:t>
            </a:r>
          </a:p>
          <a:p>
            <a:pPr lvl="2" eaLnBrk="1" latinLnBrk="0" hangingPunct="1"/>
            <a:r>
              <a:rPr lang="pt-PT"/>
              <a:t>Third level</a:t>
            </a:r>
          </a:p>
          <a:p>
            <a:pPr lvl="3" eaLnBrk="1" latinLnBrk="0" hangingPunct="1"/>
            <a:r>
              <a:rPr lang="pt-PT"/>
              <a:t>Fourth level</a:t>
            </a:r>
          </a:p>
          <a:p>
            <a:pPr lvl="4" eaLnBrk="1" latinLnBrk="0" hangingPunct="1"/>
            <a:r>
              <a:rPr lang="pt-PT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dirty="0"/>
              <a:t>Introdução à Inteligência Artificial 16/17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8C0261-DE23-48DD-B9EC-ADA85B32945B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PT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PT"/>
              <a:t>Click to edit Master text styles</a:t>
            </a:r>
          </a:p>
          <a:p>
            <a:pPr lvl="1" eaLnBrk="1" latinLnBrk="0" hangingPunct="1"/>
            <a:r>
              <a:rPr lang="pt-PT"/>
              <a:t>Second level</a:t>
            </a:r>
          </a:p>
          <a:p>
            <a:pPr lvl="2" eaLnBrk="1" latinLnBrk="0" hangingPunct="1"/>
            <a:r>
              <a:rPr lang="pt-PT"/>
              <a:t>Third level</a:t>
            </a:r>
          </a:p>
          <a:p>
            <a:pPr lvl="3" eaLnBrk="1" latinLnBrk="0" hangingPunct="1"/>
            <a:r>
              <a:rPr lang="pt-PT"/>
              <a:t>Fourth level</a:t>
            </a:r>
          </a:p>
          <a:p>
            <a:pPr lvl="4" eaLnBrk="1" latinLnBrk="0" hangingPunct="1"/>
            <a:r>
              <a:rPr lang="pt-PT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PT"/>
              <a:t>Click to edit Master text styles</a:t>
            </a:r>
          </a:p>
          <a:p>
            <a:pPr lvl="1" eaLnBrk="1" latinLnBrk="0" hangingPunct="1"/>
            <a:r>
              <a:rPr lang="pt-PT"/>
              <a:t>Second level</a:t>
            </a:r>
          </a:p>
          <a:p>
            <a:pPr lvl="2" eaLnBrk="1" latinLnBrk="0" hangingPunct="1"/>
            <a:r>
              <a:rPr lang="pt-PT"/>
              <a:t>Third level</a:t>
            </a:r>
          </a:p>
          <a:p>
            <a:pPr lvl="3" eaLnBrk="1" latinLnBrk="0" hangingPunct="1"/>
            <a:r>
              <a:rPr lang="pt-PT"/>
              <a:t>Fourth level</a:t>
            </a:r>
          </a:p>
          <a:p>
            <a:pPr lvl="4" eaLnBrk="1" latinLnBrk="0" hangingPunct="1"/>
            <a:r>
              <a:rPr lang="pt-PT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dirty="0"/>
              <a:t>Introdução à Inteligência Artificial 16/17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2587C-1793-4A3B-9CEC-1284F3E475FB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pt-PT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dirty="0"/>
              <a:t>Introdução à Inteligência Artificial 16/17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9E743-F80E-4A3F-8532-96C6460A63BD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dirty="0"/>
              <a:t>Introdução à Inteligência Artificial 16/17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8F03FE-B1B5-4360-857A-CAD96386BD3E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PT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PT"/>
              <a:t>Click to edit Master text styles</a:t>
            </a:r>
          </a:p>
          <a:p>
            <a:pPr lvl="1" eaLnBrk="1" latinLnBrk="0" hangingPunct="1"/>
            <a:r>
              <a:rPr lang="pt-PT"/>
              <a:t>Second level</a:t>
            </a:r>
          </a:p>
          <a:p>
            <a:pPr lvl="2" eaLnBrk="1" latinLnBrk="0" hangingPunct="1"/>
            <a:r>
              <a:rPr lang="pt-PT"/>
              <a:t>Third level</a:t>
            </a:r>
          </a:p>
          <a:p>
            <a:pPr lvl="3" eaLnBrk="1" latinLnBrk="0" hangingPunct="1"/>
            <a:r>
              <a:rPr lang="pt-PT"/>
              <a:t>Fourth level</a:t>
            </a:r>
          </a:p>
          <a:p>
            <a:pPr lvl="4" eaLnBrk="1" latinLnBrk="0" hangingPunct="1"/>
            <a:r>
              <a:rPr lang="pt-PT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dirty="0"/>
              <a:t>Introdução à Inteligência Artificial 16/17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PT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dirty="0"/>
              <a:t>Introdução à Inteligência Artificial 16/17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574F81-FEA2-40B2-879C-144DF519D9B8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PT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PT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pt-PT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PT" dirty="0" err="1"/>
              <a:t>Click</a:t>
            </a:r>
            <a:r>
              <a:rPr kumimoji="0" lang="pt-PT" dirty="0"/>
              <a:t> to </a:t>
            </a:r>
            <a:r>
              <a:rPr kumimoji="0" lang="pt-PT" dirty="0" err="1"/>
              <a:t>edit</a:t>
            </a:r>
            <a:r>
              <a:rPr kumimoji="0" lang="pt-PT" dirty="0"/>
              <a:t> </a:t>
            </a:r>
            <a:r>
              <a:rPr kumimoji="0" lang="pt-PT" dirty="0" err="1"/>
              <a:t>Master</a:t>
            </a:r>
            <a:r>
              <a:rPr kumimoji="0" lang="pt-PT" dirty="0"/>
              <a:t> </a:t>
            </a:r>
            <a:r>
              <a:rPr kumimoji="0" lang="pt-PT" dirty="0" err="1"/>
              <a:t>text</a:t>
            </a:r>
            <a:r>
              <a:rPr kumimoji="0" lang="pt-PT" dirty="0"/>
              <a:t> </a:t>
            </a:r>
            <a:r>
              <a:rPr kumimoji="0" lang="pt-PT" dirty="0" err="1"/>
              <a:t>styles</a:t>
            </a:r>
            <a:endParaRPr kumimoji="0" lang="pt-PT" dirty="0"/>
          </a:p>
          <a:p>
            <a:pPr lvl="1" eaLnBrk="1" latinLnBrk="0" hangingPunct="1"/>
            <a:r>
              <a:rPr kumimoji="0" lang="pt-PT" dirty="0" err="1"/>
              <a:t>Second</a:t>
            </a:r>
            <a:r>
              <a:rPr kumimoji="0" lang="pt-PT" dirty="0"/>
              <a:t> </a:t>
            </a:r>
            <a:r>
              <a:rPr kumimoji="0" lang="pt-PT" dirty="0" err="1"/>
              <a:t>level</a:t>
            </a:r>
            <a:endParaRPr kumimoji="0" lang="pt-PT" dirty="0"/>
          </a:p>
          <a:p>
            <a:pPr lvl="2" eaLnBrk="1" latinLnBrk="0" hangingPunct="1"/>
            <a:r>
              <a:rPr kumimoji="0" lang="pt-PT" dirty="0" err="1"/>
              <a:t>Third</a:t>
            </a:r>
            <a:r>
              <a:rPr kumimoji="0" lang="pt-PT" dirty="0"/>
              <a:t> </a:t>
            </a:r>
            <a:r>
              <a:rPr kumimoji="0" lang="pt-PT" dirty="0" err="1"/>
              <a:t>level</a:t>
            </a:r>
            <a:endParaRPr kumimoji="0" lang="pt-PT" dirty="0"/>
          </a:p>
          <a:p>
            <a:pPr lvl="3" eaLnBrk="1" latinLnBrk="0" hangingPunct="1"/>
            <a:r>
              <a:rPr kumimoji="0" lang="pt-PT" dirty="0" err="1"/>
              <a:t>Fourth</a:t>
            </a:r>
            <a:r>
              <a:rPr kumimoji="0" lang="pt-PT" dirty="0"/>
              <a:t> </a:t>
            </a:r>
            <a:r>
              <a:rPr kumimoji="0" lang="pt-PT" dirty="0" err="1"/>
              <a:t>level</a:t>
            </a:r>
            <a:endParaRPr kumimoji="0" lang="pt-PT" dirty="0"/>
          </a:p>
          <a:p>
            <a:pPr lvl="4" eaLnBrk="1" latinLnBrk="0" hangingPunct="1"/>
            <a:r>
              <a:rPr kumimoji="0" lang="pt-PT" dirty="0" err="1"/>
              <a:t>Fifth</a:t>
            </a:r>
            <a:r>
              <a:rPr kumimoji="0" lang="pt-PT" dirty="0"/>
              <a:t> </a:t>
            </a:r>
            <a:r>
              <a:rPr kumimoji="0" lang="pt-PT" dirty="0" err="1"/>
              <a:t>level</a:t>
            </a:r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205530" y="6305550"/>
            <a:ext cx="340507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pt-PT" dirty="0"/>
              <a:t>Introdução à Inteligência Artificial 16/17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AE3AC9C7-2C6B-4184-95F0-5930A4F24C92}" type="slidenum">
              <a:rPr lang="pt-PT" smtClean="0"/>
              <a:pPr>
                <a:defRPr/>
              </a:pPr>
              <a:t>‹#›</a:t>
            </a:fld>
            <a:endParaRPr lang="pt-PT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cl.northwestern.edu/netlog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34498" y="1296988"/>
            <a:ext cx="7772400" cy="95091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pt-PT" sz="3600" b="1" dirty="0"/>
              <a:t>Introdução à Inteligência Artificial</a:t>
            </a:r>
          </a:p>
        </p:txBody>
      </p:sp>
      <p:sp>
        <p:nvSpPr>
          <p:cNvPr id="9220" name="Text Box 20"/>
          <p:cNvSpPr txBox="1">
            <a:spLocks noChangeArrowheads="1"/>
          </p:cNvSpPr>
          <p:nvPr/>
        </p:nvSpPr>
        <p:spPr bwMode="auto">
          <a:xfrm>
            <a:off x="866342" y="2525713"/>
            <a:ext cx="7811367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PT" sz="2000" b="1" dirty="0">
                <a:solidFill>
                  <a:schemeClr val="tx1"/>
                </a:solidFill>
              </a:rPr>
              <a:t>DEIS - ISEC</a:t>
            </a:r>
          </a:p>
          <a:p>
            <a:pPr algn="ctr">
              <a:spcBef>
                <a:spcPct val="50000"/>
              </a:spcBef>
            </a:pPr>
            <a:r>
              <a:rPr lang="pt-PT" sz="2000" b="1" dirty="0">
                <a:solidFill>
                  <a:schemeClr val="tx1"/>
                </a:solidFill>
              </a:rPr>
              <a:t>Licenciatura em Engenharia Informática, Engenharia Informática – Pós-laboral e Engenharia Informática – Curso Europeu</a:t>
            </a:r>
          </a:p>
          <a:p>
            <a:pPr algn="ctr">
              <a:spcBef>
                <a:spcPct val="50000"/>
              </a:spcBef>
            </a:pPr>
            <a:endParaRPr lang="pt-PT" sz="2000" b="1" dirty="0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pt-PT" sz="2000" b="1" dirty="0">
                <a:solidFill>
                  <a:schemeClr val="tx1"/>
                </a:solidFill>
              </a:rPr>
              <a:t>Aula Laboratorial</a:t>
            </a:r>
          </a:p>
          <a:p>
            <a:pPr algn="ctr">
              <a:spcBef>
                <a:spcPct val="50000"/>
              </a:spcBef>
            </a:pPr>
            <a:r>
              <a:rPr lang="pt-PT" sz="2000" b="1" dirty="0">
                <a:solidFill>
                  <a:schemeClr val="tx1"/>
                </a:solidFill>
              </a:rPr>
              <a:t>Introdução ao Netlogo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Marcador de Posição do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PT" dirty="0">
                <a:latin typeface="Tahoma" pitchFamily="16" charset="0"/>
              </a:rPr>
              <a:t>Introdução à Inteligência Artificial 16/17</a:t>
            </a:r>
          </a:p>
        </p:txBody>
      </p:sp>
      <p:sp>
        <p:nvSpPr>
          <p:cNvPr id="17413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719F8F-51D6-4D1C-89E1-8318458C898F}" type="slidenum">
              <a:rPr lang="pt-PT" smtClean="0">
                <a:latin typeface="Tahoma" pitchFamily="16" charset="0"/>
              </a:rPr>
              <a:pPr/>
              <a:t>9</a:t>
            </a:fld>
            <a:endParaRPr lang="pt-PT">
              <a:latin typeface="Tahoma" pitchFamily="1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Programação básica no Netlogo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PT" dirty="0"/>
              <a:t>Instrução </a:t>
            </a:r>
            <a:r>
              <a:rPr lang="pt-PT" b="1" i="1" dirty="0" err="1"/>
              <a:t>ask</a:t>
            </a:r>
            <a:r>
              <a:rPr lang="pt-PT" dirty="0"/>
              <a:t>:</a:t>
            </a:r>
          </a:p>
          <a:p>
            <a:pPr lvl="1" algn="just"/>
            <a:r>
              <a:rPr lang="pt-PT" dirty="0"/>
              <a:t>Permite que os agentes (</a:t>
            </a:r>
            <a:r>
              <a:rPr lang="pt-PT" i="1" dirty="0"/>
              <a:t>turtles</a:t>
            </a:r>
            <a:r>
              <a:rPr lang="pt-PT" dirty="0"/>
              <a:t>) ou as </a:t>
            </a:r>
            <a:r>
              <a:rPr lang="pt-PT" i="1" dirty="0" err="1"/>
              <a:t>patches</a:t>
            </a:r>
            <a:r>
              <a:rPr lang="pt-PT" dirty="0"/>
              <a:t> executem instruções a pedido do observador:</a:t>
            </a:r>
            <a:endParaRPr lang="pt-PT" i="1" dirty="0"/>
          </a:p>
          <a:p>
            <a:pPr lvl="2" algn="just"/>
            <a:r>
              <a:rPr lang="pt-PT" b="1" i="1" dirty="0" err="1">
                <a:solidFill>
                  <a:srgbClr val="FF0000"/>
                </a:solidFill>
              </a:rPr>
              <a:t>ask</a:t>
            </a:r>
            <a:r>
              <a:rPr lang="pt-PT" b="1" i="1" dirty="0">
                <a:solidFill>
                  <a:srgbClr val="FF0000"/>
                </a:solidFill>
              </a:rPr>
              <a:t> agentes [comandos]</a:t>
            </a:r>
          </a:p>
          <a:p>
            <a:pPr lvl="1" algn="just"/>
            <a:r>
              <a:rPr lang="pt-PT" dirty="0"/>
              <a:t>Exemplos:</a:t>
            </a:r>
          </a:p>
          <a:p>
            <a:pPr lvl="2" algn="just"/>
            <a:r>
              <a:rPr lang="pt-PT" b="1" i="1" dirty="0" err="1">
                <a:solidFill>
                  <a:srgbClr val="FF0000"/>
                </a:solidFill>
              </a:rPr>
              <a:t>ask</a:t>
            </a:r>
            <a:r>
              <a:rPr lang="pt-PT" b="1" i="1" dirty="0">
                <a:solidFill>
                  <a:srgbClr val="FF0000"/>
                </a:solidFill>
              </a:rPr>
              <a:t> turtles [</a:t>
            </a:r>
            <a:r>
              <a:rPr lang="pt-PT" b="1" i="1" dirty="0" err="1">
                <a:solidFill>
                  <a:srgbClr val="FF0000"/>
                </a:solidFill>
              </a:rPr>
              <a:t>fd</a:t>
            </a:r>
            <a:r>
              <a:rPr lang="pt-PT" b="1" i="1" dirty="0">
                <a:solidFill>
                  <a:srgbClr val="FF0000"/>
                </a:solidFill>
              </a:rPr>
              <a:t> 1]</a:t>
            </a:r>
            <a:r>
              <a:rPr lang="pt-PT" dirty="0"/>
              <a:t> (todos os agentes avançam uma unidade);</a:t>
            </a:r>
          </a:p>
          <a:p>
            <a:pPr lvl="2" algn="just"/>
            <a:r>
              <a:rPr lang="pt-PT" b="1" i="1" dirty="0" err="1">
                <a:solidFill>
                  <a:srgbClr val="FF0000"/>
                </a:solidFill>
              </a:rPr>
              <a:t>ask</a:t>
            </a:r>
            <a:r>
              <a:rPr lang="pt-PT" b="1" i="1" dirty="0">
                <a:solidFill>
                  <a:srgbClr val="FF0000"/>
                </a:solidFill>
              </a:rPr>
              <a:t> </a:t>
            </a:r>
            <a:r>
              <a:rPr lang="pt-PT" b="1" i="1" dirty="0" err="1">
                <a:solidFill>
                  <a:srgbClr val="FF0000"/>
                </a:solidFill>
              </a:rPr>
              <a:t>patches</a:t>
            </a:r>
            <a:r>
              <a:rPr lang="pt-PT" b="1" i="1" dirty="0">
                <a:solidFill>
                  <a:srgbClr val="FF0000"/>
                </a:solidFill>
              </a:rPr>
              <a:t> [set </a:t>
            </a:r>
            <a:r>
              <a:rPr lang="pt-PT" b="1" i="1" dirty="0" err="1">
                <a:solidFill>
                  <a:srgbClr val="FF0000"/>
                </a:solidFill>
              </a:rPr>
              <a:t>pcolor</a:t>
            </a:r>
            <a:r>
              <a:rPr lang="pt-PT" b="1" i="1" dirty="0">
                <a:solidFill>
                  <a:srgbClr val="FF0000"/>
                </a:solidFill>
              </a:rPr>
              <a:t> </a:t>
            </a:r>
            <a:r>
              <a:rPr lang="pt-PT" b="1" i="1" dirty="0" err="1">
                <a:solidFill>
                  <a:srgbClr val="FF0000"/>
                </a:solidFill>
              </a:rPr>
              <a:t>red</a:t>
            </a:r>
            <a:r>
              <a:rPr lang="pt-PT" b="1" i="1" dirty="0">
                <a:solidFill>
                  <a:srgbClr val="FF0000"/>
                </a:solidFill>
              </a:rPr>
              <a:t>]</a:t>
            </a:r>
            <a:r>
              <a:rPr lang="pt-PT" dirty="0"/>
              <a:t> (todas as </a:t>
            </a:r>
            <a:r>
              <a:rPr lang="pt-PT" i="1" dirty="0" err="1"/>
              <a:t>patches</a:t>
            </a:r>
            <a:r>
              <a:rPr lang="pt-PT" dirty="0"/>
              <a:t> são pintadas de vermelho);</a:t>
            </a:r>
          </a:p>
          <a:p>
            <a:pPr lvl="2" algn="just"/>
            <a:r>
              <a:rPr lang="pt-PT" b="1" i="1" dirty="0" err="1">
                <a:solidFill>
                  <a:srgbClr val="FF0000"/>
                </a:solidFill>
              </a:rPr>
              <a:t>ask</a:t>
            </a:r>
            <a:r>
              <a:rPr lang="pt-PT" b="1" i="1" dirty="0">
                <a:solidFill>
                  <a:srgbClr val="FF0000"/>
                </a:solidFill>
              </a:rPr>
              <a:t> </a:t>
            </a:r>
            <a:r>
              <a:rPr lang="pt-PT" b="1" i="1" dirty="0" err="1">
                <a:solidFill>
                  <a:srgbClr val="FF0000"/>
                </a:solidFill>
              </a:rPr>
              <a:t>turtle</a:t>
            </a:r>
            <a:r>
              <a:rPr lang="pt-PT" b="1" i="1" dirty="0">
                <a:solidFill>
                  <a:srgbClr val="FF0000"/>
                </a:solidFill>
              </a:rPr>
              <a:t> 4 [</a:t>
            </a:r>
            <a:r>
              <a:rPr lang="pt-PT" b="1" i="1" dirty="0" err="1">
                <a:solidFill>
                  <a:srgbClr val="FF0000"/>
                </a:solidFill>
              </a:rPr>
              <a:t>rt</a:t>
            </a:r>
            <a:r>
              <a:rPr lang="pt-PT" b="1" i="1" dirty="0">
                <a:solidFill>
                  <a:srgbClr val="FF0000"/>
                </a:solidFill>
              </a:rPr>
              <a:t> 90]</a:t>
            </a:r>
            <a:r>
              <a:rPr lang="pt-PT" dirty="0"/>
              <a:t> (apenas o agente com o identificador 4 vira 90º à direita).</a:t>
            </a:r>
            <a:endParaRPr lang="pt-PT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Marcador de Posição do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PT" dirty="0">
                <a:latin typeface="Tahoma" pitchFamily="16" charset="0"/>
              </a:rPr>
              <a:t>Introdução à Inteligência Artificial 16/17</a:t>
            </a:r>
          </a:p>
        </p:txBody>
      </p:sp>
      <p:sp>
        <p:nvSpPr>
          <p:cNvPr id="18437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C0F2F7-8734-43A9-9952-AB4773C331A1}" type="slidenum">
              <a:rPr lang="pt-PT" smtClean="0">
                <a:latin typeface="Tahoma" pitchFamily="16" charset="0"/>
              </a:rPr>
              <a:pPr/>
              <a:t>10</a:t>
            </a:fld>
            <a:endParaRPr lang="pt-PT">
              <a:latin typeface="Tahoma" pitchFamily="1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Programação básica no Netlogo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PT" dirty="0"/>
              <a:t>Criação de procedimentos:</a:t>
            </a:r>
            <a:endParaRPr lang="pt-PT" b="1" i="1" dirty="0">
              <a:solidFill>
                <a:srgbClr val="FF0000"/>
              </a:solidFill>
            </a:endParaRPr>
          </a:p>
          <a:p>
            <a:pPr marL="649224" lvl="2" indent="0" algn="just">
              <a:buNone/>
            </a:pPr>
            <a:r>
              <a:rPr lang="pt-PT" sz="2800" b="1" i="1" dirty="0">
                <a:solidFill>
                  <a:srgbClr val="FF0000"/>
                </a:solidFill>
                <a:cs typeface="Consolas"/>
              </a:rPr>
              <a:t>to </a:t>
            </a:r>
            <a:r>
              <a:rPr lang="pt-PT" sz="2800" b="1" i="1" dirty="0" err="1">
                <a:solidFill>
                  <a:srgbClr val="FF0000"/>
                </a:solidFill>
                <a:cs typeface="Consolas"/>
              </a:rPr>
              <a:t>NomeProc</a:t>
            </a:r>
            <a:r>
              <a:rPr lang="pt-PT" sz="2800" b="1" i="1" dirty="0">
                <a:solidFill>
                  <a:srgbClr val="FF0000"/>
                </a:solidFill>
                <a:cs typeface="Consolas"/>
              </a:rPr>
              <a:t> [parametro1 parametro2]</a:t>
            </a:r>
          </a:p>
          <a:p>
            <a:pPr marL="649224" lvl="2" indent="0" algn="just">
              <a:buNone/>
            </a:pPr>
            <a:r>
              <a:rPr lang="pt-PT" sz="2800" i="1" dirty="0">
                <a:cs typeface="Consolas"/>
              </a:rPr>
              <a:t>    </a:t>
            </a:r>
            <a:r>
              <a:rPr lang="pt-PT" sz="2800" i="1" dirty="0" err="1">
                <a:cs typeface="Consolas"/>
              </a:rPr>
              <a:t>locals</a:t>
            </a:r>
            <a:r>
              <a:rPr lang="pt-PT" sz="2800" i="1" dirty="0">
                <a:cs typeface="Consolas"/>
              </a:rPr>
              <a:t> [local1 local2 ...]</a:t>
            </a:r>
          </a:p>
          <a:p>
            <a:pPr marL="649224" lvl="2" indent="0" algn="just">
              <a:buNone/>
            </a:pPr>
            <a:r>
              <a:rPr lang="pt-PT" sz="2800" i="1" dirty="0">
                <a:cs typeface="Consolas"/>
              </a:rPr>
              <a:t>    Comando1</a:t>
            </a:r>
          </a:p>
          <a:p>
            <a:pPr marL="649224" lvl="2" indent="0" algn="just">
              <a:buNone/>
            </a:pPr>
            <a:r>
              <a:rPr lang="pt-PT" sz="2800" i="1" dirty="0">
                <a:cs typeface="Consolas"/>
              </a:rPr>
              <a:t>    Comando2</a:t>
            </a:r>
          </a:p>
          <a:p>
            <a:pPr marL="649224" lvl="2" indent="0" algn="just">
              <a:buNone/>
            </a:pPr>
            <a:r>
              <a:rPr lang="en-GB" sz="2800" i="1" dirty="0">
                <a:cs typeface="Consolas"/>
              </a:rPr>
              <a:t>    Comando3</a:t>
            </a:r>
            <a:endParaRPr lang="pt-PT" sz="2800" i="1" dirty="0">
              <a:cs typeface="Consolas"/>
            </a:endParaRPr>
          </a:p>
          <a:p>
            <a:pPr marL="649224" lvl="2" indent="0" algn="just">
              <a:buNone/>
            </a:pPr>
            <a:r>
              <a:rPr lang="pt-PT" sz="2800" i="1" dirty="0">
                <a:cs typeface="Consolas"/>
              </a:rPr>
              <a:t>    ...</a:t>
            </a:r>
          </a:p>
          <a:p>
            <a:pPr marL="649224" lvl="2" indent="0" algn="just">
              <a:buNone/>
            </a:pPr>
            <a:r>
              <a:rPr lang="pt-PT" sz="2800" b="1" i="1" dirty="0" err="1">
                <a:solidFill>
                  <a:srgbClr val="FF0000"/>
                </a:solidFill>
                <a:cs typeface="Consolas"/>
              </a:rPr>
              <a:t>end</a:t>
            </a:r>
            <a:endParaRPr lang="pt-PT" sz="2800" b="1" i="1" dirty="0">
              <a:solidFill>
                <a:srgbClr val="FF0000"/>
              </a:solidFill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46022" y="3476625"/>
            <a:ext cx="3853555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65760" lvl="1" indent="-283464" algn="just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PT" sz="3200" dirty="0">
                <a:solidFill>
                  <a:schemeClr val="tx1"/>
                </a:solidFill>
                <a:latin typeface="+mn-lt"/>
              </a:rPr>
              <a:t>Exemplo:</a:t>
            </a:r>
          </a:p>
          <a:p>
            <a:pPr marL="658368" lvl="2" indent="0" algn="just">
              <a:buNone/>
            </a:pPr>
            <a:r>
              <a:rPr lang="pt-PT" sz="2800" b="1" i="1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pt-PT" sz="2800" b="1" i="1" dirty="0" err="1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go</a:t>
            </a:r>
            <a:endParaRPr lang="pt-PT" sz="2800" b="1" i="1" dirty="0">
              <a:solidFill>
                <a:srgbClr val="FF0000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58368" lvl="2" indent="0" algn="just">
              <a:buNone/>
            </a:pPr>
            <a:r>
              <a:rPr lang="pt-PT" sz="2800" b="1" i="1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pt-PT" sz="2800" b="1" i="1" dirty="0" err="1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ask</a:t>
            </a:r>
            <a:r>
              <a:rPr lang="pt-PT" sz="2800" b="1" i="1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turtles [</a:t>
            </a:r>
            <a:r>
              <a:rPr lang="pt-PT" sz="2800" b="1" i="1" dirty="0" err="1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fd</a:t>
            </a:r>
            <a:r>
              <a:rPr lang="pt-PT" sz="2800" b="1" i="1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1]</a:t>
            </a:r>
          </a:p>
          <a:p>
            <a:pPr marL="658368" lvl="2" indent="0" algn="just">
              <a:buNone/>
            </a:pPr>
            <a:r>
              <a:rPr lang="pt-PT" sz="2800" b="1" i="1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pt-PT" sz="2800" b="1" i="1" dirty="0" err="1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rt</a:t>
            </a:r>
            <a:r>
              <a:rPr lang="pt-PT" sz="2800" b="1" i="1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2800" b="1" i="1" dirty="0" err="1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random</a:t>
            </a:r>
            <a:r>
              <a:rPr lang="pt-PT" sz="2800" b="1" i="1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10</a:t>
            </a:r>
          </a:p>
          <a:p>
            <a:pPr marL="658368" lvl="2" indent="0" algn="just">
              <a:buNone/>
            </a:pPr>
            <a:r>
              <a:rPr lang="pt-PT" sz="2800" b="1" i="1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pt-PT" sz="2800" b="1" i="1" dirty="0" err="1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lt</a:t>
            </a:r>
            <a:r>
              <a:rPr lang="pt-PT" sz="2800" b="1" i="1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2800" b="1" i="1" dirty="0" err="1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random</a:t>
            </a:r>
            <a:r>
              <a:rPr lang="pt-PT" sz="2800" b="1" i="1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10]</a:t>
            </a:r>
          </a:p>
          <a:p>
            <a:pPr marL="658368" lvl="2" indent="0" algn="just">
              <a:buNone/>
            </a:pPr>
            <a:r>
              <a:rPr lang="pt-PT" sz="2800" b="1" i="1" dirty="0" err="1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endParaRPr lang="en-US" sz="2800" b="1" i="1" dirty="0">
              <a:solidFill>
                <a:srgbClr val="FF0000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870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Marcador de Posição do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PT" dirty="0">
                <a:latin typeface="Tahoma" pitchFamily="16" charset="0"/>
              </a:rPr>
              <a:t>Introdução à Inteligência Artificial 16/17</a:t>
            </a:r>
          </a:p>
        </p:txBody>
      </p:sp>
      <p:sp>
        <p:nvSpPr>
          <p:cNvPr id="18437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C0F2F7-8734-43A9-9952-AB4773C331A1}" type="slidenum">
              <a:rPr lang="pt-PT" smtClean="0">
                <a:latin typeface="Tahoma" pitchFamily="16" charset="0"/>
              </a:rPr>
              <a:pPr/>
              <a:t>11</a:t>
            </a:fld>
            <a:endParaRPr lang="pt-PT">
              <a:latin typeface="Tahoma" pitchFamily="1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Programação básica no Netlogo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PT" dirty="0"/>
              <a:t>Criação de funções (permite devolver um valor):</a:t>
            </a:r>
            <a:endParaRPr lang="pt-PT" b="1" i="1" dirty="0">
              <a:solidFill>
                <a:srgbClr val="FF0000"/>
              </a:solidFill>
            </a:endParaRPr>
          </a:p>
          <a:p>
            <a:pPr marL="649224" lvl="2" indent="0" algn="just">
              <a:buNone/>
            </a:pPr>
            <a:r>
              <a:rPr lang="pt-PT" sz="2800" b="1" i="1" dirty="0">
                <a:solidFill>
                  <a:srgbClr val="FF0000"/>
                </a:solidFill>
                <a:cs typeface="Consolas"/>
              </a:rPr>
              <a:t>to-</a:t>
            </a:r>
            <a:r>
              <a:rPr lang="pt-PT" sz="2800" b="1" i="1" dirty="0" err="1">
                <a:solidFill>
                  <a:srgbClr val="FF0000"/>
                </a:solidFill>
                <a:cs typeface="Consolas"/>
              </a:rPr>
              <a:t>report</a:t>
            </a:r>
            <a:r>
              <a:rPr lang="pt-PT" sz="2800" b="1" i="1" dirty="0">
                <a:solidFill>
                  <a:srgbClr val="FF0000"/>
                </a:solidFill>
                <a:cs typeface="Consolas"/>
              </a:rPr>
              <a:t> </a:t>
            </a:r>
            <a:r>
              <a:rPr lang="pt-PT" sz="2800" b="1" i="1" dirty="0" err="1">
                <a:solidFill>
                  <a:srgbClr val="FF0000"/>
                </a:solidFill>
                <a:cs typeface="Consolas"/>
              </a:rPr>
              <a:t>NomeFunc</a:t>
            </a:r>
            <a:r>
              <a:rPr lang="pt-PT" sz="2800" b="1" i="1" dirty="0">
                <a:solidFill>
                  <a:srgbClr val="FF0000"/>
                </a:solidFill>
                <a:cs typeface="Consolas"/>
              </a:rPr>
              <a:t> [param1 param2]</a:t>
            </a:r>
          </a:p>
          <a:p>
            <a:pPr marL="649224" lvl="2" indent="0" algn="just">
              <a:buNone/>
            </a:pPr>
            <a:r>
              <a:rPr lang="pt-PT" sz="2800" i="1" dirty="0">
                <a:cs typeface="Consolas"/>
              </a:rPr>
              <a:t>    Comando1</a:t>
            </a:r>
          </a:p>
          <a:p>
            <a:pPr marL="649224" lvl="2" indent="0" algn="just">
              <a:buNone/>
            </a:pPr>
            <a:r>
              <a:rPr lang="pt-PT" sz="2800" i="1" dirty="0">
                <a:cs typeface="Consolas"/>
              </a:rPr>
              <a:t>    Comando2</a:t>
            </a:r>
          </a:p>
          <a:p>
            <a:pPr marL="649224" lvl="2" indent="0" algn="just">
              <a:buNone/>
            </a:pPr>
            <a:r>
              <a:rPr lang="en-GB" sz="2800" i="1" dirty="0">
                <a:cs typeface="Consolas"/>
              </a:rPr>
              <a:t>    Comando3</a:t>
            </a:r>
            <a:endParaRPr lang="pt-PT" sz="2800" i="1" dirty="0">
              <a:cs typeface="Consolas"/>
            </a:endParaRPr>
          </a:p>
          <a:p>
            <a:pPr marL="649224" lvl="2" indent="0" algn="just">
              <a:buNone/>
            </a:pPr>
            <a:r>
              <a:rPr lang="pt-PT" sz="2800" i="1" dirty="0">
                <a:cs typeface="Consolas"/>
              </a:rPr>
              <a:t>    ...</a:t>
            </a:r>
          </a:p>
          <a:p>
            <a:pPr marL="649224" lvl="2" indent="0" algn="just">
              <a:buNone/>
            </a:pPr>
            <a:r>
              <a:rPr lang="pt-PT" sz="2800" b="1" i="1" dirty="0">
                <a:solidFill>
                  <a:srgbClr val="FF0000"/>
                </a:solidFill>
                <a:cs typeface="Consolas"/>
              </a:rPr>
              <a:t>    </a:t>
            </a:r>
            <a:r>
              <a:rPr lang="pt-PT" sz="2800" b="1" i="1" dirty="0" err="1">
                <a:solidFill>
                  <a:srgbClr val="FF0000"/>
                </a:solidFill>
                <a:cs typeface="Consolas"/>
              </a:rPr>
              <a:t>report</a:t>
            </a:r>
            <a:r>
              <a:rPr lang="pt-PT" sz="2800" b="1" i="1" dirty="0">
                <a:solidFill>
                  <a:srgbClr val="FF0000"/>
                </a:solidFill>
                <a:cs typeface="Consolas"/>
              </a:rPr>
              <a:t> valor</a:t>
            </a:r>
          </a:p>
          <a:p>
            <a:pPr marL="649224" lvl="2" indent="0" algn="just">
              <a:buNone/>
            </a:pPr>
            <a:r>
              <a:rPr lang="pt-PT" sz="2800" b="1" i="1" dirty="0" err="1">
                <a:solidFill>
                  <a:srgbClr val="FF0000"/>
                </a:solidFill>
                <a:cs typeface="Consolas"/>
              </a:rPr>
              <a:t>end</a:t>
            </a:r>
            <a:endParaRPr lang="pt-PT" sz="2800" b="1" i="1" dirty="0">
              <a:solidFill>
                <a:srgbClr val="FF0000"/>
              </a:solidFill>
              <a:cs typeface="Consola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3500594"/>
            <a:ext cx="485762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1" indent="-283464" algn="ctr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PT" sz="3200" dirty="0">
                <a:solidFill>
                  <a:schemeClr val="tx1"/>
                </a:solidFill>
                <a:latin typeface="+mn-lt"/>
              </a:rPr>
              <a:t>Exemplo			</a:t>
            </a:r>
          </a:p>
          <a:p>
            <a:pPr lvl="3" algn="just"/>
            <a:r>
              <a:rPr lang="pt-PT" sz="2800" b="1" i="1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to-</a:t>
            </a:r>
            <a:r>
              <a:rPr lang="pt-PT" sz="2800" b="1" i="1" dirty="0" err="1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report</a:t>
            </a:r>
            <a:r>
              <a:rPr lang="pt-PT" sz="2800" b="1" i="1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PT" sz="2800" b="1" i="1" dirty="0" err="1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absN</a:t>
            </a:r>
            <a:r>
              <a:rPr lang="pt-PT" sz="2800" b="1" i="1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[num]</a:t>
            </a:r>
          </a:p>
          <a:p>
            <a:pPr lvl="3" algn="just"/>
            <a:r>
              <a:rPr lang="pt-PT" sz="28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pt-PT" sz="28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ifelse</a:t>
            </a:r>
            <a:r>
              <a:rPr lang="pt-PT" sz="28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num &gt;= 0</a:t>
            </a:r>
          </a:p>
          <a:p>
            <a:pPr lvl="3" algn="just"/>
            <a:r>
              <a:rPr lang="pt-PT" sz="28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       [</a:t>
            </a:r>
            <a:r>
              <a:rPr lang="pt-PT" sz="2800" b="1" i="1" dirty="0" err="1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report</a:t>
            </a:r>
            <a:r>
              <a:rPr lang="pt-PT" sz="2800" b="1" i="1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num</a:t>
            </a:r>
            <a:r>
              <a:rPr lang="pt-PT" sz="28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pPr lvl="3" algn="just"/>
            <a:r>
              <a:rPr lang="pt-PT" sz="28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       [</a:t>
            </a:r>
            <a:r>
              <a:rPr lang="pt-PT" sz="2800" b="1" i="1" dirty="0" err="1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report</a:t>
            </a:r>
            <a:r>
              <a:rPr lang="pt-PT" sz="2800" b="1" i="1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-num</a:t>
            </a:r>
            <a:r>
              <a:rPr lang="pt-PT" sz="28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]	</a:t>
            </a:r>
          </a:p>
          <a:p>
            <a:pPr lvl="3" algn="just"/>
            <a:r>
              <a:rPr lang="pt-PT" sz="2800" b="1" i="1" dirty="0" err="1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endParaRPr lang="en-US" sz="2800" b="1" i="1" dirty="0">
              <a:solidFill>
                <a:srgbClr val="FF0000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909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Marcador de Posição do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PT" dirty="0">
                <a:latin typeface="Tahoma" pitchFamily="16" charset="0"/>
              </a:rPr>
              <a:t>Introdução à Inteligência Artificial 16/17</a:t>
            </a:r>
          </a:p>
        </p:txBody>
      </p:sp>
      <p:sp>
        <p:nvSpPr>
          <p:cNvPr id="18437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C0F2F7-8734-43A9-9952-AB4773C331A1}" type="slidenum">
              <a:rPr lang="pt-PT" smtClean="0">
                <a:latin typeface="Tahoma" pitchFamily="16" charset="0"/>
              </a:rPr>
              <a:pPr/>
              <a:t>12</a:t>
            </a:fld>
            <a:endParaRPr lang="pt-PT">
              <a:latin typeface="Tahoma" pitchFamily="1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Programação básica no Netlogo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PT" dirty="0"/>
              <a:t>Declaração de variáveis:</a:t>
            </a:r>
            <a:endParaRPr lang="pt-PT" b="1" dirty="0"/>
          </a:p>
          <a:p>
            <a:pPr lvl="1" algn="just"/>
            <a:r>
              <a:rPr lang="pt-PT" dirty="0"/>
              <a:t>O Netlogo permite que a declaração de variáveis possa ser feita das seguintes formas:</a:t>
            </a:r>
          </a:p>
          <a:p>
            <a:pPr lvl="2" algn="just"/>
            <a:r>
              <a:rPr lang="pt-PT" b="1" i="1" dirty="0" err="1">
                <a:solidFill>
                  <a:srgbClr val="FF0000"/>
                </a:solidFill>
              </a:rPr>
              <a:t>patches-own</a:t>
            </a:r>
            <a:r>
              <a:rPr lang="pt-PT" b="1" i="1" dirty="0">
                <a:solidFill>
                  <a:srgbClr val="FF0000"/>
                </a:solidFill>
              </a:rPr>
              <a:t> [var1 …]</a:t>
            </a:r>
            <a:r>
              <a:rPr lang="pt-PT" dirty="0"/>
              <a:t> (variáveis específicas a cada </a:t>
            </a:r>
            <a:r>
              <a:rPr lang="pt-PT" i="1" dirty="0" err="1"/>
              <a:t>patch</a:t>
            </a:r>
            <a:r>
              <a:rPr lang="pt-PT" dirty="0"/>
              <a:t>);</a:t>
            </a:r>
          </a:p>
          <a:p>
            <a:pPr lvl="2" algn="just"/>
            <a:r>
              <a:rPr lang="pt-PT" b="1" i="1" dirty="0">
                <a:solidFill>
                  <a:srgbClr val="FF0000"/>
                </a:solidFill>
              </a:rPr>
              <a:t>turtles-</a:t>
            </a:r>
            <a:r>
              <a:rPr lang="pt-PT" b="1" i="1" dirty="0" err="1">
                <a:solidFill>
                  <a:srgbClr val="FF0000"/>
                </a:solidFill>
              </a:rPr>
              <a:t>own</a:t>
            </a:r>
            <a:r>
              <a:rPr lang="pt-PT" b="1" i="1" dirty="0">
                <a:solidFill>
                  <a:srgbClr val="FF0000"/>
                </a:solidFill>
              </a:rPr>
              <a:t> [var1 …]</a:t>
            </a:r>
            <a:r>
              <a:rPr lang="pt-PT" dirty="0"/>
              <a:t> (variáveis específicas a cada </a:t>
            </a:r>
            <a:r>
              <a:rPr lang="pt-PT" i="1" dirty="0"/>
              <a:t>agente</a:t>
            </a:r>
            <a:r>
              <a:rPr lang="pt-PT" dirty="0"/>
              <a:t>);</a:t>
            </a:r>
          </a:p>
          <a:p>
            <a:pPr lvl="2" algn="just"/>
            <a:r>
              <a:rPr lang="pt-PT" b="1" i="1" dirty="0" err="1">
                <a:solidFill>
                  <a:srgbClr val="FF0000"/>
                </a:solidFill>
              </a:rPr>
              <a:t>globals</a:t>
            </a:r>
            <a:r>
              <a:rPr lang="pt-PT" b="1" i="1" dirty="0">
                <a:solidFill>
                  <a:srgbClr val="FF0000"/>
                </a:solidFill>
              </a:rPr>
              <a:t> [global1 …]</a:t>
            </a:r>
            <a:r>
              <a:rPr lang="pt-PT" dirty="0"/>
              <a:t> (variáveis globais);</a:t>
            </a:r>
          </a:p>
          <a:p>
            <a:pPr lvl="2" algn="just"/>
            <a:r>
              <a:rPr lang="pt-PT" b="1" i="1" dirty="0" err="1">
                <a:solidFill>
                  <a:srgbClr val="FF0000"/>
                </a:solidFill>
              </a:rPr>
              <a:t>locals</a:t>
            </a:r>
            <a:r>
              <a:rPr lang="pt-PT" b="1" i="1" dirty="0">
                <a:solidFill>
                  <a:srgbClr val="FF0000"/>
                </a:solidFill>
              </a:rPr>
              <a:t> [local1 …]</a:t>
            </a:r>
            <a:r>
              <a:rPr lang="pt-PT" dirty="0"/>
              <a:t> (variáveis temporárias definidas dentro de um procedimento ou função).</a:t>
            </a:r>
            <a:endParaRPr lang="pt-PT" b="1" i="1" dirty="0">
              <a:solidFill>
                <a:srgbClr val="FF0000"/>
              </a:solidFill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74686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Marcador de Posição do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PT" dirty="0">
                <a:latin typeface="Tahoma" pitchFamily="16" charset="0"/>
              </a:rPr>
              <a:t>Introdução à Inteligência Artificial 16/17</a:t>
            </a:r>
          </a:p>
        </p:txBody>
      </p:sp>
      <p:sp>
        <p:nvSpPr>
          <p:cNvPr id="18437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C0F2F7-8734-43A9-9952-AB4773C331A1}" type="slidenum">
              <a:rPr lang="pt-PT" smtClean="0">
                <a:latin typeface="Tahoma" pitchFamily="16" charset="0"/>
              </a:rPr>
              <a:pPr/>
              <a:t>13</a:t>
            </a:fld>
            <a:endParaRPr lang="pt-PT">
              <a:latin typeface="Tahoma" pitchFamily="1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Programação básica no Netlogo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PT" dirty="0"/>
              <a:t>Declaração de variáveis:</a:t>
            </a:r>
            <a:endParaRPr lang="pt-PT" b="1" dirty="0"/>
          </a:p>
          <a:p>
            <a:pPr lvl="1" algn="just"/>
            <a:endParaRPr lang="pt-PT" dirty="0"/>
          </a:p>
          <a:p>
            <a:pPr lvl="1" algn="just"/>
            <a:r>
              <a:rPr lang="pt-PT" dirty="0"/>
              <a:t>As variáveis globais podem ser escritas e lidas em qualquer altura por qualquer agente.</a:t>
            </a:r>
          </a:p>
          <a:p>
            <a:pPr lvl="1" algn="just"/>
            <a:endParaRPr lang="pt-PT" dirty="0"/>
          </a:p>
          <a:p>
            <a:pPr lvl="1" algn="just"/>
            <a:r>
              <a:rPr lang="pt-PT" dirty="0"/>
              <a:t>Uma </a:t>
            </a:r>
            <a:r>
              <a:rPr lang="pt-PT" i="1" dirty="0" err="1"/>
              <a:t>turtle</a:t>
            </a:r>
            <a:r>
              <a:rPr lang="pt-PT" i="1" dirty="0"/>
              <a:t> </a:t>
            </a:r>
            <a:r>
              <a:rPr lang="pt-PT" dirty="0"/>
              <a:t>pode ler e escrever uma variável específica à </a:t>
            </a:r>
            <a:r>
              <a:rPr lang="pt-PT" i="1" dirty="0" err="1"/>
              <a:t>patch</a:t>
            </a:r>
            <a:r>
              <a:rPr lang="pt-PT" i="1" dirty="0"/>
              <a:t> </a:t>
            </a:r>
            <a:r>
              <a:rPr lang="pt-PT" dirty="0"/>
              <a:t>onde se encontra.</a:t>
            </a:r>
            <a:endParaRPr lang="pt-PT" b="1" i="1" dirty="0">
              <a:solidFill>
                <a:srgbClr val="FF0000"/>
              </a:solidFill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39950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Marcador de Posição do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PT" dirty="0">
                <a:latin typeface="Tahoma" pitchFamily="16" charset="0"/>
              </a:rPr>
              <a:t>Introdução à Inteligência Artificial 16/17</a:t>
            </a:r>
          </a:p>
        </p:txBody>
      </p:sp>
      <p:sp>
        <p:nvSpPr>
          <p:cNvPr id="18437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C0F2F7-8734-43A9-9952-AB4773C331A1}" type="slidenum">
              <a:rPr lang="pt-PT" smtClean="0">
                <a:latin typeface="Tahoma" pitchFamily="16" charset="0"/>
              </a:rPr>
              <a:pPr/>
              <a:t>14</a:t>
            </a:fld>
            <a:endParaRPr lang="pt-PT">
              <a:latin typeface="Tahoma" pitchFamily="1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Programação básica no Netlogo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PT" dirty="0"/>
              <a:t>O Netlogo permite alterar ou comandar apenas alguns agentes.</a:t>
            </a:r>
          </a:p>
          <a:p>
            <a:pPr algn="just"/>
            <a:r>
              <a:rPr lang="pt-PT" dirty="0"/>
              <a:t>Para isso usa o comando </a:t>
            </a:r>
            <a:r>
              <a:rPr lang="pt-PT" b="1" i="1" dirty="0" err="1">
                <a:solidFill>
                  <a:srgbClr val="FF0000"/>
                </a:solidFill>
              </a:rPr>
              <a:t>with</a:t>
            </a:r>
            <a:r>
              <a:rPr lang="pt-PT" dirty="0"/>
              <a:t>, conforme se pode ver nos exemplos abaixo:</a:t>
            </a:r>
          </a:p>
          <a:p>
            <a:pPr lvl="1" algn="just"/>
            <a:r>
              <a:rPr lang="pt-PT" b="1" i="1" dirty="0">
                <a:solidFill>
                  <a:srgbClr val="FF0000"/>
                </a:solidFill>
              </a:rPr>
              <a:t>turtles </a:t>
            </a:r>
            <a:r>
              <a:rPr lang="pt-PT" b="1" i="1" dirty="0" err="1">
                <a:solidFill>
                  <a:srgbClr val="FF0000"/>
                </a:solidFill>
              </a:rPr>
              <a:t>with</a:t>
            </a:r>
            <a:r>
              <a:rPr lang="pt-PT" b="1" i="1" dirty="0">
                <a:solidFill>
                  <a:srgbClr val="FF0000"/>
                </a:solidFill>
              </a:rPr>
              <a:t> [sexo = 1]</a:t>
            </a:r>
            <a:r>
              <a:rPr lang="pt-PT" dirty="0"/>
              <a:t> (todos os agentes com a variável sexo igual a 1);</a:t>
            </a:r>
          </a:p>
          <a:p>
            <a:pPr lvl="1" algn="just"/>
            <a:r>
              <a:rPr lang="pt-PT" b="1" i="1" dirty="0">
                <a:solidFill>
                  <a:srgbClr val="FF0000"/>
                </a:solidFill>
              </a:rPr>
              <a:t>turtles </a:t>
            </a:r>
            <a:r>
              <a:rPr lang="pt-PT" b="1" i="1" dirty="0" err="1">
                <a:solidFill>
                  <a:srgbClr val="FF0000"/>
                </a:solidFill>
              </a:rPr>
              <a:t>with</a:t>
            </a:r>
            <a:r>
              <a:rPr lang="pt-PT" b="1" i="1" dirty="0">
                <a:solidFill>
                  <a:srgbClr val="FF0000"/>
                </a:solidFill>
              </a:rPr>
              <a:t> [</a:t>
            </a:r>
            <a:r>
              <a:rPr lang="pt-PT" b="1" i="1" dirty="0" err="1">
                <a:solidFill>
                  <a:srgbClr val="FF0000"/>
                </a:solidFill>
              </a:rPr>
              <a:t>xcor</a:t>
            </a:r>
            <a:r>
              <a:rPr lang="pt-PT" b="1" i="1" dirty="0">
                <a:solidFill>
                  <a:srgbClr val="FF0000"/>
                </a:solidFill>
              </a:rPr>
              <a:t> &gt; 0]</a:t>
            </a:r>
            <a:r>
              <a:rPr lang="pt-PT" dirty="0"/>
              <a:t> (todos os agentes com a coordenada x maior que zero);</a:t>
            </a:r>
            <a:endParaRPr lang="pt-BR" dirty="0"/>
          </a:p>
          <a:p>
            <a:pPr lvl="1" algn="just"/>
            <a:r>
              <a:rPr lang="pt-BR" b="1" i="1" dirty="0">
                <a:solidFill>
                  <a:srgbClr val="FF0000"/>
                </a:solidFill>
              </a:rPr>
              <a:t>patches with [pycor &gt; 0]</a:t>
            </a:r>
            <a:r>
              <a:rPr lang="pt-PT" dirty="0"/>
              <a:t> (todas as </a:t>
            </a:r>
            <a:r>
              <a:rPr lang="pt-PT" i="1" dirty="0" err="1"/>
              <a:t>patches</a:t>
            </a:r>
            <a:r>
              <a:rPr lang="pt-PT" dirty="0"/>
              <a:t> com a coordenada y maior que zero).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4585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Marcador de Posição do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PT" dirty="0">
                <a:latin typeface="Tahoma" pitchFamily="16" charset="0"/>
              </a:rPr>
              <a:t>Introdução à Inteligência Artificial 16/17</a:t>
            </a:r>
          </a:p>
        </p:txBody>
      </p:sp>
      <p:sp>
        <p:nvSpPr>
          <p:cNvPr id="18437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C0F2F7-8734-43A9-9952-AB4773C331A1}" type="slidenum">
              <a:rPr lang="pt-PT" smtClean="0">
                <a:latin typeface="Tahoma" pitchFamily="16" charset="0"/>
              </a:rPr>
              <a:pPr/>
              <a:t>15</a:t>
            </a:fld>
            <a:endParaRPr lang="pt-PT">
              <a:latin typeface="Tahoma" pitchFamily="1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Programação básica no Netlogo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PT" dirty="0"/>
              <a:t>Um exemplos mais completo pode o seguinte:</a:t>
            </a:r>
          </a:p>
          <a:p>
            <a:pPr marL="649224" lvl="2" indent="0" algn="just">
              <a:buNone/>
            </a:pPr>
            <a:r>
              <a:rPr lang="pt-PT" sz="2800" b="1" i="1" dirty="0" err="1">
                <a:solidFill>
                  <a:srgbClr val="FF0000"/>
                </a:solidFill>
                <a:cs typeface="Consolas"/>
              </a:rPr>
              <a:t>ask</a:t>
            </a:r>
            <a:r>
              <a:rPr lang="pt-PT" sz="2800" b="1" i="1" dirty="0">
                <a:solidFill>
                  <a:srgbClr val="FF0000"/>
                </a:solidFill>
                <a:cs typeface="Consolas"/>
              </a:rPr>
              <a:t> turtles </a:t>
            </a:r>
            <a:r>
              <a:rPr lang="pt-PT" sz="2800" b="1" i="1" dirty="0" err="1">
                <a:solidFill>
                  <a:srgbClr val="FF0000"/>
                </a:solidFill>
                <a:cs typeface="Consolas"/>
              </a:rPr>
              <a:t>with</a:t>
            </a:r>
            <a:r>
              <a:rPr lang="pt-PT" sz="2800" b="1" i="1" dirty="0">
                <a:solidFill>
                  <a:srgbClr val="FF0000"/>
                </a:solidFill>
                <a:cs typeface="Consolas"/>
              </a:rPr>
              <a:t> [color = </a:t>
            </a:r>
            <a:r>
              <a:rPr lang="pt-PT" sz="2800" b="1" i="1" dirty="0" err="1">
                <a:solidFill>
                  <a:srgbClr val="FF0000"/>
                </a:solidFill>
                <a:cs typeface="Consolas"/>
              </a:rPr>
              <a:t>red</a:t>
            </a:r>
            <a:r>
              <a:rPr lang="pt-PT" sz="2800" b="1" i="1" dirty="0">
                <a:solidFill>
                  <a:srgbClr val="FF0000"/>
                </a:solidFill>
                <a:cs typeface="Consolas"/>
              </a:rPr>
              <a:t>]</a:t>
            </a:r>
          </a:p>
          <a:p>
            <a:pPr marL="649224" lvl="2" indent="0" algn="just">
              <a:buNone/>
            </a:pPr>
            <a:r>
              <a:rPr lang="pt-PT" sz="2800" b="1" i="1" dirty="0">
                <a:solidFill>
                  <a:srgbClr val="FF0000"/>
                </a:solidFill>
                <a:cs typeface="Consolas"/>
              </a:rPr>
              <a:t>[</a:t>
            </a:r>
          </a:p>
          <a:p>
            <a:pPr marL="649224" lvl="2" indent="0" algn="just">
              <a:buNone/>
            </a:pPr>
            <a:r>
              <a:rPr lang="pt-PT" sz="2800" b="1" i="1" dirty="0">
                <a:solidFill>
                  <a:srgbClr val="FF0000"/>
                </a:solidFill>
                <a:cs typeface="Consolas"/>
              </a:rPr>
              <a:t>    set color </a:t>
            </a:r>
            <a:r>
              <a:rPr lang="pt-PT" sz="2800" b="1" i="1" dirty="0" err="1">
                <a:solidFill>
                  <a:srgbClr val="FF0000"/>
                </a:solidFill>
                <a:cs typeface="Consolas"/>
              </a:rPr>
              <a:t>blue</a:t>
            </a:r>
            <a:endParaRPr lang="pt-PT" sz="2800" b="1" i="1" dirty="0">
              <a:solidFill>
                <a:srgbClr val="FF0000"/>
              </a:solidFill>
              <a:cs typeface="Consolas"/>
            </a:endParaRPr>
          </a:p>
          <a:p>
            <a:pPr marL="649224" lvl="2" indent="0" algn="just">
              <a:buNone/>
            </a:pPr>
            <a:r>
              <a:rPr lang="pt-PT" sz="2800" b="1" i="1" dirty="0">
                <a:solidFill>
                  <a:srgbClr val="FF0000"/>
                </a:solidFill>
                <a:cs typeface="Consolas"/>
              </a:rPr>
              <a:t>]</a:t>
            </a:r>
          </a:p>
          <a:p>
            <a:pPr marL="402336" lvl="1" indent="0" algn="just">
              <a:buNone/>
            </a:pPr>
            <a:r>
              <a:rPr lang="pt-PT" dirty="0"/>
              <a:t>que altera a cor de todos os agentes de cor vermelha para a azul.</a:t>
            </a:r>
            <a:endParaRPr lang="pt-PT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48165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Marcador de Posição do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PT" dirty="0">
                <a:latin typeface="Tahoma" pitchFamily="16" charset="0"/>
              </a:rPr>
              <a:t>Introdução à Inteligência Artificial 16/17</a:t>
            </a:r>
          </a:p>
        </p:txBody>
      </p:sp>
      <p:sp>
        <p:nvSpPr>
          <p:cNvPr id="18437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C0F2F7-8734-43A9-9952-AB4773C331A1}" type="slidenum">
              <a:rPr lang="pt-PT" smtClean="0">
                <a:latin typeface="Tahoma" pitchFamily="16" charset="0"/>
              </a:rPr>
              <a:pPr/>
              <a:t>16</a:t>
            </a:fld>
            <a:endParaRPr lang="pt-PT">
              <a:latin typeface="Tahoma" pitchFamily="1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Programação básica no Netlogo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PT" dirty="0"/>
              <a:t>Criação de várias espécies de agentes:</a:t>
            </a:r>
          </a:p>
          <a:p>
            <a:pPr lvl="1" algn="just"/>
            <a:r>
              <a:rPr lang="pt-PT" dirty="0"/>
              <a:t>Em vez de trabalhar apenas com agentes do tipo </a:t>
            </a:r>
            <a:r>
              <a:rPr lang="pt-PT" i="1" dirty="0" err="1"/>
              <a:t>turtle</a:t>
            </a:r>
            <a:r>
              <a:rPr lang="pt-PT" dirty="0"/>
              <a:t>, o Netlogo permite especificar espécies com outros nomes através do comando </a:t>
            </a:r>
            <a:r>
              <a:rPr lang="pt-PT" b="1" i="1" dirty="0" err="1">
                <a:solidFill>
                  <a:srgbClr val="FF0000"/>
                </a:solidFill>
              </a:rPr>
              <a:t>breed</a:t>
            </a:r>
            <a:r>
              <a:rPr lang="pt-PT" dirty="0"/>
              <a:t>, conforme se pode ver nos exemplos seguintes:</a:t>
            </a:r>
          </a:p>
          <a:p>
            <a:pPr marL="1014984" lvl="4" indent="0" algn="just">
              <a:buNone/>
            </a:pPr>
            <a:r>
              <a:rPr lang="pt-PT" sz="2400" b="1" i="1" dirty="0" err="1">
                <a:solidFill>
                  <a:srgbClr val="FF0000"/>
                </a:solidFill>
              </a:rPr>
              <a:t>breed</a:t>
            </a:r>
            <a:r>
              <a:rPr lang="pt-PT" sz="2400" b="1" i="1" dirty="0">
                <a:solidFill>
                  <a:srgbClr val="FF0000"/>
                </a:solidFill>
              </a:rPr>
              <a:t> [males male]</a:t>
            </a:r>
            <a:r>
              <a:rPr lang="pt-PT" sz="2400" dirty="0"/>
              <a:t> (cria agentes do tipo </a:t>
            </a:r>
            <a:r>
              <a:rPr lang="pt-PT" sz="2400" i="1" dirty="0"/>
              <a:t>male</a:t>
            </a:r>
            <a:r>
              <a:rPr lang="pt-PT" sz="2400" dirty="0"/>
              <a:t>);</a:t>
            </a:r>
          </a:p>
          <a:p>
            <a:pPr marL="1014984" lvl="4" indent="0" algn="just">
              <a:buNone/>
            </a:pPr>
            <a:r>
              <a:rPr lang="pt-PT" sz="2400" b="1" i="1" dirty="0" err="1">
                <a:solidFill>
                  <a:srgbClr val="FF0000"/>
                </a:solidFill>
              </a:rPr>
              <a:t>breed</a:t>
            </a:r>
            <a:r>
              <a:rPr lang="pt-PT" sz="2400" b="1" i="1" dirty="0">
                <a:solidFill>
                  <a:srgbClr val="FF0000"/>
                </a:solidFill>
              </a:rPr>
              <a:t> [</a:t>
            </a:r>
            <a:r>
              <a:rPr lang="pt-PT" sz="2400" b="1" i="1" dirty="0" err="1">
                <a:solidFill>
                  <a:srgbClr val="FF0000"/>
                </a:solidFill>
              </a:rPr>
              <a:t>ants</a:t>
            </a:r>
            <a:r>
              <a:rPr lang="pt-PT" sz="2400" b="1" i="1" dirty="0">
                <a:solidFill>
                  <a:srgbClr val="FF0000"/>
                </a:solidFill>
              </a:rPr>
              <a:t> </a:t>
            </a:r>
            <a:r>
              <a:rPr lang="pt-PT" sz="2400" b="1" i="1" dirty="0" err="1">
                <a:solidFill>
                  <a:srgbClr val="FF0000"/>
                </a:solidFill>
              </a:rPr>
              <a:t>ant</a:t>
            </a:r>
            <a:r>
              <a:rPr lang="pt-PT" sz="2400" b="1" i="1" dirty="0">
                <a:solidFill>
                  <a:srgbClr val="FF0000"/>
                </a:solidFill>
              </a:rPr>
              <a:t>]</a:t>
            </a:r>
            <a:r>
              <a:rPr lang="pt-PT" sz="2400" dirty="0"/>
              <a:t> (cria agentes do tipo </a:t>
            </a:r>
            <a:r>
              <a:rPr lang="pt-PT" sz="2400" i="1" dirty="0" err="1"/>
              <a:t>ant</a:t>
            </a:r>
            <a:r>
              <a:rPr lang="pt-PT" sz="2400" dirty="0"/>
              <a:t>).</a:t>
            </a:r>
            <a:endParaRPr lang="pt-PT" sz="2400" b="1" i="1" dirty="0">
              <a:solidFill>
                <a:srgbClr val="FF0000"/>
              </a:solidFill>
            </a:endParaRPr>
          </a:p>
          <a:p>
            <a:pPr marL="1014984" lvl="4" indent="0" algn="just">
              <a:buNone/>
            </a:pPr>
            <a:r>
              <a:rPr lang="pt-PT" sz="2400" b="1" i="1" dirty="0" err="1">
                <a:solidFill>
                  <a:srgbClr val="FF0000"/>
                </a:solidFill>
              </a:rPr>
              <a:t>breed</a:t>
            </a:r>
            <a:r>
              <a:rPr lang="pt-PT" sz="2400" b="1" i="1" dirty="0">
                <a:solidFill>
                  <a:srgbClr val="FF0000"/>
                </a:solidFill>
              </a:rPr>
              <a:t> [boxes box]</a:t>
            </a:r>
            <a:r>
              <a:rPr lang="pt-PT" sz="2400" dirty="0"/>
              <a:t> (cria agentes do tipo </a:t>
            </a:r>
            <a:r>
              <a:rPr lang="pt-PT" sz="2400" i="1" dirty="0"/>
              <a:t>box</a:t>
            </a:r>
            <a:r>
              <a:rPr lang="pt-PT" sz="2400" dirty="0"/>
              <a:t>).</a:t>
            </a:r>
            <a:endParaRPr lang="pt-PT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435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Marcador de Posição do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PT" dirty="0">
                <a:latin typeface="Tahoma" pitchFamily="16" charset="0"/>
              </a:rPr>
              <a:t>Introdução à Inteligência Artificial 16/17</a:t>
            </a:r>
          </a:p>
        </p:txBody>
      </p:sp>
      <p:sp>
        <p:nvSpPr>
          <p:cNvPr id="18437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C0F2F7-8734-43A9-9952-AB4773C331A1}" type="slidenum">
              <a:rPr lang="pt-PT" smtClean="0">
                <a:latin typeface="Tahoma" pitchFamily="16" charset="0"/>
              </a:rPr>
              <a:pPr/>
              <a:t>17</a:t>
            </a:fld>
            <a:endParaRPr lang="pt-PT">
              <a:latin typeface="Tahoma" pitchFamily="1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Programação básica no Netlogo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PT" dirty="0"/>
              <a:t>Criação de várias espécies de agentes:</a:t>
            </a:r>
          </a:p>
          <a:p>
            <a:pPr lvl="1" algn="just"/>
            <a:r>
              <a:rPr lang="pt-PT" dirty="0"/>
              <a:t>Ao criar as espécies, o Netlogo permite usar comandos para:</a:t>
            </a:r>
          </a:p>
          <a:p>
            <a:pPr lvl="2" algn="just"/>
            <a:r>
              <a:rPr lang="pt-PT" dirty="0"/>
              <a:t>Todas as espécies de agentes criados no modelo:</a:t>
            </a:r>
          </a:p>
          <a:p>
            <a:pPr marL="1124712" lvl="4" indent="0" algn="just">
              <a:buNone/>
            </a:pPr>
            <a:r>
              <a:rPr lang="pt-PT" b="1" i="1" dirty="0" err="1">
                <a:solidFill>
                  <a:srgbClr val="FF0000"/>
                </a:solidFill>
              </a:rPr>
              <a:t>ask</a:t>
            </a:r>
            <a:r>
              <a:rPr lang="pt-PT" b="1" i="1" dirty="0">
                <a:solidFill>
                  <a:srgbClr val="FF0000"/>
                </a:solidFill>
              </a:rPr>
              <a:t> turtles [set color </a:t>
            </a:r>
            <a:r>
              <a:rPr lang="pt-PT" b="1" i="1" dirty="0" err="1">
                <a:solidFill>
                  <a:srgbClr val="FF0000"/>
                </a:solidFill>
              </a:rPr>
              <a:t>blue</a:t>
            </a:r>
            <a:r>
              <a:rPr lang="pt-PT" b="1" i="1" dirty="0">
                <a:solidFill>
                  <a:srgbClr val="FF0000"/>
                </a:solidFill>
              </a:rPr>
              <a:t>]</a:t>
            </a:r>
            <a:r>
              <a:rPr lang="pt-PT" dirty="0"/>
              <a:t> (todos os agentes são pintados de azul);</a:t>
            </a:r>
          </a:p>
          <a:p>
            <a:pPr lvl="2" algn="just"/>
            <a:r>
              <a:rPr lang="pt-PT" dirty="0"/>
              <a:t>Especificamente para uma das espécie do modelo:</a:t>
            </a:r>
          </a:p>
          <a:p>
            <a:pPr marL="1124712" lvl="4" indent="0" algn="just">
              <a:buNone/>
            </a:pPr>
            <a:r>
              <a:rPr lang="pt-PT" b="1" i="1" dirty="0" err="1">
                <a:solidFill>
                  <a:srgbClr val="FF0000"/>
                </a:solidFill>
              </a:rPr>
              <a:t>ask</a:t>
            </a:r>
            <a:r>
              <a:rPr lang="pt-PT" b="1" i="1" dirty="0">
                <a:solidFill>
                  <a:srgbClr val="FF0000"/>
                </a:solidFill>
              </a:rPr>
              <a:t> male 3 [</a:t>
            </a:r>
            <a:r>
              <a:rPr lang="pt-PT" b="1" i="1" dirty="0" err="1">
                <a:solidFill>
                  <a:srgbClr val="FF0000"/>
                </a:solidFill>
              </a:rPr>
              <a:t>fd</a:t>
            </a:r>
            <a:r>
              <a:rPr lang="pt-PT" b="1" i="1" dirty="0">
                <a:solidFill>
                  <a:srgbClr val="FF0000"/>
                </a:solidFill>
              </a:rPr>
              <a:t> 1]</a:t>
            </a:r>
            <a:r>
              <a:rPr lang="pt-PT" dirty="0"/>
              <a:t> (o agente </a:t>
            </a:r>
            <a:r>
              <a:rPr lang="pt-PT" i="1" dirty="0"/>
              <a:t>male</a:t>
            </a:r>
            <a:r>
              <a:rPr lang="pt-PT" dirty="0"/>
              <a:t> 3 avança uma unidade);</a:t>
            </a:r>
            <a:endParaRPr lang="pt-PT" b="1" i="1" dirty="0">
              <a:solidFill>
                <a:srgbClr val="FF0000"/>
              </a:solidFill>
            </a:endParaRPr>
          </a:p>
          <a:p>
            <a:pPr marL="1124712" lvl="4" indent="0" algn="just">
              <a:buNone/>
            </a:pPr>
            <a:r>
              <a:rPr lang="pt-PT" b="1" i="1" dirty="0" err="1">
                <a:solidFill>
                  <a:srgbClr val="FF0000"/>
                </a:solidFill>
              </a:rPr>
              <a:t>ask</a:t>
            </a:r>
            <a:r>
              <a:rPr lang="pt-PT" b="1" i="1" dirty="0">
                <a:solidFill>
                  <a:srgbClr val="FF0000"/>
                </a:solidFill>
              </a:rPr>
              <a:t> males [set color green]</a:t>
            </a:r>
            <a:r>
              <a:rPr lang="pt-PT" dirty="0"/>
              <a:t> (todos os </a:t>
            </a:r>
            <a:r>
              <a:rPr lang="pt-PT" i="1" dirty="0"/>
              <a:t>males</a:t>
            </a:r>
            <a:r>
              <a:rPr lang="pt-PT" dirty="0"/>
              <a:t> são pintados de verde);</a:t>
            </a:r>
            <a:endParaRPr lang="pt-PT" b="1" i="1" dirty="0">
              <a:solidFill>
                <a:srgbClr val="FF0000"/>
              </a:solidFill>
            </a:endParaRPr>
          </a:p>
          <a:p>
            <a:pPr marL="1124712" lvl="4" indent="0" algn="just">
              <a:buNone/>
            </a:pPr>
            <a:r>
              <a:rPr lang="pt-PT" b="1" i="1" dirty="0" err="1">
                <a:solidFill>
                  <a:srgbClr val="FF0000"/>
                </a:solidFill>
              </a:rPr>
              <a:t>ask</a:t>
            </a:r>
            <a:r>
              <a:rPr lang="pt-PT" b="1" i="1" dirty="0">
                <a:solidFill>
                  <a:srgbClr val="FF0000"/>
                </a:solidFill>
              </a:rPr>
              <a:t> </a:t>
            </a:r>
            <a:r>
              <a:rPr lang="pt-PT" b="1" i="1" dirty="0" err="1">
                <a:solidFill>
                  <a:srgbClr val="FF0000"/>
                </a:solidFill>
              </a:rPr>
              <a:t>ants</a:t>
            </a:r>
            <a:r>
              <a:rPr lang="pt-PT" b="1" i="1" dirty="0">
                <a:solidFill>
                  <a:srgbClr val="FF0000"/>
                </a:solidFill>
              </a:rPr>
              <a:t> [set color </a:t>
            </a:r>
            <a:r>
              <a:rPr lang="pt-PT" b="1" i="1" dirty="0" err="1">
                <a:solidFill>
                  <a:srgbClr val="FF0000"/>
                </a:solidFill>
              </a:rPr>
              <a:t>red</a:t>
            </a:r>
            <a:r>
              <a:rPr lang="pt-PT" b="1" i="1" dirty="0">
                <a:solidFill>
                  <a:srgbClr val="FF0000"/>
                </a:solidFill>
              </a:rPr>
              <a:t>]</a:t>
            </a:r>
            <a:r>
              <a:rPr lang="pt-PT" dirty="0"/>
              <a:t> (todas as </a:t>
            </a:r>
            <a:r>
              <a:rPr lang="pt-PT" i="1" dirty="0" err="1"/>
              <a:t>ants</a:t>
            </a:r>
            <a:r>
              <a:rPr lang="pt-PT" dirty="0"/>
              <a:t> são pintados de vermelho);</a:t>
            </a:r>
            <a:endParaRPr lang="pt-PT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132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Marcador de Posição do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PT" dirty="0">
                <a:latin typeface="Tahoma" pitchFamily="16" charset="0"/>
              </a:rPr>
              <a:t>Introdução à Inteligência Artificial 16/17</a:t>
            </a:r>
          </a:p>
        </p:txBody>
      </p:sp>
      <p:sp>
        <p:nvSpPr>
          <p:cNvPr id="18437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C0F2F7-8734-43A9-9952-AB4773C331A1}" type="slidenum">
              <a:rPr lang="pt-PT" smtClean="0">
                <a:latin typeface="Tahoma" pitchFamily="16" charset="0"/>
              </a:rPr>
              <a:pPr/>
              <a:t>18</a:t>
            </a:fld>
            <a:endParaRPr lang="pt-PT">
              <a:latin typeface="Tahoma" pitchFamily="1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Programação básica no Netlogo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PT" dirty="0"/>
              <a:t>Instruções de controlo:</a:t>
            </a:r>
            <a:endParaRPr lang="pt-PT" b="1" dirty="0"/>
          </a:p>
          <a:p>
            <a:pPr lvl="1" algn="just"/>
            <a:r>
              <a:rPr lang="pt-PT" b="1" i="1" dirty="0" err="1">
                <a:solidFill>
                  <a:srgbClr val="FF0000"/>
                </a:solidFill>
              </a:rPr>
              <a:t>if</a:t>
            </a:r>
            <a:r>
              <a:rPr lang="pt-PT" b="1" i="1" dirty="0">
                <a:solidFill>
                  <a:srgbClr val="FF0000"/>
                </a:solidFill>
              </a:rPr>
              <a:t> condição [comandos]</a:t>
            </a:r>
          </a:p>
          <a:p>
            <a:pPr lvl="2" algn="just"/>
            <a:r>
              <a:rPr lang="pt-PT" dirty="0"/>
              <a:t>Se a condição for verdadeira executa os comandos.</a:t>
            </a:r>
          </a:p>
          <a:p>
            <a:pPr lvl="1" algn="just"/>
            <a:r>
              <a:rPr lang="pt-PT" b="1" i="1" dirty="0" err="1">
                <a:solidFill>
                  <a:srgbClr val="FF0000"/>
                </a:solidFill>
              </a:rPr>
              <a:t>ifelse</a:t>
            </a:r>
            <a:r>
              <a:rPr lang="pt-PT" b="1" i="1" dirty="0">
                <a:solidFill>
                  <a:srgbClr val="FF0000"/>
                </a:solidFill>
              </a:rPr>
              <a:t> condição [comandos1][comandos2]</a:t>
            </a:r>
          </a:p>
          <a:p>
            <a:pPr lvl="2" algn="just"/>
            <a:r>
              <a:rPr lang="pt-PT" dirty="0"/>
              <a:t>Se a condição for verdadeira executa comandos1, caso contrário executa comandos2.</a:t>
            </a:r>
          </a:p>
          <a:p>
            <a:pPr lvl="1" algn="just"/>
            <a:r>
              <a:rPr lang="pt-PT" b="1" i="1" dirty="0" err="1">
                <a:solidFill>
                  <a:srgbClr val="FF0000"/>
                </a:solidFill>
              </a:rPr>
              <a:t>while</a:t>
            </a:r>
            <a:r>
              <a:rPr lang="pt-PT" b="1" i="1" dirty="0">
                <a:solidFill>
                  <a:srgbClr val="FF0000"/>
                </a:solidFill>
              </a:rPr>
              <a:t> [</a:t>
            </a:r>
            <a:r>
              <a:rPr lang="pt-PT" b="1" i="1" dirty="0" err="1">
                <a:solidFill>
                  <a:srgbClr val="FF0000"/>
                </a:solidFill>
              </a:rPr>
              <a:t>condicao</a:t>
            </a:r>
            <a:r>
              <a:rPr lang="pt-PT" b="1" i="1" dirty="0">
                <a:solidFill>
                  <a:srgbClr val="FF0000"/>
                </a:solidFill>
              </a:rPr>
              <a:t>][comandos]</a:t>
            </a:r>
          </a:p>
          <a:p>
            <a:pPr lvl="2" algn="just"/>
            <a:r>
              <a:rPr lang="pt-PT" dirty="0"/>
              <a:t>Enquanto a condição for verdadeira executa comandos.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Marcador de Posição do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PT" dirty="0">
                <a:latin typeface="Tahoma" pitchFamily="16" charset="0"/>
              </a:rPr>
              <a:t>Introdução à Inteligência Artificial 16/17</a:t>
            </a:r>
          </a:p>
        </p:txBody>
      </p:sp>
      <p:sp>
        <p:nvSpPr>
          <p:cNvPr id="14341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66A1D5-684A-45BD-8E54-7DC5AB59CA22}" type="slidenum">
              <a:rPr lang="pt-PT" smtClean="0">
                <a:latin typeface="Tahoma" pitchFamily="16" charset="0"/>
              </a:rPr>
              <a:pPr/>
              <a:t>1</a:t>
            </a:fld>
            <a:endParaRPr lang="pt-PT">
              <a:latin typeface="Tahoma" pitchFamily="16" charset="0"/>
            </a:endParaRPr>
          </a:p>
        </p:txBody>
      </p:sp>
      <p:pic>
        <p:nvPicPr>
          <p:cNvPr id="1026" name="Picture 2" descr="Resultado de imagem para net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323" y="3409950"/>
            <a:ext cx="29146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pt-PT" dirty="0"/>
              <a:t>Para obter o software, tutoriais, manual de utilizador, entre outras informações sobre o </a:t>
            </a:r>
            <a:r>
              <a:rPr lang="pt-PT" dirty="0" err="1"/>
              <a:t>NetLogo</a:t>
            </a:r>
            <a:r>
              <a:rPr lang="pt-PT" dirty="0"/>
              <a:t>, aceder a:</a:t>
            </a:r>
          </a:p>
          <a:p>
            <a:pPr lvl="1" algn="just">
              <a:defRPr/>
            </a:pPr>
            <a:r>
              <a:rPr lang="en-US" dirty="0">
                <a:hlinkClick r:id="rId3"/>
              </a:rPr>
              <a:t>http://ccl.northwestern.edu/netlogo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Introdução ao Netlogo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Marcador de Posição do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PT" dirty="0">
                <a:latin typeface="Tahoma" pitchFamily="16" charset="0"/>
              </a:rPr>
              <a:t>Introdução à Inteligência Artificial 16/17</a:t>
            </a:r>
          </a:p>
        </p:txBody>
      </p:sp>
      <p:sp>
        <p:nvSpPr>
          <p:cNvPr id="18437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C0F2F7-8734-43A9-9952-AB4773C331A1}" type="slidenum">
              <a:rPr lang="pt-PT" smtClean="0">
                <a:latin typeface="Tahoma" pitchFamily="16" charset="0"/>
              </a:rPr>
              <a:pPr/>
              <a:t>19</a:t>
            </a:fld>
            <a:endParaRPr lang="pt-PT">
              <a:latin typeface="Tahoma" pitchFamily="1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Programação básica no Netlogo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PT" sz="3500" dirty="0"/>
              <a:t>Instruções de controlo:</a:t>
            </a:r>
          </a:p>
          <a:p>
            <a:pPr lvl="1" algn="just"/>
            <a:r>
              <a:rPr lang="pt-PT" sz="3000" dirty="0"/>
              <a:t>Se a </a:t>
            </a:r>
            <a:r>
              <a:rPr lang="pt-PT" sz="3000" i="1" dirty="0" err="1"/>
              <a:t>patch</a:t>
            </a:r>
            <a:r>
              <a:rPr lang="pt-PT" sz="3000" dirty="0"/>
              <a:t> onde está o agente for verde, põe a </a:t>
            </a:r>
            <a:r>
              <a:rPr lang="pt-PT" sz="3000" i="1" dirty="0" err="1"/>
              <a:t>patch</a:t>
            </a:r>
            <a:r>
              <a:rPr lang="pt-PT" sz="3000" dirty="0"/>
              <a:t> a preto e aumenta energia dele:</a:t>
            </a:r>
            <a:endParaRPr lang="pt-PT" dirty="0"/>
          </a:p>
          <a:p>
            <a:pPr marL="1014984" lvl="4" indent="0" algn="just">
              <a:buNone/>
            </a:pPr>
            <a:r>
              <a:rPr lang="pt-PT" sz="2600" b="1" i="1" dirty="0" err="1">
                <a:solidFill>
                  <a:srgbClr val="FF0000"/>
                </a:solidFill>
                <a:cs typeface="Consolas"/>
              </a:rPr>
              <a:t>ask</a:t>
            </a:r>
            <a:r>
              <a:rPr lang="pt-PT" sz="2600" b="1" i="1" dirty="0">
                <a:solidFill>
                  <a:srgbClr val="FF0000"/>
                </a:solidFill>
                <a:cs typeface="Consolas"/>
              </a:rPr>
              <a:t> turtles</a:t>
            </a:r>
          </a:p>
          <a:p>
            <a:pPr marL="1014984" lvl="4" indent="0" algn="just">
              <a:buNone/>
            </a:pPr>
            <a:r>
              <a:rPr lang="pt-PT" sz="2600" b="1" i="1" dirty="0">
                <a:solidFill>
                  <a:srgbClr val="FF0000"/>
                </a:solidFill>
                <a:cs typeface="Consolas"/>
              </a:rPr>
              <a:t>[</a:t>
            </a:r>
          </a:p>
          <a:p>
            <a:pPr marL="1014984" lvl="4" indent="0" algn="just">
              <a:buNone/>
            </a:pPr>
            <a:r>
              <a:rPr lang="pt-PT" sz="2600" b="1" i="1" dirty="0">
                <a:solidFill>
                  <a:srgbClr val="FF0000"/>
                </a:solidFill>
                <a:cs typeface="Consolas"/>
              </a:rPr>
              <a:t>    </a:t>
            </a:r>
            <a:r>
              <a:rPr lang="pt-PT" sz="2600" b="1" i="1" dirty="0" err="1">
                <a:solidFill>
                  <a:srgbClr val="FF0000"/>
                </a:solidFill>
                <a:cs typeface="Consolas"/>
              </a:rPr>
              <a:t>if</a:t>
            </a:r>
            <a:r>
              <a:rPr lang="pt-PT" sz="2600" b="1" i="1" dirty="0">
                <a:solidFill>
                  <a:srgbClr val="FF0000"/>
                </a:solidFill>
                <a:cs typeface="Consolas"/>
              </a:rPr>
              <a:t> </a:t>
            </a:r>
            <a:r>
              <a:rPr lang="pt-PT" sz="2600" b="1" i="1" dirty="0" err="1">
                <a:solidFill>
                  <a:srgbClr val="FF0000"/>
                </a:solidFill>
                <a:cs typeface="Consolas"/>
              </a:rPr>
              <a:t>pcolor</a:t>
            </a:r>
            <a:r>
              <a:rPr lang="pt-PT" sz="2600" b="1" i="1" dirty="0">
                <a:solidFill>
                  <a:srgbClr val="FF0000"/>
                </a:solidFill>
                <a:cs typeface="Consolas"/>
              </a:rPr>
              <a:t> = green</a:t>
            </a:r>
          </a:p>
          <a:p>
            <a:pPr marL="1014984" lvl="4" indent="0" algn="just">
              <a:buNone/>
            </a:pPr>
            <a:r>
              <a:rPr lang="pt-PT" sz="2600" b="1" i="1" dirty="0">
                <a:solidFill>
                  <a:srgbClr val="FF0000"/>
                </a:solidFill>
                <a:cs typeface="Consolas"/>
              </a:rPr>
              <a:t>    [</a:t>
            </a:r>
          </a:p>
          <a:p>
            <a:pPr marL="1014984" lvl="4" indent="0" algn="just">
              <a:buNone/>
            </a:pPr>
            <a:r>
              <a:rPr lang="pt-PT" sz="2600" b="1" i="1" dirty="0">
                <a:solidFill>
                  <a:srgbClr val="FF0000"/>
                </a:solidFill>
                <a:cs typeface="Consolas"/>
              </a:rPr>
              <a:t>        set </a:t>
            </a:r>
            <a:r>
              <a:rPr lang="pt-PT" sz="2600" b="1" i="1" dirty="0" err="1">
                <a:solidFill>
                  <a:srgbClr val="FF0000"/>
                </a:solidFill>
                <a:cs typeface="Consolas"/>
              </a:rPr>
              <a:t>pcolor</a:t>
            </a:r>
            <a:r>
              <a:rPr lang="pt-PT" sz="2600" b="1" i="1" dirty="0">
                <a:solidFill>
                  <a:srgbClr val="FF0000"/>
                </a:solidFill>
                <a:cs typeface="Consolas"/>
              </a:rPr>
              <a:t> </a:t>
            </a:r>
            <a:r>
              <a:rPr lang="pt-PT" sz="2600" b="1" i="1" dirty="0" err="1">
                <a:solidFill>
                  <a:srgbClr val="FF0000"/>
                </a:solidFill>
                <a:cs typeface="Consolas"/>
              </a:rPr>
              <a:t>black</a:t>
            </a:r>
            <a:endParaRPr lang="pt-PT" sz="2600" b="1" i="1" dirty="0">
              <a:solidFill>
                <a:srgbClr val="FF0000"/>
              </a:solidFill>
              <a:cs typeface="Consolas"/>
            </a:endParaRPr>
          </a:p>
          <a:p>
            <a:pPr marL="1014984" lvl="4" indent="0" algn="just">
              <a:buNone/>
            </a:pPr>
            <a:r>
              <a:rPr lang="pt-PT" sz="2600" b="1" i="1" dirty="0">
                <a:solidFill>
                  <a:srgbClr val="FF0000"/>
                </a:solidFill>
                <a:cs typeface="Consolas"/>
              </a:rPr>
              <a:t>        set </a:t>
            </a:r>
            <a:r>
              <a:rPr lang="pt-PT" sz="2600" b="1" i="1" dirty="0" err="1">
                <a:solidFill>
                  <a:srgbClr val="FF0000"/>
                </a:solidFill>
                <a:cs typeface="Consolas"/>
              </a:rPr>
              <a:t>energy</a:t>
            </a:r>
            <a:r>
              <a:rPr lang="pt-PT" sz="2600" b="1" i="1" dirty="0">
                <a:solidFill>
                  <a:srgbClr val="FF0000"/>
                </a:solidFill>
                <a:cs typeface="Consolas"/>
              </a:rPr>
              <a:t> (</a:t>
            </a:r>
            <a:r>
              <a:rPr lang="pt-PT" sz="2600" b="1" i="1" dirty="0" err="1">
                <a:solidFill>
                  <a:srgbClr val="FF0000"/>
                </a:solidFill>
                <a:cs typeface="Consolas"/>
              </a:rPr>
              <a:t>energy</a:t>
            </a:r>
            <a:r>
              <a:rPr lang="pt-PT" sz="2600" b="1" i="1" dirty="0">
                <a:solidFill>
                  <a:srgbClr val="FF0000"/>
                </a:solidFill>
                <a:cs typeface="Consolas"/>
              </a:rPr>
              <a:t> + 10)</a:t>
            </a:r>
          </a:p>
          <a:p>
            <a:pPr marL="1014984" lvl="4" indent="0" algn="just">
              <a:buNone/>
            </a:pPr>
            <a:r>
              <a:rPr lang="pt-PT" sz="2600" b="1" i="1" dirty="0">
                <a:solidFill>
                  <a:srgbClr val="FF0000"/>
                </a:solidFill>
                <a:cs typeface="Consolas"/>
              </a:rPr>
              <a:t>    ]</a:t>
            </a:r>
          </a:p>
          <a:p>
            <a:pPr marL="1014984" lvl="4" indent="0" algn="just">
              <a:buNone/>
            </a:pPr>
            <a:r>
              <a:rPr lang="pt-PT" sz="2600" b="1" i="1" dirty="0">
                <a:solidFill>
                  <a:srgbClr val="FF0000"/>
                </a:solidFill>
                <a:cs typeface="Consolas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89463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Marcador de Posição do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PT" dirty="0">
                <a:latin typeface="Tahoma" pitchFamily="16" charset="0"/>
              </a:rPr>
              <a:t>Introdução à Inteligência Artificial 16/17</a:t>
            </a:r>
          </a:p>
        </p:txBody>
      </p:sp>
      <p:sp>
        <p:nvSpPr>
          <p:cNvPr id="18437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C0F2F7-8734-43A9-9952-AB4773C331A1}" type="slidenum">
              <a:rPr lang="pt-PT" smtClean="0">
                <a:latin typeface="Tahoma" pitchFamily="16" charset="0"/>
              </a:rPr>
              <a:pPr/>
              <a:t>20</a:t>
            </a:fld>
            <a:endParaRPr lang="pt-PT">
              <a:latin typeface="Tahoma" pitchFamily="1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Programação básica no Netlogo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Instruções de controlo:</a:t>
            </a:r>
          </a:p>
          <a:p>
            <a:pPr lvl="1" algn="just"/>
            <a:r>
              <a:rPr lang="pt-PT" dirty="0"/>
              <a:t>Movimenta o agente 2 (</a:t>
            </a:r>
            <a:r>
              <a:rPr lang="pt-PT" i="1" dirty="0" err="1"/>
              <a:t>turtle</a:t>
            </a:r>
            <a:r>
              <a:rPr lang="pt-PT" dirty="0"/>
              <a:t>) até encontrar uma </a:t>
            </a:r>
            <a:r>
              <a:rPr lang="pt-PT" i="1" dirty="0" err="1"/>
              <a:t>patch</a:t>
            </a:r>
            <a:r>
              <a:rPr lang="pt-PT" dirty="0"/>
              <a:t> sem agentes:</a:t>
            </a:r>
          </a:p>
          <a:p>
            <a:pPr marL="813816" lvl="3" indent="0">
              <a:buNone/>
            </a:pPr>
            <a:r>
              <a:rPr lang="pt-PT" sz="2400" b="1" i="1" dirty="0" err="1">
                <a:solidFill>
                  <a:srgbClr val="FF0000"/>
                </a:solidFill>
                <a:cs typeface="Consolas"/>
              </a:rPr>
              <a:t>ask</a:t>
            </a:r>
            <a:r>
              <a:rPr lang="pt-PT" sz="2400" b="1" i="1" dirty="0">
                <a:solidFill>
                  <a:srgbClr val="FF0000"/>
                </a:solidFill>
                <a:cs typeface="Consolas"/>
              </a:rPr>
              <a:t> </a:t>
            </a:r>
            <a:r>
              <a:rPr lang="pt-PT" sz="2400" b="1" i="1" dirty="0" err="1">
                <a:solidFill>
                  <a:srgbClr val="FF0000"/>
                </a:solidFill>
                <a:cs typeface="Consolas"/>
              </a:rPr>
              <a:t>turtle</a:t>
            </a:r>
            <a:r>
              <a:rPr lang="pt-PT" sz="2400" b="1" i="1" dirty="0">
                <a:solidFill>
                  <a:srgbClr val="FF0000"/>
                </a:solidFill>
                <a:cs typeface="Consolas"/>
              </a:rPr>
              <a:t> 2</a:t>
            </a:r>
          </a:p>
          <a:p>
            <a:pPr marL="813816" lvl="3" indent="0">
              <a:buNone/>
            </a:pPr>
            <a:r>
              <a:rPr lang="pt-PT" sz="2400" b="1" i="1" dirty="0">
                <a:solidFill>
                  <a:srgbClr val="FF0000"/>
                </a:solidFill>
                <a:cs typeface="Consolas"/>
              </a:rPr>
              <a:t>[</a:t>
            </a:r>
          </a:p>
          <a:p>
            <a:pPr marL="813816" lvl="3" indent="0">
              <a:buNone/>
            </a:pPr>
            <a:r>
              <a:rPr lang="pt-PT" sz="2400" b="1" i="1" dirty="0">
                <a:solidFill>
                  <a:srgbClr val="FF0000"/>
                </a:solidFill>
                <a:cs typeface="Consolas"/>
              </a:rPr>
              <a:t>    </a:t>
            </a:r>
            <a:r>
              <a:rPr lang="pt-PT" sz="2400" b="1" i="1" dirty="0" err="1">
                <a:solidFill>
                  <a:srgbClr val="FF0000"/>
                </a:solidFill>
                <a:cs typeface="Consolas"/>
              </a:rPr>
              <a:t>while</a:t>
            </a:r>
            <a:r>
              <a:rPr lang="pt-PT" sz="2400" b="1" i="1" dirty="0">
                <a:solidFill>
                  <a:srgbClr val="FF0000"/>
                </a:solidFill>
                <a:cs typeface="Consolas"/>
              </a:rPr>
              <a:t> [</a:t>
            </a:r>
            <a:r>
              <a:rPr lang="pt-PT" sz="2400" b="1" i="1" dirty="0" err="1">
                <a:solidFill>
                  <a:srgbClr val="FF0000"/>
                </a:solidFill>
                <a:cs typeface="Consolas"/>
              </a:rPr>
              <a:t>any</a:t>
            </a:r>
            <a:r>
              <a:rPr lang="pt-PT" sz="2400" b="1" i="1" dirty="0">
                <a:solidFill>
                  <a:srgbClr val="FF0000"/>
                </a:solidFill>
                <a:cs typeface="Consolas"/>
              </a:rPr>
              <a:t>? </a:t>
            </a:r>
            <a:r>
              <a:rPr lang="pt-PT" sz="2400" b="1" i="1" dirty="0" err="1">
                <a:solidFill>
                  <a:srgbClr val="FF0000"/>
                </a:solidFill>
                <a:cs typeface="Consolas"/>
              </a:rPr>
              <a:t>other</a:t>
            </a:r>
            <a:r>
              <a:rPr lang="pt-PT" sz="2400" b="1" i="1" dirty="0">
                <a:solidFill>
                  <a:srgbClr val="FF0000"/>
                </a:solidFill>
                <a:cs typeface="Consolas"/>
              </a:rPr>
              <a:t> turtles-</a:t>
            </a:r>
            <a:r>
              <a:rPr lang="pt-PT" sz="2400" b="1" i="1" dirty="0" err="1">
                <a:solidFill>
                  <a:srgbClr val="FF0000"/>
                </a:solidFill>
                <a:cs typeface="Consolas"/>
              </a:rPr>
              <a:t>here</a:t>
            </a:r>
            <a:r>
              <a:rPr lang="pt-PT" sz="2400" b="1" i="1" dirty="0">
                <a:solidFill>
                  <a:srgbClr val="FF0000"/>
                </a:solidFill>
                <a:cs typeface="Consolas"/>
              </a:rPr>
              <a:t>]</a:t>
            </a:r>
          </a:p>
          <a:p>
            <a:pPr marL="813816" lvl="3" indent="0">
              <a:buNone/>
            </a:pPr>
            <a:r>
              <a:rPr lang="pt-PT" sz="2400" b="1" i="1" dirty="0">
                <a:solidFill>
                  <a:srgbClr val="FF0000"/>
                </a:solidFill>
                <a:cs typeface="Consolas"/>
              </a:rPr>
              <a:t>    [</a:t>
            </a:r>
          </a:p>
          <a:p>
            <a:pPr marL="813816" lvl="3" indent="0">
              <a:buNone/>
            </a:pPr>
            <a:r>
              <a:rPr lang="pt-PT" sz="2400" b="1" i="1" dirty="0">
                <a:solidFill>
                  <a:srgbClr val="FF0000"/>
                </a:solidFill>
                <a:cs typeface="Consolas"/>
              </a:rPr>
              <a:t>        </a:t>
            </a:r>
            <a:r>
              <a:rPr lang="pt-PT" sz="2400" b="1" i="1" dirty="0" err="1">
                <a:solidFill>
                  <a:srgbClr val="FF0000"/>
                </a:solidFill>
                <a:cs typeface="Consolas"/>
              </a:rPr>
              <a:t>fd</a:t>
            </a:r>
            <a:r>
              <a:rPr lang="pt-PT" sz="2400" b="1" i="1" dirty="0">
                <a:solidFill>
                  <a:srgbClr val="FF0000"/>
                </a:solidFill>
                <a:cs typeface="Consolas"/>
              </a:rPr>
              <a:t> 1</a:t>
            </a:r>
          </a:p>
          <a:p>
            <a:pPr marL="813816" lvl="3" indent="0">
              <a:buNone/>
            </a:pPr>
            <a:r>
              <a:rPr lang="pt-PT" sz="2400" b="1" i="1" dirty="0">
                <a:solidFill>
                  <a:srgbClr val="FF0000"/>
                </a:solidFill>
                <a:cs typeface="Consolas"/>
              </a:rPr>
              <a:t>    ]</a:t>
            </a:r>
          </a:p>
          <a:p>
            <a:pPr marL="813816" lvl="3" indent="0">
              <a:buNone/>
            </a:pPr>
            <a:r>
              <a:rPr lang="pt-PT" sz="2400" b="1" i="1" dirty="0">
                <a:solidFill>
                  <a:srgbClr val="FF0000"/>
                </a:solidFill>
                <a:cs typeface="Consolas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13716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PT" dirty="0"/>
              <a:t>Qualquer simulação tem sempre que inicializar o modelo, atribuindo valores iniciais às variáveis e características de arranque às </a:t>
            </a:r>
            <a:r>
              <a:rPr lang="pt-PT" i="1" dirty="0" err="1"/>
              <a:t>patches</a:t>
            </a:r>
            <a:r>
              <a:rPr lang="pt-PT" dirty="0"/>
              <a:t> e agentes.</a:t>
            </a:r>
          </a:p>
          <a:p>
            <a:pPr algn="just"/>
            <a:r>
              <a:rPr lang="pt-PT" dirty="0"/>
              <a:t>Exemplo:</a:t>
            </a:r>
            <a:endParaRPr lang="pt-PT" b="1" dirty="0">
              <a:solidFill>
                <a:srgbClr val="FF0000"/>
              </a:solidFill>
            </a:endParaRPr>
          </a:p>
        </p:txBody>
      </p:sp>
      <p:sp>
        <p:nvSpPr>
          <p:cNvPr id="22532" name="Marcador de Posição do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PT" dirty="0">
                <a:latin typeface="Tahoma" pitchFamily="16" charset="0"/>
              </a:rPr>
              <a:t>Introdução à Inteligência Artificial 16/17</a:t>
            </a:r>
          </a:p>
        </p:txBody>
      </p:sp>
      <p:sp>
        <p:nvSpPr>
          <p:cNvPr id="22533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ADE695-1408-488E-B245-DE416AD37DF9}" type="slidenum">
              <a:rPr lang="pt-PT" smtClean="0">
                <a:latin typeface="Tahoma" pitchFamily="16" charset="0"/>
              </a:rPr>
              <a:pPr/>
              <a:t>21</a:t>
            </a:fld>
            <a:endParaRPr lang="pt-PT">
              <a:latin typeface="Tahoma" pitchFamily="16" charset="0"/>
            </a:endParaRPr>
          </a:p>
        </p:txBody>
      </p:sp>
      <p:sp>
        <p:nvSpPr>
          <p:cNvPr id="22534" name="Chamada com Linha 1 5"/>
          <p:cNvSpPr>
            <a:spLocks/>
          </p:cNvSpPr>
          <p:nvPr/>
        </p:nvSpPr>
        <p:spPr bwMode="auto">
          <a:xfrm>
            <a:off x="1218812" y="4779132"/>
            <a:ext cx="2851150" cy="403225"/>
          </a:xfrm>
          <a:prstGeom prst="borderCallout1">
            <a:avLst>
              <a:gd name="adj1" fmla="val 16388"/>
              <a:gd name="adj2" fmla="val 52135"/>
              <a:gd name="adj3" fmla="val -157127"/>
              <a:gd name="adj4" fmla="val 109115"/>
            </a:avLst>
          </a:prstGeom>
          <a:noFill/>
          <a:ln w="12700" algn="ctr">
            <a:solidFill>
              <a:srgbClr val="002060"/>
            </a:solidFill>
            <a:round/>
            <a:headEnd/>
            <a:tailEnd/>
          </a:ln>
        </p:spPr>
        <p:txBody>
          <a:bodyPr anchor="b"/>
          <a:lstStyle/>
          <a:p>
            <a:r>
              <a:rPr lang="pt-PT" sz="2000" dirty="0"/>
              <a:t>Nome do procedimento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Programação básica no Netlogo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08892" y="3724275"/>
            <a:ext cx="62159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2" algn="just">
              <a:buFont typeface="Wingdings" pitchFamily="16" charset="2"/>
              <a:buNone/>
              <a:defRPr/>
            </a:pPr>
            <a:r>
              <a:rPr lang="pt-PT" sz="2800" b="1" i="1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pt-PT" sz="2800" b="1" i="1" dirty="0" err="1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setup</a:t>
            </a:r>
            <a:endParaRPr lang="pt-PT" sz="2800" b="1" i="1" dirty="0">
              <a:solidFill>
                <a:srgbClr val="FF0000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 algn="just">
              <a:buFont typeface="Wingdings" pitchFamily="16" charset="2"/>
              <a:buNone/>
              <a:defRPr/>
            </a:pPr>
            <a:r>
              <a:rPr lang="pt-PT" sz="2800" b="1" i="1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   clear-</a:t>
            </a:r>
            <a:r>
              <a:rPr lang="pt-PT" sz="2800" b="1" i="1" dirty="0" err="1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all</a:t>
            </a:r>
            <a:endParaRPr lang="pt-PT" sz="2800" b="1" i="1" dirty="0">
              <a:solidFill>
                <a:srgbClr val="FF0000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 algn="just">
              <a:buFont typeface="Wingdings" pitchFamily="16" charset="2"/>
              <a:buNone/>
              <a:defRPr/>
            </a:pPr>
            <a:r>
              <a:rPr lang="pt-PT" sz="2800" b="1" i="1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pt-PT" sz="2800" b="1" i="1" dirty="0" err="1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create</a:t>
            </a:r>
            <a:r>
              <a:rPr lang="pt-PT" sz="2800" b="1" i="1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-turtles 10</a:t>
            </a:r>
          </a:p>
          <a:p>
            <a:pPr lvl="3" algn="just">
              <a:buFont typeface="Wingdings" pitchFamily="16" charset="2"/>
              <a:buNone/>
              <a:defRPr/>
            </a:pPr>
            <a:r>
              <a:rPr lang="pt-PT" sz="2800" b="1" i="1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pt-PT" sz="2800" b="1" i="1" dirty="0" err="1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ask</a:t>
            </a:r>
            <a:r>
              <a:rPr lang="pt-PT" sz="2800" b="1" i="1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turtles[set </a:t>
            </a:r>
            <a:r>
              <a:rPr lang="pt-PT" sz="2800" b="1" i="1" dirty="0" err="1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shape</a:t>
            </a:r>
            <a:r>
              <a:rPr lang="pt-PT" sz="2800" b="1" i="1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“star"</a:t>
            </a:r>
          </a:p>
          <a:p>
            <a:pPr lvl="3" algn="just">
              <a:buFont typeface="Wingdings" pitchFamily="16" charset="2"/>
              <a:buNone/>
              <a:defRPr/>
            </a:pPr>
            <a:r>
              <a:rPr lang="pt-PT" sz="2800" b="1" i="1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       set color </a:t>
            </a:r>
            <a:r>
              <a:rPr lang="pt-PT" sz="2800" b="1" i="1" dirty="0" err="1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yellow</a:t>
            </a:r>
            <a:r>
              <a:rPr lang="pt-PT" sz="2800" b="1" i="1" dirty="0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pPr lvl="2" algn="just">
              <a:buFont typeface="Wingdings" pitchFamily="16" charset="2"/>
              <a:buNone/>
              <a:defRPr/>
            </a:pPr>
            <a:r>
              <a:rPr lang="pt-PT" sz="2800" b="1" i="1" dirty="0" err="1">
                <a:solidFill>
                  <a:srgbClr val="FF0000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endParaRPr lang="pt-PT" sz="2800" b="1" i="1" dirty="0">
              <a:solidFill>
                <a:srgbClr val="FF0000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Associação de procedimento a botão:</a:t>
            </a:r>
          </a:p>
          <a:p>
            <a:pPr lvl="1" algn="just"/>
            <a:r>
              <a:rPr lang="pt-PT" dirty="0"/>
              <a:t>Para aceder a esta janela, selecionar o botão e escolher a opção </a:t>
            </a:r>
            <a:r>
              <a:rPr lang="pt-PT" i="1" dirty="0" err="1"/>
              <a:t>Edit</a:t>
            </a:r>
            <a:r>
              <a:rPr lang="pt-PT" dirty="0"/>
              <a:t>.</a:t>
            </a:r>
          </a:p>
        </p:txBody>
      </p:sp>
      <p:sp>
        <p:nvSpPr>
          <p:cNvPr id="23555" name="Marcador de Posição do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PT" dirty="0">
                <a:latin typeface="Tahoma" pitchFamily="16" charset="0"/>
              </a:rPr>
              <a:t>Introdução à Inteligência Artificial 16/17</a:t>
            </a:r>
          </a:p>
        </p:txBody>
      </p:sp>
      <p:sp>
        <p:nvSpPr>
          <p:cNvPr id="23556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0C01FE-62A6-478D-A095-FF3C9647C446}" type="slidenum">
              <a:rPr lang="pt-PT" smtClean="0">
                <a:latin typeface="Tahoma" pitchFamily="16" charset="0"/>
              </a:rPr>
              <a:pPr/>
              <a:t>22</a:t>
            </a:fld>
            <a:endParaRPr lang="pt-PT">
              <a:latin typeface="Tahoma" pitchFamily="16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65569" y="3059643"/>
            <a:ext cx="5849757" cy="3360207"/>
            <a:chOff x="2782178" y="2927843"/>
            <a:chExt cx="7049133" cy="4213790"/>
          </a:xfrm>
        </p:grpSpPr>
        <p:pic>
          <p:nvPicPr>
            <p:cNvPr id="2355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82178" y="3388218"/>
              <a:ext cx="4990221" cy="3293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558" name="Chamada com Linha 1 5"/>
            <p:cNvSpPr>
              <a:spLocks/>
            </p:cNvSpPr>
            <p:nvPr/>
          </p:nvSpPr>
          <p:spPr bwMode="auto">
            <a:xfrm>
              <a:off x="4870481" y="2927843"/>
              <a:ext cx="4960830" cy="403225"/>
            </a:xfrm>
            <a:prstGeom prst="borderCallout1">
              <a:avLst>
                <a:gd name="adj1" fmla="val 54183"/>
                <a:gd name="adj2" fmla="val 1129"/>
                <a:gd name="adj3" fmla="val 428426"/>
                <a:gd name="adj4" fmla="val -33614"/>
              </a:avLst>
            </a:prstGeom>
            <a:noFill/>
            <a:ln w="12700" algn="ctr">
              <a:solidFill>
                <a:srgbClr val="002060"/>
              </a:solidFill>
              <a:round/>
              <a:headEnd/>
              <a:tailEnd/>
            </a:ln>
          </p:spPr>
          <p:txBody>
            <a:bodyPr anchor="b"/>
            <a:lstStyle/>
            <a:p>
              <a:r>
                <a:rPr lang="pt-PT" sz="2000"/>
                <a:t>Nome do procedimento a executar</a:t>
              </a:r>
              <a:endParaRPr lang="en-US" sz="2000"/>
            </a:p>
          </p:txBody>
        </p:sp>
        <p:sp>
          <p:nvSpPr>
            <p:cNvPr id="23559" name="Chamada com Linha 1 7"/>
            <p:cNvSpPr>
              <a:spLocks/>
            </p:cNvSpPr>
            <p:nvPr/>
          </p:nvSpPr>
          <p:spPr bwMode="auto">
            <a:xfrm>
              <a:off x="6779021" y="6738408"/>
              <a:ext cx="2227950" cy="403225"/>
            </a:xfrm>
            <a:prstGeom prst="borderCallout1">
              <a:avLst>
                <a:gd name="adj1" fmla="val 47097"/>
                <a:gd name="adj2" fmla="val 1602"/>
                <a:gd name="adj3" fmla="val -238390"/>
                <a:gd name="adj4" fmla="val -98943"/>
              </a:avLst>
            </a:prstGeom>
            <a:noFill/>
            <a:ln w="12700" algn="ctr">
              <a:solidFill>
                <a:srgbClr val="002060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pt-PT" sz="2000" dirty="0"/>
            </a:p>
            <a:p>
              <a:endParaRPr lang="pt-PT" sz="2000" dirty="0"/>
            </a:p>
            <a:p>
              <a:r>
                <a:rPr lang="pt-PT" sz="2000" i="1" dirty="0" err="1"/>
                <a:t>Label</a:t>
              </a:r>
              <a:r>
                <a:rPr lang="pt-PT" sz="2000" dirty="0"/>
                <a:t> do botão</a:t>
              </a:r>
              <a:endParaRPr lang="en-US" sz="20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Programação básica no Netlogo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Marcador de Posição do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PT" dirty="0">
                <a:latin typeface="Tahoma" pitchFamily="16" charset="0"/>
              </a:rPr>
              <a:t>Introdução à Inteligência Artificial 16/17</a:t>
            </a:r>
          </a:p>
        </p:txBody>
      </p:sp>
      <p:sp>
        <p:nvSpPr>
          <p:cNvPr id="1536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9D4CCB-7FEB-4A58-86AF-8C741D01B2E3}" type="slidenum">
              <a:rPr lang="pt-PT" smtClean="0">
                <a:latin typeface="Tahoma" pitchFamily="16" charset="0"/>
              </a:rPr>
              <a:pPr/>
              <a:t>23</a:t>
            </a:fld>
            <a:endParaRPr lang="pt-PT">
              <a:latin typeface="Tahoma" pitchFamily="1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O Netlogo e a vizinhança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Autofit/>
          </a:bodyPr>
          <a:lstStyle/>
          <a:p>
            <a:pPr algn="just"/>
            <a:r>
              <a:rPr lang="pt-PT" dirty="0"/>
              <a:t>Alguns dos comandos que podem ser usados para a perceção do ambiente:</a:t>
            </a:r>
          </a:p>
          <a:p>
            <a:pPr lvl="1" algn="just"/>
            <a:r>
              <a:rPr lang="pt-PT" b="1" i="1" dirty="0" err="1">
                <a:solidFill>
                  <a:srgbClr val="FF0000"/>
                </a:solidFill>
              </a:rPr>
              <a:t>patch-here</a:t>
            </a:r>
            <a:r>
              <a:rPr lang="pt-PT" dirty="0"/>
              <a:t> (analisa célula onde o agente está);</a:t>
            </a:r>
          </a:p>
          <a:p>
            <a:pPr lvl="1" algn="just"/>
            <a:r>
              <a:rPr lang="pt-PT" b="1" i="1" dirty="0" err="1">
                <a:solidFill>
                  <a:srgbClr val="FF0000"/>
                </a:solidFill>
              </a:rPr>
              <a:t>patch-ahead</a:t>
            </a:r>
            <a:r>
              <a:rPr lang="pt-PT" dirty="0"/>
              <a:t> </a:t>
            </a:r>
            <a:r>
              <a:rPr lang="pt-PT" b="1" i="1" dirty="0"/>
              <a:t>distância </a:t>
            </a:r>
            <a:r>
              <a:rPr lang="pt-PT" dirty="0"/>
              <a:t>(a partir do agente, analisa a célula que está à </a:t>
            </a:r>
            <a:r>
              <a:rPr lang="pt-PT" b="1" dirty="0"/>
              <a:t>distância</a:t>
            </a:r>
            <a:r>
              <a:rPr lang="pt-PT" dirty="0"/>
              <a:t> dele, na mesma linha de orientação);</a:t>
            </a:r>
          </a:p>
          <a:p>
            <a:pPr lvl="1" algn="just"/>
            <a:r>
              <a:rPr lang="pt-PT" b="1" i="1" dirty="0" err="1">
                <a:solidFill>
                  <a:srgbClr val="FF0000"/>
                </a:solidFill>
              </a:rPr>
              <a:t>patch-at</a:t>
            </a:r>
            <a:r>
              <a:rPr lang="pt-PT" b="1" i="1" dirty="0">
                <a:solidFill>
                  <a:srgbClr val="FF0000"/>
                </a:solidFill>
              </a:rPr>
              <a:t> </a:t>
            </a:r>
            <a:r>
              <a:rPr lang="pt-PT" b="1" i="1" dirty="0" err="1"/>
              <a:t>dx</a:t>
            </a:r>
            <a:r>
              <a:rPr lang="pt-PT" b="1" i="1" dirty="0"/>
              <a:t> </a:t>
            </a:r>
            <a:r>
              <a:rPr lang="pt-PT" b="1" i="1" dirty="0" err="1"/>
              <a:t>dy</a:t>
            </a:r>
            <a:r>
              <a:rPr lang="pt-PT" b="1" i="1" dirty="0"/>
              <a:t> </a:t>
            </a:r>
            <a:r>
              <a:rPr lang="pt-PT" dirty="0"/>
              <a:t>(analisa a célula que está na posição de coordenadas </a:t>
            </a:r>
            <a:r>
              <a:rPr lang="pt-PT" b="1" i="1" dirty="0" err="1"/>
              <a:t>dx</a:t>
            </a:r>
            <a:r>
              <a:rPr lang="pt-PT" dirty="0"/>
              <a:t> e </a:t>
            </a:r>
            <a:r>
              <a:rPr lang="pt-PT" b="1" i="1" dirty="0" err="1"/>
              <a:t>dy</a:t>
            </a:r>
            <a:r>
              <a:rPr lang="pt-PT" dirty="0"/>
              <a:t>);</a:t>
            </a:r>
          </a:p>
          <a:p>
            <a:pPr lvl="1" algn="just"/>
            <a:r>
              <a:rPr lang="en-GB" dirty="0"/>
              <a:t>…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16385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Marcador de Posição do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PT" dirty="0">
                <a:latin typeface="Tahoma" pitchFamily="16" charset="0"/>
              </a:rPr>
              <a:t>Introdução à Inteligência Artificial 16/17</a:t>
            </a:r>
          </a:p>
        </p:txBody>
      </p:sp>
      <p:sp>
        <p:nvSpPr>
          <p:cNvPr id="1536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9D4CCB-7FEB-4A58-86AF-8C741D01B2E3}" type="slidenum">
              <a:rPr lang="pt-PT" smtClean="0">
                <a:latin typeface="Tahoma" pitchFamily="16" charset="0"/>
              </a:rPr>
              <a:pPr/>
              <a:t>24</a:t>
            </a:fld>
            <a:endParaRPr lang="pt-PT">
              <a:latin typeface="Tahoma" pitchFamily="1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O Netlogo e a vizinhança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Autofit/>
          </a:bodyPr>
          <a:lstStyle/>
          <a:p>
            <a:pPr algn="just"/>
            <a:r>
              <a:rPr lang="pt-PT" dirty="0"/>
              <a:t>Alguns dos comandos que podem ser usados para a perceção do ambiente:</a:t>
            </a:r>
          </a:p>
          <a:p>
            <a:pPr lvl="1" algn="just"/>
            <a:r>
              <a:rPr lang="en-GB" dirty="0"/>
              <a:t>…</a:t>
            </a:r>
            <a:endParaRPr lang="pt-PT" dirty="0"/>
          </a:p>
          <a:p>
            <a:pPr lvl="1" algn="just"/>
            <a:r>
              <a:rPr lang="pt-PT" b="1" i="1" dirty="0">
                <a:solidFill>
                  <a:srgbClr val="FF0000"/>
                </a:solidFill>
              </a:rPr>
              <a:t>neighbors4</a:t>
            </a:r>
            <a:r>
              <a:rPr lang="pt-PT" dirty="0"/>
              <a:t> (analisa as células que estão localizadas logo à esquerda, à direita, acima e abaixo da posição onde está o agente);</a:t>
            </a:r>
          </a:p>
          <a:p>
            <a:pPr lvl="1" algn="just"/>
            <a:r>
              <a:rPr lang="pt-PT" b="1" i="1" dirty="0" err="1">
                <a:solidFill>
                  <a:srgbClr val="FF0000"/>
                </a:solidFill>
              </a:rPr>
              <a:t>neighbors</a:t>
            </a:r>
            <a:r>
              <a:rPr lang="pt-PT" b="1" i="1" dirty="0"/>
              <a:t> </a:t>
            </a:r>
            <a:r>
              <a:rPr lang="pt-PT" dirty="0"/>
              <a:t>(analisa as células que estão localizadas a toda a volta do agente);</a:t>
            </a:r>
          </a:p>
          <a:p>
            <a:pPr lvl="1" algn="just"/>
            <a:r>
              <a:rPr lang="en-GB" dirty="0"/>
              <a:t>…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00782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Marcador de Posição do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PT" dirty="0">
                <a:latin typeface="Tahoma" pitchFamily="16" charset="0"/>
              </a:rPr>
              <a:t>Introdução à Inteligência Artificial 16/17</a:t>
            </a:r>
          </a:p>
        </p:txBody>
      </p:sp>
      <p:sp>
        <p:nvSpPr>
          <p:cNvPr id="1536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9D4CCB-7FEB-4A58-86AF-8C741D01B2E3}" type="slidenum">
              <a:rPr lang="pt-PT" smtClean="0">
                <a:latin typeface="Tahoma" pitchFamily="16" charset="0"/>
              </a:rPr>
              <a:pPr/>
              <a:t>25</a:t>
            </a:fld>
            <a:endParaRPr lang="pt-PT">
              <a:latin typeface="Tahoma" pitchFamily="1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O Netlogo e a vizinhança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Autofit/>
          </a:bodyPr>
          <a:lstStyle/>
          <a:p>
            <a:pPr algn="just"/>
            <a:r>
              <a:rPr lang="pt-PT" dirty="0"/>
              <a:t>Alguns dos comandos que podem ser usados para a perceção do ambiente:</a:t>
            </a:r>
          </a:p>
          <a:p>
            <a:pPr lvl="1" algn="just">
              <a:spcBef>
                <a:spcPts val="0"/>
              </a:spcBef>
            </a:pPr>
            <a:r>
              <a:rPr lang="en-GB" dirty="0"/>
              <a:t>…</a:t>
            </a:r>
            <a:endParaRPr lang="pt-PT" dirty="0"/>
          </a:p>
          <a:p>
            <a:pPr lvl="1" algn="just"/>
            <a:r>
              <a:rPr lang="pt-PT" b="1" i="1" dirty="0" err="1">
                <a:solidFill>
                  <a:srgbClr val="FF0000"/>
                </a:solidFill>
              </a:rPr>
              <a:t>patch-left-and-ahead</a:t>
            </a:r>
            <a:r>
              <a:rPr lang="pt-PT" dirty="0"/>
              <a:t> </a:t>
            </a:r>
            <a:r>
              <a:rPr lang="pt-PT" b="1" i="1" dirty="0"/>
              <a:t>ângulo distância </a:t>
            </a:r>
            <a:r>
              <a:rPr lang="pt-PT" dirty="0"/>
              <a:t>(a partir do agente, analisa a célula que está à </a:t>
            </a:r>
            <a:r>
              <a:rPr lang="pt-PT" b="1" i="1" dirty="0"/>
              <a:t>distância</a:t>
            </a:r>
            <a:r>
              <a:rPr lang="pt-PT" dirty="0"/>
              <a:t> dele, na linha de orientação definida pelo </a:t>
            </a:r>
            <a:r>
              <a:rPr lang="pt-PT" b="1" i="1" dirty="0"/>
              <a:t>ângulo</a:t>
            </a:r>
            <a:r>
              <a:rPr lang="pt-PT" i="1" dirty="0"/>
              <a:t>, </a:t>
            </a:r>
            <a:r>
              <a:rPr lang="pt-PT" dirty="0"/>
              <a:t>medido segundo o movimento contrário ao dos ponteiros de um relógio);</a:t>
            </a:r>
          </a:p>
          <a:p>
            <a:pPr lvl="1" algn="just"/>
            <a:r>
              <a:rPr lang="pt-PT" b="1" i="1" dirty="0" err="1">
                <a:solidFill>
                  <a:srgbClr val="FF0000"/>
                </a:solidFill>
              </a:rPr>
              <a:t>patch-right-and-ahead</a:t>
            </a:r>
            <a:r>
              <a:rPr lang="pt-PT" dirty="0"/>
              <a:t> </a:t>
            </a:r>
            <a:r>
              <a:rPr lang="pt-PT" b="1" i="1" dirty="0"/>
              <a:t>ângulo distância </a:t>
            </a:r>
            <a:r>
              <a:rPr lang="pt-PT" dirty="0"/>
              <a:t>(similar ao anterior., com medição segundo o movimento dos ponteiros de um relógio).</a:t>
            </a:r>
          </a:p>
        </p:txBody>
      </p:sp>
    </p:spTree>
    <p:extLst>
      <p:ext uri="{BB962C8B-B14F-4D97-AF65-F5344CB8AC3E}">
        <p14:creationId xmlns:p14="http://schemas.microsoft.com/office/powerpoint/2010/main" val="877276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Marcador de Posição do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PT" dirty="0">
                <a:latin typeface="Tahoma" pitchFamily="16" charset="0"/>
              </a:rPr>
              <a:t>Introdução à Inteligência Artificial 16/17</a:t>
            </a:r>
          </a:p>
        </p:txBody>
      </p:sp>
      <p:sp>
        <p:nvSpPr>
          <p:cNvPr id="1536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9D4CCB-7FEB-4A58-86AF-8C741D01B2E3}" type="slidenum">
              <a:rPr lang="pt-PT" smtClean="0">
                <a:latin typeface="Tahoma" pitchFamily="16" charset="0"/>
              </a:rPr>
              <a:pPr/>
              <a:t>26</a:t>
            </a:fld>
            <a:endParaRPr lang="pt-PT">
              <a:latin typeface="Tahoma" pitchFamily="1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O Netlogo e a vizinhança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Autofit/>
          </a:bodyPr>
          <a:lstStyle/>
          <a:p>
            <a:pPr algn="just"/>
            <a:r>
              <a:rPr lang="pt-PT" dirty="0"/>
              <a:t>Outros comandos auxiliares que podem ser usados para ajudar à tarefa de perceção do ambiente:</a:t>
            </a:r>
          </a:p>
          <a:p>
            <a:pPr lvl="1" algn="just"/>
            <a:r>
              <a:rPr lang="pt-PT" b="1" i="1" dirty="0" err="1">
                <a:solidFill>
                  <a:srgbClr val="FF0000"/>
                </a:solidFill>
              </a:rPr>
              <a:t>count</a:t>
            </a:r>
            <a:r>
              <a:rPr lang="pt-PT" b="1" i="1" dirty="0">
                <a:solidFill>
                  <a:srgbClr val="FF0000"/>
                </a:solidFill>
              </a:rPr>
              <a:t> </a:t>
            </a:r>
            <a:r>
              <a:rPr lang="pt-PT" b="1" i="1" dirty="0"/>
              <a:t>conjunto de elementos </a:t>
            </a:r>
            <a:r>
              <a:rPr lang="pt-PT" dirty="0"/>
              <a:t>(conta os elementos do conjunto);</a:t>
            </a:r>
          </a:p>
          <a:p>
            <a:pPr lvl="1" algn="just"/>
            <a:r>
              <a:rPr lang="pt-PT" b="1" i="1" dirty="0" err="1">
                <a:solidFill>
                  <a:srgbClr val="FF0000"/>
                </a:solidFill>
              </a:rPr>
              <a:t>max</a:t>
            </a:r>
            <a:r>
              <a:rPr lang="pt-PT" dirty="0"/>
              <a:t> </a:t>
            </a:r>
            <a:r>
              <a:rPr lang="pt-PT" b="1" i="1" dirty="0"/>
              <a:t>lista de variáveis</a:t>
            </a:r>
            <a:r>
              <a:rPr lang="pt-PT" dirty="0"/>
              <a:t> (retorna o maior valor de entre todas as variável da lista);</a:t>
            </a:r>
          </a:p>
          <a:p>
            <a:pPr lvl="1" algn="just"/>
            <a:r>
              <a:rPr lang="pt-PT" b="1" i="1" dirty="0" err="1">
                <a:solidFill>
                  <a:srgbClr val="FF0000"/>
                </a:solidFill>
              </a:rPr>
              <a:t>one-of</a:t>
            </a:r>
            <a:r>
              <a:rPr lang="pt-PT" dirty="0"/>
              <a:t> </a:t>
            </a:r>
            <a:r>
              <a:rPr lang="pt-PT" b="1" i="1" dirty="0"/>
              <a:t>conjunto de elementos </a:t>
            </a:r>
            <a:r>
              <a:rPr lang="pt-PT" dirty="0"/>
              <a:t>(retorna um elemento aleatório do conjunto);</a:t>
            </a:r>
          </a:p>
          <a:p>
            <a:pPr lvl="1" algn="just"/>
            <a:r>
              <a:rPr lang="en-GB" dirty="0"/>
              <a:t>…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81873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Marcador de Posição do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PT" dirty="0">
                <a:latin typeface="Tahoma" pitchFamily="16" charset="0"/>
              </a:rPr>
              <a:t>Introdução à Inteligência Artificial 16/17</a:t>
            </a:r>
          </a:p>
        </p:txBody>
      </p:sp>
      <p:sp>
        <p:nvSpPr>
          <p:cNvPr id="1536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9D4CCB-7FEB-4A58-86AF-8C741D01B2E3}" type="slidenum">
              <a:rPr lang="pt-PT" smtClean="0">
                <a:latin typeface="Tahoma" pitchFamily="16" charset="0"/>
              </a:rPr>
              <a:pPr/>
              <a:t>27</a:t>
            </a:fld>
            <a:endParaRPr lang="pt-PT">
              <a:latin typeface="Tahoma" pitchFamily="1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O Netlogo e a vizinhança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Autofit/>
          </a:bodyPr>
          <a:lstStyle/>
          <a:p>
            <a:pPr algn="just"/>
            <a:r>
              <a:rPr lang="pt-PT" dirty="0"/>
              <a:t>Outros comandos auxiliares que podem ser usados para ajudar à tarefa de perceção do ambiente:</a:t>
            </a:r>
          </a:p>
          <a:p>
            <a:pPr lvl="1" algn="just"/>
            <a:r>
              <a:rPr lang="en-GB" dirty="0"/>
              <a:t>…</a:t>
            </a:r>
            <a:endParaRPr lang="pt-PT" dirty="0"/>
          </a:p>
          <a:p>
            <a:pPr lvl="1" algn="just"/>
            <a:r>
              <a:rPr lang="pt-PT" b="1" i="1" dirty="0" err="1">
                <a:solidFill>
                  <a:srgbClr val="FF0000"/>
                </a:solidFill>
              </a:rPr>
              <a:t>any</a:t>
            </a:r>
            <a:r>
              <a:rPr lang="pt-PT" b="1" i="1" dirty="0">
                <a:solidFill>
                  <a:srgbClr val="FF0000"/>
                </a:solidFill>
              </a:rPr>
              <a:t>? </a:t>
            </a:r>
            <a:r>
              <a:rPr lang="pt-PT" b="1" i="1" dirty="0"/>
              <a:t>conjunto de elementos</a:t>
            </a:r>
            <a:r>
              <a:rPr lang="pt-PT" b="1" i="1" dirty="0">
                <a:solidFill>
                  <a:srgbClr val="FF0000"/>
                </a:solidFill>
              </a:rPr>
              <a:t> </a:t>
            </a:r>
            <a:r>
              <a:rPr lang="pt-PT" dirty="0"/>
              <a:t>(retorna </a:t>
            </a:r>
            <a:r>
              <a:rPr lang="pt-PT" i="1" dirty="0" err="1"/>
              <a:t>true</a:t>
            </a:r>
            <a:r>
              <a:rPr lang="pt-PT" dirty="0"/>
              <a:t> se conjunto resultante tiver pelo menos um elemento);</a:t>
            </a:r>
          </a:p>
          <a:p>
            <a:pPr lvl="1" algn="just"/>
            <a:r>
              <a:rPr lang="pt-PT" b="1" i="1" dirty="0">
                <a:solidFill>
                  <a:srgbClr val="FF0000"/>
                </a:solidFill>
              </a:rPr>
              <a:t>turtles-</a:t>
            </a:r>
            <a:r>
              <a:rPr lang="pt-PT" b="1" i="1" dirty="0" err="1">
                <a:solidFill>
                  <a:srgbClr val="FF0000"/>
                </a:solidFill>
              </a:rPr>
              <a:t>on</a:t>
            </a:r>
            <a:r>
              <a:rPr lang="pt-PT" b="1" i="1" dirty="0">
                <a:solidFill>
                  <a:srgbClr val="FF0000"/>
                </a:solidFill>
              </a:rPr>
              <a:t> </a:t>
            </a:r>
            <a:r>
              <a:rPr lang="pt-PT" b="1" i="1" dirty="0"/>
              <a:t>conjunto de elementos</a:t>
            </a:r>
            <a:r>
              <a:rPr lang="pt-PT" dirty="0"/>
              <a:t> (retorna o conjunto de elemento que estão nos </a:t>
            </a:r>
            <a:r>
              <a:rPr lang="pt-PT" i="1" dirty="0" err="1"/>
              <a:t>patches</a:t>
            </a:r>
            <a:r>
              <a:rPr lang="pt-PT" dirty="0"/>
              <a:t> definidos).</a:t>
            </a:r>
            <a:endParaRPr lang="pt-P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310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Marcador de Posição do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PT" dirty="0">
                <a:latin typeface="Tahoma" pitchFamily="16" charset="0"/>
              </a:rPr>
              <a:t>Introdução à Inteligência Artificial 16/17</a:t>
            </a:r>
          </a:p>
        </p:txBody>
      </p:sp>
      <p:sp>
        <p:nvSpPr>
          <p:cNvPr id="1536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9D4CCB-7FEB-4A58-86AF-8C741D01B2E3}" type="slidenum">
              <a:rPr lang="pt-PT" smtClean="0">
                <a:latin typeface="Tahoma" pitchFamily="16" charset="0"/>
              </a:rPr>
              <a:pPr/>
              <a:t>28</a:t>
            </a:fld>
            <a:endParaRPr lang="pt-PT">
              <a:latin typeface="Tahoma" pitchFamily="1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O Netlogo e a vizinhança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Autofit/>
          </a:bodyPr>
          <a:lstStyle/>
          <a:p>
            <a:pPr algn="just"/>
            <a:r>
              <a:rPr lang="pt-PT" dirty="0"/>
              <a:t>Alguns exemplos de analise das células vizinhas:</a:t>
            </a:r>
          </a:p>
          <a:p>
            <a:pPr lvl="1" algn="just"/>
            <a:r>
              <a:rPr lang="pt-PT" dirty="0"/>
              <a:t>Pergunta se a cor da célula onde está o agente é vermelha:</a:t>
            </a:r>
          </a:p>
          <a:p>
            <a:pPr marL="813816" lvl="3" indent="0" algn="just">
              <a:buNone/>
            </a:pPr>
            <a:r>
              <a:rPr lang="pt-PT" sz="2400" b="1" i="1" dirty="0" err="1">
                <a:solidFill>
                  <a:srgbClr val="FF0000"/>
                </a:solidFill>
              </a:rPr>
              <a:t>if</a:t>
            </a:r>
            <a:r>
              <a:rPr lang="pt-PT" sz="2400" b="1" i="1" dirty="0">
                <a:solidFill>
                  <a:srgbClr val="FF0000"/>
                </a:solidFill>
              </a:rPr>
              <a:t> </a:t>
            </a:r>
            <a:r>
              <a:rPr lang="pt-PT" sz="2400" b="1" i="1" dirty="0" err="1">
                <a:solidFill>
                  <a:srgbClr val="FF0000"/>
                </a:solidFill>
              </a:rPr>
              <a:t>pcolor</a:t>
            </a:r>
            <a:r>
              <a:rPr lang="pt-PT" sz="2400" b="1" i="1" dirty="0">
                <a:solidFill>
                  <a:srgbClr val="FF0000"/>
                </a:solidFill>
              </a:rPr>
              <a:t> = </a:t>
            </a:r>
            <a:r>
              <a:rPr lang="pt-PT" sz="2400" b="1" i="1" dirty="0" err="1">
                <a:solidFill>
                  <a:srgbClr val="FF0000"/>
                </a:solidFill>
              </a:rPr>
              <a:t>red</a:t>
            </a:r>
            <a:endParaRPr lang="pt-PT" sz="2400" b="1" i="1" dirty="0">
              <a:solidFill>
                <a:srgbClr val="FF0000"/>
              </a:solidFill>
            </a:endParaRPr>
          </a:p>
          <a:p>
            <a:pPr lvl="1" algn="just"/>
            <a:r>
              <a:rPr lang="pt-PT" dirty="0"/>
              <a:t>Pergunta se a cor da célula logo à frente do agente é vermelha:</a:t>
            </a:r>
          </a:p>
          <a:p>
            <a:pPr marL="813816" lvl="3" indent="0" algn="just">
              <a:buNone/>
            </a:pPr>
            <a:r>
              <a:rPr lang="pt-PT" sz="2400" b="1" i="1" dirty="0" err="1">
                <a:solidFill>
                  <a:srgbClr val="FF0000"/>
                </a:solidFill>
              </a:rPr>
              <a:t>if</a:t>
            </a:r>
            <a:r>
              <a:rPr lang="pt-PT" sz="2400" b="1" i="1" dirty="0">
                <a:solidFill>
                  <a:srgbClr val="FF0000"/>
                </a:solidFill>
              </a:rPr>
              <a:t> [</a:t>
            </a:r>
            <a:r>
              <a:rPr lang="pt-PT" sz="2400" b="1" i="1" dirty="0" err="1">
                <a:solidFill>
                  <a:srgbClr val="FF0000"/>
                </a:solidFill>
              </a:rPr>
              <a:t>pcolor</a:t>
            </a:r>
            <a:r>
              <a:rPr lang="pt-PT" sz="2400" b="1" i="1" dirty="0">
                <a:solidFill>
                  <a:srgbClr val="FF0000"/>
                </a:solidFill>
              </a:rPr>
              <a:t>] </a:t>
            </a:r>
            <a:r>
              <a:rPr lang="pt-PT" sz="2400" b="1" i="1" dirty="0" err="1">
                <a:solidFill>
                  <a:srgbClr val="FF0000"/>
                </a:solidFill>
              </a:rPr>
              <a:t>of</a:t>
            </a:r>
            <a:r>
              <a:rPr lang="pt-PT" sz="2400" b="1" i="1" dirty="0">
                <a:solidFill>
                  <a:srgbClr val="FF0000"/>
                </a:solidFill>
              </a:rPr>
              <a:t> </a:t>
            </a:r>
            <a:r>
              <a:rPr lang="pt-PT" sz="2400" b="1" i="1" dirty="0" err="1">
                <a:solidFill>
                  <a:srgbClr val="FF0000"/>
                </a:solidFill>
              </a:rPr>
              <a:t>patch-ahead</a:t>
            </a:r>
            <a:r>
              <a:rPr lang="pt-PT" sz="2400" b="1" i="1" dirty="0">
                <a:solidFill>
                  <a:srgbClr val="FF0000"/>
                </a:solidFill>
              </a:rPr>
              <a:t> 1 = </a:t>
            </a:r>
            <a:r>
              <a:rPr lang="pt-PT" sz="2400" b="1" i="1" dirty="0" err="1">
                <a:solidFill>
                  <a:srgbClr val="FF0000"/>
                </a:solidFill>
              </a:rPr>
              <a:t>red</a:t>
            </a:r>
            <a:endParaRPr lang="pt-PT" sz="2400" b="1" i="1" dirty="0">
              <a:solidFill>
                <a:srgbClr val="FF0000"/>
              </a:solidFill>
            </a:endParaRPr>
          </a:p>
          <a:p>
            <a:pPr lvl="1" algn="just"/>
            <a:r>
              <a:rPr lang="pt-PT" dirty="0"/>
              <a:t>Pergunta se a cor da </a:t>
            </a:r>
            <a:r>
              <a:rPr lang="pt-PT" i="1" dirty="0" err="1"/>
              <a:t>patch</a:t>
            </a:r>
            <a:r>
              <a:rPr lang="pt-PT" dirty="0"/>
              <a:t> logo à direita é 0:</a:t>
            </a:r>
          </a:p>
          <a:p>
            <a:pPr marL="813816" lvl="3" indent="0" algn="just">
              <a:buNone/>
            </a:pPr>
            <a:r>
              <a:rPr lang="pt-PT" sz="2400" b="1" i="1" dirty="0" err="1">
                <a:solidFill>
                  <a:srgbClr val="FF0000"/>
                </a:solidFill>
              </a:rPr>
              <a:t>if</a:t>
            </a:r>
            <a:r>
              <a:rPr lang="pt-PT" sz="2400" b="1" i="1" dirty="0">
                <a:solidFill>
                  <a:srgbClr val="FF0000"/>
                </a:solidFill>
              </a:rPr>
              <a:t> [</a:t>
            </a:r>
            <a:r>
              <a:rPr lang="pt-PT" sz="2400" b="1" i="1" dirty="0" err="1">
                <a:solidFill>
                  <a:srgbClr val="FF0000"/>
                </a:solidFill>
              </a:rPr>
              <a:t>pcolor</a:t>
            </a:r>
            <a:r>
              <a:rPr lang="pt-PT" sz="2400" b="1" i="1" dirty="0">
                <a:solidFill>
                  <a:srgbClr val="FF0000"/>
                </a:solidFill>
              </a:rPr>
              <a:t>] </a:t>
            </a:r>
            <a:r>
              <a:rPr lang="pt-PT" sz="2400" b="1" i="1" dirty="0" err="1">
                <a:solidFill>
                  <a:srgbClr val="FF0000"/>
                </a:solidFill>
              </a:rPr>
              <a:t>of</a:t>
            </a:r>
            <a:r>
              <a:rPr lang="pt-PT" sz="2400" b="1" i="1" dirty="0">
                <a:solidFill>
                  <a:srgbClr val="FF0000"/>
                </a:solidFill>
              </a:rPr>
              <a:t> </a:t>
            </a:r>
            <a:r>
              <a:rPr lang="pt-PT" sz="2400" b="1" i="1" dirty="0" err="1">
                <a:solidFill>
                  <a:srgbClr val="FF0000"/>
                </a:solidFill>
              </a:rPr>
              <a:t>patch-right-and-ahead</a:t>
            </a:r>
            <a:r>
              <a:rPr lang="pt-PT" sz="2400" b="1" i="1" dirty="0">
                <a:solidFill>
                  <a:srgbClr val="FF0000"/>
                </a:solidFill>
              </a:rPr>
              <a:t> 90 1 = 0</a:t>
            </a:r>
          </a:p>
        </p:txBody>
      </p:sp>
    </p:spTree>
    <p:extLst>
      <p:ext uri="{BB962C8B-B14F-4D97-AF65-F5344CB8AC3E}">
        <p14:creationId xmlns:p14="http://schemas.microsoft.com/office/powerpoint/2010/main" val="4233593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1144179" y="1439863"/>
            <a:ext cx="7790272" cy="4195762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pt-PT" dirty="0"/>
              <a:t>O Netlogo é um ambiente de programação para modelação de sistemas multiagente. Tem um ambiente 2D:</a:t>
            </a:r>
          </a:p>
          <a:p>
            <a:pPr lvl="1" algn="just">
              <a:defRPr/>
            </a:pPr>
            <a:r>
              <a:rPr lang="pt-PT" dirty="0"/>
              <a:t>Que é uma grelha dividida em células;</a:t>
            </a:r>
          </a:p>
          <a:p>
            <a:pPr lvl="1" algn="just">
              <a:defRPr/>
            </a:pPr>
            <a:r>
              <a:rPr lang="pt-PT" dirty="0"/>
              <a:t>Cada célula dessa grelha tem uma identificação única.</a:t>
            </a:r>
          </a:p>
          <a:p>
            <a:pPr algn="just">
              <a:defRPr/>
            </a:pPr>
            <a:r>
              <a:rPr lang="pt-PT" dirty="0"/>
              <a:t>Esse ambiente 2D pode modificar-se ao longo do tempo.</a:t>
            </a:r>
            <a:endParaRPr lang="pt-PT" sz="2800" dirty="0"/>
          </a:p>
        </p:txBody>
      </p:sp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PT" dirty="0">
                <a:latin typeface="Tahoma" pitchFamily="16" charset="0"/>
              </a:rPr>
              <a:t>Introdução à Inteligência Artificial 16/17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CFA7BB-1613-434D-AE53-AA743FC32296}" type="slidenum">
              <a:rPr lang="pt-PT" smtClean="0">
                <a:latin typeface="Tahoma" pitchFamily="16" charset="0"/>
              </a:rPr>
              <a:pPr/>
              <a:t>2</a:t>
            </a:fld>
            <a:endParaRPr lang="pt-PT">
              <a:latin typeface="Tahoma" pitchFamily="1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Introdução ao Netlogo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Marcador de Posição do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PT" dirty="0">
                <a:latin typeface="Tahoma" pitchFamily="16" charset="0"/>
              </a:rPr>
              <a:t>Introdução à Inteligência Artificial 16/17</a:t>
            </a:r>
          </a:p>
        </p:txBody>
      </p:sp>
      <p:sp>
        <p:nvSpPr>
          <p:cNvPr id="1536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9D4CCB-7FEB-4A58-86AF-8C741D01B2E3}" type="slidenum">
              <a:rPr lang="pt-PT" smtClean="0">
                <a:latin typeface="Tahoma" pitchFamily="16" charset="0"/>
              </a:rPr>
              <a:pPr/>
              <a:t>29</a:t>
            </a:fld>
            <a:endParaRPr lang="pt-PT">
              <a:latin typeface="Tahoma" pitchFamily="1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O Netlogo e a vizinhança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Autofit/>
          </a:bodyPr>
          <a:lstStyle/>
          <a:p>
            <a:pPr algn="just"/>
            <a:r>
              <a:rPr lang="pt-PT" dirty="0"/>
              <a:t>Alguns exemplos de analise das células vizinhas:</a:t>
            </a:r>
          </a:p>
          <a:p>
            <a:pPr lvl="1" algn="just"/>
            <a:r>
              <a:rPr lang="pt-PT" dirty="0"/>
              <a:t>Muda para verde a célula que está à distância 1 (norte) e -1 (este):</a:t>
            </a:r>
          </a:p>
          <a:p>
            <a:pPr marL="813816" lvl="3" indent="0" algn="just">
              <a:buNone/>
            </a:pPr>
            <a:r>
              <a:rPr lang="pt-PT" sz="2400" b="1" i="1" dirty="0" err="1">
                <a:solidFill>
                  <a:srgbClr val="FF0000"/>
                </a:solidFill>
              </a:rPr>
              <a:t>ask</a:t>
            </a:r>
            <a:r>
              <a:rPr lang="pt-PT" sz="2400" b="1" i="1" dirty="0">
                <a:solidFill>
                  <a:srgbClr val="FF0000"/>
                </a:solidFill>
              </a:rPr>
              <a:t> </a:t>
            </a:r>
            <a:r>
              <a:rPr lang="pt-PT" sz="2400" b="1" i="1" dirty="0" err="1">
                <a:solidFill>
                  <a:srgbClr val="FF0000"/>
                </a:solidFill>
              </a:rPr>
              <a:t>patch-at</a:t>
            </a:r>
            <a:r>
              <a:rPr lang="pt-PT" sz="2400" b="1" i="1" dirty="0">
                <a:solidFill>
                  <a:srgbClr val="FF0000"/>
                </a:solidFill>
              </a:rPr>
              <a:t> 1 -1[ set </a:t>
            </a:r>
            <a:r>
              <a:rPr lang="pt-PT" sz="2400" b="1" i="1" dirty="0" err="1">
                <a:solidFill>
                  <a:srgbClr val="FF0000"/>
                </a:solidFill>
              </a:rPr>
              <a:t>pcolor</a:t>
            </a:r>
            <a:r>
              <a:rPr lang="pt-PT" sz="2400" b="1" i="1" dirty="0">
                <a:solidFill>
                  <a:srgbClr val="FF0000"/>
                </a:solidFill>
              </a:rPr>
              <a:t> green ]</a:t>
            </a:r>
          </a:p>
          <a:p>
            <a:pPr lvl="1" algn="just"/>
            <a:r>
              <a:rPr lang="pt-PT" dirty="0"/>
              <a:t>Pergunta se há mais de dois agentes ao redor do agente em questão:</a:t>
            </a:r>
          </a:p>
          <a:p>
            <a:pPr marL="813816" lvl="3" indent="0" algn="just">
              <a:buNone/>
            </a:pPr>
            <a:r>
              <a:rPr lang="pt-PT" sz="2400" b="1" i="1" dirty="0" err="1">
                <a:solidFill>
                  <a:srgbClr val="FF0000"/>
                </a:solidFill>
              </a:rPr>
              <a:t>if</a:t>
            </a:r>
            <a:r>
              <a:rPr lang="pt-PT" sz="2400" b="1" i="1" dirty="0">
                <a:solidFill>
                  <a:srgbClr val="FF0000"/>
                </a:solidFill>
              </a:rPr>
              <a:t> </a:t>
            </a:r>
            <a:r>
              <a:rPr lang="pt-PT" sz="2400" b="1" i="1" dirty="0" err="1">
                <a:solidFill>
                  <a:srgbClr val="FF0000"/>
                </a:solidFill>
              </a:rPr>
              <a:t>count</a:t>
            </a:r>
            <a:r>
              <a:rPr lang="pt-PT" sz="2400" b="1" i="1" dirty="0">
                <a:solidFill>
                  <a:srgbClr val="FF0000"/>
                </a:solidFill>
              </a:rPr>
              <a:t> turtles-</a:t>
            </a:r>
            <a:r>
              <a:rPr lang="pt-PT" sz="2400" b="1" i="1" dirty="0" err="1">
                <a:solidFill>
                  <a:srgbClr val="FF0000"/>
                </a:solidFill>
              </a:rPr>
              <a:t>on</a:t>
            </a:r>
            <a:r>
              <a:rPr lang="pt-PT" sz="2400" b="1" i="1" dirty="0">
                <a:solidFill>
                  <a:srgbClr val="FF0000"/>
                </a:solidFill>
              </a:rPr>
              <a:t> </a:t>
            </a:r>
            <a:r>
              <a:rPr lang="pt-PT" sz="2400" b="1" i="1" dirty="0" err="1">
                <a:solidFill>
                  <a:srgbClr val="FF0000"/>
                </a:solidFill>
              </a:rPr>
              <a:t>neighbors</a:t>
            </a:r>
            <a:r>
              <a:rPr lang="pt-PT" sz="2400" b="1" i="1" dirty="0">
                <a:solidFill>
                  <a:srgbClr val="FF0000"/>
                </a:solidFill>
              </a:rPr>
              <a:t> &gt; 2</a:t>
            </a:r>
          </a:p>
        </p:txBody>
      </p:sp>
    </p:spTree>
    <p:extLst>
      <p:ext uri="{BB962C8B-B14F-4D97-AF65-F5344CB8AC3E}">
        <p14:creationId xmlns:p14="http://schemas.microsoft.com/office/powerpoint/2010/main" val="1645871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Marcador de Posição do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PT" dirty="0">
                <a:latin typeface="Tahoma" pitchFamily="16" charset="0"/>
              </a:rPr>
              <a:t>Introdução à Inteligência Artificial 16/17</a:t>
            </a:r>
          </a:p>
        </p:txBody>
      </p:sp>
      <p:sp>
        <p:nvSpPr>
          <p:cNvPr id="1536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9D4CCB-7FEB-4A58-86AF-8C741D01B2E3}" type="slidenum">
              <a:rPr lang="pt-PT" smtClean="0">
                <a:latin typeface="Tahoma" pitchFamily="16" charset="0"/>
              </a:rPr>
              <a:pPr/>
              <a:t>30</a:t>
            </a:fld>
            <a:endParaRPr lang="pt-PT">
              <a:latin typeface="Tahoma" pitchFamily="1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O Netlogo e a vizinhança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Autofit/>
          </a:bodyPr>
          <a:lstStyle/>
          <a:p>
            <a:pPr algn="just"/>
            <a:r>
              <a:rPr lang="pt-PT" dirty="0"/>
              <a:t>Alguns exemplos de analise das células vizinhas:</a:t>
            </a:r>
          </a:p>
          <a:p>
            <a:pPr lvl="1" algn="just"/>
            <a:r>
              <a:rPr lang="pt-PT" dirty="0"/>
              <a:t>As </a:t>
            </a:r>
            <a:r>
              <a:rPr lang="pt-PT" i="1" dirty="0" err="1"/>
              <a:t>patches</a:t>
            </a:r>
            <a:r>
              <a:rPr lang="pt-PT" dirty="0"/>
              <a:t> em redor do agente que tiverem cor vermelha mudam para cor azul:</a:t>
            </a:r>
          </a:p>
          <a:p>
            <a:pPr marL="813816" lvl="3" indent="0" algn="just">
              <a:buNone/>
            </a:pPr>
            <a:r>
              <a:rPr lang="pt-PT" sz="2400" b="1" i="1" dirty="0" err="1">
                <a:solidFill>
                  <a:srgbClr val="FF0000"/>
                </a:solidFill>
              </a:rPr>
              <a:t>ask</a:t>
            </a:r>
            <a:r>
              <a:rPr lang="pt-PT" sz="2400" b="1" i="1" dirty="0">
                <a:solidFill>
                  <a:srgbClr val="FF0000"/>
                </a:solidFill>
              </a:rPr>
              <a:t> turtles [</a:t>
            </a:r>
            <a:r>
              <a:rPr lang="pt-PT" sz="2400" b="1" i="1" dirty="0" err="1">
                <a:solidFill>
                  <a:srgbClr val="FF0000"/>
                </a:solidFill>
              </a:rPr>
              <a:t>ask</a:t>
            </a:r>
            <a:r>
              <a:rPr lang="pt-PT" sz="2400" b="1" i="1" dirty="0">
                <a:solidFill>
                  <a:srgbClr val="FF0000"/>
                </a:solidFill>
              </a:rPr>
              <a:t>  </a:t>
            </a:r>
            <a:r>
              <a:rPr lang="pt-PT" sz="2400" b="1" i="1" dirty="0" err="1">
                <a:solidFill>
                  <a:srgbClr val="FF0000"/>
                </a:solidFill>
              </a:rPr>
              <a:t>neighbors</a:t>
            </a:r>
            <a:r>
              <a:rPr lang="pt-PT" sz="2400" b="1" i="1" dirty="0">
                <a:solidFill>
                  <a:srgbClr val="FF0000"/>
                </a:solidFill>
              </a:rPr>
              <a:t> </a:t>
            </a:r>
            <a:r>
              <a:rPr lang="pt-PT" sz="2400" b="1" i="1" dirty="0" err="1">
                <a:solidFill>
                  <a:srgbClr val="FF0000"/>
                </a:solidFill>
              </a:rPr>
              <a:t>with</a:t>
            </a:r>
            <a:r>
              <a:rPr lang="pt-PT" sz="2400" b="1" i="1" dirty="0">
                <a:solidFill>
                  <a:srgbClr val="FF0000"/>
                </a:solidFill>
              </a:rPr>
              <a:t> [</a:t>
            </a:r>
            <a:r>
              <a:rPr lang="pt-PT" sz="2400" b="1" i="1" dirty="0" err="1">
                <a:solidFill>
                  <a:srgbClr val="FF0000"/>
                </a:solidFill>
              </a:rPr>
              <a:t>pcolor</a:t>
            </a:r>
            <a:r>
              <a:rPr lang="pt-PT" sz="2400" b="1" i="1" dirty="0">
                <a:solidFill>
                  <a:srgbClr val="FF0000"/>
                </a:solidFill>
              </a:rPr>
              <a:t> = </a:t>
            </a:r>
            <a:r>
              <a:rPr lang="pt-PT" sz="2400" b="1" i="1" dirty="0" err="1">
                <a:solidFill>
                  <a:srgbClr val="FF0000"/>
                </a:solidFill>
              </a:rPr>
              <a:t>red</a:t>
            </a:r>
            <a:r>
              <a:rPr lang="pt-PT" sz="2400" b="1" i="1" dirty="0">
                <a:solidFill>
                  <a:srgbClr val="FF0000"/>
                </a:solidFill>
              </a:rPr>
              <a:t>] [set </a:t>
            </a:r>
            <a:r>
              <a:rPr lang="pt-PT" sz="2400" b="1" i="1" dirty="0" err="1">
                <a:solidFill>
                  <a:srgbClr val="FF0000"/>
                </a:solidFill>
              </a:rPr>
              <a:t>pcolor</a:t>
            </a:r>
            <a:r>
              <a:rPr lang="pt-PT" sz="2400" b="1" i="1" dirty="0">
                <a:solidFill>
                  <a:srgbClr val="FF0000"/>
                </a:solidFill>
              </a:rPr>
              <a:t> </a:t>
            </a:r>
            <a:r>
              <a:rPr lang="pt-PT" sz="2400" b="1" i="1" dirty="0" err="1">
                <a:solidFill>
                  <a:srgbClr val="FF0000"/>
                </a:solidFill>
              </a:rPr>
              <a:t>blue</a:t>
            </a:r>
            <a:r>
              <a:rPr lang="pt-PT" sz="2400" b="1" i="1" dirty="0">
                <a:solidFill>
                  <a:srgbClr val="FF0000"/>
                </a:solidFill>
              </a:rPr>
              <a:t>] ]</a:t>
            </a:r>
            <a:endParaRPr lang="pt-PT" dirty="0"/>
          </a:p>
          <a:p>
            <a:pPr lvl="1" algn="just"/>
            <a:r>
              <a:rPr lang="pt-PT" dirty="0"/>
              <a:t>Pergunta se o valor máximo de energia dos agentes que estão nas quatro células vizinhas ao agente em questão é menor que 10:</a:t>
            </a:r>
          </a:p>
          <a:p>
            <a:pPr marL="813816" lvl="3" indent="0" algn="just">
              <a:buNone/>
            </a:pPr>
            <a:r>
              <a:rPr lang="pt-PT" sz="2400" b="1" i="1" dirty="0" err="1">
                <a:solidFill>
                  <a:srgbClr val="FF0000"/>
                </a:solidFill>
              </a:rPr>
              <a:t>if</a:t>
            </a:r>
            <a:r>
              <a:rPr lang="pt-PT" sz="2400" b="1" i="1" dirty="0">
                <a:solidFill>
                  <a:srgbClr val="FF0000"/>
                </a:solidFill>
              </a:rPr>
              <a:t> </a:t>
            </a:r>
            <a:r>
              <a:rPr lang="pt-PT" sz="2400" b="1" i="1" dirty="0" err="1">
                <a:solidFill>
                  <a:srgbClr val="FF0000"/>
                </a:solidFill>
              </a:rPr>
              <a:t>max</a:t>
            </a:r>
            <a:r>
              <a:rPr lang="pt-PT" sz="2400" b="1" i="1" dirty="0">
                <a:solidFill>
                  <a:srgbClr val="FF0000"/>
                </a:solidFill>
              </a:rPr>
              <a:t> [</a:t>
            </a:r>
            <a:r>
              <a:rPr lang="pt-PT" sz="2400" b="1" i="1" dirty="0" err="1">
                <a:solidFill>
                  <a:srgbClr val="FF0000"/>
                </a:solidFill>
              </a:rPr>
              <a:t>energy</a:t>
            </a:r>
            <a:r>
              <a:rPr lang="pt-PT" sz="2400" b="1" i="1" dirty="0">
                <a:solidFill>
                  <a:srgbClr val="FF0000"/>
                </a:solidFill>
              </a:rPr>
              <a:t>] </a:t>
            </a:r>
            <a:r>
              <a:rPr lang="pt-PT" sz="2400" b="1" i="1" dirty="0" err="1">
                <a:solidFill>
                  <a:srgbClr val="FF0000"/>
                </a:solidFill>
              </a:rPr>
              <a:t>of</a:t>
            </a:r>
            <a:r>
              <a:rPr lang="pt-PT" sz="2400" b="1" i="1" dirty="0">
                <a:solidFill>
                  <a:srgbClr val="FF0000"/>
                </a:solidFill>
              </a:rPr>
              <a:t> turtles-</a:t>
            </a:r>
            <a:r>
              <a:rPr lang="pt-PT" sz="2400" b="1" i="1" dirty="0" err="1">
                <a:solidFill>
                  <a:srgbClr val="FF0000"/>
                </a:solidFill>
              </a:rPr>
              <a:t>on</a:t>
            </a:r>
            <a:r>
              <a:rPr lang="pt-PT" sz="2400" b="1" i="1" dirty="0">
                <a:solidFill>
                  <a:srgbClr val="FF0000"/>
                </a:solidFill>
              </a:rPr>
              <a:t> neighbors4 &lt; 10</a:t>
            </a:r>
          </a:p>
        </p:txBody>
      </p:sp>
    </p:spTree>
    <p:extLst>
      <p:ext uri="{BB962C8B-B14F-4D97-AF65-F5344CB8AC3E}">
        <p14:creationId xmlns:p14="http://schemas.microsoft.com/office/powerpoint/2010/main" val="217197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Marcador de Posição do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PT" dirty="0">
                <a:latin typeface="Tahoma" pitchFamily="16" charset="0"/>
              </a:rPr>
              <a:t>Introdução à Inteligência Artificial 16/17</a:t>
            </a:r>
          </a:p>
        </p:txBody>
      </p:sp>
      <p:sp>
        <p:nvSpPr>
          <p:cNvPr id="1536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9D4CCB-7FEB-4A58-86AF-8C741D01B2E3}" type="slidenum">
              <a:rPr lang="pt-PT" smtClean="0">
                <a:latin typeface="Tahoma" pitchFamily="16" charset="0"/>
              </a:rPr>
              <a:pPr/>
              <a:t>31</a:t>
            </a:fld>
            <a:endParaRPr lang="pt-PT">
              <a:latin typeface="Tahoma" pitchFamily="16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/>
          <a:lstStyle/>
          <a:p>
            <a:pPr algn="ctr"/>
            <a:r>
              <a:rPr lang="pt-PT" dirty="0"/>
              <a:t>O Netlogo e a vizinhança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>
            <a:noAutofit/>
          </a:bodyPr>
          <a:lstStyle/>
          <a:p>
            <a:pPr algn="just"/>
            <a:r>
              <a:rPr lang="pt-PT" dirty="0"/>
              <a:t>Alguns exemplos de analise das células vizinhas:</a:t>
            </a:r>
          </a:p>
          <a:p>
            <a:pPr lvl="1" algn="just"/>
            <a:r>
              <a:rPr lang="pt-PT" dirty="0"/>
              <a:t>Mata um dos agentes que está numa das 4 células vizinhas ao agente:</a:t>
            </a:r>
          </a:p>
          <a:p>
            <a:pPr marL="813816" lvl="3" indent="0" algn="just">
              <a:buNone/>
            </a:pPr>
            <a:r>
              <a:rPr lang="pt-PT" sz="2400" b="1" i="1" dirty="0" err="1">
                <a:solidFill>
                  <a:srgbClr val="FF0000"/>
                </a:solidFill>
              </a:rPr>
              <a:t>ask</a:t>
            </a:r>
            <a:r>
              <a:rPr lang="pt-PT" sz="2400" b="1" i="1" dirty="0">
                <a:solidFill>
                  <a:srgbClr val="FF0000"/>
                </a:solidFill>
              </a:rPr>
              <a:t> </a:t>
            </a:r>
            <a:r>
              <a:rPr lang="pt-PT" sz="2400" b="1" i="1" dirty="0" err="1">
                <a:solidFill>
                  <a:srgbClr val="FF0000"/>
                </a:solidFill>
              </a:rPr>
              <a:t>one-of</a:t>
            </a:r>
            <a:r>
              <a:rPr lang="pt-PT" sz="2400" b="1" i="1" dirty="0">
                <a:solidFill>
                  <a:srgbClr val="FF0000"/>
                </a:solidFill>
              </a:rPr>
              <a:t> turtles-</a:t>
            </a:r>
            <a:r>
              <a:rPr lang="pt-PT" sz="2400" b="1" i="1" dirty="0" err="1">
                <a:solidFill>
                  <a:srgbClr val="FF0000"/>
                </a:solidFill>
              </a:rPr>
              <a:t>on</a:t>
            </a:r>
            <a:r>
              <a:rPr lang="pt-PT" sz="2400" b="1" i="1" dirty="0">
                <a:solidFill>
                  <a:srgbClr val="FF0000"/>
                </a:solidFill>
              </a:rPr>
              <a:t> neighbors4 [die]</a:t>
            </a:r>
          </a:p>
          <a:p>
            <a:pPr lvl="1" algn="just"/>
            <a:r>
              <a:rPr lang="pt-PT" dirty="0"/>
              <a:t>Se houverem </a:t>
            </a:r>
            <a:r>
              <a:rPr lang="pt-PT" i="1" dirty="0" err="1"/>
              <a:t>patches</a:t>
            </a:r>
            <a:r>
              <a:rPr lang="pt-PT" dirty="0"/>
              <a:t> vermelhas nas quatro células vizinhas ao agente, apenas uma delas muda a cor para azul:</a:t>
            </a:r>
          </a:p>
          <a:p>
            <a:pPr marL="813816" lvl="3" indent="0" algn="just">
              <a:buNone/>
            </a:pPr>
            <a:r>
              <a:rPr lang="pt-PT" sz="2400" b="1" i="1" dirty="0" err="1">
                <a:solidFill>
                  <a:srgbClr val="FF0000"/>
                </a:solidFill>
              </a:rPr>
              <a:t>ask</a:t>
            </a:r>
            <a:r>
              <a:rPr lang="pt-PT" sz="2400" b="1" i="1" dirty="0">
                <a:solidFill>
                  <a:srgbClr val="FF0000"/>
                </a:solidFill>
              </a:rPr>
              <a:t> turtles [</a:t>
            </a:r>
            <a:r>
              <a:rPr lang="pt-PT" sz="2400" b="1" i="1" dirty="0" err="1">
                <a:solidFill>
                  <a:srgbClr val="FF0000"/>
                </a:solidFill>
              </a:rPr>
              <a:t>if</a:t>
            </a:r>
            <a:r>
              <a:rPr lang="pt-PT" sz="2400" b="1" i="1" dirty="0">
                <a:solidFill>
                  <a:srgbClr val="FF0000"/>
                </a:solidFill>
              </a:rPr>
              <a:t> </a:t>
            </a:r>
            <a:r>
              <a:rPr lang="pt-PT" sz="2400" b="1" i="1" dirty="0" err="1">
                <a:solidFill>
                  <a:srgbClr val="FF0000"/>
                </a:solidFill>
              </a:rPr>
              <a:t>any</a:t>
            </a:r>
            <a:r>
              <a:rPr lang="pt-PT" sz="2400" b="1" i="1" dirty="0">
                <a:solidFill>
                  <a:srgbClr val="FF0000"/>
                </a:solidFill>
              </a:rPr>
              <a:t>? neighbors4 </a:t>
            </a:r>
            <a:r>
              <a:rPr lang="pt-PT" sz="2400" b="1" i="1" dirty="0" err="1">
                <a:solidFill>
                  <a:srgbClr val="FF0000"/>
                </a:solidFill>
              </a:rPr>
              <a:t>with</a:t>
            </a:r>
            <a:r>
              <a:rPr lang="pt-PT" sz="2400" b="1" i="1" dirty="0">
                <a:solidFill>
                  <a:srgbClr val="FF0000"/>
                </a:solidFill>
              </a:rPr>
              <a:t> [</a:t>
            </a:r>
            <a:r>
              <a:rPr lang="pt-PT" sz="2400" b="1" i="1" dirty="0" err="1">
                <a:solidFill>
                  <a:srgbClr val="FF0000"/>
                </a:solidFill>
              </a:rPr>
              <a:t>pcolor</a:t>
            </a:r>
            <a:r>
              <a:rPr lang="pt-PT" sz="2400" b="1" i="1" dirty="0">
                <a:solidFill>
                  <a:srgbClr val="FF0000"/>
                </a:solidFill>
              </a:rPr>
              <a:t> = </a:t>
            </a:r>
            <a:r>
              <a:rPr lang="pt-PT" sz="2400" b="1" i="1" dirty="0" err="1">
                <a:solidFill>
                  <a:srgbClr val="FF0000"/>
                </a:solidFill>
              </a:rPr>
              <a:t>red</a:t>
            </a:r>
            <a:r>
              <a:rPr lang="pt-PT" sz="2400" b="1" i="1" dirty="0">
                <a:solidFill>
                  <a:srgbClr val="FF0000"/>
                </a:solidFill>
              </a:rPr>
              <a:t>] [</a:t>
            </a:r>
            <a:r>
              <a:rPr lang="pt-PT" sz="2400" b="1" i="1" dirty="0" err="1">
                <a:solidFill>
                  <a:srgbClr val="FF0000"/>
                </a:solidFill>
              </a:rPr>
              <a:t>ask</a:t>
            </a:r>
            <a:r>
              <a:rPr lang="pt-PT" sz="2400" b="1" i="1" dirty="0">
                <a:solidFill>
                  <a:srgbClr val="FF0000"/>
                </a:solidFill>
              </a:rPr>
              <a:t> </a:t>
            </a:r>
            <a:r>
              <a:rPr lang="pt-PT" sz="2400" b="1" i="1" dirty="0" err="1">
                <a:solidFill>
                  <a:srgbClr val="FF0000"/>
                </a:solidFill>
              </a:rPr>
              <a:t>one-of</a:t>
            </a:r>
            <a:r>
              <a:rPr lang="pt-PT" sz="2400" b="1" i="1" dirty="0">
                <a:solidFill>
                  <a:srgbClr val="FF0000"/>
                </a:solidFill>
              </a:rPr>
              <a:t> neighbors4 </a:t>
            </a:r>
            <a:r>
              <a:rPr lang="pt-PT" sz="2400" b="1" i="1" dirty="0" err="1">
                <a:solidFill>
                  <a:srgbClr val="FF0000"/>
                </a:solidFill>
              </a:rPr>
              <a:t>with</a:t>
            </a:r>
            <a:r>
              <a:rPr lang="pt-PT" sz="2400" b="1" i="1" dirty="0">
                <a:solidFill>
                  <a:srgbClr val="FF0000"/>
                </a:solidFill>
              </a:rPr>
              <a:t> [</a:t>
            </a:r>
            <a:r>
              <a:rPr lang="pt-PT" sz="2400" b="1" i="1" dirty="0" err="1">
                <a:solidFill>
                  <a:srgbClr val="FF0000"/>
                </a:solidFill>
              </a:rPr>
              <a:t>pcolor</a:t>
            </a:r>
            <a:r>
              <a:rPr lang="pt-PT" sz="2400" b="1" i="1" dirty="0">
                <a:solidFill>
                  <a:srgbClr val="FF0000"/>
                </a:solidFill>
              </a:rPr>
              <a:t> = </a:t>
            </a:r>
            <a:r>
              <a:rPr lang="pt-PT" sz="2400" b="1" i="1" dirty="0" err="1">
                <a:solidFill>
                  <a:srgbClr val="FF0000"/>
                </a:solidFill>
              </a:rPr>
              <a:t>red</a:t>
            </a:r>
            <a:r>
              <a:rPr lang="pt-PT" sz="2400" b="1" i="1" dirty="0">
                <a:solidFill>
                  <a:srgbClr val="FF0000"/>
                </a:solidFill>
              </a:rPr>
              <a:t>] [set </a:t>
            </a:r>
            <a:r>
              <a:rPr lang="pt-PT" sz="2400" b="1" i="1" dirty="0" err="1">
                <a:solidFill>
                  <a:srgbClr val="FF0000"/>
                </a:solidFill>
              </a:rPr>
              <a:t>pcolor</a:t>
            </a:r>
            <a:r>
              <a:rPr lang="pt-PT" sz="2400" b="1" i="1" dirty="0">
                <a:solidFill>
                  <a:srgbClr val="FF0000"/>
                </a:solidFill>
              </a:rPr>
              <a:t> </a:t>
            </a:r>
            <a:r>
              <a:rPr lang="pt-PT" sz="2400" b="1" i="1" dirty="0" err="1">
                <a:solidFill>
                  <a:srgbClr val="FF0000"/>
                </a:solidFill>
              </a:rPr>
              <a:t>blue</a:t>
            </a:r>
            <a:r>
              <a:rPr lang="pt-PT" sz="2400" b="1" i="1" dirty="0">
                <a:solidFill>
                  <a:srgbClr val="FF0000"/>
                </a:solidFill>
              </a:rPr>
              <a:t>] ] ]</a:t>
            </a:r>
          </a:p>
        </p:txBody>
      </p:sp>
    </p:spTree>
    <p:extLst>
      <p:ext uri="{BB962C8B-B14F-4D97-AF65-F5344CB8AC3E}">
        <p14:creationId xmlns:p14="http://schemas.microsoft.com/office/powerpoint/2010/main" val="290290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PT" dirty="0">
                <a:latin typeface="Tahoma" pitchFamily="16" charset="0"/>
              </a:rPr>
              <a:t>Introdução à Inteligência Artificial 16/17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20BB2A-D7EE-4216-B1D8-8798A5BAC632}" type="slidenum">
              <a:rPr lang="pt-PT" smtClean="0">
                <a:latin typeface="Tahoma" pitchFamily="16" charset="0"/>
              </a:rPr>
              <a:pPr/>
              <a:t>3</a:t>
            </a:fld>
            <a:endParaRPr lang="pt-PT">
              <a:latin typeface="Tahoma" pitchFamily="1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pt-PT" dirty="0"/>
              <a:t>O Netlogo é baseado no conceito de agente.</a:t>
            </a:r>
          </a:p>
          <a:p>
            <a:pPr algn="just">
              <a:defRPr/>
            </a:pPr>
            <a:r>
              <a:rPr lang="pt-PT" dirty="0"/>
              <a:t>Um agente é uma entidade autónoma com comportamento próprio.</a:t>
            </a:r>
          </a:p>
          <a:p>
            <a:pPr algn="just">
              <a:defRPr/>
            </a:pPr>
            <a:r>
              <a:rPr lang="pt-PT" dirty="0"/>
              <a:t>É o programador do Netlogo que define as características e o comportamento dos agentes.</a:t>
            </a:r>
          </a:p>
          <a:p>
            <a:pPr algn="just">
              <a:defRPr/>
            </a:pPr>
            <a:r>
              <a:rPr lang="pt-PT" dirty="0"/>
              <a:t>Durante a simulação existem interações entre os agentes e o ambiente, que são devidas ao comportamento dos agentes.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Introdução ao Netlogo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PT" dirty="0">
                <a:latin typeface="Tahoma" pitchFamily="16" charset="0"/>
              </a:rPr>
              <a:t>Introdução à Inteligência Artificial 16/17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2AC0BA-5523-410A-8E4B-B3A512E4E9CE}" type="slidenum">
              <a:rPr lang="pt-PT" smtClean="0">
                <a:latin typeface="Tahoma" pitchFamily="16" charset="0"/>
              </a:rPr>
              <a:pPr/>
              <a:t>4</a:t>
            </a:fld>
            <a:endParaRPr lang="pt-PT">
              <a:latin typeface="Tahoma" pitchFamily="1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defRPr/>
            </a:pPr>
            <a:r>
              <a:rPr lang="pt-PT" sz="3500" dirty="0"/>
              <a:t>Utiliza-se o Netlogo para:</a:t>
            </a:r>
          </a:p>
          <a:p>
            <a:pPr lvl="1" algn="just">
              <a:defRPr/>
            </a:pPr>
            <a:r>
              <a:rPr lang="pt-PT" sz="3000" dirty="0"/>
              <a:t>Simulação de modelos existentes;</a:t>
            </a:r>
          </a:p>
          <a:p>
            <a:pPr lvl="1" algn="just">
              <a:defRPr/>
            </a:pPr>
            <a:r>
              <a:rPr lang="pt-PT" sz="3000" dirty="0"/>
              <a:t>Desenvolvimento de novos modelos de simulação.</a:t>
            </a:r>
          </a:p>
          <a:p>
            <a:pPr algn="just">
              <a:defRPr/>
            </a:pPr>
            <a:r>
              <a:rPr lang="pt-PT" sz="3500" dirty="0"/>
              <a:t>O Netlogo tem três tipos de elementos:</a:t>
            </a:r>
          </a:p>
          <a:p>
            <a:pPr lvl="1" algn="just">
              <a:defRPr/>
            </a:pPr>
            <a:r>
              <a:rPr lang="pt-PT" sz="3000" i="1" u="sng" dirty="0"/>
              <a:t>Turtles</a:t>
            </a:r>
          </a:p>
          <a:p>
            <a:pPr lvl="2" algn="just">
              <a:defRPr/>
            </a:pPr>
            <a:r>
              <a:rPr lang="pt-PT" sz="2600" dirty="0"/>
              <a:t>Agentes que se movem no ambiente 2D.</a:t>
            </a:r>
          </a:p>
          <a:p>
            <a:pPr lvl="1" algn="just">
              <a:defRPr/>
            </a:pPr>
            <a:r>
              <a:rPr lang="pt-PT" sz="3000" i="1" u="sng" dirty="0" err="1"/>
              <a:t>Patches</a:t>
            </a:r>
            <a:endParaRPr lang="pt-PT" sz="3000" i="1" u="sng" dirty="0"/>
          </a:p>
          <a:p>
            <a:pPr lvl="2" algn="just">
              <a:defRPr/>
            </a:pPr>
            <a:r>
              <a:rPr lang="pt-PT" sz="2600" dirty="0"/>
              <a:t>Células que constituem o ambiente 2D.</a:t>
            </a:r>
          </a:p>
          <a:p>
            <a:pPr lvl="1" algn="just">
              <a:defRPr/>
            </a:pPr>
            <a:r>
              <a:rPr lang="pt-PT" sz="3000" u="sng" dirty="0"/>
              <a:t>Observador</a:t>
            </a:r>
          </a:p>
          <a:p>
            <a:pPr lvl="2" algn="just">
              <a:defRPr/>
            </a:pPr>
            <a:r>
              <a:rPr lang="pt-PT" sz="2600" dirty="0"/>
              <a:t>Observa o mundo e pode atuar sobre ele (pessoa que usa e analisa a simulação no Netlogo).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Introdução ao Netlogo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PT" dirty="0">
                <a:latin typeface="Tahoma" pitchFamily="16" charset="0"/>
              </a:rPr>
              <a:t>Introdução à Inteligência Artificial 16/17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52449A-F283-49F6-9F43-8B230B930272}" type="slidenum">
              <a:rPr lang="pt-PT" smtClean="0">
                <a:latin typeface="Tahoma" pitchFamily="16" charset="0"/>
              </a:rPr>
              <a:pPr/>
              <a:t>5</a:t>
            </a:fld>
            <a:endParaRPr lang="pt-PT">
              <a:latin typeface="Tahoma" pitchFamily="16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PT" dirty="0"/>
              <a:t>O ambiente de trabalho do Netlogo está estruturado com os separadores:</a:t>
            </a:r>
          </a:p>
          <a:p>
            <a:pPr lvl="1" algn="just"/>
            <a:r>
              <a:rPr lang="pt-PT" i="1" u="sng" dirty="0"/>
              <a:t>Interface</a:t>
            </a:r>
            <a:endParaRPr lang="pt-PT" u="sng" dirty="0"/>
          </a:p>
          <a:p>
            <a:pPr lvl="2" algn="just"/>
            <a:r>
              <a:rPr lang="pt-PT" dirty="0"/>
              <a:t>Onde se interage com a simulação do modelo (criação de elementos gráficos variados).</a:t>
            </a:r>
          </a:p>
          <a:p>
            <a:pPr lvl="1" algn="just"/>
            <a:r>
              <a:rPr lang="pt-PT" i="1" u="sng" dirty="0" err="1"/>
              <a:t>Info</a:t>
            </a:r>
            <a:endParaRPr lang="pt-PT" u="sng" dirty="0"/>
          </a:p>
          <a:p>
            <a:pPr lvl="2" algn="just"/>
            <a:r>
              <a:rPr lang="pt-PT" dirty="0"/>
              <a:t>Onde se coloca a documentação do modelo (o que faz, como se usa, etc.).</a:t>
            </a:r>
          </a:p>
          <a:p>
            <a:pPr lvl="1" algn="just"/>
            <a:r>
              <a:rPr lang="pt-PT" i="1" u="sng" dirty="0" err="1"/>
              <a:t>Code</a:t>
            </a:r>
            <a:endParaRPr lang="pt-PT" i="1" u="sng" dirty="0"/>
          </a:p>
          <a:p>
            <a:pPr lvl="2" algn="just"/>
            <a:r>
              <a:rPr lang="pt-PT" dirty="0"/>
              <a:t>Onde se faz a codificação das funções do modelo.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Introdução ao Netlogo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Marcador de Posição do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PT" dirty="0">
                <a:latin typeface="Tahoma" pitchFamily="16" charset="0"/>
              </a:rPr>
              <a:t>Introdução à Inteligência Artificial 16/17</a:t>
            </a:r>
          </a:p>
        </p:txBody>
      </p:sp>
      <p:sp>
        <p:nvSpPr>
          <p:cNvPr id="15365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9D4CCB-7FEB-4A58-86AF-8C741D01B2E3}" type="slidenum">
              <a:rPr lang="pt-PT" smtClean="0">
                <a:latin typeface="Tahoma" pitchFamily="16" charset="0"/>
              </a:rPr>
              <a:pPr/>
              <a:t>6</a:t>
            </a:fld>
            <a:endParaRPr lang="pt-PT">
              <a:latin typeface="Tahoma" pitchFamily="1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Programação básica no Netlogo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pt-PT" dirty="0"/>
              <a:t>Exemplos de instruções de inicialização:</a:t>
            </a:r>
            <a:endParaRPr lang="pt-PT" i="1" dirty="0">
              <a:solidFill>
                <a:srgbClr val="FF0000"/>
              </a:solidFill>
            </a:endParaRPr>
          </a:p>
          <a:p>
            <a:pPr lvl="1" algn="just"/>
            <a:r>
              <a:rPr lang="pt-PT" b="1" i="1" dirty="0">
                <a:solidFill>
                  <a:srgbClr val="FF0000"/>
                </a:solidFill>
              </a:rPr>
              <a:t>clear-</a:t>
            </a:r>
            <a:r>
              <a:rPr lang="pt-PT" b="1" i="1" dirty="0" err="1">
                <a:solidFill>
                  <a:srgbClr val="FF0000"/>
                </a:solidFill>
              </a:rPr>
              <a:t>turtles</a:t>
            </a:r>
            <a:r>
              <a:rPr lang="pt-PT" b="1" dirty="0"/>
              <a:t> </a:t>
            </a:r>
            <a:r>
              <a:rPr lang="pt-PT" dirty="0"/>
              <a:t>ou</a:t>
            </a:r>
            <a:r>
              <a:rPr lang="pt-PT" b="1" dirty="0"/>
              <a:t> </a:t>
            </a:r>
            <a:r>
              <a:rPr lang="pt-PT" b="1" i="1" dirty="0" err="1">
                <a:solidFill>
                  <a:srgbClr val="FF0000"/>
                </a:solidFill>
              </a:rPr>
              <a:t>ct</a:t>
            </a:r>
            <a:r>
              <a:rPr lang="pt-PT" dirty="0"/>
              <a:t> (apaga todos os agentes);</a:t>
            </a:r>
          </a:p>
          <a:p>
            <a:pPr lvl="1" algn="just"/>
            <a:r>
              <a:rPr lang="pt-PT" b="1" i="1" dirty="0">
                <a:solidFill>
                  <a:srgbClr val="FF0000"/>
                </a:solidFill>
              </a:rPr>
              <a:t>clear-</a:t>
            </a:r>
            <a:r>
              <a:rPr lang="pt-PT" b="1" i="1" dirty="0" err="1">
                <a:solidFill>
                  <a:srgbClr val="FF0000"/>
                </a:solidFill>
              </a:rPr>
              <a:t>patches</a:t>
            </a:r>
            <a:r>
              <a:rPr lang="pt-PT" b="1" i="1" dirty="0">
                <a:solidFill>
                  <a:srgbClr val="FF0000"/>
                </a:solidFill>
              </a:rPr>
              <a:t>	 </a:t>
            </a:r>
            <a:r>
              <a:rPr lang="pt-PT" dirty="0"/>
              <a:t>ou</a:t>
            </a:r>
            <a:r>
              <a:rPr lang="pt-PT" b="1" dirty="0"/>
              <a:t> </a:t>
            </a:r>
            <a:r>
              <a:rPr lang="pt-PT" b="1" i="1" dirty="0" err="1">
                <a:solidFill>
                  <a:srgbClr val="FF0000"/>
                </a:solidFill>
              </a:rPr>
              <a:t>cp</a:t>
            </a:r>
            <a:r>
              <a:rPr lang="pt-PT" dirty="0"/>
              <a:t> (limpa o ambiente 2D);</a:t>
            </a:r>
            <a:endParaRPr lang="pt-PT" b="1" dirty="0"/>
          </a:p>
          <a:p>
            <a:pPr lvl="1" algn="just"/>
            <a:r>
              <a:rPr lang="pt-PT" b="1" i="1" dirty="0">
                <a:solidFill>
                  <a:srgbClr val="FF0000"/>
                </a:solidFill>
              </a:rPr>
              <a:t>clear-</a:t>
            </a:r>
            <a:r>
              <a:rPr lang="pt-PT" b="1" i="1" dirty="0" err="1">
                <a:solidFill>
                  <a:srgbClr val="FF0000"/>
                </a:solidFill>
              </a:rPr>
              <a:t>all</a:t>
            </a:r>
            <a:r>
              <a:rPr lang="pt-PT" b="1" i="1" dirty="0">
                <a:solidFill>
                  <a:srgbClr val="FF0000"/>
                </a:solidFill>
              </a:rPr>
              <a:t> </a:t>
            </a:r>
            <a:r>
              <a:rPr lang="pt-PT" dirty="0"/>
              <a:t>ou</a:t>
            </a:r>
            <a:r>
              <a:rPr lang="pt-PT" b="1" dirty="0"/>
              <a:t> </a:t>
            </a:r>
            <a:r>
              <a:rPr lang="pt-PT" b="1" i="1" dirty="0">
                <a:solidFill>
                  <a:srgbClr val="FF0000"/>
                </a:solidFill>
              </a:rPr>
              <a:t>ca</a:t>
            </a:r>
            <a:r>
              <a:rPr lang="pt-PT" dirty="0"/>
              <a:t> (apaga os agentes, variáveis e limpa o ambiente 2D);</a:t>
            </a:r>
            <a:endParaRPr lang="pt-PT" b="1" i="1" dirty="0">
              <a:solidFill>
                <a:srgbClr val="FF0000"/>
              </a:solidFill>
            </a:endParaRPr>
          </a:p>
          <a:p>
            <a:pPr lvl="1" algn="just"/>
            <a:r>
              <a:rPr lang="pt-PT" b="1" i="1" dirty="0" err="1">
                <a:solidFill>
                  <a:srgbClr val="FF0000"/>
                </a:solidFill>
              </a:rPr>
              <a:t>create-turtles</a:t>
            </a:r>
            <a:r>
              <a:rPr lang="pt-PT" b="1" dirty="0">
                <a:solidFill>
                  <a:srgbClr val="FF0000"/>
                </a:solidFill>
              </a:rPr>
              <a:t> </a:t>
            </a:r>
            <a:r>
              <a:rPr lang="pt-PT" b="1" i="1" dirty="0"/>
              <a:t>n</a:t>
            </a:r>
            <a:r>
              <a:rPr lang="pt-PT" b="1" dirty="0"/>
              <a:t> </a:t>
            </a:r>
            <a:r>
              <a:rPr lang="pt-PT" dirty="0"/>
              <a:t>ou</a:t>
            </a:r>
            <a:r>
              <a:rPr lang="pt-PT" b="1" dirty="0"/>
              <a:t> </a:t>
            </a:r>
            <a:r>
              <a:rPr lang="pt-PT" b="1" i="1" dirty="0" err="1">
                <a:solidFill>
                  <a:srgbClr val="FF0000"/>
                </a:solidFill>
              </a:rPr>
              <a:t>crt</a:t>
            </a:r>
            <a:r>
              <a:rPr lang="pt-PT" b="1" dirty="0">
                <a:solidFill>
                  <a:srgbClr val="FF0000"/>
                </a:solidFill>
              </a:rPr>
              <a:t> </a:t>
            </a:r>
            <a:r>
              <a:rPr lang="pt-PT" b="1" i="1" dirty="0"/>
              <a:t>n</a:t>
            </a:r>
            <a:r>
              <a:rPr lang="pt-PT" dirty="0"/>
              <a:t> (cria </a:t>
            </a:r>
            <a:r>
              <a:rPr lang="pt-PT" i="1" dirty="0"/>
              <a:t>n</a:t>
            </a:r>
            <a:r>
              <a:rPr lang="pt-PT" dirty="0"/>
              <a:t> agentes);</a:t>
            </a:r>
            <a:endParaRPr lang="pt-PT" b="1" dirty="0"/>
          </a:p>
          <a:p>
            <a:pPr lvl="1" algn="just"/>
            <a:r>
              <a:rPr lang="en-US" b="1" i="1" dirty="0">
                <a:solidFill>
                  <a:srgbClr val="FF0000"/>
                </a:solidFill>
              </a:rPr>
              <a:t>set</a:t>
            </a:r>
            <a:r>
              <a:rPr lang="en-US" dirty="0"/>
              <a:t> </a:t>
            </a:r>
            <a:r>
              <a:rPr lang="en-US" b="1" i="1" dirty="0" err="1"/>
              <a:t>var</a:t>
            </a:r>
            <a:r>
              <a:rPr lang="en-US" b="1" i="1" dirty="0"/>
              <a:t> value</a:t>
            </a:r>
            <a:r>
              <a:rPr lang="pt-PT" dirty="0"/>
              <a:t> (atribui um valor à variável var)</a:t>
            </a:r>
            <a:r>
              <a:rPr lang="en-US" dirty="0"/>
              <a:t>.</a:t>
            </a:r>
          </a:p>
          <a:p>
            <a:pPr algn="just"/>
            <a:r>
              <a:rPr lang="pt-PT" dirty="0"/>
              <a:t>Exemplo de instrução de desativação:</a:t>
            </a:r>
            <a:endParaRPr lang="pt-PT" i="1" dirty="0">
              <a:solidFill>
                <a:srgbClr val="FF0000"/>
              </a:solidFill>
            </a:endParaRPr>
          </a:p>
          <a:p>
            <a:pPr lvl="1" algn="just"/>
            <a:r>
              <a:rPr lang="pt-PT" b="1" i="1" dirty="0">
                <a:solidFill>
                  <a:srgbClr val="FF0000"/>
                </a:solidFill>
              </a:rPr>
              <a:t>die</a:t>
            </a:r>
            <a:r>
              <a:rPr lang="pt-PT" dirty="0"/>
              <a:t> (destrói o agente).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Marcador de Posição do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PT" dirty="0">
                <a:latin typeface="Tahoma" pitchFamily="16" charset="0"/>
              </a:rPr>
              <a:t>Introdução à Inteligência Artificial 16/17</a:t>
            </a:r>
          </a:p>
        </p:txBody>
      </p:sp>
      <p:sp>
        <p:nvSpPr>
          <p:cNvPr id="16389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1F6A1D-7D2A-4E70-9BEC-22CD1E2D50EA}" type="slidenum">
              <a:rPr lang="pt-PT" smtClean="0">
                <a:latin typeface="Tahoma" pitchFamily="16" charset="0"/>
              </a:rPr>
              <a:pPr/>
              <a:t>7</a:t>
            </a:fld>
            <a:endParaRPr lang="pt-PT">
              <a:latin typeface="Tahoma" pitchFamily="1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Programação básica no Netlogo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PT" sz="4000" dirty="0"/>
              <a:t>Exemplos de instruções de movimentação de agentes (</a:t>
            </a:r>
            <a:r>
              <a:rPr lang="pt-PT" sz="4000" i="1" dirty="0"/>
              <a:t>turtles</a:t>
            </a:r>
            <a:r>
              <a:rPr lang="pt-PT" sz="4000" dirty="0"/>
              <a:t>):</a:t>
            </a:r>
            <a:endParaRPr lang="pt-PT" sz="4000" dirty="0">
              <a:solidFill>
                <a:srgbClr val="FF0000"/>
              </a:solidFill>
            </a:endParaRPr>
          </a:p>
          <a:p>
            <a:pPr lvl="1" algn="just"/>
            <a:r>
              <a:rPr lang="pt-PT" sz="3600" b="1" i="1" dirty="0" err="1">
                <a:solidFill>
                  <a:srgbClr val="FF0000"/>
                </a:solidFill>
              </a:rPr>
              <a:t>forward</a:t>
            </a:r>
            <a:r>
              <a:rPr lang="pt-PT" sz="3600" b="1" dirty="0">
                <a:solidFill>
                  <a:srgbClr val="FF0000"/>
                </a:solidFill>
              </a:rPr>
              <a:t> </a:t>
            </a:r>
            <a:r>
              <a:rPr lang="pt-PT" sz="3600" b="1" i="1" dirty="0"/>
              <a:t>n</a:t>
            </a:r>
            <a:r>
              <a:rPr lang="pt-PT" sz="3600" b="1" dirty="0"/>
              <a:t> </a:t>
            </a:r>
            <a:r>
              <a:rPr lang="pt-PT" sz="3600" dirty="0"/>
              <a:t>ou</a:t>
            </a:r>
            <a:r>
              <a:rPr lang="pt-PT" sz="3600" b="1" dirty="0"/>
              <a:t> </a:t>
            </a:r>
            <a:r>
              <a:rPr lang="pt-PT" sz="3600" b="1" i="1" dirty="0" err="1">
                <a:solidFill>
                  <a:srgbClr val="FF0000"/>
                </a:solidFill>
              </a:rPr>
              <a:t>fd</a:t>
            </a:r>
            <a:r>
              <a:rPr lang="pt-PT" sz="3600" b="1" dirty="0"/>
              <a:t> </a:t>
            </a:r>
            <a:r>
              <a:rPr lang="pt-PT" sz="3600" b="1" i="1" dirty="0"/>
              <a:t>n</a:t>
            </a:r>
            <a:r>
              <a:rPr lang="pt-PT" sz="3600" dirty="0"/>
              <a:t> (o agente avança </a:t>
            </a:r>
            <a:r>
              <a:rPr lang="pt-PT" sz="3600" i="1" dirty="0"/>
              <a:t>n</a:t>
            </a:r>
            <a:r>
              <a:rPr lang="pt-PT" sz="3600" dirty="0"/>
              <a:t> unidades segundo a orientação que tem</a:t>
            </a:r>
            <a:r>
              <a:rPr lang="pt-PT" sz="3600" i="1" dirty="0"/>
              <a:t>);</a:t>
            </a:r>
            <a:endParaRPr lang="pt-PT" sz="3600" dirty="0"/>
          </a:p>
          <a:p>
            <a:pPr lvl="1" algn="just"/>
            <a:r>
              <a:rPr lang="pt-PT" sz="3600" b="1" i="1" dirty="0" err="1">
                <a:solidFill>
                  <a:srgbClr val="FF0000"/>
                </a:solidFill>
              </a:rPr>
              <a:t>back</a:t>
            </a:r>
            <a:r>
              <a:rPr lang="pt-PT" sz="3600" b="1" dirty="0">
                <a:solidFill>
                  <a:srgbClr val="FF0000"/>
                </a:solidFill>
              </a:rPr>
              <a:t> </a:t>
            </a:r>
            <a:r>
              <a:rPr lang="pt-PT" sz="3600" b="1" i="1" dirty="0"/>
              <a:t>n</a:t>
            </a:r>
            <a:r>
              <a:rPr lang="pt-PT" sz="3600" b="1" dirty="0"/>
              <a:t> </a:t>
            </a:r>
            <a:r>
              <a:rPr lang="pt-PT" sz="3600" dirty="0"/>
              <a:t>ou</a:t>
            </a:r>
            <a:r>
              <a:rPr lang="pt-PT" sz="3600" b="1" dirty="0"/>
              <a:t> </a:t>
            </a:r>
            <a:r>
              <a:rPr lang="pt-PT" sz="3600" b="1" i="1" dirty="0" err="1">
                <a:solidFill>
                  <a:srgbClr val="FF0000"/>
                </a:solidFill>
              </a:rPr>
              <a:t>bk</a:t>
            </a:r>
            <a:r>
              <a:rPr lang="pt-PT" sz="3600" b="1" dirty="0"/>
              <a:t> </a:t>
            </a:r>
            <a:r>
              <a:rPr lang="pt-PT" sz="3600" b="1" i="1" dirty="0"/>
              <a:t>n</a:t>
            </a:r>
            <a:r>
              <a:rPr lang="pt-PT" sz="3600" dirty="0"/>
              <a:t> (o agente recua </a:t>
            </a:r>
            <a:r>
              <a:rPr lang="pt-PT" sz="3600" i="1" dirty="0"/>
              <a:t>n</a:t>
            </a:r>
            <a:r>
              <a:rPr lang="pt-PT" sz="3600" dirty="0"/>
              <a:t> unidades segundo a orientação que tem</a:t>
            </a:r>
            <a:r>
              <a:rPr lang="pt-PT" sz="3600" i="1" dirty="0"/>
              <a:t>);</a:t>
            </a:r>
          </a:p>
          <a:p>
            <a:pPr lvl="1" algn="just"/>
            <a:r>
              <a:rPr lang="pt-PT" sz="3600" b="1" i="1" dirty="0" err="1">
                <a:solidFill>
                  <a:srgbClr val="FF0000"/>
                </a:solidFill>
              </a:rPr>
              <a:t>left</a:t>
            </a:r>
            <a:r>
              <a:rPr lang="pt-PT" sz="3600" b="1" dirty="0">
                <a:solidFill>
                  <a:srgbClr val="FF0000"/>
                </a:solidFill>
              </a:rPr>
              <a:t> </a:t>
            </a:r>
            <a:r>
              <a:rPr lang="pt-PT" sz="3600" b="1" i="1" dirty="0"/>
              <a:t>n </a:t>
            </a:r>
            <a:r>
              <a:rPr lang="pt-PT" sz="3600" dirty="0"/>
              <a:t>ou</a:t>
            </a:r>
            <a:r>
              <a:rPr lang="pt-PT" sz="3600" b="1" dirty="0"/>
              <a:t> </a:t>
            </a:r>
            <a:r>
              <a:rPr lang="pt-PT" sz="3600" b="1" dirty="0" err="1">
                <a:solidFill>
                  <a:srgbClr val="FF0000"/>
                </a:solidFill>
              </a:rPr>
              <a:t>lt</a:t>
            </a:r>
            <a:r>
              <a:rPr lang="pt-PT" sz="3600" b="1" dirty="0">
                <a:solidFill>
                  <a:srgbClr val="FF0000"/>
                </a:solidFill>
              </a:rPr>
              <a:t> </a:t>
            </a:r>
            <a:r>
              <a:rPr lang="pt-PT" sz="3600" b="1" i="1" dirty="0"/>
              <a:t>n</a:t>
            </a:r>
            <a:r>
              <a:rPr lang="pt-PT" sz="3600" dirty="0"/>
              <a:t> (o agente vira </a:t>
            </a:r>
            <a:r>
              <a:rPr lang="pt-PT" sz="3600" i="1" dirty="0"/>
              <a:t>n</a:t>
            </a:r>
            <a:r>
              <a:rPr lang="pt-PT" sz="3600" dirty="0"/>
              <a:t> graus, no sentido contrário ao ponteiro do relógio, a partir da orientação que tem);</a:t>
            </a:r>
            <a:endParaRPr lang="pt-PT" sz="3600" b="1" dirty="0"/>
          </a:p>
          <a:p>
            <a:pPr lvl="1" algn="just"/>
            <a:r>
              <a:rPr lang="pt-PT" sz="3600" b="1" i="1" dirty="0" err="1">
                <a:solidFill>
                  <a:srgbClr val="FF0000"/>
                </a:solidFill>
              </a:rPr>
              <a:t>right</a:t>
            </a:r>
            <a:r>
              <a:rPr lang="pt-PT" sz="3600" b="1" dirty="0">
                <a:solidFill>
                  <a:srgbClr val="FF0000"/>
                </a:solidFill>
              </a:rPr>
              <a:t> </a:t>
            </a:r>
            <a:r>
              <a:rPr lang="pt-PT" sz="3600" b="1" i="1" dirty="0"/>
              <a:t>n </a:t>
            </a:r>
            <a:r>
              <a:rPr lang="pt-PT" sz="3600" dirty="0"/>
              <a:t>ou</a:t>
            </a:r>
            <a:r>
              <a:rPr lang="pt-PT" sz="3600" b="1" dirty="0"/>
              <a:t> </a:t>
            </a:r>
            <a:r>
              <a:rPr lang="pt-PT" sz="3600" b="1" i="1" dirty="0" err="1">
                <a:solidFill>
                  <a:srgbClr val="FF0000"/>
                </a:solidFill>
              </a:rPr>
              <a:t>rt</a:t>
            </a:r>
            <a:r>
              <a:rPr lang="pt-PT" sz="3600" b="1" dirty="0"/>
              <a:t> </a:t>
            </a:r>
            <a:r>
              <a:rPr lang="pt-PT" sz="3600" b="1" i="1" dirty="0"/>
              <a:t>n</a:t>
            </a:r>
            <a:r>
              <a:rPr lang="pt-PT" sz="3600" dirty="0"/>
              <a:t> (o agente vira </a:t>
            </a:r>
            <a:r>
              <a:rPr lang="pt-PT" sz="3600" i="1" dirty="0"/>
              <a:t>n</a:t>
            </a:r>
            <a:r>
              <a:rPr lang="pt-PT" sz="3600" dirty="0"/>
              <a:t> graus, no sentido do ponteiro do relógio, a partir da orientação que tem).</a:t>
            </a:r>
            <a:endParaRPr lang="pt-PT" sz="3600" b="1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Marcador de Posição do Rodapé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pt-PT" dirty="0">
                <a:latin typeface="Tahoma" pitchFamily="16" charset="0"/>
              </a:rPr>
              <a:t>Introdução à Inteligência Artificial 16/17</a:t>
            </a:r>
          </a:p>
        </p:txBody>
      </p:sp>
      <p:sp>
        <p:nvSpPr>
          <p:cNvPr id="16389" name="Marcador de Posição do Número do Diapositivo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1F6A1D-7D2A-4E70-9BEC-22CD1E2D50EA}" type="slidenum">
              <a:rPr lang="pt-PT" smtClean="0">
                <a:latin typeface="Tahoma" pitchFamily="16" charset="0"/>
              </a:rPr>
              <a:pPr/>
              <a:t>8</a:t>
            </a:fld>
            <a:endParaRPr lang="pt-PT">
              <a:latin typeface="Tahoma" pitchFamily="1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Programação básica no Netlogo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dirty="0"/>
              <a:t>Exemplos de instruções de movimentação de agentes (</a:t>
            </a:r>
            <a:r>
              <a:rPr lang="pt-PT" i="1" dirty="0"/>
              <a:t>turtles</a:t>
            </a:r>
            <a:r>
              <a:rPr lang="pt-PT" dirty="0"/>
              <a:t>):</a:t>
            </a:r>
            <a:endParaRPr lang="pt-PT" dirty="0">
              <a:solidFill>
                <a:srgbClr val="FF0000"/>
              </a:solidFill>
            </a:endParaRPr>
          </a:p>
          <a:p>
            <a:pPr lvl="1" algn="just"/>
            <a:r>
              <a:rPr lang="pt-PT" b="1" i="1" dirty="0" err="1">
                <a:solidFill>
                  <a:srgbClr val="FF0000"/>
                </a:solidFill>
              </a:rPr>
              <a:t>jump</a:t>
            </a:r>
            <a:r>
              <a:rPr lang="pt-PT" b="1" dirty="0">
                <a:solidFill>
                  <a:srgbClr val="FF0000"/>
                </a:solidFill>
              </a:rPr>
              <a:t> </a:t>
            </a:r>
            <a:r>
              <a:rPr lang="pt-PT" b="1" i="1" dirty="0"/>
              <a:t>n</a:t>
            </a:r>
            <a:r>
              <a:rPr lang="pt-PT" dirty="0"/>
              <a:t> (o agente salta de uma só vez </a:t>
            </a:r>
            <a:r>
              <a:rPr lang="pt-PT" i="1" dirty="0"/>
              <a:t>n</a:t>
            </a:r>
            <a:r>
              <a:rPr lang="pt-PT" dirty="0"/>
              <a:t> unidades segundo a orientação que tem</a:t>
            </a:r>
            <a:r>
              <a:rPr lang="pt-PT" i="1" dirty="0"/>
              <a:t>);</a:t>
            </a:r>
            <a:endParaRPr lang="pt-PT" b="1" i="1" dirty="0"/>
          </a:p>
          <a:p>
            <a:pPr lvl="1" algn="just"/>
            <a:r>
              <a:rPr lang="pt-PT" b="1" i="1" dirty="0">
                <a:solidFill>
                  <a:srgbClr val="FF0000"/>
                </a:solidFill>
              </a:rPr>
              <a:t>move-to</a:t>
            </a:r>
            <a:r>
              <a:rPr lang="pt-PT" b="1" dirty="0"/>
              <a:t> </a:t>
            </a:r>
            <a:r>
              <a:rPr lang="pt-PT" b="1" i="1" dirty="0" err="1"/>
              <a:t>agent</a:t>
            </a:r>
            <a:r>
              <a:rPr lang="pt-PT" dirty="0"/>
              <a:t> (o agente é movido até à posição do agente de nome </a:t>
            </a:r>
            <a:r>
              <a:rPr lang="pt-PT" i="1" dirty="0" err="1"/>
              <a:t>agent</a:t>
            </a:r>
            <a:r>
              <a:rPr lang="pt-PT" dirty="0"/>
              <a:t>);</a:t>
            </a:r>
            <a:endParaRPr lang="pt-PT" b="1" dirty="0"/>
          </a:p>
          <a:p>
            <a:pPr lvl="1" algn="just"/>
            <a:r>
              <a:rPr lang="pt-PT" b="1" i="1" dirty="0" err="1">
                <a:solidFill>
                  <a:srgbClr val="FF0000"/>
                </a:solidFill>
              </a:rPr>
              <a:t>setxy</a:t>
            </a:r>
            <a:r>
              <a:rPr lang="pt-PT" b="1" dirty="0"/>
              <a:t> </a:t>
            </a:r>
            <a:r>
              <a:rPr lang="pt-PT" b="1" i="1" dirty="0"/>
              <a:t>x y</a:t>
            </a:r>
            <a:r>
              <a:rPr lang="pt-PT" dirty="0"/>
              <a:t> (o agente fica com a posição nas coordenadas x e y – </a:t>
            </a:r>
            <a:r>
              <a:rPr lang="pt-PT" dirty="0" err="1"/>
              <a:t>ex</a:t>
            </a:r>
            <a:r>
              <a:rPr lang="pt-PT" dirty="0"/>
              <a:t>: </a:t>
            </a:r>
            <a:r>
              <a:rPr lang="pt-PT" b="1" i="1" dirty="0" err="1">
                <a:solidFill>
                  <a:srgbClr val="FF0000"/>
                </a:solidFill>
              </a:rPr>
              <a:t>setxy</a:t>
            </a:r>
            <a:r>
              <a:rPr lang="pt-PT" b="1" i="1" dirty="0">
                <a:solidFill>
                  <a:srgbClr val="FF0000"/>
                </a:solidFill>
              </a:rPr>
              <a:t> </a:t>
            </a:r>
            <a:r>
              <a:rPr lang="pt-PT" b="1" i="1" dirty="0" err="1">
                <a:solidFill>
                  <a:srgbClr val="FF0000"/>
                </a:solidFill>
              </a:rPr>
              <a:t>random-xcor</a:t>
            </a:r>
            <a:r>
              <a:rPr lang="pt-PT" b="1" i="1" dirty="0">
                <a:solidFill>
                  <a:srgbClr val="FF0000"/>
                </a:solidFill>
              </a:rPr>
              <a:t> </a:t>
            </a:r>
            <a:r>
              <a:rPr lang="pt-PT" b="1" i="1" dirty="0" err="1">
                <a:solidFill>
                  <a:srgbClr val="FF0000"/>
                </a:solidFill>
              </a:rPr>
              <a:t>random-ycor</a:t>
            </a:r>
            <a:r>
              <a:rPr lang="pt-PT" dirty="0"/>
              <a:t>, o agente fica numa posição aleatória</a:t>
            </a:r>
            <a:r>
              <a:rPr lang="pt-PT" i="1" dirty="0"/>
              <a:t>).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13346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15407</TotalTime>
  <Words>2130</Words>
  <Application>Microsoft Office PowerPoint</Application>
  <PresentationFormat>On-screen Show (4:3)</PresentationFormat>
  <Paragraphs>316</Paragraphs>
  <Slides>32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Consolas</vt:lpstr>
      <vt:lpstr>Gill Sans MT</vt:lpstr>
      <vt:lpstr>Tahoma</vt:lpstr>
      <vt:lpstr>Times New Roman</vt:lpstr>
      <vt:lpstr>Verdana</vt:lpstr>
      <vt:lpstr>Wingdings</vt:lpstr>
      <vt:lpstr>Wingdings 2</vt:lpstr>
      <vt:lpstr>Solstice</vt:lpstr>
      <vt:lpstr>Introdução à Inteligência Artificial</vt:lpstr>
      <vt:lpstr>Introdução ao Netlogo</vt:lpstr>
      <vt:lpstr>Introdução ao Netlogo</vt:lpstr>
      <vt:lpstr>Introdução ao Netlogo</vt:lpstr>
      <vt:lpstr>Introdução ao Netlogo</vt:lpstr>
      <vt:lpstr>Introdução ao Netlogo</vt:lpstr>
      <vt:lpstr>Programação básica no Netlogo</vt:lpstr>
      <vt:lpstr>Programação básica no Netlogo</vt:lpstr>
      <vt:lpstr>Programação básica no Netlogo</vt:lpstr>
      <vt:lpstr>Programação básica no Netlogo</vt:lpstr>
      <vt:lpstr>Programação básica no Netlogo</vt:lpstr>
      <vt:lpstr>Programação básica no Netlogo</vt:lpstr>
      <vt:lpstr>Programação básica no Netlogo</vt:lpstr>
      <vt:lpstr>Programação básica no Netlogo</vt:lpstr>
      <vt:lpstr>Programação básica no Netlogo</vt:lpstr>
      <vt:lpstr>Programação básica no Netlogo</vt:lpstr>
      <vt:lpstr>Programação básica no Netlogo</vt:lpstr>
      <vt:lpstr>Programação básica no Netlogo</vt:lpstr>
      <vt:lpstr>Programação básica no Netlogo</vt:lpstr>
      <vt:lpstr>Programação básica no Netlogo</vt:lpstr>
      <vt:lpstr>Programação básica no Netlogo</vt:lpstr>
      <vt:lpstr>Programação básica no Netlogo</vt:lpstr>
      <vt:lpstr>Programação básica no Netlogo</vt:lpstr>
      <vt:lpstr>O Netlogo e a vizinhança</vt:lpstr>
      <vt:lpstr>O Netlogo e a vizinhança</vt:lpstr>
      <vt:lpstr>O Netlogo e a vizinhança</vt:lpstr>
      <vt:lpstr>O Netlogo e a vizinhança</vt:lpstr>
      <vt:lpstr>O Netlogo e a vizinhança</vt:lpstr>
      <vt:lpstr>O Netlogo e a vizinhança</vt:lpstr>
      <vt:lpstr>O Netlogo e a vizinhança</vt:lpstr>
      <vt:lpstr>O Netlogo e a vizinhança</vt:lpstr>
      <vt:lpstr>O Netlogo e a vizinhança</vt:lpstr>
    </vt:vector>
  </TitlesOfParts>
  <Company>DEI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Teóricas de simulação</dc:title>
  <dc:creator>Francisco Pereira</dc:creator>
  <cp:lastModifiedBy>Nuno C. M.</cp:lastModifiedBy>
  <cp:revision>576</cp:revision>
  <cp:lastPrinted>2018-09-16T18:14:31Z</cp:lastPrinted>
  <dcterms:created xsi:type="dcterms:W3CDTF">2010-10-14T11:00:26Z</dcterms:created>
  <dcterms:modified xsi:type="dcterms:W3CDTF">2018-09-16T18:14:37Z</dcterms:modified>
</cp:coreProperties>
</file>