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/>
      <a:tcStyle>
        <a:tcBdr/>
        <a:fill>
          <a:solidFill>
            <a:srgbClr val="E6EBF3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/>
      <a:tcStyle>
        <a:tcBdr/>
        <a:fill>
          <a:solidFill>
            <a:srgbClr val="E7F2E6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/>
      <a:tcStyle>
        <a:tcBdr/>
        <a:fill>
          <a:solidFill>
            <a:srgbClr val="F6E7EC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7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Título da apresentação</a:t>
            </a:r>
          </a:p>
        </p:txBody>
      </p:sp>
      <p:sp>
        <p:nvSpPr>
          <p:cNvPr id="12" name="Nível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12160429"/>
            <a:ext cx="21844000" cy="694057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966258" indent="-407458" algn="ctr" defTabSz="825500">
              <a:spcBef>
                <a:spcPts val="0"/>
              </a:spcBef>
              <a:buClrTx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525058" indent="-407458" algn="ctr" defTabSz="825500">
              <a:spcBef>
                <a:spcPts val="0"/>
              </a:spcBef>
              <a:buClrTx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083858" indent="-407458" algn="ctr" defTabSz="825500">
              <a:spcBef>
                <a:spcPts val="0"/>
              </a:spcBef>
              <a:buClrTx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642658" indent="-407458" algn="ctr" defTabSz="825500">
              <a:spcBef>
                <a:spcPts val="0"/>
              </a:spcBef>
              <a:buClrTx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Autor e data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Nível um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6984999"/>
            <a:ext cx="21844000" cy="2512354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Subtítulo da apresentação</a:t>
            </a:r>
          </a:p>
        </p:txBody>
      </p:sp>
      <p:sp>
        <p:nvSpPr>
          <p:cNvPr id="14" name="Número do diapositivo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cl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ível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70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Declaração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úmero do diapositivo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c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ível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numCol="1" spcCol="38100" anchor="b"/>
          <a:lstStyle>
            <a:lvl1pPr marL="0" indent="0" algn="ctr" defTabSz="2438337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2438337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2438337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2438337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2438337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Informação factua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Informação factual</a:t>
            </a:r>
          </a:p>
        </p:txBody>
      </p:sp>
      <p:sp>
        <p:nvSpPr>
          <p:cNvPr id="108" name="Número do diapositivo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Nível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11155085"/>
            <a:ext cx="21844000" cy="8326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1071033" indent="-512233" algn="ctr" defTabSz="825500">
              <a:spcBef>
                <a:spcPts val="0"/>
              </a:spcBef>
              <a:buClrTx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629833" indent="-512233" algn="ctr" defTabSz="825500">
              <a:spcBef>
                <a:spcPts val="0"/>
              </a:spcBef>
              <a:buClrTx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188633" indent="-512233" algn="ctr" defTabSz="825500">
              <a:spcBef>
                <a:spcPts val="0"/>
              </a:spcBef>
              <a:buClrTx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747433" indent="-512233" algn="ctr" defTabSz="825500">
              <a:spcBef>
                <a:spcPts val="0"/>
              </a:spcBef>
              <a:buClrTx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Atribuição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Nível um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70000" y="5141969"/>
            <a:ext cx="21844000" cy="3430192"/>
          </a:xfrm>
          <a:prstGeom prst="rect">
            <a:avLst/>
          </a:prstGeom>
        </p:spPr>
        <p:txBody>
          <a:bodyPr numCol="1" spcCol="38100" anchor="ctr"/>
          <a:lstStyle/>
          <a:p>
            <a:pPr marL="0" lvl="4" indent="1536191" algn="ctr" defTabSz="1365504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4704" spc="-94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“Citação notável”
</a:t>
            </a:r>
          </a:p>
        </p:txBody>
      </p:sp>
      <p:sp>
        <p:nvSpPr>
          <p:cNvPr id="117" name="Número do diapositivo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grafia 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uas medusas diante de um fundo cor‑de‑rosa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5" name="Duas medusas tocam‑se diante de um fundo azul escuro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6" name="Duas medusas diante de um fundo azul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7" name="Número do diapositivo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Duas medusas tocam‑se diante de um fundo azul escuro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2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35" name="Número do diapositivo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o diapositivo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uas medusas tocam‑se diante de um fundo azul escuro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2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22" name="Nível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12166600"/>
            <a:ext cx="21844000" cy="694056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966258" indent="-407458" algn="ctr" defTabSz="825500">
              <a:spcBef>
                <a:spcPts val="0"/>
              </a:spcBef>
              <a:buClrTx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525058" indent="-407458" algn="ctr" defTabSz="825500">
              <a:spcBef>
                <a:spcPts val="0"/>
              </a:spcBef>
              <a:buClrTx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083858" indent="-407458" algn="ctr" defTabSz="825500">
              <a:spcBef>
                <a:spcPts val="0"/>
              </a:spcBef>
              <a:buClrTx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642658" indent="-407458" algn="ctr" defTabSz="825500">
              <a:spcBef>
                <a:spcPts val="0"/>
              </a:spcBef>
              <a:buClrTx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Autor e data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solidFill>
                  <a:srgbClr val="FFFFFF"/>
                </a:solidFill>
              </a:defRPr>
            </a:lvl1pPr>
          </a:lstStyle>
          <a:p>
            <a:r>
              <a:t>Título da apresentação</a:t>
            </a:r>
          </a:p>
        </p:txBody>
      </p:sp>
      <p:sp>
        <p:nvSpPr>
          <p:cNvPr id="24" name="Nível um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Subtítulo da apresentação</a:t>
            </a:r>
          </a:p>
        </p:txBody>
      </p:sp>
      <p:sp>
        <p:nvSpPr>
          <p:cNvPr id="25" name="Número do diapositivo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fotografia alterna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uas medusas diante de um fundo azul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33" name="Título do diapositivo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7"/>
            <a:ext cx="9652000" cy="3200204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Título do diapositivo</a:t>
            </a:r>
          </a:p>
        </p:txBody>
      </p:sp>
      <p:sp>
        <p:nvSpPr>
          <p:cNvPr id="34" name="Nível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Subtítulo do diapositivo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úmero do diapositivo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o diapositivo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8"/>
          </a:xfrm>
          <a:prstGeom prst="rect">
            <a:avLst/>
          </a:prstGeom>
        </p:spPr>
        <p:txBody>
          <a:bodyPr/>
          <a:lstStyle/>
          <a:p>
            <a:r>
              <a:t>Título do diapositivo</a:t>
            </a:r>
          </a:p>
        </p:txBody>
      </p:sp>
      <p:sp>
        <p:nvSpPr>
          <p:cNvPr id="43" name="Nível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11874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7462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3050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8638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Subtítulo do diapositivo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Nível um…"/>
          <p:cNvSpPr txBox="1">
            <a:spLocks noGrp="1"/>
          </p:cNvSpPr>
          <p:nvPr>
            <p:ph type="body" idx="2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</p:spPr>
        <p:txBody>
          <a:bodyPr numCol="1" spcCol="38100"/>
          <a:lstStyle/>
          <a:p>
            <a:r>
              <a:t>Texto do diapositivo com marcas</a:t>
            </a:r>
          </a:p>
        </p:txBody>
      </p:sp>
      <p:sp>
        <p:nvSpPr>
          <p:cNvPr id="45" name="Número do diapositivo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ível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diapositivo com marcas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úmero do diapositivo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s e 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uas medusas diante de um fundo cor‑de‑rosa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61" name="Título do diapositivo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Título do diapositivo</a:t>
            </a:r>
          </a:p>
        </p:txBody>
      </p:sp>
      <p:sp>
        <p:nvSpPr>
          <p:cNvPr id="62" name="Nível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 numCol="1" spcCol="38100"/>
          <a:lstStyle/>
          <a:p>
            <a:r>
              <a:t>Texto do diapositivo com marcas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ubtítulo do diapositivo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Subtítulo do diapositivo</a:t>
            </a:r>
          </a:p>
        </p:txBody>
      </p:sp>
      <p:sp>
        <p:nvSpPr>
          <p:cNvPr id="64" name="Número do diapositivo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ção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Título de secção</a:t>
            </a:r>
          </a:p>
        </p:txBody>
      </p:sp>
      <p:sp>
        <p:nvSpPr>
          <p:cNvPr id="72" name="Número do diapositivo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o diapositivo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8"/>
          </a:xfrm>
          <a:prstGeom prst="rect">
            <a:avLst/>
          </a:prstGeom>
        </p:spPr>
        <p:txBody>
          <a:bodyPr/>
          <a:lstStyle/>
          <a:p>
            <a:r>
              <a:t>Título do diapositivo</a:t>
            </a:r>
          </a:p>
        </p:txBody>
      </p:sp>
      <p:sp>
        <p:nvSpPr>
          <p:cNvPr id="80" name="Nível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11874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7462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3050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8638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Subtítulo do diapositivo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Número do diapositivo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a agenda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Título da agenda</a:t>
            </a:r>
          </a:p>
        </p:txBody>
      </p:sp>
      <p:sp>
        <p:nvSpPr>
          <p:cNvPr id="89" name="Nível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11874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7462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3050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8638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Subtítulo da agenda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Nível um…"/>
          <p:cNvSpPr txBox="1">
            <a:spLocks noGrp="1"/>
          </p:cNvSpPr>
          <p:nvPr>
            <p:ph type="body" idx="2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buClrTx/>
              <a:buSzTx/>
              <a:buNone/>
              <a:defRPr sz="5500" spc="-99"/>
            </a:lvl1pPr>
          </a:lstStyle>
          <a:p>
            <a:r>
              <a:t>Tópicos da agenda</a:t>
            </a:r>
          </a:p>
        </p:txBody>
      </p:sp>
      <p:sp>
        <p:nvSpPr>
          <p:cNvPr id="91" name="Número do diapositivo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ível um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2" spcCol="1092200">
            <a:normAutofit/>
          </a:bodyPr>
          <a:lstStyle/>
          <a:p>
            <a:r>
              <a:t>Texto do diapositivo com marcas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Texto do título"/>
          <p:cNvSpPr txBox="1">
            <a:spLocks noGrp="1"/>
          </p:cNvSpPr>
          <p:nvPr>
            <p:ph type="title"/>
          </p:nvPr>
        </p:nvSpPr>
        <p:spPr>
          <a:xfrm>
            <a:off x="3653366" y="0"/>
            <a:ext cx="19507201" cy="3673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Texto do título</a:t>
            </a:r>
          </a:p>
        </p:txBody>
      </p:sp>
      <p:sp>
        <p:nvSpPr>
          <p:cNvPr id="4" name="Número do diapositivo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1"/>
            <a:ext cx="416053" cy="4671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1pPr>
      <a:lvl2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2pPr>
      <a:lvl3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3pPr>
      <a:lvl4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4pPr>
      <a:lvl5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5pPr>
      <a:lvl6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6pPr>
      <a:lvl7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7pPr>
      <a:lvl8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8pPr>
      <a:lvl9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ools and Task Shortcuts…"/>
          <p:cNvSpPr txBox="1">
            <a:spLocks noGrp="1"/>
          </p:cNvSpPr>
          <p:nvPr>
            <p:ph type="title"/>
          </p:nvPr>
        </p:nvSpPr>
        <p:spPr>
          <a:xfrm>
            <a:off x="1269999" y="2222943"/>
            <a:ext cx="21844002" cy="3879455"/>
          </a:xfrm>
          <a:prstGeom prst="rect">
            <a:avLst/>
          </a:prstGeom>
          <a:effectLst>
            <a:reflection stA="9330" endPos="40000" dir="5400000" sy="-100000" algn="bl" rotWithShape="0"/>
          </a:effectLst>
        </p:spPr>
        <p:txBody>
          <a:bodyPr/>
          <a:lstStyle/>
          <a:p>
            <a:pPr>
              <a:defRPr spc="-400"/>
            </a:pPr>
            <a:r>
              <a:t>Tools and Task Shortcuts</a:t>
            </a:r>
          </a:p>
          <a:p>
            <a:pPr>
              <a:defRPr spc="-400"/>
            </a:pPr>
            <a:r>
              <a:t>Window Titles</a:t>
            </a:r>
          </a:p>
        </p:txBody>
      </p:sp>
      <p:sp>
        <p:nvSpPr>
          <p:cNvPr id="152" name="Trabalho Realizado por:…"/>
          <p:cNvSpPr txBox="1">
            <a:spLocks noGrp="1"/>
          </p:cNvSpPr>
          <p:nvPr>
            <p:ph type="body" sz="quarter" idx="1"/>
          </p:nvPr>
        </p:nvSpPr>
        <p:spPr>
          <a:xfrm>
            <a:off x="1222606" y="10342133"/>
            <a:ext cx="6927054" cy="2512353"/>
          </a:xfrm>
          <a:prstGeom prst="rect">
            <a:avLst/>
          </a:prstGeom>
        </p:spPr>
        <p:txBody>
          <a:bodyPr/>
          <a:lstStyle/>
          <a:p>
            <a:pPr algn="l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Trabalho</a:t>
            </a:r>
            <a:r>
              <a:rPr>
                <a:latin typeface="Graphik"/>
                <a:ea typeface="Graphik"/>
                <a:cs typeface="Graphik"/>
                <a:sym typeface="Graphik"/>
              </a:rPr>
              <a:t> </a:t>
            </a:r>
            <a:r>
              <a:t>Realizado por:</a:t>
            </a:r>
            <a:endParaRPr>
              <a:latin typeface="Graphik"/>
              <a:ea typeface="Graphik"/>
              <a:cs typeface="Graphik"/>
              <a:sym typeface="Graphik"/>
            </a:endParaRPr>
          </a:p>
          <a:p>
            <a:pPr marL="407457" indent="-407457" algn="l">
              <a:buClr>
                <a:srgbClr val="000000"/>
              </a:buClr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>
              <a:latin typeface="Graphik"/>
              <a:ea typeface="Graphik"/>
              <a:cs typeface="Graphik"/>
              <a:sym typeface="Graphik"/>
            </a:endParaRPr>
          </a:p>
          <a:p>
            <a:pPr marL="407457" indent="-407457" algn="l">
              <a:buClr>
                <a:srgbClr val="000000"/>
              </a:buClr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João Carvalho, 2019131769</a:t>
            </a:r>
          </a:p>
          <a:p>
            <a:pPr marL="407457" indent="-407457" algn="l">
              <a:buClr>
                <a:srgbClr val="000000"/>
              </a:buClr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Pedro Paiva, 2021134625</a:t>
            </a:r>
          </a:p>
        </p:txBody>
      </p:sp>
      <p:sp>
        <p:nvSpPr>
          <p:cNvPr id="153" name="Trabalho Prático Nº2 - Estudo de Guidelines para páginas web…"/>
          <p:cNvSpPr txBox="1"/>
          <p:nvPr/>
        </p:nvSpPr>
        <p:spPr>
          <a:xfrm>
            <a:off x="1269999" y="6966088"/>
            <a:ext cx="21844002" cy="251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610869">
              <a:defRPr sz="47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rPr dirty="0" err="1"/>
              <a:t>Trabalho</a:t>
            </a:r>
            <a:r>
              <a:rPr dirty="0"/>
              <a:t> </a:t>
            </a:r>
            <a:r>
              <a:rPr dirty="0" err="1"/>
              <a:t>Prático</a:t>
            </a:r>
            <a:r>
              <a:rPr dirty="0"/>
              <a:t> Nº2 - </a:t>
            </a:r>
            <a:r>
              <a:rPr dirty="0" err="1"/>
              <a:t>Estudo</a:t>
            </a:r>
            <a:r>
              <a:rPr dirty="0"/>
              <a:t> de Guidelines para </a:t>
            </a:r>
            <a:r>
              <a:rPr lang="pt-PT" dirty="0"/>
              <a:t>P</a:t>
            </a:r>
            <a:r>
              <a:rPr dirty="0" err="1"/>
              <a:t>áginas</a:t>
            </a:r>
            <a:r>
              <a:rPr dirty="0"/>
              <a:t> </a:t>
            </a:r>
            <a:r>
              <a:rPr lang="pt-PT" dirty="0"/>
              <a:t>W</a:t>
            </a:r>
            <a:r>
              <a:rPr dirty="0" err="1"/>
              <a:t>eb</a:t>
            </a:r>
            <a:endParaRPr dirty="0"/>
          </a:p>
          <a:p>
            <a:pPr defTabSz="610869">
              <a:defRPr sz="47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 dirty="0"/>
          </a:p>
          <a:p>
            <a:pPr defTabSz="610869">
              <a:defRPr sz="47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rPr dirty="0" err="1"/>
              <a:t>Interação</a:t>
            </a:r>
            <a:r>
              <a:rPr dirty="0"/>
              <a:t> Pessoa-</a:t>
            </a:r>
            <a:r>
              <a:rPr dirty="0" err="1"/>
              <a:t>Máquina</a:t>
            </a:r>
            <a:endParaRPr dirty="0"/>
          </a:p>
        </p:txBody>
      </p:sp>
      <p:pic>
        <p:nvPicPr>
          <p:cNvPr id="15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322" y="759208"/>
            <a:ext cx="3556060" cy="14145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Resources at the intersection of design &amp; development">
            <a:extLst>
              <a:ext uri="{FF2B5EF4-FFF2-40B4-BE49-F238E27FC236}">
                <a16:creationId xmlns:a16="http://schemas.microsoft.com/office/drawing/2014/main" id="{A7A2180B-6C1E-2881-59A0-2B48FC32B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6646" y="9398663"/>
            <a:ext cx="5183736" cy="3455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ítulo 1"/>
          <p:cNvSpPr txBox="1">
            <a:spLocks noGrp="1"/>
          </p:cNvSpPr>
          <p:nvPr>
            <p:ph type="title"/>
          </p:nvPr>
        </p:nvSpPr>
        <p:spPr>
          <a:xfrm>
            <a:off x="1391999" y="505000"/>
            <a:ext cx="21600002" cy="2520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1000" spc="-379"/>
            </a:lvl1pPr>
          </a:lstStyle>
          <a:p>
            <a:r>
              <a:rPr sz="8800" dirty="0" err="1"/>
              <a:t>Domínio</a:t>
            </a:r>
            <a:endParaRPr sz="8800" dirty="0"/>
          </a:p>
        </p:txBody>
      </p:sp>
      <p:pic>
        <p:nvPicPr>
          <p:cNvPr id="187" name="Imagem 3" descr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4677" y="5486401"/>
            <a:ext cx="8021021" cy="5011168"/>
          </a:xfrm>
          <a:prstGeom prst="rect">
            <a:avLst/>
          </a:prstGeom>
          <a:ln w="12700">
            <a:miter lim="400000"/>
          </a:ln>
          <a:effectLst>
            <a:outerShdw blurRad="190500" rotWithShape="0">
              <a:srgbClr val="000000">
                <a:alpha val="70000"/>
              </a:srgbClr>
            </a:outerShdw>
          </a:effectLst>
        </p:spPr>
      </p:pic>
      <p:sp>
        <p:nvSpPr>
          <p:cNvPr id="188" name="CaixaDeTexto 4"/>
          <p:cNvSpPr txBox="1"/>
          <p:nvPr/>
        </p:nvSpPr>
        <p:spPr>
          <a:xfrm>
            <a:off x="1368302" y="3943052"/>
            <a:ext cx="12707460" cy="8104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91552" indent="-401052" algn="l">
              <a:buSzPct val="100000"/>
              <a:buChar char="•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incluir</a:t>
            </a:r>
            <a:r>
              <a:rPr dirty="0"/>
              <a:t> o </a:t>
            </a:r>
            <a:r>
              <a:rPr dirty="0" err="1"/>
              <a:t>sufixo</a:t>
            </a:r>
            <a:r>
              <a:rPr dirty="0"/>
              <a:t> do </a:t>
            </a:r>
            <a:r>
              <a:rPr dirty="0" err="1"/>
              <a:t>domínio</a:t>
            </a:r>
            <a:r>
              <a:rPr dirty="0"/>
              <a:t>, </a:t>
            </a:r>
            <a:r>
              <a:rPr dirty="0" err="1"/>
              <a:t>como</a:t>
            </a:r>
            <a:r>
              <a:rPr dirty="0"/>
              <a:t> “.com” </a:t>
            </a:r>
            <a:r>
              <a:rPr dirty="0" err="1"/>
              <a:t>ou</a:t>
            </a:r>
            <a:r>
              <a:rPr dirty="0"/>
              <a:t> “.pt”, no </a:t>
            </a:r>
            <a:r>
              <a:rPr dirty="0" err="1"/>
              <a:t>título</a:t>
            </a:r>
            <a:r>
              <a:rPr dirty="0"/>
              <a:t> da </a:t>
            </a:r>
            <a:r>
              <a:rPr dirty="0" err="1"/>
              <a:t>janela</a:t>
            </a:r>
            <a:r>
              <a:rPr dirty="0"/>
              <a:t> é </a:t>
            </a:r>
            <a:r>
              <a:rPr dirty="0" err="1"/>
              <a:t>também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questão</a:t>
            </a:r>
            <a:r>
              <a:rPr dirty="0"/>
              <a:t> </a:t>
            </a:r>
            <a:r>
              <a:rPr dirty="0" err="1"/>
              <a:t>importante</a:t>
            </a:r>
            <a:r>
              <a:rPr dirty="0"/>
              <a:t>.</a:t>
            </a:r>
          </a:p>
          <a:p>
            <a:pPr marL="591552" indent="-401052" algn="l">
              <a:buSzPct val="100000"/>
              <a:buChar char="•"/>
              <a:defRPr sz="4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591552" indent="-401052" algn="l">
              <a:buSzPct val="100000"/>
              <a:buChar char="•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 </a:t>
            </a:r>
            <a:r>
              <a:rPr dirty="0" err="1"/>
              <a:t>menos</a:t>
            </a:r>
            <a:r>
              <a:rPr dirty="0"/>
              <a:t> que </a:t>
            </a:r>
            <a:r>
              <a:rPr dirty="0" err="1"/>
              <a:t>este</a:t>
            </a:r>
            <a:r>
              <a:rPr dirty="0"/>
              <a:t> </a:t>
            </a:r>
            <a:r>
              <a:rPr dirty="0" err="1"/>
              <a:t>seja</a:t>
            </a:r>
            <a:r>
              <a:rPr dirty="0"/>
              <a:t> </a:t>
            </a:r>
            <a:r>
              <a:rPr dirty="0" err="1"/>
              <a:t>parte</a:t>
            </a:r>
            <a:r>
              <a:rPr dirty="0"/>
              <a:t> </a:t>
            </a:r>
            <a:r>
              <a:rPr dirty="0" err="1"/>
              <a:t>integrante</a:t>
            </a:r>
            <a:r>
              <a:rPr dirty="0"/>
              <a:t> do </a:t>
            </a:r>
            <a:r>
              <a:rPr dirty="0" err="1"/>
              <a:t>nome</a:t>
            </a:r>
            <a:r>
              <a:rPr dirty="0"/>
              <a:t> da </a:t>
            </a:r>
            <a:r>
              <a:rPr dirty="0" err="1"/>
              <a:t>empresa</a:t>
            </a:r>
            <a:r>
              <a:rPr dirty="0"/>
              <a:t>, </a:t>
            </a:r>
            <a:r>
              <a:rPr dirty="0" err="1"/>
              <a:t>como</a:t>
            </a:r>
            <a:r>
              <a:rPr dirty="0"/>
              <a:t> é o </a:t>
            </a:r>
            <a:r>
              <a:rPr dirty="0" err="1"/>
              <a:t>caso</a:t>
            </a:r>
            <a:r>
              <a:rPr dirty="0"/>
              <a:t> da “Amazon.com” </a:t>
            </a:r>
            <a:r>
              <a:rPr dirty="0" err="1"/>
              <a:t>ou</a:t>
            </a:r>
            <a:r>
              <a:rPr dirty="0"/>
              <a:t> do “Chess.com” </a:t>
            </a:r>
            <a:r>
              <a:rPr lang="pt-PT" dirty="0"/>
              <a:t>na seguinte figura.</a:t>
            </a:r>
          </a:p>
          <a:p>
            <a:pPr marL="190500" algn="l">
              <a:buSzPct val="100000"/>
              <a:defRPr sz="4000">
                <a:latin typeface="Arial"/>
                <a:ea typeface="Arial"/>
                <a:cs typeface="Arial"/>
                <a:sym typeface="Arial"/>
              </a:defRPr>
            </a:pPr>
            <a:endParaRPr lang="pt-PT" dirty="0"/>
          </a:p>
          <a:p>
            <a:pPr marL="591552" indent="-401052" algn="l">
              <a:buSzPct val="100000"/>
              <a:buChar char="•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pt-PT" dirty="0"/>
              <a:t>A</a:t>
            </a:r>
            <a:r>
              <a:rPr dirty="0"/>
              <a:t> </a:t>
            </a:r>
            <a:r>
              <a:rPr dirty="0" err="1"/>
              <a:t>inclusão</a:t>
            </a:r>
            <a:r>
              <a:rPr dirty="0"/>
              <a:t> de </a:t>
            </a:r>
            <a:r>
              <a:rPr dirty="0" err="1"/>
              <a:t>sufixos</a:t>
            </a:r>
            <a:r>
              <a:rPr dirty="0"/>
              <a:t> é </a:t>
            </a:r>
            <a:r>
              <a:rPr dirty="0" err="1"/>
              <a:t>completamente</a:t>
            </a:r>
            <a:r>
              <a:rPr dirty="0"/>
              <a:t> </a:t>
            </a:r>
            <a:r>
              <a:rPr dirty="0" err="1"/>
              <a:t>desnecessária</a:t>
            </a:r>
            <a:r>
              <a:rPr dirty="0"/>
              <a:t>.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utilizadores</a:t>
            </a:r>
            <a:r>
              <a:rPr dirty="0"/>
              <a:t> </a:t>
            </a:r>
            <a:r>
              <a:rPr dirty="0" err="1"/>
              <a:t>já</a:t>
            </a:r>
            <a:r>
              <a:rPr dirty="0"/>
              <a:t> </a:t>
            </a:r>
            <a:r>
              <a:rPr dirty="0" err="1"/>
              <a:t>sabem</a:t>
            </a:r>
            <a:r>
              <a:rPr dirty="0"/>
              <a:t> que </a:t>
            </a:r>
            <a:r>
              <a:rPr dirty="0" err="1"/>
              <a:t>estão</a:t>
            </a:r>
            <a:r>
              <a:rPr dirty="0"/>
              <a:t> a </a:t>
            </a:r>
            <a:r>
              <a:rPr dirty="0" err="1"/>
              <a:t>aceder</a:t>
            </a:r>
            <a:r>
              <a:rPr dirty="0"/>
              <a:t> a um site </a:t>
            </a:r>
            <a:r>
              <a:rPr dirty="0" err="1"/>
              <a:t>na</a:t>
            </a:r>
            <a:r>
              <a:rPr dirty="0"/>
              <a:t> Web, </a:t>
            </a:r>
            <a:r>
              <a:rPr dirty="0" err="1"/>
              <a:t>portanto</a:t>
            </a:r>
            <a:r>
              <a:rPr dirty="0"/>
              <a:t>, a </a:t>
            </a:r>
            <a:r>
              <a:rPr dirty="0" err="1"/>
              <a:t>utilização</a:t>
            </a:r>
            <a:r>
              <a:rPr dirty="0"/>
              <a:t> do “.com” </a:t>
            </a:r>
            <a:r>
              <a:rPr dirty="0" err="1"/>
              <a:t>ou</a:t>
            </a:r>
            <a:r>
              <a:rPr dirty="0"/>
              <a:t> “.pt” é </a:t>
            </a:r>
            <a:r>
              <a:rPr dirty="0" err="1"/>
              <a:t>redundante</a:t>
            </a:r>
            <a:r>
              <a:rPr dirty="0"/>
              <a:t> e </a:t>
            </a:r>
            <a:r>
              <a:rPr dirty="0" err="1"/>
              <a:t>pode</a:t>
            </a:r>
            <a:r>
              <a:rPr dirty="0"/>
              <a:t> ser </a:t>
            </a:r>
            <a:r>
              <a:rPr dirty="0" err="1"/>
              <a:t>só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palavra</a:t>
            </a:r>
            <a:r>
              <a:rPr dirty="0"/>
              <a:t> </a:t>
            </a:r>
            <a:r>
              <a:rPr dirty="0" err="1"/>
              <a:t>desnecessária</a:t>
            </a:r>
            <a:r>
              <a:rPr dirty="0"/>
              <a:t> no </a:t>
            </a:r>
            <a:r>
              <a:rPr dirty="0" err="1"/>
              <a:t>título</a:t>
            </a:r>
            <a:r>
              <a:rPr dirty="0"/>
              <a:t> da </a:t>
            </a:r>
            <a:r>
              <a:rPr dirty="0" err="1"/>
              <a:t>janela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ítulo 1"/>
          <p:cNvSpPr txBox="1">
            <a:spLocks noGrp="1"/>
          </p:cNvSpPr>
          <p:nvPr>
            <p:ph type="title"/>
          </p:nvPr>
        </p:nvSpPr>
        <p:spPr>
          <a:xfrm>
            <a:off x="1391999" y="379103"/>
            <a:ext cx="21600002" cy="2520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1000" spc="-379"/>
            </a:lvl1pPr>
          </a:lstStyle>
          <a:p>
            <a:r>
              <a:rPr sz="8800" dirty="0"/>
              <a:t>“Homepage”</a:t>
            </a:r>
          </a:p>
        </p:txBody>
      </p:sp>
      <p:sp>
        <p:nvSpPr>
          <p:cNvPr id="191" name="CaixaDeTexto 2"/>
          <p:cNvSpPr txBox="1"/>
          <p:nvPr/>
        </p:nvSpPr>
        <p:spPr>
          <a:xfrm>
            <a:off x="1083941" y="4097416"/>
            <a:ext cx="10085539" cy="6942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91552" indent="-401052" algn="l">
              <a:buSzPct val="100000"/>
              <a:buChar char="•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Um dos </a:t>
            </a:r>
            <a:r>
              <a:rPr dirty="0" err="1"/>
              <a:t>erros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comuns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Window Titles é o </a:t>
            </a:r>
            <a:r>
              <a:rPr dirty="0" err="1"/>
              <a:t>uso</a:t>
            </a:r>
            <a:r>
              <a:rPr dirty="0"/>
              <a:t> do </a:t>
            </a:r>
            <a:r>
              <a:rPr dirty="0" err="1"/>
              <a:t>título</a:t>
            </a:r>
            <a:r>
              <a:rPr dirty="0"/>
              <a:t> “Homepage” </a:t>
            </a:r>
            <a:r>
              <a:rPr dirty="0" err="1"/>
              <a:t>ou</a:t>
            </a:r>
            <a:r>
              <a:rPr dirty="0"/>
              <a:t> a “</a:t>
            </a:r>
            <a:r>
              <a:rPr dirty="0" err="1"/>
              <a:t>Página</a:t>
            </a:r>
            <a:r>
              <a:rPr dirty="0"/>
              <a:t> </a:t>
            </a:r>
            <a:r>
              <a:rPr dirty="0" err="1"/>
              <a:t>inicial</a:t>
            </a:r>
            <a:r>
              <a:rPr dirty="0"/>
              <a:t>”.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há</a:t>
            </a:r>
            <a:r>
              <a:rPr dirty="0"/>
              <a:t> </a:t>
            </a:r>
            <a:r>
              <a:rPr dirty="0" err="1"/>
              <a:t>qualquer</a:t>
            </a:r>
            <a:r>
              <a:rPr dirty="0"/>
              <a:t> </a:t>
            </a:r>
            <a:r>
              <a:rPr dirty="0" err="1"/>
              <a:t>necessidade</a:t>
            </a:r>
            <a:r>
              <a:rPr dirty="0"/>
              <a:t> para o </a:t>
            </a:r>
            <a:r>
              <a:rPr dirty="0" err="1"/>
              <a:t>fazer</a:t>
            </a:r>
            <a:r>
              <a:rPr dirty="0"/>
              <a:t> visto que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traz</a:t>
            </a:r>
            <a:r>
              <a:rPr dirty="0"/>
              <a:t> </a:t>
            </a:r>
            <a:r>
              <a:rPr dirty="0" err="1"/>
              <a:t>nenhuma</a:t>
            </a:r>
            <a:r>
              <a:rPr dirty="0"/>
              <a:t> </a:t>
            </a:r>
            <a:r>
              <a:rPr dirty="0" err="1"/>
              <a:t>informação</a:t>
            </a:r>
            <a:r>
              <a:rPr dirty="0"/>
              <a:t> </a:t>
            </a:r>
            <a:r>
              <a:rPr dirty="0" err="1"/>
              <a:t>importante</a:t>
            </a:r>
            <a:r>
              <a:rPr dirty="0"/>
              <a:t>. </a:t>
            </a:r>
          </a:p>
          <a:p>
            <a:pPr indent="190500" algn="l">
              <a:defRPr sz="4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591552" indent="-401052" algn="l">
              <a:buSzPct val="100000"/>
              <a:buChar char="•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Se o URL da </a:t>
            </a:r>
            <a:r>
              <a:rPr dirty="0" err="1"/>
              <a:t>página</a:t>
            </a:r>
            <a:r>
              <a:rPr dirty="0"/>
              <a:t> </a:t>
            </a:r>
            <a:r>
              <a:rPr dirty="0" err="1"/>
              <a:t>inicial</a:t>
            </a:r>
            <a:r>
              <a:rPr dirty="0"/>
              <a:t> for simples e claro, </a:t>
            </a:r>
            <a:r>
              <a:rPr dirty="0" err="1"/>
              <a:t>não</a:t>
            </a:r>
            <a:r>
              <a:rPr dirty="0"/>
              <a:t> é </a:t>
            </a:r>
            <a:r>
              <a:rPr dirty="0" err="1"/>
              <a:t>preciso</a:t>
            </a:r>
            <a:r>
              <a:rPr dirty="0"/>
              <a:t> </a:t>
            </a:r>
            <a:r>
              <a:rPr dirty="0" err="1"/>
              <a:t>especificar</a:t>
            </a:r>
            <a:r>
              <a:rPr dirty="0"/>
              <a:t> no </a:t>
            </a:r>
            <a:r>
              <a:rPr dirty="0" err="1"/>
              <a:t>título</a:t>
            </a:r>
            <a:r>
              <a:rPr dirty="0"/>
              <a:t>. </a:t>
            </a:r>
          </a:p>
          <a:p>
            <a:pPr indent="190500" algn="l">
              <a:defRPr sz="4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591552" indent="-401052" algn="l">
              <a:buSzPct val="100000"/>
              <a:buChar char="•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No </a:t>
            </a:r>
            <a:r>
              <a:rPr dirty="0" err="1"/>
              <a:t>entanto</a:t>
            </a:r>
            <a:r>
              <a:rPr dirty="0"/>
              <a:t>, é fundamental que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página</a:t>
            </a:r>
            <a:r>
              <a:rPr dirty="0"/>
              <a:t> do site </a:t>
            </a:r>
            <a:r>
              <a:rPr dirty="0" err="1"/>
              <a:t>tenha</a:t>
            </a:r>
            <a:r>
              <a:rPr dirty="0"/>
              <a:t> um </a:t>
            </a:r>
            <a:r>
              <a:rPr dirty="0" err="1"/>
              <a:t>título</a:t>
            </a:r>
            <a:r>
              <a:rPr dirty="0"/>
              <a:t> </a:t>
            </a:r>
            <a:r>
              <a:rPr dirty="0" err="1"/>
              <a:t>exclusivo</a:t>
            </a:r>
            <a:r>
              <a:rPr dirty="0"/>
              <a:t>, para </a:t>
            </a:r>
            <a:r>
              <a:rPr dirty="0" err="1"/>
              <a:t>evitar</a:t>
            </a:r>
            <a:r>
              <a:rPr dirty="0"/>
              <a:t> </a:t>
            </a:r>
            <a:r>
              <a:rPr dirty="0" err="1"/>
              <a:t>confusões</a:t>
            </a:r>
            <a:r>
              <a:rPr dirty="0"/>
              <a:t>.</a:t>
            </a:r>
          </a:p>
        </p:txBody>
      </p:sp>
      <p:pic>
        <p:nvPicPr>
          <p:cNvPr id="192" name="homepage.jpeg" descr="homep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177" y="4320917"/>
            <a:ext cx="11548406" cy="64959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ítulo 1"/>
          <p:cNvSpPr txBox="1">
            <a:spLocks noGrp="1"/>
          </p:cNvSpPr>
          <p:nvPr>
            <p:ph type="title"/>
          </p:nvPr>
        </p:nvSpPr>
        <p:spPr>
          <a:xfrm>
            <a:off x="1391999" y="402845"/>
            <a:ext cx="21600002" cy="2520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1000" spc="-379"/>
            </a:lvl1pPr>
          </a:lstStyle>
          <a:p>
            <a:r>
              <a:rPr sz="8800" dirty="0" err="1"/>
              <a:t>Descrição</a:t>
            </a:r>
            <a:endParaRPr sz="8800" dirty="0"/>
          </a:p>
        </p:txBody>
      </p:sp>
      <p:sp>
        <p:nvSpPr>
          <p:cNvPr id="195" name="CaixaDeTexto 4"/>
          <p:cNvSpPr txBox="1"/>
          <p:nvPr/>
        </p:nvSpPr>
        <p:spPr>
          <a:xfrm>
            <a:off x="1391998" y="3979823"/>
            <a:ext cx="21600002" cy="7462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91552" indent="-401052" algn="l">
              <a:buSzPct val="100000"/>
              <a:buChar char="•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Uma </a:t>
            </a:r>
            <a:r>
              <a:rPr dirty="0" err="1"/>
              <a:t>descrição</a:t>
            </a:r>
            <a:r>
              <a:rPr dirty="0"/>
              <a:t> </a:t>
            </a:r>
            <a:r>
              <a:rPr dirty="0" err="1"/>
              <a:t>curta</a:t>
            </a:r>
            <a:r>
              <a:rPr dirty="0"/>
              <a:t> e </a:t>
            </a:r>
            <a:r>
              <a:rPr dirty="0" err="1"/>
              <a:t>clara</a:t>
            </a:r>
            <a:r>
              <a:rPr dirty="0"/>
              <a:t> no </a:t>
            </a:r>
            <a:r>
              <a:rPr dirty="0" err="1"/>
              <a:t>título</a:t>
            </a:r>
            <a:r>
              <a:rPr dirty="0"/>
              <a:t> da </a:t>
            </a:r>
            <a:r>
              <a:rPr dirty="0" err="1"/>
              <a:t>janela</a:t>
            </a:r>
            <a:r>
              <a:rPr dirty="0"/>
              <a:t> é fundamental para o </a:t>
            </a:r>
            <a:r>
              <a:rPr dirty="0" err="1"/>
              <a:t>sucesso</a:t>
            </a:r>
            <a:r>
              <a:rPr dirty="0"/>
              <a:t> de um website, </a:t>
            </a:r>
            <a:r>
              <a:rPr dirty="0" err="1"/>
              <a:t>especialmente</a:t>
            </a:r>
            <a:r>
              <a:rPr dirty="0"/>
              <a:t> se </a:t>
            </a:r>
            <a:r>
              <a:rPr dirty="0" err="1"/>
              <a:t>este</a:t>
            </a:r>
            <a:r>
              <a:rPr dirty="0"/>
              <a:t> for novo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pouco</a:t>
            </a:r>
            <a:r>
              <a:rPr dirty="0"/>
              <a:t> </a:t>
            </a:r>
            <a:r>
              <a:rPr dirty="0" err="1"/>
              <a:t>conhecido</a:t>
            </a:r>
            <a:r>
              <a:rPr dirty="0"/>
              <a:t>. </a:t>
            </a:r>
          </a:p>
          <a:p>
            <a:pPr marL="591552" indent="-401052" algn="l">
              <a:buSzPct val="100000"/>
              <a:buChar char="•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Muitas</a:t>
            </a:r>
            <a:r>
              <a:rPr dirty="0"/>
              <a:t> </a:t>
            </a:r>
            <a:r>
              <a:rPr dirty="0" err="1"/>
              <a:t>vezes</a:t>
            </a:r>
            <a:r>
              <a:rPr dirty="0"/>
              <a:t> </a:t>
            </a:r>
            <a:r>
              <a:rPr dirty="0" err="1"/>
              <a:t>temos</a:t>
            </a:r>
            <a:r>
              <a:rPr dirty="0"/>
              <a:t> </a:t>
            </a:r>
            <a:r>
              <a:rPr dirty="0" err="1"/>
              <a:t>imensas</a:t>
            </a:r>
            <a:r>
              <a:rPr dirty="0"/>
              <a:t> </a:t>
            </a:r>
            <a:r>
              <a:rPr dirty="0" err="1"/>
              <a:t>janelas</a:t>
            </a:r>
            <a:r>
              <a:rPr dirty="0"/>
              <a:t> </a:t>
            </a:r>
            <a:r>
              <a:rPr dirty="0" err="1"/>
              <a:t>abertas</a:t>
            </a:r>
            <a:r>
              <a:rPr dirty="0"/>
              <a:t> e </a:t>
            </a:r>
            <a:r>
              <a:rPr dirty="0" err="1"/>
              <a:t>uma</a:t>
            </a:r>
            <a:r>
              <a:rPr dirty="0"/>
              <a:t> simples </a:t>
            </a:r>
            <a:r>
              <a:rPr dirty="0" err="1"/>
              <a:t>descrição</a:t>
            </a:r>
            <a:r>
              <a:rPr dirty="0"/>
              <a:t> </a:t>
            </a:r>
            <a:r>
              <a:rPr dirty="0" err="1"/>
              <a:t>pode</a:t>
            </a:r>
            <a:r>
              <a:rPr dirty="0"/>
              <a:t> </a:t>
            </a:r>
            <a:r>
              <a:rPr dirty="0" err="1"/>
              <a:t>ajudar-nos</a:t>
            </a:r>
            <a:r>
              <a:rPr dirty="0"/>
              <a:t> a </a:t>
            </a:r>
            <a:r>
              <a:rPr dirty="0" err="1"/>
              <a:t>relembrar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a </a:t>
            </a:r>
            <a:r>
              <a:rPr dirty="0" err="1"/>
              <a:t>perceber</a:t>
            </a:r>
            <a:r>
              <a:rPr dirty="0"/>
              <a:t> o </a:t>
            </a:r>
            <a:r>
              <a:rPr dirty="0" err="1"/>
              <a:t>propósito</a:t>
            </a:r>
            <a:r>
              <a:rPr dirty="0"/>
              <a:t> do site, </a:t>
            </a:r>
            <a:r>
              <a:rPr dirty="0" err="1"/>
              <a:t>como</a:t>
            </a:r>
            <a:r>
              <a:rPr dirty="0"/>
              <a:t> se </a:t>
            </a:r>
            <a:r>
              <a:rPr dirty="0" err="1"/>
              <a:t>pode</a:t>
            </a:r>
            <a:r>
              <a:rPr dirty="0"/>
              <a:t> </a:t>
            </a:r>
            <a:r>
              <a:rPr dirty="0" err="1"/>
              <a:t>ver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seguinta</a:t>
            </a:r>
            <a:r>
              <a:rPr dirty="0"/>
              <a:t> </a:t>
            </a:r>
            <a:r>
              <a:rPr dirty="0" err="1"/>
              <a:t>figura</a:t>
            </a:r>
            <a:r>
              <a:rPr dirty="0"/>
              <a:t>.</a:t>
            </a:r>
            <a:endParaRPr dirty="0">
              <a:latin typeface="Graphik"/>
              <a:ea typeface="Graphik"/>
              <a:cs typeface="Graphik"/>
              <a:sym typeface="Graphik"/>
            </a:endParaRPr>
          </a:p>
          <a:p>
            <a:pPr algn="l">
              <a:defRPr sz="4000">
                <a:latin typeface="Graphik"/>
                <a:ea typeface="Graphik"/>
                <a:cs typeface="Graphik"/>
                <a:sym typeface="Graphik"/>
              </a:defRPr>
            </a:pPr>
            <a:endParaRPr dirty="0">
              <a:latin typeface="Graphik"/>
              <a:ea typeface="Graphik"/>
              <a:cs typeface="Graphik"/>
              <a:sym typeface="Graphik"/>
            </a:endParaRPr>
          </a:p>
          <a:p>
            <a:pPr algn="l">
              <a:defRPr sz="4000">
                <a:latin typeface="Graphik"/>
                <a:ea typeface="Graphik"/>
                <a:cs typeface="Graphik"/>
                <a:sym typeface="Graphik"/>
              </a:defRPr>
            </a:pPr>
            <a:endParaRPr dirty="0">
              <a:latin typeface="Graphik"/>
              <a:ea typeface="Graphik"/>
              <a:cs typeface="Graphik"/>
              <a:sym typeface="Graphik"/>
            </a:endParaRPr>
          </a:p>
          <a:p>
            <a:pPr algn="l">
              <a:defRPr sz="4000">
                <a:latin typeface="Graphik"/>
                <a:ea typeface="Graphik"/>
                <a:cs typeface="Graphik"/>
                <a:sym typeface="Graphik"/>
              </a:defRPr>
            </a:pPr>
            <a:endParaRPr dirty="0">
              <a:latin typeface="Graphik"/>
              <a:ea typeface="Graphik"/>
              <a:cs typeface="Graphik"/>
              <a:sym typeface="Graphik"/>
            </a:endParaRPr>
          </a:p>
          <a:p>
            <a:pPr algn="l">
              <a:defRPr sz="4000">
                <a:latin typeface="Graphik"/>
                <a:ea typeface="Graphik"/>
                <a:cs typeface="Graphik"/>
                <a:sym typeface="Graphik"/>
              </a:defRPr>
            </a:pPr>
            <a:endParaRPr dirty="0">
              <a:latin typeface="Graphik"/>
              <a:ea typeface="Graphik"/>
              <a:cs typeface="Graphik"/>
              <a:sym typeface="Graphik"/>
            </a:endParaRPr>
          </a:p>
          <a:p>
            <a:pPr marL="591552" indent="-401052" algn="l">
              <a:buSzPct val="100000"/>
              <a:buChar char="•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É </a:t>
            </a:r>
            <a:r>
              <a:rPr dirty="0" err="1"/>
              <a:t>importante</a:t>
            </a:r>
            <a:r>
              <a:rPr dirty="0"/>
              <a:t> que </a:t>
            </a:r>
            <a:r>
              <a:rPr dirty="0" err="1"/>
              <a:t>esta</a:t>
            </a:r>
            <a:r>
              <a:rPr dirty="0"/>
              <a:t> </a:t>
            </a:r>
            <a:r>
              <a:rPr dirty="0" err="1"/>
              <a:t>descrição</a:t>
            </a:r>
            <a:r>
              <a:rPr dirty="0"/>
              <a:t> </a:t>
            </a:r>
            <a:r>
              <a:rPr dirty="0" err="1"/>
              <a:t>seja</a:t>
            </a:r>
            <a:r>
              <a:rPr dirty="0"/>
              <a:t> breve, </a:t>
            </a:r>
            <a:r>
              <a:rPr dirty="0" err="1"/>
              <a:t>direta</a:t>
            </a:r>
            <a:r>
              <a:rPr dirty="0"/>
              <a:t>, </a:t>
            </a:r>
            <a:r>
              <a:rPr dirty="0" err="1"/>
              <a:t>fácil</a:t>
            </a:r>
            <a:r>
              <a:rPr dirty="0"/>
              <a:t> de </a:t>
            </a:r>
            <a:r>
              <a:rPr dirty="0" err="1"/>
              <a:t>entender</a:t>
            </a:r>
            <a:r>
              <a:rPr dirty="0"/>
              <a:t> e </a:t>
            </a:r>
            <a:r>
              <a:rPr dirty="0" err="1"/>
              <a:t>memorável</a:t>
            </a:r>
            <a:r>
              <a:rPr dirty="0"/>
              <a:t>, </a:t>
            </a:r>
            <a:r>
              <a:rPr dirty="0" err="1"/>
              <a:t>já</a:t>
            </a:r>
            <a:r>
              <a:rPr dirty="0"/>
              <a:t> que o </a:t>
            </a:r>
            <a:r>
              <a:rPr dirty="0" err="1"/>
              <a:t>título</a:t>
            </a:r>
            <a:r>
              <a:rPr dirty="0"/>
              <a:t> é </a:t>
            </a:r>
            <a:r>
              <a:rPr dirty="0" err="1"/>
              <a:t>uma</a:t>
            </a:r>
            <a:r>
              <a:rPr dirty="0"/>
              <a:t> das </a:t>
            </a:r>
            <a:r>
              <a:rPr dirty="0" err="1"/>
              <a:t>primeiras</a:t>
            </a:r>
            <a:r>
              <a:rPr dirty="0"/>
              <a:t> </a:t>
            </a:r>
            <a:r>
              <a:rPr dirty="0" err="1"/>
              <a:t>coisas</a:t>
            </a:r>
            <a:r>
              <a:rPr dirty="0"/>
              <a:t> que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utilizadores</a:t>
            </a:r>
            <a:r>
              <a:rPr dirty="0"/>
              <a:t> </a:t>
            </a:r>
            <a:r>
              <a:rPr dirty="0" err="1"/>
              <a:t>veem</a:t>
            </a:r>
            <a:r>
              <a:rPr dirty="0"/>
              <a:t> e </a:t>
            </a:r>
            <a:r>
              <a:rPr dirty="0" err="1"/>
              <a:t>pode</a:t>
            </a:r>
            <a:r>
              <a:rPr dirty="0"/>
              <a:t> </a:t>
            </a:r>
            <a:r>
              <a:rPr dirty="0" err="1"/>
              <a:t>ajudar</a:t>
            </a:r>
            <a:r>
              <a:rPr dirty="0"/>
              <a:t> </a:t>
            </a:r>
            <a:r>
              <a:rPr dirty="0" err="1"/>
              <a:t>numa</a:t>
            </a:r>
            <a:r>
              <a:rPr dirty="0"/>
              <a:t> </a:t>
            </a:r>
            <a:r>
              <a:rPr dirty="0" err="1"/>
              <a:t>futura</a:t>
            </a:r>
            <a:r>
              <a:rPr dirty="0"/>
              <a:t> </a:t>
            </a:r>
            <a:r>
              <a:rPr dirty="0" err="1"/>
              <a:t>pesquisa</a:t>
            </a:r>
            <a:r>
              <a:rPr dirty="0"/>
              <a:t>.</a:t>
            </a:r>
            <a:endParaRPr dirty="0">
              <a:latin typeface="Graphik"/>
              <a:ea typeface="Graphik"/>
              <a:cs typeface="Graphik"/>
              <a:sym typeface="Graphik"/>
            </a:endParaRPr>
          </a:p>
        </p:txBody>
      </p:sp>
      <p:pic>
        <p:nvPicPr>
          <p:cNvPr id="196" name="Imagem 8" descr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000" y="7124556"/>
            <a:ext cx="21600000" cy="11730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ítulo 1"/>
          <p:cNvSpPr txBox="1">
            <a:spLocks noGrp="1"/>
          </p:cNvSpPr>
          <p:nvPr>
            <p:ph type="title"/>
          </p:nvPr>
        </p:nvSpPr>
        <p:spPr>
          <a:xfrm>
            <a:off x="1391999" y="-1"/>
            <a:ext cx="21600002" cy="2520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-400"/>
            </a:lvl1pPr>
          </a:lstStyle>
          <a:p>
            <a:r>
              <a:rPr sz="8800" dirty="0" err="1"/>
              <a:t>Limite</a:t>
            </a:r>
            <a:endParaRPr sz="8800" dirty="0"/>
          </a:p>
        </p:txBody>
      </p:sp>
      <p:pic>
        <p:nvPicPr>
          <p:cNvPr id="199" name="Imagem 3" descr="Imagem 3"/>
          <p:cNvPicPr>
            <a:picLocks noChangeAspect="1"/>
          </p:cNvPicPr>
          <p:nvPr/>
        </p:nvPicPr>
        <p:blipFill>
          <a:blip r:embed="rId2"/>
          <a:srcRect r="36189"/>
          <a:stretch>
            <a:fillRect/>
          </a:stretch>
        </p:blipFill>
        <p:spPr>
          <a:xfrm>
            <a:off x="13032270" y="4420202"/>
            <a:ext cx="10101910" cy="6824855"/>
          </a:xfrm>
          <a:prstGeom prst="rect">
            <a:avLst/>
          </a:prstGeom>
          <a:ln w="12700">
            <a:miter lim="400000"/>
          </a:ln>
          <a:effectLst>
            <a:outerShdw blurRad="190500" rotWithShape="0">
              <a:srgbClr val="000000">
                <a:alpha val="70000"/>
              </a:srgbClr>
            </a:outerShdw>
          </a:effectLst>
        </p:spPr>
      </p:pic>
      <p:sp>
        <p:nvSpPr>
          <p:cNvPr id="200" name="CaixaDeTexto 5"/>
          <p:cNvSpPr txBox="1"/>
          <p:nvPr/>
        </p:nvSpPr>
        <p:spPr>
          <a:xfrm>
            <a:off x="1391999" y="4112426"/>
            <a:ext cx="10459241" cy="4411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31657" indent="-441157" algn="l">
              <a:buSzPct val="100000"/>
              <a:buChar char="•"/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Títulos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extensos</a:t>
            </a:r>
            <a:r>
              <a:rPr dirty="0"/>
              <a:t> </a:t>
            </a:r>
            <a:r>
              <a:rPr dirty="0" err="1"/>
              <a:t>são</a:t>
            </a:r>
            <a:r>
              <a:rPr dirty="0"/>
              <a:t> </a:t>
            </a:r>
            <a:r>
              <a:rPr dirty="0" err="1"/>
              <a:t>menos</a:t>
            </a:r>
            <a:r>
              <a:rPr dirty="0"/>
              <a:t> </a:t>
            </a:r>
            <a:r>
              <a:rPr dirty="0" err="1"/>
              <a:t>legíveis</a:t>
            </a:r>
            <a:r>
              <a:rPr dirty="0"/>
              <a:t> e </a:t>
            </a:r>
            <a:r>
              <a:rPr dirty="0" err="1"/>
              <a:t>muitas</a:t>
            </a:r>
            <a:r>
              <a:rPr dirty="0"/>
              <a:t> </a:t>
            </a:r>
            <a:r>
              <a:rPr dirty="0" err="1"/>
              <a:t>vezes</a:t>
            </a:r>
            <a:r>
              <a:rPr dirty="0"/>
              <a:t> </a:t>
            </a:r>
            <a:r>
              <a:rPr dirty="0" err="1"/>
              <a:t>nem</a:t>
            </a:r>
            <a:r>
              <a:rPr dirty="0"/>
              <a:t> </a:t>
            </a:r>
            <a:r>
              <a:rPr dirty="0" err="1"/>
              <a:t>são</a:t>
            </a:r>
            <a:r>
              <a:rPr dirty="0"/>
              <a:t> </a:t>
            </a:r>
            <a:r>
              <a:rPr dirty="0" err="1"/>
              <a:t>corretamente</a:t>
            </a:r>
            <a:r>
              <a:rPr dirty="0"/>
              <a:t> </a:t>
            </a:r>
            <a:r>
              <a:rPr dirty="0" err="1"/>
              <a:t>apresentados</a:t>
            </a:r>
            <a:r>
              <a:rPr dirty="0"/>
              <a:t>, </a:t>
            </a:r>
            <a:r>
              <a:rPr dirty="0" err="1"/>
              <a:t>como</a:t>
            </a:r>
            <a:r>
              <a:rPr dirty="0"/>
              <a:t> se </a:t>
            </a:r>
            <a:r>
              <a:rPr dirty="0" err="1"/>
              <a:t>pode</a:t>
            </a:r>
            <a:r>
              <a:rPr dirty="0"/>
              <a:t> </a:t>
            </a:r>
            <a:r>
              <a:rPr dirty="0" err="1"/>
              <a:t>ver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fig</a:t>
            </a:r>
            <a:r>
              <a:rPr lang="pt-PT" dirty="0"/>
              <a:t>ura seguinte.</a:t>
            </a:r>
          </a:p>
          <a:p>
            <a:endParaRPr lang="pt-PT" dirty="0"/>
          </a:p>
          <a:p>
            <a:r>
              <a:rPr dirty="0"/>
              <a:t>O </a:t>
            </a:r>
            <a:r>
              <a:rPr dirty="0" err="1"/>
              <a:t>aconselhável</a:t>
            </a:r>
            <a:r>
              <a:rPr dirty="0"/>
              <a:t> é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ultrapassar</a:t>
            </a:r>
            <a:r>
              <a:rPr dirty="0"/>
              <a:t> as 7 a 8 </a:t>
            </a:r>
            <a:r>
              <a:rPr dirty="0" err="1"/>
              <a:t>palavras</a:t>
            </a:r>
            <a:r>
              <a:rPr dirty="0"/>
              <a:t> e </a:t>
            </a:r>
            <a:r>
              <a:rPr dirty="0" err="1"/>
              <a:t>os</a:t>
            </a:r>
            <a:r>
              <a:rPr dirty="0"/>
              <a:t> 64 </a:t>
            </a:r>
            <a:r>
              <a:rPr dirty="0" err="1"/>
              <a:t>caracteres</a:t>
            </a:r>
            <a:r>
              <a:rPr dirty="0"/>
              <a:t> no total.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ítulo 1"/>
          <p:cNvSpPr txBox="1">
            <a:spLocks noGrp="1"/>
          </p:cNvSpPr>
          <p:nvPr>
            <p:ph type="title"/>
          </p:nvPr>
        </p:nvSpPr>
        <p:spPr>
          <a:xfrm>
            <a:off x="1391999" y="853084"/>
            <a:ext cx="21600002" cy="2520001"/>
          </a:xfrm>
          <a:prstGeom prst="rect">
            <a:avLst/>
          </a:prstGeom>
        </p:spPr>
        <p:txBody>
          <a:bodyPr/>
          <a:lstStyle>
            <a:lvl1pPr>
              <a:defRPr sz="11000" spc="-379"/>
            </a:lvl1pPr>
          </a:lstStyle>
          <a:p>
            <a:r>
              <a:rPr dirty="0" err="1"/>
              <a:t>Conclusão</a:t>
            </a:r>
            <a:endParaRPr dirty="0"/>
          </a:p>
        </p:txBody>
      </p:sp>
      <p:sp>
        <p:nvSpPr>
          <p:cNvPr id="203" name="CaixaDeTexto 2"/>
          <p:cNvSpPr txBox="1"/>
          <p:nvPr/>
        </p:nvSpPr>
        <p:spPr>
          <a:xfrm>
            <a:off x="616752" y="4499778"/>
            <a:ext cx="23150496" cy="6991337"/>
          </a:xfrm>
          <a:prstGeom prst="rect">
            <a:avLst/>
          </a:prstGeom>
          <a:ln w="12700">
            <a:miter lim="400000"/>
          </a:ln>
          <a:effectLst>
            <a:reflection stA="13776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5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conclusão</a:t>
            </a:r>
            <a:r>
              <a:rPr dirty="0"/>
              <a:t>, </a:t>
            </a:r>
            <a:r>
              <a:rPr dirty="0" err="1"/>
              <a:t>este</a:t>
            </a:r>
            <a:r>
              <a:rPr dirty="0"/>
              <a:t> </a:t>
            </a:r>
            <a:r>
              <a:rPr dirty="0" err="1"/>
              <a:t>trabalho</a:t>
            </a:r>
            <a:r>
              <a:rPr dirty="0"/>
              <a:t> </a:t>
            </a:r>
            <a:r>
              <a:rPr dirty="0" err="1"/>
              <a:t>permitiu-nos</a:t>
            </a:r>
            <a:r>
              <a:rPr dirty="0"/>
              <a:t> </a:t>
            </a:r>
            <a:r>
              <a:rPr dirty="0" err="1"/>
              <a:t>aprofundar</a:t>
            </a:r>
            <a:r>
              <a:rPr dirty="0"/>
              <a:t> o </a:t>
            </a:r>
            <a:r>
              <a:rPr dirty="0" err="1"/>
              <a:t>nosso</a:t>
            </a:r>
            <a:r>
              <a:rPr dirty="0"/>
              <a:t> </a:t>
            </a:r>
            <a:r>
              <a:rPr dirty="0" err="1"/>
              <a:t>conhecimento</a:t>
            </a:r>
            <a:r>
              <a:rPr dirty="0"/>
              <a:t> </a:t>
            </a:r>
            <a:r>
              <a:rPr dirty="0" err="1"/>
              <a:t>acerca</a:t>
            </a:r>
            <a:r>
              <a:rPr dirty="0"/>
              <a:t> das </a:t>
            </a:r>
            <a:r>
              <a:rPr dirty="0" err="1"/>
              <a:t>diretrizes</a:t>
            </a:r>
            <a:r>
              <a:rPr dirty="0"/>
              <a:t> para a </a:t>
            </a:r>
            <a:r>
              <a:rPr dirty="0" err="1"/>
              <a:t>criação</a:t>
            </a:r>
            <a:r>
              <a:rPr dirty="0"/>
              <a:t> de </a:t>
            </a:r>
            <a:r>
              <a:rPr dirty="0" err="1"/>
              <a:t>páginas</a:t>
            </a:r>
            <a:r>
              <a:rPr dirty="0"/>
              <a:t> web. </a:t>
            </a:r>
            <a:r>
              <a:rPr dirty="0" err="1"/>
              <a:t>Foi</a:t>
            </a:r>
            <a:r>
              <a:rPr dirty="0"/>
              <a:t> </a:t>
            </a:r>
            <a:r>
              <a:rPr dirty="0" err="1"/>
              <a:t>possível</a:t>
            </a:r>
            <a:r>
              <a:rPr dirty="0"/>
              <a:t> </a:t>
            </a:r>
            <a:r>
              <a:rPr dirty="0" err="1"/>
              <a:t>compreender</a:t>
            </a:r>
            <a:r>
              <a:rPr dirty="0"/>
              <a:t> a </a:t>
            </a:r>
            <a:r>
              <a:rPr dirty="0" err="1"/>
              <a:t>importância</a:t>
            </a:r>
            <a:r>
              <a:rPr dirty="0"/>
              <a:t> de </a:t>
            </a:r>
            <a:r>
              <a:rPr dirty="0" err="1"/>
              <a:t>seguir</a:t>
            </a:r>
            <a:r>
              <a:rPr dirty="0"/>
              <a:t> </a:t>
            </a:r>
            <a:r>
              <a:rPr dirty="0" err="1"/>
              <a:t>estes</a:t>
            </a:r>
            <a:r>
              <a:rPr dirty="0"/>
              <a:t> </a:t>
            </a:r>
            <a:r>
              <a:rPr dirty="0" err="1"/>
              <a:t>princípios</a:t>
            </a:r>
            <a:r>
              <a:rPr dirty="0"/>
              <a:t> para </a:t>
            </a:r>
            <a:r>
              <a:rPr dirty="0" err="1"/>
              <a:t>garantir</a:t>
            </a:r>
            <a:r>
              <a:rPr dirty="0"/>
              <a:t> a </a:t>
            </a:r>
            <a:r>
              <a:rPr dirty="0" err="1"/>
              <a:t>acessibilidade</a:t>
            </a:r>
            <a:r>
              <a:rPr dirty="0"/>
              <a:t>, </a:t>
            </a:r>
            <a:r>
              <a:rPr dirty="0" err="1"/>
              <a:t>usabilidade</a:t>
            </a:r>
            <a:r>
              <a:rPr dirty="0"/>
              <a:t> e </a:t>
            </a:r>
            <a:r>
              <a:rPr dirty="0" err="1"/>
              <a:t>eficácia</a:t>
            </a:r>
            <a:r>
              <a:rPr dirty="0"/>
              <a:t> do website, </a:t>
            </a:r>
            <a:r>
              <a:rPr dirty="0" err="1"/>
              <a:t>bem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para </a:t>
            </a:r>
            <a:r>
              <a:rPr dirty="0" err="1"/>
              <a:t>otimizar</a:t>
            </a:r>
            <a:r>
              <a:rPr dirty="0"/>
              <a:t> a </a:t>
            </a:r>
            <a:r>
              <a:rPr dirty="0" err="1"/>
              <a:t>sua</a:t>
            </a:r>
            <a:r>
              <a:rPr dirty="0"/>
              <a:t> </a:t>
            </a:r>
            <a:r>
              <a:rPr dirty="0" err="1"/>
              <a:t>indexação</a:t>
            </a:r>
            <a:r>
              <a:rPr dirty="0"/>
              <a:t> </a:t>
            </a:r>
            <a:r>
              <a:rPr dirty="0" err="1"/>
              <a:t>nos</a:t>
            </a:r>
            <a:r>
              <a:rPr dirty="0"/>
              <a:t> </a:t>
            </a:r>
            <a:r>
              <a:rPr dirty="0" err="1"/>
              <a:t>motores</a:t>
            </a:r>
            <a:r>
              <a:rPr dirty="0"/>
              <a:t> de </a:t>
            </a:r>
            <a:r>
              <a:rPr dirty="0" err="1"/>
              <a:t>busca</a:t>
            </a:r>
            <a:r>
              <a:rPr dirty="0"/>
              <a:t>. As </a:t>
            </a:r>
            <a:r>
              <a:rPr dirty="0" err="1"/>
              <a:t>diretrizes</a:t>
            </a:r>
            <a:r>
              <a:rPr dirty="0"/>
              <a:t> </a:t>
            </a:r>
            <a:r>
              <a:rPr dirty="0" err="1"/>
              <a:t>ajudam</a:t>
            </a:r>
            <a:r>
              <a:rPr dirty="0"/>
              <a:t> a </a:t>
            </a:r>
            <a:r>
              <a:rPr dirty="0" err="1"/>
              <a:t>criar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experiência</a:t>
            </a:r>
            <a:r>
              <a:rPr dirty="0"/>
              <a:t> de </a:t>
            </a:r>
            <a:r>
              <a:rPr dirty="0" err="1"/>
              <a:t>utilização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intuitiva</a:t>
            </a:r>
            <a:r>
              <a:rPr dirty="0"/>
              <a:t>, </a:t>
            </a:r>
            <a:r>
              <a:rPr dirty="0" err="1"/>
              <a:t>aumentando</a:t>
            </a:r>
            <a:r>
              <a:rPr dirty="0"/>
              <a:t> a </a:t>
            </a:r>
            <a:r>
              <a:rPr dirty="0" err="1"/>
              <a:t>satisfação</a:t>
            </a:r>
            <a:r>
              <a:rPr dirty="0"/>
              <a:t> do </a:t>
            </a:r>
            <a:r>
              <a:rPr dirty="0" err="1"/>
              <a:t>utilizador</a:t>
            </a:r>
            <a:r>
              <a:rPr dirty="0"/>
              <a:t> e, </a:t>
            </a:r>
            <a:r>
              <a:rPr dirty="0" err="1"/>
              <a:t>consequentemente</a:t>
            </a:r>
            <a:r>
              <a:rPr dirty="0"/>
              <a:t>, o </a:t>
            </a:r>
            <a:r>
              <a:rPr dirty="0" err="1"/>
              <a:t>sucesso</a:t>
            </a:r>
            <a:r>
              <a:rPr dirty="0"/>
              <a:t> do site.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Índice"/>
          <p:cNvSpPr txBox="1">
            <a:spLocks noGrp="1"/>
          </p:cNvSpPr>
          <p:nvPr>
            <p:ph type="title"/>
          </p:nvPr>
        </p:nvSpPr>
        <p:spPr>
          <a:xfrm>
            <a:off x="-744229" y="1275071"/>
            <a:ext cx="7595656" cy="1426253"/>
          </a:xfrm>
          <a:prstGeom prst="rect">
            <a:avLst/>
          </a:prstGeom>
        </p:spPr>
        <p:txBody>
          <a:bodyPr/>
          <a:lstStyle>
            <a:lvl1pPr defTabSz="553084">
              <a:defRPr sz="7700" spc="-300"/>
            </a:lvl1pPr>
          </a:lstStyle>
          <a:p>
            <a:r>
              <a:rPr dirty="0" err="1"/>
              <a:t>Índice</a:t>
            </a:r>
            <a:endParaRPr dirty="0"/>
          </a:p>
        </p:txBody>
      </p:sp>
      <p:sp>
        <p:nvSpPr>
          <p:cNvPr id="158" name="Introdução………………………………………………. Slide 3…"/>
          <p:cNvSpPr txBox="1">
            <a:spLocks noGrp="1"/>
          </p:cNvSpPr>
          <p:nvPr>
            <p:ph type="body" idx="4294967295"/>
          </p:nvPr>
        </p:nvSpPr>
        <p:spPr>
          <a:xfrm>
            <a:off x="1618405" y="3301515"/>
            <a:ext cx="21147190" cy="7112970"/>
          </a:xfrm>
          <a:prstGeom prst="rect">
            <a:avLst/>
          </a:prstGeom>
        </p:spPr>
        <p:txBody>
          <a:bodyPr lIns="45718" tIns="45718" rIns="45718" bIns="45718" numCol="1" spcCol="38100">
            <a:normAutofit/>
          </a:bodyPr>
          <a:lstStyle/>
          <a:p>
            <a:pPr marL="361356" indent="-361356" defTabSz="886967">
              <a:lnSpc>
                <a:spcPct val="94499"/>
              </a:lnSpc>
              <a:spcBef>
                <a:spcPts val="800"/>
              </a:spcBef>
              <a:defRPr sz="29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Introdução</a:t>
            </a:r>
            <a:r>
              <a:rPr dirty="0"/>
              <a:t>………………………………………………. Slide 3</a:t>
            </a:r>
            <a:endParaRPr lang="pt-PT" dirty="0"/>
          </a:p>
          <a:p>
            <a:pPr marL="361356" indent="-361356" defTabSz="886967">
              <a:lnSpc>
                <a:spcPct val="94499"/>
              </a:lnSpc>
              <a:spcBef>
                <a:spcPts val="800"/>
              </a:spcBef>
              <a:defRPr sz="2900">
                <a:latin typeface="Arial"/>
                <a:ea typeface="Arial"/>
                <a:cs typeface="Arial"/>
                <a:sym typeface="Arial"/>
              </a:defRPr>
            </a:pPr>
            <a:r>
              <a:rPr lang="pt-PT" dirty="0"/>
              <a:t>Tools and Task Shortcuts.......................................... Slide 4</a:t>
            </a:r>
            <a:endParaRPr dirty="0"/>
          </a:p>
          <a:p>
            <a:pPr marL="361356" indent="-361356" defTabSz="886967">
              <a:lnSpc>
                <a:spcPct val="94499"/>
              </a:lnSpc>
              <a:spcBef>
                <a:spcPts val="800"/>
              </a:spcBef>
              <a:defRPr sz="2900">
                <a:latin typeface="Arial"/>
                <a:ea typeface="Arial"/>
                <a:cs typeface="Arial"/>
                <a:sym typeface="Arial"/>
              </a:defRPr>
            </a:pPr>
            <a:r>
              <a:rPr lang="pt-PT" sz="2800" dirty="0"/>
              <a:t>Acesso Direto a Tarefas...........................</a:t>
            </a:r>
            <a:r>
              <a:rPr sz="2800" dirty="0"/>
              <a:t>……………</a:t>
            </a:r>
            <a:r>
              <a:rPr lang="pt-PT" sz="2800" dirty="0"/>
              <a:t>.. </a:t>
            </a:r>
            <a:r>
              <a:rPr sz="2800" dirty="0"/>
              <a:t>Slide </a:t>
            </a:r>
            <a:r>
              <a:rPr lang="pt-PT" sz="2800" dirty="0"/>
              <a:t>5</a:t>
            </a:r>
            <a:endParaRPr dirty="0"/>
          </a:p>
          <a:p>
            <a:pPr marL="361356" indent="-361356" defTabSz="886967">
              <a:lnSpc>
                <a:spcPct val="94499"/>
              </a:lnSpc>
              <a:spcBef>
                <a:spcPts val="800"/>
              </a:spcBef>
              <a:defRPr sz="2900">
                <a:latin typeface="Arial"/>
                <a:ea typeface="Arial"/>
                <a:cs typeface="Arial"/>
                <a:sym typeface="Arial"/>
              </a:defRPr>
            </a:pPr>
            <a:r>
              <a:rPr lang="pt-PT" dirty="0"/>
              <a:t>Ferramentas desnecessárias</a:t>
            </a:r>
            <a:r>
              <a:rPr dirty="0"/>
              <a:t>…………...</a:t>
            </a:r>
            <a:r>
              <a:rPr lang="pt-PT" dirty="0"/>
              <a:t>................... </a:t>
            </a:r>
            <a:r>
              <a:rPr dirty="0"/>
              <a:t>Slide </a:t>
            </a:r>
            <a:r>
              <a:rPr lang="pt-PT" dirty="0"/>
              <a:t>6</a:t>
            </a:r>
            <a:endParaRPr dirty="0"/>
          </a:p>
          <a:p>
            <a:pPr marL="361356" indent="-361356" defTabSz="886967">
              <a:lnSpc>
                <a:spcPct val="94499"/>
              </a:lnSpc>
              <a:spcBef>
                <a:spcPts val="800"/>
              </a:spcBef>
              <a:defRPr sz="2900">
                <a:latin typeface="Arial"/>
                <a:ea typeface="Arial"/>
                <a:cs typeface="Arial"/>
                <a:sym typeface="Arial"/>
              </a:defRPr>
            </a:pPr>
            <a:r>
              <a:rPr lang="pt-PT" dirty="0"/>
              <a:t>Ferramentas duplicadas</a:t>
            </a:r>
            <a:r>
              <a:rPr dirty="0"/>
              <a:t>…………….......</a:t>
            </a:r>
            <a:r>
              <a:rPr lang="pt-PT" dirty="0"/>
              <a:t>................... </a:t>
            </a:r>
            <a:r>
              <a:rPr dirty="0"/>
              <a:t>Slide </a:t>
            </a:r>
            <a:r>
              <a:rPr lang="pt-PT" dirty="0"/>
              <a:t>7</a:t>
            </a:r>
            <a:endParaRPr dirty="0"/>
          </a:p>
          <a:p>
            <a:pPr marL="361356" indent="-361356" defTabSz="886967">
              <a:lnSpc>
                <a:spcPct val="94499"/>
              </a:lnSpc>
              <a:spcBef>
                <a:spcPts val="800"/>
              </a:spcBef>
              <a:defRPr sz="2900">
                <a:latin typeface="Arial"/>
                <a:ea typeface="Arial"/>
                <a:cs typeface="Arial"/>
                <a:sym typeface="Arial"/>
              </a:defRPr>
            </a:pPr>
            <a:r>
              <a:rPr lang="pt-PT" dirty="0"/>
              <a:t>Window Titles…………………………………………... Slide 8</a:t>
            </a:r>
          </a:p>
          <a:p>
            <a:pPr marL="361356" indent="-361356" defTabSz="886967">
              <a:lnSpc>
                <a:spcPct val="94499"/>
              </a:lnSpc>
              <a:spcBef>
                <a:spcPts val="800"/>
              </a:spcBef>
              <a:defRPr sz="2900">
                <a:latin typeface="Arial"/>
                <a:ea typeface="Arial"/>
                <a:cs typeface="Arial"/>
                <a:sym typeface="Arial"/>
              </a:defRPr>
            </a:pPr>
            <a:r>
              <a:rPr lang="pt-PT" dirty="0"/>
              <a:t>Information-Carrying Word......................................... Slide 9</a:t>
            </a:r>
          </a:p>
          <a:p>
            <a:pPr marL="361356" indent="-361356" defTabSz="886967">
              <a:lnSpc>
                <a:spcPct val="94499"/>
              </a:lnSpc>
              <a:spcBef>
                <a:spcPts val="800"/>
              </a:spcBef>
              <a:defRPr sz="2900">
                <a:latin typeface="Arial"/>
                <a:ea typeface="Arial"/>
                <a:cs typeface="Arial"/>
                <a:sym typeface="Arial"/>
              </a:defRPr>
            </a:pPr>
            <a:r>
              <a:rPr lang="pt-PT" dirty="0"/>
              <a:t>Domínio………………………………………………..... Slide 10</a:t>
            </a:r>
          </a:p>
          <a:p>
            <a:pPr marL="361356" indent="-361356" defTabSz="886967">
              <a:lnSpc>
                <a:spcPct val="94499"/>
              </a:lnSpc>
              <a:spcBef>
                <a:spcPts val="800"/>
              </a:spcBef>
              <a:defRPr sz="2900">
                <a:latin typeface="Arial"/>
                <a:ea typeface="Arial"/>
                <a:cs typeface="Arial"/>
                <a:sym typeface="Arial"/>
              </a:defRPr>
            </a:pPr>
            <a:r>
              <a:rPr lang="pt-PT" dirty="0"/>
              <a:t>“Homepage” ……………………………………………. Slide 11</a:t>
            </a:r>
          </a:p>
          <a:p>
            <a:pPr marL="361356" indent="-361356" defTabSz="886967">
              <a:lnSpc>
                <a:spcPct val="94499"/>
              </a:lnSpc>
              <a:spcBef>
                <a:spcPts val="800"/>
              </a:spcBef>
              <a:defRPr sz="2900">
                <a:latin typeface="Arial"/>
                <a:ea typeface="Arial"/>
                <a:cs typeface="Arial"/>
                <a:sym typeface="Arial"/>
              </a:defRPr>
            </a:pPr>
            <a:r>
              <a:rPr lang="pt-PT" dirty="0"/>
              <a:t>Descrição……………………………………………….. Slide 12</a:t>
            </a:r>
          </a:p>
          <a:p>
            <a:pPr marL="361356" indent="-361356" defTabSz="886967">
              <a:lnSpc>
                <a:spcPct val="94499"/>
              </a:lnSpc>
              <a:spcBef>
                <a:spcPts val="800"/>
              </a:spcBef>
              <a:defRPr sz="2900">
                <a:latin typeface="Arial"/>
                <a:ea typeface="Arial"/>
                <a:cs typeface="Arial"/>
                <a:sym typeface="Arial"/>
              </a:defRPr>
            </a:pPr>
            <a:r>
              <a:rPr lang="pt-PT" dirty="0"/>
              <a:t>Limite………………………………………………. ....... Slide 13</a:t>
            </a:r>
            <a:endParaRPr dirty="0"/>
          </a:p>
          <a:p>
            <a:pPr marL="361356" indent="-361356" defTabSz="886967">
              <a:lnSpc>
                <a:spcPct val="94499"/>
              </a:lnSpc>
              <a:spcBef>
                <a:spcPts val="800"/>
              </a:spcBef>
              <a:defRPr sz="29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Conclusão</a:t>
            </a:r>
            <a:r>
              <a:rPr dirty="0"/>
              <a:t>………………………………………………..</a:t>
            </a:r>
            <a:r>
              <a:rPr lang="pt-PT" dirty="0"/>
              <a:t> </a:t>
            </a:r>
            <a:r>
              <a:rPr dirty="0"/>
              <a:t>Slide 1</a:t>
            </a:r>
            <a:r>
              <a:rPr lang="pt-PT" dirty="0"/>
              <a:t>4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ção"/>
          <p:cNvSpPr txBox="1">
            <a:spLocks noGrp="1"/>
          </p:cNvSpPr>
          <p:nvPr>
            <p:ph type="title"/>
          </p:nvPr>
        </p:nvSpPr>
        <p:spPr>
          <a:xfrm>
            <a:off x="1391999" y="-1"/>
            <a:ext cx="21600002" cy="2520002"/>
          </a:xfrm>
          <a:prstGeom prst="rect">
            <a:avLst/>
          </a:prstGeom>
        </p:spPr>
        <p:txBody>
          <a:bodyPr/>
          <a:lstStyle>
            <a:lvl1pPr>
              <a:defRPr sz="11000" spc="-388"/>
            </a:lvl1pPr>
          </a:lstStyle>
          <a:p>
            <a:r>
              <a:rPr dirty="0" err="1"/>
              <a:t>Introdução</a:t>
            </a:r>
            <a:endParaRPr dirty="0"/>
          </a:p>
        </p:txBody>
      </p:sp>
      <p:sp>
        <p:nvSpPr>
          <p:cNvPr id="161" name="O objetivo principal deste trabalho é o de estudar e aprofundar os conhecimentos que temos acerca de Guidelines para páginas web.…"/>
          <p:cNvSpPr txBox="1"/>
          <p:nvPr/>
        </p:nvSpPr>
        <p:spPr>
          <a:xfrm>
            <a:off x="1746646" y="1174188"/>
            <a:ext cx="20890708" cy="7907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0" tIns="190500" rIns="190500" bIns="190500" anchor="ctr">
            <a:spAutoFit/>
          </a:bodyPr>
          <a:lstStyle/>
          <a:p>
            <a:pPr marL="533400" indent="-279400" algn="l">
              <a:buClr>
                <a:srgbClr val="000000"/>
              </a:buClr>
              <a:buSzPct val="100000"/>
              <a:buChar char="•"/>
              <a:defRPr sz="4000">
                <a:latin typeface="Graphik"/>
                <a:ea typeface="Graphik"/>
                <a:cs typeface="Graphik"/>
                <a:sym typeface="Graphik"/>
              </a:defRPr>
            </a:pPr>
            <a:endParaRPr dirty="0"/>
          </a:p>
          <a:p>
            <a:pPr marL="533400" indent="-279400" algn="l">
              <a:buClr>
                <a:srgbClr val="000000"/>
              </a:buClr>
              <a:buSzPct val="100000"/>
              <a:buChar char="•"/>
              <a:defRPr sz="4000">
                <a:latin typeface="Graphik"/>
                <a:ea typeface="Graphik"/>
                <a:cs typeface="Graphik"/>
                <a:sym typeface="Graphik"/>
              </a:defRPr>
            </a:pPr>
            <a:endParaRPr dirty="0"/>
          </a:p>
          <a:p>
            <a:pPr indent="254000" algn="l">
              <a:defRPr sz="4000">
                <a:latin typeface="Graphik"/>
                <a:ea typeface="Graphik"/>
                <a:cs typeface="Graphik"/>
                <a:sym typeface="Graphik"/>
              </a:defRPr>
            </a:pPr>
            <a:endParaRPr dirty="0"/>
          </a:p>
          <a:p>
            <a:pPr marL="533400" indent="-279400" algn="l">
              <a:buClr>
                <a:srgbClr val="000000"/>
              </a:buClr>
              <a:buSzPct val="100000"/>
              <a:buChar char="•"/>
              <a:defRPr sz="40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 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O </a:t>
            </a:r>
            <a:r>
              <a:rPr dirty="0" err="1"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principal </a:t>
            </a:r>
            <a:r>
              <a:rPr dirty="0" err="1">
                <a:latin typeface="Arial"/>
                <a:ea typeface="Arial"/>
                <a:cs typeface="Arial"/>
                <a:sym typeface="Arial"/>
              </a:rPr>
              <a:t>deste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dirty="0" err="1">
                <a:latin typeface="Arial"/>
                <a:ea typeface="Arial"/>
                <a:cs typeface="Arial"/>
                <a:sym typeface="Arial"/>
              </a:rPr>
              <a:t>trabalho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é o de </a:t>
            </a:r>
            <a:r>
              <a:rPr dirty="0" err="1">
                <a:latin typeface="Arial"/>
                <a:ea typeface="Arial"/>
                <a:cs typeface="Arial"/>
                <a:sym typeface="Arial"/>
              </a:rPr>
              <a:t>estudar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dirty="0" err="1">
                <a:latin typeface="Arial"/>
                <a:ea typeface="Arial"/>
                <a:cs typeface="Arial"/>
                <a:sym typeface="Arial"/>
              </a:rPr>
              <a:t>aprofundar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dirty="0" err="1">
                <a:latin typeface="Arial"/>
                <a:ea typeface="Arial"/>
                <a:cs typeface="Arial"/>
                <a:sym typeface="Arial"/>
              </a:rPr>
              <a:t>os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dirty="0" err="1">
                <a:latin typeface="Arial"/>
                <a:ea typeface="Arial"/>
                <a:cs typeface="Arial"/>
                <a:sym typeface="Arial"/>
              </a:rPr>
              <a:t>conhecimentos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dirty="0" err="1">
                <a:latin typeface="Arial"/>
                <a:ea typeface="Arial"/>
                <a:cs typeface="Arial"/>
                <a:sym typeface="Arial"/>
              </a:rPr>
              <a:t>temos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dirty="0" err="1">
                <a:latin typeface="Arial"/>
                <a:ea typeface="Arial"/>
                <a:cs typeface="Arial"/>
                <a:sym typeface="Arial"/>
              </a:rPr>
              <a:t>acerca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de Guidelines para </a:t>
            </a:r>
            <a:r>
              <a:rPr dirty="0" err="1">
                <a:latin typeface="Arial"/>
                <a:ea typeface="Arial"/>
                <a:cs typeface="Arial"/>
                <a:sym typeface="Arial"/>
              </a:rPr>
              <a:t>páginas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web.</a:t>
            </a:r>
          </a:p>
          <a:p>
            <a:pPr indent="254000" algn="l">
              <a:defRPr sz="4000">
                <a:latin typeface="Arial"/>
                <a:ea typeface="Arial"/>
                <a:cs typeface="Arial"/>
                <a:sym typeface="Arial"/>
              </a:defRPr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719666" indent="-465666" algn="l">
              <a:buClr>
                <a:srgbClr val="000000"/>
              </a:buClr>
              <a:buSzPct val="100000"/>
              <a:buChar char="•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Nos </a:t>
            </a:r>
            <a:r>
              <a:rPr dirty="0" err="1"/>
              <a:t>seguintes</a:t>
            </a:r>
            <a:r>
              <a:rPr dirty="0"/>
              <a:t> </a:t>
            </a:r>
            <a:r>
              <a:rPr dirty="0" err="1"/>
              <a:t>diapositivos</a:t>
            </a:r>
            <a:r>
              <a:rPr dirty="0"/>
              <a:t> </a:t>
            </a:r>
            <a:r>
              <a:rPr dirty="0" err="1"/>
              <a:t>vamos</a:t>
            </a:r>
            <a:r>
              <a:rPr dirty="0"/>
              <a:t> </a:t>
            </a:r>
            <a:r>
              <a:rPr dirty="0" err="1"/>
              <a:t>falar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as </a:t>
            </a:r>
            <a:r>
              <a:rPr dirty="0" err="1"/>
              <a:t>seguintes</a:t>
            </a:r>
            <a:r>
              <a:rPr dirty="0"/>
              <a:t> Guidelines: </a:t>
            </a:r>
          </a:p>
          <a:p>
            <a:pPr marL="1883833" lvl="1" indent="-740832" algn="l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Tools and Task Shortcuts</a:t>
            </a:r>
          </a:p>
          <a:p>
            <a:pPr marL="1883833" lvl="1" indent="-740832" algn="l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Window Titles</a:t>
            </a:r>
          </a:p>
          <a:p>
            <a:pPr>
              <a:defRPr>
                <a:latin typeface="Graphik"/>
                <a:ea typeface="Graphik"/>
                <a:cs typeface="Graphik"/>
                <a:sym typeface="Graphik"/>
              </a:defRPr>
            </a:pPr>
            <a:endParaRPr dirty="0"/>
          </a:p>
          <a:p>
            <a:pPr>
              <a:defRPr>
                <a:latin typeface="Graphik"/>
                <a:ea typeface="Graphik"/>
                <a:cs typeface="Graphik"/>
                <a:sym typeface="Graphik"/>
              </a:defRPr>
            </a:pPr>
            <a:endParaRPr dirty="0"/>
          </a:p>
          <a:p>
            <a:pPr>
              <a:defRPr>
                <a:latin typeface="Graphik"/>
                <a:ea typeface="Graphik"/>
                <a:cs typeface="Graphik"/>
                <a:sym typeface="Graphik"/>
              </a:defRPr>
            </a:pPr>
            <a:endParaRPr dirty="0"/>
          </a:p>
          <a:p>
            <a:pPr>
              <a:defRPr>
                <a:latin typeface="Graphik"/>
                <a:ea typeface="Graphik"/>
                <a:cs typeface="Graphik"/>
                <a:sym typeface="Graphik"/>
              </a:defRPr>
            </a:pPr>
            <a:endParaRPr dirty="0"/>
          </a:p>
        </p:txBody>
      </p:sp>
      <p:pic>
        <p:nvPicPr>
          <p:cNvPr id="162" name="More-toold-create-shortcut.jpeg" descr="More-toold-create-shortcu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7172" y="7115470"/>
            <a:ext cx="7867734" cy="55831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3" name="window_titles.jpeg" descr="window_title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595" y="8477151"/>
            <a:ext cx="7560330" cy="41868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ítulo 1"/>
          <p:cNvSpPr txBox="1">
            <a:spLocks noGrp="1"/>
          </p:cNvSpPr>
          <p:nvPr>
            <p:ph type="title"/>
          </p:nvPr>
        </p:nvSpPr>
        <p:spPr>
          <a:xfrm>
            <a:off x="1391999" y="971568"/>
            <a:ext cx="21600002" cy="2520001"/>
          </a:xfrm>
          <a:prstGeom prst="rect">
            <a:avLst/>
          </a:prstGeom>
        </p:spPr>
        <p:txBody>
          <a:bodyPr/>
          <a:lstStyle>
            <a:lvl1pPr>
              <a:defRPr sz="11000" spc="-379"/>
            </a:lvl1pPr>
          </a:lstStyle>
          <a:p>
            <a:r>
              <a:rPr dirty="0"/>
              <a:t>Tools and Task Shortcuts</a:t>
            </a:r>
          </a:p>
        </p:txBody>
      </p:sp>
      <p:sp>
        <p:nvSpPr>
          <p:cNvPr id="166" name="CaixaDeTexto 2"/>
          <p:cNvSpPr txBox="1"/>
          <p:nvPr/>
        </p:nvSpPr>
        <p:spPr>
          <a:xfrm>
            <a:off x="932064" y="5069001"/>
            <a:ext cx="22519872" cy="5568529"/>
          </a:xfrm>
          <a:prstGeom prst="rect">
            <a:avLst/>
          </a:prstGeom>
          <a:ln w="12700">
            <a:miter lim="400000"/>
          </a:ln>
          <a:effectLst>
            <a:reflection stA="17982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5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As ferramentas da página principal, ou atalhos para determinadas tarefas, podem constituir uma excelente forma de destacar funcionalidades populares do site e satisfazer de forma mais rápida as necessidades dos utilizadores. O segredo consiste em selecionar criteriosamente quais as tarefas a destacar como ferramentas na página principal.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Utilizador tem acesso direto a tarefas de alta prioridade na homepage"/>
          <p:cNvSpPr txBox="1">
            <a:spLocks noGrp="1"/>
          </p:cNvSpPr>
          <p:nvPr>
            <p:ph type="title"/>
          </p:nvPr>
        </p:nvSpPr>
        <p:spPr>
          <a:xfrm>
            <a:off x="1391999" y="588191"/>
            <a:ext cx="21600002" cy="2520001"/>
          </a:xfrm>
          <a:prstGeom prst="rect">
            <a:avLst/>
          </a:prstGeom>
        </p:spPr>
        <p:txBody>
          <a:bodyPr>
            <a:noAutofit/>
          </a:bodyPr>
          <a:lstStyle>
            <a:lvl1pPr defTabSz="544830">
              <a:defRPr sz="6300" spc="-225"/>
            </a:lvl1pPr>
          </a:lstStyle>
          <a:p>
            <a:r>
              <a:rPr lang="pt-PT" sz="8800" dirty="0"/>
              <a:t>A</a:t>
            </a:r>
            <a:r>
              <a:rPr sz="8800" dirty="0" err="1"/>
              <a:t>cesso</a:t>
            </a:r>
            <a:r>
              <a:rPr sz="8800" dirty="0"/>
              <a:t> </a:t>
            </a:r>
            <a:r>
              <a:rPr lang="pt-PT" sz="8800" dirty="0"/>
              <a:t>D</a:t>
            </a:r>
            <a:r>
              <a:rPr sz="8800" dirty="0" err="1"/>
              <a:t>ireto</a:t>
            </a:r>
            <a:r>
              <a:rPr sz="8800" dirty="0"/>
              <a:t> a </a:t>
            </a:r>
            <a:r>
              <a:rPr lang="pt-PT" sz="8800" dirty="0"/>
              <a:t>T</a:t>
            </a:r>
            <a:r>
              <a:rPr sz="8800" dirty="0" err="1"/>
              <a:t>arefa</a:t>
            </a:r>
            <a:r>
              <a:rPr lang="pt-PT" sz="8800" dirty="0"/>
              <a:t>s</a:t>
            </a:r>
            <a:endParaRPr sz="8800" dirty="0"/>
          </a:p>
        </p:txBody>
      </p:sp>
      <p:sp>
        <p:nvSpPr>
          <p:cNvPr id="169" name="Estas tarefas tem como objetivo possibilitar o utilizador de inserir quaisquer dados necessários diretamente na homepage. Se possível, fornecer aos utilizadores a opção de aceder sem cliques necessários, ou seja, arranjar maneira da nossa homepage mostra"/>
          <p:cNvSpPr txBox="1"/>
          <p:nvPr/>
        </p:nvSpPr>
        <p:spPr>
          <a:xfrm>
            <a:off x="1253411" y="3573988"/>
            <a:ext cx="13978927" cy="9553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0" tIns="190500" rIns="190500" bIns="190500" anchor="ctr">
            <a:spAutoFit/>
          </a:bodyPr>
          <a:lstStyle/>
          <a:p>
            <a:pPr marL="719666" indent="-465666" algn="l" defTabSz="914400">
              <a:lnSpc>
                <a:spcPct val="104999"/>
              </a:lnSpc>
              <a:spcBef>
                <a:spcPts val="900"/>
              </a:spcBef>
              <a:buClr>
                <a:srgbClr val="000000"/>
              </a:buClr>
              <a:buSzPct val="100000"/>
              <a:buChar char="•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Estas</a:t>
            </a:r>
            <a:r>
              <a:rPr dirty="0"/>
              <a:t> </a:t>
            </a:r>
            <a:r>
              <a:rPr dirty="0" err="1"/>
              <a:t>tarefas</a:t>
            </a:r>
            <a:r>
              <a:rPr dirty="0"/>
              <a:t> </a:t>
            </a:r>
            <a:r>
              <a:rPr dirty="0" err="1"/>
              <a:t>tem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objetivo</a:t>
            </a:r>
            <a:r>
              <a:rPr dirty="0"/>
              <a:t> </a:t>
            </a:r>
            <a:r>
              <a:rPr dirty="0" err="1"/>
              <a:t>possibilitar</a:t>
            </a:r>
            <a:r>
              <a:rPr dirty="0"/>
              <a:t> o </a:t>
            </a:r>
            <a:r>
              <a:rPr dirty="0" err="1"/>
              <a:t>utilizador</a:t>
            </a:r>
            <a:r>
              <a:rPr dirty="0"/>
              <a:t> de </a:t>
            </a:r>
            <a:r>
              <a:rPr dirty="0" err="1"/>
              <a:t>inserir</a:t>
            </a:r>
            <a:r>
              <a:rPr dirty="0"/>
              <a:t> </a:t>
            </a:r>
            <a:r>
              <a:rPr dirty="0" err="1"/>
              <a:t>quaisquer</a:t>
            </a:r>
            <a:r>
              <a:rPr dirty="0"/>
              <a:t> dados </a:t>
            </a:r>
            <a:r>
              <a:rPr dirty="0" err="1"/>
              <a:t>necessários</a:t>
            </a:r>
            <a:r>
              <a:rPr dirty="0"/>
              <a:t> </a:t>
            </a:r>
            <a:r>
              <a:rPr dirty="0" err="1"/>
              <a:t>diretamente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homepage. Se </a:t>
            </a:r>
            <a:r>
              <a:rPr dirty="0" err="1"/>
              <a:t>possível</a:t>
            </a:r>
            <a:r>
              <a:rPr dirty="0"/>
              <a:t>, </a:t>
            </a:r>
            <a:r>
              <a:rPr dirty="0" err="1"/>
              <a:t>fornecer</a:t>
            </a:r>
            <a:r>
              <a:rPr dirty="0"/>
              <a:t> </a:t>
            </a:r>
            <a:r>
              <a:rPr dirty="0" err="1"/>
              <a:t>aos</a:t>
            </a:r>
            <a:r>
              <a:rPr dirty="0"/>
              <a:t> </a:t>
            </a:r>
            <a:r>
              <a:rPr dirty="0" err="1"/>
              <a:t>utilizadores</a:t>
            </a:r>
            <a:r>
              <a:rPr dirty="0"/>
              <a:t> a </a:t>
            </a:r>
            <a:r>
              <a:rPr dirty="0" err="1"/>
              <a:t>opção</a:t>
            </a:r>
            <a:r>
              <a:rPr dirty="0"/>
              <a:t> de </a:t>
            </a:r>
            <a:r>
              <a:rPr dirty="0" err="1"/>
              <a:t>aceder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cliques </a:t>
            </a:r>
            <a:r>
              <a:rPr dirty="0" err="1"/>
              <a:t>necessários</a:t>
            </a:r>
            <a:r>
              <a:rPr dirty="0"/>
              <a:t>,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seja</a:t>
            </a:r>
            <a:r>
              <a:rPr dirty="0"/>
              <a:t>, </a:t>
            </a:r>
            <a:r>
              <a:rPr dirty="0" err="1"/>
              <a:t>arranjar</a:t>
            </a:r>
            <a:r>
              <a:rPr dirty="0"/>
              <a:t> </a:t>
            </a:r>
            <a:r>
              <a:rPr dirty="0" err="1"/>
              <a:t>maneira</a:t>
            </a:r>
            <a:r>
              <a:rPr dirty="0"/>
              <a:t> da </a:t>
            </a:r>
            <a:r>
              <a:rPr dirty="0" err="1"/>
              <a:t>nossa</a:t>
            </a:r>
            <a:r>
              <a:rPr dirty="0"/>
              <a:t> homepage </a:t>
            </a:r>
            <a:r>
              <a:rPr dirty="0" err="1"/>
              <a:t>mostrar</a:t>
            </a:r>
            <a:r>
              <a:rPr dirty="0"/>
              <a:t> </a:t>
            </a:r>
            <a:r>
              <a:rPr dirty="0" err="1"/>
              <a:t>toda</a:t>
            </a:r>
            <a:r>
              <a:rPr dirty="0"/>
              <a:t> a </a:t>
            </a:r>
            <a:r>
              <a:rPr dirty="0" err="1"/>
              <a:t>informação</a:t>
            </a:r>
            <a:r>
              <a:rPr dirty="0"/>
              <a:t> dos </a:t>
            </a:r>
            <a:r>
              <a:rPr dirty="0" err="1"/>
              <a:t>utilizadores</a:t>
            </a:r>
            <a:r>
              <a:rPr dirty="0"/>
              <a:t> </a:t>
            </a:r>
            <a:r>
              <a:rPr dirty="0" err="1"/>
              <a:t>automaticamente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ser </a:t>
            </a:r>
            <a:r>
              <a:rPr dirty="0" err="1"/>
              <a:t>necessário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utilizadores</a:t>
            </a:r>
            <a:r>
              <a:rPr dirty="0"/>
              <a:t> </a:t>
            </a:r>
            <a:r>
              <a:rPr dirty="0" err="1"/>
              <a:t>tomarem</a:t>
            </a:r>
            <a:r>
              <a:rPr dirty="0"/>
              <a:t> </a:t>
            </a:r>
            <a:r>
              <a:rPr dirty="0" err="1"/>
              <a:t>qualquer</a:t>
            </a:r>
            <a:r>
              <a:rPr dirty="0"/>
              <a:t> </a:t>
            </a:r>
            <a:r>
              <a:rPr dirty="0" err="1"/>
              <a:t>tipo</a:t>
            </a:r>
            <a:r>
              <a:rPr dirty="0"/>
              <a:t> de </a:t>
            </a:r>
            <a:r>
              <a:rPr dirty="0" err="1"/>
              <a:t>ação</a:t>
            </a:r>
            <a:r>
              <a:rPr dirty="0"/>
              <a:t>.</a:t>
            </a:r>
          </a:p>
          <a:p>
            <a:pPr indent="254000" algn="l" defTabSz="914400">
              <a:lnSpc>
                <a:spcPct val="104999"/>
              </a:lnSpc>
              <a:spcBef>
                <a:spcPts val="90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719666" indent="-465666" algn="l" defTabSz="914400">
              <a:lnSpc>
                <a:spcPct val="104999"/>
              </a:lnSpc>
              <a:spcBef>
                <a:spcPts val="900"/>
              </a:spcBef>
              <a:buClr>
                <a:srgbClr val="000000"/>
              </a:buClr>
              <a:buSzPct val="100000"/>
              <a:buChar char="•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Este </a:t>
            </a:r>
            <a:r>
              <a:rPr dirty="0" err="1"/>
              <a:t>tipo</a:t>
            </a:r>
            <a:r>
              <a:rPr dirty="0"/>
              <a:t> de </a:t>
            </a:r>
            <a:r>
              <a:rPr i="1" dirty="0"/>
              <a:t>feature </a:t>
            </a:r>
            <a:r>
              <a:rPr dirty="0"/>
              <a:t>é </a:t>
            </a:r>
            <a:r>
              <a:rPr dirty="0" err="1"/>
              <a:t>usada</a:t>
            </a:r>
            <a:r>
              <a:rPr dirty="0"/>
              <a:t> </a:t>
            </a:r>
            <a:r>
              <a:rPr dirty="0" err="1"/>
              <a:t>tipicamente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páginas</a:t>
            </a:r>
            <a:r>
              <a:rPr dirty="0"/>
              <a:t> web que </a:t>
            </a:r>
            <a:r>
              <a:rPr dirty="0" err="1"/>
              <a:t>conhecem</a:t>
            </a:r>
            <a:r>
              <a:rPr dirty="0"/>
              <a:t> o </a:t>
            </a:r>
            <a:r>
              <a:rPr dirty="0" err="1"/>
              <a:t>utilizador</a:t>
            </a:r>
            <a:r>
              <a:rPr dirty="0"/>
              <a:t> e </a:t>
            </a:r>
            <a:r>
              <a:rPr dirty="0" err="1"/>
              <a:t>tem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noção</a:t>
            </a:r>
            <a:r>
              <a:rPr dirty="0"/>
              <a:t> de qual </a:t>
            </a:r>
            <a:r>
              <a:rPr dirty="0" err="1"/>
              <a:t>será</a:t>
            </a:r>
            <a:r>
              <a:rPr dirty="0"/>
              <a:t> a </a:t>
            </a:r>
            <a:r>
              <a:rPr dirty="0" err="1"/>
              <a:t>primeira</a:t>
            </a:r>
            <a:r>
              <a:rPr dirty="0"/>
              <a:t> </a:t>
            </a:r>
            <a:r>
              <a:rPr dirty="0" err="1"/>
              <a:t>tarefa</a:t>
            </a:r>
            <a:r>
              <a:rPr dirty="0"/>
              <a:t> que o </a:t>
            </a:r>
            <a:r>
              <a:rPr dirty="0" err="1"/>
              <a:t>utilizador</a:t>
            </a:r>
            <a:r>
              <a:rPr dirty="0"/>
              <a:t> </a:t>
            </a:r>
            <a:r>
              <a:rPr dirty="0" err="1"/>
              <a:t>iria</a:t>
            </a:r>
            <a:r>
              <a:rPr dirty="0"/>
              <a:t> </a:t>
            </a:r>
            <a:r>
              <a:rPr dirty="0" err="1"/>
              <a:t>executar</a:t>
            </a:r>
            <a:r>
              <a:rPr dirty="0"/>
              <a:t>. Por </a:t>
            </a:r>
            <a:r>
              <a:rPr dirty="0" err="1"/>
              <a:t>exemplo</a:t>
            </a:r>
            <a:r>
              <a:rPr dirty="0"/>
              <a:t>,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página</a:t>
            </a:r>
            <a:r>
              <a:rPr dirty="0"/>
              <a:t> de um banco,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possível</a:t>
            </a:r>
            <a:r>
              <a:rPr dirty="0"/>
              <a:t> </a:t>
            </a:r>
            <a:r>
              <a:rPr dirty="0" err="1"/>
              <a:t>primeira</a:t>
            </a:r>
            <a:r>
              <a:rPr dirty="0"/>
              <a:t> </a:t>
            </a:r>
            <a:r>
              <a:rPr dirty="0" err="1"/>
              <a:t>tarefa</a:t>
            </a:r>
            <a:r>
              <a:rPr dirty="0"/>
              <a:t> que um </a:t>
            </a:r>
            <a:r>
              <a:rPr dirty="0" err="1"/>
              <a:t>utilizador</a:t>
            </a:r>
            <a:r>
              <a:rPr dirty="0"/>
              <a:t> </a:t>
            </a:r>
            <a:r>
              <a:rPr dirty="0" err="1"/>
              <a:t>faria</a:t>
            </a:r>
            <a:r>
              <a:rPr dirty="0"/>
              <a:t> </a:t>
            </a:r>
            <a:r>
              <a:rPr dirty="0" err="1"/>
              <a:t>iria</a:t>
            </a:r>
            <a:r>
              <a:rPr dirty="0"/>
              <a:t> ser “</a:t>
            </a:r>
            <a:r>
              <a:rPr dirty="0" err="1"/>
              <a:t>Consultar</a:t>
            </a:r>
            <a:r>
              <a:rPr dirty="0"/>
              <a:t> o </a:t>
            </a:r>
            <a:r>
              <a:rPr dirty="0" err="1"/>
              <a:t>seu</a:t>
            </a:r>
            <a:r>
              <a:rPr dirty="0"/>
              <a:t> </a:t>
            </a:r>
            <a:r>
              <a:rPr dirty="0" err="1"/>
              <a:t>saldo</a:t>
            </a:r>
            <a:r>
              <a:rPr dirty="0"/>
              <a:t> </a:t>
            </a:r>
            <a:r>
              <a:rPr dirty="0" err="1"/>
              <a:t>bancário</a:t>
            </a:r>
            <a:r>
              <a:rPr dirty="0"/>
              <a:t>”.</a:t>
            </a:r>
          </a:p>
        </p:txBody>
      </p:sp>
      <p:pic>
        <p:nvPicPr>
          <p:cNvPr id="170" name="v4-460px-Check-Your-Bank-Balance-Step-4-Version-3.jpg.webp.jpeg" descr="v4-460px-Check-Your-Bank-Balance-Step-4-Version-3.jpg.webp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8594" y="4989284"/>
            <a:ext cx="8493698" cy="6370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Não incluir ferramentas não relacionadas…"/>
          <p:cNvSpPr txBox="1">
            <a:spLocks noGrp="1"/>
          </p:cNvSpPr>
          <p:nvPr>
            <p:ph type="title"/>
          </p:nvPr>
        </p:nvSpPr>
        <p:spPr>
          <a:xfrm>
            <a:off x="1269999" y="521329"/>
            <a:ext cx="21844002" cy="2520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70534">
              <a:defRPr sz="6500" spc="-270"/>
            </a:pPr>
            <a:r>
              <a:rPr lang="pt-PT" sz="8800" dirty="0"/>
              <a:t>Ferramentas Desnecessárias</a:t>
            </a:r>
            <a:endParaRPr sz="8800" dirty="0"/>
          </a:p>
        </p:txBody>
      </p:sp>
      <p:sp>
        <p:nvSpPr>
          <p:cNvPr id="173" name="Alguns sites sentem-se na obrigação de incluir ferramentas simplesmente porque as têm e não porque são as mais apropriadas para a tarefa.…"/>
          <p:cNvSpPr txBox="1">
            <a:spLocks noGrp="1"/>
          </p:cNvSpPr>
          <p:nvPr>
            <p:ph type="body" idx="4294967295"/>
          </p:nvPr>
        </p:nvSpPr>
        <p:spPr>
          <a:xfrm>
            <a:off x="1844554" y="3998416"/>
            <a:ext cx="20694892" cy="7551464"/>
          </a:xfrm>
          <a:prstGeom prst="rect">
            <a:avLst/>
          </a:prstGeom>
          <a:effectLst>
            <a:reflection stA="14618" endPos="40000" dir="5400000" sy="-100000" algn="bl" rotWithShape="0"/>
          </a:effectLst>
        </p:spPr>
        <p:txBody>
          <a:bodyPr lIns="45718" tIns="45718" rIns="45718" bIns="45718" numCol="1" spcCol="38100">
            <a:noAutofit/>
          </a:bodyPr>
          <a:lstStyle/>
          <a:p>
            <a:pPr marL="829732" indent="-456352" defTabSz="896111">
              <a:lnSpc>
                <a:spcPct val="104999"/>
              </a:lnSpc>
              <a:spcBef>
                <a:spcPts val="800"/>
              </a:spcBef>
              <a:defRPr sz="3920">
                <a:latin typeface="Arial"/>
                <a:ea typeface="Arial"/>
                <a:cs typeface="Arial"/>
                <a:sym typeface="Arial"/>
              </a:defRPr>
            </a:pPr>
            <a:r>
              <a:rPr sz="4000" dirty="0" err="1"/>
              <a:t>Alguns</a:t>
            </a:r>
            <a:r>
              <a:rPr sz="4000" dirty="0"/>
              <a:t> websites </a:t>
            </a:r>
            <a:r>
              <a:rPr sz="4000" dirty="0" err="1"/>
              <a:t>sentem</a:t>
            </a:r>
            <a:r>
              <a:rPr sz="4000" dirty="0"/>
              <a:t>-se </a:t>
            </a:r>
            <a:r>
              <a:rPr sz="4000" dirty="0" err="1"/>
              <a:t>forçados</a:t>
            </a:r>
            <a:r>
              <a:rPr sz="4000" dirty="0"/>
              <a:t> a </a:t>
            </a:r>
            <a:r>
              <a:rPr sz="4000" dirty="0" err="1"/>
              <a:t>incorporar</a:t>
            </a:r>
            <a:r>
              <a:rPr sz="4000" dirty="0"/>
              <a:t> </a:t>
            </a:r>
            <a:r>
              <a:rPr sz="4000" dirty="0" err="1"/>
              <a:t>funcionalidades</a:t>
            </a:r>
            <a:r>
              <a:rPr sz="4000" dirty="0"/>
              <a:t>, </a:t>
            </a:r>
            <a:r>
              <a:rPr sz="4000" dirty="0" err="1"/>
              <a:t>não</a:t>
            </a:r>
            <a:r>
              <a:rPr sz="4000" dirty="0"/>
              <a:t> </a:t>
            </a:r>
            <a:r>
              <a:rPr sz="4000" dirty="0" err="1"/>
              <a:t>necessariamente</a:t>
            </a:r>
            <a:r>
              <a:rPr sz="4000" dirty="0"/>
              <a:t> as </a:t>
            </a:r>
            <a:r>
              <a:rPr sz="4000" dirty="0" err="1"/>
              <a:t>mais</a:t>
            </a:r>
            <a:r>
              <a:rPr sz="4000" dirty="0"/>
              <a:t> </a:t>
            </a:r>
            <a:r>
              <a:rPr sz="4000" dirty="0" err="1"/>
              <a:t>adequadas</a:t>
            </a:r>
            <a:r>
              <a:rPr sz="4000" dirty="0"/>
              <a:t> à </a:t>
            </a:r>
            <a:r>
              <a:rPr sz="4000" dirty="0" err="1"/>
              <a:t>tarefa</a:t>
            </a:r>
            <a:r>
              <a:rPr sz="4000" dirty="0"/>
              <a:t>, </a:t>
            </a:r>
            <a:r>
              <a:rPr sz="4000" dirty="0" err="1"/>
              <a:t>simplesmente</a:t>
            </a:r>
            <a:r>
              <a:rPr sz="4000" dirty="0"/>
              <a:t> </a:t>
            </a:r>
            <a:r>
              <a:rPr sz="4000" dirty="0" err="1"/>
              <a:t>porque</a:t>
            </a:r>
            <a:r>
              <a:rPr sz="4000" dirty="0"/>
              <a:t> as </a:t>
            </a:r>
            <a:r>
              <a:rPr sz="4000" dirty="0" err="1"/>
              <a:t>possuem</a:t>
            </a:r>
            <a:r>
              <a:rPr sz="4000" dirty="0"/>
              <a:t>.</a:t>
            </a:r>
          </a:p>
          <a:p>
            <a:pPr marL="0" indent="186690" defTabSz="896111">
              <a:lnSpc>
                <a:spcPct val="104999"/>
              </a:lnSpc>
              <a:spcBef>
                <a:spcPts val="800"/>
              </a:spcBef>
              <a:buSzTx/>
              <a:buNone/>
              <a:defRPr sz="3920"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  <a:p>
            <a:pPr marL="829732" indent="-456352" defTabSz="896111">
              <a:lnSpc>
                <a:spcPct val="104999"/>
              </a:lnSpc>
              <a:spcBef>
                <a:spcPts val="800"/>
              </a:spcBef>
              <a:defRPr sz="3920">
                <a:latin typeface="Arial"/>
                <a:ea typeface="Arial"/>
                <a:cs typeface="Arial"/>
                <a:sym typeface="Arial"/>
              </a:defRPr>
            </a:pPr>
            <a:r>
              <a:rPr sz="4000" dirty="0"/>
              <a:t>Com </a:t>
            </a:r>
            <a:r>
              <a:rPr sz="4000" dirty="0" err="1"/>
              <a:t>frequência</a:t>
            </a:r>
            <a:r>
              <a:rPr sz="4000" dirty="0"/>
              <a:t>, </a:t>
            </a:r>
            <a:r>
              <a:rPr sz="4000" dirty="0" err="1"/>
              <a:t>certas</a:t>
            </a:r>
            <a:r>
              <a:rPr sz="4000" dirty="0"/>
              <a:t> ferramentas </a:t>
            </a:r>
            <a:r>
              <a:rPr sz="4000" dirty="0" err="1"/>
              <a:t>surgem</a:t>
            </a:r>
            <a:r>
              <a:rPr sz="4000" dirty="0"/>
              <a:t> </a:t>
            </a:r>
            <a:r>
              <a:rPr sz="4000" dirty="0" err="1"/>
              <a:t>como</a:t>
            </a:r>
            <a:r>
              <a:rPr sz="4000" dirty="0"/>
              <a:t> </a:t>
            </a:r>
            <a:r>
              <a:rPr sz="4000" dirty="0" err="1"/>
              <a:t>elementos</a:t>
            </a:r>
            <a:r>
              <a:rPr sz="4000" dirty="0"/>
              <a:t> </a:t>
            </a:r>
            <a:r>
              <a:rPr sz="4000" dirty="0" err="1"/>
              <a:t>iniciais</a:t>
            </a:r>
            <a:r>
              <a:rPr sz="4000" dirty="0"/>
              <a:t> </a:t>
            </a:r>
            <a:r>
              <a:rPr sz="4000" dirty="0" err="1"/>
              <a:t>ao</a:t>
            </a:r>
            <a:r>
              <a:rPr sz="4000" dirty="0"/>
              <a:t> </a:t>
            </a:r>
            <a:r>
              <a:rPr sz="4000" dirty="0" err="1"/>
              <a:t>aceder</a:t>
            </a:r>
            <a:r>
              <a:rPr sz="4000" dirty="0"/>
              <a:t> à </a:t>
            </a:r>
            <a:r>
              <a:rPr sz="4000" dirty="0" err="1"/>
              <a:t>página</a:t>
            </a:r>
            <a:r>
              <a:rPr sz="4000" dirty="0"/>
              <a:t> principal do </a:t>
            </a:r>
            <a:r>
              <a:rPr sz="4000" dirty="0" err="1"/>
              <a:t>utilizador</a:t>
            </a:r>
            <a:r>
              <a:rPr sz="4000" dirty="0"/>
              <a:t>, visto que </a:t>
            </a:r>
            <a:r>
              <a:rPr sz="4000" dirty="0" err="1"/>
              <a:t>estas</a:t>
            </a:r>
            <a:r>
              <a:rPr sz="4000" dirty="0"/>
              <a:t> </a:t>
            </a:r>
            <a:r>
              <a:rPr sz="4000" dirty="0" err="1"/>
              <a:t>tipicamente</a:t>
            </a:r>
            <a:r>
              <a:rPr sz="4000" dirty="0"/>
              <a:t> se </a:t>
            </a:r>
            <a:r>
              <a:rPr sz="4000" dirty="0" err="1"/>
              <a:t>tratam</a:t>
            </a:r>
            <a:r>
              <a:rPr sz="4000" dirty="0"/>
              <a:t> </a:t>
            </a:r>
            <a:r>
              <a:rPr sz="4000" i="1" dirty="0"/>
              <a:t>drop-down menus </a:t>
            </a:r>
            <a:r>
              <a:rPr sz="4000" dirty="0"/>
              <a:t>e </a:t>
            </a:r>
            <a:r>
              <a:rPr sz="4000" i="1" dirty="0"/>
              <a:t>input boxes</a:t>
            </a:r>
            <a:r>
              <a:rPr sz="4000" dirty="0"/>
              <a:t>, que </a:t>
            </a:r>
            <a:r>
              <a:rPr sz="4000" dirty="0" err="1"/>
              <a:t>são</a:t>
            </a:r>
            <a:r>
              <a:rPr sz="4000" dirty="0"/>
              <a:t> </a:t>
            </a:r>
            <a:r>
              <a:rPr sz="4000" dirty="0" err="1"/>
              <a:t>familiares</a:t>
            </a:r>
            <a:r>
              <a:rPr sz="4000" dirty="0"/>
              <a:t> e/</a:t>
            </a:r>
            <a:r>
              <a:rPr sz="4000" dirty="0" err="1"/>
              <a:t>ou</a:t>
            </a:r>
            <a:r>
              <a:rPr sz="4000" dirty="0"/>
              <a:t> </a:t>
            </a:r>
            <a:r>
              <a:rPr sz="4000" dirty="0" err="1"/>
              <a:t>cativantes</a:t>
            </a:r>
            <a:r>
              <a:rPr sz="4000" dirty="0"/>
              <a:t> para </a:t>
            </a:r>
            <a:r>
              <a:rPr sz="4000" dirty="0" err="1"/>
              <a:t>os</a:t>
            </a:r>
            <a:r>
              <a:rPr sz="4000" dirty="0"/>
              <a:t> </a:t>
            </a:r>
            <a:r>
              <a:rPr sz="4000" dirty="0" err="1"/>
              <a:t>utilizadores</a:t>
            </a:r>
            <a:r>
              <a:rPr sz="4000" dirty="0"/>
              <a:t>. Por </a:t>
            </a:r>
            <a:r>
              <a:rPr sz="4000" dirty="0" err="1"/>
              <a:t>isso</a:t>
            </a:r>
            <a:r>
              <a:rPr sz="4000" dirty="0"/>
              <a:t>, </a:t>
            </a:r>
            <a:r>
              <a:rPr sz="4000" dirty="0" err="1"/>
              <a:t>não</a:t>
            </a:r>
            <a:r>
              <a:rPr sz="4000" dirty="0"/>
              <a:t> é </a:t>
            </a:r>
            <a:r>
              <a:rPr sz="4000" dirty="0" err="1"/>
              <a:t>conveniente</a:t>
            </a:r>
            <a:r>
              <a:rPr sz="4000" dirty="0"/>
              <a:t> </a:t>
            </a:r>
            <a:r>
              <a:rPr sz="4000" dirty="0" err="1"/>
              <a:t>exibir</a:t>
            </a:r>
            <a:r>
              <a:rPr sz="4000" dirty="0"/>
              <a:t> algo que </a:t>
            </a:r>
            <a:r>
              <a:rPr sz="4000" dirty="0" err="1"/>
              <a:t>não</a:t>
            </a:r>
            <a:r>
              <a:rPr sz="4000" dirty="0"/>
              <a:t> </a:t>
            </a:r>
            <a:r>
              <a:rPr sz="4000" dirty="0" err="1"/>
              <a:t>seja</a:t>
            </a:r>
            <a:r>
              <a:rPr sz="4000" dirty="0"/>
              <a:t> </a:t>
            </a:r>
            <a:r>
              <a:rPr sz="4000" dirty="0" err="1"/>
              <a:t>imprescindível</a:t>
            </a:r>
            <a:r>
              <a:rPr sz="4000" dirty="0"/>
              <a:t> para a </a:t>
            </a:r>
            <a:r>
              <a:rPr sz="4000" dirty="0" err="1"/>
              <a:t>realização</a:t>
            </a:r>
            <a:r>
              <a:rPr sz="4000" dirty="0"/>
              <a:t> da </a:t>
            </a:r>
            <a:r>
              <a:rPr sz="4000" dirty="0" err="1"/>
              <a:t>tarefa</a:t>
            </a:r>
            <a:r>
              <a:rPr sz="4000" dirty="0"/>
              <a:t> </a:t>
            </a:r>
            <a:r>
              <a:rPr sz="4000" dirty="0" err="1"/>
              <a:t>em</a:t>
            </a:r>
            <a:r>
              <a:rPr sz="4000" dirty="0"/>
              <a:t> </a:t>
            </a:r>
            <a:r>
              <a:rPr sz="4000" dirty="0" err="1"/>
              <a:t>questão</a:t>
            </a:r>
            <a:r>
              <a:rPr sz="4000" dirty="0"/>
              <a:t>.</a:t>
            </a:r>
          </a:p>
          <a:p>
            <a:pPr marL="0" indent="186690" defTabSz="896111">
              <a:lnSpc>
                <a:spcPct val="104999"/>
              </a:lnSpc>
              <a:spcBef>
                <a:spcPts val="800"/>
              </a:spcBef>
              <a:buSzTx/>
              <a:buNone/>
              <a:defRPr sz="3920"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  <a:p>
            <a:pPr marL="829732" indent="-456352" defTabSz="896111">
              <a:lnSpc>
                <a:spcPct val="104999"/>
              </a:lnSpc>
              <a:spcBef>
                <a:spcPts val="800"/>
              </a:spcBef>
              <a:defRPr sz="3920">
                <a:latin typeface="Arial"/>
                <a:ea typeface="Arial"/>
                <a:cs typeface="Arial"/>
                <a:sym typeface="Arial"/>
              </a:defRPr>
            </a:pPr>
            <a:r>
              <a:rPr sz="4000" dirty="0"/>
              <a:t>A </a:t>
            </a:r>
            <a:r>
              <a:rPr sz="4000" dirty="0" err="1"/>
              <a:t>título</a:t>
            </a:r>
            <a:r>
              <a:rPr sz="4000" dirty="0"/>
              <a:t> de </a:t>
            </a:r>
            <a:r>
              <a:rPr sz="4000" dirty="0" err="1"/>
              <a:t>exemplo</a:t>
            </a:r>
            <a:r>
              <a:rPr sz="4000" dirty="0"/>
              <a:t>, se </a:t>
            </a:r>
            <a:r>
              <a:rPr sz="4000" dirty="0" err="1"/>
              <a:t>estivermos</a:t>
            </a:r>
            <a:r>
              <a:rPr sz="4000" dirty="0"/>
              <a:t> </a:t>
            </a:r>
            <a:r>
              <a:rPr sz="4000" dirty="0" err="1"/>
              <a:t>numa</a:t>
            </a:r>
            <a:r>
              <a:rPr sz="4000" dirty="0"/>
              <a:t> </a:t>
            </a:r>
            <a:r>
              <a:rPr sz="4000" dirty="0" err="1"/>
              <a:t>página</a:t>
            </a:r>
            <a:r>
              <a:rPr sz="4000" dirty="0"/>
              <a:t> que </a:t>
            </a:r>
            <a:r>
              <a:rPr sz="4000" dirty="0" err="1"/>
              <a:t>não</a:t>
            </a:r>
            <a:r>
              <a:rPr sz="4000" dirty="0"/>
              <a:t> </a:t>
            </a:r>
            <a:r>
              <a:rPr sz="4000" dirty="0" err="1"/>
              <a:t>esteja</a:t>
            </a:r>
            <a:r>
              <a:rPr sz="4000" dirty="0"/>
              <a:t> </a:t>
            </a:r>
            <a:r>
              <a:rPr sz="4000" dirty="0" err="1"/>
              <a:t>relacionada</a:t>
            </a:r>
            <a:r>
              <a:rPr sz="4000" dirty="0"/>
              <a:t> com a </a:t>
            </a:r>
            <a:r>
              <a:rPr sz="4000" dirty="0" err="1"/>
              <a:t>meteorologia</a:t>
            </a:r>
            <a:r>
              <a:rPr sz="4000" dirty="0"/>
              <a:t>, </a:t>
            </a:r>
            <a:r>
              <a:rPr sz="4000" dirty="0" err="1"/>
              <a:t>não</a:t>
            </a:r>
            <a:r>
              <a:rPr sz="4000" dirty="0"/>
              <a:t> se </a:t>
            </a:r>
            <a:r>
              <a:rPr sz="4000" dirty="0" err="1"/>
              <a:t>justifica</a:t>
            </a:r>
            <a:r>
              <a:rPr sz="4000" dirty="0"/>
              <a:t> </a:t>
            </a:r>
            <a:r>
              <a:rPr sz="4000" dirty="0" err="1"/>
              <a:t>facultar</a:t>
            </a:r>
            <a:r>
              <a:rPr sz="4000" dirty="0"/>
              <a:t> </a:t>
            </a:r>
            <a:r>
              <a:rPr sz="4000" dirty="0" err="1"/>
              <a:t>ao</a:t>
            </a:r>
            <a:r>
              <a:rPr sz="4000" dirty="0"/>
              <a:t> </a:t>
            </a:r>
            <a:r>
              <a:rPr sz="4000" dirty="0" err="1"/>
              <a:t>utilizador</a:t>
            </a:r>
            <a:r>
              <a:rPr sz="4000" dirty="0"/>
              <a:t> </a:t>
            </a:r>
            <a:r>
              <a:rPr sz="4000" dirty="0" err="1"/>
              <a:t>uma</a:t>
            </a:r>
            <a:r>
              <a:rPr sz="4000" dirty="0"/>
              <a:t> ferramenta para </a:t>
            </a:r>
            <a:r>
              <a:rPr sz="4000" dirty="0" err="1"/>
              <a:t>verificar</a:t>
            </a:r>
            <a:r>
              <a:rPr sz="4000" dirty="0"/>
              <a:t> o </a:t>
            </a:r>
            <a:r>
              <a:rPr sz="4000" dirty="0" err="1"/>
              <a:t>estado</a:t>
            </a:r>
            <a:r>
              <a:rPr sz="4000" dirty="0"/>
              <a:t> do tempo.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Não dar ferramentas que replicam as funcionalidades do browser em sim"/>
          <p:cNvSpPr txBox="1">
            <a:spLocks noGrp="1"/>
          </p:cNvSpPr>
          <p:nvPr>
            <p:ph type="title"/>
          </p:nvPr>
        </p:nvSpPr>
        <p:spPr>
          <a:xfrm>
            <a:off x="1209461" y="635259"/>
            <a:ext cx="21965078" cy="2236941"/>
          </a:xfrm>
          <a:prstGeom prst="rect">
            <a:avLst/>
          </a:prstGeom>
        </p:spPr>
        <p:txBody>
          <a:bodyPr>
            <a:normAutofit/>
          </a:bodyPr>
          <a:lstStyle>
            <a:lvl1pPr defTabSz="429259">
              <a:defRPr sz="6500" spc="-195"/>
            </a:lvl1pPr>
          </a:lstStyle>
          <a:p>
            <a:r>
              <a:rPr lang="pt-PT" sz="8800" dirty="0"/>
              <a:t>Ferramentas Duplicadas</a:t>
            </a:r>
            <a:endParaRPr sz="8800" dirty="0"/>
          </a:p>
        </p:txBody>
      </p:sp>
      <p:sp>
        <p:nvSpPr>
          <p:cNvPr id="176" name="Normalmente, o própria browser já tem a funcionalidade de criar, por exemplo, as nossas próprias bookmarks. Estas bookmarks facilitam-nos a navegação entre websites através de um único clique. Como tal, não é nada vantajoso implementar isto numa página w"/>
          <p:cNvSpPr txBox="1"/>
          <p:nvPr/>
        </p:nvSpPr>
        <p:spPr>
          <a:xfrm>
            <a:off x="605867" y="3583026"/>
            <a:ext cx="23172265" cy="4085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91552" indent="-401052" algn="l">
              <a:buSzPct val="100000"/>
              <a:buChar char="•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Normalmente</a:t>
            </a:r>
            <a:r>
              <a:rPr dirty="0"/>
              <a:t>, o </a:t>
            </a:r>
            <a:r>
              <a:rPr dirty="0" err="1"/>
              <a:t>própria</a:t>
            </a:r>
            <a:r>
              <a:rPr dirty="0"/>
              <a:t> browser </a:t>
            </a:r>
            <a:r>
              <a:rPr dirty="0" err="1"/>
              <a:t>já</a:t>
            </a:r>
            <a:r>
              <a:rPr dirty="0"/>
              <a:t> </a:t>
            </a:r>
            <a:r>
              <a:rPr dirty="0" err="1"/>
              <a:t>tem</a:t>
            </a:r>
            <a:r>
              <a:rPr dirty="0"/>
              <a:t> a </a:t>
            </a:r>
            <a:r>
              <a:rPr dirty="0" err="1"/>
              <a:t>funcionalidade</a:t>
            </a:r>
            <a:r>
              <a:rPr dirty="0"/>
              <a:t> de </a:t>
            </a:r>
            <a:r>
              <a:rPr dirty="0" err="1"/>
              <a:t>criar</a:t>
            </a:r>
            <a:r>
              <a:rPr dirty="0"/>
              <a:t>,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exemplo</a:t>
            </a:r>
            <a:r>
              <a:rPr dirty="0"/>
              <a:t>, as </a:t>
            </a:r>
            <a:r>
              <a:rPr dirty="0" err="1"/>
              <a:t>nossas</a:t>
            </a:r>
            <a:r>
              <a:rPr dirty="0"/>
              <a:t> </a:t>
            </a:r>
            <a:r>
              <a:rPr dirty="0" err="1"/>
              <a:t>próprias</a:t>
            </a:r>
            <a:r>
              <a:rPr dirty="0"/>
              <a:t> </a:t>
            </a:r>
            <a:r>
              <a:rPr i="1" dirty="0"/>
              <a:t>bookmarks</a:t>
            </a:r>
            <a:r>
              <a:rPr dirty="0"/>
              <a:t>. </a:t>
            </a:r>
            <a:r>
              <a:rPr dirty="0" err="1"/>
              <a:t>Estas</a:t>
            </a:r>
            <a:r>
              <a:rPr dirty="0"/>
              <a:t> </a:t>
            </a:r>
            <a:r>
              <a:rPr i="1" dirty="0"/>
              <a:t>bookmarks</a:t>
            </a:r>
            <a:r>
              <a:rPr dirty="0"/>
              <a:t> </a:t>
            </a:r>
            <a:r>
              <a:rPr dirty="0" err="1"/>
              <a:t>facilitam-nos</a:t>
            </a:r>
            <a:r>
              <a:rPr dirty="0"/>
              <a:t> a </a:t>
            </a:r>
            <a:r>
              <a:rPr dirty="0" err="1"/>
              <a:t>navegação</a:t>
            </a:r>
            <a:r>
              <a:rPr dirty="0"/>
              <a:t> entre websites </a:t>
            </a:r>
            <a:r>
              <a:rPr dirty="0" err="1"/>
              <a:t>através</a:t>
            </a:r>
            <a:r>
              <a:rPr dirty="0"/>
              <a:t> de um </a:t>
            </a:r>
            <a:r>
              <a:rPr dirty="0" err="1"/>
              <a:t>único</a:t>
            </a:r>
            <a:r>
              <a:rPr dirty="0"/>
              <a:t> clique. Como </a:t>
            </a:r>
            <a:r>
              <a:rPr dirty="0" err="1"/>
              <a:t>tal</a:t>
            </a:r>
            <a:r>
              <a:rPr dirty="0"/>
              <a:t>, </a:t>
            </a:r>
            <a:r>
              <a:rPr dirty="0" err="1"/>
              <a:t>não</a:t>
            </a:r>
            <a:r>
              <a:rPr dirty="0"/>
              <a:t> é nada </a:t>
            </a:r>
            <a:r>
              <a:rPr dirty="0" err="1"/>
              <a:t>vantajoso</a:t>
            </a:r>
            <a:r>
              <a:rPr dirty="0"/>
              <a:t> </a:t>
            </a:r>
            <a:r>
              <a:rPr dirty="0" err="1"/>
              <a:t>implementar</a:t>
            </a:r>
            <a:r>
              <a:rPr dirty="0"/>
              <a:t> </a:t>
            </a:r>
            <a:r>
              <a:rPr dirty="0" err="1"/>
              <a:t>isto</a:t>
            </a:r>
            <a:r>
              <a:rPr dirty="0"/>
              <a:t> </a:t>
            </a:r>
            <a:r>
              <a:rPr dirty="0" err="1"/>
              <a:t>numa</a:t>
            </a:r>
            <a:r>
              <a:rPr dirty="0"/>
              <a:t> </a:t>
            </a:r>
            <a:r>
              <a:rPr dirty="0" err="1"/>
              <a:t>página</a:t>
            </a:r>
            <a:r>
              <a:rPr dirty="0"/>
              <a:t> web pois, </a:t>
            </a:r>
            <a:r>
              <a:rPr dirty="0" err="1"/>
              <a:t>esta</a:t>
            </a:r>
            <a:r>
              <a:rPr dirty="0"/>
              <a:t> </a:t>
            </a:r>
            <a:r>
              <a:rPr dirty="0" err="1"/>
              <a:t>funcionalidade</a:t>
            </a:r>
            <a:r>
              <a:rPr dirty="0"/>
              <a:t> ja </a:t>
            </a:r>
            <a:r>
              <a:rPr dirty="0" err="1"/>
              <a:t>existe</a:t>
            </a:r>
            <a:r>
              <a:rPr dirty="0"/>
              <a:t> no </a:t>
            </a:r>
            <a:r>
              <a:rPr dirty="0" err="1"/>
              <a:t>próprio</a:t>
            </a:r>
            <a:r>
              <a:rPr dirty="0"/>
              <a:t> browser.</a:t>
            </a:r>
          </a:p>
          <a:p>
            <a:pPr marL="591552" indent="-401052" algn="l">
              <a:buSzPct val="100000"/>
              <a:buChar char="•"/>
              <a:defRPr sz="4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591552" indent="-401052" algn="l">
              <a:buSzPct val="100000"/>
              <a:buChar char="•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Também</a:t>
            </a:r>
            <a:r>
              <a:rPr dirty="0"/>
              <a:t> se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evitar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implementar</a:t>
            </a:r>
            <a:r>
              <a:rPr dirty="0"/>
              <a:t> a </a:t>
            </a:r>
            <a:r>
              <a:rPr dirty="0" err="1"/>
              <a:t>funcionalidade</a:t>
            </a:r>
            <a:r>
              <a:rPr dirty="0"/>
              <a:t> de </a:t>
            </a:r>
            <a:r>
              <a:rPr dirty="0" err="1"/>
              <a:t>definir</a:t>
            </a:r>
            <a:r>
              <a:rPr dirty="0"/>
              <a:t> o </a:t>
            </a:r>
            <a:r>
              <a:rPr dirty="0" err="1"/>
              <a:t>nosso</a:t>
            </a:r>
            <a:r>
              <a:rPr dirty="0"/>
              <a:t> website </a:t>
            </a:r>
            <a:r>
              <a:rPr dirty="0" err="1"/>
              <a:t>como</a:t>
            </a:r>
            <a:r>
              <a:rPr dirty="0"/>
              <a:t> a </a:t>
            </a:r>
            <a:r>
              <a:rPr dirty="0" err="1"/>
              <a:t>página</a:t>
            </a:r>
            <a:r>
              <a:rPr dirty="0"/>
              <a:t> web </a:t>
            </a:r>
            <a:r>
              <a:rPr i="1" dirty="0"/>
              <a:t>default</a:t>
            </a:r>
            <a:r>
              <a:rPr dirty="0"/>
              <a:t> do browser pois,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vez</a:t>
            </a:r>
            <a:r>
              <a:rPr dirty="0"/>
              <a:t> </a:t>
            </a:r>
            <a:r>
              <a:rPr dirty="0" err="1"/>
              <a:t>estaríamos</a:t>
            </a:r>
            <a:r>
              <a:rPr dirty="0"/>
              <a:t> a </a:t>
            </a:r>
            <a:r>
              <a:rPr dirty="0" err="1"/>
              <a:t>replicar</a:t>
            </a:r>
            <a:r>
              <a:rPr dirty="0"/>
              <a:t> as </a:t>
            </a:r>
            <a:r>
              <a:rPr dirty="0" err="1"/>
              <a:t>funções</a:t>
            </a:r>
            <a:r>
              <a:rPr dirty="0"/>
              <a:t> do </a:t>
            </a:r>
            <a:r>
              <a:rPr dirty="0" err="1"/>
              <a:t>mesmo</a:t>
            </a:r>
            <a:r>
              <a:rPr dirty="0"/>
              <a:t>. </a:t>
            </a:r>
          </a:p>
        </p:txBody>
      </p:sp>
      <p:pic>
        <p:nvPicPr>
          <p:cNvPr id="177" name="bookmarks.png" descr="bookmark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07" y="8379334"/>
            <a:ext cx="11835642" cy="4821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dhp-step2-chrome-win.jpeg" descr="dhp-step2-chrome-win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7952" y="7814943"/>
            <a:ext cx="8746966" cy="5536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ítulo 1"/>
          <p:cNvSpPr txBox="1">
            <a:spLocks noGrp="1"/>
          </p:cNvSpPr>
          <p:nvPr>
            <p:ph type="title"/>
          </p:nvPr>
        </p:nvSpPr>
        <p:spPr>
          <a:xfrm>
            <a:off x="1391998" y="339371"/>
            <a:ext cx="21600002" cy="2520001"/>
          </a:xfrm>
          <a:prstGeom prst="rect">
            <a:avLst/>
          </a:prstGeom>
        </p:spPr>
        <p:txBody>
          <a:bodyPr/>
          <a:lstStyle>
            <a:lvl1pPr>
              <a:defRPr sz="11000" spc="-379"/>
            </a:lvl1pPr>
          </a:lstStyle>
          <a:p>
            <a:r>
              <a:rPr dirty="0"/>
              <a:t>Window Titles</a:t>
            </a:r>
          </a:p>
        </p:txBody>
      </p:sp>
      <p:sp>
        <p:nvSpPr>
          <p:cNvPr id="181" name="CaixaDeTexto 2"/>
          <p:cNvSpPr txBox="1"/>
          <p:nvPr/>
        </p:nvSpPr>
        <p:spPr>
          <a:xfrm>
            <a:off x="3189579" y="3362331"/>
            <a:ext cx="18004841" cy="6991337"/>
          </a:xfrm>
          <a:prstGeom prst="rect">
            <a:avLst/>
          </a:prstGeom>
          <a:ln w="12700">
            <a:miter lim="400000"/>
          </a:ln>
          <a:effectLst>
            <a:reflection stA="10827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5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página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ter</a:t>
            </a:r>
            <a:r>
              <a:rPr dirty="0"/>
              <a:t> um </a:t>
            </a:r>
            <a:r>
              <a:rPr dirty="0" err="1"/>
              <a:t>título</a:t>
            </a:r>
            <a:r>
              <a:rPr dirty="0"/>
              <a:t> claro e </a:t>
            </a:r>
            <a:r>
              <a:rPr dirty="0" err="1"/>
              <a:t>conciso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janela</a:t>
            </a:r>
            <a:r>
              <a:rPr dirty="0"/>
              <a:t> para que </a:t>
            </a:r>
            <a:r>
              <a:rPr dirty="0" err="1"/>
              <a:t>possa</a:t>
            </a:r>
            <a:r>
              <a:rPr dirty="0"/>
              <a:t> ser </a:t>
            </a:r>
            <a:r>
              <a:rPr dirty="0" err="1"/>
              <a:t>facilmente</a:t>
            </a:r>
            <a:r>
              <a:rPr dirty="0"/>
              <a:t> </a:t>
            </a:r>
            <a:r>
              <a:rPr dirty="0" err="1"/>
              <a:t>encontrado</a:t>
            </a:r>
            <a:r>
              <a:rPr dirty="0"/>
              <a:t> </a:t>
            </a:r>
            <a:r>
              <a:rPr dirty="0" err="1"/>
              <a:t>através</a:t>
            </a:r>
            <a:r>
              <a:rPr dirty="0"/>
              <a:t> de </a:t>
            </a:r>
            <a:r>
              <a:rPr dirty="0" err="1"/>
              <a:t>marcadores</a:t>
            </a:r>
            <a:r>
              <a:rPr dirty="0"/>
              <a:t> e </a:t>
            </a:r>
            <a:r>
              <a:rPr dirty="0" err="1"/>
              <a:t>motores</a:t>
            </a:r>
            <a:r>
              <a:rPr dirty="0"/>
              <a:t> de </a:t>
            </a:r>
            <a:r>
              <a:rPr dirty="0" err="1"/>
              <a:t>busca</a:t>
            </a:r>
            <a:r>
              <a:rPr dirty="0"/>
              <a:t>. O </a:t>
            </a:r>
            <a:r>
              <a:rPr dirty="0" err="1"/>
              <a:t>título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começar</a:t>
            </a:r>
            <a:r>
              <a:rPr dirty="0"/>
              <a:t> com a </a:t>
            </a:r>
            <a:r>
              <a:rPr dirty="0" err="1"/>
              <a:t>palavra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relevante</a:t>
            </a:r>
            <a:r>
              <a:rPr dirty="0"/>
              <a:t> e ser </a:t>
            </a:r>
            <a:r>
              <a:rPr dirty="0" err="1"/>
              <a:t>facilmente</a:t>
            </a:r>
            <a:r>
              <a:rPr dirty="0"/>
              <a:t> </a:t>
            </a:r>
            <a:r>
              <a:rPr dirty="0" err="1"/>
              <a:t>identificável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listas</a:t>
            </a:r>
            <a:r>
              <a:rPr dirty="0"/>
              <a:t> de </a:t>
            </a:r>
            <a:r>
              <a:rPr dirty="0" err="1"/>
              <a:t>resultados</a:t>
            </a:r>
            <a:r>
              <a:rPr dirty="0"/>
              <a:t>. Para </a:t>
            </a:r>
            <a:r>
              <a:rPr dirty="0" err="1"/>
              <a:t>isso</a:t>
            </a:r>
            <a:r>
              <a:rPr dirty="0"/>
              <a:t>, é </a:t>
            </a:r>
            <a:r>
              <a:rPr dirty="0" err="1"/>
              <a:t>necessário</a:t>
            </a:r>
            <a:r>
              <a:rPr dirty="0"/>
              <a:t> </a:t>
            </a:r>
            <a:r>
              <a:rPr dirty="0" err="1"/>
              <a:t>transmitir</a:t>
            </a:r>
            <a:r>
              <a:rPr dirty="0"/>
              <a:t> a </a:t>
            </a:r>
            <a:r>
              <a:rPr dirty="0" err="1"/>
              <a:t>maior</a:t>
            </a:r>
            <a:r>
              <a:rPr dirty="0"/>
              <a:t> </a:t>
            </a:r>
            <a:r>
              <a:rPr dirty="0" err="1"/>
              <a:t>quantidade</a:t>
            </a:r>
            <a:r>
              <a:rPr dirty="0"/>
              <a:t> de </a:t>
            </a:r>
            <a:r>
              <a:rPr dirty="0" err="1"/>
              <a:t>informações</a:t>
            </a:r>
            <a:r>
              <a:rPr dirty="0"/>
              <a:t> com o </a:t>
            </a:r>
            <a:r>
              <a:rPr dirty="0" err="1"/>
              <a:t>menor</a:t>
            </a:r>
            <a:r>
              <a:rPr dirty="0"/>
              <a:t> </a:t>
            </a:r>
            <a:r>
              <a:rPr dirty="0" err="1"/>
              <a:t>número</a:t>
            </a:r>
            <a:r>
              <a:rPr dirty="0"/>
              <a:t> de </a:t>
            </a:r>
            <a:r>
              <a:rPr dirty="0" err="1"/>
              <a:t>palavras</a:t>
            </a:r>
            <a:r>
              <a:rPr dirty="0"/>
              <a:t> </a:t>
            </a:r>
            <a:r>
              <a:rPr dirty="0" err="1"/>
              <a:t>possível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ítulo 1"/>
          <p:cNvSpPr txBox="1">
            <a:spLocks noGrp="1"/>
          </p:cNvSpPr>
          <p:nvPr>
            <p:ph type="title"/>
          </p:nvPr>
        </p:nvSpPr>
        <p:spPr>
          <a:xfrm>
            <a:off x="1391999" y="545026"/>
            <a:ext cx="21600002" cy="2520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1000" spc="-379"/>
            </a:lvl1pPr>
          </a:lstStyle>
          <a:p>
            <a:r>
              <a:rPr sz="8800" dirty="0"/>
              <a:t>Information-carrying Word</a:t>
            </a:r>
          </a:p>
        </p:txBody>
      </p:sp>
      <p:sp>
        <p:nvSpPr>
          <p:cNvPr id="184" name="CaixaDeTexto 3"/>
          <p:cNvSpPr txBox="1"/>
          <p:nvPr/>
        </p:nvSpPr>
        <p:spPr>
          <a:xfrm>
            <a:off x="1391999" y="4096024"/>
            <a:ext cx="21600002" cy="7514482"/>
          </a:xfrm>
          <a:prstGeom prst="rect">
            <a:avLst/>
          </a:prstGeom>
          <a:ln w="12700">
            <a:miter lim="400000"/>
          </a:ln>
          <a:effectLst>
            <a:reflection stA="9716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91552" indent="-401052" algn="l">
              <a:buSzPct val="100000"/>
              <a:buChar char="•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O que é </a:t>
            </a:r>
            <a:r>
              <a:rPr dirty="0" err="1"/>
              <a:t>uma</a:t>
            </a:r>
            <a:r>
              <a:rPr dirty="0"/>
              <a:t> </a:t>
            </a:r>
            <a:r>
              <a:rPr b="1" dirty="0"/>
              <a:t>Information-carrying Word? </a:t>
            </a:r>
            <a:r>
              <a:rPr dirty="0"/>
              <a:t>Uma information-carrying word é a </a:t>
            </a:r>
            <a:r>
              <a:rPr dirty="0" err="1"/>
              <a:t>palavra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importante</a:t>
            </a:r>
            <a:r>
              <a:rPr dirty="0"/>
              <a:t> num </a:t>
            </a:r>
            <a:r>
              <a:rPr dirty="0" err="1"/>
              <a:t>título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 </a:t>
            </a:r>
            <a:r>
              <a:rPr dirty="0" err="1"/>
              <a:t>numa</a:t>
            </a:r>
            <a:r>
              <a:rPr dirty="0"/>
              <a:t> </a:t>
            </a:r>
            <a:r>
              <a:rPr dirty="0" err="1"/>
              <a:t>frase</a:t>
            </a:r>
            <a:r>
              <a:rPr dirty="0"/>
              <a:t> e que </a:t>
            </a:r>
            <a:r>
              <a:rPr dirty="0" err="1"/>
              <a:t>transmite</a:t>
            </a:r>
            <a:r>
              <a:rPr dirty="0"/>
              <a:t> a </a:t>
            </a:r>
            <a:r>
              <a:rPr dirty="0" err="1"/>
              <a:t>informação</a:t>
            </a:r>
            <a:r>
              <a:rPr dirty="0"/>
              <a:t> </a:t>
            </a:r>
            <a:r>
              <a:rPr dirty="0" err="1"/>
              <a:t>essencial</a:t>
            </a:r>
            <a:r>
              <a:rPr dirty="0"/>
              <a:t>. </a:t>
            </a:r>
            <a:r>
              <a:rPr dirty="0" err="1"/>
              <a:t>Normalmente</a:t>
            </a:r>
            <a:r>
              <a:rPr dirty="0"/>
              <a:t> </a:t>
            </a:r>
            <a:r>
              <a:rPr dirty="0" err="1"/>
              <a:t>usa</a:t>
            </a:r>
            <a:r>
              <a:rPr dirty="0"/>
              <a:t>-se o </a:t>
            </a:r>
            <a:r>
              <a:rPr dirty="0" err="1"/>
              <a:t>nome</a:t>
            </a:r>
            <a:r>
              <a:rPr dirty="0"/>
              <a:t> da </a:t>
            </a:r>
            <a:r>
              <a:rPr dirty="0" err="1"/>
              <a:t>empresa</a:t>
            </a:r>
            <a:r>
              <a:rPr dirty="0"/>
              <a:t>.</a:t>
            </a:r>
          </a:p>
          <a:p>
            <a:pPr algn="l">
              <a:defRPr sz="4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591552" indent="-401052" algn="l">
              <a:buSzPct val="100000"/>
              <a:buChar char="•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Maioria</a:t>
            </a:r>
            <a:r>
              <a:rPr dirty="0"/>
              <a:t> das </a:t>
            </a:r>
            <a:r>
              <a:rPr dirty="0" err="1"/>
              <a:t>pessoas</a:t>
            </a:r>
            <a:r>
              <a:rPr dirty="0"/>
              <a:t> </a:t>
            </a:r>
            <a:r>
              <a:rPr dirty="0" err="1"/>
              <a:t>fazem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leitura</a:t>
            </a:r>
            <a:r>
              <a:rPr dirty="0"/>
              <a:t> superficial do </a:t>
            </a:r>
            <a:r>
              <a:rPr dirty="0" err="1"/>
              <a:t>texto</a:t>
            </a:r>
            <a:r>
              <a:rPr dirty="0"/>
              <a:t> e </a:t>
            </a:r>
            <a:r>
              <a:rPr dirty="0" err="1"/>
              <a:t>querem</a:t>
            </a:r>
            <a:r>
              <a:rPr dirty="0"/>
              <a:t> </a:t>
            </a:r>
            <a:r>
              <a:rPr dirty="0" err="1"/>
              <a:t>respostas</a:t>
            </a:r>
            <a:r>
              <a:rPr dirty="0"/>
              <a:t> e </a:t>
            </a:r>
            <a:r>
              <a:rPr dirty="0" err="1"/>
              <a:t>soluções</a:t>
            </a:r>
            <a:r>
              <a:rPr dirty="0"/>
              <a:t> </a:t>
            </a:r>
            <a:r>
              <a:rPr dirty="0" err="1"/>
              <a:t>rápidas</a:t>
            </a:r>
            <a:r>
              <a:rPr dirty="0"/>
              <a:t>, </a:t>
            </a:r>
            <a:r>
              <a:rPr dirty="0" err="1"/>
              <a:t>portanto</a:t>
            </a:r>
            <a:r>
              <a:rPr dirty="0"/>
              <a:t> é crucial </a:t>
            </a:r>
            <a:r>
              <a:rPr dirty="0" err="1"/>
              <a:t>colocar</a:t>
            </a:r>
            <a:r>
              <a:rPr dirty="0"/>
              <a:t> a information-carrying word no </a:t>
            </a:r>
            <a:r>
              <a:rPr dirty="0" err="1"/>
              <a:t>ínicio</a:t>
            </a:r>
            <a:r>
              <a:rPr dirty="0"/>
              <a:t> para chamar a </a:t>
            </a:r>
            <a:r>
              <a:rPr dirty="0" err="1"/>
              <a:t>atenção</a:t>
            </a:r>
            <a:r>
              <a:rPr dirty="0"/>
              <a:t> do </a:t>
            </a:r>
            <a:r>
              <a:rPr dirty="0" err="1"/>
              <a:t>utilizador</a:t>
            </a:r>
            <a:r>
              <a:rPr dirty="0"/>
              <a:t> e </a:t>
            </a:r>
            <a:r>
              <a:rPr dirty="0" err="1"/>
              <a:t>fazer</a:t>
            </a:r>
            <a:r>
              <a:rPr dirty="0"/>
              <a:t> com que </a:t>
            </a:r>
            <a:r>
              <a:rPr dirty="0" err="1"/>
              <a:t>estes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percam</a:t>
            </a:r>
            <a:r>
              <a:rPr dirty="0"/>
              <a:t> o interesse.</a:t>
            </a:r>
          </a:p>
          <a:p>
            <a:pPr marL="591552" indent="-401052" algn="l">
              <a:buSzPct val="100000"/>
              <a:buChar char="•"/>
              <a:defRPr sz="4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591552" indent="-401052" algn="l">
              <a:buSzPct val="100000"/>
              <a:buChar char="•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Não</a:t>
            </a:r>
            <a:r>
              <a:rPr dirty="0"/>
              <a:t> é </a:t>
            </a:r>
            <a:r>
              <a:rPr dirty="0" err="1"/>
              <a:t>aconselhável</a:t>
            </a:r>
            <a:r>
              <a:rPr dirty="0"/>
              <a:t> </a:t>
            </a:r>
            <a:r>
              <a:rPr dirty="0" err="1"/>
              <a:t>começar</a:t>
            </a:r>
            <a:r>
              <a:rPr dirty="0"/>
              <a:t> com </a:t>
            </a:r>
            <a:r>
              <a:rPr dirty="0" err="1"/>
              <a:t>palavras</a:t>
            </a:r>
            <a:r>
              <a:rPr dirty="0"/>
              <a:t> do </a:t>
            </a:r>
            <a:r>
              <a:rPr dirty="0" err="1"/>
              <a:t>tipo</a:t>
            </a:r>
            <a:r>
              <a:rPr dirty="0"/>
              <a:t> “</a:t>
            </a:r>
            <a:r>
              <a:rPr dirty="0" err="1"/>
              <a:t>Bem-vindo</a:t>
            </a:r>
            <a:r>
              <a:rPr dirty="0"/>
              <a:t>” </a:t>
            </a:r>
            <a:r>
              <a:rPr dirty="0" err="1"/>
              <a:t>ou</a:t>
            </a:r>
            <a:r>
              <a:rPr dirty="0"/>
              <a:t> “</a:t>
            </a:r>
            <a:r>
              <a:rPr dirty="0" err="1"/>
              <a:t>Página</a:t>
            </a:r>
            <a:r>
              <a:rPr dirty="0"/>
              <a:t> </a:t>
            </a:r>
            <a:r>
              <a:rPr dirty="0" err="1"/>
              <a:t>inicial</a:t>
            </a:r>
            <a:r>
              <a:rPr dirty="0"/>
              <a:t>”, visto que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transmitem</a:t>
            </a:r>
            <a:r>
              <a:rPr dirty="0"/>
              <a:t> </a:t>
            </a:r>
            <a:r>
              <a:rPr dirty="0" err="1"/>
              <a:t>nenhuma</a:t>
            </a:r>
            <a:r>
              <a:rPr dirty="0"/>
              <a:t> </a:t>
            </a:r>
            <a:r>
              <a:rPr dirty="0" err="1"/>
              <a:t>informação</a:t>
            </a:r>
            <a:r>
              <a:rPr dirty="0"/>
              <a:t> </a:t>
            </a:r>
            <a:r>
              <a:rPr dirty="0" err="1"/>
              <a:t>importante</a:t>
            </a:r>
            <a:r>
              <a:rPr dirty="0"/>
              <a:t>.</a:t>
            </a:r>
          </a:p>
          <a:p>
            <a:pPr marL="591552" indent="-401052" algn="l">
              <a:buSzPct val="100000"/>
              <a:buChar char="•"/>
              <a:defRPr sz="4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591552" indent="-401052" algn="l">
              <a:buSzPct val="100000"/>
              <a:buChar char="•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Além</a:t>
            </a:r>
            <a:r>
              <a:rPr dirty="0"/>
              <a:t> </a:t>
            </a:r>
            <a:r>
              <a:rPr dirty="0" err="1"/>
              <a:t>disto</a:t>
            </a:r>
            <a:r>
              <a:rPr dirty="0"/>
              <a:t>, é </a:t>
            </a:r>
            <a:r>
              <a:rPr dirty="0" err="1"/>
              <a:t>também</a:t>
            </a:r>
            <a:r>
              <a:rPr dirty="0"/>
              <a:t> </a:t>
            </a:r>
            <a:r>
              <a:rPr dirty="0" err="1"/>
              <a:t>importante</a:t>
            </a:r>
            <a:r>
              <a:rPr dirty="0"/>
              <a:t> </a:t>
            </a:r>
            <a:r>
              <a:rPr dirty="0" err="1"/>
              <a:t>omitir</a:t>
            </a:r>
            <a:r>
              <a:rPr dirty="0"/>
              <a:t> </a:t>
            </a:r>
            <a:r>
              <a:rPr dirty="0" err="1"/>
              <a:t>certas</a:t>
            </a:r>
            <a:r>
              <a:rPr dirty="0"/>
              <a:t> </a:t>
            </a:r>
            <a:r>
              <a:rPr dirty="0" err="1"/>
              <a:t>palavras</a:t>
            </a:r>
            <a:r>
              <a:rPr dirty="0"/>
              <a:t>/</a:t>
            </a:r>
            <a:r>
              <a:rPr dirty="0" err="1"/>
              <a:t>letras</a:t>
            </a:r>
            <a:r>
              <a:rPr dirty="0"/>
              <a:t> que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sejam</a:t>
            </a:r>
            <a:r>
              <a:rPr dirty="0"/>
              <a:t> </a:t>
            </a:r>
            <a:r>
              <a:rPr dirty="0" err="1"/>
              <a:t>estritamente</a:t>
            </a:r>
            <a:r>
              <a:rPr dirty="0"/>
              <a:t> </a:t>
            </a:r>
            <a:r>
              <a:rPr dirty="0" err="1"/>
              <a:t>necessárias</a:t>
            </a:r>
            <a:r>
              <a:rPr dirty="0"/>
              <a:t>,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exemplo</a:t>
            </a:r>
            <a:r>
              <a:rPr dirty="0"/>
              <a:t>, “A </a:t>
            </a:r>
            <a:r>
              <a:rPr dirty="0" err="1"/>
              <a:t>Pizzaria</a:t>
            </a:r>
            <a:r>
              <a:rPr dirty="0"/>
              <a:t> do João” podia </a:t>
            </a:r>
            <a:r>
              <a:rPr dirty="0" err="1"/>
              <a:t>simplesmente</a:t>
            </a:r>
            <a:r>
              <a:rPr dirty="0"/>
              <a:t> </a:t>
            </a:r>
            <a:r>
              <a:rPr dirty="0" err="1"/>
              <a:t>ficar</a:t>
            </a:r>
            <a:r>
              <a:rPr dirty="0"/>
              <a:t> “</a:t>
            </a:r>
            <a:r>
              <a:rPr dirty="0" err="1"/>
              <a:t>Pizzaria</a:t>
            </a:r>
            <a:r>
              <a:rPr dirty="0"/>
              <a:t> do João”.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1118</Words>
  <Application>Microsoft Office PowerPoint</Application>
  <PresentationFormat>Personalizar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Graphik</vt:lpstr>
      <vt:lpstr>Graphik Medium</vt:lpstr>
      <vt:lpstr>Graphik Semibold</vt:lpstr>
      <vt:lpstr>Helvetica Neue</vt:lpstr>
      <vt:lpstr>31_ColorGradientLight</vt:lpstr>
      <vt:lpstr>Tools and Task Shortcuts Window Titles</vt:lpstr>
      <vt:lpstr>Índice</vt:lpstr>
      <vt:lpstr>Introdução</vt:lpstr>
      <vt:lpstr>Tools and Task Shortcuts</vt:lpstr>
      <vt:lpstr>Acesso Direto a Tarefas</vt:lpstr>
      <vt:lpstr>Ferramentas Desnecessárias</vt:lpstr>
      <vt:lpstr>Ferramentas Duplicadas</vt:lpstr>
      <vt:lpstr>Window Titles</vt:lpstr>
      <vt:lpstr>Information-carrying Word</vt:lpstr>
      <vt:lpstr>Domínio</vt:lpstr>
      <vt:lpstr>“Homepage”</vt:lpstr>
      <vt:lpstr>Descrição</vt:lpstr>
      <vt:lpstr>Limite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and Task Shortcuts Window Titles</dc:title>
  <cp:lastModifiedBy>pedro</cp:lastModifiedBy>
  <cp:revision>3</cp:revision>
  <dcterms:modified xsi:type="dcterms:W3CDTF">2023-03-14T18:39:23Z</dcterms:modified>
</cp:coreProperties>
</file>