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ef15ff1a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ef15ff1a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ef15ff1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ef15ff1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ef15ff1a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ef15ff1a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ef15ff1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ef15ff1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f0cc226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f0cc226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f0cc226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f0cc226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f0cc226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f0cc226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f0cc226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f0cc226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f0cc226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f0cc226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f0cc226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f0cc226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f15ff1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f15ff1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f1c9c7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f1c9c7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f0cc226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f0cc226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f15ff1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f15ff1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f15ff1a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ef15ff1a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ef15ff1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ef15ff1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f15ff1a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ef15ff1a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f15ff1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ef15ff1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0cc226b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f0cc226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ef15ff1a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ef15ff1a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1200" y="151375"/>
            <a:ext cx="5975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Distribuída 2023/2024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Licenciatura em Engenharia Informática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Ramo de Desenvolvimento de Aplicações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89300" y="3464625"/>
            <a:ext cx="39546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Relatório do Trabalho Prático (Meta 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Realizado por: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João Alves Pereira de Carvalho, 2019131769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Gonçalo Costa Enes, 2019138654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Henrique Barradas, 2019135835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0325"/>
            <a:ext cx="1343100" cy="1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Comunicação e envio de </a:t>
            </a:r>
            <a:r>
              <a:rPr b="1" i="1" lang="pt-BR"/>
              <a:t>Queries </a:t>
            </a:r>
            <a:r>
              <a:rPr b="1" lang="pt-BR"/>
              <a:t>à Base de Dados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213375"/>
            <a:ext cx="7038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Para realizar este ponto, foi criada a classe </a:t>
            </a:r>
            <a:r>
              <a:rPr i="1" lang="pt-BR"/>
              <a:t>DBManager </a:t>
            </a:r>
            <a:r>
              <a:rPr lang="pt-BR"/>
              <a:t>para lidar com os requisitos pedidos no enunciado. Para o efeito, foram utilizados </a:t>
            </a:r>
            <a:r>
              <a:rPr i="1" lang="pt-BR"/>
              <a:t>Statements</a:t>
            </a:r>
            <a:r>
              <a:rPr lang="pt-BR"/>
              <a:t>. A classe contém todas as funções/lógica dos pedidos à base de dados. Por exemplo, aqui temos uma função que faz um pedido à base de dados para verificar se algum utilizador tem presença num determinado evento: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50" y="2136775"/>
            <a:ext cx="5030999" cy="29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Threads </a:t>
            </a:r>
            <a:r>
              <a:rPr b="1" lang="pt-BR"/>
              <a:t>(Servidor)</a:t>
            </a:r>
            <a:endParaRPr b="1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083750"/>
            <a:ext cx="7038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pt-BR"/>
              <a:t>SendHeartBeat </a:t>
            </a:r>
            <a:r>
              <a:rPr lang="pt-BR"/>
              <a:t>- esta </a:t>
            </a:r>
            <a:r>
              <a:rPr i="1" lang="pt-BR"/>
              <a:t>Thread</a:t>
            </a:r>
            <a:r>
              <a:rPr lang="pt-BR"/>
              <a:t> é utilizada para, como o nome indica, enviar o </a:t>
            </a:r>
            <a:r>
              <a:rPr i="1" lang="pt-BR"/>
              <a:t>HeartBeat</a:t>
            </a:r>
            <a:r>
              <a:rPr lang="pt-BR"/>
              <a:t>, que contém algumas informações necessárias para o bom funcionamento dos servidores de </a:t>
            </a:r>
            <a:r>
              <a:rPr i="1" lang="pt-BR"/>
              <a:t>backup </a:t>
            </a:r>
            <a:r>
              <a:rPr lang="pt-BR"/>
              <a:t>- tais como o nome do serviço </a:t>
            </a:r>
            <a:r>
              <a:rPr i="1" lang="pt-BR"/>
              <a:t>RMI</a:t>
            </a:r>
            <a:r>
              <a:rPr lang="pt-BR"/>
              <a:t> para ser registado, o número da versão da base de dados, o porto de escuta e a diretoria da base de dados. Finalmente, realiza o envio do mesmo para os servidores de </a:t>
            </a:r>
            <a:r>
              <a:rPr i="1" lang="pt-BR"/>
              <a:t>backup</a:t>
            </a:r>
            <a:r>
              <a:rPr lang="pt-BR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pt-BR"/>
              <a:t>RemoveUsersFromEvent </a:t>
            </a:r>
            <a:r>
              <a:rPr lang="pt-BR"/>
              <a:t>- mais uma vez, como o nome indica, a </a:t>
            </a:r>
            <a:r>
              <a:rPr i="1" lang="pt-BR"/>
              <a:t>Thread </a:t>
            </a:r>
            <a:r>
              <a:rPr lang="pt-BR"/>
              <a:t>em questão foi criada para, continuamente, chamar a função </a:t>
            </a:r>
            <a:r>
              <a:rPr i="1" lang="pt-BR"/>
              <a:t>removeUsersOnEventEnd()</a:t>
            </a:r>
            <a:r>
              <a:rPr lang="pt-BR"/>
              <a:t> para que os utilizadores que tenham presença num determinado evento sejam removidos da tabela Presença quando estes eventos terminam.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pt-BR"/>
              <a:t>TcpHandler </a:t>
            </a:r>
            <a:r>
              <a:rPr lang="pt-BR"/>
              <a:t>- esta </a:t>
            </a:r>
            <a:r>
              <a:rPr i="1" lang="pt-BR"/>
              <a:t>Thread </a:t>
            </a:r>
            <a:r>
              <a:rPr lang="pt-BR"/>
              <a:t>é responsável por inicializar o servidor principal e criar a </a:t>
            </a:r>
            <a:r>
              <a:rPr i="1" lang="pt-BR"/>
              <a:t>ServerSocket. </a:t>
            </a:r>
            <a:r>
              <a:rPr lang="pt-BR"/>
              <a:t>É também responsável por verificar se algum cliente se tentou conectar e, se sim, cria a próxima </a:t>
            </a:r>
            <a:r>
              <a:rPr i="1" lang="pt-BR"/>
              <a:t>Thread</a:t>
            </a:r>
            <a:r>
              <a:rPr lang="pt-BR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pt-BR"/>
              <a:t>RunnableClientThread </a:t>
            </a:r>
            <a:r>
              <a:rPr lang="pt-BR"/>
              <a:t>- esta </a:t>
            </a:r>
            <a:r>
              <a:rPr i="1" lang="pt-BR"/>
              <a:t>Thread </a:t>
            </a:r>
            <a:r>
              <a:rPr lang="pt-BR"/>
              <a:t>é utilizada para efetuar a ligação do cliente à base de dados, chamando a função </a:t>
            </a:r>
            <a:r>
              <a:rPr i="1" lang="pt-BR"/>
              <a:t>connectToDB(String directory)</a:t>
            </a:r>
            <a:r>
              <a:rPr lang="pt-BR"/>
              <a:t>, já mencionada anteriormente. Após isso, cria todos os mecanismos necessários para efetuar a comunicação </a:t>
            </a:r>
            <a:r>
              <a:rPr i="1" lang="pt-BR"/>
              <a:t>Cliente-Servidor</a:t>
            </a:r>
            <a:r>
              <a:rPr lang="pt-BR"/>
              <a:t>, ligando estes mecanismos(</a:t>
            </a:r>
            <a:r>
              <a:rPr i="1" lang="pt-BR"/>
              <a:t>ObjectInputStream</a:t>
            </a:r>
            <a:r>
              <a:rPr lang="pt-BR"/>
              <a:t> e </a:t>
            </a:r>
            <a:r>
              <a:rPr i="1" lang="pt-BR"/>
              <a:t>ObjectOutputStream</a:t>
            </a:r>
            <a:r>
              <a:rPr lang="pt-BR"/>
              <a:t>) à </a:t>
            </a:r>
            <a:r>
              <a:rPr i="1" lang="pt-BR"/>
              <a:t>socket </a:t>
            </a:r>
            <a:r>
              <a:rPr lang="pt-BR"/>
              <a:t>do Servidor. Para além disto, também é responsável por lidar com toda a lógica por detrás dos pedidos do cliente à base de dados, através de um </a:t>
            </a:r>
            <a:r>
              <a:rPr i="1" lang="pt-BR"/>
              <a:t>switch-case </a:t>
            </a:r>
            <a:r>
              <a:rPr lang="pt-BR"/>
              <a:t>que trata a </a:t>
            </a:r>
            <a:r>
              <a:rPr i="1" lang="pt-BR"/>
              <a:t>query </a:t>
            </a:r>
            <a:r>
              <a:rPr lang="pt-BR"/>
              <a:t>enviada, separando a operação e a tabela e chamando as funções adequadas para cada pedido. Finalmente, processa os pedidos e envia a informação para o cliente.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</a:t>
            </a:r>
            <a:r>
              <a:rPr b="1" i="1" lang="pt-BR"/>
              <a:t> DBHelper</a:t>
            </a:r>
            <a:endParaRPr b="1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121850"/>
            <a:ext cx="49677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classe DBHelper é a classe que contém todas as informações que </a:t>
            </a:r>
            <a:r>
              <a:rPr lang="pt-BR"/>
              <a:t>vão</a:t>
            </a:r>
            <a:r>
              <a:rPr lang="pt-BR"/>
              <a:t> ser enviadas para o servidor. Esta classe é composta por </a:t>
            </a:r>
            <a:r>
              <a:rPr i="1" lang="pt-BR"/>
              <a:t>getters </a:t>
            </a:r>
            <a:r>
              <a:rPr lang="pt-BR"/>
              <a:t>e </a:t>
            </a:r>
            <a:r>
              <a:rPr i="1" lang="pt-BR"/>
              <a:t>setters </a:t>
            </a:r>
            <a:r>
              <a:rPr lang="pt-BR"/>
              <a:t>dos seus atributos. Os valores destes mesmos atributos são </a:t>
            </a:r>
            <a:r>
              <a:rPr lang="pt-BR"/>
              <a:t>atribuídos</a:t>
            </a:r>
            <a:r>
              <a:rPr lang="pt-BR"/>
              <a:t> aquando a inserção de dados por parte do cliente. Esta classe, após recebê-los, cria um novo dbHelper com esses mesmos valores. Desta forma, cada vez que uma ação é feita por parte do cliente, é criado um novo dbHelper com os valores necessários para ser efetuado o pedido do Servidor à base de dados e sucessiva resposta por parte do mesmo ao Cliente.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Existem várias funções de </a:t>
            </a:r>
            <a:r>
              <a:rPr i="1" lang="pt-BR"/>
              <a:t>create()</a:t>
            </a:r>
            <a:r>
              <a:rPr lang="pt-BR"/>
              <a:t> e </a:t>
            </a:r>
            <a:r>
              <a:rPr i="1" lang="pt-BR"/>
              <a:t>add()</a:t>
            </a:r>
            <a:r>
              <a:rPr lang="pt-BR"/>
              <a:t> de </a:t>
            </a:r>
            <a:r>
              <a:rPr i="1" lang="pt-BR"/>
              <a:t>DBHelper </a:t>
            </a:r>
            <a:r>
              <a:rPr lang="pt-BR"/>
              <a:t>para atender aos vários pedidos/funcionalidades. Por exemplo, existe uma função de criação de </a:t>
            </a:r>
            <a:r>
              <a:rPr i="1" lang="pt-BR"/>
              <a:t>DBHelper </a:t>
            </a:r>
            <a:r>
              <a:rPr lang="pt-BR"/>
              <a:t>apenas para lidar com edição de dados de registo, outra para inserção de eventos, entre outros.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700" y="1121850"/>
            <a:ext cx="2008701" cy="3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Connect to Server Thread</a:t>
            </a:r>
            <a:endParaRPr b="1" i="1"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068450"/>
            <a:ext cx="70389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thread tem como função enviar um objeto </a:t>
            </a:r>
            <a:r>
              <a:rPr i="1" lang="pt-BR"/>
              <a:t>dbHelper </a:t>
            </a:r>
            <a:r>
              <a:rPr lang="pt-BR"/>
              <a:t>que  </a:t>
            </a:r>
            <a:br>
              <a:rPr lang="pt-BR"/>
            </a:br>
            <a:r>
              <a:rPr lang="pt-BR"/>
              <a:t>contém informações necessárias para fazer o pedido do Cliente no </a:t>
            </a:r>
            <a:br>
              <a:rPr lang="pt-BR"/>
            </a:br>
            <a:r>
              <a:rPr lang="pt-BR"/>
              <a:t>Servidor. Após isso, esta </a:t>
            </a:r>
            <a:r>
              <a:rPr i="1" lang="pt-BR"/>
              <a:t>thread </a:t>
            </a:r>
            <a:r>
              <a:rPr lang="pt-BR"/>
              <a:t>aguarda uma resposta do</a:t>
            </a:r>
            <a:br>
              <a:rPr lang="pt-BR"/>
            </a:br>
            <a:r>
              <a:rPr lang="pt-BR"/>
              <a:t>Servidor acerca da conclusão do seu pedido</a:t>
            </a:r>
            <a:r>
              <a:rPr lang="pt-BR"/>
              <a:t>.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50" y="2132225"/>
            <a:ext cx="2242928" cy="23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575" y="2132225"/>
            <a:ext cx="2309199" cy="241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Ligação TCP (Cliente/Servidor)</a:t>
            </a:r>
            <a:endParaRPr b="1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149150" y="1083650"/>
            <a:ext cx="48387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ligação TCP é imediatamente estabelecida ao criar um novo cliente. Após a criação do objeto, é chamada a função </a:t>
            </a:r>
            <a:r>
              <a:rPr i="1" lang="pt-BR"/>
              <a:t>connectToServer()</a:t>
            </a:r>
            <a:r>
              <a:rPr lang="pt-BR"/>
              <a:t> que escreve a string </a:t>
            </a:r>
            <a:r>
              <a:rPr i="1" lang="pt-BR"/>
              <a:t>“CLIENT”</a:t>
            </a:r>
            <a:r>
              <a:rPr lang="pt-BR"/>
              <a:t> para o servidor. Isto sinaliza o servidor que uma nova ligação está prestes a ser feita e, do lado do servidor, a mesma é aceite.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975" y="1083650"/>
            <a:ext cx="2670075" cy="33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Threads </a:t>
            </a:r>
            <a:r>
              <a:rPr b="1" lang="pt-BR"/>
              <a:t>(Servidor de </a:t>
            </a:r>
            <a:r>
              <a:rPr b="1" i="1" lang="pt-BR"/>
              <a:t>Backup</a:t>
            </a:r>
            <a:r>
              <a:rPr b="1" lang="pt-BR"/>
              <a:t>)</a:t>
            </a:r>
            <a:endParaRPr b="1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114175"/>
            <a:ext cx="70389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pt-BR"/>
              <a:t>MulticastHandler </a:t>
            </a:r>
            <a:r>
              <a:rPr lang="pt-BR"/>
              <a:t>- Esta thread é responsável por receber os Heartbeats enviados pelo servidor. É nesta função também que é verificado se as versões da base de dados do Servidor de </a:t>
            </a:r>
            <a:r>
              <a:rPr i="1" lang="pt-BR"/>
              <a:t>Backup </a:t>
            </a:r>
            <a:r>
              <a:rPr lang="pt-BR"/>
              <a:t>e da base de dados do Servidor Principal são a mesma. Quando é feita alguma mudança na base de dados do Servidor Principal é, para além disso, recebido um Heartbeat e é executada a função que, através de um Serviço de </a:t>
            </a:r>
            <a:r>
              <a:rPr i="1" lang="pt-BR"/>
              <a:t>RMI</a:t>
            </a:r>
            <a:r>
              <a:rPr lang="pt-BR"/>
              <a:t>, executa as alterações na base de dados do Servidor de </a:t>
            </a:r>
            <a:r>
              <a:rPr i="1" lang="pt-BR"/>
              <a:t>Backup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 </a:t>
            </a:r>
            <a:r>
              <a:rPr b="1" i="1" lang="pt-BR"/>
              <a:t>BackupServer</a:t>
            </a:r>
            <a:endParaRPr b="1" i="1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175225"/>
            <a:ext cx="38943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Servidor de </a:t>
            </a:r>
            <a:r>
              <a:rPr i="1" lang="pt-BR"/>
              <a:t>Backup, </a:t>
            </a:r>
            <a:r>
              <a:rPr lang="pt-BR"/>
              <a:t>a </a:t>
            </a:r>
            <a:r>
              <a:rPr lang="pt-BR"/>
              <a:t>princípio</a:t>
            </a:r>
            <a:r>
              <a:rPr lang="pt-BR"/>
              <a:t>, inicia o serviço de Multicast , depois utiliza a função </a:t>
            </a:r>
            <a:r>
              <a:rPr i="1" lang="pt-BR"/>
              <a:t>Naming.lookup(RMI_SERVICE_NAME)</a:t>
            </a:r>
            <a:r>
              <a:rPr lang="pt-BR"/>
              <a:t> para se conectar ao Serviço de </a:t>
            </a:r>
            <a:r>
              <a:rPr i="1" lang="pt-BR"/>
              <a:t>RMI</a:t>
            </a:r>
            <a:r>
              <a:rPr lang="pt-BR"/>
              <a:t>. Posteriormente, é feita uma cópia da base de dados do Servidor principal através deste mesmo serviço de </a:t>
            </a:r>
            <a:r>
              <a:rPr i="1" lang="pt-BR"/>
              <a:t>RMI</a:t>
            </a:r>
            <a:r>
              <a:rPr lang="pt-BR"/>
              <a:t>. De seguida, esta base de dados copiada é guardada localmente através da função </a:t>
            </a:r>
            <a:r>
              <a:rPr i="1" lang="pt-BR"/>
              <a:t>saveDatabaseLocally(byte[] databaseCopy, String directory, String filename). </a:t>
            </a:r>
            <a:r>
              <a:rPr lang="pt-BR"/>
              <a:t>Estas bases de dados são guardadas numa diretoria do projeto, as quais têm um identificador numérico que é guardado num ficheiro .txt (backup_server_id.txt), de maneira a que seja </a:t>
            </a:r>
            <a:r>
              <a:rPr lang="pt-BR"/>
              <a:t>possível</a:t>
            </a:r>
            <a:r>
              <a:rPr lang="pt-BR"/>
              <a:t> criar sempre uma pasta nova para cada base de dados de </a:t>
            </a:r>
            <a:r>
              <a:rPr i="1" lang="pt-BR"/>
              <a:t>backup </a:t>
            </a:r>
            <a:r>
              <a:rPr lang="pt-BR"/>
              <a:t>criada.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800" y="1307850"/>
            <a:ext cx="3369024" cy="3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Interface BackupServerRemoteInterface</a:t>
            </a:r>
            <a:endParaRPr b="1" i="1"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738350" y="1557075"/>
            <a:ext cx="354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Interface contém o </a:t>
            </a:r>
            <a:r>
              <a:rPr lang="pt-BR"/>
              <a:t>método</a:t>
            </a:r>
            <a:r>
              <a:rPr lang="pt-BR"/>
              <a:t> </a:t>
            </a:r>
            <a:r>
              <a:rPr i="1" lang="pt-BR"/>
              <a:t>notify()</a:t>
            </a:r>
            <a:r>
              <a:rPr lang="pt-BR"/>
              <a:t> que é implementado no </a:t>
            </a:r>
            <a:r>
              <a:rPr i="1" lang="pt-BR"/>
              <a:t>BackupServer </a:t>
            </a:r>
            <a:r>
              <a:rPr lang="pt-BR"/>
              <a:t>e tem como objetivo notificar todos os </a:t>
            </a:r>
            <a:r>
              <a:rPr i="1" lang="pt-BR"/>
              <a:t>backupServers </a:t>
            </a:r>
            <a:r>
              <a:rPr lang="pt-BR"/>
              <a:t>quando alguma alteração ocorreu na base de dados.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25" y="1588275"/>
            <a:ext cx="3973576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00" y="3205175"/>
            <a:ext cx="3579049" cy="1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Classe </a:t>
            </a:r>
            <a:r>
              <a:rPr b="1" i="1" lang="pt-BR"/>
              <a:t>RemoteService</a:t>
            </a:r>
            <a:endParaRPr b="1" i="1"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091275"/>
            <a:ext cx="70389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classe contém os métodos </a:t>
            </a:r>
            <a:r>
              <a:rPr i="1" lang="pt-BR"/>
              <a:t>addBackupServerObserver() </a:t>
            </a:r>
            <a:r>
              <a:rPr lang="pt-BR"/>
              <a:t>e </a:t>
            </a:r>
            <a:r>
              <a:rPr i="1" lang="pt-BR"/>
              <a:t>removeBackupServerObserver(),</a:t>
            </a:r>
            <a:r>
              <a:rPr lang="pt-BR"/>
              <a:t> que têm como objetivo adicionar observadores a uma lista de </a:t>
            </a:r>
            <a:r>
              <a:rPr i="1" lang="pt-BR"/>
              <a:t>observers</a:t>
            </a:r>
            <a:r>
              <a:rPr lang="pt-BR"/>
              <a:t>, ou seja, sempre que é iniciado um </a:t>
            </a:r>
            <a:r>
              <a:rPr i="1" lang="pt-BR"/>
              <a:t>BackupServer,</a:t>
            </a:r>
            <a:r>
              <a:rPr lang="pt-BR"/>
              <a:t> estes serão listados como observadores, e quando estes são encerrados (ou a sua versão de base de dados não coincide com a do servidor principal) serão removidos como observadores.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 também a função </a:t>
            </a:r>
            <a:r>
              <a:rPr i="1" lang="pt-BR"/>
              <a:t>notifyObservers()</a:t>
            </a:r>
            <a:r>
              <a:rPr lang="pt-BR"/>
              <a:t> que é responsável por notificar todos os </a:t>
            </a:r>
            <a:r>
              <a:rPr i="1" lang="pt-BR"/>
              <a:t>BackupServers</a:t>
            </a:r>
            <a:r>
              <a:rPr lang="pt-BR"/>
              <a:t> das alterações feitas.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 seguida, tem a função </a:t>
            </a:r>
            <a:r>
              <a:rPr i="1" lang="pt-BR"/>
              <a:t>makeBackupDBChanges()</a:t>
            </a:r>
            <a:r>
              <a:rPr lang="pt-BR"/>
              <a:t> que é responsável por se conectar a base de dados desse servidor de backup e fazer as alterações da mesma.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Existe, também, a função </a:t>
            </a:r>
            <a:r>
              <a:rPr i="1" lang="pt-BR"/>
              <a:t>getCurrentDBVersion()</a:t>
            </a:r>
            <a:r>
              <a:rPr lang="pt-BR"/>
              <a:t> que possibilita obter a versão da base de dados atual do Servidor de </a:t>
            </a:r>
            <a:r>
              <a:rPr i="1" lang="pt-BR"/>
              <a:t>Backup</a:t>
            </a:r>
            <a:r>
              <a:rPr lang="pt-BR"/>
              <a:t> para verificar se corresponde à versão atual da base de dados do Servidor Principal recebida no </a:t>
            </a:r>
            <a:r>
              <a:rPr i="1" lang="pt-BR"/>
              <a:t>Heartbeat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Por fim, tem uma função responsável por obter a cópia da base de dados do Servidor Principal.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Interface </a:t>
            </a:r>
            <a:r>
              <a:rPr b="1" i="1" lang="pt-BR"/>
              <a:t>RemoteServiceInterface</a:t>
            </a:r>
            <a:endParaRPr b="1" i="1"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297500" y="1106550"/>
            <a:ext cx="70389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interface contém os métodos implementados na classe Remote Service.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75" y="1634175"/>
            <a:ext cx="5177050" cy="25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Objetivos do trabalho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30225"/>
            <a:ext cx="70740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Criação de um sistema distribuído para inscrição em diversos eventos, registando a presença dos mesmos através de ligação a uma base de dados </a:t>
            </a:r>
            <a:r>
              <a:rPr i="1" lang="pt-BR"/>
              <a:t>SQLite</a:t>
            </a:r>
            <a:r>
              <a:rPr lang="pt-BR"/>
              <a:t>.</a:t>
            </a:r>
            <a:br>
              <a:rPr lang="pt-BR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programa foi escrito em Java, que serviu para desenvolver os conhecimentos dos envolventes ainda mais para além da matéria lecionada na cadeira de Programação Avançada, introduzindo Threads, comunicação inter-processo, </a:t>
            </a:r>
            <a:r>
              <a:rPr i="1" lang="pt-BR"/>
              <a:t>RMI</a:t>
            </a:r>
            <a:r>
              <a:rPr lang="pt-BR"/>
              <a:t>, </a:t>
            </a:r>
            <a:r>
              <a:rPr i="1" lang="pt-BR"/>
              <a:t>Multicast</a:t>
            </a:r>
            <a:r>
              <a:rPr lang="pt-BR"/>
              <a:t>, entre outros.</a:t>
            </a:r>
            <a:br>
              <a:rPr lang="pt-BR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programa é composto por alguns componentes diferentes, nomeadamente:</a:t>
            </a:r>
            <a:br>
              <a:rPr lang="pt-BR"/>
            </a:b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/>
              <a:t>Cliente</a:t>
            </a:r>
            <a:r>
              <a:rPr lang="pt-BR"/>
              <a:t> - contém toda a lógica de gestão do cliente, também como uma </a:t>
            </a:r>
            <a:r>
              <a:rPr i="1" lang="pt-BR"/>
              <a:t>Thread</a:t>
            </a:r>
            <a:r>
              <a:rPr lang="pt-BR"/>
              <a:t> que recebe mensagens do Servidor e imprime no ecrã toda a informação necessária. Para além disto, envia também todos os dados que são inseridos de volta para o servidor para estes serem devidamente processados.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/>
              <a:t>Servidor </a:t>
            </a:r>
            <a:r>
              <a:rPr lang="pt-BR"/>
              <a:t>- </a:t>
            </a:r>
            <a:r>
              <a:rPr lang="pt-BR"/>
              <a:t>contém toda a lógica de gestão do servidor, sendo esta a peça central para o funcionamento do programa. Comunica com o cliente, referido anteriormente, para verificar o input do mesmo e comunica com a base de dados para a realização dos pedidos. Para além disto, comunica com o Servidor de Backup - referido adiante - para envio de informação através de </a:t>
            </a:r>
            <a:r>
              <a:rPr i="1" lang="pt-BR"/>
              <a:t>Multicast</a:t>
            </a:r>
            <a:r>
              <a:rPr lang="pt-BR"/>
              <a:t>. Controlando a sua adição e remoção através de uma lista de “observadores” através de callbacks de</a:t>
            </a:r>
            <a:r>
              <a:rPr i="1" lang="pt-BR"/>
              <a:t> RMI</a:t>
            </a:r>
            <a:r>
              <a:rPr lang="pt-BR"/>
              <a:t>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/>
              <a:t>Servidor de </a:t>
            </a:r>
            <a:r>
              <a:rPr b="1" i="1" lang="pt-BR"/>
              <a:t>Backup</a:t>
            </a:r>
            <a:r>
              <a:rPr lang="pt-BR"/>
              <a:t> - contém toda a lógica dos servidores de backup. Estes contêm a sua própria base de dados e recebem informação do servidor através de um envio de um heartbeat. Apenas </a:t>
            </a:r>
            <a:r>
              <a:rPr lang="pt-BR"/>
              <a:t>param</a:t>
            </a:r>
            <a:r>
              <a:rPr lang="pt-BR"/>
              <a:t> o seu funcionamento quando é detetado que a sua base de dados está desatualizada. Basicamente, serve para guardar uma cópia do servidor central, tal como o nome indica.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297500" y="41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Pequeno Manual de Utilizador</a:t>
            </a:r>
            <a:endParaRPr b="1"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297500" y="1144700"/>
            <a:ext cx="70389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Primeiro de tudo, corre-se o Servidor com os parâmetros de linha de comandos corretos. A sintaxe é: porto de escuta, diretoria da base de dados e diretoria para onde é criado o serviço remoto.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Seguidamente, corre-se o cliente com os argumentos: ip do servidor e porto de escuta do servidor.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Por último, correr o servidor de Backup com os argumentos: diretoria para onde será guardada a cópia da base de dados e o nome do ficheiro da réplica base de dados desejado.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Após correr os três processos, apenas o cliente necessita de input do utilizador.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Para começar, o utilizador terá de se registar com novos dados (nome, NIF, Email e Password), ou, então, terá de dar login com dados já existentes na base de dados. Há um tempo limite de 10 segundos e, se este expirar, o cliente não poderá voltar a comunicar com o servidor e terá de instanciar um novo cliente.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Após isso, se o utilizador for administrador (credenciais existentes na base de dados), terá alguns comandos exclusivos. Caso contrário, se for cliente normal, terá acesso a algumas funcionalidades, já previamente mencionadas nos slides anteriores, e poderá proceder com a normal execução do programa.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programa é bastante intuitivo e, quando é dado um erro de sintaxe, o utilizador pode tentar novamente sem quaisquer problemas.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Conclusão</a:t>
            </a:r>
            <a:endParaRPr b="1"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098900"/>
            <a:ext cx="70389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jeito de conclusão, esta primeira meta do trabalho prático de Programação Distribuída ajudou imenso a compreender os vários mecanismos necessários para comunicação inter-processo. Para além disso, aprofundou bastantes conhecimentos já previamente adquiridos na cadeira de Programação Avançada.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 dos pontos mais fulcrais desta primeira meta foi o </a:t>
            </a:r>
            <a:r>
              <a:rPr i="1" lang="pt-BR"/>
              <a:t>RMI</a:t>
            </a:r>
            <a:r>
              <a:rPr lang="pt-BR"/>
              <a:t>. O grupo considerou que foi uma grande mais valia aprender mais sobre este conceito pois é muitíssimo interessante e necessário.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Aprofundou, também, conhecimentos adquiridos na cadeira de Introdução às Redes de Comunicação e solidificou ainda mais o que o grupo já sabia sobre </a:t>
            </a:r>
            <a:r>
              <a:rPr i="1" lang="pt-BR"/>
              <a:t>Sockets</a:t>
            </a:r>
            <a:r>
              <a:rPr lang="pt-BR"/>
              <a:t> e protocolos de ligação </a:t>
            </a:r>
            <a:r>
              <a:rPr i="1" lang="pt-BR"/>
              <a:t>UDP </a:t>
            </a:r>
            <a:r>
              <a:rPr lang="pt-BR"/>
              <a:t>e </a:t>
            </a:r>
            <a:r>
              <a:rPr i="1" lang="pt-BR"/>
              <a:t>TCP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20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implementadas (Requisitos funcionais)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07325"/>
            <a:ext cx="7386900" cy="4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Utilizador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Registo de um novo utilizador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Autenticação de um utilizador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Edição dos dados de registo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Submissão do código associado a um evento para registo da presença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Consulta de presenças registadas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Obtenção de um ficheiro csv com resultado da consulta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Logout - </a:t>
            </a:r>
            <a:r>
              <a:rPr b="1" i="1" lang="pt-BR"/>
              <a:t>IMPLEMENTADO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Administrador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Autenticação do administrador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Criação de um evento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Edição dos dados de um evento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Eliminação de um evento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Consulta dos eventos criados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Geração de um código para registo de presenças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Consulta das presenças registadas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Obtenção de um ficheiro csv com consulta das presenças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Consulta dos eventos que um utilizador tem presença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Obtenção de um ficheiro csv com consulta dos</a:t>
            </a:r>
            <a:r>
              <a:rPr i="1" lang="pt-BR"/>
              <a:t> </a:t>
            </a:r>
            <a:r>
              <a:rPr lang="pt-BR"/>
              <a:t>eventos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Eliminação de presenças registadas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Inserção de presenças num evento - </a:t>
            </a:r>
            <a:r>
              <a:rPr b="1" i="1" lang="pt-BR"/>
              <a:t>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Atualização assíncrona - </a:t>
            </a:r>
            <a:r>
              <a:rPr b="1" i="1" lang="pt-BR"/>
              <a:t>NÃO IMPLEMENTADO</a:t>
            </a:r>
            <a:endParaRPr b="1" i="1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Logout - </a:t>
            </a:r>
            <a:r>
              <a:rPr b="1" i="1" lang="pt-BR"/>
              <a:t>IMPLEMENTADO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Implementadas (Servidor)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69175"/>
            <a:ext cx="65628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Lançar com argumentos de linha de comandos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Aguardar por pedidos TCP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Heartbeats e toda a lógica por detrás do envio e receção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Criar base de dados com número 0 de estrutura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Incrementar o número da base de dados após uma query de INSERT, UPDATE, DELETE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Atualizar base de dados dos servidores de backup, verificando se estes possuem o número de base de dados correto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Sincronizar as operações da base de dados para que os comandos não cheguem ao mesmo tempo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Notificação dos servidores de backup quando estes são atualizados - </a:t>
            </a:r>
            <a:r>
              <a:rPr b="1" i="1" lang="pt-BR"/>
              <a:t>IMPLEMENTADO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Implementadas (Servidor de Backup)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Formar </a:t>
            </a:r>
            <a:r>
              <a:rPr i="1" lang="pt-BR"/>
              <a:t>cluster </a:t>
            </a:r>
            <a:r>
              <a:rPr lang="pt-BR"/>
              <a:t>no mesmo troço de rede que o servidor principal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Verificação se a diretoria passada por linha de comandos se encontra vazia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Aguardar pela receção de </a:t>
            </a:r>
            <a:r>
              <a:rPr i="1" lang="pt-BR"/>
              <a:t>heartbeats </a:t>
            </a:r>
            <a:r>
              <a:rPr lang="pt-BR"/>
              <a:t>por parte do servidor principal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Guardar cópia integral da base de dados através de RMI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Finalizar a execução do servidor do backup aquando a receção de um número errado de base de dados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Registar no servidor, para efeitos de </a:t>
            </a:r>
            <a:r>
              <a:rPr i="1" lang="pt-BR"/>
              <a:t>callback</a:t>
            </a:r>
            <a:r>
              <a:rPr lang="pt-BR"/>
              <a:t>, o serviço </a:t>
            </a:r>
            <a:r>
              <a:rPr i="1" lang="pt-BR"/>
              <a:t>RMI</a:t>
            </a:r>
            <a:r>
              <a:rPr lang="pt-BR"/>
              <a:t> - </a:t>
            </a:r>
            <a:r>
              <a:rPr b="1" i="1" lang="pt-BR"/>
              <a:t>IMPLEMENTADO</a:t>
            </a:r>
            <a:endParaRPr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implementadas (Cliente)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14975"/>
            <a:ext cx="74175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Começar o cliente com os parâmetros de linha de comandos corretos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Solicitação, armazenamento e verificação dos detalhes corretos de </a:t>
            </a:r>
            <a:r>
              <a:rPr i="1" lang="pt-BR"/>
              <a:t>login</a:t>
            </a:r>
            <a:r>
              <a:rPr lang="pt-BR"/>
              <a:t>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Finalizar a execução quando os detalhes não são enviados em 10 segundos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Trocar mensagens/informação com o servidor - </a:t>
            </a:r>
            <a:r>
              <a:rPr b="1" i="1" lang="pt-BR"/>
              <a:t>IMPLEMENTADO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Estrutura do código, separação de UI com lógica - </a:t>
            </a:r>
            <a:r>
              <a:rPr b="1" i="1" lang="pt-BR"/>
              <a:t>IMPLEMENTADO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Implementadas (Extras e Bónus)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GUI (</a:t>
            </a:r>
            <a:r>
              <a:rPr i="1" lang="pt-BR"/>
              <a:t>Graphical User Interface</a:t>
            </a:r>
            <a:r>
              <a:rPr lang="pt-BR"/>
              <a:t>) - </a:t>
            </a:r>
            <a:r>
              <a:rPr b="1" i="1" lang="pt-BR"/>
              <a:t>NÃO IMPLEMENTADO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Decisões diferentes tomadas pelo grupo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07325"/>
            <a:ext cx="70389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relação ao </a:t>
            </a:r>
            <a:r>
              <a:rPr i="1" lang="pt-BR"/>
              <a:t>timeout</a:t>
            </a:r>
            <a:r>
              <a:rPr lang="pt-BR"/>
              <a:t> (o cliente apenas tem 10 segundos para enviar os seus detalhes de </a:t>
            </a:r>
            <a:r>
              <a:rPr i="1" lang="pt-BR"/>
              <a:t>login</a:t>
            </a:r>
            <a:r>
              <a:rPr lang="pt-BR"/>
              <a:t>), o grupo achou por bem implementar a seguinte funcionalidade: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 cliente, enquanto se encontra no menu de envio das suas credenciais para o servidor, está dentro de um contador de 10 segundos, definidos no enunciado, em que, se esses 10 segundos passarem, o servidor lança uma </a:t>
            </a:r>
            <a:r>
              <a:rPr i="1" lang="pt-BR"/>
              <a:t>SocketTimeoutException </a:t>
            </a:r>
            <a:r>
              <a:rPr lang="pt-BR"/>
              <a:t>e imprime no ecrã </a:t>
            </a:r>
            <a:r>
              <a:rPr i="1" lang="pt-BR"/>
              <a:t>“Can’t read from client, took too long to login. Not accepting any more requests from that user”</a:t>
            </a:r>
            <a:r>
              <a:rPr lang="pt-BR"/>
              <a:t>. Ou seja, o servidor em si não desliga o processo do cliente, mas sim a sua ligação </a:t>
            </a:r>
            <a:r>
              <a:rPr i="1" lang="pt-BR"/>
              <a:t>TCP</a:t>
            </a:r>
            <a:r>
              <a:rPr lang="pt-BR"/>
              <a:t>. O cliente é que, ao inserir uma nova tentativa de </a:t>
            </a:r>
            <a:r>
              <a:rPr i="1" lang="pt-BR"/>
              <a:t>login, </a:t>
            </a:r>
            <a:r>
              <a:rPr lang="pt-BR"/>
              <a:t>é encarado com uma </a:t>
            </a:r>
            <a:r>
              <a:rPr i="1" lang="pt-BR"/>
              <a:t>SocketException </a:t>
            </a:r>
            <a:r>
              <a:rPr lang="pt-BR"/>
              <a:t>e, no terminal do cliente, irá imprimir a seguinte mensagem </a:t>
            </a:r>
            <a:r>
              <a:rPr i="1" lang="pt-BR"/>
              <a:t>“Can’t read or write to server. Reason: you took too long to login!” </a:t>
            </a:r>
            <a:r>
              <a:rPr lang="pt-BR"/>
              <a:t>e, ordeiramente, será desligado. Tendo este cliente de começar uma nova instância e estabelecer, de novo, uma ligação </a:t>
            </a:r>
            <a:r>
              <a:rPr i="1" lang="pt-BR"/>
              <a:t>TCP </a:t>
            </a:r>
            <a:r>
              <a:rPr lang="pt-BR"/>
              <a:t>com o servidor para se conseguir autenticar.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Ligação à Base de Dados</a:t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076000"/>
            <a:ext cx="7038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Dentro da nossa classe que lida com todas as </a:t>
            </a:r>
            <a:r>
              <a:rPr i="1" lang="pt-BR"/>
              <a:t>queries, </a:t>
            </a:r>
            <a:r>
              <a:rPr lang="pt-BR"/>
              <a:t>está a função </a:t>
            </a:r>
            <a:r>
              <a:rPr i="1" lang="pt-BR"/>
              <a:t>connectToDB(String directory) </a:t>
            </a:r>
            <a:r>
              <a:rPr lang="pt-BR"/>
              <a:t>que estabelece a ligação à base de dados. A função verifica se o ficheiro da base de dados já existe ou não. Se não existir, é criado, se já existir é aberto e é efetuada a ligação. Aqui está um pequeno excerto de quando o ficheiro já existe: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850" y="2411500"/>
            <a:ext cx="5698226" cy="1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