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handoutMasterIdLst>
    <p:handoutMasterId r:id="rId57"/>
  </p:handoutMasterIdLst>
  <p:sldIdLst>
    <p:sldId id="291" r:id="rId4"/>
    <p:sldId id="294" r:id="rId5"/>
    <p:sldId id="313" r:id="rId6"/>
    <p:sldId id="314" r:id="rId7"/>
    <p:sldId id="364" r:id="rId8"/>
    <p:sldId id="317" r:id="rId9"/>
    <p:sldId id="256" r:id="rId10"/>
    <p:sldId id="257" r:id="rId12"/>
    <p:sldId id="301" r:id="rId13"/>
    <p:sldId id="258" r:id="rId14"/>
    <p:sldId id="307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309" r:id="rId30"/>
    <p:sldId id="274" r:id="rId31"/>
    <p:sldId id="304" r:id="rId32"/>
    <p:sldId id="305" r:id="rId33"/>
    <p:sldId id="276" r:id="rId34"/>
    <p:sldId id="275" r:id="rId35"/>
    <p:sldId id="293" r:id="rId36"/>
    <p:sldId id="302" r:id="rId37"/>
    <p:sldId id="277" r:id="rId38"/>
    <p:sldId id="278" r:id="rId39"/>
    <p:sldId id="308" r:id="rId40"/>
    <p:sldId id="279" r:id="rId41"/>
    <p:sldId id="280" r:id="rId42"/>
    <p:sldId id="281" r:id="rId43"/>
    <p:sldId id="318" r:id="rId44"/>
    <p:sldId id="282" r:id="rId45"/>
    <p:sldId id="283" r:id="rId46"/>
    <p:sldId id="284" r:id="rId47"/>
    <p:sldId id="285" r:id="rId48"/>
    <p:sldId id="310" r:id="rId49"/>
    <p:sldId id="286" r:id="rId50"/>
    <p:sldId id="287" r:id="rId51"/>
    <p:sldId id="289" r:id="rId52"/>
    <p:sldId id="311" r:id="rId53"/>
    <p:sldId id="312" r:id="rId54"/>
    <p:sldId id="290" r:id="rId55"/>
    <p:sldId id="292" r:id="rId5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1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8371" name="Rectangle 2050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2051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r>
              <a:rPr lang="en-IN" altLang="en-US" dirty="0"/>
              <a:t>Northbridge&amp;Southbridge-The northbridge links the CPU to very high-speed devices, especially </a:t>
            </a:r>
            <a:r>
              <a:rPr lang="en-IN" altLang="en-US" b="1" dirty="0"/>
              <a:t>RAM</a:t>
            </a:r>
            <a:r>
              <a:rPr lang="en-IN" altLang="en-US" dirty="0"/>
              <a:t> and graphics controllers, and the southbridge connects to lower-speed peripheral buses (such as PCI or ISA)</a:t>
            </a:r>
            <a:endParaRPr lang="en-IN" altLang="en-US" dirty="0"/>
          </a:p>
          <a:p>
            <a:pPr lvl="0"/>
            <a:r>
              <a:rPr lang="en-IN" altLang="en-US" dirty="0"/>
              <a:t>AGP-Accelerated Graphics </a:t>
            </a:r>
            <a:endParaRPr lang="en-IN" altLang="en-US" dirty="0"/>
          </a:p>
        </p:txBody>
      </p:sp>
      <p:sp>
        <p:nvSpPr>
          <p:cNvPr id="798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GB" altLang="x-none" dirty="0"/>
            </a:fld>
            <a:endParaRPr lang="en-GB" altLang="x-non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GB" altLang="x-none" dirty="0"/>
            </a:fld>
            <a:endParaRPr lang="en-GB" altLang="x-non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0FC02-E61B-47BB-AA80-16ED3E2BD163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IN" altLang="x-none" dirty="0">
                <a:latin typeface="Times New Roman" panose="02020603050405020304" pitchFamily="18" charset="0"/>
              </a:rPr>
            </a:fld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625" y="1143000"/>
            <a:ext cx="8229600" cy="1143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ORGANIZATION </a:t>
            </a:r>
            <a:b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</a:t>
            </a:r>
            <a:b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ARCHITECTURE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5" name="Content Placeholder 1"/>
          <p:cNvSpPr>
            <a:spLocks noGrp="1"/>
          </p:cNvSpPr>
          <p:nvPr>
            <p:ph idx="1"/>
          </p:nvPr>
        </p:nvSpPr>
        <p:spPr>
          <a:xfrm>
            <a:off x="428625" y="285750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en-IN" altLang="en-US" sz="4800" dirty="0"/>
          </a:p>
          <a:p>
            <a:pPr eaLnBrk="1" hangingPunct="1">
              <a:buNone/>
            </a:pPr>
            <a:r>
              <a:rPr lang="en-IN" altLang="en-US" sz="4800" dirty="0"/>
              <a:t>SYLLABUS and SCHEME</a:t>
            </a: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04200" cy="838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Architecture &amp; Organization </a:t>
            </a:r>
            <a:endParaRPr lang="en-GB" altLang="en-US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643063"/>
            <a:ext cx="7948613" cy="3778250"/>
          </a:xfrm>
        </p:spPr>
        <p:txBody>
          <a:bodyPr vert="horz" wrap="square" lIns="91440" tIns="45720" rIns="91440" bIns="45720" numCol="1" rtlCol="0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 x86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family share the same basic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IBM System/370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family share the same basic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gives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compatibility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least backwards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Organization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differs between different versions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0825" y="115888"/>
          <a:ext cx="8507415" cy="5248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5345"/>
                <a:gridCol w="1215345"/>
                <a:gridCol w="1215345"/>
                <a:gridCol w="1215345"/>
                <a:gridCol w="1215345"/>
                <a:gridCol w="1215345"/>
                <a:gridCol w="1215345"/>
              </a:tblGrid>
              <a:tr h="45725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dirty="0">
                          <a:effectLst/>
                        </a:rPr>
                        <a:t>S.NO</a:t>
                      </a:r>
                      <a:endParaRPr lang="en-IN" sz="1200" b="0" dirty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Processor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Clock Speed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Bus Width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MIPS</a:t>
                      </a:r>
                      <a:endParaRPr lang="en-IN" sz="1200">
                        <a:effectLst/>
                      </a:endParaRPr>
                    </a:p>
                    <a:p>
                      <a:pPr algn="l" fontAlgn="base"/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 b="0">
                        <a:effectLst/>
                        <a:latin typeface="Source Sans Pro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Power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Price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</a:tr>
              <a:tr h="118885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>
                          <a:effectLst/>
                        </a:rPr>
                        <a:t>Intel Pentium 111</a:t>
                      </a:r>
                      <a:endParaRPr lang="en-IN" sz="1600" b="1" dirty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clock speed of Intel Pentium 111 processor is 1GHz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bus width of Intel Pentium 111 processor is 32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A million instructions per second of Intel Pentium 111 processor is ~900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power of this processor is 97 W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$900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</a:tr>
              <a:tr h="118885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2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 PowerPC 750X</a:t>
                      </a:r>
                      <a:endParaRPr lang="en-IN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clock speed of the IBM PowerPC 750X processor is 550 MHz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bus width of the IBM PowerPC 750X processor is 32/64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dirty="0">
                          <a:effectLst/>
                        </a:rPr>
                        <a:t>A million instructions per second of IBM PowerPC 750X processor is ~1300</a:t>
                      </a:r>
                      <a:endParaRPr lang="en-IN" sz="1200" b="0" dirty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power of this processor is 5 W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#900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</a:tr>
              <a:tr h="100595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3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MIPS R5000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clock speed of the MIPS R5000 processor is 250 MHz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bus width of the MIPS R5000 processor is 32/64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dirty="0">
                          <a:effectLst/>
                        </a:rPr>
                        <a:t>NA</a:t>
                      </a:r>
                      <a:endParaRPr lang="en-IN" sz="1200" b="0" dirty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NA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NA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</a:tr>
              <a:tr h="140734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4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StrongARM</a:t>
                      </a:r>
                      <a:endParaRPr lang="en-IN" sz="1200">
                        <a:effectLst/>
                      </a:endParaRPr>
                    </a:p>
                    <a:p>
                      <a:pPr algn="l" fontAlgn="base"/>
                      <a:r>
                        <a:rPr lang="en-IN" sz="1200">
                          <a:effectLst/>
                        </a:rPr>
                        <a:t>SA-110</a:t>
                      </a:r>
                      <a:endParaRPr lang="en-IN" sz="1200" b="0">
                        <a:effectLst/>
                        <a:latin typeface="Source Sans Pro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clock speed of StrongARM</a:t>
                      </a:r>
                      <a:endParaRPr lang="en-IN" sz="1200">
                        <a:effectLst/>
                      </a:endParaRPr>
                    </a:p>
                    <a:p>
                      <a:pPr algn="l" fontAlgn="base"/>
                      <a:r>
                        <a:rPr lang="en-IN" sz="1200">
                          <a:effectLst/>
                        </a:rPr>
                        <a:t>SA-110 processor is 233 MHz</a:t>
                      </a:r>
                      <a:endParaRPr lang="en-IN" sz="1200" b="0">
                        <a:effectLst/>
                        <a:latin typeface="Source Sans Pro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bus width of StrongARM</a:t>
                      </a:r>
                      <a:endParaRPr lang="en-IN" sz="1200">
                        <a:effectLst/>
                      </a:endParaRPr>
                    </a:p>
                    <a:p>
                      <a:pPr algn="l" fontAlgn="base"/>
                      <a:r>
                        <a:rPr lang="en-IN" sz="1200">
                          <a:effectLst/>
                        </a:rPr>
                        <a:t>SA-110processor is 32</a:t>
                      </a:r>
                      <a:endParaRPr lang="en-IN" sz="1200" b="0">
                        <a:effectLst/>
                        <a:latin typeface="Source Sans Pro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The million instructions per second of StrongARM</a:t>
                      </a:r>
                      <a:endParaRPr lang="en-IN" sz="1200">
                        <a:effectLst/>
                      </a:endParaRPr>
                    </a:p>
                    <a:p>
                      <a:pPr algn="l" fontAlgn="base"/>
                      <a:r>
                        <a:rPr lang="en-IN" sz="1200">
                          <a:effectLst/>
                        </a:rPr>
                        <a:t>SA-110processor is 268</a:t>
                      </a:r>
                      <a:endParaRPr lang="en-IN" sz="1200" b="0">
                        <a:effectLst/>
                        <a:latin typeface="Source Sans Pro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dirty="0">
                          <a:effectLst/>
                        </a:rPr>
                        <a:t>The power of this processor is 1 W</a:t>
                      </a:r>
                      <a:endParaRPr lang="en-IN" sz="1200" b="0" dirty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dirty="0">
                          <a:effectLst/>
                        </a:rPr>
                        <a:t>NA</a:t>
                      </a:r>
                      <a:endParaRPr lang="en-IN" sz="1200" b="0" dirty="0">
                        <a:effectLst/>
                        <a:latin typeface="inherit"/>
                      </a:endParaRPr>
                    </a:p>
                  </a:txBody>
                  <a:tcPr marL="91441" marR="91441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Structure &amp; Function</a:t>
            </a:r>
            <a:endParaRPr lang="en-GB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200000"/>
              </a:lnSpc>
            </a:pPr>
            <a:r>
              <a:rPr lang="en-GB" altLang="en-US" b="1" dirty="0">
                <a:solidFill>
                  <a:srgbClr val="FF0000"/>
                </a:solidFill>
              </a:rPr>
              <a:t>Structure</a:t>
            </a:r>
            <a:r>
              <a:rPr lang="en-GB" altLang="en-US" dirty="0"/>
              <a:t> is the way in which components relate to each other</a:t>
            </a:r>
            <a:endParaRPr lang="en-GB" altLang="en-US" dirty="0"/>
          </a:p>
          <a:p>
            <a:pPr eaLnBrk="1" hangingPunct="1">
              <a:lnSpc>
                <a:spcPct val="200000"/>
              </a:lnSpc>
            </a:pPr>
            <a:r>
              <a:rPr lang="en-GB" altLang="en-US" b="1" dirty="0">
                <a:solidFill>
                  <a:srgbClr val="FF0000"/>
                </a:solidFill>
              </a:rPr>
              <a:t>Function</a:t>
            </a:r>
            <a:r>
              <a:rPr lang="en-GB" altLang="en-US" dirty="0"/>
              <a:t> is the operation of individual components as part of the structure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62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b="1" dirty="0">
                <a:solidFill>
                  <a:srgbClr val="FF0000"/>
                </a:solidFill>
              </a:rPr>
              <a:t>Function</a:t>
            </a:r>
            <a:endParaRPr lang="en-GB" altLang="en-US" b="1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computer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are: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processing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storage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movement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7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Functional View</a:t>
            </a:r>
            <a:endParaRPr lang="en-GB" altLang="en-US" dirty="0"/>
          </a:p>
        </p:txBody>
      </p:sp>
      <p:pic>
        <p:nvPicPr>
          <p:cNvPr id="17411" name="Picture 46"/>
          <p:cNvPicPr>
            <a:picLocks noChangeAspect="1"/>
          </p:cNvPicPr>
          <p:nvPr/>
        </p:nvPicPr>
        <p:blipFill>
          <a:blip r:embed="rId1"/>
          <a:srcRect l="25031" t="11363" r="23865" b="17046"/>
          <a:stretch>
            <a:fillRect/>
          </a:stretch>
        </p:blipFill>
        <p:spPr>
          <a:xfrm>
            <a:off x="2700338" y="1066800"/>
            <a:ext cx="3190875" cy="579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Operations (a) Data movement</a:t>
            </a:r>
            <a:endParaRPr lang="en-GB" altLang="en-US" dirty="0"/>
          </a:p>
        </p:txBody>
      </p:sp>
      <p:pic>
        <p:nvPicPr>
          <p:cNvPr id="18435" name="Picture 48"/>
          <p:cNvPicPr>
            <a:picLocks noChangeAspect="1"/>
          </p:cNvPicPr>
          <p:nvPr/>
        </p:nvPicPr>
        <p:blipFill>
          <a:blip r:embed="rId1"/>
          <a:srcRect l="8835" t="6470" r="54846" b="58243"/>
          <a:stretch>
            <a:fillRect/>
          </a:stretch>
        </p:blipFill>
        <p:spPr>
          <a:xfrm>
            <a:off x="2057400" y="1455738"/>
            <a:ext cx="4170363" cy="5249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Operations (b) Storage </a:t>
            </a:r>
            <a:endParaRPr lang="en-GB" altLang="en-US" dirty="0"/>
          </a:p>
        </p:txBody>
      </p:sp>
      <p:pic>
        <p:nvPicPr>
          <p:cNvPr id="19459" name="Picture 49"/>
          <p:cNvPicPr>
            <a:picLocks noChangeAspect="1"/>
          </p:cNvPicPr>
          <p:nvPr/>
        </p:nvPicPr>
        <p:blipFill>
          <a:blip r:embed="rId1"/>
          <a:srcRect l="54970" t="6207" r="9694" b="58510"/>
          <a:stretch>
            <a:fillRect/>
          </a:stretch>
        </p:blipFill>
        <p:spPr>
          <a:xfrm>
            <a:off x="2057400" y="1143000"/>
            <a:ext cx="4418013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Operation (c) Processing from/to storage </a:t>
            </a:r>
            <a:endParaRPr kumimoji="0" lang="en-GB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3" name="Picture 61"/>
          <p:cNvPicPr>
            <a:picLocks noChangeAspect="1"/>
          </p:cNvPicPr>
          <p:nvPr/>
        </p:nvPicPr>
        <p:blipFill>
          <a:blip r:embed="rId1"/>
          <a:srcRect l="8772" t="50000" r="52945" b="13637"/>
          <a:stretch>
            <a:fillRect/>
          </a:stretch>
        </p:blipFill>
        <p:spPr>
          <a:xfrm>
            <a:off x="1905000" y="1447800"/>
            <a:ext cx="4395788" cy="5410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Operation (d)</a:t>
            </a:r>
            <a:b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Processing from storage to I/O</a:t>
            </a:r>
            <a:endParaRPr kumimoji="0" lang="en-GB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507" name="Picture 62"/>
          <p:cNvPicPr>
            <a:picLocks noChangeAspect="1"/>
          </p:cNvPicPr>
          <p:nvPr/>
        </p:nvPicPr>
        <p:blipFill>
          <a:blip r:embed="rId1"/>
          <a:srcRect l="54907" t="50000" r="7791" b="13637"/>
          <a:stretch>
            <a:fillRect/>
          </a:stretch>
        </p:blipFill>
        <p:spPr>
          <a:xfrm>
            <a:off x="2286000" y="1557338"/>
            <a:ext cx="4197350" cy="5300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Oval 5" descr="50%"/>
          <p:cNvSpPr/>
          <p:nvPr/>
        </p:nvSpPr>
        <p:spPr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2531" name="Oval 9"/>
          <p:cNvSpPr/>
          <p:nvPr/>
        </p:nvSpPr>
        <p:spPr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32" name="Oval 6"/>
          <p:cNvSpPr/>
          <p:nvPr/>
        </p:nvSpPr>
        <p:spPr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0000" tIns="46800" rIns="90000" bIns="46800" anchor="ctr" anchorCtr="0"/>
          <a:p>
            <a:pPr eaLnBrk="1" hangingPunct="1"/>
            <a:r>
              <a:rPr lang="en-GB" altLang="en-US" b="1" dirty="0">
                <a:solidFill>
                  <a:srgbClr val="FF0000"/>
                </a:solidFill>
              </a:rPr>
              <a:t>Structure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/>
              <a:t>- Top Level</a:t>
            </a:r>
            <a:endParaRPr lang="en-GB" altLang="en-US" dirty="0"/>
          </a:p>
        </p:txBody>
      </p:sp>
      <p:sp>
        <p:nvSpPr>
          <p:cNvPr id="22534" name="Oval 4"/>
          <p:cNvSpPr/>
          <p:nvPr/>
        </p:nvSpPr>
        <p:spPr>
          <a:xfrm>
            <a:off x="533400" y="3657600"/>
            <a:ext cx="1066800" cy="1066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35" name="Oval 7"/>
          <p:cNvSpPr/>
          <p:nvPr/>
        </p:nvSpPr>
        <p:spPr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36" name="Oval 8"/>
          <p:cNvSpPr/>
          <p:nvPr/>
        </p:nvSpPr>
        <p:spPr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37" name="Text Box 10"/>
          <p:cNvSpPr txBox="1"/>
          <p:nvPr/>
        </p:nvSpPr>
        <p:spPr>
          <a:xfrm>
            <a:off x="519113" y="3946525"/>
            <a:ext cx="10731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Computer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38" name="Text Box 12"/>
          <p:cNvSpPr txBox="1"/>
          <p:nvPr/>
        </p:nvSpPr>
        <p:spPr>
          <a:xfrm>
            <a:off x="6629400" y="3048000"/>
            <a:ext cx="915988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Main 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Memory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2539" name="Text Box 13"/>
          <p:cNvSpPr txBox="1"/>
          <p:nvPr/>
        </p:nvSpPr>
        <p:spPr>
          <a:xfrm>
            <a:off x="5791200" y="5133975"/>
            <a:ext cx="792163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Input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Output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2540" name="Text Box 14"/>
          <p:cNvSpPr txBox="1"/>
          <p:nvPr/>
        </p:nvSpPr>
        <p:spPr>
          <a:xfrm>
            <a:off x="5410200" y="4067175"/>
            <a:ext cx="1570038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Systems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Interconnection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2541" name="Line 15"/>
          <p:cNvSpPr/>
          <p:nvPr/>
        </p:nvSpPr>
        <p:spPr>
          <a:xfrm flipV="1">
            <a:off x="1066800" y="2209800"/>
            <a:ext cx="43434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2" name="Line 16"/>
          <p:cNvSpPr/>
          <p:nvPr/>
        </p:nvSpPr>
        <p:spPr>
          <a:xfrm>
            <a:off x="1066800" y="4724400"/>
            <a:ext cx="419100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3" name="Text Box 19"/>
          <p:cNvSpPr txBox="1"/>
          <p:nvPr/>
        </p:nvSpPr>
        <p:spPr>
          <a:xfrm>
            <a:off x="290513" y="2346325"/>
            <a:ext cx="120650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Peripherals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2544" name="Text Box 20"/>
          <p:cNvSpPr txBox="1"/>
          <p:nvPr/>
        </p:nvSpPr>
        <p:spPr>
          <a:xfrm>
            <a:off x="138113" y="5622925"/>
            <a:ext cx="1590675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Communication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lines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2545" name="Text Box 11"/>
          <p:cNvSpPr txBox="1"/>
          <p:nvPr/>
        </p:nvSpPr>
        <p:spPr>
          <a:xfrm>
            <a:off x="4800600" y="2971800"/>
            <a:ext cx="1241425" cy="8255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Central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Processing 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Unit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2546" name="Line 21"/>
          <p:cNvSpPr/>
          <p:nvPr/>
        </p:nvSpPr>
        <p:spPr>
          <a:xfrm>
            <a:off x="914400" y="27432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2547" name="Line 22"/>
          <p:cNvSpPr/>
          <p:nvPr/>
        </p:nvSpPr>
        <p:spPr>
          <a:xfrm>
            <a:off x="914400" y="47244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2548" name="Text Box 24"/>
          <p:cNvSpPr txBox="1"/>
          <p:nvPr/>
        </p:nvSpPr>
        <p:spPr>
          <a:xfrm>
            <a:off x="5603875" y="225742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Computer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pic>
        <p:nvPicPr>
          <p:cNvPr id="3" name="Content Placeholder 2" descr="new syllabus p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900" y="70485"/>
            <a:ext cx="8015605" cy="64147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Oval 20" descr="50%"/>
          <p:cNvSpPr/>
          <p:nvPr/>
        </p:nvSpPr>
        <p:spPr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3555" name="Oval 25"/>
          <p:cNvSpPr/>
          <p:nvPr/>
        </p:nvSpPr>
        <p:spPr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0000" tIns="46800" rIns="90000" bIns="46800" anchor="ctr" anchorCtr="0"/>
          <a:p>
            <a:pPr eaLnBrk="1" hangingPunct="1"/>
            <a:r>
              <a:rPr lang="en-GB" altLang="en-US" dirty="0"/>
              <a:t>Structure - The CPU</a:t>
            </a:r>
            <a:endParaRPr lang="en-GB" altLang="en-US" dirty="0"/>
          </a:p>
        </p:txBody>
      </p:sp>
      <p:sp>
        <p:nvSpPr>
          <p:cNvPr id="23557" name="Oval 21"/>
          <p:cNvSpPr/>
          <p:nvPr/>
        </p:nvSpPr>
        <p:spPr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58" name="Oval 22"/>
          <p:cNvSpPr/>
          <p:nvPr/>
        </p:nvSpPr>
        <p:spPr>
          <a:xfrm>
            <a:off x="76200" y="2971800"/>
            <a:ext cx="1981200" cy="2057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59" name="Oval 23"/>
          <p:cNvSpPr/>
          <p:nvPr/>
        </p:nvSpPr>
        <p:spPr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60" name="Oval 24"/>
          <p:cNvSpPr/>
          <p:nvPr/>
        </p:nvSpPr>
        <p:spPr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61" name="Text Box 26"/>
          <p:cNvSpPr txBox="1"/>
          <p:nvPr/>
        </p:nvSpPr>
        <p:spPr>
          <a:xfrm>
            <a:off x="603250" y="3016250"/>
            <a:ext cx="10731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Computer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62" name="Text Box 27"/>
          <p:cNvSpPr txBox="1"/>
          <p:nvPr/>
        </p:nvSpPr>
        <p:spPr>
          <a:xfrm>
            <a:off x="6553200" y="2971800"/>
            <a:ext cx="1093788" cy="8255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Arithmetic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and 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Logic Unit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3563" name="Text Box 28"/>
          <p:cNvSpPr txBox="1"/>
          <p:nvPr/>
        </p:nvSpPr>
        <p:spPr>
          <a:xfrm>
            <a:off x="5715000" y="5133975"/>
            <a:ext cx="835025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Control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Unit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3564" name="Text Box 29"/>
          <p:cNvSpPr txBox="1"/>
          <p:nvPr/>
        </p:nvSpPr>
        <p:spPr>
          <a:xfrm>
            <a:off x="5410200" y="4067175"/>
            <a:ext cx="1570038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Internal CPU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Interconnection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3565" name="Line 30"/>
          <p:cNvSpPr/>
          <p:nvPr/>
        </p:nvSpPr>
        <p:spPr>
          <a:xfrm flipV="1">
            <a:off x="1524000" y="2209800"/>
            <a:ext cx="38862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6" name="Line 31"/>
          <p:cNvSpPr/>
          <p:nvPr/>
        </p:nvSpPr>
        <p:spPr>
          <a:xfrm>
            <a:off x="1524000" y="4343400"/>
            <a:ext cx="373380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7" name="Text Box 34"/>
          <p:cNvSpPr txBox="1"/>
          <p:nvPr/>
        </p:nvSpPr>
        <p:spPr>
          <a:xfrm>
            <a:off x="4829175" y="3168650"/>
            <a:ext cx="10382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Registers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3568" name="Oval 37"/>
          <p:cNvSpPr/>
          <p:nvPr/>
        </p:nvSpPr>
        <p:spPr>
          <a:xfrm>
            <a:off x="1219200" y="3581400"/>
            <a:ext cx="685800" cy="762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69" name="Text Box 38"/>
          <p:cNvSpPr txBox="1"/>
          <p:nvPr/>
        </p:nvSpPr>
        <p:spPr>
          <a:xfrm>
            <a:off x="1327150" y="3810000"/>
            <a:ext cx="501650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CPU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3570" name="Oval 39"/>
          <p:cNvSpPr/>
          <p:nvPr/>
        </p:nvSpPr>
        <p:spPr>
          <a:xfrm>
            <a:off x="304800" y="3276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I/O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3571" name="Oval 40"/>
          <p:cNvSpPr/>
          <p:nvPr/>
        </p:nvSpPr>
        <p:spPr>
          <a:xfrm>
            <a:off x="381000" y="4191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72" name="Oval 41"/>
          <p:cNvSpPr/>
          <p:nvPr/>
        </p:nvSpPr>
        <p:spPr>
          <a:xfrm>
            <a:off x="609600" y="3581400"/>
            <a:ext cx="685800" cy="762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73" name="Text Box 43"/>
          <p:cNvSpPr txBox="1"/>
          <p:nvPr/>
        </p:nvSpPr>
        <p:spPr>
          <a:xfrm>
            <a:off x="381000" y="4373563"/>
            <a:ext cx="730250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Memory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3574" name="Text Box 44"/>
          <p:cNvSpPr txBox="1"/>
          <p:nvPr/>
        </p:nvSpPr>
        <p:spPr>
          <a:xfrm>
            <a:off x="606425" y="3810000"/>
            <a:ext cx="688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System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Bus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23575" name="Text Box 46"/>
          <p:cNvSpPr txBox="1"/>
          <p:nvPr/>
        </p:nvSpPr>
        <p:spPr>
          <a:xfrm>
            <a:off x="5910263" y="2317750"/>
            <a:ext cx="719137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CPU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Oval 35" descr="50%"/>
          <p:cNvSpPr/>
          <p:nvPr/>
        </p:nvSpPr>
        <p:spPr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79" name="Oval 40"/>
          <p:cNvSpPr/>
          <p:nvPr/>
        </p:nvSpPr>
        <p:spPr>
          <a:xfrm>
            <a:off x="5410200" y="3581400"/>
            <a:ext cx="1828800" cy="1828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0000" tIns="46800" rIns="90000" bIns="46800" anchor="ctr" anchorCtr="0"/>
          <a:p>
            <a:pPr eaLnBrk="1" hangingPunct="1"/>
            <a:r>
              <a:rPr lang="en-GB" altLang="en-US" dirty="0"/>
              <a:t>Structure - The Control Unit</a:t>
            </a:r>
            <a:endParaRPr lang="en-GB" altLang="en-US" dirty="0"/>
          </a:p>
        </p:txBody>
      </p:sp>
      <p:sp>
        <p:nvSpPr>
          <p:cNvPr id="24581" name="Oval 36"/>
          <p:cNvSpPr/>
          <p:nvPr/>
        </p:nvSpPr>
        <p:spPr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82" name="Oval 37"/>
          <p:cNvSpPr/>
          <p:nvPr/>
        </p:nvSpPr>
        <p:spPr>
          <a:xfrm>
            <a:off x="76200" y="2971800"/>
            <a:ext cx="1981200" cy="2057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83" name="Oval 39"/>
          <p:cNvSpPr/>
          <p:nvPr/>
        </p:nvSpPr>
        <p:spPr>
          <a:xfrm>
            <a:off x="5715000" y="5029200"/>
            <a:ext cx="1371600" cy="1371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84" name="Text Box 41"/>
          <p:cNvSpPr txBox="1"/>
          <p:nvPr/>
        </p:nvSpPr>
        <p:spPr>
          <a:xfrm>
            <a:off x="763588" y="3016250"/>
            <a:ext cx="608012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CPU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85" name="Text Box 43"/>
          <p:cNvSpPr txBox="1"/>
          <p:nvPr/>
        </p:nvSpPr>
        <p:spPr>
          <a:xfrm>
            <a:off x="5942013" y="5362575"/>
            <a:ext cx="915987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Control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Memory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4586" name="Text Box 44"/>
          <p:cNvSpPr txBox="1"/>
          <p:nvPr/>
        </p:nvSpPr>
        <p:spPr>
          <a:xfrm>
            <a:off x="5672138" y="4067175"/>
            <a:ext cx="1490662" cy="8255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Control Unit 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Registers and 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Decoders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4587" name="Line 45"/>
          <p:cNvSpPr/>
          <p:nvPr/>
        </p:nvSpPr>
        <p:spPr>
          <a:xfrm flipV="1">
            <a:off x="1524000" y="2209800"/>
            <a:ext cx="38862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8" name="Line 46"/>
          <p:cNvSpPr/>
          <p:nvPr/>
        </p:nvSpPr>
        <p:spPr>
          <a:xfrm>
            <a:off x="1524000" y="4343400"/>
            <a:ext cx="373380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9" name="Text Box 47"/>
          <p:cNvSpPr txBox="1"/>
          <p:nvPr/>
        </p:nvSpPr>
        <p:spPr>
          <a:xfrm>
            <a:off x="4829175" y="3168650"/>
            <a:ext cx="1262063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Sequencing</a:t>
            </a:r>
            <a:endParaRPr lang="en-GB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Logic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24590" name="Oval 48"/>
          <p:cNvSpPr/>
          <p:nvPr/>
        </p:nvSpPr>
        <p:spPr>
          <a:xfrm>
            <a:off x="1219200" y="3581400"/>
            <a:ext cx="685800" cy="762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91" name="Text Box 49"/>
          <p:cNvSpPr txBox="1"/>
          <p:nvPr/>
        </p:nvSpPr>
        <p:spPr>
          <a:xfrm>
            <a:off x="1246188" y="3719513"/>
            <a:ext cx="669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Control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Unit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4592" name="Oval 50"/>
          <p:cNvSpPr/>
          <p:nvPr/>
        </p:nvSpPr>
        <p:spPr>
          <a:xfrm>
            <a:off x="304800" y="3276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ALU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4593" name="Oval 51"/>
          <p:cNvSpPr/>
          <p:nvPr/>
        </p:nvSpPr>
        <p:spPr>
          <a:xfrm>
            <a:off x="381000" y="4191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94" name="Oval 52"/>
          <p:cNvSpPr/>
          <p:nvPr/>
        </p:nvSpPr>
        <p:spPr>
          <a:xfrm>
            <a:off x="609600" y="3581400"/>
            <a:ext cx="685800" cy="762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95" name="Text Box 53"/>
          <p:cNvSpPr txBox="1"/>
          <p:nvPr/>
        </p:nvSpPr>
        <p:spPr>
          <a:xfrm>
            <a:off x="338138" y="4373563"/>
            <a:ext cx="822325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Registers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4596" name="Text Box 54"/>
          <p:cNvSpPr txBox="1"/>
          <p:nvPr/>
        </p:nvSpPr>
        <p:spPr>
          <a:xfrm>
            <a:off x="609600" y="3810000"/>
            <a:ext cx="6873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Internal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Bus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24597" name="Text Box 55"/>
          <p:cNvSpPr txBox="1"/>
          <p:nvPr/>
        </p:nvSpPr>
        <p:spPr>
          <a:xfrm>
            <a:off x="5411788" y="2286000"/>
            <a:ext cx="152241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Control Unit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William Stallings </a:t>
            </a:r>
            <a:b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Organization </a:t>
            </a:r>
            <a:b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Architecture</a:t>
            </a:r>
            <a:b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</a:t>
            </a:r>
            <a:r>
              <a:rPr kumimoji="0" lang="en-GB" sz="4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</a:t>
            </a: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Edition</a:t>
            </a:r>
            <a:endParaRPr kumimoji="0" lang="en-GB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2</a:t>
            </a:r>
            <a:b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Evolution and Performance</a:t>
            </a: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Von Neumann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36050" cy="5141913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Stored Program concept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memory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storing programs and data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ALU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operating on binary data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unit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interpreting instructions from memory and executing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and output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equipment operated by control unit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Princeton Institute for Advanced Studies 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Completed 1952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9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56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of Von Neumann machine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1" name="Picture 22"/>
          <p:cNvPicPr>
            <a:picLocks noChangeAspect="1"/>
          </p:cNvPicPr>
          <p:nvPr/>
        </p:nvPicPr>
        <p:blipFill>
          <a:blip r:embed="rId1"/>
          <a:srcRect l="19698" t="17647" r="28030" b="30392"/>
          <a:stretch>
            <a:fillRect/>
          </a:stretch>
        </p:blipFill>
        <p:spPr>
          <a:xfrm>
            <a:off x="838200" y="1143000"/>
            <a:ext cx="7391400" cy="567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68313" y="-100012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Structure of IAS – detail</a:t>
            </a:r>
            <a:endParaRPr lang="en-GB" altLang="en-US" dirty="0"/>
          </a:p>
        </p:txBody>
      </p:sp>
      <p:pic>
        <p:nvPicPr>
          <p:cNvPr id="28675" name="Picture 79"/>
          <p:cNvPicPr>
            <a:picLocks noChangeAspect="1"/>
          </p:cNvPicPr>
          <p:nvPr/>
        </p:nvPicPr>
        <p:blipFill>
          <a:blip r:embed="rId1"/>
          <a:srcRect l="18588" t="11363" r="9755" b="17424"/>
          <a:stretch>
            <a:fillRect/>
          </a:stretch>
        </p:blipFill>
        <p:spPr>
          <a:xfrm>
            <a:off x="611188" y="836613"/>
            <a:ext cx="8429625" cy="561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68313" y="-100012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Structure of IAS – detail</a:t>
            </a:r>
            <a:endParaRPr lang="en-GB" altLang="en-US" dirty="0"/>
          </a:p>
        </p:txBody>
      </p:sp>
      <p:pic>
        <p:nvPicPr>
          <p:cNvPr id="2969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395288" y="-100012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Generations of Computer</a:t>
            </a:r>
            <a:endParaRPr lang="en-US" altLang="en-US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-6350" y="836613"/>
            <a:ext cx="9144000" cy="6021388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Vacuum tube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- 1946-1957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Transistor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- 1958-1964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 scale integration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- 1965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 to 100 devices on a chip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Medium scale integration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to 1971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100-3,000 devices on a chip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scale integration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- 1971-1977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3,000 - 100,000 devices on a chip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scale integration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- 1978 -1991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100,000 - 100,000,000 devices on a chip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Ultra large scale integration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1991 -Over 100,000,000 devices on a chip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4" name="Picture 5" descr="Image result for transis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525" y="428625"/>
            <a:ext cx="3419475" cy="2154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7" descr="Image result for VLS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25" y="3068638"/>
            <a:ext cx="3140075" cy="157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IN" altLang="en-US" dirty="0"/>
          </a:p>
        </p:txBody>
      </p:sp>
      <p:sp>
        <p:nvSpPr>
          <p:cNvPr id="31748" name="AutoShape 9" descr="Generation Of Computer | All Generation Of Computer » In Hindis"/>
          <p:cNvSpPr>
            <a:spLocks noChangeAspect="1"/>
          </p:cNvSpPr>
          <p:nvPr/>
        </p:nvSpPr>
        <p:spPr>
          <a:xfrm>
            <a:off x="166688" y="-1825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749" name="AutoShape 11" descr="Generation Of Computer | All Generation Of Computer » In Hindis"/>
          <p:cNvSpPr>
            <a:spLocks noChangeAspect="1"/>
          </p:cNvSpPr>
          <p:nvPr/>
        </p:nvSpPr>
        <p:spPr>
          <a:xfrm>
            <a:off x="319088" y="-301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750" name="AutoShape 13" descr="Generation Of Computer | All Generation Of Computer » In Hindis"/>
          <p:cNvSpPr>
            <a:spLocks noChangeAspect="1"/>
          </p:cNvSpPr>
          <p:nvPr/>
        </p:nvSpPr>
        <p:spPr>
          <a:xfrm>
            <a:off x="471488" y="122238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1751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150"/>
            <a:ext cx="9220200" cy="5402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IN" altLang="en-US" dirty="0"/>
          </a:p>
        </p:txBody>
      </p:sp>
      <p:pic>
        <p:nvPicPr>
          <p:cNvPr id="32772" name="Picture 2" descr="Computer Study Notes: History and Generation of Computers in 2020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838" y="765175"/>
            <a:ext cx="8054975" cy="5122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pic>
        <p:nvPicPr>
          <p:cNvPr id="3" name="Content Placeholder 2" descr="new syllabus p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-84455"/>
            <a:ext cx="8145145" cy="66859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What is a Bus?</a:t>
            </a:r>
            <a:endParaRPr lang="en-GB" altLang="en-US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41438"/>
            <a:ext cx="8643938" cy="3511550"/>
          </a:xfrm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pathway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connecting two or more devices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connection between 2 or more devices connected to the computer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Usually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broadcast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,Often grouped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Ex: A bus enables a computer processor to communicate with the memory or video card to communicate with the memory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32 bit data bus is 32 separate single bit channels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lines may not be shown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6" name="Picture 7" descr="Cable Computer Bus With Plug Isolated On White Background Stock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663" y="3189288"/>
            <a:ext cx="2376487" cy="3579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5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23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56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275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331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Buses</a:t>
            </a:r>
            <a:endParaRPr lang="en-GB" altLang="en-US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0" y="1000125"/>
            <a:ext cx="7948613" cy="3849688"/>
          </a:xfrm>
        </p:spPr>
        <p:txBody>
          <a:bodyPr vert="horz" wrap="square" lIns="91440" tIns="45720" rIns="91440" bIns="45720" numCol="1" rtlCol="0" anchor="t" anchorCtr="0" compatLnSpc="1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a number of possible interconnection systems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and multiple BUS structures are most common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Control/Address/Data bus (PC)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Unibus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(DEC-PDP)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2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0763" y="3027363"/>
            <a:ext cx="3043237" cy="3830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IN" altLang="en-US" b="1" dirty="0"/>
              <a:t>Functions of Buses in Computers</a:t>
            </a:r>
            <a:endParaRPr lang="en-I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00063" y="1214438"/>
            <a:ext cx="8186737" cy="49117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Data sharing</a:t>
            </a:r>
            <a:r>
              <a:rPr lang="en-IN" altLang="en-US" sz="2400" b="1" dirty="0"/>
              <a:t> -	</a:t>
            </a:r>
            <a:r>
              <a:rPr lang="en-IN" altLang="en-US" sz="2400" dirty="0"/>
              <a:t>Serial/Parallel,</a:t>
            </a:r>
            <a:r>
              <a:rPr lang="en-IN" altLang="en-US" sz="2400" b="1" dirty="0"/>
              <a:t> </a:t>
            </a:r>
            <a:r>
              <a:rPr lang="en-IN" altLang="en-US" sz="2400" dirty="0"/>
              <a:t>8-bit, 16-bit, 32-bit or even 64-bit 		buses.</a:t>
            </a:r>
            <a:endParaRPr lang="en-IN" altLang="en-US" sz="2400" dirty="0"/>
          </a:p>
          <a:p>
            <a:pPr eaLnBrk="1" hangingPunct="1"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Addressing</a:t>
            </a:r>
            <a:r>
              <a:rPr lang="en-IN" altLang="en-US" sz="2400" b="1" dirty="0"/>
              <a:t> </a:t>
            </a:r>
            <a:r>
              <a:rPr lang="en-IN" altLang="en-US" sz="2400" dirty="0"/>
              <a:t>- 	A bus has address lines which allows data to be 	           	sent to or from specific memory locations.</a:t>
            </a:r>
            <a:endParaRPr lang="en-IN" altLang="en-US" sz="2400" dirty="0"/>
          </a:p>
          <a:p>
            <a:pPr eaLnBrk="1" hangingPunct="1"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Power</a:t>
            </a:r>
            <a:r>
              <a:rPr lang="en-IN" altLang="en-US" sz="2400" dirty="0"/>
              <a:t> - 	A bus supplies power to various peripherals 			connected  to it.</a:t>
            </a:r>
            <a:endParaRPr lang="en-IN" altLang="en-US" sz="2400" dirty="0"/>
          </a:p>
          <a:p>
            <a:pPr eaLnBrk="1" hangingPunct="1"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Timing</a:t>
            </a:r>
            <a:r>
              <a:rPr lang="en-IN" altLang="en-US" sz="2400" dirty="0">
                <a:solidFill>
                  <a:srgbClr val="FF0000"/>
                </a:solidFill>
              </a:rPr>
              <a:t> </a:t>
            </a:r>
            <a:r>
              <a:rPr lang="en-IN" altLang="en-US" sz="2400" dirty="0"/>
              <a:t>- 	System clock</a:t>
            </a:r>
            <a:r>
              <a:rPr lang="en-IN" altLang="en-US" sz="2400" b="1" dirty="0"/>
              <a:t>-s</a:t>
            </a:r>
            <a:r>
              <a:rPr lang="en-IN" altLang="en-US" sz="2400" dirty="0"/>
              <a:t>ynchronize the peripherals 			attached to it with the rest of the system.</a:t>
            </a:r>
            <a:endParaRPr lang="en-I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IN" altLang="en-US" sz="2400" dirty="0"/>
              <a:t>Eg</a:t>
            </a:r>
            <a:r>
              <a:rPr lang="en-IN" altLang="en-US" sz="2000" dirty="0"/>
              <a:t>: The expansion bus facilitates easy connection of more or additional components and devices on a computer such as a TV card or sound card.</a:t>
            </a:r>
            <a:endParaRPr lang="en-I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96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70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368" end="5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IN" altLang="en-US" dirty="0"/>
          </a:p>
        </p:txBody>
      </p:sp>
      <p:pic>
        <p:nvPicPr>
          <p:cNvPr id="36868" name="Picture 2" descr="What is a Motherboard? - Definition, Function &amp; Diagram - Video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430213"/>
            <a:ext cx="4887913" cy="3024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AutoShape 4" descr="Internal Computer Hardware — Introduction to Information and ..."/>
          <p:cNvSpPr>
            <a:spLocks noChangeAspect="1"/>
          </p:cNvSpPr>
          <p:nvPr/>
        </p:nvSpPr>
        <p:spPr>
          <a:xfrm>
            <a:off x="166688" y="-1825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0" name="AutoShape 6" descr="Internal Computer Hardware — Introduction to Information and ..."/>
          <p:cNvSpPr>
            <a:spLocks noChangeAspect="1"/>
          </p:cNvSpPr>
          <p:nvPr/>
        </p:nvSpPr>
        <p:spPr>
          <a:xfrm>
            <a:off x="319088" y="-301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1" name="AutoShape 8" descr="Internal Computer Hardware — Introduction to Information and ..."/>
          <p:cNvSpPr>
            <a:spLocks noChangeAspect="1"/>
          </p:cNvSpPr>
          <p:nvPr/>
        </p:nvSpPr>
        <p:spPr>
          <a:xfrm>
            <a:off x="471488" y="122238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2" name="AutoShape 10" descr="Internal Computer Hardware — Introduction to Information and ..."/>
          <p:cNvSpPr>
            <a:spLocks noChangeAspect="1"/>
          </p:cNvSpPr>
          <p:nvPr/>
        </p:nvSpPr>
        <p:spPr>
          <a:xfrm>
            <a:off x="623888" y="274638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73" name="AutoShape 12" descr="Internal Computer Hardware — Introduction to Information and ..."/>
          <p:cNvSpPr>
            <a:spLocks noChangeAspect="1"/>
          </p:cNvSpPr>
          <p:nvPr/>
        </p:nvSpPr>
        <p:spPr>
          <a:xfrm>
            <a:off x="776288" y="427038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I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687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63" y="2997200"/>
            <a:ext cx="4308475" cy="323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en-GB" altLang="en-US" b="1" dirty="0"/>
              <a:t>Data Bus</a:t>
            </a:r>
            <a:endParaRPr lang="en-GB" altLang="en-US" b="1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52596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GB" altLang="en-US" sz="2800" dirty="0"/>
              <a:t>Carries </a:t>
            </a:r>
            <a:r>
              <a:rPr lang="en-GB" altLang="en-US" sz="2800" b="1" dirty="0"/>
              <a:t>data</a:t>
            </a:r>
            <a:endParaRPr lang="en-GB" altLang="en-US" sz="2800" b="1" dirty="0"/>
          </a:p>
          <a:p>
            <a:pPr lvl="1" eaLnBrk="1" hangingPunct="1"/>
            <a:r>
              <a:rPr lang="en-GB" altLang="en-US" sz="2400" dirty="0"/>
              <a:t>Remember that there is no difference between “data” and “instruction” at this level</a:t>
            </a:r>
            <a:endParaRPr lang="en-GB" altLang="en-US" sz="2400" dirty="0"/>
          </a:p>
          <a:p>
            <a:pPr eaLnBrk="1" hangingPunct="1"/>
            <a:r>
              <a:rPr lang="en-GB" altLang="en-US" sz="2800" b="1" dirty="0"/>
              <a:t>Width</a:t>
            </a:r>
            <a:r>
              <a:rPr lang="en-GB" altLang="en-US" sz="2800" dirty="0"/>
              <a:t> is a key determinant of performance</a:t>
            </a:r>
            <a:endParaRPr lang="en-GB" altLang="en-US" sz="2800" dirty="0"/>
          </a:p>
          <a:p>
            <a:pPr lvl="1" eaLnBrk="1" hangingPunct="1"/>
            <a:r>
              <a:rPr lang="en-GB" altLang="en-US" sz="2400" dirty="0"/>
              <a:t>8, 16, 32, 64 bit</a:t>
            </a:r>
            <a:endParaRPr lang="en-GB" altLang="en-US" sz="2400" dirty="0"/>
          </a:p>
        </p:txBody>
      </p:sp>
      <p:pic>
        <p:nvPicPr>
          <p:cNvPr id="37892" name="Picture 5" descr="Image result for bus inside a compu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5738" y="3141663"/>
            <a:ext cx="3878262" cy="2903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Picture 6" descr="[System bus operation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503613"/>
            <a:ext cx="4549775" cy="3176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b="1" dirty="0"/>
              <a:t>Address bus</a:t>
            </a:r>
            <a:endParaRPr lang="en-GB" altLang="en-US" b="1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4438"/>
            <a:ext cx="8316913" cy="3671888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the source or destination of data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CPU needs to read an instruction (data) from a given location in memory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 width determines maximum memory capacity of system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ddress lines=Memory Capacity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8080 has 16 bit address bus giving 64k address space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 bit?64bit ? 2 ^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16.777216 million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terabyte)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3530" marR="0" lvl="1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b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6" name="Picture 5" descr="Image result for address b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7763" y="4221163"/>
            <a:ext cx="3060700" cy="2309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215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273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29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IN" altLang="en-US" dirty="0"/>
          </a:p>
        </p:txBody>
      </p:sp>
      <p:pic>
        <p:nvPicPr>
          <p:cNvPr id="98306" name="Picture 2" descr="Gigabytes, Terabytes, &amp; Petabytes: How Big are These sizes?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3" y="3455988"/>
            <a:ext cx="8185150" cy="4605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08" name="Picture 4" descr="Gb To Mb – Bexdyi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73663" cy="3455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Control Bus</a:t>
            </a:r>
            <a:endParaRPr lang="en-GB" altLang="en-US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291512" cy="48577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200000"/>
              </a:lnSpc>
            </a:pPr>
            <a:r>
              <a:rPr lang="en-GB" altLang="en-US" sz="2000" dirty="0"/>
              <a:t>Controls activities of all units of a computer</a:t>
            </a:r>
            <a:endParaRPr lang="en-GB" altLang="en-US" sz="2000" dirty="0"/>
          </a:p>
          <a:p>
            <a:pPr eaLnBrk="1" hangingPunct="1">
              <a:lnSpc>
                <a:spcPct val="200000"/>
              </a:lnSpc>
            </a:pPr>
            <a:r>
              <a:rPr lang="en-GB" altLang="en-US" sz="2000" dirty="0"/>
              <a:t>Main Function is to carry control signals generated by control  unit</a:t>
            </a:r>
            <a:endParaRPr lang="en-GB" altLang="en-US" sz="2000" dirty="0"/>
          </a:p>
          <a:p>
            <a:pPr lvl="1" eaLnBrk="1" hangingPunct="1">
              <a:lnSpc>
                <a:spcPct val="200000"/>
              </a:lnSpc>
            </a:pPr>
            <a:r>
              <a:rPr lang="en-GB" altLang="en-US" sz="1600" dirty="0"/>
              <a:t>Ex: One line of control bus is used to indicate whether the CPU is reading/writing to the main memory</a:t>
            </a:r>
            <a:endParaRPr lang="en-GB" altLang="en-US" sz="1600" dirty="0"/>
          </a:p>
          <a:p>
            <a:pPr eaLnBrk="1" hangingPunct="1">
              <a:lnSpc>
                <a:spcPct val="200000"/>
              </a:lnSpc>
            </a:pPr>
            <a:r>
              <a:rPr lang="en-GB" altLang="en-US" sz="2000" dirty="0"/>
              <a:t>Control and timing information</a:t>
            </a:r>
            <a:endParaRPr lang="en-GB" altLang="en-US" sz="2000" dirty="0"/>
          </a:p>
          <a:p>
            <a:pPr lvl="1" eaLnBrk="1" hangingPunct="1">
              <a:lnSpc>
                <a:spcPct val="200000"/>
              </a:lnSpc>
            </a:pPr>
            <a:r>
              <a:rPr lang="en-GB" altLang="en-US" sz="1800" dirty="0"/>
              <a:t>Memory read/write signal</a:t>
            </a:r>
            <a:endParaRPr lang="en-GB" altLang="en-US" sz="1800" dirty="0"/>
          </a:p>
          <a:p>
            <a:pPr lvl="1" eaLnBrk="1" hangingPunct="1">
              <a:lnSpc>
                <a:spcPct val="200000"/>
              </a:lnSpc>
            </a:pPr>
            <a:r>
              <a:rPr lang="en-GB" altLang="en-US" sz="1800" dirty="0"/>
              <a:t>Interrupt request</a:t>
            </a:r>
            <a:endParaRPr lang="en-GB" altLang="en-US" sz="1800" dirty="0"/>
          </a:p>
          <a:p>
            <a:pPr lvl="1" eaLnBrk="1" hangingPunct="1">
              <a:lnSpc>
                <a:spcPct val="200000"/>
              </a:lnSpc>
            </a:pPr>
            <a:r>
              <a:rPr lang="en-GB" altLang="en-US" sz="1800" dirty="0"/>
              <a:t>Clock signals</a:t>
            </a:r>
            <a:endParaRPr lang="en-GB" altLang="en-US" sz="1800" dirty="0"/>
          </a:p>
          <a:p>
            <a:pPr lvl="1" eaLnBrk="1" hangingPunct="1"/>
            <a:endParaRPr lang="en-GB" altLang="en-US" sz="1800" dirty="0"/>
          </a:p>
          <a:p>
            <a:pPr eaLnBrk="1" hangingPunct="1"/>
            <a:endParaRPr lang="en-GB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16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18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4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74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9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Bus Interconnection Scheme</a:t>
            </a:r>
            <a:endParaRPr lang="en-US" altLang="en-US" dirty="0"/>
          </a:p>
        </p:txBody>
      </p:sp>
      <p:pic>
        <p:nvPicPr>
          <p:cNvPr id="41987" name="Picture 4"/>
          <p:cNvPicPr>
            <a:picLocks noChangeAspect="1"/>
          </p:cNvPicPr>
          <p:nvPr/>
        </p:nvPicPr>
        <p:blipFill>
          <a:blip r:embed="rId1"/>
          <a:srcRect b="30487"/>
          <a:stretch>
            <a:fillRect/>
          </a:stretch>
        </p:blipFill>
        <p:spPr>
          <a:xfrm>
            <a:off x="457200" y="2620963"/>
            <a:ext cx="8153400" cy="2255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Single Bus Problems</a:t>
            </a:r>
            <a:endParaRPr lang="en-GB" alt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0" y="1571625"/>
            <a:ext cx="9036050" cy="4292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GB" altLang="en-US" dirty="0"/>
              <a:t>Lots of devices on one bus leads to:</a:t>
            </a:r>
            <a:endParaRPr lang="en-GB" altLang="en-US" dirty="0"/>
          </a:p>
          <a:p>
            <a:pPr lvl="1" eaLnBrk="1" hangingPunct="1">
              <a:lnSpc>
                <a:spcPct val="150000"/>
              </a:lnSpc>
            </a:pPr>
            <a:r>
              <a:rPr lang="en-GB" altLang="en-US" dirty="0"/>
              <a:t>Propagation delays</a:t>
            </a:r>
            <a:endParaRPr lang="en-GB" altLang="en-US" dirty="0"/>
          </a:p>
          <a:p>
            <a:pPr lvl="2" eaLnBrk="1" hangingPunct="1">
              <a:lnSpc>
                <a:spcPct val="150000"/>
              </a:lnSpc>
            </a:pPr>
            <a:r>
              <a:rPr lang="en-GB" altLang="en-US" dirty="0"/>
              <a:t>Long data paths mean that co-ordination of bus use can adversely affect performance</a:t>
            </a:r>
            <a:endParaRPr lang="en-GB" altLang="en-US" dirty="0"/>
          </a:p>
          <a:p>
            <a:pPr eaLnBrk="1" hangingPunct="1">
              <a:lnSpc>
                <a:spcPct val="150000"/>
              </a:lnSpc>
            </a:pPr>
            <a:r>
              <a:rPr lang="en-GB" altLang="en-US" dirty="0"/>
              <a:t>Most systems use multiple buses to overcome these problems</a:t>
            </a:r>
            <a:endParaRPr lang="en-GB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pic>
        <p:nvPicPr>
          <p:cNvPr id="4" name="Content Placeholder 3" descr="new syllabus p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446405"/>
            <a:ext cx="8118475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10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Multiple Bus</a:t>
            </a:r>
            <a:endParaRPr lang="en-GB" altLang="en-US" dirty="0"/>
          </a:p>
        </p:txBody>
      </p:sp>
      <p:pic>
        <p:nvPicPr>
          <p:cNvPr id="44035" name="Content Placeholder 1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28650" y="908050"/>
            <a:ext cx="7778750" cy="5834063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Bus Types</a:t>
            </a:r>
            <a:endParaRPr lang="en-GB" altLang="en-US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6988" y="1071563"/>
            <a:ext cx="9117013" cy="5157788"/>
          </a:xfrm>
        </p:spPr>
        <p:txBody>
          <a:bodyPr vert="horz" wrap="square" lIns="91440" tIns="45720" rIns="91440" bIns="45720" numCol="1" rtlCol="0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Dedicated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Separate data &amp; address lines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Multiplexed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 lines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 valid or data valid control line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 - fewer lines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complex control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Ultimate performance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Bus Arbitration</a:t>
            </a:r>
            <a:endParaRPr lang="en-GB" altLang="en-US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107950" y="1428750"/>
            <a:ext cx="9036050" cy="460851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200000"/>
              </a:lnSpc>
            </a:pPr>
            <a:r>
              <a:rPr lang="en-GB" altLang="en-US" sz="2800" dirty="0"/>
              <a:t>More than one module controlling the bus</a:t>
            </a:r>
            <a:endParaRPr lang="en-GB" altLang="en-US" sz="2800" dirty="0"/>
          </a:p>
          <a:p>
            <a:pPr eaLnBrk="1" hangingPunct="1">
              <a:lnSpc>
                <a:spcPct val="200000"/>
              </a:lnSpc>
            </a:pPr>
            <a:r>
              <a:rPr lang="en-GB" altLang="en-US" sz="2800" dirty="0"/>
              <a:t>e.g. CPU and DMA controller</a:t>
            </a:r>
            <a:endParaRPr lang="en-GB" altLang="en-US" sz="2800" dirty="0"/>
          </a:p>
          <a:p>
            <a:pPr eaLnBrk="1" hangingPunct="1">
              <a:lnSpc>
                <a:spcPct val="200000"/>
              </a:lnSpc>
            </a:pPr>
            <a:r>
              <a:rPr lang="en-GB" altLang="en-US" sz="2800" dirty="0"/>
              <a:t>Only one module may control bus at one time</a:t>
            </a:r>
            <a:endParaRPr lang="en-GB" altLang="en-US" sz="2800" dirty="0"/>
          </a:p>
          <a:p>
            <a:pPr eaLnBrk="1" hangingPunct="1">
              <a:lnSpc>
                <a:spcPct val="200000"/>
              </a:lnSpc>
            </a:pPr>
            <a:r>
              <a:rPr lang="en-GB" altLang="en-US" sz="2800" dirty="0"/>
              <a:t>Arbitration may be centralised or distributed</a:t>
            </a:r>
            <a:endParaRPr lang="en-GB" alt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Centralised or Distributed Arbitration</a:t>
            </a:r>
            <a:endParaRPr kumimoji="0" lang="en-GB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85875"/>
            <a:ext cx="9144000" cy="4652963"/>
          </a:xfrm>
        </p:spPr>
        <p:txBody>
          <a:bodyPr vert="horz" wrap="square" lIns="91440" tIns="45720" rIns="91440" bIns="45720" numCol="1" rtlCol="0" anchor="t" anchorCtr="0" compatLnSpc="1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Centralised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hardware device controlling bus access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 Controller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Arbiter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be part of CPU or separate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module may claim the bus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logic on all modules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-900112" y="274638"/>
            <a:ext cx="10872787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sz="4000" dirty="0"/>
              <a:t>PCI Bus-</a:t>
            </a:r>
            <a:r>
              <a:rPr lang="en-IN" altLang="en-US" sz="4000" dirty="0"/>
              <a:t>Peripheral Component Interconnect</a:t>
            </a:r>
            <a:br>
              <a:rPr lang="en-IN" altLang="en-US" sz="4000" dirty="0"/>
            </a:br>
            <a:endParaRPr lang="en-GB" altLang="en-US" sz="40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4868863"/>
          </a:xfrm>
        </p:spPr>
        <p:txBody>
          <a:bodyPr vert="horz" wrap="square" lIns="91440" tIns="45720" rIns="91440" bIns="45720" numCol="1" rtlCol="0" anchor="t" anchorCtr="0" compatLnSpc="1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 released to public domain-32 bit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and 64 bit versions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 and play facility.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PCI bus connects the 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 and expansion boards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 of PCI devices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Modem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 Card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ound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Card,Video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Card,etc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2" name="Picture 5" descr="How PCI Works | HowStuffWor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213100"/>
            <a:ext cx="4464050" cy="3455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-900112" y="274638"/>
            <a:ext cx="10872787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sz="4000" dirty="0"/>
              <a:t>PCI Bus-</a:t>
            </a:r>
            <a:r>
              <a:rPr lang="en-IN" altLang="en-US" sz="4000" dirty="0"/>
              <a:t>Peripheral Component Interconnect</a:t>
            </a:r>
            <a:br>
              <a:rPr lang="en-IN" altLang="en-US" sz="4000" dirty="0"/>
            </a:br>
            <a:endParaRPr lang="en-GB" altLang="en-US" sz="40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43000"/>
            <a:ext cx="8604250" cy="55991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Coupling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 processor and expansion bus by means of a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bridge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 32-bit standard bus width with a maximum transfer rate of 133 Mbytes/s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 expansion to 64 bits with a maximum transfer rate of 266 Mbytes/s, – PCI-64/66 532 Mbytes/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s,PCI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-X 64/133 1064 Mbytes/s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 supporting of multi-processor systems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 burst transfers with arbitrary length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• supporting of 5 V and 3.3 V power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supplies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PCI Bus Lines (required)</a:t>
            </a:r>
            <a:endParaRPr lang="en-GB" altLang="en-US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143000"/>
            <a:ext cx="9036050" cy="4797425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 lines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clock and reset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 &amp; Data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 time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mux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lines for address/data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Interrupt &amp; validate lines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Control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Arbitration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shared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 connection to PCI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bus arbiter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 lines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80" name="Picture 7" descr="Image result for PCI b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6225" y="3286125"/>
            <a:ext cx="5057775" cy="2914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PCI Bus Lines (Optional)</a:t>
            </a:r>
            <a:endParaRPr lang="en-GB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00188"/>
            <a:ext cx="9144000" cy="4319588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anose="05040102010807070707"/>
              <a:buChar char="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Interrupt lines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665" marR="0" lvl="1" indent="-285750" algn="l" defTabSz="914400" rtl="0" eaLnBrk="1" fontAlgn="auto" latinLnBrk="0" hangingPunct="1">
              <a:lnSpc>
                <a:spcPct val="16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shared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anose="05040102010807070707"/>
              <a:buChar char="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 support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anose="05040102010807070707"/>
              <a:buChar char="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64-bit Bus Extension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665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 32 lines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665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multiplexed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665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 typeface="Verdana" panose="020B0604030504040204"/>
              <a:buChar char="◦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lines to enable devices to agree to use 64-bit transfer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855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b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04" name="Picture 5" descr="The PCI Bus 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9063" y="1571625"/>
            <a:ext cx="4953000" cy="3152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Title 2"/>
          <p:cNvSpPr>
            <a:spLocks noGrp="1"/>
          </p:cNvSpPr>
          <p:nvPr>
            <p:ph type="title"/>
          </p:nvPr>
        </p:nvSpPr>
        <p:spPr>
          <a:xfrm>
            <a:off x="-180975" y="115888"/>
            <a:ext cx="9685338" cy="7921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SCSI-Small Computer System Interface</a:t>
            </a:r>
            <a:b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0" y="765175"/>
            <a:ext cx="9144000" cy="5489575"/>
          </a:xfrm>
        </p:spPr>
        <p:txBody>
          <a:bodyPr vert="horz" wrap="square" lIns="91440" tIns="45720" rIns="91440" bIns="45720" numCol="1" rtlCol="0" anchor="t" anchorCtr="0" compatLnSpc="1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of standard electronic interfaces that allow personal computers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PC’s to communicate with peripheral hardware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such as disk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drives,tapes,CDs,Printers,scanners,etc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Commonly </a:t>
            </a:r>
            <a:r>
              <a:rPr kumimoji="0" lang="en-I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for hard disk drives and </a:t>
            </a:r>
            <a:r>
              <a:rPr kumimoji="0" lang="en-I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tape.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Faster and more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Flexibilty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SCSI standards are generally backward compatible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SCSI interfaces have been replaced, for the most part, by Universal Serial Bus (USB)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2228" name="Picture 5" descr="Mac LC SCSI 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875" y="5072063"/>
            <a:ext cx="4429125" cy="218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Title 2"/>
          <p:cNvSpPr>
            <a:spLocks noGrp="1"/>
          </p:cNvSpPr>
          <p:nvPr>
            <p:ph type="title"/>
          </p:nvPr>
        </p:nvSpPr>
        <p:spPr>
          <a:xfrm>
            <a:off x="-180975" y="115888"/>
            <a:ext cx="9685338" cy="7921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SCSI-Small Computer System Interface</a:t>
            </a:r>
            <a:b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1" name="Content Placeholder 1"/>
          <p:cNvSpPr>
            <a:spLocks noGrp="1"/>
          </p:cNvSpPr>
          <p:nvPr>
            <p:ph idx="1"/>
          </p:nvPr>
        </p:nvSpPr>
        <p:spPr>
          <a:xfrm>
            <a:off x="0" y="1123950"/>
            <a:ext cx="9144000" cy="5130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IN" altLang="en-US" sz="2800" dirty="0"/>
              <a:t>It allows you to add up to 15 peripheral devices.</a:t>
            </a:r>
            <a:endParaRPr lang="en-IN" altLang="en-US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IN" altLang="en-US" sz="2800" dirty="0"/>
              <a:t>SCSI is widely used in workstations, servers, and mainframes; it is less commonly used in desktop PCs.</a:t>
            </a:r>
            <a:endParaRPr lang="en-IN" altLang="en-US" sz="2800" dirty="0"/>
          </a:p>
          <a:p>
            <a:pPr eaLnBrk="1" hangingPunct="1">
              <a:lnSpc>
                <a:spcPct val="150000"/>
              </a:lnSpc>
            </a:pPr>
            <a:endParaRPr lang="en-IN" altLang="en-US" dirty="0"/>
          </a:p>
          <a:p>
            <a:pPr eaLnBrk="1" hangingPunct="1">
              <a:lnSpc>
                <a:spcPct val="150000"/>
              </a:lnSpc>
            </a:pPr>
            <a:endParaRPr lang="en-IN" altLang="en-US" dirty="0"/>
          </a:p>
          <a:p>
            <a:pPr eaLnBrk="1" hangingPunct="1">
              <a:lnSpc>
                <a:spcPct val="150000"/>
              </a:lnSpc>
            </a:pPr>
            <a:endParaRPr lang="en-IN" altLang="en-US" dirty="0"/>
          </a:p>
        </p:txBody>
      </p:sp>
      <p:pic>
        <p:nvPicPr>
          <p:cNvPr id="53252" name="Picture 5" descr="Mac LC SCSI 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663" y="3789363"/>
            <a:ext cx="4429125" cy="218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pic>
        <p:nvPicPr>
          <p:cNvPr id="3" name="Content Placeholder 2" descr="new syllabus p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" y="447675"/>
            <a:ext cx="8646795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Title 2"/>
          <p:cNvSpPr>
            <a:spLocks noGrp="1"/>
          </p:cNvSpPr>
          <p:nvPr>
            <p:ph type="title"/>
          </p:nvPr>
        </p:nvSpPr>
        <p:spPr>
          <a:xfrm>
            <a:off x="-180975" y="115888"/>
            <a:ext cx="9685338" cy="7921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SCSI-Small Computer System Interface</a:t>
            </a:r>
            <a:b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0" y="1123950"/>
            <a:ext cx="9144000" cy="5130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versions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bit 5 MB/s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bit 320 MB/s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 bit 640 MB/s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76" name="Picture 5" descr="Mac LC SCSI 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663" y="3789363"/>
            <a:ext cx="4429125" cy="218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en-IN" altLang="en-US" dirty="0"/>
          </a:p>
        </p:txBody>
      </p:sp>
      <p:pic>
        <p:nvPicPr>
          <p:cNvPr id="55299" name="Picture 2" descr="Image result for SCSI bus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7188" y="785813"/>
            <a:ext cx="7666037" cy="5756275"/>
          </a:xfr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en-IN" altLang="en-US" dirty="0"/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en-IN" altLang="en-US" dirty="0"/>
          </a:p>
        </p:txBody>
      </p:sp>
      <p:pic>
        <p:nvPicPr>
          <p:cNvPr id="56324" name="Picture 2" descr="Image result for bus inside a compu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214313"/>
            <a:ext cx="8470900" cy="591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2075"/>
          </a:xfrm>
        </p:spPr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395288" y="260350"/>
          <a:ext cx="8569325" cy="62642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475"/>
                <a:gridCol w="2177943"/>
                <a:gridCol w="2652142"/>
                <a:gridCol w="1631582"/>
                <a:gridCol w="1533183"/>
              </a:tblGrid>
              <a:tr h="1105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Sr. No.</a:t>
                      </a:r>
                      <a:endParaRPr lang="en-IN" sz="1600" dirty="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Name/s of Author/s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 of Book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 of Publisher with country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Edition and Year of Publication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</a:tr>
              <a:tr h="11054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 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W.Stallings William 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Computer Organization and Architecture: Designing for Performance</a:t>
                      </a:r>
                      <a:endParaRPr lang="en-IN" sz="1600" dirty="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Pearson Prentice Hall Publication</a:t>
                      </a:r>
                      <a:endParaRPr lang="en-IN" sz="1600" dirty="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7th Edition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</a:tr>
              <a:tr h="736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Hamacher, V. Zvonko, S. Zaky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Computer Organization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Tata McGraw Hill Publication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5th Edition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</a:tr>
              <a:tr h="736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 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Hwang and Briggs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Computer Architecture and Parallel Processing</a:t>
                      </a:r>
                      <a:endParaRPr lang="en-IN" sz="1600" dirty="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Tata McGraw Hill Publication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</a:tr>
              <a:tr h="736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A. Tanenbaum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Structured Computer Organization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Prentice Hall Publication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4th Edition.</a:t>
                      </a:r>
                      <a:endParaRPr lang="en-IN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</a:tr>
              <a:tr h="11054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John Uffenbeck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8086/8088 families: Design Programming and Interfacing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Pearson Education</a:t>
                      </a:r>
                      <a:endParaRPr lang="en-IN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</a:tr>
              <a:tr h="736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Douglas Hall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Microprocessor and Interfacing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TMH Publication</a:t>
                      </a:r>
                      <a:endParaRPr lang="en-IN" sz="160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  <p:sp>
        <p:nvSpPr>
          <p:cNvPr id="9269" name="Rectangle 1"/>
          <p:cNvSpPr/>
          <p:nvPr/>
        </p:nvSpPr>
        <p:spPr>
          <a:xfrm>
            <a:off x="1666875" y="2049463"/>
            <a:ext cx="642938" cy="4254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7132" rIns="9000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49413"/>
            <a:ext cx="7772400" cy="177958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William Stallings </a:t>
            </a:r>
            <a:b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Organization </a:t>
            </a:r>
            <a:b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Architecture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1</a:t>
            </a:r>
            <a:b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GB" altLang="en-US" dirty="0"/>
              <a:t>Architecture &amp; Organization </a:t>
            </a:r>
            <a:endParaRPr lang="en-GB" altLang="en-US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214438"/>
            <a:ext cx="9251950" cy="5805488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those attributes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programmer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 set, number of bits used for data representation, I/O mechanisms, addressing techniques.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Organization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features are implemented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signals, interfaces, memory technology.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Is there a hardware multiply unit or is it done by repeated addition?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5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206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254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en-I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288" y="404813"/>
          <a:ext cx="8424863" cy="597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31"/>
                <a:gridCol w="4212431"/>
              </a:tblGrid>
              <a:tr h="5285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COMPUTER ARCHITECTURE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114303" marR="114303" marT="114323" marB="1143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COMPUTER ORGANIZATION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114303" marR="114303" marT="114323" marB="114323"/>
                </a:tc>
              </a:tr>
              <a:tr h="8741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Way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hardware components are connected 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together to form a computer system.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Structure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and behaviour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 of a computer system as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seen by the user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</a:tr>
              <a:tr h="65055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It acts as the interface between hardware and software.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It deals with the components of a connection in a system.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</a:tr>
              <a:tr h="8741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Helps 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us to understand the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functionalities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 of a system.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How exactly all the </a:t>
                      </a:r>
                      <a:r>
                        <a:rPr lang="en-IN" sz="1100" b="1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units in the system are arranged and interconnected.</a:t>
                      </a:r>
                      <a:endParaRPr lang="en-IN" sz="1100" b="1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</a:tr>
              <a:tr h="8741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 programmer can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view architecture 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in terms of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instructions, addressing modes and registers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Whereas Organization expresses the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realization of architecture.</a:t>
                      </a:r>
                      <a:endParaRPr lang="en-IN" sz="1100" b="1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</a:tr>
              <a:tr h="65055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While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designing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 a computer system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architecture is considered first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An organization is done on the basis of architecture.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</a:tr>
              <a:tr h="65055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Computer Architecture deals with high-level design issues.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Computer Organization deals with low-level design issues.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</a:tr>
              <a:tr h="8741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Architecture involves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Logic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 (Instruction sets, Addressing modes, Data types, Cache optimization)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Organization involves </a:t>
                      </a: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Physical Components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/>
                        </a:rPr>
                        <a:t> (Circuit design, Adders, Signals, Peripherals)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Verdana" panose="020B0604030504040204"/>
                      </a:endParaRPr>
                    </a:p>
                  </a:txBody>
                  <a:tcPr marL="76202" marR="76202" marT="76215" marB="762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9320</Words>
  <Application>WPS Presentation</Application>
  <PresentationFormat>On-screen Show (4:3)</PresentationFormat>
  <Paragraphs>513</Paragraphs>
  <Slides>52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Arial</vt:lpstr>
      <vt:lpstr>SimSun</vt:lpstr>
      <vt:lpstr>Wingdings</vt:lpstr>
      <vt:lpstr>Times New Roman</vt:lpstr>
      <vt:lpstr>Calibri</vt:lpstr>
      <vt:lpstr>Calibri</vt:lpstr>
      <vt:lpstr>Times New Roman</vt:lpstr>
      <vt:lpstr>Verdana</vt:lpstr>
      <vt:lpstr>Microsoft YaHei</vt:lpstr>
      <vt:lpstr>Arial Unicode MS</vt:lpstr>
      <vt:lpstr>inherit</vt:lpstr>
      <vt:lpstr>Segoe Print</vt:lpstr>
      <vt:lpstr>Source Sans Pro</vt:lpstr>
      <vt:lpstr>Symbol</vt:lpstr>
      <vt:lpstr>Wingdings 3</vt:lpstr>
      <vt:lpstr>Office Theme</vt:lpstr>
      <vt:lpstr>1_Office Theme</vt:lpstr>
      <vt:lpstr>COMPUTER ORGANIZATION  AND 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William Stallings  Computer Organization  and Architecture</vt:lpstr>
      <vt:lpstr>Architecture &amp; Organization </vt:lpstr>
      <vt:lpstr>PowerPoint 演示文稿</vt:lpstr>
      <vt:lpstr>Architecture &amp; Organization </vt:lpstr>
      <vt:lpstr>PowerPoint 演示文稿</vt:lpstr>
      <vt:lpstr>Structure &amp; Function</vt:lpstr>
      <vt:lpstr>Function</vt:lpstr>
      <vt:lpstr>Functional View</vt:lpstr>
      <vt:lpstr>Operations (a) Data movement</vt:lpstr>
      <vt:lpstr>Operations (b) Storage </vt:lpstr>
      <vt:lpstr>Operation (c) Processing from/to storage </vt:lpstr>
      <vt:lpstr>Operation (d) Processing from storage to I/O</vt:lpstr>
      <vt:lpstr>Structure - Top Level</vt:lpstr>
      <vt:lpstr>Structure - The CPU</vt:lpstr>
      <vt:lpstr>Structure - The Control Unit</vt:lpstr>
      <vt:lpstr>William Stallings  Computer Organization  and Architecture 8th Edition</vt:lpstr>
      <vt:lpstr>Von Neumann</vt:lpstr>
      <vt:lpstr>Structure of Von Neumann machine</vt:lpstr>
      <vt:lpstr>Structure of IAS – detail</vt:lpstr>
      <vt:lpstr>Structure of IAS – detail</vt:lpstr>
      <vt:lpstr>Generations of Computer</vt:lpstr>
      <vt:lpstr>PowerPoint 演示文稿</vt:lpstr>
      <vt:lpstr>PowerPoint 演示文稿</vt:lpstr>
      <vt:lpstr>What is a Bus?</vt:lpstr>
      <vt:lpstr>Buses</vt:lpstr>
      <vt:lpstr>Functions of Buses in Computers</vt:lpstr>
      <vt:lpstr>PowerPoint 演示文稿</vt:lpstr>
      <vt:lpstr>Data Bus</vt:lpstr>
      <vt:lpstr>Address bus</vt:lpstr>
      <vt:lpstr>PowerPoint 演示文稿</vt:lpstr>
      <vt:lpstr>Control Bus</vt:lpstr>
      <vt:lpstr>Bus Interconnection Scheme</vt:lpstr>
      <vt:lpstr>Single Bus Problems</vt:lpstr>
      <vt:lpstr>Multiple Bus</vt:lpstr>
      <vt:lpstr>Bus Types</vt:lpstr>
      <vt:lpstr>Bus Arbitration</vt:lpstr>
      <vt:lpstr>Centralised or Distributed Arbitration</vt:lpstr>
      <vt:lpstr>PCI Bus-Peripheral Component Interconnect </vt:lpstr>
      <vt:lpstr>PCI Bus-Peripheral Component Interconnect </vt:lpstr>
      <vt:lpstr>PCI Bus Lines (required)</vt:lpstr>
      <vt:lpstr>PCI Bus Lines (Optional)</vt:lpstr>
      <vt:lpstr> SCSI-Small Computer System Interface </vt:lpstr>
      <vt:lpstr> SCSI-Small Computer System Interface </vt:lpstr>
      <vt:lpstr> SCSI-Small Computer System Interface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Sheetal Pereira</cp:lastModifiedBy>
  <cp:revision>166</cp:revision>
  <dcterms:created xsi:type="dcterms:W3CDTF">1998-09-03T13:41:00Z</dcterms:created>
  <dcterms:modified xsi:type="dcterms:W3CDTF">2025-07-18T06:36:10Z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  <property fmtid="{D5CDD505-2E9C-101B-9397-08002B2CF9AE}" pid="22" name="ICV">
    <vt:lpwstr>FBCF8E9F51D847DE9C43C73C2D90F659_13</vt:lpwstr>
  </property>
  <property fmtid="{D5CDD505-2E9C-101B-9397-08002B2CF9AE}" pid="23" name="KSOProductBuildVer">
    <vt:lpwstr>1033-12.2.0.21931</vt:lpwstr>
  </property>
</Properties>
</file>