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38"/>
  </p:normalViewPr>
  <p:slideViewPr>
    <p:cSldViewPr snapToGrid="0">
      <p:cViewPr>
        <p:scale>
          <a:sx n="114" d="100"/>
          <a:sy n="114" d="100"/>
        </p:scale>
        <p:origin x="712" y="4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hyperlink" Target="https://www.zdnet.com/article/verizon-data-of-7-million-customers-exposed-online/" TargetMode="External"/><Relationship Id="rId3" Type="http://schemas.openxmlformats.org/officeDocument/2006/relationships/notesSlide" Target="../notesSlides/notesSlide14.xml"/><Relationship Id="rId7" Type="http://schemas.openxmlformats.org/officeDocument/2006/relationships/hyperlink" Target="https://doi.org/10.6028/NIST.FIPS.202"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owasp.org/www-project-application-security-verification-standard/" TargetMode="External"/><Relationship Id="rId5" Type="http://schemas.openxmlformats.org/officeDocument/2006/relationships/hyperlink" Target="https://owasp.org/www-project-software-component-verification-standard/" TargetMode="External"/><Relationship Id="rId10" Type="http://schemas.openxmlformats.org/officeDocument/2006/relationships/image" Target="../media/image3.png"/><Relationship Id="rId4" Type="http://schemas.openxmlformats.org/officeDocument/2006/relationships/hyperlink" Target="https://owasp.org/www-project-top-ten/" TargetMode="External"/><Relationship Id="rId9" Type="http://schemas.openxmlformats.org/officeDocument/2006/relationships/hyperlink" Target="https://cve.mitre.org/cgi-bin/cvename.cgi?name=CVE-2021-44228"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491979"/>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[Steven Foltz]</a:t>
            </a:r>
            <a:endParaRPr dirty="0"/>
          </a:p>
          <a:p>
            <a:pPr marL="0" lvl="0" indent="0">
              <a:lnSpc>
                <a:spcPct val="70000"/>
              </a:lnSpc>
              <a:buSzPts val="1850"/>
            </a:pPr>
            <a:endParaRPr lang="en-US" i="1" dirty="0"/>
          </a:p>
          <a:p>
            <a:pPr marL="0" lvl="0" indent="0">
              <a:lnSpc>
                <a:spcPct val="70000"/>
              </a:lnSpc>
              <a:buSzPts val="1850"/>
            </a:pPr>
            <a:r>
              <a:rPr lang="en-US" b="0" i="0" dirty="0">
                <a:solidFill>
                  <a:srgbClr val="F9FAFB"/>
                </a:solidFill>
                <a:effectLst/>
                <a:highlight>
                  <a:srgbClr val="151517"/>
                </a:highlight>
                <a:latin typeface="quote-cjk-patch"/>
              </a:rPr>
              <a:t>Hello everyone, and thank you for attending. My name is Steven Folt</a:t>
            </a:r>
            <a:r>
              <a:rPr lang="en-US" dirty="0">
                <a:solidFill>
                  <a:srgbClr val="F9FAFB"/>
                </a:solidFill>
                <a:highlight>
                  <a:srgbClr val="151517"/>
                </a:highlight>
                <a:latin typeface="quote-cjk-patch"/>
              </a:rPr>
              <a:t>z </a:t>
            </a:r>
            <a:r>
              <a:rPr lang="en-US" b="0" i="0" dirty="0">
                <a:solidFill>
                  <a:srgbClr val="F9FAFB"/>
                </a:solidFill>
                <a:effectLst/>
                <a:highlight>
                  <a:srgbClr val="151517"/>
                </a:highlight>
                <a:latin typeface="quote-cjk-patch"/>
              </a:rPr>
              <a:t>and today I am proud to present the official Green Pace Security Policy Guide. This document represents a critical step in standardizing the excellent security practices many of you already employ, ensuring that as our team grows, we remain unified, secure, and resilient against evolving threats.</a:t>
            </a:r>
            <a:endParaRPr lang="en-US"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F4B3A-456D-A8F5-A581-4FBB8867A003}"/>
              </a:ext>
            </a:extLst>
          </p:cNvPr>
          <p:cNvSpPr>
            <a:spLocks noGrp="1"/>
          </p:cNvSpPr>
          <p:nvPr>
            <p:ph type="title"/>
          </p:nvPr>
        </p:nvSpPr>
        <p:spPr/>
        <p:txBody>
          <a:bodyPr>
            <a:normAutofit fontScale="90000"/>
          </a:bodyPr>
          <a:lstStyle/>
          <a:p>
            <a:r>
              <a:rPr lang="en-US" b="1" dirty="0">
                <a:solidFill>
                  <a:srgbClr val="F9FAFB"/>
                </a:solidFill>
                <a:effectLst/>
                <a:highlight>
                  <a:srgbClr val="151517"/>
                </a:highlight>
                <a:latin typeface="quote-cjk-patch"/>
              </a:rPr>
              <a:t>Unit Testing for SQL Injection Vulnerability</a:t>
            </a:r>
            <a:br>
              <a:rPr lang="en-US" b="1" dirty="0">
                <a:solidFill>
                  <a:srgbClr val="F9FAFB"/>
                </a:solidFill>
                <a:effectLst/>
                <a:highlight>
                  <a:srgbClr val="151517"/>
                </a:highlight>
                <a:latin typeface="quote-cjk-patch"/>
              </a:rPr>
            </a:br>
            <a:endParaRPr lang="en-US" dirty="0"/>
          </a:p>
        </p:txBody>
      </p:sp>
      <p:sp>
        <p:nvSpPr>
          <p:cNvPr id="3" name="Text Placeholder 2">
            <a:extLst>
              <a:ext uri="{FF2B5EF4-FFF2-40B4-BE49-F238E27FC236}">
                <a16:creationId xmlns:a16="http://schemas.microsoft.com/office/drawing/2014/main" id="{40D0DB6B-3535-C8BE-5231-FD648E77EC0F}"/>
              </a:ext>
            </a:extLst>
          </p:cNvPr>
          <p:cNvSpPr>
            <a:spLocks noGrp="1"/>
          </p:cNvSpPr>
          <p:nvPr>
            <p:ph type="body" idx="1"/>
          </p:nvPr>
        </p:nvSpPr>
        <p:spPr/>
        <p:txBody>
          <a:bodyPr>
            <a:normAutofit fontScale="70000" lnSpcReduction="20000"/>
          </a:bodyPr>
          <a:lstStyle/>
          <a:p>
            <a:pPr marL="114300" indent="0">
              <a:buNone/>
            </a:pPr>
            <a:r>
              <a:rPr lang="en-US" dirty="0"/>
              <a:t>TEST_METHOD(</a:t>
            </a:r>
            <a:r>
              <a:rPr lang="en-US" dirty="0" err="1"/>
              <a:t>TestSanitizeInput_ValidInputPasses</a:t>
            </a:r>
            <a:r>
              <a:rPr lang="en-US" dirty="0"/>
              <a:t>) {</a:t>
            </a:r>
          </a:p>
          <a:p>
            <a:pPr marL="114300" indent="0">
              <a:buNone/>
            </a:pPr>
            <a:r>
              <a:rPr lang="en-US" dirty="0"/>
              <a:t>    // Arrange: A perfectly valid, complex but safe input</a:t>
            </a:r>
          </a:p>
          <a:p>
            <a:pPr marL="114300" indent="0">
              <a:buNone/>
            </a:pPr>
            <a:r>
              <a:rPr lang="en-US" dirty="0"/>
              <a:t>    std::string </a:t>
            </a:r>
            <a:r>
              <a:rPr lang="en-US" dirty="0" err="1"/>
              <a:t>cleanInput</a:t>
            </a:r>
            <a:r>
              <a:rPr lang="en-US" dirty="0"/>
              <a:t> = "john.doe_2024";</a:t>
            </a:r>
          </a:p>
          <a:p>
            <a:pPr marL="114300" indent="0">
              <a:buNone/>
            </a:pPr>
            <a:r>
              <a:rPr lang="en-US" dirty="0"/>
              <a:t>    std::string </a:t>
            </a:r>
            <a:r>
              <a:rPr lang="en-US" dirty="0" err="1"/>
              <a:t>expectedOutput</a:t>
            </a:r>
            <a:r>
              <a:rPr lang="en-US" dirty="0"/>
              <a:t> = "john.doe_2024"; // Should be unchanged</a:t>
            </a:r>
          </a:p>
          <a:p>
            <a:endParaRPr lang="en-US" dirty="0"/>
          </a:p>
          <a:p>
            <a:pPr marL="114300" indent="0">
              <a:buNone/>
            </a:pPr>
            <a:r>
              <a:rPr lang="en-US" dirty="0"/>
              <a:t>    // Act &amp; Assert</a:t>
            </a:r>
          </a:p>
          <a:p>
            <a:pPr marL="114300" indent="0">
              <a:buNone/>
            </a:pPr>
            <a:r>
              <a:rPr lang="en-US" dirty="0"/>
              <a:t>    std::string </a:t>
            </a:r>
            <a:r>
              <a:rPr lang="en-US" dirty="0" err="1"/>
              <a:t>actualOutput</a:t>
            </a:r>
            <a:r>
              <a:rPr lang="en-US" dirty="0"/>
              <a:t> = </a:t>
            </a:r>
            <a:r>
              <a:rPr lang="en-US" dirty="0" err="1"/>
              <a:t>sanitizeInput</a:t>
            </a:r>
            <a:r>
              <a:rPr lang="en-US" dirty="0"/>
              <a:t>(</a:t>
            </a:r>
            <a:r>
              <a:rPr lang="en-US" dirty="0" err="1"/>
              <a:t>cleanInput</a:t>
            </a:r>
            <a:r>
              <a:rPr lang="en-US" dirty="0"/>
              <a:t>);</a:t>
            </a:r>
          </a:p>
          <a:p>
            <a:pPr marL="114300" indent="0">
              <a:buNone/>
            </a:pPr>
            <a:r>
              <a:rPr lang="en-US" dirty="0"/>
              <a:t>    Assert::</a:t>
            </a:r>
            <a:r>
              <a:rPr lang="en-US" dirty="0" err="1"/>
              <a:t>AreEqual</a:t>
            </a:r>
            <a:r>
              <a:rPr lang="en-US" dirty="0"/>
              <a:t>(</a:t>
            </a:r>
            <a:r>
              <a:rPr lang="en-US" dirty="0" err="1"/>
              <a:t>expectedOutput</a:t>
            </a:r>
            <a:r>
              <a:rPr lang="en-US" dirty="0"/>
              <a:t>, </a:t>
            </a:r>
            <a:r>
              <a:rPr lang="en-US" dirty="0" err="1"/>
              <a:t>actualOutput</a:t>
            </a:r>
            <a:r>
              <a:rPr lang="en-US" dirty="0"/>
              <a:t>);</a:t>
            </a:r>
          </a:p>
          <a:p>
            <a:pPr marL="114300" indent="0">
              <a:buNone/>
            </a:pPr>
            <a:r>
              <a:rPr lang="en-US" dirty="0"/>
              <a:t>}</a:t>
            </a:r>
          </a:p>
          <a:p>
            <a:pPr marL="114300" indent="0">
              <a:buNone/>
            </a:pPr>
            <a:r>
              <a:rPr lang="en-US" b="1" i="0" dirty="0">
                <a:solidFill>
                  <a:srgbClr val="F9FAFB"/>
                </a:solidFill>
                <a:effectLst/>
                <a:highlight>
                  <a:srgbClr val="151517"/>
                </a:highlight>
                <a:latin typeface="quote-cjk-patch"/>
              </a:rPr>
              <a:t>Result: PASS</a:t>
            </a:r>
            <a:br>
              <a:rPr lang="en-US" dirty="0"/>
            </a:br>
            <a:endParaRPr lang="en-US" dirty="0"/>
          </a:p>
          <a:p>
            <a:pPr marL="114300" indent="0">
              <a:buNone/>
            </a:pPr>
            <a:r>
              <a:rPr lang="en-US" b="1" i="0" dirty="0">
                <a:solidFill>
                  <a:srgbClr val="F9FAFB"/>
                </a:solidFill>
                <a:effectLst/>
                <a:highlight>
                  <a:srgbClr val="151517"/>
                </a:highlight>
                <a:latin typeface="quote-cjk-patch"/>
              </a:rPr>
              <a:t>Explanation:</a:t>
            </a:r>
            <a:r>
              <a:rPr lang="en-US" b="0" i="0" dirty="0">
                <a:solidFill>
                  <a:srgbClr val="F9FAFB"/>
                </a:solidFill>
                <a:effectLst/>
                <a:highlight>
                  <a:srgbClr val="151517"/>
                </a:highlight>
                <a:latin typeface="quote-cjk-patch"/>
              </a:rPr>
              <a:t> This is a </a:t>
            </a:r>
            <a:r>
              <a:rPr lang="en-US" b="1" i="0" dirty="0">
                <a:solidFill>
                  <a:srgbClr val="F9FAFB"/>
                </a:solidFill>
                <a:effectLst/>
                <a:highlight>
                  <a:srgbClr val="151517"/>
                </a:highlight>
                <a:latin typeface="quote-cjk-patch"/>
              </a:rPr>
              <a:t>positive test</a:t>
            </a:r>
            <a:r>
              <a:rPr lang="en-US" b="0" i="0" dirty="0">
                <a:solidFill>
                  <a:srgbClr val="F9FAFB"/>
                </a:solidFill>
                <a:effectLst/>
                <a:highlight>
                  <a:srgbClr val="151517"/>
                </a:highlight>
                <a:latin typeface="quote-cjk-patch"/>
              </a:rPr>
              <a:t>. It's crucial to ensure our security controls don't break legitimate functionality. This test verifies that a complex but safe username (with periods and underscores) passes through the validation without being altered, preventing user lockouts and support issues.</a:t>
            </a:r>
            <a:br>
              <a:rPr lang="en-US" dirty="0"/>
            </a:br>
            <a:endParaRPr lang="en-US" dirty="0"/>
          </a:p>
        </p:txBody>
      </p:sp>
    </p:spTree>
    <p:extLst>
      <p:ext uri="{BB962C8B-B14F-4D97-AF65-F5344CB8AC3E}">
        <p14:creationId xmlns:p14="http://schemas.microsoft.com/office/powerpoint/2010/main" val="149696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588B-98B8-EC95-4A99-738E1CD7979F}"/>
              </a:ext>
            </a:extLst>
          </p:cNvPr>
          <p:cNvSpPr>
            <a:spLocks noGrp="1"/>
          </p:cNvSpPr>
          <p:nvPr>
            <p:ph type="title"/>
          </p:nvPr>
        </p:nvSpPr>
        <p:spPr/>
        <p:txBody>
          <a:bodyPr/>
          <a:lstStyle/>
          <a:p>
            <a:r>
              <a:rPr lang="en-US" b="1" i="0" dirty="0">
                <a:solidFill>
                  <a:srgbClr val="F9FAFB"/>
                </a:solidFill>
                <a:effectLst/>
                <a:highlight>
                  <a:srgbClr val="151517"/>
                </a:highlight>
                <a:latin typeface="quote-cjk-patch"/>
              </a:rPr>
              <a:t>Can our database execution layer reject a query built from </a:t>
            </a:r>
            <a:r>
              <a:rPr lang="en-US" b="1" i="0" dirty="0" err="1">
                <a:solidFill>
                  <a:srgbClr val="F9FAFB"/>
                </a:solidFill>
                <a:effectLst/>
                <a:highlight>
                  <a:srgbClr val="151517"/>
                </a:highlight>
                <a:latin typeface="quote-cjk-patch"/>
              </a:rPr>
              <a:t>unsanitized</a:t>
            </a:r>
            <a:r>
              <a:rPr lang="en-US" b="1" i="0" dirty="0">
                <a:solidFill>
                  <a:srgbClr val="F9FAFB"/>
                </a:solidFill>
                <a:effectLst/>
                <a:highlight>
                  <a:srgbClr val="151517"/>
                </a:highlight>
                <a:latin typeface="quote-cjk-patch"/>
              </a:rPr>
              <a:t> input?</a:t>
            </a:r>
            <a:endParaRPr lang="en-US" dirty="0"/>
          </a:p>
        </p:txBody>
      </p:sp>
      <p:sp>
        <p:nvSpPr>
          <p:cNvPr id="3" name="Text Placeholder 2">
            <a:extLst>
              <a:ext uri="{FF2B5EF4-FFF2-40B4-BE49-F238E27FC236}">
                <a16:creationId xmlns:a16="http://schemas.microsoft.com/office/drawing/2014/main" id="{53988D5D-D074-F19C-8B72-34D65924AA5A}"/>
              </a:ext>
            </a:extLst>
          </p:cNvPr>
          <p:cNvSpPr>
            <a:spLocks noGrp="1"/>
          </p:cNvSpPr>
          <p:nvPr>
            <p:ph type="body" idx="1"/>
          </p:nvPr>
        </p:nvSpPr>
        <p:spPr/>
        <p:txBody>
          <a:bodyPr>
            <a:normAutofit fontScale="55000" lnSpcReduction="20000"/>
          </a:bodyPr>
          <a:lstStyle/>
          <a:p>
            <a:pPr marL="114300" indent="0">
              <a:buNone/>
            </a:pPr>
            <a:r>
              <a:rPr lang="en-US" dirty="0"/>
              <a:t>TEST_METHOD(</a:t>
            </a:r>
            <a:r>
              <a:rPr lang="en-US" dirty="0" err="1"/>
              <a:t>TestExecuteQuery_RejectsUnsafeQuery</a:t>
            </a:r>
            <a:r>
              <a:rPr lang="en-US" dirty="0"/>
              <a:t>) {</a:t>
            </a:r>
          </a:p>
          <a:p>
            <a:pPr marL="114300" indent="0">
              <a:buNone/>
            </a:pPr>
            <a:r>
              <a:rPr lang="en-US" dirty="0"/>
              <a:t>    // Arrange: Create a query by concatenating </a:t>
            </a:r>
            <a:r>
              <a:rPr lang="en-US" dirty="0" err="1"/>
              <a:t>unsanitized</a:t>
            </a:r>
            <a:r>
              <a:rPr lang="en-US" dirty="0"/>
              <a:t> input</a:t>
            </a:r>
          </a:p>
          <a:p>
            <a:pPr marL="114300" indent="0">
              <a:buNone/>
            </a:pPr>
            <a:r>
              <a:rPr lang="en-US" dirty="0"/>
              <a:t>    std::string </a:t>
            </a:r>
            <a:r>
              <a:rPr lang="en-US" dirty="0" err="1"/>
              <a:t>userInput</a:t>
            </a:r>
            <a:r>
              <a:rPr lang="en-US" dirty="0"/>
              <a:t> = "x'; DROP TABLE Users; --";</a:t>
            </a:r>
          </a:p>
          <a:p>
            <a:pPr marL="114300" indent="0">
              <a:buNone/>
            </a:pPr>
            <a:r>
              <a:rPr lang="en-US" dirty="0"/>
              <a:t>    std::string </a:t>
            </a:r>
            <a:r>
              <a:rPr lang="en-US" dirty="0" err="1"/>
              <a:t>unsafeQuery</a:t>
            </a:r>
            <a:r>
              <a:rPr lang="en-US" dirty="0"/>
              <a:t> = "SELECT * FROM Users WHERE id = '" + </a:t>
            </a:r>
            <a:r>
              <a:rPr lang="en-US" dirty="0" err="1"/>
              <a:t>userInput</a:t>
            </a:r>
            <a:r>
              <a:rPr lang="en-US" dirty="0"/>
              <a:t> + "'";</a:t>
            </a:r>
          </a:p>
          <a:p>
            <a:pPr marL="114300" indent="0">
              <a:buNone/>
            </a:pPr>
            <a:endParaRPr lang="en-US" dirty="0"/>
          </a:p>
          <a:p>
            <a:pPr marL="114300" indent="0">
              <a:buNone/>
            </a:pPr>
            <a:r>
              <a:rPr lang="en-US" dirty="0"/>
              <a:t>    // Act &amp; Assert</a:t>
            </a:r>
          </a:p>
          <a:p>
            <a:pPr marL="114300" indent="0">
              <a:buNone/>
            </a:pPr>
            <a:r>
              <a:rPr lang="en-US" dirty="0"/>
              <a:t>    // We assert that executing an unsafe query throws a specific security exception.</a:t>
            </a:r>
          </a:p>
          <a:p>
            <a:pPr marL="114300" indent="0">
              <a:buNone/>
            </a:pPr>
            <a:r>
              <a:rPr lang="en-US" dirty="0"/>
              <a:t>    auto </a:t>
            </a:r>
            <a:r>
              <a:rPr lang="en-US" dirty="0" err="1"/>
              <a:t>func</a:t>
            </a:r>
            <a:r>
              <a:rPr lang="en-US" dirty="0"/>
              <a:t> = [this, &amp;</a:t>
            </a:r>
            <a:r>
              <a:rPr lang="en-US" dirty="0" err="1"/>
              <a:t>unsafeQuery</a:t>
            </a:r>
            <a:r>
              <a:rPr lang="en-US" dirty="0"/>
              <a:t>]() { </a:t>
            </a:r>
            <a:r>
              <a:rPr lang="en-US" dirty="0" err="1"/>
              <a:t>executeQuery</a:t>
            </a:r>
            <a:r>
              <a:rPr lang="en-US" dirty="0"/>
              <a:t>(</a:t>
            </a:r>
            <a:r>
              <a:rPr lang="en-US" dirty="0" err="1"/>
              <a:t>unsafeQuery</a:t>
            </a:r>
            <a:r>
              <a:rPr lang="en-US" dirty="0"/>
              <a:t>); };</a:t>
            </a:r>
          </a:p>
          <a:p>
            <a:pPr marL="114300" indent="0">
              <a:buNone/>
            </a:pPr>
            <a:r>
              <a:rPr lang="en-US" dirty="0"/>
              <a:t>    Assert::</a:t>
            </a:r>
            <a:r>
              <a:rPr lang="en-US" dirty="0" err="1"/>
              <a:t>ExpectException</a:t>
            </a:r>
            <a:r>
              <a:rPr lang="en-US" dirty="0"/>
              <a:t>&lt;</a:t>
            </a:r>
            <a:r>
              <a:rPr lang="en-US" dirty="0" err="1"/>
              <a:t>SecurityException</a:t>
            </a:r>
            <a:r>
              <a:rPr lang="en-US" dirty="0"/>
              <a:t>&gt;(</a:t>
            </a:r>
            <a:r>
              <a:rPr lang="en-US" dirty="0" err="1"/>
              <a:t>func</a:t>
            </a:r>
            <a:r>
              <a:rPr lang="en-US" dirty="0"/>
              <a:t>);</a:t>
            </a:r>
          </a:p>
          <a:p>
            <a:pPr marL="114300" indent="0">
              <a:buNone/>
            </a:pPr>
            <a:r>
              <a:rPr lang="en-US" dirty="0"/>
              <a:t>}</a:t>
            </a:r>
          </a:p>
          <a:p>
            <a:pPr marL="114300" indent="0">
              <a:buNone/>
            </a:pPr>
            <a:r>
              <a:rPr lang="en-US" b="1" i="0" dirty="0">
                <a:solidFill>
                  <a:srgbClr val="F9FAFB"/>
                </a:solidFill>
                <a:effectLst/>
                <a:highlight>
                  <a:srgbClr val="151517"/>
                </a:highlight>
                <a:latin typeface="quote-cjk-patch"/>
              </a:rPr>
              <a:t>Result: PASS</a:t>
            </a:r>
            <a:br>
              <a:rPr lang="en-US" dirty="0"/>
            </a:br>
            <a:endParaRPr lang="en-US" dirty="0"/>
          </a:p>
          <a:p>
            <a:pPr marL="114300" indent="0">
              <a:buNone/>
            </a:pPr>
            <a:endParaRPr lang="en-US" dirty="0"/>
          </a:p>
          <a:p>
            <a:pPr marL="114300" indent="0" algn="l">
              <a:buNone/>
            </a:pPr>
            <a:r>
              <a:rPr lang="en-US" b="1" i="0" dirty="0">
                <a:solidFill>
                  <a:srgbClr val="F9FAFB"/>
                </a:solidFill>
                <a:effectLst/>
                <a:highlight>
                  <a:srgbClr val="151517"/>
                </a:highlight>
                <a:latin typeface="quote-cjk-patch"/>
              </a:rPr>
              <a:t>Explanation:</a:t>
            </a:r>
            <a:r>
              <a:rPr lang="en-US" b="0" i="0" dirty="0">
                <a:solidFill>
                  <a:srgbClr val="F9FAFB"/>
                </a:solidFill>
                <a:effectLst/>
                <a:highlight>
                  <a:srgbClr val="151517"/>
                </a:highlight>
                <a:latin typeface="quote-cjk-patch"/>
              </a:rPr>
              <a:t> This is a </a:t>
            </a:r>
            <a:r>
              <a:rPr lang="en-US" b="1" i="0" dirty="0">
                <a:solidFill>
                  <a:srgbClr val="F9FAFB"/>
                </a:solidFill>
                <a:effectLst/>
                <a:highlight>
                  <a:srgbClr val="151517"/>
                </a:highlight>
                <a:latin typeface="quote-cjk-patch"/>
              </a:rPr>
              <a:t>negative test</a:t>
            </a:r>
            <a:r>
              <a:rPr lang="en-US" b="0" i="0" dirty="0">
                <a:solidFill>
                  <a:srgbClr val="F9FAFB"/>
                </a:solidFill>
                <a:effectLst/>
                <a:highlight>
                  <a:srgbClr val="151517"/>
                </a:highlight>
                <a:latin typeface="quote-cjk-patch"/>
              </a:rPr>
              <a:t> that targets the architectural layer. Instead of just testing the sanitizer, it tests the final defense: the </a:t>
            </a:r>
            <a:r>
              <a:rPr lang="en-US" b="0" i="0" dirty="0" err="1">
                <a:solidFill>
                  <a:srgbClr val="F9FAFB"/>
                </a:solidFill>
                <a:effectLst/>
                <a:highlight>
                  <a:srgbClr val="151517"/>
                </a:highlight>
                <a:latin typeface="quote-cjk-patch"/>
              </a:rPr>
              <a:t>executeQuery</a:t>
            </a:r>
            <a:r>
              <a:rPr lang="en-US" b="0" i="0" dirty="0">
                <a:solidFill>
                  <a:srgbClr val="F9FAFB"/>
                </a:solidFill>
                <a:effectLst/>
                <a:highlight>
                  <a:srgbClr val="151517"/>
                </a:highlight>
                <a:latin typeface="quote-cjk-patch"/>
              </a:rPr>
              <a:t> function itself. The test passes only if the function detects and blocks a query built from concatenated, untrusted input, likely by forcing the use of parameterized statements and throwing an exception if raw input is used. This is a critical defense-in-depth check.</a:t>
            </a:r>
            <a:br>
              <a:rPr lang="en-US" b="0" i="0" dirty="0">
                <a:solidFill>
                  <a:srgbClr val="800080"/>
                </a:solidFill>
                <a:effectLst/>
                <a:latin typeface="quote-cjk-patch"/>
              </a:rPr>
            </a:br>
            <a:endParaRPr lang="en-US" b="0" i="0" dirty="0">
              <a:solidFill>
                <a:srgbClr val="800080"/>
              </a:solidFill>
              <a:effectLst/>
              <a:latin typeface="quote-cjk-patch"/>
            </a:endParaRPr>
          </a:p>
          <a:p>
            <a:pPr marL="114300" indent="0">
              <a:buNone/>
            </a:pPr>
            <a:endParaRPr lang="en-US" dirty="0"/>
          </a:p>
        </p:txBody>
      </p:sp>
    </p:spTree>
    <p:extLst>
      <p:ext uri="{BB962C8B-B14F-4D97-AF65-F5344CB8AC3E}">
        <p14:creationId xmlns:p14="http://schemas.microsoft.com/office/powerpoint/2010/main" val="130116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algn="l">
              <a:buFont typeface="Arial" panose="020B0604020202020204" pitchFamily="34" charset="0"/>
              <a:buChar char="•"/>
            </a:pPr>
            <a:r>
              <a:rPr lang="en-US" b="1" i="0" dirty="0">
                <a:solidFill>
                  <a:srgbClr val="F9FAFB"/>
                </a:solidFill>
                <a:effectLst/>
                <a:highlight>
                  <a:srgbClr val="151517"/>
                </a:highlight>
                <a:latin typeface="quote-cjk-patch"/>
              </a:rPr>
              <a:t>IDE &amp; Pre-Commit (Shift-Left):</a:t>
            </a:r>
            <a:endParaRPr lang="en-US" b="0" i="0" dirty="0">
              <a:solidFill>
                <a:srgbClr val="F9FAFB"/>
              </a:solidFill>
              <a:effectLst/>
              <a:highlight>
                <a:srgbClr val="151517"/>
              </a:highlight>
              <a:latin typeface="quote-cjk-patch"/>
            </a:endParaRPr>
          </a:p>
          <a:p>
            <a:pPr marL="742950" lvl="1" indent="-285750" algn="l">
              <a:buFont typeface="Arial" panose="020B0604020202020204" pitchFamily="34" charset="0"/>
              <a:buChar char="•"/>
            </a:pPr>
            <a:r>
              <a:rPr lang="en-US" b="1" i="0" dirty="0">
                <a:solidFill>
                  <a:srgbClr val="F9FAFB"/>
                </a:solidFill>
                <a:effectLst/>
                <a:highlight>
                  <a:srgbClr val="151517"/>
                </a:highlight>
                <a:latin typeface="quote-cjk-patch"/>
              </a:rPr>
              <a:t>Tools:</a:t>
            </a:r>
            <a:r>
              <a:rPr lang="en-US" b="0" i="0" dirty="0">
                <a:solidFill>
                  <a:srgbClr val="F9FAFB"/>
                </a:solidFill>
                <a:effectLst/>
                <a:highlight>
                  <a:srgbClr val="151517"/>
                </a:highlight>
                <a:latin typeface="quote-cjk-patch"/>
              </a:rPr>
              <a:t> </a:t>
            </a:r>
            <a:r>
              <a:rPr lang="en-US" b="0" i="0" dirty="0" err="1">
                <a:solidFill>
                  <a:srgbClr val="F9FAFB"/>
                </a:solidFill>
                <a:effectLst/>
                <a:highlight>
                  <a:srgbClr val="151517"/>
                </a:highlight>
                <a:latin typeface="quote-cjk-patch"/>
              </a:rPr>
              <a:t>SonarLint</a:t>
            </a:r>
            <a:r>
              <a:rPr lang="en-US" b="0" i="0" dirty="0">
                <a:solidFill>
                  <a:srgbClr val="F9FAFB"/>
                </a:solidFill>
                <a:effectLst/>
                <a:highlight>
                  <a:srgbClr val="151517"/>
                </a:highlight>
                <a:latin typeface="quote-cjk-patch"/>
              </a:rPr>
              <a:t>, IDE linters with security rules.</a:t>
            </a:r>
          </a:p>
          <a:p>
            <a:pPr marL="742950" lvl="1" indent="-285750" algn="l">
              <a:buFont typeface="Arial" panose="020B0604020202020204" pitchFamily="34" charset="0"/>
              <a:buChar char="•"/>
            </a:pPr>
            <a:r>
              <a:rPr lang="en-US" b="1" i="0" dirty="0">
                <a:solidFill>
                  <a:srgbClr val="F9FAFB"/>
                </a:solidFill>
                <a:effectLst/>
                <a:highlight>
                  <a:srgbClr val="151517"/>
                </a:highlight>
                <a:latin typeface="quote-cjk-patch"/>
              </a:rPr>
              <a:t>Usage:</a:t>
            </a:r>
            <a:r>
              <a:rPr lang="en-US" b="0" i="0" dirty="0">
                <a:solidFill>
                  <a:srgbClr val="F9FAFB"/>
                </a:solidFill>
                <a:effectLst/>
                <a:highlight>
                  <a:srgbClr val="151517"/>
                </a:highlight>
                <a:latin typeface="quote-cjk-patch"/>
              </a:rPr>
              <a:t> Developers catch security code smells (e.g., hardcoded secrets, unsafe functions) </a:t>
            </a:r>
            <a:r>
              <a:rPr lang="en-US" b="1" i="0" dirty="0">
                <a:solidFill>
                  <a:srgbClr val="F9FAFB"/>
                </a:solidFill>
                <a:effectLst/>
                <a:highlight>
                  <a:srgbClr val="151517"/>
                </a:highlight>
                <a:latin typeface="quote-cjk-patch"/>
              </a:rPr>
              <a:t>before committing</a:t>
            </a:r>
            <a:r>
              <a:rPr lang="en-US" b="0" i="0" dirty="0">
                <a:solidFill>
                  <a:srgbClr val="F9FAFB"/>
                </a:solidFill>
                <a:effectLst/>
                <a:highlight>
                  <a:srgbClr val="151517"/>
                </a:highlight>
                <a:latin typeface="quote-cjk-patch"/>
              </a:rPr>
              <a:t> code, providing the fastest feedback.</a:t>
            </a:r>
          </a:p>
          <a:p>
            <a:pPr algn="l">
              <a:buFont typeface="Arial" panose="020B0604020202020204" pitchFamily="34" charset="0"/>
              <a:buChar char="•"/>
            </a:pPr>
            <a:r>
              <a:rPr lang="en-US" b="1" i="0" dirty="0">
                <a:solidFill>
                  <a:srgbClr val="F9FAFB"/>
                </a:solidFill>
                <a:effectLst/>
                <a:highlight>
                  <a:srgbClr val="151517"/>
                </a:highlight>
                <a:latin typeface="quote-cjk-patch"/>
              </a:rPr>
              <a:t>CI Build Stage (Automated Gating):</a:t>
            </a:r>
            <a:endParaRPr lang="en-US" b="0" i="0" dirty="0">
              <a:solidFill>
                <a:srgbClr val="F9FAFB"/>
              </a:solidFill>
              <a:effectLst/>
              <a:highlight>
                <a:srgbClr val="151517"/>
              </a:highlight>
              <a:latin typeface="quote-cjk-patch"/>
            </a:endParaRPr>
          </a:p>
          <a:p>
            <a:pPr marL="742950" lvl="1" indent="-285750" algn="l">
              <a:buFont typeface="Arial" panose="020B0604020202020204" pitchFamily="34" charset="0"/>
              <a:buChar char="•"/>
            </a:pPr>
            <a:r>
              <a:rPr lang="en-US" b="1" i="0" dirty="0">
                <a:solidFill>
                  <a:srgbClr val="F9FAFB"/>
                </a:solidFill>
                <a:effectLst/>
                <a:highlight>
                  <a:srgbClr val="151517"/>
                </a:highlight>
                <a:latin typeface="quote-cjk-patch"/>
              </a:rPr>
              <a:t>Tools:</a:t>
            </a:r>
            <a:r>
              <a:rPr lang="en-US" b="0" i="0" dirty="0">
                <a:solidFill>
                  <a:srgbClr val="F9FAFB"/>
                </a:solidFill>
                <a:effectLst/>
                <a:highlight>
                  <a:srgbClr val="151517"/>
                </a:highlight>
                <a:latin typeface="quote-cjk-patch"/>
              </a:rPr>
              <a:t> </a:t>
            </a:r>
            <a:r>
              <a:rPr lang="en-US" b="1" i="0" dirty="0">
                <a:solidFill>
                  <a:srgbClr val="F9FAFB"/>
                </a:solidFill>
                <a:effectLst/>
                <a:highlight>
                  <a:srgbClr val="151517"/>
                </a:highlight>
                <a:latin typeface="quote-cjk-patch"/>
              </a:rPr>
              <a:t>SonarQube</a:t>
            </a:r>
            <a:r>
              <a:rPr lang="en-US" b="0" i="0" dirty="0">
                <a:solidFill>
                  <a:srgbClr val="F9FAFB"/>
                </a:solidFill>
                <a:effectLst/>
                <a:highlight>
                  <a:srgbClr val="151517"/>
                </a:highlight>
                <a:latin typeface="quote-cjk-patch"/>
              </a:rPr>
              <a:t> or </a:t>
            </a:r>
            <a:r>
              <a:rPr lang="en-US" b="1" i="0" dirty="0" err="1">
                <a:solidFill>
                  <a:srgbClr val="F9FAFB"/>
                </a:solidFill>
                <a:effectLst/>
                <a:highlight>
                  <a:srgbClr val="151517"/>
                </a:highlight>
                <a:latin typeface="quote-cjk-patch"/>
              </a:rPr>
              <a:t>Checkmarx</a:t>
            </a:r>
            <a:r>
              <a:rPr lang="en-US" b="0" i="0" dirty="0">
                <a:solidFill>
                  <a:srgbClr val="F9FAFB"/>
                </a:solidFill>
                <a:effectLst/>
                <a:highlight>
                  <a:srgbClr val="151517"/>
                </a:highlight>
                <a:latin typeface="quote-cjk-patch"/>
              </a:rPr>
              <a:t> (SAST).</a:t>
            </a:r>
          </a:p>
          <a:p>
            <a:pPr marL="742950" lvl="1" indent="-285750" algn="l">
              <a:buFont typeface="Arial" panose="020B0604020202020204" pitchFamily="34" charset="0"/>
              <a:buChar char="•"/>
            </a:pPr>
            <a:r>
              <a:rPr lang="en-US" b="1" i="0" dirty="0">
                <a:solidFill>
                  <a:srgbClr val="F9FAFB"/>
                </a:solidFill>
                <a:effectLst/>
                <a:highlight>
                  <a:srgbClr val="151517"/>
                </a:highlight>
                <a:latin typeface="quote-cjk-patch"/>
              </a:rPr>
              <a:t>Usage:</a:t>
            </a:r>
            <a:r>
              <a:rPr lang="en-US" b="0" i="0" dirty="0">
                <a:solidFill>
                  <a:srgbClr val="F9FAFB"/>
                </a:solidFill>
                <a:effectLst/>
                <a:highlight>
                  <a:srgbClr val="151517"/>
                </a:highlight>
                <a:latin typeface="quote-cjk-patch"/>
              </a:rPr>
              <a:t> On every pull request, these tools </a:t>
            </a:r>
            <a:r>
              <a:rPr lang="en-US" b="1" i="0" dirty="0">
                <a:solidFill>
                  <a:srgbClr val="F9FAFB"/>
                </a:solidFill>
                <a:effectLst/>
                <a:highlight>
                  <a:srgbClr val="151517"/>
                </a:highlight>
                <a:latin typeface="quote-cjk-patch"/>
              </a:rPr>
              <a:t>statically analyze the source code</a:t>
            </a:r>
            <a:r>
              <a:rPr lang="en-US" b="0" i="0" dirty="0">
                <a:solidFill>
                  <a:srgbClr val="F9FAFB"/>
                </a:solidFill>
                <a:effectLst/>
                <a:highlight>
                  <a:srgbClr val="151517"/>
                </a:highlight>
                <a:latin typeface="quote-cjk-patch"/>
              </a:rPr>
              <a:t> against our policy standards, identifying vulnerabilities like SQLi or XSS and failing the build if critical issues are found.</a:t>
            </a:r>
          </a:p>
          <a:p>
            <a:pPr algn="l">
              <a:buFont typeface="Arial" panose="020B0604020202020204" pitchFamily="34" charset="0"/>
              <a:buChar char="•"/>
            </a:pPr>
            <a:r>
              <a:rPr lang="en-US" b="1" i="0" dirty="0">
                <a:solidFill>
                  <a:srgbClr val="F9FAFB"/>
                </a:solidFill>
                <a:effectLst/>
                <a:highlight>
                  <a:srgbClr val="151517"/>
                </a:highlight>
                <a:latin typeface="quote-cjk-patch"/>
              </a:rPr>
              <a:t>Test Stage (Running Environment Check):</a:t>
            </a:r>
            <a:endParaRPr lang="en-US" b="0" i="0" dirty="0">
              <a:solidFill>
                <a:srgbClr val="F9FAFB"/>
              </a:solidFill>
              <a:effectLst/>
              <a:highlight>
                <a:srgbClr val="151517"/>
              </a:highlight>
              <a:latin typeface="quote-cjk-patch"/>
            </a:endParaRPr>
          </a:p>
          <a:p>
            <a:pPr marL="742950" lvl="1" indent="-285750" algn="l">
              <a:buFont typeface="Arial" panose="020B0604020202020204" pitchFamily="34" charset="0"/>
              <a:buChar char="•"/>
            </a:pPr>
            <a:r>
              <a:rPr lang="en-US" b="1" i="0" dirty="0">
                <a:solidFill>
                  <a:srgbClr val="F9FAFB"/>
                </a:solidFill>
                <a:effectLst/>
                <a:highlight>
                  <a:srgbClr val="151517"/>
                </a:highlight>
                <a:latin typeface="quote-cjk-patch"/>
              </a:rPr>
              <a:t>Tools:</a:t>
            </a:r>
            <a:r>
              <a:rPr lang="en-US" b="0" i="0" dirty="0">
                <a:solidFill>
                  <a:srgbClr val="F9FAFB"/>
                </a:solidFill>
                <a:effectLst/>
                <a:highlight>
                  <a:srgbClr val="151517"/>
                </a:highlight>
                <a:latin typeface="quote-cjk-patch"/>
              </a:rPr>
              <a:t> </a:t>
            </a:r>
            <a:r>
              <a:rPr lang="en-US" b="1" i="0" dirty="0">
                <a:solidFill>
                  <a:srgbClr val="F9FAFB"/>
                </a:solidFill>
                <a:effectLst/>
                <a:highlight>
                  <a:srgbClr val="151517"/>
                </a:highlight>
                <a:latin typeface="quote-cjk-patch"/>
              </a:rPr>
              <a:t>OWASP ZAP</a:t>
            </a:r>
            <a:r>
              <a:rPr lang="en-US" b="0" i="0" dirty="0">
                <a:solidFill>
                  <a:srgbClr val="F9FAFB"/>
                </a:solidFill>
                <a:effectLst/>
                <a:highlight>
                  <a:srgbClr val="151517"/>
                </a:highlight>
                <a:latin typeface="quote-cjk-patch"/>
              </a:rPr>
              <a:t> or </a:t>
            </a:r>
            <a:r>
              <a:rPr lang="en-US" b="1" i="0" dirty="0">
                <a:solidFill>
                  <a:srgbClr val="F9FAFB"/>
                </a:solidFill>
                <a:effectLst/>
                <a:highlight>
                  <a:srgbClr val="151517"/>
                </a:highlight>
                <a:latin typeface="quote-cjk-patch"/>
              </a:rPr>
              <a:t>Burp Suite</a:t>
            </a:r>
            <a:r>
              <a:rPr lang="en-US" b="0" i="0" dirty="0">
                <a:solidFill>
                  <a:srgbClr val="F9FAFB"/>
                </a:solidFill>
                <a:effectLst/>
                <a:highlight>
                  <a:srgbClr val="151517"/>
                </a:highlight>
                <a:latin typeface="quote-cjk-patch"/>
              </a:rPr>
              <a:t> (DAST).</a:t>
            </a:r>
          </a:p>
          <a:p>
            <a:pPr marL="742950" lvl="1" indent="-285750" algn="l">
              <a:buFont typeface="Arial" panose="020B0604020202020204" pitchFamily="34" charset="0"/>
              <a:buChar char="•"/>
            </a:pPr>
            <a:r>
              <a:rPr lang="en-US" b="1" i="0" dirty="0">
                <a:solidFill>
                  <a:srgbClr val="F9FAFB"/>
                </a:solidFill>
                <a:effectLst/>
                <a:highlight>
                  <a:srgbClr val="151517"/>
                </a:highlight>
                <a:latin typeface="quote-cjk-patch"/>
              </a:rPr>
              <a:t>Usage:</a:t>
            </a:r>
            <a:r>
              <a:rPr lang="en-US" b="0" i="0" dirty="0">
                <a:solidFill>
                  <a:srgbClr val="F9FAFB"/>
                </a:solidFill>
                <a:effectLst/>
                <a:highlight>
                  <a:srgbClr val="151517"/>
                </a:highlight>
                <a:latin typeface="quote-cjk-patch"/>
              </a:rPr>
              <a:t> After deployment to a staging environment, these tools </a:t>
            </a:r>
            <a:r>
              <a:rPr lang="en-US" b="1" i="0" dirty="0">
                <a:solidFill>
                  <a:srgbClr val="F9FAFB"/>
                </a:solidFill>
                <a:effectLst/>
                <a:highlight>
                  <a:srgbClr val="151517"/>
                </a:highlight>
                <a:latin typeface="quote-cjk-patch"/>
              </a:rPr>
              <a:t>actively probe the running application</a:t>
            </a:r>
            <a:r>
              <a:rPr lang="en-US" b="0" i="0" dirty="0">
                <a:solidFill>
                  <a:srgbClr val="F9FAFB"/>
                </a:solidFill>
                <a:effectLst/>
                <a:highlight>
                  <a:srgbClr val="151517"/>
                </a:highlight>
                <a:latin typeface="quote-cjk-patch"/>
              </a:rPr>
              <a:t> for vulnerabilities, catching runtime issues that SAST cannot, like misconfigurations and authentication flaws.</a:t>
            </a:r>
          </a:p>
          <a:p>
            <a:pPr algn="l">
              <a:buFont typeface="Arial" panose="020B0604020202020204" pitchFamily="34" charset="0"/>
              <a:buChar char="•"/>
            </a:pPr>
            <a:r>
              <a:rPr lang="en-US" b="1" i="0" dirty="0">
                <a:solidFill>
                  <a:srgbClr val="F9FAFB"/>
                </a:solidFill>
                <a:effectLst/>
                <a:highlight>
                  <a:srgbClr val="151517"/>
                </a:highlight>
                <a:latin typeface="quote-cjk-patch"/>
              </a:rPr>
              <a:t>Production Stage (Continuous Monitoring):</a:t>
            </a:r>
            <a:endParaRPr lang="en-US" b="0" i="0" dirty="0">
              <a:solidFill>
                <a:srgbClr val="F9FAFB"/>
              </a:solidFill>
              <a:effectLst/>
              <a:highlight>
                <a:srgbClr val="151517"/>
              </a:highlight>
              <a:latin typeface="quote-cjk-patch"/>
            </a:endParaRPr>
          </a:p>
          <a:p>
            <a:pPr marL="742950" lvl="1" indent="-285750" algn="l">
              <a:buFont typeface="Arial" panose="020B0604020202020204" pitchFamily="34" charset="0"/>
              <a:buChar char="•"/>
            </a:pPr>
            <a:r>
              <a:rPr lang="en-US" b="1" i="0" dirty="0">
                <a:solidFill>
                  <a:srgbClr val="F9FAFB"/>
                </a:solidFill>
                <a:effectLst/>
                <a:highlight>
                  <a:srgbClr val="151517"/>
                </a:highlight>
                <a:latin typeface="quote-cjk-patch"/>
              </a:rPr>
              <a:t>Tools:</a:t>
            </a:r>
            <a:r>
              <a:rPr lang="en-US" b="0" i="0" dirty="0">
                <a:solidFill>
                  <a:srgbClr val="F9FAFB"/>
                </a:solidFill>
                <a:effectLst/>
                <a:highlight>
                  <a:srgbClr val="151517"/>
                </a:highlight>
                <a:latin typeface="quote-cjk-patch"/>
              </a:rPr>
              <a:t> </a:t>
            </a:r>
            <a:r>
              <a:rPr lang="en-US" b="1" i="0" dirty="0">
                <a:solidFill>
                  <a:srgbClr val="F9FAFB"/>
                </a:solidFill>
                <a:effectLst/>
                <a:highlight>
                  <a:srgbClr val="151517"/>
                </a:highlight>
                <a:latin typeface="quote-cjk-patch"/>
              </a:rPr>
              <a:t>OSSF Scorecard</a:t>
            </a:r>
            <a:r>
              <a:rPr lang="en-US" b="0" i="0" dirty="0">
                <a:solidFill>
                  <a:srgbClr val="F9FAFB"/>
                </a:solidFill>
                <a:effectLst/>
                <a:highlight>
                  <a:srgbClr val="151517"/>
                </a:highlight>
                <a:latin typeface="quote-cjk-patch"/>
              </a:rPr>
              <a:t>, Software Composition Analysis (SCA) tools.</a:t>
            </a:r>
          </a:p>
          <a:p>
            <a:pPr marL="742950" lvl="1" indent="-285750" algn="l">
              <a:buFont typeface="Arial" panose="020B0604020202020204" pitchFamily="34" charset="0"/>
              <a:buChar char="•"/>
            </a:pPr>
            <a:r>
              <a:rPr lang="en-US" b="1" i="0" dirty="0">
                <a:solidFill>
                  <a:srgbClr val="F9FAFB"/>
                </a:solidFill>
                <a:effectLst/>
                <a:highlight>
                  <a:srgbClr val="151517"/>
                </a:highlight>
                <a:latin typeface="quote-cjk-patch"/>
              </a:rPr>
              <a:t>Usage:</a:t>
            </a:r>
            <a:r>
              <a:rPr lang="en-US" b="0" i="0" dirty="0">
                <a:solidFill>
                  <a:srgbClr val="F9FAFB"/>
                </a:solidFill>
                <a:effectLst/>
                <a:highlight>
                  <a:srgbClr val="151517"/>
                </a:highlight>
                <a:latin typeface="quote-cjk-patch"/>
              </a:rPr>
              <a:t> These tools continuously scan our deployed application and its dependencies for </a:t>
            </a:r>
            <a:r>
              <a:rPr lang="en-US" b="1" i="0" dirty="0">
                <a:solidFill>
                  <a:srgbClr val="F9FAFB"/>
                </a:solidFill>
                <a:effectLst/>
                <a:highlight>
                  <a:srgbClr val="151517"/>
                </a:highlight>
                <a:latin typeface="quote-cjk-patch"/>
              </a:rPr>
              <a:t>newly discovered vulnerabilities</a:t>
            </a:r>
            <a:r>
              <a:rPr lang="en-US" b="0" i="0" dirty="0">
                <a:solidFill>
                  <a:srgbClr val="F9FAFB"/>
                </a:solidFill>
                <a:effectLst/>
                <a:highlight>
                  <a:srgbClr val="151517"/>
                </a:highlight>
                <a:latin typeface="quote-cjk-patch"/>
              </a:rPr>
              <a:t> in third-party libraries, ensuring ongoing security posture.</a:t>
            </a:r>
          </a:p>
          <a:p>
            <a:pPr marL="114300" indent="0">
              <a:buNone/>
            </a:pPr>
            <a:br>
              <a:rPr lang="en-US" dirty="0"/>
            </a:b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 shot of a computer&#10;&#10;Description automatically generated">
            <a:extLst>
              <a:ext uri="{FF2B5EF4-FFF2-40B4-BE49-F238E27FC236}">
                <a16:creationId xmlns:a16="http://schemas.microsoft.com/office/drawing/2014/main" id="{8F91480A-1E26-92BF-313E-FF136F8C84B0}"/>
              </a:ext>
            </a:extLst>
          </p:cNvPr>
          <p:cNvPicPr>
            <a:picLocks noChangeAspect="1"/>
          </p:cNvPicPr>
          <p:nvPr/>
        </p:nvPicPr>
        <p:blipFill>
          <a:blip r:embed="rId5"/>
          <a:stretch>
            <a:fillRect/>
          </a:stretch>
        </p:blipFill>
        <p:spPr>
          <a:xfrm>
            <a:off x="1031643" y="393307"/>
            <a:ext cx="7772400" cy="1533024"/>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76ED84FB-4AB7-4F16-ED40-A97BCE7EB263}"/>
              </a:ext>
            </a:extLst>
          </p:cNvPr>
          <p:cNvGraphicFramePr>
            <a:graphicFrameLocks noGrp="1"/>
          </p:cNvGraphicFramePr>
          <p:nvPr>
            <p:extLst>
              <p:ext uri="{D42A27DB-BD31-4B8C-83A1-F6EECF244321}">
                <p14:modId xmlns:p14="http://schemas.microsoft.com/office/powerpoint/2010/main" val="2408459511"/>
              </p:ext>
            </p:extLst>
          </p:nvPr>
        </p:nvGraphicFramePr>
        <p:xfrm>
          <a:off x="685800" y="2438241"/>
          <a:ext cx="10820400" cy="3535680"/>
        </p:xfrm>
        <a:graphic>
          <a:graphicData uri="http://schemas.openxmlformats.org/drawingml/2006/table">
            <a:tbl>
              <a:tblPr/>
              <a:tblGrid>
                <a:gridCol w="2312424">
                  <a:extLst>
                    <a:ext uri="{9D8B030D-6E8A-4147-A177-3AD203B41FA5}">
                      <a16:colId xmlns:a16="http://schemas.microsoft.com/office/drawing/2014/main" val="1896525853"/>
                    </a:ext>
                  </a:extLst>
                </a:gridCol>
                <a:gridCol w="2835992">
                  <a:extLst>
                    <a:ext uri="{9D8B030D-6E8A-4147-A177-3AD203B41FA5}">
                      <a16:colId xmlns:a16="http://schemas.microsoft.com/office/drawing/2014/main" val="1056285735"/>
                    </a:ext>
                  </a:extLst>
                </a:gridCol>
                <a:gridCol w="2835992">
                  <a:extLst>
                    <a:ext uri="{9D8B030D-6E8A-4147-A177-3AD203B41FA5}">
                      <a16:colId xmlns:a16="http://schemas.microsoft.com/office/drawing/2014/main" val="26003960"/>
                    </a:ext>
                  </a:extLst>
                </a:gridCol>
                <a:gridCol w="2835992">
                  <a:extLst>
                    <a:ext uri="{9D8B030D-6E8A-4147-A177-3AD203B41FA5}">
                      <a16:colId xmlns:a16="http://schemas.microsoft.com/office/drawing/2014/main" val="3319580125"/>
                    </a:ext>
                  </a:extLst>
                </a:gridCol>
              </a:tblGrid>
              <a:tr h="0">
                <a:tc>
                  <a:txBody>
                    <a:bodyPr/>
                    <a:lstStyle/>
                    <a:p>
                      <a:pPr algn="l"/>
                      <a:r>
                        <a:rPr lang="en-US" b="0" dirty="0">
                          <a:solidFill>
                            <a:schemeClr val="bg1"/>
                          </a:solidFill>
                          <a:effectLst/>
                          <a:latin typeface="quote-cjk-patch"/>
                        </a:rPr>
                        <a:t>Problem</a:t>
                      </a:r>
                    </a:p>
                  </a:txBody>
                  <a:tcPr marR="152400" marT="95250" marB="95250" anchor="ctr">
                    <a:lnL>
                      <a:noFill/>
                    </a:lnL>
                    <a:lnR>
                      <a:noFill/>
                    </a:lnR>
                    <a:lnT>
                      <a:noFill/>
                    </a:lnT>
                    <a:lnB>
                      <a:noFill/>
                    </a:lnB>
                    <a:solidFill>
                      <a:srgbClr val="151517"/>
                    </a:solidFill>
                  </a:tcPr>
                </a:tc>
                <a:tc>
                  <a:txBody>
                    <a:bodyPr/>
                    <a:lstStyle/>
                    <a:p>
                      <a:pPr algn="l"/>
                      <a:r>
                        <a:rPr lang="en-US" b="0">
                          <a:solidFill>
                            <a:schemeClr val="bg1"/>
                          </a:solidFill>
                          <a:effectLst/>
                          <a:latin typeface="quote-cjk-patch"/>
                        </a:rPr>
                        <a:t>Proposed Solution</a:t>
                      </a:r>
                    </a:p>
                  </a:txBody>
                  <a:tcPr marL="152400" marR="152400" marT="95250" marB="95250" anchor="ctr">
                    <a:lnL>
                      <a:noFill/>
                    </a:lnL>
                    <a:lnR>
                      <a:noFill/>
                    </a:lnR>
                    <a:lnT>
                      <a:noFill/>
                    </a:lnT>
                    <a:lnB>
                      <a:noFill/>
                    </a:lnB>
                    <a:solidFill>
                      <a:srgbClr val="151517"/>
                    </a:solidFill>
                  </a:tcPr>
                </a:tc>
                <a:tc>
                  <a:txBody>
                    <a:bodyPr/>
                    <a:lstStyle/>
                    <a:p>
                      <a:pPr algn="l"/>
                      <a:r>
                        <a:rPr lang="en-US" b="0">
                          <a:solidFill>
                            <a:schemeClr val="bg1"/>
                          </a:solidFill>
                          <a:effectLst/>
                          <a:latin typeface="quote-cjk-patch"/>
                        </a:rPr>
                        <a:t>Act Now (Benefits)</a:t>
                      </a:r>
                    </a:p>
                  </a:txBody>
                  <a:tcPr marL="152400" marR="152400" marT="95250" marB="95250" anchor="ctr">
                    <a:lnL>
                      <a:noFill/>
                    </a:lnL>
                    <a:lnR>
                      <a:noFill/>
                    </a:lnR>
                    <a:lnT>
                      <a:noFill/>
                    </a:lnT>
                    <a:lnB>
                      <a:noFill/>
                    </a:lnB>
                    <a:solidFill>
                      <a:srgbClr val="151517"/>
                    </a:solidFill>
                  </a:tcPr>
                </a:tc>
                <a:tc>
                  <a:txBody>
                    <a:bodyPr/>
                    <a:lstStyle/>
                    <a:p>
                      <a:pPr algn="l"/>
                      <a:r>
                        <a:rPr lang="en-US" b="0">
                          <a:solidFill>
                            <a:schemeClr val="bg1"/>
                          </a:solidFill>
                          <a:effectLst/>
                          <a:latin typeface="quote-cjk-patch"/>
                        </a:rPr>
                        <a:t>Wait (Risks)</a:t>
                      </a:r>
                    </a:p>
                  </a:txBody>
                  <a:tcPr marL="152400" marR="152400" marT="95250" marB="95250" anchor="ctr">
                    <a:lnL>
                      <a:noFill/>
                    </a:lnL>
                    <a:lnR>
                      <a:noFill/>
                    </a:lnR>
                    <a:lnT>
                      <a:noFill/>
                    </a:lnT>
                    <a:lnB>
                      <a:noFill/>
                    </a:lnB>
                    <a:solidFill>
                      <a:srgbClr val="151517"/>
                    </a:solidFill>
                  </a:tcPr>
                </a:tc>
                <a:extLst>
                  <a:ext uri="{0D108BD9-81ED-4DB2-BD59-A6C34878D82A}">
                    <a16:rowId xmlns:a16="http://schemas.microsoft.com/office/drawing/2014/main" val="2057605927"/>
                  </a:ext>
                </a:extLst>
              </a:tr>
              <a:tr h="0">
                <a:tc>
                  <a:txBody>
                    <a:bodyPr/>
                    <a:lstStyle/>
                    <a:p>
                      <a:r>
                        <a:rPr lang="en-US" b="1" dirty="0">
                          <a:solidFill>
                            <a:schemeClr val="bg1"/>
                          </a:solidFill>
                          <a:effectLst/>
                          <a:latin typeface="quote-cjk-patch"/>
                        </a:rPr>
                        <a:t>Critical vulnerabilities</a:t>
                      </a:r>
                      <a:r>
                        <a:rPr lang="en-US" b="0" dirty="0">
                          <a:solidFill>
                            <a:schemeClr val="bg1"/>
                          </a:solidFill>
                          <a:effectLst/>
                          <a:latin typeface="quote-cjk-patch"/>
                        </a:rPr>
                        <a:t> (e.g., SQLi) in legacy code.</a:t>
                      </a:r>
                    </a:p>
                  </a:txBody>
                  <a:tcPr marR="152400" marT="95250" marB="95250" anchor="ctr">
                    <a:lnL>
                      <a:noFill/>
                    </a:lnL>
                    <a:lnR>
                      <a:noFill/>
                    </a:lnR>
                    <a:lnT>
                      <a:noFill/>
                    </a:lnT>
                    <a:lnB>
                      <a:noFill/>
                    </a:lnB>
                    <a:solidFill>
                      <a:srgbClr val="151517"/>
                    </a:solidFill>
                  </a:tcPr>
                </a:tc>
                <a:tc>
                  <a:txBody>
                    <a:bodyPr/>
                    <a:lstStyle/>
                    <a:p>
                      <a:r>
                        <a:rPr lang="en-US" b="0" dirty="0">
                          <a:solidFill>
                            <a:schemeClr val="bg1"/>
                          </a:solidFill>
                          <a:effectLst/>
                          <a:latin typeface="quote-cjk-patch"/>
                        </a:rPr>
                        <a:t>Apply patches; refactor code using parameterized queries.</a:t>
                      </a:r>
                    </a:p>
                  </a:txBody>
                  <a:tcPr marL="152400" marR="152400" marT="95250" marB="95250" anchor="ctr">
                    <a:lnL>
                      <a:noFill/>
                    </a:lnL>
                    <a:lnR>
                      <a:noFill/>
                    </a:lnR>
                    <a:lnT>
                      <a:noFill/>
                    </a:lnT>
                    <a:lnB>
                      <a:noFill/>
                    </a:lnB>
                    <a:solidFill>
                      <a:srgbClr val="151517"/>
                    </a:solidFill>
                  </a:tcPr>
                </a:tc>
                <a:tc>
                  <a:txBody>
                    <a:bodyPr/>
                    <a:lstStyle/>
                    <a:p>
                      <a:r>
                        <a:rPr lang="en-US" b="1">
                          <a:solidFill>
                            <a:schemeClr val="bg1"/>
                          </a:solidFill>
                          <a:effectLst/>
                          <a:latin typeface="quote-cjk-patch"/>
                        </a:rPr>
                        <a:t>Prevent data breach.</a:t>
                      </a:r>
                      <a:r>
                        <a:rPr lang="en-US" b="0">
                          <a:solidFill>
                            <a:schemeClr val="bg1"/>
                          </a:solidFill>
                          <a:effectLst/>
                          <a:latin typeface="quote-cjk-patch"/>
                        </a:rPr>
                        <a:t> Maintain customer trust and regulatory compliance.</a:t>
                      </a:r>
                    </a:p>
                  </a:txBody>
                  <a:tcPr marL="152400" marR="152400" marT="95250" marB="95250" anchor="ctr">
                    <a:lnL>
                      <a:noFill/>
                    </a:lnL>
                    <a:lnR>
                      <a:noFill/>
                    </a:lnR>
                    <a:lnT>
                      <a:noFill/>
                    </a:lnT>
                    <a:lnB>
                      <a:noFill/>
                    </a:lnB>
                    <a:solidFill>
                      <a:srgbClr val="151517"/>
                    </a:solidFill>
                  </a:tcPr>
                </a:tc>
                <a:tc>
                  <a:txBody>
                    <a:bodyPr/>
                    <a:lstStyle/>
                    <a:p>
                      <a:r>
                        <a:rPr lang="en-US" b="1">
                          <a:solidFill>
                            <a:schemeClr val="bg1"/>
                          </a:solidFill>
                          <a:effectLst/>
                          <a:latin typeface="quote-cjk-patch"/>
                        </a:rPr>
                        <a:t>Catastrophic data loss/exposure.</a:t>
                      </a:r>
                      <a:r>
                        <a:rPr lang="en-US" b="0">
                          <a:solidFill>
                            <a:schemeClr val="bg1"/>
                          </a:solidFill>
                          <a:effectLst/>
                          <a:latin typeface="quote-cjk-patch"/>
                        </a:rPr>
                        <a:t> Reputational damage, massive fines. </a:t>
                      </a:r>
                      <a:r>
                        <a:rPr lang="en-US" b="1">
                          <a:solidFill>
                            <a:schemeClr val="bg1"/>
                          </a:solidFill>
                          <a:effectLst/>
                          <a:latin typeface="quote-cjk-patch"/>
                        </a:rPr>
                        <a:t>Unacceptable.</a:t>
                      </a:r>
                      <a:endParaRPr lang="en-US" b="0">
                        <a:solidFill>
                          <a:schemeClr val="bg1"/>
                        </a:solidFill>
                        <a:effectLst/>
                        <a:latin typeface="quote-cjk-patch"/>
                      </a:endParaRPr>
                    </a:p>
                  </a:txBody>
                  <a:tcPr marL="152400" marR="152400" marT="95250" marB="95250" anchor="ctr">
                    <a:lnL>
                      <a:noFill/>
                    </a:lnL>
                    <a:lnR>
                      <a:noFill/>
                    </a:lnR>
                    <a:lnT>
                      <a:noFill/>
                    </a:lnT>
                    <a:lnB>
                      <a:noFill/>
                    </a:lnB>
                    <a:solidFill>
                      <a:srgbClr val="151517"/>
                    </a:solidFill>
                  </a:tcPr>
                </a:tc>
                <a:extLst>
                  <a:ext uri="{0D108BD9-81ED-4DB2-BD59-A6C34878D82A}">
                    <a16:rowId xmlns:a16="http://schemas.microsoft.com/office/drawing/2014/main" val="3364006443"/>
                  </a:ext>
                </a:extLst>
              </a:tr>
              <a:tr h="0">
                <a:tc>
                  <a:txBody>
                    <a:bodyPr/>
                    <a:lstStyle/>
                    <a:p>
                      <a:r>
                        <a:rPr lang="en-US" b="1">
                          <a:solidFill>
                            <a:schemeClr val="bg1"/>
                          </a:solidFill>
                          <a:effectLst/>
                          <a:latin typeface="quote-cjk-patch"/>
                        </a:rPr>
                        <a:t>Technical Debt &amp; "Quick Fixes"</a:t>
                      </a:r>
                      <a:r>
                        <a:rPr lang="en-US" b="0">
                          <a:solidFill>
                            <a:schemeClr val="bg1"/>
                          </a:solidFill>
                          <a:effectLst/>
                          <a:latin typeface="quote-cjk-patch"/>
                        </a:rPr>
                        <a:t> creating security holes.</a:t>
                      </a:r>
                    </a:p>
                  </a:txBody>
                  <a:tcPr marR="152400" marT="95250" marB="95250" anchor="ctr">
                    <a:lnL>
                      <a:noFill/>
                    </a:lnL>
                    <a:lnR>
                      <a:noFill/>
                    </a:lnR>
                    <a:lnT>
                      <a:noFill/>
                    </a:lnT>
                    <a:lnB>
                      <a:noFill/>
                    </a:lnB>
                    <a:solidFill>
                      <a:srgbClr val="151517"/>
                    </a:solidFill>
                  </a:tcPr>
                </a:tc>
                <a:tc>
                  <a:txBody>
                    <a:bodyPr/>
                    <a:lstStyle/>
                    <a:p>
                      <a:r>
                        <a:rPr lang="en-US" b="0" dirty="0">
                          <a:solidFill>
                            <a:schemeClr val="bg1"/>
                          </a:solidFill>
                          <a:effectLst/>
                          <a:latin typeface="quote-cjk-patch"/>
                        </a:rPr>
                        <a:t>Dedicate 20% of each sprint to refactoring and addressing security debt.</a:t>
                      </a:r>
                    </a:p>
                  </a:txBody>
                  <a:tcPr marL="152400" marR="152400" marT="95250" marB="95250" anchor="ctr">
                    <a:lnL>
                      <a:noFill/>
                    </a:lnL>
                    <a:lnR>
                      <a:noFill/>
                    </a:lnR>
                    <a:lnT>
                      <a:noFill/>
                    </a:lnT>
                    <a:lnB>
                      <a:noFill/>
                    </a:lnB>
                    <a:solidFill>
                      <a:srgbClr val="151517"/>
                    </a:solidFill>
                  </a:tcPr>
                </a:tc>
                <a:tc>
                  <a:txBody>
                    <a:bodyPr/>
                    <a:lstStyle/>
                    <a:p>
                      <a:r>
                        <a:rPr lang="en-US" b="1" dirty="0">
                          <a:solidFill>
                            <a:schemeClr val="bg1"/>
                          </a:solidFill>
                          <a:effectLst/>
                          <a:latin typeface="quote-cjk-patch"/>
                        </a:rPr>
                        <a:t>Increased code quality &amp; resilience.</a:t>
                      </a:r>
                      <a:r>
                        <a:rPr lang="en-US" b="0" dirty="0">
                          <a:solidFill>
                            <a:schemeClr val="bg1"/>
                          </a:solidFill>
                          <a:effectLst/>
                          <a:latin typeface="quote-cjk-patch"/>
                        </a:rPr>
                        <a:t> Reduces long-term cost of maintenance and emergency patches.</a:t>
                      </a:r>
                    </a:p>
                  </a:txBody>
                  <a:tcPr marL="152400" marR="152400" marT="95250" marB="95250" anchor="ctr">
                    <a:lnL>
                      <a:noFill/>
                    </a:lnL>
                    <a:lnR>
                      <a:noFill/>
                    </a:lnR>
                    <a:lnT>
                      <a:noFill/>
                    </a:lnT>
                    <a:lnB>
                      <a:noFill/>
                    </a:lnB>
                    <a:solidFill>
                      <a:srgbClr val="151517"/>
                    </a:solidFill>
                  </a:tcPr>
                </a:tc>
                <a:tc>
                  <a:txBody>
                    <a:bodyPr/>
                    <a:lstStyle/>
                    <a:p>
                      <a:r>
                        <a:rPr lang="en-US" b="1">
                          <a:solidFill>
                            <a:schemeClr val="bg1"/>
                          </a:solidFill>
                          <a:effectLst/>
                          <a:latin typeface="quote-cjk-patch"/>
                        </a:rPr>
                        <a:t>Increasingly brittle system.</a:t>
                      </a:r>
                      <a:r>
                        <a:rPr lang="en-US" b="0">
                          <a:solidFill>
                            <a:schemeClr val="bg1"/>
                          </a:solidFill>
                          <a:effectLst/>
                          <a:latin typeface="quote-cjk-patch"/>
                        </a:rPr>
                        <a:t> Future changes become riskier and more expensive.</a:t>
                      </a:r>
                    </a:p>
                  </a:txBody>
                  <a:tcPr marL="152400" marR="152400" marT="95250" marB="95250" anchor="ctr">
                    <a:lnL>
                      <a:noFill/>
                    </a:lnL>
                    <a:lnR>
                      <a:noFill/>
                    </a:lnR>
                    <a:lnT>
                      <a:noFill/>
                    </a:lnT>
                    <a:lnB>
                      <a:noFill/>
                    </a:lnB>
                    <a:solidFill>
                      <a:srgbClr val="151517"/>
                    </a:solidFill>
                  </a:tcPr>
                </a:tc>
                <a:extLst>
                  <a:ext uri="{0D108BD9-81ED-4DB2-BD59-A6C34878D82A}">
                    <a16:rowId xmlns:a16="http://schemas.microsoft.com/office/drawing/2014/main" val="1815729804"/>
                  </a:ext>
                </a:extLst>
              </a:tr>
              <a:tr h="0">
                <a:tc>
                  <a:txBody>
                    <a:bodyPr/>
                    <a:lstStyle/>
                    <a:p>
                      <a:r>
                        <a:rPr lang="en-US" b="1">
                          <a:solidFill>
                            <a:schemeClr val="bg1"/>
                          </a:solidFill>
                          <a:effectLst/>
                          <a:latin typeface="quote-cjk-patch"/>
                        </a:rPr>
                        <a:t>Lack of Software Bill of Materials (SBOM).</a:t>
                      </a:r>
                      <a:endParaRPr lang="en-US" b="0">
                        <a:solidFill>
                          <a:schemeClr val="bg1"/>
                        </a:solidFill>
                        <a:effectLst/>
                        <a:latin typeface="quote-cjk-patch"/>
                      </a:endParaRPr>
                    </a:p>
                  </a:txBody>
                  <a:tcPr marR="152400" marT="95250" marB="95250" anchor="ctr">
                    <a:lnL>
                      <a:noFill/>
                    </a:lnL>
                    <a:lnR>
                      <a:noFill/>
                    </a:lnR>
                    <a:lnT>
                      <a:noFill/>
                    </a:lnT>
                    <a:lnB>
                      <a:noFill/>
                    </a:lnB>
                    <a:solidFill>
                      <a:srgbClr val="151517"/>
                    </a:solidFill>
                  </a:tcPr>
                </a:tc>
                <a:tc>
                  <a:txBody>
                    <a:bodyPr/>
                    <a:lstStyle/>
                    <a:p>
                      <a:r>
                        <a:rPr lang="en-US" b="0" dirty="0">
                          <a:solidFill>
                            <a:schemeClr val="bg1"/>
                          </a:solidFill>
                          <a:effectLst/>
                          <a:latin typeface="quote-cjk-patch"/>
                        </a:rPr>
                        <a:t>Adopt SCA tools to generate an SBOM for all applications.</a:t>
                      </a:r>
                    </a:p>
                  </a:txBody>
                  <a:tcPr marL="152400" marR="152400" marT="95250" marB="95250" anchor="ctr">
                    <a:lnL>
                      <a:noFill/>
                    </a:lnL>
                    <a:lnR>
                      <a:noFill/>
                    </a:lnR>
                    <a:lnT>
                      <a:noFill/>
                    </a:lnT>
                    <a:lnB>
                      <a:noFill/>
                    </a:lnB>
                    <a:solidFill>
                      <a:srgbClr val="151517"/>
                    </a:solidFill>
                  </a:tcPr>
                </a:tc>
                <a:tc>
                  <a:txBody>
                    <a:bodyPr/>
                    <a:lstStyle/>
                    <a:p>
                      <a:r>
                        <a:rPr lang="en-US" b="1" dirty="0">
                          <a:solidFill>
                            <a:schemeClr val="bg1"/>
                          </a:solidFill>
                          <a:effectLst/>
                          <a:latin typeface="quote-cjk-patch"/>
                        </a:rPr>
                        <a:t>Visibility into supply chain risk.</a:t>
                      </a:r>
                      <a:r>
                        <a:rPr lang="en-US" b="0" dirty="0">
                          <a:solidFill>
                            <a:schemeClr val="bg1"/>
                          </a:solidFill>
                          <a:effectLst/>
                          <a:latin typeface="quote-cjk-patch"/>
                        </a:rPr>
                        <a:t> Rapid response to new library vulnerabilities (e.g., Log4Shell).</a:t>
                      </a:r>
                    </a:p>
                  </a:txBody>
                  <a:tcPr marL="152400" marR="152400" marT="95250" marB="95250" anchor="ctr">
                    <a:lnL>
                      <a:noFill/>
                    </a:lnL>
                    <a:lnR>
                      <a:noFill/>
                    </a:lnR>
                    <a:lnT>
                      <a:noFill/>
                    </a:lnT>
                    <a:lnB>
                      <a:noFill/>
                    </a:lnB>
                    <a:solidFill>
                      <a:srgbClr val="151517"/>
                    </a:solidFill>
                  </a:tcPr>
                </a:tc>
                <a:tc>
                  <a:txBody>
                    <a:bodyPr/>
                    <a:lstStyle/>
                    <a:p>
                      <a:r>
                        <a:rPr lang="en-US" b="1" dirty="0">
                          <a:solidFill>
                            <a:schemeClr val="bg1"/>
                          </a:solidFill>
                          <a:effectLst/>
                          <a:latin typeface="quote-cjk-patch"/>
                        </a:rPr>
                        <a:t>Blind to third-party threats.</a:t>
                      </a:r>
                      <a:r>
                        <a:rPr lang="en-US" b="0" dirty="0">
                          <a:solidFill>
                            <a:schemeClr val="bg1"/>
                          </a:solidFill>
                          <a:effectLst/>
                          <a:latin typeface="quote-cjk-patch"/>
                        </a:rPr>
                        <a:t> Inability to quickly assess impact of new vulnerabilities, leading to prolonged exposure.</a:t>
                      </a:r>
                    </a:p>
                  </a:txBody>
                  <a:tcPr marL="152400" marR="152400" marT="95250" marB="95250" anchor="ctr">
                    <a:lnL>
                      <a:noFill/>
                    </a:lnL>
                    <a:lnR>
                      <a:noFill/>
                    </a:lnR>
                    <a:lnT>
                      <a:noFill/>
                    </a:lnT>
                    <a:lnB>
                      <a:noFill/>
                    </a:lnB>
                    <a:solidFill>
                      <a:srgbClr val="151517"/>
                    </a:solidFill>
                  </a:tcPr>
                </a:tc>
                <a:extLst>
                  <a:ext uri="{0D108BD9-81ED-4DB2-BD59-A6C34878D82A}">
                    <a16:rowId xmlns:a16="http://schemas.microsoft.com/office/drawing/2014/main" val="1861503048"/>
                  </a:ext>
                </a:extLst>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algn="l">
              <a:buFont typeface="+mj-lt"/>
              <a:buAutoNum type="arabicPeriod"/>
            </a:pPr>
            <a:r>
              <a:rPr lang="en-US" b="1" i="0" dirty="0">
                <a:solidFill>
                  <a:srgbClr val="F9FAFB"/>
                </a:solidFill>
                <a:effectLst/>
                <a:highlight>
                  <a:srgbClr val="151517"/>
                </a:highlight>
                <a:latin typeface="quote-cjk-patch"/>
              </a:rPr>
              <a:t>Software Supply Chain Security:</a:t>
            </a:r>
            <a:endParaRPr lang="en-US" b="0" i="0" dirty="0">
              <a:solidFill>
                <a:srgbClr val="F9FAFB"/>
              </a:solidFill>
              <a:effectLst/>
              <a:highlight>
                <a:srgbClr val="151517"/>
              </a:highlight>
              <a:latin typeface="quote-cjk-patch"/>
            </a:endParaRPr>
          </a:p>
          <a:p>
            <a:pPr marL="742950" lvl="1" indent="-285750" algn="l">
              <a:buFont typeface="+mj-lt"/>
              <a:buAutoNum type="arabicPeriod"/>
            </a:pPr>
            <a:r>
              <a:rPr lang="en-US" b="1" i="0" dirty="0">
                <a:solidFill>
                  <a:srgbClr val="F9FAFB"/>
                </a:solidFill>
                <a:effectLst/>
                <a:highlight>
                  <a:srgbClr val="151517"/>
                </a:highlight>
                <a:latin typeface="quote-cjk-patch"/>
              </a:rPr>
              <a:t>Gap:</a:t>
            </a:r>
            <a:r>
              <a:rPr lang="en-US" b="0" i="0" dirty="0">
                <a:solidFill>
                  <a:srgbClr val="F9FAFB"/>
                </a:solidFill>
                <a:effectLst/>
                <a:highlight>
                  <a:srgbClr val="151517"/>
                </a:highlight>
                <a:latin typeface="quote-cjk-patch"/>
              </a:rPr>
              <a:t> No formal policy or tooling for a </a:t>
            </a:r>
            <a:r>
              <a:rPr lang="en-US" b="1" i="0" dirty="0">
                <a:solidFill>
                  <a:srgbClr val="F9FAFB"/>
                </a:solidFill>
                <a:effectLst/>
                <a:highlight>
                  <a:srgbClr val="151517"/>
                </a:highlight>
                <a:latin typeface="quote-cjk-patch"/>
              </a:rPr>
              <a:t>Software Bill of Materials (SBOM)</a:t>
            </a:r>
            <a:r>
              <a:rPr lang="en-US" b="0" i="0" dirty="0">
                <a:solidFill>
                  <a:srgbClr val="F9FAFB"/>
                </a:solidFill>
                <a:effectLst/>
                <a:highlight>
                  <a:srgbClr val="151517"/>
                </a:highlight>
                <a:latin typeface="quote-cjk-patch"/>
              </a:rPr>
              <a:t>, leaving us blind to vulnerabilities in third-party dependencies.</a:t>
            </a:r>
          </a:p>
          <a:p>
            <a:pPr marL="742950" lvl="1" indent="-285750" algn="l">
              <a:buFont typeface="+mj-lt"/>
              <a:buAutoNum type="arabicPeriod"/>
            </a:pPr>
            <a:r>
              <a:rPr lang="en-US" b="1" i="0" dirty="0">
                <a:solidFill>
                  <a:srgbClr val="F9FAFB"/>
                </a:solidFill>
                <a:effectLst/>
                <a:highlight>
                  <a:srgbClr val="151517"/>
                </a:highlight>
                <a:latin typeface="quote-cjk-patch"/>
              </a:rPr>
              <a:t>Real-World Example:</a:t>
            </a:r>
            <a:r>
              <a:rPr lang="en-US" b="0" i="0" dirty="0">
                <a:solidFill>
                  <a:srgbClr val="F9FAFB"/>
                </a:solidFill>
                <a:effectLst/>
                <a:highlight>
                  <a:srgbClr val="151517"/>
                </a:highlight>
                <a:latin typeface="quote-cjk-patch"/>
              </a:rPr>
              <a:t> The </a:t>
            </a:r>
            <a:r>
              <a:rPr lang="en-US" b="1" i="0" dirty="0">
                <a:solidFill>
                  <a:srgbClr val="F9FAFB"/>
                </a:solidFill>
                <a:effectLst/>
                <a:highlight>
                  <a:srgbClr val="151517"/>
                </a:highlight>
                <a:latin typeface="quote-cjk-patch"/>
              </a:rPr>
              <a:t>Log4Shell</a:t>
            </a:r>
            <a:r>
              <a:rPr lang="en-US" b="0" i="0" dirty="0">
                <a:solidFill>
                  <a:srgbClr val="F9FAFB"/>
                </a:solidFill>
                <a:effectLst/>
                <a:highlight>
                  <a:srgbClr val="151517"/>
                </a:highlight>
                <a:latin typeface="quote-cjk-patch"/>
              </a:rPr>
              <a:t> vulnerability (CVE-2021-44228) demonstrated how a single, common library can create a global crisis. Without an SBOM, identifying all vulnerable applications would be slow and manual.</a:t>
            </a:r>
          </a:p>
          <a:p>
            <a:pPr algn="l">
              <a:buFont typeface="+mj-lt"/>
              <a:buAutoNum type="arabicPeriod"/>
            </a:pPr>
            <a:r>
              <a:rPr lang="en-US" b="1" i="0" dirty="0">
                <a:solidFill>
                  <a:srgbClr val="F9FAFB"/>
                </a:solidFill>
                <a:effectLst/>
                <a:highlight>
                  <a:srgbClr val="151517"/>
                </a:highlight>
                <a:latin typeface="quote-cjk-patch"/>
              </a:rPr>
              <a:t>Secure Design &amp; Architecture:</a:t>
            </a:r>
            <a:endParaRPr lang="en-US" b="0" i="0" dirty="0">
              <a:solidFill>
                <a:srgbClr val="F9FAFB"/>
              </a:solidFill>
              <a:effectLst/>
              <a:highlight>
                <a:srgbClr val="151517"/>
              </a:highlight>
              <a:latin typeface="quote-cjk-patch"/>
            </a:endParaRPr>
          </a:p>
          <a:p>
            <a:pPr marL="742950" lvl="1" indent="-285750" algn="l">
              <a:buFont typeface="+mj-lt"/>
              <a:buAutoNum type="arabicPeriod"/>
            </a:pPr>
            <a:r>
              <a:rPr lang="en-US" b="1" i="0" dirty="0">
                <a:solidFill>
                  <a:srgbClr val="F9FAFB"/>
                </a:solidFill>
                <a:effectLst/>
                <a:highlight>
                  <a:srgbClr val="151517"/>
                </a:highlight>
                <a:latin typeface="quote-cjk-patch"/>
              </a:rPr>
              <a:t>Gap:</a:t>
            </a:r>
            <a:r>
              <a:rPr lang="en-US" b="0" i="0" dirty="0">
                <a:solidFill>
                  <a:srgbClr val="F9FAFB"/>
                </a:solidFill>
                <a:effectLst/>
                <a:highlight>
                  <a:srgbClr val="151517"/>
                </a:highlight>
                <a:latin typeface="quote-cjk-patch"/>
              </a:rPr>
              <a:t> Lack of a mandated </a:t>
            </a:r>
            <a:r>
              <a:rPr lang="en-US" b="1" i="0" dirty="0">
                <a:solidFill>
                  <a:srgbClr val="F9FAFB"/>
                </a:solidFill>
                <a:effectLst/>
                <a:highlight>
                  <a:srgbClr val="151517"/>
                </a:highlight>
                <a:latin typeface="quote-cjk-patch"/>
              </a:rPr>
              <a:t>Threat Modeling</a:t>
            </a:r>
            <a:r>
              <a:rPr lang="en-US" b="0" i="0" dirty="0">
                <a:solidFill>
                  <a:srgbClr val="F9FAFB"/>
                </a:solidFill>
                <a:effectLst/>
                <a:highlight>
                  <a:srgbClr val="151517"/>
                </a:highlight>
                <a:latin typeface="quote-cjk-patch"/>
              </a:rPr>
              <a:t> process during the design phase of new features and systems.</a:t>
            </a:r>
          </a:p>
          <a:p>
            <a:pPr marL="742950" lvl="1" indent="-285750" algn="l">
              <a:buFont typeface="+mj-lt"/>
              <a:buAutoNum type="arabicPeriod"/>
            </a:pPr>
            <a:r>
              <a:rPr lang="en-US" b="1" i="0" dirty="0">
                <a:solidFill>
                  <a:srgbClr val="F9FAFB"/>
                </a:solidFill>
                <a:effectLst/>
                <a:highlight>
                  <a:srgbClr val="151517"/>
                </a:highlight>
                <a:latin typeface="quote-cjk-patch"/>
              </a:rPr>
              <a:t>Real-World Example:</a:t>
            </a:r>
            <a:r>
              <a:rPr lang="en-US" b="0" i="0" dirty="0">
                <a:solidFill>
                  <a:srgbClr val="F9FAFB"/>
                </a:solidFill>
                <a:effectLst/>
                <a:highlight>
                  <a:srgbClr val="151517"/>
                </a:highlight>
                <a:latin typeface="quote-cjk-patch"/>
              </a:rPr>
              <a:t> A new payment feature might be coded securely, but if the design allows a user to approve a transaction without re-authentication, it introduces a fundamental business logic flaw that SAST cannot catch.</a:t>
            </a:r>
          </a:p>
          <a:p>
            <a:pPr algn="l">
              <a:buFont typeface="+mj-lt"/>
              <a:buAutoNum type="arabicPeriod"/>
            </a:pPr>
            <a:r>
              <a:rPr lang="en-US" b="1" i="0" dirty="0">
                <a:solidFill>
                  <a:srgbClr val="F9FAFB"/>
                </a:solidFill>
                <a:effectLst/>
                <a:highlight>
                  <a:srgbClr val="151517"/>
                </a:highlight>
                <a:latin typeface="quote-cjk-patch"/>
              </a:rPr>
              <a:t>Incident Response &amp; Cloud Security:</a:t>
            </a:r>
            <a:endParaRPr lang="en-US" b="0" i="0" dirty="0">
              <a:solidFill>
                <a:srgbClr val="F9FAFB"/>
              </a:solidFill>
              <a:effectLst/>
              <a:highlight>
                <a:srgbClr val="151517"/>
              </a:highlight>
              <a:latin typeface="quote-cjk-patch"/>
            </a:endParaRPr>
          </a:p>
          <a:p>
            <a:pPr marL="742950" lvl="1" indent="-285750" algn="l">
              <a:buFont typeface="+mj-lt"/>
              <a:buAutoNum type="arabicPeriod"/>
            </a:pPr>
            <a:r>
              <a:rPr lang="en-US" b="1" i="0" dirty="0">
                <a:solidFill>
                  <a:srgbClr val="F9FAFB"/>
                </a:solidFill>
                <a:effectLst/>
                <a:highlight>
                  <a:srgbClr val="151517"/>
                </a:highlight>
                <a:latin typeface="quote-cjk-patch"/>
              </a:rPr>
              <a:t>Gap:</a:t>
            </a:r>
            <a:r>
              <a:rPr lang="en-US" b="0" i="0" dirty="0">
                <a:solidFill>
                  <a:srgbClr val="F9FAFB"/>
                </a:solidFill>
                <a:effectLst/>
                <a:highlight>
                  <a:srgbClr val="151517"/>
                </a:highlight>
                <a:latin typeface="quote-cjk-patch"/>
              </a:rPr>
              <a:t> The policy focuses on </a:t>
            </a:r>
            <a:r>
              <a:rPr lang="en-US" b="0" i="1" dirty="0">
                <a:solidFill>
                  <a:srgbClr val="F9FAFB"/>
                </a:solidFill>
                <a:effectLst/>
                <a:highlight>
                  <a:srgbClr val="151517"/>
                </a:highlight>
                <a:latin typeface="quote-cjk-patch"/>
              </a:rPr>
              <a:t>prevention</a:t>
            </a:r>
            <a:r>
              <a:rPr lang="en-US" b="0" i="0" dirty="0">
                <a:solidFill>
                  <a:srgbClr val="F9FAFB"/>
                </a:solidFill>
                <a:effectLst/>
                <a:highlight>
                  <a:srgbClr val="151517"/>
                </a:highlight>
                <a:latin typeface="quote-cjk-patch"/>
              </a:rPr>
              <a:t> but has limited guidance on </a:t>
            </a:r>
            <a:r>
              <a:rPr lang="en-US" b="0" i="1" dirty="0">
                <a:solidFill>
                  <a:srgbClr val="F9FAFB"/>
                </a:solidFill>
                <a:effectLst/>
                <a:highlight>
                  <a:srgbClr val="151517"/>
                </a:highlight>
                <a:latin typeface="quote-cjk-patch"/>
              </a:rPr>
              <a:t>detection and response</a:t>
            </a:r>
            <a:r>
              <a:rPr lang="en-US" b="0" i="0" dirty="0">
                <a:solidFill>
                  <a:srgbClr val="F9FAFB"/>
                </a:solidFill>
                <a:effectLst/>
                <a:highlight>
                  <a:srgbClr val="151517"/>
                </a:highlight>
                <a:latin typeface="quote-cjk-patch"/>
              </a:rPr>
              <a:t>. No specific standards for cloud service configuration (e.g., AWS S3 buckets, IAM roles).</a:t>
            </a:r>
          </a:p>
          <a:p>
            <a:pPr marL="742950" lvl="1" indent="-285750" algn="l">
              <a:buFont typeface="+mj-lt"/>
              <a:buAutoNum type="arabicPeriod"/>
            </a:pPr>
            <a:r>
              <a:rPr lang="en-US" b="1" i="0" dirty="0">
                <a:solidFill>
                  <a:srgbClr val="F9FAFB"/>
                </a:solidFill>
                <a:effectLst/>
                <a:highlight>
                  <a:srgbClr val="151517"/>
                </a:highlight>
                <a:latin typeface="quote-cjk-patch"/>
              </a:rPr>
              <a:t>Real-World Example:</a:t>
            </a:r>
            <a:r>
              <a:rPr lang="en-US" b="0" i="0" dirty="0">
                <a:solidFill>
                  <a:srgbClr val="F9FAFB"/>
                </a:solidFill>
                <a:effectLst/>
                <a:highlight>
                  <a:srgbClr val="151517"/>
                </a:highlight>
                <a:latin typeface="quote-cjk-patch"/>
              </a:rPr>
              <a:t> Misconfigured cloud storage buckets have led to numerous data breaches (e.g., Verizon, Accenture). Without automated checks, we risk making the same mistake.</a:t>
            </a:r>
          </a:p>
          <a:p>
            <a:pPr algn="l">
              <a:buFont typeface="+mj-lt"/>
              <a:buAutoNum type="arabicPeriod"/>
            </a:pPr>
            <a:r>
              <a:rPr lang="en-US" b="1" i="0" dirty="0">
                <a:solidFill>
                  <a:srgbClr val="F9FAFB"/>
                </a:solidFill>
                <a:effectLst/>
                <a:highlight>
                  <a:srgbClr val="151517"/>
                </a:highlight>
                <a:latin typeface="quote-cjk-patch"/>
              </a:rPr>
              <a:t>Security Culture &amp; Metrics:</a:t>
            </a:r>
            <a:endParaRPr lang="en-US" b="0" i="0" dirty="0">
              <a:solidFill>
                <a:srgbClr val="F9FAFB"/>
              </a:solidFill>
              <a:effectLst/>
              <a:highlight>
                <a:srgbClr val="151517"/>
              </a:highlight>
              <a:latin typeface="quote-cjk-patch"/>
            </a:endParaRPr>
          </a:p>
          <a:p>
            <a:pPr marL="742950" lvl="1" indent="-285750" algn="l">
              <a:buFont typeface="+mj-lt"/>
              <a:buAutoNum type="arabicPeriod"/>
            </a:pPr>
            <a:r>
              <a:rPr lang="en-US" b="1" i="0" dirty="0">
                <a:solidFill>
                  <a:srgbClr val="F9FAFB"/>
                </a:solidFill>
                <a:effectLst/>
                <a:highlight>
                  <a:srgbClr val="151517"/>
                </a:highlight>
                <a:latin typeface="quote-cjk-patch"/>
              </a:rPr>
              <a:t>Gap:</a:t>
            </a:r>
            <a:r>
              <a:rPr lang="en-US" b="0" i="0" dirty="0">
                <a:solidFill>
                  <a:srgbClr val="F9FAFB"/>
                </a:solidFill>
                <a:effectLst/>
                <a:highlight>
                  <a:srgbClr val="151517"/>
                </a:highlight>
                <a:latin typeface="quote-cjk-patch"/>
              </a:rPr>
              <a:t> No defined metrics for measuring the policy's effectiveness (e.g., mean time to remediate vulnerabilities).</a:t>
            </a:r>
          </a:p>
          <a:p>
            <a:pPr marL="742950" lvl="1" indent="-285750" algn="l">
              <a:buFont typeface="+mj-lt"/>
              <a:buAutoNum type="arabicPeriod"/>
            </a:pPr>
            <a:r>
              <a:rPr lang="en-US" b="1" i="0" dirty="0">
                <a:solidFill>
                  <a:srgbClr val="F9FAFB"/>
                </a:solidFill>
                <a:effectLst/>
                <a:highlight>
                  <a:srgbClr val="151517"/>
                </a:highlight>
                <a:latin typeface="quote-cjk-patch"/>
              </a:rPr>
              <a:t>Real-World Example:</a:t>
            </a:r>
            <a:r>
              <a:rPr lang="en-US" b="0" i="0" dirty="0">
                <a:solidFill>
                  <a:srgbClr val="F9FAFB"/>
                </a:solidFill>
                <a:effectLst/>
                <a:highlight>
                  <a:srgbClr val="151517"/>
                </a:highlight>
                <a:latin typeface="quote-cjk-patch"/>
              </a:rPr>
              <a:t> Without tracking metrics, we cannot prove that our efforts are reducing risk or justify further investment in security tooling.</a:t>
            </a:r>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algn="l">
              <a:buFont typeface="+mj-lt"/>
              <a:buAutoNum type="arabicPeriod"/>
            </a:pPr>
            <a:r>
              <a:rPr lang="en-US" b="1" i="0" dirty="0">
                <a:solidFill>
                  <a:srgbClr val="F9FAFB"/>
                </a:solidFill>
                <a:effectLst/>
                <a:highlight>
                  <a:srgbClr val="151517"/>
                </a:highlight>
                <a:latin typeface="quote-cjk-patch"/>
              </a:rPr>
              <a:t>Standard for Software Supply Chain Security:</a:t>
            </a:r>
            <a:endParaRPr lang="en-US" b="0" i="0" dirty="0">
              <a:solidFill>
                <a:srgbClr val="F9FAFB"/>
              </a:solidFill>
              <a:effectLst/>
              <a:highlight>
                <a:srgbClr val="151517"/>
              </a:highlight>
              <a:latin typeface="quote-cjk-patch"/>
            </a:endParaRPr>
          </a:p>
          <a:p>
            <a:pPr marL="742950" lvl="1" indent="-285750" algn="l">
              <a:buFont typeface="+mj-lt"/>
              <a:buAutoNum type="arabicPeriod"/>
            </a:pPr>
            <a:r>
              <a:rPr lang="en-US" b="1" i="0" dirty="0">
                <a:solidFill>
                  <a:srgbClr val="F9FAFB"/>
                </a:solidFill>
                <a:effectLst/>
                <a:highlight>
                  <a:srgbClr val="151517"/>
                </a:highlight>
                <a:latin typeface="quote-cjk-patch"/>
              </a:rPr>
              <a:t>Adopt:</a:t>
            </a:r>
            <a:r>
              <a:rPr lang="en-US" b="0" i="0" dirty="0">
                <a:solidFill>
                  <a:srgbClr val="F9FAFB"/>
                </a:solidFill>
                <a:effectLst/>
                <a:highlight>
                  <a:srgbClr val="151517"/>
                </a:highlight>
                <a:latin typeface="quote-cjk-patch"/>
              </a:rPr>
              <a:t> Mandate the use of </a:t>
            </a:r>
            <a:r>
              <a:rPr lang="en-US" b="1" i="0" dirty="0">
                <a:solidFill>
                  <a:srgbClr val="F9FAFB"/>
                </a:solidFill>
                <a:effectLst/>
                <a:highlight>
                  <a:srgbClr val="151517"/>
                </a:highlight>
                <a:latin typeface="quote-cjk-patch"/>
              </a:rPr>
              <a:t>Software Composition Analysis (SCA)</a:t>
            </a:r>
            <a:r>
              <a:rPr lang="en-US" b="0" i="0" dirty="0">
                <a:solidFill>
                  <a:srgbClr val="F9FAFB"/>
                </a:solidFill>
                <a:effectLst/>
                <a:highlight>
                  <a:srgbClr val="151517"/>
                </a:highlight>
                <a:latin typeface="quote-cjk-patch"/>
              </a:rPr>
              <a:t> tools (e.g., </a:t>
            </a:r>
            <a:r>
              <a:rPr lang="en-US" b="0" i="0" dirty="0" err="1">
                <a:solidFill>
                  <a:srgbClr val="F9FAFB"/>
                </a:solidFill>
                <a:effectLst/>
                <a:highlight>
                  <a:srgbClr val="151517"/>
                </a:highlight>
                <a:latin typeface="quote-cjk-patch"/>
              </a:rPr>
              <a:t>Snyk</a:t>
            </a:r>
            <a:r>
              <a:rPr lang="en-US" b="0" i="0" dirty="0">
                <a:solidFill>
                  <a:srgbClr val="F9FAFB"/>
                </a:solidFill>
                <a:effectLst/>
                <a:highlight>
                  <a:srgbClr val="151517"/>
                </a:highlight>
                <a:latin typeface="quote-cjk-patch"/>
              </a:rPr>
              <a:t>, Dependency-Track) to generate and monitor a </a:t>
            </a:r>
            <a:r>
              <a:rPr lang="en-US" b="1" i="0" dirty="0">
                <a:solidFill>
                  <a:srgbClr val="F9FAFB"/>
                </a:solidFill>
                <a:effectLst/>
                <a:highlight>
                  <a:srgbClr val="151517"/>
                </a:highlight>
                <a:latin typeface="quote-cjk-patch"/>
              </a:rPr>
              <a:t>Software Bill of Materials (SBOM)</a:t>
            </a:r>
            <a:r>
              <a:rPr lang="en-US" b="0" i="0" dirty="0">
                <a:solidFill>
                  <a:srgbClr val="F9FAFB"/>
                </a:solidFill>
                <a:effectLst/>
                <a:highlight>
                  <a:srgbClr val="151517"/>
                </a:highlight>
                <a:latin typeface="quote-cjk-patch"/>
              </a:rPr>
              <a:t> for every application.</a:t>
            </a:r>
          </a:p>
          <a:p>
            <a:pPr marL="742950" lvl="1" indent="-285750" algn="l">
              <a:buFont typeface="+mj-lt"/>
              <a:buAutoNum type="arabicPeriod"/>
            </a:pPr>
            <a:r>
              <a:rPr lang="en-US" b="1" i="0" dirty="0">
                <a:solidFill>
                  <a:srgbClr val="F9FAFB"/>
                </a:solidFill>
                <a:effectLst/>
                <a:highlight>
                  <a:srgbClr val="151517"/>
                </a:highlight>
                <a:latin typeface="quote-cjk-patch"/>
              </a:rPr>
              <a:t>Prevents:</a:t>
            </a:r>
            <a:r>
              <a:rPr lang="en-US" b="0" i="0" dirty="0">
                <a:solidFill>
                  <a:srgbClr val="F9FAFB"/>
                </a:solidFill>
                <a:effectLst/>
                <a:highlight>
                  <a:srgbClr val="151517"/>
                </a:highlight>
                <a:latin typeface="quote-cjk-patch"/>
              </a:rPr>
              <a:t> Crisis-driven responses to library vulnerabilities (e.g., Log4Shell). Enables rapid impact assessment and patching.</a:t>
            </a:r>
          </a:p>
          <a:p>
            <a:pPr algn="l">
              <a:buFont typeface="+mj-lt"/>
              <a:buAutoNum type="arabicPeriod"/>
            </a:pPr>
            <a:r>
              <a:rPr lang="en-US" b="1" i="0" dirty="0">
                <a:solidFill>
                  <a:srgbClr val="F9FAFB"/>
                </a:solidFill>
                <a:effectLst/>
                <a:highlight>
                  <a:srgbClr val="151517"/>
                </a:highlight>
                <a:latin typeface="quote-cjk-patch"/>
              </a:rPr>
              <a:t>Standard for Secure by Design:</a:t>
            </a:r>
            <a:endParaRPr lang="en-US" b="0" i="0" dirty="0">
              <a:solidFill>
                <a:srgbClr val="F9FAFB"/>
              </a:solidFill>
              <a:effectLst/>
              <a:highlight>
                <a:srgbClr val="151517"/>
              </a:highlight>
              <a:latin typeface="quote-cjk-patch"/>
            </a:endParaRPr>
          </a:p>
          <a:p>
            <a:pPr marL="742950" lvl="1" indent="-285750" algn="l">
              <a:buFont typeface="+mj-lt"/>
              <a:buAutoNum type="arabicPeriod"/>
            </a:pPr>
            <a:r>
              <a:rPr lang="en-US" b="1" i="0" dirty="0">
                <a:solidFill>
                  <a:srgbClr val="F9FAFB"/>
                </a:solidFill>
                <a:effectLst/>
                <a:highlight>
                  <a:srgbClr val="151517"/>
                </a:highlight>
                <a:latin typeface="quote-cjk-patch"/>
              </a:rPr>
              <a:t>Adopt:</a:t>
            </a:r>
            <a:r>
              <a:rPr lang="en-US" b="0" i="0" dirty="0">
                <a:solidFill>
                  <a:srgbClr val="F9FAFB"/>
                </a:solidFill>
                <a:effectLst/>
                <a:highlight>
                  <a:srgbClr val="151517"/>
                </a:highlight>
                <a:latin typeface="quote-cjk-patch"/>
              </a:rPr>
              <a:t> Integrate formal </a:t>
            </a:r>
            <a:r>
              <a:rPr lang="en-US" b="1" i="0" dirty="0">
                <a:solidFill>
                  <a:srgbClr val="F9FAFB"/>
                </a:solidFill>
                <a:effectLst/>
                <a:highlight>
                  <a:srgbClr val="151517"/>
                </a:highlight>
                <a:latin typeface="quote-cjk-patch"/>
              </a:rPr>
              <a:t>Threat Modeling</a:t>
            </a:r>
            <a:r>
              <a:rPr lang="en-US" b="0" i="0" dirty="0">
                <a:solidFill>
                  <a:srgbClr val="F9FAFB"/>
                </a:solidFill>
                <a:effectLst/>
                <a:highlight>
                  <a:srgbClr val="151517"/>
                </a:highlight>
                <a:latin typeface="quote-cjk-patch"/>
              </a:rPr>
              <a:t> (using frameworks like STRIDE) into the Agile sprint lifecycle for all new features and significant changes.</a:t>
            </a:r>
          </a:p>
          <a:p>
            <a:pPr marL="742950" lvl="1" indent="-285750" algn="l">
              <a:buFont typeface="+mj-lt"/>
              <a:buAutoNum type="arabicPeriod"/>
            </a:pPr>
            <a:r>
              <a:rPr lang="en-US" b="1" i="0" dirty="0">
                <a:solidFill>
                  <a:srgbClr val="F9FAFB"/>
                </a:solidFill>
                <a:effectLst/>
                <a:highlight>
                  <a:srgbClr val="151517"/>
                </a:highlight>
                <a:latin typeface="quote-cjk-patch"/>
              </a:rPr>
              <a:t>Prevents:</a:t>
            </a:r>
            <a:r>
              <a:rPr lang="en-US" b="0" i="0" dirty="0">
                <a:solidFill>
                  <a:srgbClr val="F9FAFB"/>
                </a:solidFill>
                <a:effectLst/>
                <a:highlight>
                  <a:srgbClr val="151517"/>
                </a:highlight>
                <a:latin typeface="quote-cjk-patch"/>
              </a:rPr>
              <a:t> Architectural and business logic flaws that cannot be caught by SAST/DAST tools. Shifts security left to the design phase, where fixes are cheapest.</a:t>
            </a:r>
          </a:p>
          <a:p>
            <a:pPr algn="l">
              <a:buFont typeface="+mj-lt"/>
              <a:buAutoNum type="arabicPeriod"/>
            </a:pPr>
            <a:r>
              <a:rPr lang="en-US" b="1" i="0" dirty="0">
                <a:solidFill>
                  <a:srgbClr val="F9FAFB"/>
                </a:solidFill>
                <a:effectLst/>
                <a:highlight>
                  <a:srgbClr val="151517"/>
                </a:highlight>
                <a:latin typeface="quote-cjk-patch"/>
              </a:rPr>
              <a:t>Standard for Infrastructure as Code (</a:t>
            </a:r>
            <a:r>
              <a:rPr lang="en-US" b="1" i="0" dirty="0" err="1">
                <a:solidFill>
                  <a:srgbClr val="F9FAFB"/>
                </a:solidFill>
                <a:effectLst/>
                <a:highlight>
                  <a:srgbClr val="151517"/>
                </a:highlight>
                <a:latin typeface="quote-cjk-patch"/>
              </a:rPr>
              <a:t>IaC</a:t>
            </a:r>
            <a:r>
              <a:rPr lang="en-US" b="1" i="0" dirty="0">
                <a:solidFill>
                  <a:srgbClr val="F9FAFB"/>
                </a:solidFill>
                <a:effectLst/>
                <a:highlight>
                  <a:srgbClr val="151517"/>
                </a:highlight>
                <a:latin typeface="quote-cjk-patch"/>
              </a:rPr>
              <a:t>) Security:</a:t>
            </a:r>
            <a:endParaRPr lang="en-US" b="0" i="0" dirty="0">
              <a:solidFill>
                <a:srgbClr val="F9FAFB"/>
              </a:solidFill>
              <a:effectLst/>
              <a:highlight>
                <a:srgbClr val="151517"/>
              </a:highlight>
              <a:latin typeface="quote-cjk-patch"/>
            </a:endParaRPr>
          </a:p>
          <a:p>
            <a:pPr marL="742950" lvl="1" indent="-285750" algn="l">
              <a:buFont typeface="+mj-lt"/>
              <a:buAutoNum type="arabicPeriod"/>
            </a:pPr>
            <a:r>
              <a:rPr lang="en-US" b="1" i="0" dirty="0">
                <a:solidFill>
                  <a:srgbClr val="F9FAFB"/>
                </a:solidFill>
                <a:effectLst/>
                <a:highlight>
                  <a:srgbClr val="151517"/>
                </a:highlight>
                <a:latin typeface="quote-cjk-patch"/>
              </a:rPr>
              <a:t>Adopt:</a:t>
            </a:r>
            <a:r>
              <a:rPr lang="en-US" b="0" i="0" dirty="0">
                <a:solidFill>
                  <a:srgbClr val="F9FAFB"/>
                </a:solidFill>
                <a:effectLst/>
                <a:highlight>
                  <a:srgbClr val="151517"/>
                </a:highlight>
                <a:latin typeface="quote-cjk-patch"/>
              </a:rPr>
              <a:t> Implement </a:t>
            </a:r>
            <a:r>
              <a:rPr lang="en-US" b="1" i="0" dirty="0" err="1">
                <a:solidFill>
                  <a:srgbClr val="F9FAFB"/>
                </a:solidFill>
                <a:effectLst/>
                <a:highlight>
                  <a:srgbClr val="151517"/>
                </a:highlight>
                <a:latin typeface="quote-cjk-patch"/>
              </a:rPr>
              <a:t>IaC</a:t>
            </a:r>
            <a:r>
              <a:rPr lang="en-US" b="1" i="0" dirty="0">
                <a:solidFill>
                  <a:srgbClr val="F9FAFB"/>
                </a:solidFill>
                <a:effectLst/>
                <a:highlight>
                  <a:srgbClr val="151517"/>
                </a:highlight>
                <a:latin typeface="quote-cjk-patch"/>
              </a:rPr>
              <a:t> Scanning</a:t>
            </a:r>
            <a:r>
              <a:rPr lang="en-US" b="0" i="0" dirty="0">
                <a:solidFill>
                  <a:srgbClr val="F9FAFB"/>
                </a:solidFill>
                <a:effectLst/>
                <a:highlight>
                  <a:srgbClr val="151517"/>
                </a:highlight>
                <a:latin typeface="quote-cjk-patch"/>
              </a:rPr>
              <a:t> (e.g., using </a:t>
            </a:r>
            <a:r>
              <a:rPr lang="en-US" b="0" i="0" dirty="0" err="1">
                <a:solidFill>
                  <a:srgbClr val="F9FAFB"/>
                </a:solidFill>
                <a:effectLst/>
                <a:highlight>
                  <a:srgbClr val="151517"/>
                </a:highlight>
                <a:latin typeface="quote-cjk-patch"/>
              </a:rPr>
              <a:t>Checkov</a:t>
            </a:r>
            <a:r>
              <a:rPr lang="en-US" b="0" i="0" dirty="0">
                <a:solidFill>
                  <a:srgbClr val="F9FAFB"/>
                </a:solidFill>
                <a:effectLst/>
                <a:highlight>
                  <a:srgbClr val="151517"/>
                </a:highlight>
                <a:latin typeface="quote-cjk-patch"/>
              </a:rPr>
              <a:t>, </a:t>
            </a:r>
            <a:r>
              <a:rPr lang="en-US" b="0" i="0" dirty="0" err="1">
                <a:solidFill>
                  <a:srgbClr val="F9FAFB"/>
                </a:solidFill>
                <a:effectLst/>
                <a:highlight>
                  <a:srgbClr val="151517"/>
                </a:highlight>
                <a:latin typeface="quote-cjk-patch"/>
              </a:rPr>
              <a:t>Terrascan</a:t>
            </a:r>
            <a:r>
              <a:rPr lang="en-US" b="0" i="0" dirty="0">
                <a:solidFill>
                  <a:srgbClr val="F9FAFB"/>
                </a:solidFill>
                <a:effectLst/>
                <a:highlight>
                  <a:srgbClr val="151517"/>
                </a:highlight>
                <a:latin typeface="quote-cjk-patch"/>
              </a:rPr>
              <a:t>) in the CI pipeline to automatically check cloud configuration templates for misconfigurations </a:t>
            </a:r>
            <a:r>
              <a:rPr lang="en-US" b="0" i="1" dirty="0">
                <a:solidFill>
                  <a:srgbClr val="F9FAFB"/>
                </a:solidFill>
                <a:effectLst/>
                <a:highlight>
                  <a:srgbClr val="151517"/>
                </a:highlight>
                <a:latin typeface="quote-cjk-patch"/>
              </a:rPr>
              <a:t>before</a:t>
            </a:r>
            <a:r>
              <a:rPr lang="en-US" b="0" i="0" dirty="0">
                <a:solidFill>
                  <a:srgbClr val="F9FAFB"/>
                </a:solidFill>
                <a:effectLst/>
                <a:highlight>
                  <a:srgbClr val="151517"/>
                </a:highlight>
                <a:latin typeface="quote-cjk-patch"/>
              </a:rPr>
              <a:t> deployment.</a:t>
            </a:r>
          </a:p>
          <a:p>
            <a:pPr marL="742950" lvl="1" indent="-285750" algn="l">
              <a:buFont typeface="+mj-lt"/>
              <a:buAutoNum type="arabicPeriod"/>
            </a:pPr>
            <a:r>
              <a:rPr lang="en-US" b="1" i="0" dirty="0">
                <a:solidFill>
                  <a:srgbClr val="F9FAFB"/>
                </a:solidFill>
                <a:effectLst/>
                <a:highlight>
                  <a:srgbClr val="151517"/>
                </a:highlight>
                <a:latin typeface="quote-cjk-patch"/>
              </a:rPr>
              <a:t>Prevents:</a:t>
            </a:r>
            <a:r>
              <a:rPr lang="en-US" b="0" i="0" dirty="0">
                <a:solidFill>
                  <a:srgbClr val="F9FAFB"/>
                </a:solidFill>
                <a:effectLst/>
                <a:highlight>
                  <a:srgbClr val="151517"/>
                </a:highlight>
                <a:latin typeface="quote-cjk-patch"/>
              </a:rPr>
              <a:t> Data leaks from misconfigured cloud storage (S3 buckets) and over-privileged identities. Codifies "secure defaults" for our infrastructure.</a:t>
            </a:r>
          </a:p>
          <a:p>
            <a:pPr algn="l">
              <a:buFont typeface="+mj-lt"/>
              <a:buAutoNum type="arabicPeriod"/>
            </a:pPr>
            <a:r>
              <a:rPr lang="en-US" b="1" i="0" dirty="0">
                <a:solidFill>
                  <a:srgbClr val="F9FAFB"/>
                </a:solidFill>
                <a:effectLst/>
                <a:highlight>
                  <a:srgbClr val="151517"/>
                </a:highlight>
                <a:latin typeface="quote-cjk-patch"/>
              </a:rPr>
              <a:t>Standard for Security Metrics &amp; Reporting:</a:t>
            </a:r>
            <a:endParaRPr lang="en-US" b="0" i="0" dirty="0">
              <a:solidFill>
                <a:srgbClr val="F9FAFB"/>
              </a:solidFill>
              <a:effectLst/>
              <a:highlight>
                <a:srgbClr val="151517"/>
              </a:highlight>
              <a:latin typeface="quote-cjk-patch"/>
            </a:endParaRPr>
          </a:p>
          <a:p>
            <a:pPr marL="742950" lvl="1" indent="-285750" algn="l">
              <a:buFont typeface="+mj-lt"/>
              <a:buAutoNum type="arabicPeriod"/>
            </a:pPr>
            <a:r>
              <a:rPr lang="en-US" b="1" i="0" dirty="0">
                <a:solidFill>
                  <a:srgbClr val="F9FAFB"/>
                </a:solidFill>
                <a:effectLst/>
                <a:highlight>
                  <a:srgbClr val="151517"/>
                </a:highlight>
                <a:latin typeface="quote-cjk-patch"/>
              </a:rPr>
              <a:t>Adopt:</a:t>
            </a:r>
            <a:r>
              <a:rPr lang="en-US" b="0" i="0" dirty="0">
                <a:solidFill>
                  <a:srgbClr val="F9FAFB"/>
                </a:solidFill>
                <a:effectLst/>
                <a:highlight>
                  <a:srgbClr val="151517"/>
                </a:highlight>
                <a:latin typeface="quote-cjk-patch"/>
              </a:rPr>
              <a:t> Define and track key metrics such as </a:t>
            </a:r>
            <a:r>
              <a:rPr lang="en-US" b="1" i="0" dirty="0">
                <a:solidFill>
                  <a:srgbClr val="F9FAFB"/>
                </a:solidFill>
                <a:effectLst/>
                <a:highlight>
                  <a:srgbClr val="151517"/>
                </a:highlight>
                <a:latin typeface="quote-cjk-patch"/>
              </a:rPr>
              <a:t>Mean Time to Remediate (MTTR)</a:t>
            </a:r>
            <a:r>
              <a:rPr lang="en-US" b="0" i="0" dirty="0">
                <a:solidFill>
                  <a:srgbClr val="F9FAFB"/>
                </a:solidFill>
                <a:effectLst/>
                <a:highlight>
                  <a:srgbClr val="151517"/>
                </a:highlight>
                <a:latin typeface="quote-cjk-patch"/>
              </a:rPr>
              <a:t> critical vulnerabilities and </a:t>
            </a:r>
            <a:r>
              <a:rPr lang="en-US" b="1" i="0" dirty="0">
                <a:solidFill>
                  <a:srgbClr val="F9FAFB"/>
                </a:solidFill>
                <a:effectLst/>
                <a:highlight>
                  <a:srgbClr val="151517"/>
                </a:highlight>
                <a:latin typeface="quote-cjk-patch"/>
              </a:rPr>
              <a:t>Code Coverage of Security Tests</a:t>
            </a:r>
            <a:r>
              <a:rPr lang="en-US" b="0" i="0" dirty="0">
                <a:solidFill>
                  <a:srgbClr val="F9FAFB"/>
                </a:solidFill>
                <a:effectLst/>
                <a:highlight>
                  <a:srgbClr val="151517"/>
                </a:highlight>
                <a:latin typeface="quote-cjk-patch"/>
              </a:rPr>
              <a:t>.</a:t>
            </a:r>
          </a:p>
          <a:p>
            <a:pPr marL="742950" lvl="1" indent="-285750" algn="l">
              <a:buFont typeface="+mj-lt"/>
              <a:buAutoNum type="arabicPeriod"/>
            </a:pPr>
            <a:r>
              <a:rPr lang="en-US" b="1" i="0" dirty="0">
                <a:solidFill>
                  <a:srgbClr val="F9FAFB"/>
                </a:solidFill>
                <a:effectLst/>
                <a:highlight>
                  <a:srgbClr val="151517"/>
                </a:highlight>
                <a:latin typeface="quote-cjk-patch"/>
              </a:rPr>
              <a:t>Prevents:</a:t>
            </a:r>
            <a:r>
              <a:rPr lang="en-US" b="0" i="0" dirty="0">
                <a:solidFill>
                  <a:srgbClr val="F9FAFB"/>
                </a:solidFill>
                <a:effectLst/>
                <a:highlight>
                  <a:srgbClr val="151517"/>
                </a:highlight>
                <a:latin typeface="quote-cjk-patch"/>
              </a:rPr>
              <a:t> Stagnation and unclear ROI. Provides data-driven evidence of our security program's effectiveness and areas for improvement.</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40000" lnSpcReduction="20000"/>
          </a:bodyPr>
          <a:lstStyle/>
          <a:p>
            <a:pPr algn="l"/>
            <a:r>
              <a:rPr lang="en-US" b="0" i="0" dirty="0">
                <a:solidFill>
                  <a:srgbClr val="F9FAFB"/>
                </a:solidFill>
                <a:effectLst/>
                <a:highlight>
                  <a:srgbClr val="151517"/>
                </a:highlight>
                <a:latin typeface="quote-cjk-patch"/>
              </a:rPr>
              <a:t>OWASP Foundation. (2021). </a:t>
            </a:r>
            <a:r>
              <a:rPr lang="en-US" b="0" i="1" dirty="0">
                <a:solidFill>
                  <a:srgbClr val="F9FAFB"/>
                </a:solidFill>
                <a:effectLst/>
                <a:highlight>
                  <a:srgbClr val="151517"/>
                </a:highlight>
                <a:latin typeface="quote-cjk-patch"/>
              </a:rPr>
              <a:t>OWASP Top 10:2021</a:t>
            </a:r>
            <a:r>
              <a:rPr lang="en-US" b="0" i="0" dirty="0">
                <a:solidFill>
                  <a:srgbClr val="F9FAFB"/>
                </a:solidFill>
                <a:effectLst/>
                <a:highlight>
                  <a:srgbClr val="151517"/>
                </a:highlight>
                <a:latin typeface="quote-cjk-patch"/>
              </a:rPr>
              <a:t>. The OWASP Foundation.</a:t>
            </a:r>
            <a:br>
              <a:rPr lang="en-US" b="0" i="0" dirty="0">
                <a:solidFill>
                  <a:srgbClr val="F9FAFB"/>
                </a:solidFill>
                <a:effectLst/>
                <a:highlight>
                  <a:srgbClr val="151517"/>
                </a:highlight>
                <a:latin typeface="quote-cjk-patch"/>
              </a:rPr>
            </a:br>
            <a:r>
              <a:rPr lang="en-US" b="0" i="0" u="none" strike="noStrike" dirty="0">
                <a:solidFill>
                  <a:srgbClr val="679EFE"/>
                </a:solidFill>
                <a:effectLst/>
                <a:highlight>
                  <a:srgbClr val="151517"/>
                </a:highlight>
                <a:latin typeface="quote-cjk-patch"/>
                <a:hlinkClick r:id="rId4"/>
              </a:rPr>
              <a:t>https://owasp.org/www-project-top-ten/</a:t>
            </a:r>
            <a:endParaRPr lang="en-US" b="0" i="0" dirty="0">
              <a:solidFill>
                <a:srgbClr val="F9FAFB"/>
              </a:solidFill>
              <a:effectLst/>
              <a:highlight>
                <a:srgbClr val="151517"/>
              </a:highlight>
              <a:latin typeface="quote-cjk-patch"/>
            </a:endParaRPr>
          </a:p>
          <a:p>
            <a:pPr algn="l">
              <a:buFont typeface="Arial" panose="020B0604020202020204" pitchFamily="34" charset="0"/>
              <a:buChar char="•"/>
            </a:pPr>
            <a:r>
              <a:rPr lang="en-US" b="0" i="1" dirty="0">
                <a:solidFill>
                  <a:srgbClr val="F9FAFB"/>
                </a:solidFill>
                <a:effectLst/>
                <a:highlight>
                  <a:srgbClr val="151517"/>
                </a:highlight>
                <a:latin typeface="quote-cjk-patch"/>
              </a:rPr>
              <a:t>This resource was used to define and prioritize the critical vulnerabilities (e.g., SQL Injection, Broken Authentication) in the threat matrix and coding standards.</a:t>
            </a:r>
            <a:endParaRPr lang="en-US" b="0" i="0" dirty="0">
              <a:solidFill>
                <a:srgbClr val="F9FAFB"/>
              </a:solidFill>
              <a:effectLst/>
              <a:highlight>
                <a:srgbClr val="151517"/>
              </a:highlight>
              <a:latin typeface="quote-cjk-patch"/>
            </a:endParaRPr>
          </a:p>
          <a:p>
            <a:pPr algn="l"/>
            <a:r>
              <a:rPr lang="en-US" b="0" i="0" dirty="0">
                <a:solidFill>
                  <a:srgbClr val="F9FAFB"/>
                </a:solidFill>
                <a:effectLst/>
                <a:highlight>
                  <a:srgbClr val="151517"/>
                </a:highlight>
                <a:latin typeface="quote-cjk-patch"/>
              </a:rPr>
              <a:t>OWASP Foundation. (2023). </a:t>
            </a:r>
            <a:r>
              <a:rPr lang="en-US" b="0" i="1" dirty="0">
                <a:solidFill>
                  <a:srgbClr val="F9FAFB"/>
                </a:solidFill>
                <a:effectLst/>
                <a:highlight>
                  <a:srgbClr val="151517"/>
                </a:highlight>
                <a:latin typeface="quote-cjk-patch"/>
              </a:rPr>
              <a:t>OWASP Software Component Verification Standard (SCVS)</a:t>
            </a:r>
            <a:r>
              <a:rPr lang="en-US" b="0" i="0" dirty="0">
                <a:solidFill>
                  <a:srgbClr val="F9FAFB"/>
                </a:solidFill>
                <a:effectLst/>
                <a:highlight>
                  <a:srgbClr val="151517"/>
                </a:highlight>
                <a:latin typeface="quote-cjk-patch"/>
              </a:rPr>
              <a:t>. The OWASP Foundation.</a:t>
            </a:r>
            <a:br>
              <a:rPr lang="en-US" b="0" i="0" dirty="0">
                <a:solidFill>
                  <a:srgbClr val="F9FAFB"/>
                </a:solidFill>
                <a:effectLst/>
                <a:highlight>
                  <a:srgbClr val="151517"/>
                </a:highlight>
                <a:latin typeface="quote-cjk-patch"/>
              </a:rPr>
            </a:br>
            <a:r>
              <a:rPr lang="en-US" b="0" i="0" u="none" strike="noStrike" dirty="0">
                <a:solidFill>
                  <a:srgbClr val="679EFE"/>
                </a:solidFill>
                <a:effectLst/>
                <a:highlight>
                  <a:srgbClr val="151517"/>
                </a:highlight>
                <a:latin typeface="quote-cjk-patch"/>
                <a:hlinkClick r:id="rId5"/>
              </a:rPr>
              <a:t>https://owasp.org/www-project-software-component-verification-standard/</a:t>
            </a:r>
            <a:endParaRPr lang="en-US" b="0" i="0" dirty="0">
              <a:solidFill>
                <a:srgbClr val="F9FAFB"/>
              </a:solidFill>
              <a:effectLst/>
              <a:highlight>
                <a:srgbClr val="151517"/>
              </a:highlight>
              <a:latin typeface="quote-cjk-patch"/>
            </a:endParaRPr>
          </a:p>
          <a:p>
            <a:pPr algn="l">
              <a:buFont typeface="Arial" panose="020B0604020202020204" pitchFamily="34" charset="0"/>
              <a:buChar char="•"/>
            </a:pPr>
            <a:r>
              <a:rPr lang="en-US" b="0" i="1" dirty="0">
                <a:solidFill>
                  <a:srgbClr val="F9FAFB"/>
                </a:solidFill>
                <a:effectLst/>
                <a:highlight>
                  <a:srgbClr val="151517"/>
                </a:highlight>
                <a:latin typeface="quote-cjk-patch"/>
              </a:rPr>
              <a:t>This standard informed the recommendations for Software Bill of Materials (SBOM) and software supply chain security policies.</a:t>
            </a:r>
            <a:endParaRPr lang="en-US" b="0" i="0" dirty="0">
              <a:solidFill>
                <a:srgbClr val="F9FAFB"/>
              </a:solidFill>
              <a:effectLst/>
              <a:highlight>
                <a:srgbClr val="151517"/>
              </a:highlight>
              <a:latin typeface="quote-cjk-patch"/>
            </a:endParaRPr>
          </a:p>
          <a:p>
            <a:pPr algn="l"/>
            <a:r>
              <a:rPr lang="en-US" b="0" i="0" dirty="0">
                <a:solidFill>
                  <a:srgbClr val="F9FAFB"/>
                </a:solidFill>
                <a:effectLst/>
                <a:highlight>
                  <a:srgbClr val="151517"/>
                </a:highlight>
                <a:latin typeface="quote-cjk-patch"/>
              </a:rPr>
              <a:t>OWASP Foundation. (2018). </a:t>
            </a:r>
            <a:r>
              <a:rPr lang="en-US" b="0" i="1" dirty="0">
                <a:solidFill>
                  <a:srgbClr val="F9FAFB"/>
                </a:solidFill>
                <a:effectLst/>
                <a:highlight>
                  <a:srgbClr val="151517"/>
                </a:highlight>
                <a:latin typeface="quote-cjk-patch"/>
              </a:rPr>
              <a:t>OWASP Application Security Verification Standard (ASVS)</a:t>
            </a:r>
            <a:r>
              <a:rPr lang="en-US" b="0" i="0" dirty="0">
                <a:solidFill>
                  <a:srgbClr val="F9FAFB"/>
                </a:solidFill>
                <a:effectLst/>
                <a:highlight>
                  <a:srgbClr val="151517"/>
                </a:highlight>
                <a:latin typeface="quote-cjk-patch"/>
              </a:rPr>
              <a:t>. The OWASP Foundation.</a:t>
            </a:r>
            <a:br>
              <a:rPr lang="en-US" b="0" i="0" dirty="0">
                <a:solidFill>
                  <a:srgbClr val="F9FAFB"/>
                </a:solidFill>
                <a:effectLst/>
                <a:highlight>
                  <a:srgbClr val="151517"/>
                </a:highlight>
                <a:latin typeface="quote-cjk-patch"/>
              </a:rPr>
            </a:br>
            <a:r>
              <a:rPr lang="en-US" b="0" i="0" u="none" strike="noStrike" dirty="0">
                <a:solidFill>
                  <a:srgbClr val="679EFE"/>
                </a:solidFill>
                <a:effectLst/>
                <a:highlight>
                  <a:srgbClr val="151517"/>
                </a:highlight>
                <a:latin typeface="quote-cjk-patch"/>
                <a:hlinkClick r:id="rId6"/>
              </a:rPr>
              <a:t>https://owasp.org/www-project-application-security-verification-standard/</a:t>
            </a:r>
            <a:endParaRPr lang="en-US" b="0" i="0" dirty="0">
              <a:solidFill>
                <a:srgbClr val="F9FAFB"/>
              </a:solidFill>
              <a:effectLst/>
              <a:highlight>
                <a:srgbClr val="151517"/>
              </a:highlight>
              <a:latin typeface="quote-cjk-patch"/>
            </a:endParaRPr>
          </a:p>
          <a:p>
            <a:pPr algn="l">
              <a:buFont typeface="Arial" panose="020B0604020202020204" pitchFamily="34" charset="0"/>
              <a:buChar char="•"/>
            </a:pPr>
            <a:r>
              <a:rPr lang="en-US" b="0" i="1" dirty="0">
                <a:solidFill>
                  <a:srgbClr val="F9FAFB"/>
                </a:solidFill>
                <a:effectLst/>
                <a:highlight>
                  <a:srgbClr val="151517"/>
                </a:highlight>
                <a:latin typeface="quote-cjk-patch"/>
              </a:rPr>
              <a:t>This was referenced as a future standard to adopt for a comprehensive security checklist, as mentioned in the recommendations.</a:t>
            </a:r>
            <a:endParaRPr lang="en-US" b="0" i="0" dirty="0">
              <a:solidFill>
                <a:srgbClr val="F9FAFB"/>
              </a:solidFill>
              <a:effectLst/>
              <a:highlight>
                <a:srgbClr val="151517"/>
              </a:highlight>
              <a:latin typeface="quote-cjk-patch"/>
            </a:endParaRPr>
          </a:p>
          <a:p>
            <a:pPr algn="l"/>
            <a:r>
              <a:rPr lang="en-US" b="0" i="0" dirty="0">
                <a:solidFill>
                  <a:srgbClr val="F9FAFB"/>
                </a:solidFill>
                <a:effectLst/>
                <a:highlight>
                  <a:srgbClr val="151517"/>
                </a:highlight>
                <a:latin typeface="quote-cjk-patch"/>
              </a:rPr>
              <a:t>National Institute of Standards and Technology. (2020). *SHA-3 Standard: Permutation-Based Hash and Extendable-Output Functions* (FIPS PUB 202). U.S. Department of Commerce.</a:t>
            </a:r>
            <a:br>
              <a:rPr lang="en-US" b="0" i="0" dirty="0">
                <a:solidFill>
                  <a:srgbClr val="F9FAFB"/>
                </a:solidFill>
                <a:effectLst/>
                <a:highlight>
                  <a:srgbClr val="151517"/>
                </a:highlight>
                <a:latin typeface="quote-cjk-patch"/>
              </a:rPr>
            </a:br>
            <a:r>
              <a:rPr lang="en-US" b="0" i="0" u="none" strike="noStrike" dirty="0">
                <a:solidFill>
                  <a:srgbClr val="679EFE"/>
                </a:solidFill>
                <a:effectLst/>
                <a:highlight>
                  <a:srgbClr val="151517"/>
                </a:highlight>
                <a:latin typeface="quote-cjk-patch"/>
                <a:hlinkClick r:id="rId7"/>
              </a:rPr>
              <a:t>https://doi.org/10.6028/NIST.FIPS.202</a:t>
            </a:r>
            <a:endParaRPr lang="en-US" b="0" i="0" dirty="0">
              <a:solidFill>
                <a:srgbClr val="F9FAFB"/>
              </a:solidFill>
              <a:effectLst/>
              <a:highlight>
                <a:srgbClr val="151517"/>
              </a:highlight>
              <a:latin typeface="quote-cjk-patch"/>
            </a:endParaRPr>
          </a:p>
          <a:p>
            <a:pPr algn="l">
              <a:buFont typeface="Arial" panose="020B0604020202020204" pitchFamily="34" charset="0"/>
              <a:buChar char="•"/>
            </a:pPr>
            <a:r>
              <a:rPr lang="en-US" b="0" i="1" dirty="0">
                <a:solidFill>
                  <a:srgbClr val="F9FAFB"/>
                </a:solidFill>
                <a:effectLst/>
                <a:highlight>
                  <a:srgbClr val="151517"/>
                </a:highlight>
                <a:latin typeface="quote-cjk-patch"/>
              </a:rPr>
              <a:t>NIST standards were used as the basis for recommending strong, government-vetted cryptographic algorithms for data encryption.</a:t>
            </a:r>
            <a:endParaRPr lang="en-US" b="0" i="0" dirty="0">
              <a:solidFill>
                <a:srgbClr val="F9FAFB"/>
              </a:solidFill>
              <a:effectLst/>
              <a:highlight>
                <a:srgbClr val="151517"/>
              </a:highlight>
              <a:latin typeface="quote-cjk-patch"/>
            </a:endParaRPr>
          </a:p>
          <a:p>
            <a:pPr algn="l"/>
            <a:r>
              <a:rPr lang="en-US" b="0" i="0" dirty="0" err="1">
                <a:solidFill>
                  <a:srgbClr val="F9FAFB"/>
                </a:solidFill>
                <a:effectLst/>
                <a:highlight>
                  <a:srgbClr val="151517"/>
                </a:highlight>
                <a:latin typeface="quote-cjk-patch"/>
              </a:rPr>
              <a:t>Shostack</a:t>
            </a:r>
            <a:r>
              <a:rPr lang="en-US" b="0" i="0" dirty="0">
                <a:solidFill>
                  <a:srgbClr val="F9FAFB"/>
                </a:solidFill>
                <a:effectLst/>
                <a:highlight>
                  <a:srgbClr val="151517"/>
                </a:highlight>
                <a:latin typeface="quote-cjk-patch"/>
              </a:rPr>
              <a:t>, A. (2014). </a:t>
            </a:r>
            <a:r>
              <a:rPr lang="en-US" b="0" i="1" dirty="0">
                <a:solidFill>
                  <a:srgbClr val="F9FAFB"/>
                </a:solidFill>
                <a:effectLst/>
                <a:highlight>
                  <a:srgbClr val="151517"/>
                </a:highlight>
                <a:latin typeface="quote-cjk-patch"/>
              </a:rPr>
              <a:t>Threat Modeling: Designing for Security</a:t>
            </a:r>
            <a:r>
              <a:rPr lang="en-US" b="0" i="0" dirty="0">
                <a:solidFill>
                  <a:srgbClr val="F9FAFB"/>
                </a:solidFill>
                <a:effectLst/>
                <a:highlight>
                  <a:srgbClr val="151517"/>
                </a:highlight>
                <a:latin typeface="quote-cjk-patch"/>
              </a:rPr>
              <a:t>. John Wiley &amp; Sons.</a:t>
            </a:r>
          </a:p>
          <a:p>
            <a:pPr algn="l">
              <a:buFont typeface="Arial" panose="020B0604020202020204" pitchFamily="34" charset="0"/>
              <a:buChar char="•"/>
            </a:pPr>
            <a:r>
              <a:rPr lang="en-US" b="0" i="1" dirty="0">
                <a:solidFill>
                  <a:srgbClr val="F9FAFB"/>
                </a:solidFill>
                <a:effectLst/>
                <a:highlight>
                  <a:srgbClr val="151517"/>
                </a:highlight>
                <a:latin typeface="quote-cjk-patch"/>
              </a:rPr>
              <a:t>The STRIDE threat modeling framework, referenced in the secure design standard, is comprehensively detailed in this book, providing the methodology for identifying design flaws.</a:t>
            </a:r>
            <a:endParaRPr lang="en-US" b="0" i="0" dirty="0">
              <a:solidFill>
                <a:srgbClr val="F9FAFB"/>
              </a:solidFill>
              <a:effectLst/>
              <a:highlight>
                <a:srgbClr val="151517"/>
              </a:highlight>
              <a:latin typeface="quote-cjk-patch"/>
            </a:endParaRPr>
          </a:p>
          <a:p>
            <a:pPr algn="l"/>
            <a:r>
              <a:rPr lang="en-US" b="0" i="0" dirty="0" err="1">
                <a:solidFill>
                  <a:srgbClr val="F9FAFB"/>
                </a:solidFill>
                <a:effectLst/>
                <a:highlight>
                  <a:srgbClr val="151517"/>
                </a:highlight>
                <a:latin typeface="quote-cjk-patch"/>
              </a:rPr>
              <a:t>Cimpanu</a:t>
            </a:r>
            <a:r>
              <a:rPr lang="en-US" b="0" i="0" dirty="0">
                <a:solidFill>
                  <a:srgbClr val="F9FAFB"/>
                </a:solidFill>
                <a:effectLst/>
                <a:highlight>
                  <a:srgbClr val="151517"/>
                </a:highlight>
                <a:latin typeface="quote-cjk-patch"/>
              </a:rPr>
              <a:t>, C. (2020, December 15). </a:t>
            </a:r>
            <a:r>
              <a:rPr lang="en-US" b="0" i="1" dirty="0">
                <a:solidFill>
                  <a:srgbClr val="F9FAFB"/>
                </a:solidFill>
                <a:effectLst/>
                <a:highlight>
                  <a:srgbClr val="151517"/>
                </a:highlight>
                <a:latin typeface="quote-cjk-patch"/>
              </a:rPr>
              <a:t>Verizon data of 7 million customers exposed online</a:t>
            </a:r>
            <a:r>
              <a:rPr lang="en-US" b="0" i="0" dirty="0">
                <a:solidFill>
                  <a:srgbClr val="F9FAFB"/>
                </a:solidFill>
                <a:effectLst/>
                <a:highlight>
                  <a:srgbClr val="151517"/>
                </a:highlight>
                <a:latin typeface="quote-cjk-patch"/>
              </a:rPr>
              <a:t>. ZDNet.</a:t>
            </a:r>
            <a:br>
              <a:rPr lang="en-US" b="0" i="0" dirty="0">
                <a:solidFill>
                  <a:srgbClr val="F9FAFB"/>
                </a:solidFill>
                <a:effectLst/>
                <a:highlight>
                  <a:srgbClr val="151517"/>
                </a:highlight>
                <a:latin typeface="quote-cjk-patch"/>
              </a:rPr>
            </a:br>
            <a:r>
              <a:rPr lang="en-US" b="0" i="0" u="none" strike="noStrike" dirty="0">
                <a:solidFill>
                  <a:srgbClr val="679EFE"/>
                </a:solidFill>
                <a:effectLst/>
                <a:highlight>
                  <a:srgbClr val="151517"/>
                </a:highlight>
                <a:latin typeface="quote-cjk-patch"/>
                <a:hlinkClick r:id="rId8"/>
              </a:rPr>
              <a:t>https://www.zdnet.com/article/verizon-data-of-7-million-customers-exposed-online/</a:t>
            </a:r>
            <a:endParaRPr lang="en-US" b="0" i="0" dirty="0">
              <a:solidFill>
                <a:srgbClr val="F9FAFB"/>
              </a:solidFill>
              <a:effectLst/>
              <a:highlight>
                <a:srgbClr val="151517"/>
              </a:highlight>
              <a:latin typeface="quote-cjk-patch"/>
            </a:endParaRPr>
          </a:p>
          <a:p>
            <a:pPr algn="l">
              <a:buFont typeface="Arial" panose="020B0604020202020204" pitchFamily="34" charset="0"/>
              <a:buChar char="•"/>
            </a:pPr>
            <a:r>
              <a:rPr lang="en-US" b="0" i="0" dirty="0">
                <a:solidFill>
                  <a:srgbClr val="F9FAFB"/>
                </a:solidFill>
                <a:effectLst/>
                <a:highlight>
                  <a:srgbClr val="151517"/>
                </a:highlight>
                <a:latin typeface="quote-cjk-patch"/>
              </a:rPr>
              <a:t>*This article was cited as a real-world example of the risk from cloud misconfigurations, specifically an exposed Amazon S3 bucket, to support the need for Infrastructure as Code (</a:t>
            </a:r>
            <a:r>
              <a:rPr lang="en-US" b="0" i="0" dirty="0" err="1">
                <a:solidFill>
                  <a:srgbClr val="F9FAFB"/>
                </a:solidFill>
                <a:effectLst/>
                <a:highlight>
                  <a:srgbClr val="151517"/>
                </a:highlight>
                <a:latin typeface="quote-cjk-patch"/>
              </a:rPr>
              <a:t>IaC</a:t>
            </a:r>
            <a:r>
              <a:rPr lang="en-US" b="0" i="0" dirty="0">
                <a:solidFill>
                  <a:srgbClr val="F9FAFB"/>
                </a:solidFill>
                <a:effectLst/>
                <a:highlight>
                  <a:srgbClr val="151517"/>
                </a:highlight>
                <a:latin typeface="quote-cjk-patch"/>
              </a:rPr>
              <a:t>) security scanning.*</a:t>
            </a:r>
          </a:p>
          <a:p>
            <a:pPr algn="l"/>
            <a:r>
              <a:rPr lang="en-US" b="0" i="0" dirty="0">
                <a:solidFill>
                  <a:srgbClr val="F9FAFB"/>
                </a:solidFill>
                <a:effectLst/>
                <a:highlight>
                  <a:srgbClr val="151517"/>
                </a:highlight>
                <a:latin typeface="quote-cjk-patch"/>
              </a:rPr>
              <a:t>CVE Program. (2021). *CVE-2021-44228*. National Cybersecurity FFRDC.</a:t>
            </a:r>
            <a:br>
              <a:rPr lang="en-US" b="0" i="0" dirty="0">
                <a:solidFill>
                  <a:srgbClr val="F9FAFB"/>
                </a:solidFill>
                <a:effectLst/>
                <a:highlight>
                  <a:srgbClr val="151517"/>
                </a:highlight>
                <a:latin typeface="quote-cjk-patch"/>
              </a:rPr>
            </a:br>
            <a:r>
              <a:rPr lang="en-US" b="0" i="0" u="none" strike="noStrike" dirty="0">
                <a:solidFill>
                  <a:srgbClr val="679EFE"/>
                </a:solidFill>
                <a:effectLst/>
                <a:highlight>
                  <a:srgbClr val="151517"/>
                </a:highlight>
                <a:latin typeface="quote-cjk-patch"/>
                <a:hlinkClick r:id="rId9"/>
              </a:rPr>
              <a:t>https://cve.mitre.org/cgi-bin/cvename.cgi?name=CVE-2021-44228</a:t>
            </a:r>
            <a:endParaRPr lang="en-US" b="0" i="0" dirty="0">
              <a:solidFill>
                <a:srgbClr val="F9FAFB"/>
              </a:solidFill>
              <a:effectLst/>
              <a:highlight>
                <a:srgbClr val="151517"/>
              </a:highlight>
              <a:latin typeface="quote-cjk-patch"/>
            </a:endParaRPr>
          </a:p>
          <a:p>
            <a:pPr algn="l">
              <a:buFont typeface="Arial" panose="020B0604020202020204" pitchFamily="34" charset="0"/>
              <a:buChar char="•"/>
            </a:pPr>
            <a:r>
              <a:rPr lang="en-US" b="0" i="0" dirty="0">
                <a:solidFill>
                  <a:srgbClr val="F9FAFB"/>
                </a:solidFill>
                <a:effectLst/>
                <a:highlight>
                  <a:srgbClr val="151517"/>
                </a:highlight>
                <a:latin typeface="quote-cjk-patch"/>
              </a:rPr>
              <a:t>*The Log4Shell vulnerability (CVE-2021-44228) was used as a key real-world example to illustrate the critical need for a Software Bill of Materials (SBOM) and Software Composition Analysis (SCA) tools.*</a:t>
            </a: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10">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200" dirty="0"/>
              <a:t>Relying on implicit, individual understanding of security best practices becomes increasingly risky as our development team grows. The purpose of this policy is to convert the unspoken behaviors into explicit, understandable, and replicable norms. It is the cornerstone of a defense-in-depth approach, which entails layering several security measures across our system architecture and development lifecycle. Another layer is prepared to lessen the hazard in the event that the first one fails. This policy guarantees that each developer consistently and successfully contributes to this tiered defense, regardless of when they started.</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70582" y="3346306"/>
            <a:ext cx="6453257" cy="314394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92500" lnSpcReduction="10000"/>
          </a:bodyPr>
          <a:lstStyle/>
          <a:p>
            <a:pPr marL="228600" lvl="0" indent="-88900" algn="l" rtl="0">
              <a:lnSpc>
                <a:spcPct val="90000"/>
              </a:lnSpc>
              <a:spcBef>
                <a:spcPts val="1000"/>
              </a:spcBef>
              <a:spcAft>
                <a:spcPts val="0"/>
              </a:spcAft>
              <a:buClr>
                <a:schemeClr val="lt1"/>
              </a:buClr>
              <a:buSzPts val="2200"/>
              <a:buNone/>
            </a:pPr>
            <a:r>
              <a:rPr lang="en-US" b="0" i="0" dirty="0">
                <a:solidFill>
                  <a:srgbClr val="F9FAFB"/>
                </a:solidFill>
                <a:effectLst/>
                <a:highlight>
                  <a:srgbClr val="151517"/>
                </a:highlight>
                <a:latin typeface="quote-cjk-patch"/>
              </a:rPr>
              <a:t>To frame our policy, we begin with a threat matrix that categorizes the key vulnerabilities we've identified. This matrix evaluates each risk based on its potential impact and likelihood, allowing us to prioritize our efforts effectively.</a:t>
            </a:r>
            <a:endParaRPr dirty="0"/>
          </a:p>
        </p:txBody>
      </p:sp>
      <p:graphicFrame>
        <p:nvGraphicFramePr>
          <p:cNvPr id="161" name="Google Shape;161;p4" descr="Alt text required"/>
          <p:cNvGraphicFramePr/>
          <p:nvPr>
            <p:extLst>
              <p:ext uri="{D42A27DB-BD31-4B8C-83A1-F6EECF244321}">
                <p14:modId xmlns:p14="http://schemas.microsoft.com/office/powerpoint/2010/main" val="3424031463"/>
              </p:ext>
            </p:extLst>
          </p:nvPr>
        </p:nvGraphicFramePr>
        <p:xfrm>
          <a:off x="3210374" y="1889820"/>
          <a:ext cx="7835225" cy="4968180"/>
        </p:xfrm>
        <a:graphic>
          <a:graphicData uri="http://schemas.openxmlformats.org/drawingml/2006/table">
            <a:tbl>
              <a:tblPr firstRow="1" firstCol="1">
                <a:noFill/>
                <a:tableStyleId>{802198C4-3087-4945-87E3-76CBB3509B7E}</a:tableStyleId>
              </a:tblPr>
              <a:tblGrid>
                <a:gridCol w="3924639">
                  <a:extLst>
                    <a:ext uri="{9D8B030D-6E8A-4147-A177-3AD203B41FA5}">
                      <a16:colId xmlns:a16="http://schemas.microsoft.com/office/drawing/2014/main" val="20000"/>
                    </a:ext>
                  </a:extLst>
                </a:gridCol>
                <a:gridCol w="3910586">
                  <a:extLst>
                    <a:ext uri="{9D8B030D-6E8A-4147-A177-3AD203B41FA5}">
                      <a16:colId xmlns:a16="http://schemas.microsoft.com/office/drawing/2014/main" val="20001"/>
                    </a:ext>
                  </a:extLst>
                </a:gridCol>
              </a:tblGrid>
              <a:tr h="1920338">
                <a:tc>
                  <a:txBody>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This contains the vulnerabilities that are most probable to be exploited and would cause the most damage. These include </a:t>
                      </a:r>
                      <a:r>
                        <a:rPr lang="en-US" sz="1400" b="1" i="0" u="none" strike="noStrike" cap="none" dirty="0">
                          <a:solidFill>
                            <a:srgbClr val="000000"/>
                          </a:solidFill>
                          <a:effectLst/>
                          <a:latin typeface="Arial"/>
                          <a:ea typeface="Arial"/>
                          <a:cs typeface="Arial"/>
                          <a:sym typeface="Arial"/>
                        </a:rPr>
                        <a:t>SQL Injection, Broken Authentication, and Sensitive Data Exposure.</a:t>
                      </a:r>
                      <a:r>
                        <a:rPr lang="en-US" sz="1400" b="0" i="0" u="none" strike="noStrike" cap="none" dirty="0">
                          <a:solidFill>
                            <a:srgbClr val="000000"/>
                          </a:solidFill>
                          <a:effectLst/>
                          <a:latin typeface="Arial"/>
                          <a:ea typeface="Arial"/>
                          <a:cs typeface="Arial"/>
                          <a:sym typeface="Arial"/>
                        </a:rPr>
                        <a:t> These are the threats we find in the OWASP Top 10, and they are the primary targets of automated attack tools. Our most critical coding standards and automated tests are designed to eliminate threats in this quadrant.</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t>Although they are less likely to happen, certain risks have a substantial impact, such as a serious architectural defect or a complex multi-stage attack. Instead of developing a unit test for every scenario, we handle issues through threat modeling, secure design reviews, and incident response plans.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198284">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The bottom-left contains issues that are 'Likely' to be found but have 'Low' business impact, such as a minor configuration quirk. We will fix these, but they don't warrant panic. The bottom-right holds 'Unlikely, Low Priority' items that we simply acknowledge and accept.</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r>
                        <a:rPr lang="en-US" dirty="0"/>
                        <a:t>These include situations like a targeted social engineering attack against a developer (which we can prevent with training but cannot completely eradicate with code) or physical tampering with our cloud servers (which is the responsibility of the cloud provider). Although we include these acknowledged hazards, we don't invest a lot of engineering resources on them.</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3029415" y="162207"/>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544180"/>
            <a:ext cx="10820400" cy="4024125"/>
          </a:xfrm>
          <a:prstGeom prst="rect">
            <a:avLst/>
          </a:prstGeom>
          <a:noFill/>
          <a:ln>
            <a:noFill/>
          </a:ln>
        </p:spPr>
        <p:txBody>
          <a:bodyPr spcFirstLastPara="1" wrap="square" lIns="91425" tIns="45700" rIns="91425" bIns="45700" anchor="t" anchorCtr="0">
            <a:noAutofit/>
          </a:bodyPr>
          <a:lstStyle/>
          <a:p>
            <a:pPr algn="l"/>
            <a:r>
              <a:rPr lang="en-US" sz="1200" b="1" i="0" dirty="0">
                <a:solidFill>
                  <a:srgbClr val="F9FAFB"/>
                </a:solidFill>
                <a:effectLst/>
                <a:highlight>
                  <a:srgbClr val="151517"/>
                </a:highlight>
                <a:latin typeface="quote-cjk-patch"/>
              </a:rPr>
              <a:t>1. Minimize Attack Surface</a:t>
            </a:r>
            <a:endParaRPr lang="en-US" sz="1200" b="0" i="0" dirty="0">
              <a:solidFill>
                <a:srgbClr val="F9FAFB"/>
              </a:solidFill>
              <a:effectLst/>
              <a:highlight>
                <a:srgbClr val="151517"/>
              </a:highlight>
              <a:latin typeface="quote-cjk-patch"/>
            </a:endParaRPr>
          </a:p>
          <a:p>
            <a:pPr algn="l">
              <a:buFont typeface="Arial" panose="020B0604020202020204" pitchFamily="34" charset="0"/>
              <a:buChar char="•"/>
            </a:pPr>
            <a:r>
              <a:rPr lang="en-US" sz="1200" b="1" i="0" dirty="0">
                <a:solidFill>
                  <a:srgbClr val="F9FAFB"/>
                </a:solidFill>
                <a:effectLst/>
                <a:highlight>
                  <a:srgbClr val="151517"/>
                </a:highlight>
                <a:latin typeface="quote-cjk-patch"/>
              </a:rPr>
              <a:t>Applied by:</a:t>
            </a:r>
            <a:r>
              <a:rPr lang="en-US" sz="1200" b="0" i="0" dirty="0">
                <a:solidFill>
                  <a:srgbClr val="F9FAFB"/>
                </a:solidFill>
                <a:effectLst/>
                <a:highlight>
                  <a:srgbClr val="151517"/>
                </a:highlight>
                <a:latin typeface="quote-cjk-patch"/>
              </a:rPr>
              <a:t> Input Validation &amp; Encoding (Std #1), Secure Default Configurations (Std #5)</a:t>
            </a:r>
          </a:p>
          <a:p>
            <a:pPr algn="l"/>
            <a:r>
              <a:rPr lang="en-US" sz="1200" b="1" i="0" dirty="0">
                <a:solidFill>
                  <a:srgbClr val="F9FAFB"/>
                </a:solidFill>
                <a:effectLst/>
                <a:highlight>
                  <a:srgbClr val="151517"/>
                </a:highlight>
                <a:latin typeface="quote-cjk-patch"/>
              </a:rPr>
              <a:t>2. Principle of Least Privilege</a:t>
            </a:r>
            <a:endParaRPr lang="en-US" sz="1200" b="0" i="0" dirty="0">
              <a:solidFill>
                <a:srgbClr val="F9FAFB"/>
              </a:solidFill>
              <a:effectLst/>
              <a:highlight>
                <a:srgbClr val="151517"/>
              </a:highlight>
              <a:latin typeface="quote-cjk-patch"/>
            </a:endParaRPr>
          </a:p>
          <a:p>
            <a:pPr algn="l">
              <a:buFont typeface="Arial" panose="020B0604020202020204" pitchFamily="34" charset="0"/>
              <a:buChar char="•"/>
            </a:pPr>
            <a:r>
              <a:rPr lang="en-US" sz="1200" b="1" i="0" dirty="0">
                <a:solidFill>
                  <a:srgbClr val="F9FAFB"/>
                </a:solidFill>
                <a:effectLst/>
                <a:highlight>
                  <a:srgbClr val="151517"/>
                </a:highlight>
                <a:latin typeface="quote-cjk-patch"/>
              </a:rPr>
              <a:t>Applied by:</a:t>
            </a:r>
            <a:r>
              <a:rPr lang="en-US" sz="1200" b="0" i="0" dirty="0">
                <a:solidFill>
                  <a:srgbClr val="F9FAFB"/>
                </a:solidFill>
                <a:effectLst/>
                <a:highlight>
                  <a:srgbClr val="151517"/>
                </a:highlight>
                <a:latin typeface="quote-cjk-patch"/>
              </a:rPr>
              <a:t> Secure Authentication &amp; Session Management (Std #2), Principle of Least Privilege &amp; Authorization Checks (Std #4)</a:t>
            </a:r>
          </a:p>
          <a:p>
            <a:pPr algn="l"/>
            <a:r>
              <a:rPr lang="en-US" sz="1200" b="1" i="0" dirty="0">
                <a:solidFill>
                  <a:srgbClr val="F9FAFB"/>
                </a:solidFill>
                <a:effectLst/>
                <a:highlight>
                  <a:srgbClr val="151517"/>
                </a:highlight>
                <a:latin typeface="quote-cjk-patch"/>
              </a:rPr>
              <a:t>3. Defense in Depth</a:t>
            </a:r>
            <a:endParaRPr lang="en-US" sz="1200" b="0" i="0" dirty="0">
              <a:solidFill>
                <a:srgbClr val="F9FAFB"/>
              </a:solidFill>
              <a:effectLst/>
              <a:highlight>
                <a:srgbClr val="151517"/>
              </a:highlight>
              <a:latin typeface="quote-cjk-patch"/>
            </a:endParaRPr>
          </a:p>
          <a:p>
            <a:pPr algn="l">
              <a:buFont typeface="Arial" panose="020B0604020202020204" pitchFamily="34" charset="0"/>
              <a:buChar char="•"/>
            </a:pPr>
            <a:r>
              <a:rPr lang="en-US" sz="1200" b="1" i="0" dirty="0">
                <a:solidFill>
                  <a:srgbClr val="F9FAFB"/>
                </a:solidFill>
                <a:effectLst/>
                <a:highlight>
                  <a:srgbClr val="151517"/>
                </a:highlight>
                <a:latin typeface="quote-cjk-patch"/>
              </a:rPr>
              <a:t>Applied by:</a:t>
            </a:r>
            <a:r>
              <a:rPr lang="en-US" sz="1200" b="0" i="0" dirty="0">
                <a:solidFill>
                  <a:srgbClr val="F9FAFB"/>
                </a:solidFill>
                <a:effectLst/>
                <a:highlight>
                  <a:srgbClr val="151517"/>
                </a:highlight>
                <a:latin typeface="quote-cjk-patch"/>
              </a:rPr>
              <a:t> Data Encryption &amp; Secure Handling (Std #3), Comprehensive Auditing &amp; Logging (Std #8)</a:t>
            </a:r>
          </a:p>
          <a:p>
            <a:pPr algn="l"/>
            <a:r>
              <a:rPr lang="en-US" sz="1200" b="1" i="0" dirty="0">
                <a:solidFill>
                  <a:srgbClr val="F9FAFB"/>
                </a:solidFill>
                <a:effectLst/>
                <a:highlight>
                  <a:srgbClr val="151517"/>
                </a:highlight>
                <a:latin typeface="quote-cjk-patch"/>
              </a:rPr>
              <a:t>4. Fail Securely</a:t>
            </a:r>
            <a:endParaRPr lang="en-US" sz="1200" b="0" i="0" dirty="0">
              <a:solidFill>
                <a:srgbClr val="F9FAFB"/>
              </a:solidFill>
              <a:effectLst/>
              <a:highlight>
                <a:srgbClr val="151517"/>
              </a:highlight>
              <a:latin typeface="quote-cjk-patch"/>
            </a:endParaRPr>
          </a:p>
          <a:p>
            <a:pPr algn="l">
              <a:buFont typeface="Arial" panose="020B0604020202020204" pitchFamily="34" charset="0"/>
              <a:buChar char="•"/>
            </a:pPr>
            <a:r>
              <a:rPr lang="en-US" sz="1200" b="1" i="0" dirty="0">
                <a:solidFill>
                  <a:srgbClr val="F9FAFB"/>
                </a:solidFill>
                <a:effectLst/>
                <a:highlight>
                  <a:srgbClr val="151517"/>
                </a:highlight>
                <a:latin typeface="quote-cjk-patch"/>
              </a:rPr>
              <a:t>Applied by:</a:t>
            </a:r>
            <a:r>
              <a:rPr lang="en-US" sz="1200" b="0" i="0" dirty="0">
                <a:solidFill>
                  <a:srgbClr val="F9FAFB"/>
                </a:solidFill>
                <a:effectLst/>
                <a:highlight>
                  <a:srgbClr val="151517"/>
                </a:highlight>
                <a:latin typeface="quote-cjk-patch"/>
              </a:rPr>
              <a:t> Input Validation &amp; Safe Processing (Std #6), Memory Management &amp; Bounds Checking (Std #7)</a:t>
            </a:r>
          </a:p>
          <a:p>
            <a:pPr algn="l"/>
            <a:r>
              <a:rPr lang="en-US" sz="1200" b="1" i="0" dirty="0">
                <a:solidFill>
                  <a:srgbClr val="F9FAFB"/>
                </a:solidFill>
                <a:effectLst/>
                <a:highlight>
                  <a:srgbClr val="151517"/>
                </a:highlight>
                <a:latin typeface="quote-cjk-patch"/>
              </a:rPr>
              <a:t>5. Don’t Trust Services</a:t>
            </a:r>
            <a:endParaRPr lang="en-US" sz="1200" b="0" i="0" dirty="0">
              <a:solidFill>
                <a:srgbClr val="F9FAFB"/>
              </a:solidFill>
              <a:effectLst/>
              <a:highlight>
                <a:srgbClr val="151517"/>
              </a:highlight>
              <a:latin typeface="quote-cjk-patch"/>
            </a:endParaRPr>
          </a:p>
          <a:p>
            <a:pPr algn="l">
              <a:buFont typeface="Arial" panose="020B0604020202020204" pitchFamily="34" charset="0"/>
              <a:buChar char="•"/>
            </a:pPr>
            <a:r>
              <a:rPr lang="en-US" sz="1200" b="1" i="0" dirty="0">
                <a:solidFill>
                  <a:srgbClr val="F9FAFB"/>
                </a:solidFill>
                <a:effectLst/>
                <a:highlight>
                  <a:srgbClr val="151517"/>
                </a:highlight>
                <a:latin typeface="quote-cjk-patch"/>
              </a:rPr>
              <a:t>Applied by:</a:t>
            </a:r>
            <a:r>
              <a:rPr lang="en-US" sz="1200" b="0" i="0" dirty="0">
                <a:solidFill>
                  <a:srgbClr val="F9FAFB"/>
                </a:solidFill>
                <a:effectLst/>
                <a:highlight>
                  <a:srgbClr val="151517"/>
                </a:highlight>
                <a:latin typeface="quote-cjk-patch"/>
              </a:rPr>
              <a:t> Secure Third-Party Dependency Management (Std #10), Input Validation &amp; Encoding (Std #1)</a:t>
            </a:r>
          </a:p>
          <a:p>
            <a:pPr algn="l"/>
            <a:r>
              <a:rPr lang="en-US" sz="1200" b="1" i="0" dirty="0">
                <a:solidFill>
                  <a:srgbClr val="F9FAFB"/>
                </a:solidFill>
                <a:effectLst/>
                <a:highlight>
                  <a:srgbClr val="151517"/>
                </a:highlight>
                <a:latin typeface="quote-cjk-patch"/>
              </a:rPr>
              <a:t>6. Separation of Duties</a:t>
            </a:r>
            <a:endParaRPr lang="en-US" sz="1200" b="0" i="0" dirty="0">
              <a:solidFill>
                <a:srgbClr val="F9FAFB"/>
              </a:solidFill>
              <a:effectLst/>
              <a:highlight>
                <a:srgbClr val="151517"/>
              </a:highlight>
              <a:latin typeface="quote-cjk-patch"/>
            </a:endParaRPr>
          </a:p>
          <a:p>
            <a:pPr algn="l">
              <a:buFont typeface="Arial" panose="020B0604020202020204" pitchFamily="34" charset="0"/>
              <a:buChar char="•"/>
            </a:pPr>
            <a:r>
              <a:rPr lang="en-US" sz="1200" b="1" i="0" dirty="0">
                <a:solidFill>
                  <a:srgbClr val="F9FAFB"/>
                </a:solidFill>
                <a:effectLst/>
                <a:highlight>
                  <a:srgbClr val="151517"/>
                </a:highlight>
                <a:latin typeface="quote-cjk-patch"/>
              </a:rPr>
              <a:t>Applied by:</a:t>
            </a:r>
            <a:r>
              <a:rPr lang="en-US" sz="1200" b="0" i="0" dirty="0">
                <a:solidFill>
                  <a:srgbClr val="F9FAFB"/>
                </a:solidFill>
                <a:effectLst/>
                <a:highlight>
                  <a:srgbClr val="151517"/>
                </a:highlight>
                <a:latin typeface="quote-cjk-patch"/>
              </a:rPr>
              <a:t> Principle of Least Privilege &amp; Authorization Checks (Std #4), Comprehensive Auditing &amp; Logging (Std #8)</a:t>
            </a:r>
          </a:p>
          <a:p>
            <a:pPr algn="l"/>
            <a:r>
              <a:rPr lang="en-US" sz="1200" b="1" i="0" dirty="0">
                <a:solidFill>
                  <a:srgbClr val="F9FAFB"/>
                </a:solidFill>
                <a:effectLst/>
                <a:highlight>
                  <a:srgbClr val="151517"/>
                </a:highlight>
                <a:latin typeface="quote-cjk-patch"/>
              </a:rPr>
              <a:t>7. Avoid Security by Obscurity</a:t>
            </a:r>
            <a:endParaRPr lang="en-US" sz="1200" b="0" i="0" dirty="0">
              <a:solidFill>
                <a:srgbClr val="F9FAFB"/>
              </a:solidFill>
              <a:effectLst/>
              <a:highlight>
                <a:srgbClr val="151517"/>
              </a:highlight>
              <a:latin typeface="quote-cjk-patch"/>
            </a:endParaRPr>
          </a:p>
          <a:p>
            <a:pPr algn="l">
              <a:buFont typeface="Arial" panose="020B0604020202020204" pitchFamily="34" charset="0"/>
              <a:buChar char="•"/>
            </a:pPr>
            <a:r>
              <a:rPr lang="en-US" sz="1200" b="1" i="0" dirty="0">
                <a:solidFill>
                  <a:srgbClr val="F9FAFB"/>
                </a:solidFill>
                <a:effectLst/>
                <a:highlight>
                  <a:srgbClr val="151517"/>
                </a:highlight>
                <a:latin typeface="quote-cjk-patch"/>
              </a:rPr>
              <a:t>Applied by:</a:t>
            </a:r>
            <a:r>
              <a:rPr lang="en-US" sz="1200" b="0" i="0" dirty="0">
                <a:solidFill>
                  <a:srgbClr val="F9FAFB"/>
                </a:solidFill>
                <a:effectLst/>
                <a:highlight>
                  <a:srgbClr val="151517"/>
                </a:highlight>
                <a:latin typeface="quote-cjk-patch"/>
              </a:rPr>
              <a:t> All standards, but specifically relies on robust implementations of Encryption (Std #3) and Authentication (Std #2), not hidden knowledge.</a:t>
            </a:r>
          </a:p>
          <a:p>
            <a:pPr algn="l"/>
            <a:r>
              <a:rPr lang="en-US" sz="1200" b="1" i="0" dirty="0">
                <a:solidFill>
                  <a:srgbClr val="F9FAFB"/>
                </a:solidFill>
                <a:effectLst/>
                <a:highlight>
                  <a:srgbClr val="151517"/>
                </a:highlight>
                <a:latin typeface="quote-cjk-patch"/>
              </a:rPr>
              <a:t>8. Keep Security Simple</a:t>
            </a:r>
            <a:endParaRPr lang="en-US" sz="1200" b="0" i="0" dirty="0">
              <a:solidFill>
                <a:srgbClr val="F9FAFB"/>
              </a:solidFill>
              <a:effectLst/>
              <a:highlight>
                <a:srgbClr val="151517"/>
              </a:highlight>
              <a:latin typeface="quote-cjk-patch"/>
            </a:endParaRPr>
          </a:p>
          <a:p>
            <a:pPr algn="l">
              <a:buFont typeface="Arial" panose="020B0604020202020204" pitchFamily="34" charset="0"/>
              <a:buChar char="•"/>
            </a:pPr>
            <a:r>
              <a:rPr lang="en-US" sz="1200" b="1" i="0" dirty="0">
                <a:solidFill>
                  <a:srgbClr val="F9FAFB"/>
                </a:solidFill>
                <a:effectLst/>
                <a:highlight>
                  <a:srgbClr val="151517"/>
                </a:highlight>
                <a:latin typeface="quote-cjk-patch"/>
              </a:rPr>
              <a:t>Applied by:</a:t>
            </a:r>
            <a:r>
              <a:rPr lang="en-US" sz="1200" b="0" i="0" dirty="0">
                <a:solidFill>
                  <a:srgbClr val="F9FAFB"/>
                </a:solidFill>
                <a:effectLst/>
                <a:highlight>
                  <a:srgbClr val="151517"/>
                </a:highlight>
                <a:latin typeface="quote-cjk-patch"/>
              </a:rPr>
              <a:t> Using standardized, well-vetted libraries for Encryption (Std #3) and managing Third-Party Dependencies (Std #10).</a:t>
            </a:r>
          </a:p>
          <a:p>
            <a:pPr algn="l"/>
            <a:r>
              <a:rPr lang="en-US" sz="1200" b="1" i="0" dirty="0">
                <a:solidFill>
                  <a:srgbClr val="F9FAFB"/>
                </a:solidFill>
                <a:effectLst/>
                <a:highlight>
                  <a:srgbClr val="151517"/>
                </a:highlight>
                <a:latin typeface="quote-cjk-patch"/>
              </a:rPr>
              <a:t>9. Fix Security Issues Correctly</a:t>
            </a:r>
            <a:endParaRPr lang="en-US" sz="1200" b="0" i="0" dirty="0">
              <a:solidFill>
                <a:srgbClr val="F9FAFB"/>
              </a:solidFill>
              <a:effectLst/>
              <a:highlight>
                <a:srgbClr val="151517"/>
              </a:highlight>
              <a:latin typeface="quote-cjk-patch"/>
            </a:endParaRPr>
          </a:p>
          <a:p>
            <a:pPr algn="l">
              <a:buFont typeface="Arial" panose="020B0604020202020204" pitchFamily="34" charset="0"/>
              <a:buChar char="•"/>
            </a:pPr>
            <a:r>
              <a:rPr lang="en-US" sz="1200" b="1" i="0" dirty="0">
                <a:solidFill>
                  <a:srgbClr val="F9FAFB"/>
                </a:solidFill>
                <a:effectLst/>
                <a:highlight>
                  <a:srgbClr val="151517"/>
                </a:highlight>
                <a:latin typeface="quote-cjk-patch"/>
              </a:rPr>
              <a:t>Applied by:</a:t>
            </a:r>
            <a:r>
              <a:rPr lang="en-US" sz="1200" b="0" i="0" dirty="0">
                <a:solidFill>
                  <a:srgbClr val="F9FAFB"/>
                </a:solidFill>
                <a:effectLst/>
                <a:highlight>
                  <a:srgbClr val="151517"/>
                </a:highlight>
                <a:latin typeface="quote-cjk-patch"/>
              </a:rPr>
              <a:t> The entire policy, but specifically ensured by root-cause analysis during incident response, informing updates to all standards.</a:t>
            </a:r>
          </a:p>
          <a:p>
            <a:pPr algn="l"/>
            <a:r>
              <a:rPr lang="en-US" sz="1200" b="1" i="0" dirty="0">
                <a:solidFill>
                  <a:srgbClr val="F9FAFB"/>
                </a:solidFill>
                <a:effectLst/>
                <a:highlight>
                  <a:srgbClr val="151517"/>
                </a:highlight>
                <a:latin typeface="quote-cjk-patch"/>
              </a:rPr>
              <a:t>10. Relentless Improvement</a:t>
            </a:r>
            <a:endParaRPr lang="en-US" sz="1200" b="0" i="0" dirty="0">
              <a:solidFill>
                <a:srgbClr val="F9FAFB"/>
              </a:solidFill>
              <a:effectLst/>
              <a:highlight>
                <a:srgbClr val="151517"/>
              </a:highlight>
              <a:latin typeface="quote-cjk-patch"/>
            </a:endParaRPr>
          </a:p>
          <a:p>
            <a:pPr algn="l">
              <a:buFont typeface="Arial" panose="020B0604020202020204" pitchFamily="34" charset="0"/>
              <a:buChar char="•"/>
            </a:pPr>
            <a:r>
              <a:rPr lang="en-US" sz="1200" b="1" i="0" dirty="0">
                <a:solidFill>
                  <a:srgbClr val="F9FAFB"/>
                </a:solidFill>
                <a:effectLst/>
                <a:highlight>
                  <a:srgbClr val="151517"/>
                </a:highlight>
                <a:latin typeface="quote-cjk-patch"/>
              </a:rPr>
              <a:t>Applied by:</a:t>
            </a:r>
            <a:r>
              <a:rPr lang="en-US" sz="1200" b="0" i="0" dirty="0">
                <a:solidFill>
                  <a:srgbClr val="F9FAFB"/>
                </a:solidFill>
                <a:effectLst/>
                <a:highlight>
                  <a:srgbClr val="151517"/>
                </a:highlight>
                <a:latin typeface="quote-cjk-patch"/>
              </a:rPr>
              <a:t> Comprehensive Auditing &amp; Logging (Std #8), Secure Third-Party Dependency Management (Std #10 - for ongoing monitoring)</a:t>
            </a:r>
          </a:p>
          <a:p>
            <a:br>
              <a:rPr lang="en-US" sz="1200" dirty="0"/>
            </a:br>
            <a:endParaRPr sz="12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algn="l">
              <a:buFont typeface="+mj-lt"/>
              <a:buAutoNum type="arabicPeriod"/>
            </a:pPr>
            <a:r>
              <a:rPr lang="en-US" sz="1200" b="1" i="0" dirty="0">
                <a:solidFill>
                  <a:srgbClr val="F9FAFB"/>
                </a:solidFill>
                <a:effectLst/>
                <a:highlight>
                  <a:srgbClr val="151517"/>
                </a:highlight>
                <a:latin typeface="quote-cjk-patch"/>
              </a:rPr>
              <a:t>Exploitability:</a:t>
            </a:r>
            <a:r>
              <a:rPr lang="en-US" sz="1200" b="0" i="0" dirty="0">
                <a:solidFill>
                  <a:srgbClr val="F9FAFB"/>
                </a:solidFill>
                <a:effectLst/>
                <a:highlight>
                  <a:srgbClr val="151517"/>
                </a:highlight>
                <a:latin typeface="quote-cjk-patch"/>
              </a:rPr>
              <a:t> How easy is it for an attacker to find and exploit this flaw?</a:t>
            </a:r>
          </a:p>
          <a:p>
            <a:pPr algn="l">
              <a:buFont typeface="+mj-lt"/>
              <a:buAutoNum type="arabicPeriod"/>
            </a:pPr>
            <a:r>
              <a:rPr lang="en-US" sz="1200" b="1" i="0" dirty="0">
                <a:solidFill>
                  <a:srgbClr val="F9FAFB"/>
                </a:solidFill>
                <a:effectLst/>
                <a:highlight>
                  <a:srgbClr val="151517"/>
                </a:highlight>
                <a:latin typeface="quote-cjk-patch"/>
              </a:rPr>
              <a:t>Impact:</a:t>
            </a:r>
            <a:r>
              <a:rPr lang="en-US" sz="1200" b="0" i="0" dirty="0">
                <a:solidFill>
                  <a:srgbClr val="F9FAFB"/>
                </a:solidFill>
                <a:effectLst/>
                <a:highlight>
                  <a:srgbClr val="151517"/>
                </a:highlight>
                <a:latin typeface="quote-cjk-patch"/>
              </a:rPr>
              <a:t> What is the potential damage to data, systems, or business operations?</a:t>
            </a:r>
          </a:p>
          <a:p>
            <a:pPr algn="l">
              <a:buFont typeface="+mj-lt"/>
              <a:buAutoNum type="arabicPeriod"/>
            </a:pPr>
            <a:r>
              <a:rPr lang="en-US" sz="1200" b="1" i="0" dirty="0">
                <a:solidFill>
                  <a:srgbClr val="F9FAFB"/>
                </a:solidFill>
                <a:effectLst/>
                <a:highlight>
                  <a:srgbClr val="151517"/>
                </a:highlight>
                <a:latin typeface="quote-cjk-patch"/>
              </a:rPr>
              <a:t>Prevalence:</a:t>
            </a:r>
            <a:r>
              <a:rPr lang="en-US" sz="1200" b="0" i="0" dirty="0">
                <a:solidFill>
                  <a:srgbClr val="F9FAFB"/>
                </a:solidFill>
                <a:effectLst/>
                <a:highlight>
                  <a:srgbClr val="151517"/>
                </a:highlight>
                <a:latin typeface="quote-cjk-patch"/>
              </a:rPr>
              <a:t> How common is this type of vulnerability in the industry?</a:t>
            </a:r>
          </a:p>
          <a:p>
            <a:pPr algn="l"/>
            <a:r>
              <a:rPr lang="en-US" sz="1200" b="1" i="0" dirty="0">
                <a:solidFill>
                  <a:srgbClr val="F9FAFB"/>
                </a:solidFill>
                <a:effectLst/>
                <a:highlight>
                  <a:srgbClr val="151517"/>
                </a:highlight>
                <a:latin typeface="quote-cjk-patch"/>
              </a:rPr>
              <a:t>Prioritized Coding Standards:</a:t>
            </a:r>
            <a:endParaRPr lang="en-US" sz="1200" b="0" i="0" dirty="0">
              <a:solidFill>
                <a:srgbClr val="F9FAFB"/>
              </a:solidFill>
              <a:effectLst/>
              <a:highlight>
                <a:srgbClr val="151517"/>
              </a:highlight>
              <a:latin typeface="quote-cjk-patch"/>
            </a:endParaRPr>
          </a:p>
          <a:p>
            <a:pPr algn="l">
              <a:buFont typeface="+mj-lt"/>
              <a:buAutoNum type="arabicPeriod"/>
            </a:pPr>
            <a:r>
              <a:rPr lang="en-US" sz="1200" b="1" i="0" dirty="0">
                <a:solidFill>
                  <a:srgbClr val="F9FAFB"/>
                </a:solidFill>
                <a:effectLst/>
                <a:highlight>
                  <a:srgbClr val="151517"/>
                </a:highlight>
                <a:latin typeface="quote-cjk-patch"/>
              </a:rPr>
              <a:t>Input Validation &amp; Encoding:</a:t>
            </a:r>
            <a:r>
              <a:rPr lang="en-US" sz="1200" b="0" i="0" dirty="0">
                <a:solidFill>
                  <a:srgbClr val="F9FAFB"/>
                </a:solidFill>
                <a:effectLst/>
                <a:highlight>
                  <a:srgbClr val="151517"/>
                </a:highlight>
                <a:latin typeface="quote-cjk-patch"/>
              </a:rPr>
              <a:t> Prevent injection attacks. (</a:t>
            </a:r>
            <a:r>
              <a:rPr lang="en-US" sz="1200" b="0" i="1" dirty="0">
                <a:solidFill>
                  <a:srgbClr val="F9FAFB"/>
                </a:solidFill>
                <a:effectLst/>
                <a:highlight>
                  <a:srgbClr val="151517"/>
                </a:highlight>
                <a:latin typeface="quote-cjk-patch"/>
              </a:rPr>
              <a:t>Extremely exploitable, high impact</a:t>
            </a:r>
            <a:r>
              <a:rPr lang="en-US" sz="1200" b="0" i="0" dirty="0">
                <a:solidFill>
                  <a:srgbClr val="F9FAFB"/>
                </a:solidFill>
                <a:effectLst/>
                <a:highlight>
                  <a:srgbClr val="151517"/>
                </a:highlight>
                <a:latin typeface="quote-cjk-patch"/>
              </a:rPr>
              <a:t>)</a:t>
            </a:r>
          </a:p>
          <a:p>
            <a:pPr algn="l">
              <a:buFont typeface="+mj-lt"/>
              <a:buAutoNum type="arabicPeriod"/>
            </a:pPr>
            <a:r>
              <a:rPr lang="en-US" sz="1200" b="1" i="0" dirty="0">
                <a:solidFill>
                  <a:srgbClr val="F9FAFB"/>
                </a:solidFill>
                <a:effectLst/>
                <a:highlight>
                  <a:srgbClr val="151517"/>
                </a:highlight>
                <a:latin typeface="quote-cjk-patch"/>
              </a:rPr>
              <a:t>Secure Authentication &amp; Session Management:</a:t>
            </a:r>
            <a:r>
              <a:rPr lang="en-US" sz="1200" b="0" i="0" dirty="0">
                <a:solidFill>
                  <a:srgbClr val="F9FAFB"/>
                </a:solidFill>
                <a:effectLst/>
                <a:highlight>
                  <a:srgbClr val="151517"/>
                </a:highlight>
                <a:latin typeface="quote-cjk-patch"/>
              </a:rPr>
              <a:t> Protect user identity. (</a:t>
            </a:r>
            <a:r>
              <a:rPr lang="en-US" sz="1200" b="0" i="1" dirty="0">
                <a:solidFill>
                  <a:srgbClr val="F9FAFB"/>
                </a:solidFill>
                <a:effectLst/>
                <a:highlight>
                  <a:srgbClr val="151517"/>
                </a:highlight>
                <a:latin typeface="quote-cjk-patch"/>
              </a:rPr>
              <a:t>Direct path to account takeover</a:t>
            </a:r>
            <a:r>
              <a:rPr lang="en-US" sz="1200" b="0" i="0" dirty="0">
                <a:solidFill>
                  <a:srgbClr val="F9FAFB"/>
                </a:solidFill>
                <a:effectLst/>
                <a:highlight>
                  <a:srgbClr val="151517"/>
                </a:highlight>
                <a:latin typeface="quote-cjk-patch"/>
              </a:rPr>
              <a:t>)</a:t>
            </a:r>
          </a:p>
          <a:p>
            <a:pPr algn="l">
              <a:buFont typeface="+mj-lt"/>
              <a:buAutoNum type="arabicPeriod"/>
            </a:pPr>
            <a:r>
              <a:rPr lang="en-US" sz="1200" b="1" i="0" dirty="0">
                <a:solidFill>
                  <a:srgbClr val="F9FAFB"/>
                </a:solidFill>
                <a:effectLst/>
                <a:highlight>
                  <a:srgbClr val="151517"/>
                </a:highlight>
                <a:latin typeface="quote-cjk-patch"/>
              </a:rPr>
              <a:t>Data Encryption &amp; Secure Handling:</a:t>
            </a:r>
            <a:r>
              <a:rPr lang="en-US" sz="1200" b="0" i="0" dirty="0">
                <a:solidFill>
                  <a:srgbClr val="F9FAFB"/>
                </a:solidFill>
                <a:effectLst/>
                <a:highlight>
                  <a:srgbClr val="151517"/>
                </a:highlight>
                <a:latin typeface="quote-cjk-patch"/>
              </a:rPr>
              <a:t> Protect data at rest and in transit. (</a:t>
            </a:r>
            <a:r>
              <a:rPr lang="en-US" sz="1200" b="0" i="1" dirty="0">
                <a:solidFill>
                  <a:srgbClr val="F9FAFB"/>
                </a:solidFill>
                <a:effectLst/>
                <a:highlight>
                  <a:srgbClr val="151517"/>
                </a:highlight>
                <a:latin typeface="quote-cjk-patch"/>
              </a:rPr>
              <a:t>Core to data privacy, high regulatory impact</a:t>
            </a:r>
            <a:r>
              <a:rPr lang="en-US" sz="1200" b="0" i="0" dirty="0">
                <a:solidFill>
                  <a:srgbClr val="F9FAFB"/>
                </a:solidFill>
                <a:effectLst/>
                <a:highlight>
                  <a:srgbClr val="151517"/>
                </a:highlight>
                <a:latin typeface="quote-cjk-patch"/>
              </a:rPr>
              <a:t>)</a:t>
            </a:r>
          </a:p>
          <a:p>
            <a:pPr algn="l">
              <a:buFont typeface="+mj-lt"/>
              <a:buAutoNum type="arabicPeriod"/>
            </a:pPr>
            <a:r>
              <a:rPr lang="en-US" sz="1200" b="1" i="0" dirty="0">
                <a:solidFill>
                  <a:srgbClr val="F9FAFB"/>
                </a:solidFill>
                <a:effectLst/>
                <a:highlight>
                  <a:srgbClr val="151517"/>
                </a:highlight>
                <a:latin typeface="quote-cjk-patch"/>
              </a:rPr>
              <a:t>Principle of Least Privilege &amp; Authorization Checks:</a:t>
            </a:r>
            <a:r>
              <a:rPr lang="en-US" sz="1200" b="0" i="0" dirty="0">
                <a:solidFill>
                  <a:srgbClr val="F9FAFB"/>
                </a:solidFill>
                <a:effectLst/>
                <a:highlight>
                  <a:srgbClr val="151517"/>
                </a:highlight>
                <a:latin typeface="quote-cjk-patch"/>
              </a:rPr>
              <a:t> Enforce access control. (</a:t>
            </a:r>
            <a:r>
              <a:rPr lang="en-US" sz="1200" b="0" i="1" dirty="0">
                <a:solidFill>
                  <a:srgbClr val="F9FAFB"/>
                </a:solidFill>
                <a:effectLst/>
                <a:highlight>
                  <a:srgbClr val="151517"/>
                </a:highlight>
                <a:latin typeface="quote-cjk-patch"/>
              </a:rPr>
              <a:t>Easy to get wrong, leads to data breach</a:t>
            </a:r>
            <a:r>
              <a:rPr lang="en-US" sz="1200" b="0" i="0" dirty="0">
                <a:solidFill>
                  <a:srgbClr val="F9FAFB"/>
                </a:solidFill>
                <a:effectLst/>
                <a:highlight>
                  <a:srgbClr val="151517"/>
                </a:highlight>
                <a:latin typeface="quote-cjk-patch"/>
              </a:rPr>
              <a:t>)</a:t>
            </a:r>
          </a:p>
          <a:p>
            <a:pPr algn="l">
              <a:buFont typeface="+mj-lt"/>
              <a:buAutoNum type="arabicPeriod"/>
            </a:pPr>
            <a:r>
              <a:rPr lang="en-US" sz="1200" b="1" i="0" dirty="0">
                <a:solidFill>
                  <a:srgbClr val="F9FAFB"/>
                </a:solidFill>
                <a:effectLst/>
                <a:highlight>
                  <a:srgbClr val="151517"/>
                </a:highlight>
                <a:latin typeface="quote-cjk-patch"/>
              </a:rPr>
              <a:t>Secure Third-Party Dependency Management:</a:t>
            </a:r>
            <a:r>
              <a:rPr lang="en-US" sz="1200" b="0" i="0" dirty="0">
                <a:solidFill>
                  <a:srgbClr val="F9FAFB"/>
                </a:solidFill>
                <a:effectLst/>
                <a:highlight>
                  <a:srgbClr val="151517"/>
                </a:highlight>
                <a:latin typeface="quote-cjk-patch"/>
              </a:rPr>
              <a:t> Avoid known vulnerabilities. (</a:t>
            </a:r>
            <a:r>
              <a:rPr lang="en-US" sz="1200" b="0" i="1" dirty="0">
                <a:solidFill>
                  <a:srgbClr val="F9FAFB"/>
                </a:solidFill>
                <a:effectLst/>
                <a:highlight>
                  <a:srgbClr val="151517"/>
                </a:highlight>
                <a:latin typeface="quote-cjk-patch"/>
              </a:rPr>
              <a:t>Highly exploitable via automation</a:t>
            </a:r>
            <a:r>
              <a:rPr lang="en-US" sz="1200" b="0" i="0" dirty="0">
                <a:solidFill>
                  <a:srgbClr val="F9FAFB"/>
                </a:solidFill>
                <a:effectLst/>
                <a:highlight>
                  <a:srgbClr val="151517"/>
                </a:highlight>
                <a:latin typeface="quote-cjk-patch"/>
              </a:rPr>
              <a:t>)</a:t>
            </a:r>
          </a:p>
          <a:p>
            <a:pPr algn="l">
              <a:buFont typeface="+mj-lt"/>
              <a:buAutoNum type="arabicPeriod"/>
            </a:pPr>
            <a:r>
              <a:rPr lang="en-US" sz="1200" b="1" i="0" dirty="0">
                <a:solidFill>
                  <a:srgbClr val="F9FAFB"/>
                </a:solidFill>
                <a:effectLst/>
                <a:highlight>
                  <a:srgbClr val="151517"/>
                </a:highlight>
                <a:latin typeface="quote-cjk-patch"/>
              </a:rPr>
              <a:t>Memory Management &amp; Bounds Checking:</a:t>
            </a:r>
            <a:r>
              <a:rPr lang="en-US" sz="1200" b="0" i="0" dirty="0">
                <a:solidFill>
                  <a:srgbClr val="F9FAFB"/>
                </a:solidFill>
                <a:effectLst/>
                <a:highlight>
                  <a:srgbClr val="151517"/>
                </a:highlight>
                <a:latin typeface="quote-cjk-patch"/>
              </a:rPr>
              <a:t> Prevent memory corruption. (</a:t>
            </a:r>
            <a:r>
              <a:rPr lang="en-US" sz="1200" b="0" i="1" dirty="0">
                <a:solidFill>
                  <a:srgbClr val="F9FAFB"/>
                </a:solidFill>
                <a:effectLst/>
                <a:highlight>
                  <a:srgbClr val="151517"/>
                </a:highlight>
                <a:latin typeface="quote-cjk-patch"/>
              </a:rPr>
              <a:t>Critical for C++, leads to system compromise</a:t>
            </a:r>
            <a:r>
              <a:rPr lang="en-US" sz="1200" b="0" i="0" dirty="0">
                <a:solidFill>
                  <a:srgbClr val="F9FAFB"/>
                </a:solidFill>
                <a:effectLst/>
                <a:highlight>
                  <a:srgbClr val="151517"/>
                </a:highlight>
                <a:latin typeface="quote-cjk-patch"/>
              </a:rPr>
              <a:t>)</a:t>
            </a:r>
          </a:p>
          <a:p>
            <a:pPr algn="l">
              <a:buFont typeface="+mj-lt"/>
              <a:buAutoNum type="arabicPeriod"/>
            </a:pPr>
            <a:r>
              <a:rPr lang="en-US" sz="1200" b="1" i="0" dirty="0">
                <a:solidFill>
                  <a:srgbClr val="F9FAFB"/>
                </a:solidFill>
                <a:effectLst/>
                <a:highlight>
                  <a:srgbClr val="151517"/>
                </a:highlight>
                <a:latin typeface="quote-cjk-patch"/>
              </a:rPr>
              <a:t>Input Validation &amp; Safe Processing:</a:t>
            </a:r>
            <a:r>
              <a:rPr lang="en-US" sz="1200" b="0" i="0" dirty="0">
                <a:solidFill>
                  <a:srgbClr val="F9FAFB"/>
                </a:solidFill>
                <a:effectLst/>
                <a:highlight>
                  <a:srgbClr val="151517"/>
                </a:highlight>
                <a:latin typeface="quote-cjk-patch"/>
              </a:rPr>
              <a:t> Prevent deserialization attacks. (</a:t>
            </a:r>
            <a:r>
              <a:rPr lang="en-US" sz="1200" b="0" i="1" dirty="0">
                <a:solidFill>
                  <a:srgbClr val="F9FAFB"/>
                </a:solidFill>
                <a:effectLst/>
                <a:highlight>
                  <a:srgbClr val="151517"/>
                </a:highlight>
                <a:latin typeface="quote-cjk-patch"/>
              </a:rPr>
              <a:t>Complex but severe impact</a:t>
            </a:r>
            <a:r>
              <a:rPr lang="en-US" sz="1200" b="0" i="0" dirty="0">
                <a:solidFill>
                  <a:srgbClr val="F9FAFB"/>
                </a:solidFill>
                <a:effectLst/>
                <a:highlight>
                  <a:srgbClr val="151517"/>
                </a:highlight>
                <a:latin typeface="quote-cjk-patch"/>
              </a:rPr>
              <a:t>)</a:t>
            </a:r>
          </a:p>
          <a:p>
            <a:pPr algn="l">
              <a:buFont typeface="+mj-lt"/>
              <a:buAutoNum type="arabicPeriod"/>
            </a:pPr>
            <a:r>
              <a:rPr lang="en-US" sz="1200" b="1" i="0" dirty="0">
                <a:solidFill>
                  <a:srgbClr val="F9FAFB"/>
                </a:solidFill>
                <a:effectLst/>
                <a:highlight>
                  <a:srgbClr val="151517"/>
                </a:highlight>
                <a:latin typeface="quote-cjk-patch"/>
              </a:rPr>
              <a:t>Comprehensive Auditing &amp; Logging:</a:t>
            </a:r>
            <a:r>
              <a:rPr lang="en-US" sz="1200" b="0" i="0" dirty="0">
                <a:solidFill>
                  <a:srgbClr val="F9FAFB"/>
                </a:solidFill>
                <a:effectLst/>
                <a:highlight>
                  <a:srgbClr val="151517"/>
                </a:highlight>
                <a:latin typeface="quote-cjk-patch"/>
              </a:rPr>
              <a:t> Enable detection and forensics. (</a:t>
            </a:r>
            <a:r>
              <a:rPr lang="en-US" sz="1200" b="0" i="1" dirty="0">
                <a:solidFill>
                  <a:srgbClr val="F9FAFB"/>
                </a:solidFill>
                <a:effectLst/>
                <a:highlight>
                  <a:srgbClr val="151517"/>
                </a:highlight>
                <a:latin typeface="quote-cjk-patch"/>
              </a:rPr>
              <a:t>Doesn't prevent but is critical for response</a:t>
            </a:r>
            <a:r>
              <a:rPr lang="en-US" sz="1200" b="0" i="0" dirty="0">
                <a:solidFill>
                  <a:srgbClr val="F9FAFB"/>
                </a:solidFill>
                <a:effectLst/>
                <a:highlight>
                  <a:srgbClr val="151517"/>
                </a:highlight>
                <a:latin typeface="quote-cjk-patch"/>
              </a:rPr>
              <a:t>)</a:t>
            </a:r>
          </a:p>
          <a:p>
            <a:pPr algn="l">
              <a:buFont typeface="+mj-lt"/>
              <a:buAutoNum type="arabicPeriod"/>
            </a:pPr>
            <a:r>
              <a:rPr lang="en-US" sz="1200" b="1" i="0" dirty="0">
                <a:solidFill>
                  <a:srgbClr val="F9FAFB"/>
                </a:solidFill>
                <a:effectLst/>
                <a:highlight>
                  <a:srgbClr val="151517"/>
                </a:highlight>
                <a:latin typeface="quote-cjk-patch"/>
              </a:rPr>
              <a:t>Secure Default Configurations:</a:t>
            </a:r>
            <a:r>
              <a:rPr lang="en-US" sz="1200" b="0" i="0" dirty="0">
                <a:solidFill>
                  <a:srgbClr val="F9FAFB"/>
                </a:solidFill>
                <a:effectLst/>
                <a:highlight>
                  <a:srgbClr val="151517"/>
                </a:highlight>
                <a:latin typeface="quote-cjk-patch"/>
              </a:rPr>
              <a:t> Eliminate easy wins for attackers. (</a:t>
            </a:r>
            <a:r>
              <a:rPr lang="en-US" sz="1200" b="0" i="1" dirty="0">
                <a:solidFill>
                  <a:srgbClr val="F9FAFB"/>
                </a:solidFill>
                <a:effectLst/>
                <a:highlight>
                  <a:srgbClr val="151517"/>
                </a:highlight>
                <a:latin typeface="quote-cjk-patch"/>
              </a:rPr>
              <a:t>Often automated, low effort to fix</a:t>
            </a:r>
            <a:r>
              <a:rPr lang="en-US" sz="1200" b="0" i="0" dirty="0">
                <a:solidFill>
                  <a:srgbClr val="F9FAFB"/>
                </a:solidFill>
                <a:effectLst/>
                <a:highlight>
                  <a:srgbClr val="151517"/>
                </a:highlight>
                <a:latin typeface="quote-cjk-patch"/>
              </a:rPr>
              <a:t>)</a:t>
            </a:r>
          </a:p>
          <a:p>
            <a:pPr algn="l">
              <a:buFont typeface="+mj-lt"/>
              <a:buAutoNum type="arabicPeriod"/>
            </a:pPr>
            <a:r>
              <a:rPr lang="en-US" sz="1200" b="1" i="0" dirty="0">
                <a:solidFill>
                  <a:srgbClr val="F9FAFB"/>
                </a:solidFill>
                <a:effectLst/>
                <a:highlight>
                  <a:srgbClr val="151517"/>
                </a:highlight>
                <a:latin typeface="quote-cjk-patch"/>
              </a:rPr>
              <a:t>Error Handling &amp; Information Leakage:</a:t>
            </a:r>
            <a:r>
              <a:rPr lang="en-US" sz="1200" b="0" i="0" dirty="0">
                <a:solidFill>
                  <a:srgbClr val="F9FAFB"/>
                </a:solidFill>
                <a:effectLst/>
                <a:highlight>
                  <a:srgbClr val="151517"/>
                </a:highlight>
                <a:latin typeface="quote-cjk-patch"/>
              </a:rPr>
              <a:t> Don’t assist attackers. (</a:t>
            </a:r>
            <a:r>
              <a:rPr lang="en-US" sz="1200" b="0" i="1" dirty="0">
                <a:solidFill>
                  <a:srgbClr val="F9FAFB"/>
                </a:solidFill>
                <a:effectLst/>
                <a:highlight>
                  <a:srgbClr val="151517"/>
                </a:highlight>
                <a:latin typeface="quote-cjk-patch"/>
              </a:rPr>
              <a:t>Important for defense-in-depth</a:t>
            </a:r>
            <a:r>
              <a:rPr lang="en-US" sz="1200" b="0" i="0" dirty="0">
                <a:solidFill>
                  <a:srgbClr val="F9FAFB"/>
                </a:solidFill>
                <a:effectLst/>
                <a:highlight>
                  <a:srgbClr val="151517"/>
                </a:highlight>
                <a:latin typeface="quote-cjk-patch"/>
              </a:rPr>
              <a:t>)</a:t>
            </a:r>
          </a:p>
          <a:p>
            <a:br>
              <a:rPr lang="en-US" sz="1200" dirty="0"/>
            </a:br>
            <a:endParaRPr sz="12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55000" lnSpcReduction="20000"/>
          </a:bodyPr>
          <a:lstStyle/>
          <a:p>
            <a:pPr algn="l"/>
            <a:r>
              <a:rPr lang="en-US" b="1" i="0" dirty="0">
                <a:solidFill>
                  <a:srgbClr val="F9FAFB"/>
                </a:solidFill>
                <a:effectLst/>
                <a:highlight>
                  <a:srgbClr val="151517"/>
                </a:highlight>
                <a:latin typeface="quote-cjk-patch"/>
              </a:rPr>
              <a:t>1. Encryption in Flight (Data in Motion)</a:t>
            </a:r>
            <a:endParaRPr lang="en-US" b="0" i="0" dirty="0">
              <a:solidFill>
                <a:srgbClr val="F9FAFB"/>
              </a:solidFill>
              <a:effectLst/>
              <a:highlight>
                <a:srgbClr val="151517"/>
              </a:highlight>
              <a:latin typeface="quote-cjk-patch"/>
            </a:endParaRPr>
          </a:p>
          <a:p>
            <a:pPr algn="l">
              <a:buFont typeface="Arial" panose="020B0604020202020204" pitchFamily="34" charset="0"/>
              <a:buChar char="•"/>
            </a:pPr>
            <a:r>
              <a:rPr lang="en-US" b="1" i="0" dirty="0">
                <a:solidFill>
                  <a:srgbClr val="F9FAFB"/>
                </a:solidFill>
                <a:effectLst/>
                <a:highlight>
                  <a:srgbClr val="151517"/>
                </a:highlight>
                <a:latin typeface="quote-cjk-patch"/>
              </a:rPr>
              <a:t>Policy:</a:t>
            </a:r>
            <a:r>
              <a:rPr lang="en-US" b="0" i="0" dirty="0">
                <a:solidFill>
                  <a:srgbClr val="F9FAFB"/>
                </a:solidFill>
                <a:effectLst/>
                <a:highlight>
                  <a:srgbClr val="151517"/>
                </a:highlight>
                <a:latin typeface="quote-cjk-patch"/>
              </a:rPr>
              <a:t> All data transmitted over networks must be encrypted using strong, up-to-date protocols.</a:t>
            </a:r>
          </a:p>
          <a:p>
            <a:pPr algn="l">
              <a:buFont typeface="Arial" panose="020B0604020202020204" pitchFamily="34" charset="0"/>
              <a:buChar char="•"/>
            </a:pPr>
            <a:r>
              <a:rPr lang="en-US" b="1" i="0" dirty="0">
                <a:solidFill>
                  <a:srgbClr val="F9FAFB"/>
                </a:solidFill>
                <a:effectLst/>
                <a:highlight>
                  <a:srgbClr val="151517"/>
                </a:highlight>
                <a:latin typeface="quote-cjk-patch"/>
              </a:rPr>
              <a:t>Standard:</a:t>
            </a:r>
            <a:r>
              <a:rPr lang="en-US" b="0" i="0" dirty="0">
                <a:solidFill>
                  <a:srgbClr val="F9FAFB"/>
                </a:solidFill>
                <a:effectLst/>
                <a:highlight>
                  <a:srgbClr val="151517"/>
                </a:highlight>
                <a:latin typeface="quote-cjk-patch"/>
              </a:rPr>
              <a:t> Enforce TLS 1.2 or higher for all external and internal service-to-service communications. Certificate validity must be actively managed.</a:t>
            </a:r>
          </a:p>
          <a:p>
            <a:pPr algn="l">
              <a:buFont typeface="Arial" panose="020B0604020202020204" pitchFamily="34" charset="0"/>
              <a:buChar char="•"/>
            </a:pPr>
            <a:r>
              <a:rPr lang="en-US" b="1" i="0" dirty="0">
                <a:solidFill>
                  <a:srgbClr val="F9FAFB"/>
                </a:solidFill>
                <a:effectLst/>
                <a:highlight>
                  <a:srgbClr val="151517"/>
                </a:highlight>
                <a:latin typeface="quote-cjk-patch"/>
              </a:rPr>
              <a:t>Rationale:</a:t>
            </a:r>
            <a:r>
              <a:rPr lang="en-US" b="0" i="0" dirty="0">
                <a:solidFill>
                  <a:srgbClr val="F9FAFB"/>
                </a:solidFill>
                <a:effectLst/>
                <a:highlight>
                  <a:srgbClr val="151517"/>
                </a:highlight>
                <a:latin typeface="quote-cjk-patch"/>
              </a:rPr>
              <a:t> Prevents eavesdropping, man-in-the-middle attacks, and data tampering during transmission.</a:t>
            </a:r>
          </a:p>
          <a:p>
            <a:pPr algn="l"/>
            <a:r>
              <a:rPr lang="en-US" b="1" i="0" dirty="0">
                <a:solidFill>
                  <a:srgbClr val="F9FAFB"/>
                </a:solidFill>
                <a:effectLst/>
                <a:highlight>
                  <a:srgbClr val="151517"/>
                </a:highlight>
                <a:latin typeface="quote-cjk-patch"/>
              </a:rPr>
              <a:t>2. Encryption at Rest (Data in Storage)</a:t>
            </a:r>
            <a:endParaRPr lang="en-US" b="0" i="0" dirty="0">
              <a:solidFill>
                <a:srgbClr val="F9FAFB"/>
              </a:solidFill>
              <a:effectLst/>
              <a:highlight>
                <a:srgbClr val="151517"/>
              </a:highlight>
              <a:latin typeface="quote-cjk-patch"/>
            </a:endParaRPr>
          </a:p>
          <a:p>
            <a:pPr algn="l">
              <a:buFont typeface="Arial" panose="020B0604020202020204" pitchFamily="34" charset="0"/>
              <a:buChar char="•"/>
            </a:pPr>
            <a:r>
              <a:rPr lang="en-US" b="1" i="0" dirty="0">
                <a:solidFill>
                  <a:srgbClr val="F9FAFB"/>
                </a:solidFill>
                <a:effectLst/>
                <a:highlight>
                  <a:srgbClr val="151517"/>
                </a:highlight>
                <a:latin typeface="quote-cjk-patch"/>
              </a:rPr>
              <a:t>Policy:</a:t>
            </a:r>
            <a:r>
              <a:rPr lang="en-US" b="0" i="0" dirty="0">
                <a:solidFill>
                  <a:srgbClr val="F9FAFB"/>
                </a:solidFill>
                <a:effectLst/>
                <a:highlight>
                  <a:srgbClr val="151517"/>
                </a:highlight>
                <a:latin typeface="quote-cjk-patch"/>
              </a:rPr>
              <a:t> All sensitive data persisted in storage systems (databases, file systems, backups) must be encrypted.</a:t>
            </a:r>
          </a:p>
          <a:p>
            <a:pPr algn="l">
              <a:buFont typeface="Arial" panose="020B0604020202020204" pitchFamily="34" charset="0"/>
              <a:buChar char="•"/>
            </a:pPr>
            <a:r>
              <a:rPr lang="en-US" b="1" i="0" dirty="0">
                <a:solidFill>
                  <a:srgbClr val="F9FAFB"/>
                </a:solidFill>
                <a:effectLst/>
                <a:highlight>
                  <a:srgbClr val="151517"/>
                </a:highlight>
                <a:latin typeface="quote-cjk-patch"/>
              </a:rPr>
              <a:t>Standard:</a:t>
            </a:r>
            <a:r>
              <a:rPr lang="en-US" b="0" i="0" dirty="0">
                <a:solidFill>
                  <a:srgbClr val="F9FAFB"/>
                </a:solidFill>
                <a:effectLst/>
                <a:highlight>
                  <a:srgbClr val="151517"/>
                </a:highlight>
                <a:latin typeface="quote-cjk-patch"/>
              </a:rPr>
              <a:t> Use industry-accepted algorithms like AES-256. Encryption keys must be managed separately from the data, using a dedicated key management service (KMS).</a:t>
            </a:r>
          </a:p>
          <a:p>
            <a:pPr algn="l">
              <a:buFont typeface="Arial" panose="020B0604020202020204" pitchFamily="34" charset="0"/>
              <a:buChar char="•"/>
            </a:pPr>
            <a:r>
              <a:rPr lang="en-US" b="1" i="0" dirty="0">
                <a:solidFill>
                  <a:srgbClr val="F9FAFB"/>
                </a:solidFill>
                <a:effectLst/>
                <a:highlight>
                  <a:srgbClr val="151517"/>
                </a:highlight>
                <a:latin typeface="quote-cjk-patch"/>
              </a:rPr>
              <a:t>Rationale:</a:t>
            </a:r>
            <a:r>
              <a:rPr lang="en-US" b="0" i="0" dirty="0">
                <a:solidFill>
                  <a:srgbClr val="F9FAFB"/>
                </a:solidFill>
                <a:effectLst/>
                <a:highlight>
                  <a:srgbClr val="151517"/>
                </a:highlight>
                <a:latin typeface="quote-cjk-patch"/>
              </a:rPr>
              <a:t> Protects data in case of physical theft, unauthorized access to storage media, or cloud misconfigurations.</a:t>
            </a:r>
          </a:p>
          <a:p>
            <a:pPr algn="l"/>
            <a:r>
              <a:rPr lang="en-US" b="1" i="0" dirty="0">
                <a:solidFill>
                  <a:srgbClr val="F9FAFB"/>
                </a:solidFill>
                <a:effectLst/>
                <a:highlight>
                  <a:srgbClr val="151517"/>
                </a:highlight>
                <a:latin typeface="quote-cjk-patch"/>
              </a:rPr>
              <a:t>3. Encryption in Use (Data in Memory/Processing)</a:t>
            </a:r>
            <a:endParaRPr lang="en-US" b="0" i="0" dirty="0">
              <a:solidFill>
                <a:srgbClr val="F9FAFB"/>
              </a:solidFill>
              <a:effectLst/>
              <a:highlight>
                <a:srgbClr val="151517"/>
              </a:highlight>
              <a:latin typeface="quote-cjk-patch"/>
            </a:endParaRPr>
          </a:p>
          <a:p>
            <a:pPr algn="l">
              <a:buFont typeface="Arial" panose="020B0604020202020204" pitchFamily="34" charset="0"/>
              <a:buChar char="•"/>
            </a:pPr>
            <a:r>
              <a:rPr lang="en-US" b="1" i="0" dirty="0">
                <a:solidFill>
                  <a:srgbClr val="F9FAFB"/>
                </a:solidFill>
                <a:effectLst/>
                <a:highlight>
                  <a:srgbClr val="151517"/>
                </a:highlight>
                <a:latin typeface="quote-cjk-patch"/>
              </a:rPr>
              <a:t>Policy:</a:t>
            </a:r>
            <a:r>
              <a:rPr lang="en-US" b="0" i="0" dirty="0">
                <a:solidFill>
                  <a:srgbClr val="F9FAFB"/>
                </a:solidFill>
                <a:effectLst/>
                <a:highlight>
                  <a:srgbClr val="151517"/>
                </a:highlight>
                <a:latin typeface="quote-cjk-patch"/>
              </a:rPr>
              <a:t> Mitigate risks associated with data being processed in memory.</a:t>
            </a:r>
          </a:p>
          <a:p>
            <a:pPr algn="l">
              <a:buFont typeface="Arial" panose="020B0604020202020204" pitchFamily="34" charset="0"/>
              <a:buChar char="•"/>
            </a:pPr>
            <a:r>
              <a:rPr lang="en-US" b="1" i="0" dirty="0">
                <a:solidFill>
                  <a:srgbClr val="F9FAFB"/>
                </a:solidFill>
                <a:effectLst/>
                <a:highlight>
                  <a:srgbClr val="151517"/>
                </a:highlight>
                <a:latin typeface="quote-cjk-patch"/>
              </a:rPr>
              <a:t>Standard:</a:t>
            </a:r>
            <a:r>
              <a:rPr lang="en-US" b="0" i="0" dirty="0">
                <a:solidFill>
                  <a:srgbClr val="F9FAFB"/>
                </a:solidFill>
                <a:effectLst/>
                <a:highlight>
                  <a:srgbClr val="151517"/>
                </a:highlight>
                <a:latin typeface="quote-cjk-patch"/>
              </a:rPr>
              <a:t> </a:t>
            </a:r>
            <a:r>
              <a:rPr lang="en-US" b="1" i="0" dirty="0">
                <a:solidFill>
                  <a:srgbClr val="F9FAFB"/>
                </a:solidFill>
                <a:effectLst/>
                <a:highlight>
                  <a:srgbClr val="151517"/>
                </a:highlight>
                <a:latin typeface="quote-cjk-patch"/>
              </a:rPr>
              <a:t>Passwords</a:t>
            </a:r>
            <a:r>
              <a:rPr lang="en-US" b="0" i="0" dirty="0">
                <a:solidFill>
                  <a:srgbClr val="F9FAFB"/>
                </a:solidFill>
                <a:effectLst/>
                <a:highlight>
                  <a:srgbClr val="151517"/>
                </a:highlight>
                <a:latin typeface="quote-cjk-patch"/>
              </a:rPr>
              <a:t> must be hashed (not encrypted) using a strong, adaptive function like </a:t>
            </a:r>
            <a:r>
              <a:rPr lang="en-US" b="0" i="0" dirty="0" err="1">
                <a:solidFill>
                  <a:srgbClr val="F9FAFB"/>
                </a:solidFill>
                <a:effectLst/>
                <a:highlight>
                  <a:srgbClr val="151517"/>
                </a:highlight>
                <a:latin typeface="quote-cjk-patch"/>
              </a:rPr>
              <a:t>bcrypt</a:t>
            </a:r>
            <a:r>
              <a:rPr lang="en-US" b="0" i="0" dirty="0">
                <a:solidFill>
                  <a:srgbClr val="F9FAFB"/>
                </a:solidFill>
                <a:effectLst/>
                <a:highlight>
                  <a:srgbClr val="151517"/>
                </a:highlight>
                <a:latin typeface="quote-cjk-patch"/>
              </a:rPr>
              <a:t> or Argon2 with a unique salt. </a:t>
            </a:r>
            <a:r>
              <a:rPr lang="en-US" b="1" i="0" dirty="0">
                <a:solidFill>
                  <a:srgbClr val="F9FAFB"/>
                </a:solidFill>
                <a:effectLst/>
                <a:highlight>
                  <a:srgbClr val="151517"/>
                </a:highlight>
                <a:latin typeface="quote-cjk-patch"/>
              </a:rPr>
              <a:t>Secrets</a:t>
            </a:r>
            <a:r>
              <a:rPr lang="en-US" b="0" i="0" dirty="0">
                <a:solidFill>
                  <a:srgbClr val="F9FAFB"/>
                </a:solidFill>
                <a:effectLst/>
                <a:highlight>
                  <a:srgbClr val="151517"/>
                </a:highlight>
                <a:latin typeface="quote-cjk-patch"/>
              </a:rPr>
              <a:t> (API keys, tokens) must never be stored in plaintext in code or config files; a secure secrets vault (e.g., </a:t>
            </a:r>
            <a:r>
              <a:rPr lang="en-US" b="0" i="0" dirty="0" err="1">
                <a:solidFill>
                  <a:srgbClr val="F9FAFB"/>
                </a:solidFill>
                <a:effectLst/>
                <a:highlight>
                  <a:srgbClr val="151517"/>
                </a:highlight>
                <a:latin typeface="quote-cjk-patch"/>
              </a:rPr>
              <a:t>HashiCorp</a:t>
            </a:r>
            <a:r>
              <a:rPr lang="en-US" b="0" i="0" dirty="0">
                <a:solidFill>
                  <a:srgbClr val="F9FAFB"/>
                </a:solidFill>
                <a:effectLst/>
                <a:highlight>
                  <a:srgbClr val="151517"/>
                </a:highlight>
                <a:latin typeface="quote-cjk-patch"/>
              </a:rPr>
              <a:t> Vault, Azure Key Vault) is mandatory.</a:t>
            </a:r>
          </a:p>
          <a:p>
            <a:pPr algn="l">
              <a:buFont typeface="Arial" panose="020B0604020202020204" pitchFamily="34" charset="0"/>
              <a:buChar char="•"/>
            </a:pPr>
            <a:r>
              <a:rPr lang="en-US" b="1" i="0" dirty="0">
                <a:solidFill>
                  <a:srgbClr val="F9FAFB"/>
                </a:solidFill>
                <a:effectLst/>
                <a:highlight>
                  <a:srgbClr val="151517"/>
                </a:highlight>
                <a:latin typeface="quote-cjk-patch"/>
              </a:rPr>
              <a:t>Rationale:</a:t>
            </a:r>
            <a:r>
              <a:rPr lang="en-US" b="0" i="0" dirty="0">
                <a:solidFill>
                  <a:srgbClr val="F9FAFB"/>
                </a:solidFill>
                <a:effectLst/>
                <a:highlight>
                  <a:srgbClr val="151517"/>
                </a:highlight>
                <a:latin typeface="quote-cjk-patch"/>
              </a:rPr>
              <a:t> Prevents exposure of plaintext credentials in memory dumps, logs, or in case of application-level vulnerabilities.</a:t>
            </a:r>
          </a:p>
          <a:p>
            <a:br>
              <a:rPr lang="en-US" dirty="0"/>
            </a:b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algn="l">
              <a:buFont typeface="Arial" panose="020B0604020202020204" pitchFamily="34" charset="0"/>
              <a:buChar char="•"/>
            </a:pPr>
            <a:r>
              <a:rPr lang="en-US" b="0" i="0" dirty="0">
                <a:solidFill>
                  <a:srgbClr val="F9FAFB"/>
                </a:solidFill>
                <a:effectLst/>
                <a:highlight>
                  <a:srgbClr val="151517"/>
                </a:highlight>
                <a:latin typeface="quote-cjk-patch"/>
              </a:rPr>
              <a:t>First, </a:t>
            </a:r>
            <a:r>
              <a:rPr lang="en-US" b="1" i="0" dirty="0">
                <a:solidFill>
                  <a:srgbClr val="F9FAFB"/>
                </a:solidFill>
                <a:effectLst/>
                <a:highlight>
                  <a:srgbClr val="151517"/>
                </a:highlight>
                <a:latin typeface="quote-cjk-patch"/>
              </a:rPr>
              <a:t>Authentication</a:t>
            </a:r>
            <a:r>
              <a:rPr lang="en-US" b="0" i="0" dirty="0">
                <a:solidFill>
                  <a:srgbClr val="F9FAFB"/>
                </a:solidFill>
                <a:effectLst/>
                <a:highlight>
                  <a:srgbClr val="151517"/>
                </a:highlight>
                <a:latin typeface="quote-cjk-patch"/>
              </a:rPr>
              <a:t> is about verifying </a:t>
            </a:r>
            <a:r>
              <a:rPr lang="en-US" b="0" i="1" dirty="0">
                <a:solidFill>
                  <a:srgbClr val="F9FAFB"/>
                </a:solidFill>
                <a:effectLst/>
                <a:highlight>
                  <a:srgbClr val="151517"/>
                </a:highlight>
                <a:latin typeface="quote-cjk-patch"/>
              </a:rPr>
              <a:t>who you are</a:t>
            </a:r>
            <a:r>
              <a:rPr lang="en-US" b="0" i="0" dirty="0">
                <a:solidFill>
                  <a:srgbClr val="F9FAFB"/>
                </a:solidFill>
                <a:effectLst/>
                <a:highlight>
                  <a:srgbClr val="151517"/>
                </a:highlight>
                <a:latin typeface="quote-cjk-patch"/>
              </a:rPr>
              <a:t>. Our policy goes beyond simple passwords. We mandate </a:t>
            </a:r>
            <a:r>
              <a:rPr lang="en-US" b="1" i="0" dirty="0">
                <a:solidFill>
                  <a:srgbClr val="F9FAFB"/>
                </a:solidFill>
                <a:effectLst/>
                <a:highlight>
                  <a:srgbClr val="151517"/>
                </a:highlight>
                <a:latin typeface="quote-cjk-patch"/>
              </a:rPr>
              <a:t>strong password policies</a:t>
            </a:r>
            <a:r>
              <a:rPr lang="en-US" b="0" i="0" dirty="0">
                <a:solidFill>
                  <a:srgbClr val="F9FAFB"/>
                </a:solidFill>
                <a:effectLst/>
                <a:highlight>
                  <a:srgbClr val="151517"/>
                </a:highlight>
                <a:latin typeface="quote-cjk-patch"/>
              </a:rPr>
              <a:t> and, critically, require </a:t>
            </a:r>
            <a:r>
              <a:rPr lang="en-US" b="1" i="0" dirty="0">
                <a:solidFill>
                  <a:srgbClr val="F9FAFB"/>
                </a:solidFill>
                <a:effectLst/>
                <a:highlight>
                  <a:srgbClr val="151517"/>
                </a:highlight>
                <a:latin typeface="quote-cjk-patch"/>
              </a:rPr>
              <a:t>Multi-Factor Authentication, or MFA, for all accounts.</a:t>
            </a:r>
            <a:r>
              <a:rPr lang="en-US" b="0" i="0" dirty="0">
                <a:solidFill>
                  <a:srgbClr val="F9FAFB"/>
                </a:solidFill>
                <a:effectLst/>
                <a:highlight>
                  <a:srgbClr val="151517"/>
                </a:highlight>
                <a:latin typeface="quote-cjk-patch"/>
              </a:rPr>
              <a:t> This ensures that a stolen password alone is not enough for an attacker to gain access. We also enforce secure session management to prevent hijacking.</a:t>
            </a:r>
          </a:p>
          <a:p>
            <a:pPr algn="l">
              <a:buFont typeface="Arial" panose="020B0604020202020204" pitchFamily="34" charset="0"/>
              <a:buChar char="•"/>
            </a:pPr>
            <a:r>
              <a:rPr lang="en-US" b="0" i="0" dirty="0">
                <a:solidFill>
                  <a:srgbClr val="F9FAFB"/>
                </a:solidFill>
                <a:effectLst/>
                <a:highlight>
                  <a:srgbClr val="151517"/>
                </a:highlight>
                <a:latin typeface="quote-cjk-patch"/>
              </a:rPr>
              <a:t>Second, </a:t>
            </a:r>
            <a:r>
              <a:rPr lang="en-US" b="1" i="0" dirty="0">
                <a:solidFill>
                  <a:srgbClr val="F9FAFB"/>
                </a:solidFill>
                <a:effectLst/>
                <a:highlight>
                  <a:srgbClr val="151517"/>
                </a:highlight>
                <a:latin typeface="quote-cjk-patch"/>
              </a:rPr>
              <a:t>Authorization</a:t>
            </a:r>
            <a:r>
              <a:rPr lang="en-US" b="0" i="0" dirty="0">
                <a:solidFill>
                  <a:srgbClr val="F9FAFB"/>
                </a:solidFill>
                <a:effectLst/>
                <a:highlight>
                  <a:srgbClr val="151517"/>
                </a:highlight>
                <a:latin typeface="quote-cjk-patch"/>
              </a:rPr>
              <a:t> answers the question, </a:t>
            </a:r>
            <a:r>
              <a:rPr lang="en-US" b="0" i="1" dirty="0">
                <a:solidFill>
                  <a:srgbClr val="F9FAFB"/>
                </a:solidFill>
                <a:effectLst/>
                <a:highlight>
                  <a:srgbClr val="151517"/>
                </a:highlight>
                <a:latin typeface="quote-cjk-patch"/>
              </a:rPr>
              <a:t>'What are you allowed to do?'</a:t>
            </a:r>
            <a:r>
              <a:rPr lang="en-US" b="0" i="0" dirty="0">
                <a:solidFill>
                  <a:srgbClr val="F9FAFB"/>
                </a:solidFill>
                <a:effectLst/>
                <a:highlight>
                  <a:srgbClr val="151517"/>
                </a:highlight>
                <a:latin typeface="quote-cjk-patch"/>
              </a:rPr>
              <a:t> Our core policy here is the </a:t>
            </a:r>
            <a:r>
              <a:rPr lang="en-US" b="1" i="0" dirty="0">
                <a:solidFill>
                  <a:srgbClr val="F9FAFB"/>
                </a:solidFill>
                <a:effectLst/>
                <a:highlight>
                  <a:srgbClr val="151517"/>
                </a:highlight>
                <a:latin typeface="quote-cjk-patch"/>
              </a:rPr>
              <a:t>Principle of Least Privilege.</a:t>
            </a:r>
            <a:r>
              <a:rPr lang="en-US" b="0" i="0" dirty="0">
                <a:solidFill>
                  <a:srgbClr val="F9FAFB"/>
                </a:solidFill>
                <a:effectLst/>
                <a:highlight>
                  <a:srgbClr val="151517"/>
                </a:highlight>
                <a:latin typeface="quote-cjk-patch"/>
              </a:rPr>
              <a:t> This is enforced by implementing </a:t>
            </a:r>
            <a:r>
              <a:rPr lang="en-US" b="1" i="0" dirty="0">
                <a:solidFill>
                  <a:srgbClr val="F9FAFB"/>
                </a:solidFill>
                <a:effectLst/>
                <a:highlight>
                  <a:srgbClr val="151517"/>
                </a:highlight>
                <a:latin typeface="quote-cjk-patch"/>
              </a:rPr>
              <a:t>Role-Based Access Control (RBAC)</a:t>
            </a:r>
            <a:r>
              <a:rPr lang="en-US" b="0" i="0" dirty="0">
                <a:solidFill>
                  <a:srgbClr val="F9FAFB"/>
                </a:solidFill>
                <a:effectLst/>
                <a:highlight>
                  <a:srgbClr val="151517"/>
                </a:highlight>
                <a:latin typeface="quote-cjk-patch"/>
              </a:rPr>
              <a:t> and, most importantly, by performing authorization checks on </a:t>
            </a:r>
            <a:r>
              <a:rPr lang="en-US" b="0" i="1" dirty="0">
                <a:solidFill>
                  <a:srgbClr val="F9FAFB"/>
                </a:solidFill>
                <a:effectLst/>
                <a:highlight>
                  <a:srgbClr val="151517"/>
                </a:highlight>
                <a:latin typeface="quote-cjk-patch"/>
              </a:rPr>
              <a:t>every single request</a:t>
            </a:r>
            <a:r>
              <a:rPr lang="en-US" b="0" i="0" dirty="0">
                <a:solidFill>
                  <a:srgbClr val="F9FAFB"/>
                </a:solidFill>
                <a:effectLst/>
                <a:highlight>
                  <a:srgbClr val="151517"/>
                </a:highlight>
                <a:latin typeface="quote-cjk-patch"/>
              </a:rPr>
              <a:t> at the API and service level. We never assume a user is authorized just because they passed authentication; we always verify their permissions for the specific action they are trying to perform.</a:t>
            </a:r>
          </a:p>
          <a:p>
            <a:pPr algn="l">
              <a:buFont typeface="Arial" panose="020B0604020202020204" pitchFamily="34" charset="0"/>
              <a:buChar char="•"/>
            </a:pPr>
            <a:r>
              <a:rPr lang="en-US" b="0" i="0" dirty="0">
                <a:solidFill>
                  <a:srgbClr val="F9FAFB"/>
                </a:solidFill>
                <a:effectLst/>
                <a:highlight>
                  <a:srgbClr val="151517"/>
                </a:highlight>
                <a:latin typeface="quote-cjk-patch"/>
              </a:rPr>
              <a:t>Finally, </a:t>
            </a:r>
            <a:r>
              <a:rPr lang="en-US" b="1" i="0" dirty="0">
                <a:solidFill>
                  <a:srgbClr val="F9FAFB"/>
                </a:solidFill>
                <a:effectLst/>
                <a:highlight>
                  <a:srgbClr val="151517"/>
                </a:highlight>
                <a:latin typeface="quote-cjk-patch"/>
              </a:rPr>
              <a:t>Accounting</a:t>
            </a:r>
            <a:r>
              <a:rPr lang="en-US" b="0" i="0" dirty="0">
                <a:solidFill>
                  <a:srgbClr val="F9FAFB"/>
                </a:solidFill>
                <a:effectLst/>
                <a:highlight>
                  <a:srgbClr val="151517"/>
                </a:highlight>
                <a:latin typeface="quote-cjk-patch"/>
              </a:rPr>
              <a:t>, which we often call </a:t>
            </a:r>
            <a:r>
              <a:rPr lang="en-US" b="1" i="0" dirty="0">
                <a:solidFill>
                  <a:srgbClr val="F9FAFB"/>
                </a:solidFill>
                <a:effectLst/>
                <a:highlight>
                  <a:srgbClr val="151517"/>
                </a:highlight>
                <a:latin typeface="quote-cjk-patch"/>
              </a:rPr>
              <a:t>Auditing</a:t>
            </a:r>
            <a:r>
              <a:rPr lang="en-US" b="0" i="0" dirty="0">
                <a:solidFill>
                  <a:srgbClr val="F9FAFB"/>
                </a:solidFill>
                <a:effectLst/>
                <a:highlight>
                  <a:srgbClr val="151517"/>
                </a:highlight>
                <a:latin typeface="quote-cjk-patch"/>
              </a:rPr>
              <a:t>, is our safety net. It ensures we have a verifiable record of </a:t>
            </a:r>
            <a:r>
              <a:rPr lang="en-US" b="0" i="1" dirty="0">
                <a:solidFill>
                  <a:srgbClr val="F9FAFB"/>
                </a:solidFill>
                <a:effectLst/>
                <a:highlight>
                  <a:srgbClr val="151517"/>
                </a:highlight>
                <a:latin typeface="quote-cjk-patch"/>
              </a:rPr>
              <a:t>'Who did what and when.'</a:t>
            </a:r>
            <a:r>
              <a:rPr lang="en-US" b="0" i="0" dirty="0">
                <a:solidFill>
                  <a:srgbClr val="F9FAFB"/>
                </a:solidFill>
                <a:effectLst/>
                <a:highlight>
                  <a:srgbClr val="151517"/>
                </a:highlight>
                <a:latin typeface="quote-cjk-patch"/>
              </a:rPr>
              <a:t> Our policy requires comprehensive logging of all security events: successful and failed logins, permission denials, and sensitive data actions. These logs must be detailed, centralized, and tamper-evident. This creates an essential audit trail for forensic investigations, compliance, and for our security team to proactively detect and respond to anomalous behavior.</a:t>
            </a:r>
          </a:p>
          <a:p>
            <a:pPr marL="228600" lvl="0" indent="-228600" algn="l" rtl="0">
              <a:lnSpc>
                <a:spcPct val="90000"/>
              </a:lnSpc>
              <a:spcBef>
                <a:spcPts val="0"/>
              </a:spcBef>
              <a:spcAft>
                <a:spcPts val="0"/>
              </a:spcAft>
              <a:buClr>
                <a:schemeClr val="lt1"/>
              </a:buClr>
              <a:buSzPts val="2400"/>
              <a:buChar char="•"/>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841917" y="2692992"/>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solidFill>
                  <a:srgbClr val="C699E3"/>
                </a:solidFill>
                <a:effectLst/>
              </a:rPr>
              <a:t>TEST_METHOD</a:t>
            </a:r>
            <a:r>
              <a:rPr lang="en-US" dirty="0">
                <a:solidFill>
                  <a:srgbClr val="E3EAF2"/>
                </a:solidFill>
                <a:effectLst/>
              </a:rPr>
              <a:t>(</a:t>
            </a:r>
            <a:r>
              <a:rPr lang="en-US" dirty="0" err="1"/>
              <a:t>TestSanitizeInput_BasicSQLInjection</a:t>
            </a:r>
            <a:r>
              <a:rPr lang="en-US" dirty="0">
                <a:solidFill>
                  <a:srgbClr val="E3EAF2"/>
                </a:solidFill>
                <a:effectLst/>
              </a:rPr>
              <a:t>)</a:t>
            </a:r>
            <a:r>
              <a:rPr lang="en-US" dirty="0"/>
              <a:t> </a:t>
            </a:r>
            <a:r>
              <a:rPr lang="en-US" dirty="0">
                <a:solidFill>
                  <a:srgbClr val="E3EAF2"/>
                </a:solidFill>
                <a:effectLst/>
              </a:rPr>
              <a:t>{</a:t>
            </a:r>
            <a:r>
              <a:rPr lang="en-US" dirty="0"/>
              <a:t> </a:t>
            </a:r>
            <a:r>
              <a:rPr lang="en-US" dirty="0">
                <a:solidFill>
                  <a:srgbClr val="8DA1B9"/>
                </a:solidFill>
                <a:effectLst/>
              </a:rPr>
              <a:t>// Arrange: Create a malicious input string</a:t>
            </a:r>
            <a:r>
              <a:rPr lang="en-US" dirty="0"/>
              <a:t> std</a:t>
            </a:r>
            <a:r>
              <a:rPr lang="en-US" dirty="0">
                <a:solidFill>
                  <a:srgbClr val="E3EAF2"/>
                </a:solidFill>
                <a:effectLst/>
              </a:rPr>
              <a:t>::</a:t>
            </a:r>
            <a:r>
              <a:rPr lang="en-US" dirty="0"/>
              <a:t>string </a:t>
            </a:r>
            <a:r>
              <a:rPr lang="en-US" dirty="0" err="1"/>
              <a:t>maliciousInput</a:t>
            </a:r>
            <a:r>
              <a:rPr lang="en-US" dirty="0"/>
              <a:t> </a:t>
            </a:r>
            <a:r>
              <a:rPr lang="en-US" dirty="0">
                <a:solidFill>
                  <a:srgbClr val="E9AE7E"/>
                </a:solidFill>
                <a:effectLst/>
              </a:rPr>
              <a:t>=</a:t>
            </a:r>
            <a:r>
              <a:rPr lang="en-US" dirty="0"/>
              <a:t> </a:t>
            </a:r>
            <a:r>
              <a:rPr lang="en-US" dirty="0">
                <a:solidFill>
                  <a:srgbClr val="91D076"/>
                </a:solidFill>
                <a:effectLst/>
              </a:rPr>
              <a:t>"admin' OR '1'='1"</a:t>
            </a:r>
            <a:r>
              <a:rPr lang="en-US" dirty="0">
                <a:solidFill>
                  <a:srgbClr val="E3EAF2"/>
                </a:solidFill>
                <a:effectLst/>
              </a:rPr>
              <a:t>;</a:t>
            </a:r>
            <a:r>
              <a:rPr lang="en-US" dirty="0"/>
              <a:t> std</a:t>
            </a:r>
            <a:r>
              <a:rPr lang="en-US" dirty="0">
                <a:solidFill>
                  <a:srgbClr val="E3EAF2"/>
                </a:solidFill>
                <a:effectLst/>
              </a:rPr>
              <a:t>::</a:t>
            </a:r>
            <a:r>
              <a:rPr lang="en-US" dirty="0"/>
              <a:t>string </a:t>
            </a:r>
            <a:r>
              <a:rPr lang="en-US" dirty="0" err="1"/>
              <a:t>expectedOutput</a:t>
            </a:r>
            <a:r>
              <a:rPr lang="en-US" dirty="0"/>
              <a:t> </a:t>
            </a:r>
            <a:r>
              <a:rPr lang="en-US" dirty="0">
                <a:solidFill>
                  <a:srgbClr val="E9AE7E"/>
                </a:solidFill>
                <a:effectLst/>
              </a:rPr>
              <a:t>=</a:t>
            </a:r>
            <a:r>
              <a:rPr lang="en-US" dirty="0"/>
              <a:t> </a:t>
            </a:r>
            <a:r>
              <a:rPr lang="en-US" dirty="0">
                <a:solidFill>
                  <a:srgbClr val="91D076"/>
                </a:solidFill>
                <a:effectLst/>
              </a:rPr>
              <a:t>"admin'' OR ''1''=''1"</a:t>
            </a:r>
            <a:r>
              <a:rPr lang="en-US" dirty="0">
                <a:solidFill>
                  <a:srgbClr val="E3EAF2"/>
                </a:solidFill>
                <a:effectLst/>
              </a:rPr>
              <a:t>;</a:t>
            </a:r>
            <a:r>
              <a:rPr lang="en-US" dirty="0"/>
              <a:t> </a:t>
            </a:r>
            <a:r>
              <a:rPr lang="en-US" dirty="0">
                <a:solidFill>
                  <a:srgbClr val="8DA1B9"/>
                </a:solidFill>
                <a:effectLst/>
              </a:rPr>
              <a:t>// Expecting single quotes to be escaped</a:t>
            </a:r>
            <a:r>
              <a:rPr lang="en-US" dirty="0"/>
              <a:t> </a:t>
            </a:r>
            <a:r>
              <a:rPr lang="en-US" dirty="0">
                <a:solidFill>
                  <a:srgbClr val="8DA1B9"/>
                </a:solidFill>
                <a:effectLst/>
              </a:rPr>
              <a:t>// Act: Pass it through our sanitization function</a:t>
            </a:r>
            <a:r>
              <a:rPr lang="en-US" dirty="0"/>
              <a:t> std</a:t>
            </a:r>
            <a:r>
              <a:rPr lang="en-US" dirty="0">
                <a:solidFill>
                  <a:srgbClr val="E3EAF2"/>
                </a:solidFill>
                <a:effectLst/>
              </a:rPr>
              <a:t>::</a:t>
            </a:r>
            <a:r>
              <a:rPr lang="en-US" dirty="0"/>
              <a:t>string </a:t>
            </a:r>
            <a:r>
              <a:rPr lang="en-US" dirty="0" err="1"/>
              <a:t>actualOutput</a:t>
            </a:r>
            <a:r>
              <a:rPr lang="en-US" dirty="0"/>
              <a:t> </a:t>
            </a:r>
            <a:r>
              <a:rPr lang="en-US" dirty="0">
                <a:solidFill>
                  <a:srgbClr val="E9AE7E"/>
                </a:solidFill>
                <a:effectLst/>
              </a:rPr>
              <a:t>=</a:t>
            </a:r>
            <a:r>
              <a:rPr lang="en-US" dirty="0"/>
              <a:t> </a:t>
            </a:r>
            <a:r>
              <a:rPr lang="en-US" dirty="0" err="1">
                <a:solidFill>
                  <a:srgbClr val="C699E3"/>
                </a:solidFill>
                <a:effectLst/>
              </a:rPr>
              <a:t>sanitizeInput</a:t>
            </a:r>
            <a:r>
              <a:rPr lang="en-US" dirty="0">
                <a:solidFill>
                  <a:srgbClr val="E3EAF2"/>
                </a:solidFill>
                <a:effectLst/>
              </a:rPr>
              <a:t>(</a:t>
            </a:r>
            <a:r>
              <a:rPr lang="en-US" dirty="0" err="1"/>
              <a:t>maliciousInput</a:t>
            </a:r>
            <a:r>
              <a:rPr lang="en-US" dirty="0">
                <a:solidFill>
                  <a:srgbClr val="E3EAF2"/>
                </a:solidFill>
                <a:effectLst/>
              </a:rPr>
              <a:t>);</a:t>
            </a:r>
            <a:r>
              <a:rPr lang="en-US" dirty="0"/>
              <a:t> </a:t>
            </a:r>
            <a:r>
              <a:rPr lang="en-US" dirty="0">
                <a:solidFill>
                  <a:srgbClr val="8DA1B9"/>
                </a:solidFill>
                <a:effectLst/>
              </a:rPr>
              <a:t>// Assert: Verify the single quotes were escaped</a:t>
            </a:r>
            <a:r>
              <a:rPr lang="en-US" dirty="0"/>
              <a:t> </a:t>
            </a:r>
            <a:r>
              <a:rPr lang="en-US" dirty="0">
                <a:solidFill>
                  <a:srgbClr val="6CB8E6"/>
                </a:solidFill>
                <a:effectLst/>
              </a:rPr>
              <a:t>Assert</a:t>
            </a:r>
            <a:r>
              <a:rPr lang="en-US" dirty="0">
                <a:solidFill>
                  <a:srgbClr val="E3EAF2"/>
                </a:solidFill>
                <a:effectLst/>
              </a:rPr>
              <a:t>::</a:t>
            </a:r>
            <a:r>
              <a:rPr lang="en-US" dirty="0" err="1">
                <a:solidFill>
                  <a:srgbClr val="C699E3"/>
                </a:solidFill>
                <a:effectLst/>
              </a:rPr>
              <a:t>AreEqual</a:t>
            </a:r>
            <a:r>
              <a:rPr lang="en-US" dirty="0">
                <a:solidFill>
                  <a:srgbClr val="E3EAF2"/>
                </a:solidFill>
                <a:effectLst/>
              </a:rPr>
              <a:t>(</a:t>
            </a:r>
            <a:r>
              <a:rPr lang="en-US" dirty="0" err="1"/>
              <a:t>expectedOutput</a:t>
            </a:r>
            <a:r>
              <a:rPr lang="en-US" dirty="0">
                <a:solidFill>
                  <a:srgbClr val="E3EAF2"/>
                </a:solidFill>
                <a:effectLst/>
              </a:rPr>
              <a:t>,</a:t>
            </a:r>
            <a:r>
              <a:rPr lang="en-US" dirty="0"/>
              <a:t> </a:t>
            </a:r>
            <a:r>
              <a:rPr lang="en-US" dirty="0" err="1"/>
              <a:t>actualOutput</a:t>
            </a:r>
            <a:r>
              <a:rPr lang="en-US" dirty="0">
                <a:solidFill>
                  <a:srgbClr val="E3EAF2"/>
                </a:solidFill>
                <a:effectLst/>
              </a:rPr>
              <a:t>);</a:t>
            </a:r>
            <a:r>
              <a:rPr lang="en-US" dirty="0"/>
              <a:t> </a:t>
            </a:r>
            <a:r>
              <a:rPr lang="en-US" dirty="0">
                <a:solidFill>
                  <a:srgbClr val="E3EAF2"/>
                </a:solidFill>
                <a:effectLst/>
              </a:rPr>
              <a:t>}</a:t>
            </a:r>
          </a:p>
          <a:p>
            <a:pPr marL="0" lvl="0" indent="0" algn="l" rtl="0">
              <a:lnSpc>
                <a:spcPct val="90000"/>
              </a:lnSpc>
              <a:spcBef>
                <a:spcPts val="1000"/>
              </a:spcBef>
              <a:spcAft>
                <a:spcPts val="0"/>
              </a:spcAft>
              <a:buSzPts val="1800"/>
              <a:buNone/>
            </a:pPr>
            <a:r>
              <a:rPr lang="en-US" b="1" i="0" dirty="0">
                <a:solidFill>
                  <a:srgbClr val="F9FAFB"/>
                </a:solidFill>
                <a:effectLst/>
                <a:highlight>
                  <a:srgbClr val="151517"/>
                </a:highlight>
                <a:latin typeface="quote-cjk-patch"/>
              </a:rPr>
              <a:t>Result: PASS/FAIL</a:t>
            </a:r>
            <a:endParaRPr lang="en-US" dirty="0">
              <a:solidFill>
                <a:srgbClr val="E3EAF2"/>
              </a:solidFill>
              <a:highlight>
                <a:srgbClr val="151517"/>
              </a:highlight>
            </a:endParaRPr>
          </a:p>
          <a:p>
            <a:pPr marL="0" lvl="0" indent="0" algn="l" rtl="0">
              <a:lnSpc>
                <a:spcPct val="90000"/>
              </a:lnSpc>
              <a:spcBef>
                <a:spcPts val="1000"/>
              </a:spcBef>
              <a:spcAft>
                <a:spcPts val="0"/>
              </a:spcAft>
              <a:buSzPts val="1800"/>
              <a:buNone/>
            </a:pPr>
            <a:r>
              <a:rPr lang="en-US" b="1" i="0" dirty="0">
                <a:solidFill>
                  <a:srgbClr val="F9FAFB"/>
                </a:solidFill>
                <a:effectLst/>
                <a:highlight>
                  <a:srgbClr val="151517"/>
                </a:highlight>
                <a:latin typeface="quote-cjk-patch"/>
              </a:rPr>
              <a:t>Explanation:</a:t>
            </a:r>
            <a:r>
              <a:rPr lang="en-US" b="0" i="0" dirty="0">
                <a:solidFill>
                  <a:srgbClr val="F9FAFB"/>
                </a:solidFill>
                <a:effectLst/>
                <a:highlight>
                  <a:srgbClr val="151517"/>
                </a:highlight>
                <a:latin typeface="quote-cjk-patch"/>
              </a:rPr>
              <a:t> This is a </a:t>
            </a:r>
            <a:r>
              <a:rPr lang="en-US" b="1" i="0" dirty="0">
                <a:solidFill>
                  <a:srgbClr val="F9FAFB"/>
                </a:solidFill>
                <a:effectLst/>
                <a:highlight>
                  <a:srgbClr val="151517"/>
                </a:highlight>
                <a:latin typeface="quote-cjk-patch"/>
              </a:rPr>
              <a:t>negative test</a:t>
            </a:r>
            <a:r>
              <a:rPr lang="en-US" b="0" i="0" dirty="0">
                <a:solidFill>
                  <a:srgbClr val="F9FAFB"/>
                </a:solidFill>
                <a:effectLst/>
                <a:highlight>
                  <a:srgbClr val="151517"/>
                </a:highlight>
                <a:latin typeface="quote-cjk-patch"/>
              </a:rPr>
              <a:t> (testing for malicious input). It verifies that the core defense—escaping single quotes—works against a classic tautology-based attack designed to bypass authentication.</a:t>
            </a:r>
            <a:br>
              <a:rPr lang="en-US" dirty="0"/>
            </a:b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6AA70EE9-14DA-9F75-DB90-E7772DEBE876}"/>
              </a:ext>
            </a:extLst>
          </p:cNvPr>
          <p:cNvSpPr txBox="1"/>
          <p:nvPr/>
        </p:nvSpPr>
        <p:spPr>
          <a:xfrm>
            <a:off x="841917" y="1928907"/>
            <a:ext cx="9666429" cy="892552"/>
          </a:xfrm>
          <a:prstGeom prst="rect">
            <a:avLst/>
          </a:prstGeom>
          <a:noFill/>
        </p:spPr>
        <p:txBody>
          <a:bodyPr wrap="none" rtlCol="0">
            <a:spAutoFit/>
          </a:bodyPr>
          <a:lstStyle/>
          <a:p>
            <a:pPr algn="l"/>
            <a:r>
              <a:rPr lang="en-US" sz="2400" b="1" i="0" dirty="0">
                <a:solidFill>
                  <a:srgbClr val="F9FAFB"/>
                </a:solidFill>
                <a:effectLst/>
                <a:highlight>
                  <a:srgbClr val="151517"/>
                </a:highlight>
                <a:latin typeface="quote-cjk-patch"/>
              </a:rPr>
              <a:t>Can our input validation function neutralize a basic SQL injection payload?</a:t>
            </a:r>
            <a:endParaRPr lang="en-US" sz="2400" b="0" i="0" dirty="0">
              <a:solidFill>
                <a:srgbClr val="F9FAFB"/>
              </a:solidFill>
              <a:effectLst/>
              <a:highlight>
                <a:srgbClr val="151517"/>
              </a:highlight>
              <a:latin typeface="quote-cjk-patch"/>
            </a:endParaRPr>
          </a:p>
          <a:p>
            <a:br>
              <a:rPr lang="en-US" dirty="0"/>
            </a:br>
            <a:endParaRPr 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D9ED-455B-6FD9-FC1F-09D96365B5A3}"/>
              </a:ext>
            </a:extLst>
          </p:cNvPr>
          <p:cNvSpPr>
            <a:spLocks noGrp="1"/>
          </p:cNvSpPr>
          <p:nvPr>
            <p:ph type="title"/>
          </p:nvPr>
        </p:nvSpPr>
        <p:spPr/>
        <p:txBody>
          <a:bodyPr>
            <a:normAutofit fontScale="90000"/>
          </a:bodyPr>
          <a:lstStyle/>
          <a:p>
            <a:r>
              <a:rPr lang="en-US" b="1" i="0" dirty="0">
                <a:solidFill>
                  <a:srgbClr val="F9FAFB"/>
                </a:solidFill>
                <a:effectLst/>
                <a:highlight>
                  <a:srgbClr val="151517"/>
                </a:highlight>
                <a:latin typeface="quote-cjk-patch"/>
              </a:rPr>
              <a:t>Does our system safely handle a semicolon-based batch injection attempt?</a:t>
            </a:r>
            <a:endParaRPr lang="en-US" dirty="0"/>
          </a:p>
        </p:txBody>
      </p:sp>
      <p:sp>
        <p:nvSpPr>
          <p:cNvPr id="3" name="Text Placeholder 2">
            <a:extLst>
              <a:ext uri="{FF2B5EF4-FFF2-40B4-BE49-F238E27FC236}">
                <a16:creationId xmlns:a16="http://schemas.microsoft.com/office/drawing/2014/main" id="{BD1EE88E-DF31-AC57-10FC-AD4F7769AE0B}"/>
              </a:ext>
            </a:extLst>
          </p:cNvPr>
          <p:cNvSpPr>
            <a:spLocks noGrp="1"/>
          </p:cNvSpPr>
          <p:nvPr>
            <p:ph type="body" idx="1"/>
          </p:nvPr>
        </p:nvSpPr>
        <p:spPr/>
        <p:txBody>
          <a:bodyPr>
            <a:normAutofit fontScale="70000" lnSpcReduction="20000"/>
          </a:bodyPr>
          <a:lstStyle/>
          <a:p>
            <a:pPr marL="114300" indent="0">
              <a:buNone/>
            </a:pPr>
            <a:r>
              <a:rPr lang="en-US" dirty="0"/>
              <a:t>TEST_METHOD(</a:t>
            </a:r>
            <a:r>
              <a:rPr lang="en-US" dirty="0" err="1"/>
              <a:t>TestSanitizeInput_BatchInjection</a:t>
            </a:r>
            <a:r>
              <a:rPr lang="en-US" dirty="0"/>
              <a:t>) {</a:t>
            </a:r>
          </a:p>
          <a:p>
            <a:pPr marL="114300" indent="0">
              <a:buNone/>
            </a:pPr>
            <a:r>
              <a:rPr lang="en-US" dirty="0"/>
              <a:t>    // Arrange: Input attempting to terminate statement and start a new one</a:t>
            </a:r>
          </a:p>
          <a:p>
            <a:pPr marL="114300" indent="0">
              <a:buNone/>
            </a:pPr>
            <a:r>
              <a:rPr lang="en-US" dirty="0"/>
              <a:t>    std::string </a:t>
            </a:r>
            <a:r>
              <a:rPr lang="en-US" dirty="0" err="1"/>
              <a:t>maliciousInput</a:t>
            </a:r>
            <a:r>
              <a:rPr lang="en-US" dirty="0"/>
              <a:t> = "</a:t>
            </a:r>
            <a:r>
              <a:rPr lang="en-US" dirty="0" err="1"/>
              <a:t>validInput</a:t>
            </a:r>
            <a:r>
              <a:rPr lang="en-US" dirty="0"/>
              <a:t>; DROP TABLE Users;";</a:t>
            </a:r>
          </a:p>
          <a:p>
            <a:pPr marL="114300" indent="0">
              <a:buNone/>
            </a:pPr>
            <a:r>
              <a:rPr lang="en-US" dirty="0"/>
              <a:t>    std::string </a:t>
            </a:r>
            <a:r>
              <a:rPr lang="en-US" dirty="0" err="1"/>
              <a:t>expectedOutput</a:t>
            </a:r>
            <a:r>
              <a:rPr lang="en-US" dirty="0"/>
              <a:t> = "</a:t>
            </a:r>
            <a:r>
              <a:rPr lang="en-US" dirty="0" err="1"/>
              <a:t>validInput</a:t>
            </a:r>
            <a:r>
              <a:rPr lang="en-US" dirty="0"/>
              <a:t>; DROP TABLE Users;"; // Expecting no change if only escaping quotes</a:t>
            </a:r>
          </a:p>
          <a:p>
            <a:endParaRPr lang="en-US" dirty="0"/>
          </a:p>
          <a:p>
            <a:pPr marL="114300" indent="0">
              <a:buNone/>
            </a:pPr>
            <a:r>
              <a:rPr lang="en-US" dirty="0"/>
              <a:t>    // Act &amp; Assert</a:t>
            </a:r>
          </a:p>
          <a:p>
            <a:pPr marL="114300" indent="0">
              <a:buNone/>
            </a:pPr>
            <a:r>
              <a:rPr lang="en-US" dirty="0"/>
              <a:t>    std::string </a:t>
            </a:r>
            <a:r>
              <a:rPr lang="en-US" dirty="0" err="1"/>
              <a:t>actualOutput</a:t>
            </a:r>
            <a:r>
              <a:rPr lang="en-US" dirty="0"/>
              <a:t> = </a:t>
            </a:r>
            <a:r>
              <a:rPr lang="en-US" dirty="0" err="1"/>
              <a:t>sanitizeInput</a:t>
            </a:r>
            <a:r>
              <a:rPr lang="en-US" dirty="0"/>
              <a:t>(</a:t>
            </a:r>
            <a:r>
              <a:rPr lang="en-US" dirty="0" err="1"/>
              <a:t>maliciousInput</a:t>
            </a:r>
            <a:r>
              <a:rPr lang="en-US" dirty="0"/>
              <a:t>);</a:t>
            </a:r>
          </a:p>
          <a:p>
            <a:pPr marL="114300" indent="0">
              <a:buNone/>
            </a:pPr>
            <a:r>
              <a:rPr lang="en-US" dirty="0"/>
              <a:t>    Assert::</a:t>
            </a:r>
            <a:r>
              <a:rPr lang="en-US" dirty="0" err="1"/>
              <a:t>AreEqual</a:t>
            </a:r>
            <a:r>
              <a:rPr lang="en-US" dirty="0"/>
              <a:t>(</a:t>
            </a:r>
            <a:r>
              <a:rPr lang="en-US" dirty="0" err="1"/>
              <a:t>expectedOutput</a:t>
            </a:r>
            <a:r>
              <a:rPr lang="en-US" dirty="0"/>
              <a:t>, </a:t>
            </a:r>
            <a:r>
              <a:rPr lang="en-US" dirty="0" err="1"/>
              <a:t>actualOutput</a:t>
            </a:r>
            <a:r>
              <a:rPr lang="en-US" dirty="0"/>
              <a:t>); // This test may FAIL, revealing a gap!</a:t>
            </a:r>
          </a:p>
          <a:p>
            <a:pPr marL="114300" indent="0">
              <a:buNone/>
            </a:pPr>
            <a:r>
              <a:rPr lang="en-US" dirty="0"/>
              <a:t>}</a:t>
            </a:r>
          </a:p>
          <a:p>
            <a:pPr marL="114300" indent="0">
              <a:buNone/>
            </a:pPr>
            <a:r>
              <a:rPr lang="en-US" b="1" i="0" dirty="0">
                <a:solidFill>
                  <a:srgbClr val="F9FAFB"/>
                </a:solidFill>
                <a:effectLst/>
                <a:highlight>
                  <a:srgbClr val="151517"/>
                </a:highlight>
                <a:latin typeface="quote-cjk-patch"/>
              </a:rPr>
              <a:t>Result: FAIL</a:t>
            </a:r>
            <a:endParaRPr lang="en-US" dirty="0"/>
          </a:p>
          <a:p>
            <a:pPr marL="114300" indent="0">
              <a:buNone/>
            </a:pPr>
            <a:r>
              <a:rPr lang="en-US" b="1" i="0" dirty="0">
                <a:solidFill>
                  <a:srgbClr val="F9FAFB"/>
                </a:solidFill>
                <a:effectLst/>
                <a:highlight>
                  <a:srgbClr val="151517"/>
                </a:highlight>
                <a:latin typeface="quote-cjk-patch"/>
              </a:rPr>
              <a:t>Explanation:</a:t>
            </a:r>
            <a:r>
              <a:rPr lang="en-US" b="0" i="0" dirty="0">
                <a:solidFill>
                  <a:srgbClr val="F9FAFB"/>
                </a:solidFill>
                <a:effectLst/>
                <a:highlight>
                  <a:srgbClr val="151517"/>
                </a:highlight>
                <a:latin typeface="quote-cjk-patch"/>
              </a:rPr>
              <a:t> This is a </a:t>
            </a:r>
            <a:r>
              <a:rPr lang="en-US" b="1" i="0" dirty="0">
                <a:solidFill>
                  <a:srgbClr val="F9FAFB"/>
                </a:solidFill>
                <a:effectLst/>
                <a:highlight>
                  <a:srgbClr val="151517"/>
                </a:highlight>
                <a:latin typeface="quote-cjk-patch"/>
              </a:rPr>
              <a:t>negative test</a:t>
            </a:r>
            <a:r>
              <a:rPr lang="en-US" b="0" i="0" dirty="0">
                <a:solidFill>
                  <a:srgbClr val="F9FAFB"/>
                </a:solidFill>
                <a:effectLst/>
                <a:highlight>
                  <a:srgbClr val="151517"/>
                </a:highlight>
                <a:latin typeface="quote-cjk-patch"/>
              </a:rPr>
              <a:t>. It reveals a critical limitation of simple escaping. The input is not made safe, as the semicolon remains. This test would fail with a basic </a:t>
            </a:r>
            <a:r>
              <a:rPr lang="en-US" dirty="0" err="1"/>
              <a:t>sanitizeInput</a:t>
            </a:r>
            <a:r>
              <a:rPr lang="en-US" b="0" i="0" dirty="0">
                <a:solidFill>
                  <a:srgbClr val="F9FAFB"/>
                </a:solidFill>
                <a:effectLst/>
                <a:highlight>
                  <a:srgbClr val="151517"/>
                </a:highlight>
                <a:latin typeface="quote-cjk-patch"/>
              </a:rPr>
              <a:t> function, demonstrating the need for </a:t>
            </a:r>
            <a:r>
              <a:rPr lang="en-US" b="1" i="0" dirty="0">
                <a:solidFill>
                  <a:srgbClr val="F9FAFB"/>
                </a:solidFill>
                <a:effectLst/>
                <a:highlight>
                  <a:srgbClr val="151517"/>
                </a:highlight>
                <a:latin typeface="quote-cjk-patch"/>
              </a:rPr>
              <a:t>Parameterized Queries</a:t>
            </a:r>
            <a:r>
              <a:rPr lang="en-US" b="0" i="0" dirty="0">
                <a:solidFill>
                  <a:srgbClr val="F9FAFB"/>
                </a:solidFill>
                <a:effectLst/>
                <a:highlight>
                  <a:srgbClr val="151517"/>
                </a:highlight>
                <a:latin typeface="quote-cjk-patch"/>
              </a:rPr>
              <a:t> as a more robust solution, which we will now enforce as a standard.</a:t>
            </a:r>
            <a:endParaRPr lang="en-US" dirty="0"/>
          </a:p>
        </p:txBody>
      </p:sp>
    </p:spTree>
    <p:extLst>
      <p:ext uri="{BB962C8B-B14F-4D97-AF65-F5344CB8AC3E}">
        <p14:creationId xmlns:p14="http://schemas.microsoft.com/office/powerpoint/2010/main" val="28431595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56</TotalTime>
  <Words>3378</Words>
  <Application>Microsoft Macintosh PowerPoint</Application>
  <PresentationFormat>Widescreen</PresentationFormat>
  <Paragraphs>188</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quote-cjk-patch</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Does our system safely handle a semicolon-based batch injection attempt?</vt:lpstr>
      <vt:lpstr>Unit Testing for SQL Injection Vulnerability </vt:lpstr>
      <vt:lpstr>Can our database execution layer reject a query built from unsanitized input?</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Steve Taylor Foltz</cp:lastModifiedBy>
  <cp:revision>5</cp:revision>
  <dcterms:created xsi:type="dcterms:W3CDTF">2020-08-19T17:59:24Z</dcterms:created>
  <dcterms:modified xsi:type="dcterms:W3CDTF">2025-10-19T19:18:19Z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