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1344" r:id="rId3"/>
    <p:sldId id="1345" r:id="rId5"/>
    <p:sldId id="1277" r:id="rId6"/>
    <p:sldId id="1329" r:id="rId7"/>
    <p:sldId id="1324" r:id="rId8"/>
    <p:sldId id="1346" r:id="rId9"/>
    <p:sldId id="1347" r:id="rId10"/>
    <p:sldId id="1284" r:id="rId11"/>
    <p:sldId id="1295" r:id="rId12"/>
    <p:sldId id="1297" r:id="rId13"/>
    <p:sldId id="1298" r:id="rId14"/>
    <p:sldId id="1296" r:id="rId15"/>
    <p:sldId id="1348" r:id="rId16"/>
    <p:sldId id="1309" r:id="rId17"/>
    <p:sldId id="1310" r:id="rId18"/>
    <p:sldId id="1272" r:id="rId19"/>
    <p:sldId id="1311" r:id="rId20"/>
    <p:sldId id="1281" r:id="rId21"/>
    <p:sldId id="1282" r:id="rId22"/>
    <p:sldId id="1283" r:id="rId23"/>
    <p:sldId id="1318" r:id="rId24"/>
    <p:sldId id="1319" r:id="rId25"/>
    <p:sldId id="1323" r:id="rId26"/>
    <p:sldId id="1330" r:id="rId27"/>
    <p:sldId id="1320" r:id="rId28"/>
    <p:sldId id="1315" r:id="rId29"/>
    <p:sldId id="1012" r:id="rId30"/>
    <p:sldId id="1351" r:id="rId31"/>
    <p:sldId id="1352" r:id="rId32"/>
    <p:sldId id="1003" r:id="rId33"/>
    <p:sldId id="1326" r:id="rId34"/>
    <p:sldId id="1353" r:id="rId35"/>
    <p:sldId id="1332" r:id="rId36"/>
    <p:sldId id="1354" r:id="rId37"/>
    <p:sldId id="1037" r:id="rId38"/>
    <p:sldId id="1039" r:id="rId39"/>
    <p:sldId id="1044" r:id="rId40"/>
    <p:sldId id="985" r:id="rId41"/>
    <p:sldId id="986" r:id="rId42"/>
    <p:sldId id="1047" r:id="rId43"/>
    <p:sldId id="1049" r:id="rId44"/>
    <p:sldId id="1355" r:id="rId45"/>
    <p:sldId id="1328" r:id="rId46"/>
    <p:sldId id="971" r:id="rId47"/>
    <p:sldId id="1371" r:id="rId48"/>
    <p:sldId id="1368" r:id="rId49"/>
    <p:sldId id="1369" r:id="rId50"/>
    <p:sldId id="1370" r:id="rId51"/>
    <p:sldId id="1055" r:id="rId52"/>
    <p:sldId id="1333" r:id="rId53"/>
    <p:sldId id="1356" r:id="rId54"/>
    <p:sldId id="1064" r:id="rId55"/>
    <p:sldId id="1065" r:id="rId56"/>
    <p:sldId id="1335" r:id="rId57"/>
    <p:sldId id="1357" r:id="rId58"/>
    <p:sldId id="1358" r:id="rId59"/>
    <p:sldId id="1360" r:id="rId60"/>
    <p:sldId id="1361" r:id="rId61"/>
    <p:sldId id="1362" r:id="rId62"/>
    <p:sldId id="1363" r:id="rId63"/>
    <p:sldId id="1068" r:id="rId64"/>
    <p:sldId id="1337" r:id="rId65"/>
    <p:sldId id="1366" r:id="rId66"/>
    <p:sldId id="1067" r:id="rId67"/>
  </p:sldIdLst>
  <p:sldSz cx="9144000" cy="5143500" type="screen16x9"/>
  <p:notesSz cx="6794500" cy="9906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796"/>
    <a:srgbClr val="FF0000"/>
    <a:srgbClr val="CFE5FF"/>
    <a:srgbClr val="D9F9B9"/>
    <a:srgbClr val="FED2D7"/>
    <a:srgbClr val="CCFFFF"/>
    <a:srgbClr val="3366CC"/>
    <a:srgbClr val="66FF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4" autoAdjust="0"/>
    <p:restoredTop sz="57143" autoAdjust="0"/>
  </p:normalViewPr>
  <p:slideViewPr>
    <p:cSldViewPr snapToGrid="0">
      <p:cViewPr varScale="1">
        <p:scale>
          <a:sx n="93" d="100"/>
          <a:sy n="93" d="100"/>
        </p:scale>
        <p:origin x="1584" y="200"/>
      </p:cViewPr>
      <p:guideLst>
        <p:guide orient="horz" pos="1886"/>
        <p:guide pos="1581"/>
      </p:guideLst>
    </p:cSldViewPr>
  </p:slideViewPr>
  <p:outlineViewPr>
    <p:cViewPr>
      <p:scale>
        <a:sx n="33" d="100"/>
        <a:sy n="33" d="100"/>
      </p:scale>
      <p:origin x="0" y="-5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1744"/>
    </p:cViewPr>
  </p:sorterViewPr>
  <p:notesViewPr>
    <p:cSldViewPr snapToGrid="0">
      <p:cViewPr varScale="1">
        <p:scale>
          <a:sx n="89" d="100"/>
          <a:sy n="89" d="100"/>
        </p:scale>
        <p:origin x="3288" y="192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401106-9B5D-9D49-A08E-99897E27FE5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3790F006-BBAF-AB47-9BCB-6A328EF9F9E9}">
      <dgm:prSet/>
      <dgm:spPr>
        <a:ln w="9525"/>
      </dgm:spPr>
      <dgm:t>
        <a:bodyPr/>
        <a:lstStyle/>
        <a:p>
          <a:r>
            <a:rPr lang="en-GB" dirty="0"/>
            <a:t>Initiation: Scoping the Problem</a:t>
          </a:r>
        </a:p>
      </dgm:t>
    </dgm:pt>
    <dgm:pt modelId="{EC5E39A0-15A4-3D4A-8DD2-4A4008A9E268}" cxnId="{06CDCE04-2E1C-9240-9842-F4E2163D9773}" type="parTrans">
      <dgm:prSet/>
      <dgm:spPr/>
      <dgm:t>
        <a:bodyPr/>
        <a:lstStyle/>
        <a:p>
          <a:endParaRPr lang="en-GB"/>
        </a:p>
      </dgm:t>
    </dgm:pt>
    <dgm:pt modelId="{8D74B2B5-DED8-7B4C-94CE-25FF767FDA6D}" cxnId="{06CDCE04-2E1C-9240-9842-F4E2163D9773}" type="sibTrans">
      <dgm:prSet/>
      <dgm:spPr/>
      <dgm:t>
        <a:bodyPr/>
        <a:lstStyle/>
        <a:p>
          <a:endParaRPr lang="en-GB"/>
        </a:p>
      </dgm:t>
    </dgm:pt>
    <dgm:pt modelId="{C2BB9366-BE08-9A4C-A025-EC2A75EE49EF}">
      <dgm:prSet/>
      <dgm:spPr>
        <a:ln w="9525"/>
      </dgm:spPr>
      <dgm:t>
        <a:bodyPr/>
        <a:lstStyle/>
        <a:p>
          <a:r>
            <a:rPr lang="en-US" dirty="0"/>
            <a:t>Investigation: Understanding Problems and Solutions</a:t>
          </a:r>
          <a:endParaRPr lang="en-GB" dirty="0"/>
        </a:p>
      </dgm:t>
    </dgm:pt>
    <dgm:pt modelId="{65B7A049-FAE9-FF45-8604-E4B404D3A9A8}" cxnId="{EDF78611-4BCD-8146-B979-2F7D0FF95544}" type="parTrans">
      <dgm:prSet/>
      <dgm:spPr/>
      <dgm:t>
        <a:bodyPr/>
        <a:lstStyle/>
        <a:p>
          <a:endParaRPr lang="en-GB"/>
        </a:p>
      </dgm:t>
    </dgm:pt>
    <dgm:pt modelId="{7D654B5D-D5E1-6B4A-8EA9-7F1011C75E57}" cxnId="{EDF78611-4BCD-8146-B979-2F7D0FF95544}" type="sibTrans">
      <dgm:prSet/>
      <dgm:spPr/>
      <dgm:t>
        <a:bodyPr/>
        <a:lstStyle/>
        <a:p>
          <a:endParaRPr lang="en-GB"/>
        </a:p>
      </dgm:t>
    </dgm:pt>
    <dgm:pt modelId="{98765745-275E-6E49-97DD-451A0334CD37}">
      <dgm:prSet/>
      <dgm:spPr>
        <a:ln w="9525">
          <a:solidFill>
            <a:schemeClr val="tx1"/>
          </a:solidFill>
        </a:ln>
      </dgm:spPr>
      <dgm:t>
        <a:bodyPr/>
        <a:lstStyle/>
        <a:p>
          <a:r>
            <a:rPr lang="en-US" dirty="0"/>
            <a:t>Decision: Scoping the Solution</a:t>
          </a:r>
          <a:endParaRPr lang="en-GB" dirty="0"/>
        </a:p>
      </dgm:t>
    </dgm:pt>
    <dgm:pt modelId="{A0283056-2A29-894C-A806-C3742FAFA6F4}" cxnId="{080B8FCA-1103-2E45-863F-DE60096C4C38}" type="parTrans">
      <dgm:prSet/>
      <dgm:spPr/>
      <dgm:t>
        <a:bodyPr/>
        <a:lstStyle/>
        <a:p>
          <a:endParaRPr lang="en-GB"/>
        </a:p>
      </dgm:t>
    </dgm:pt>
    <dgm:pt modelId="{D348784C-CBFB-474D-B049-9984B33BCC50}" cxnId="{080B8FCA-1103-2E45-863F-DE60096C4C38}" type="sibTrans">
      <dgm:prSet/>
      <dgm:spPr/>
      <dgm:t>
        <a:bodyPr/>
        <a:lstStyle/>
        <a:p>
          <a:endParaRPr lang="en-GB"/>
        </a:p>
      </dgm:t>
    </dgm:pt>
    <dgm:pt modelId="{6508DB38-1A3B-A54A-8B35-7F5DD115F2A0}">
      <dgm:prSet/>
      <dgm:spPr>
        <a:ln w="31750">
          <a:solidFill>
            <a:schemeClr val="tx2"/>
          </a:solidFill>
        </a:ln>
      </dgm:spPr>
      <dgm:t>
        <a:bodyPr/>
        <a:lstStyle/>
        <a:p>
          <a:r>
            <a:rPr lang="en-US" dirty="0"/>
            <a:t>Formulation: Working Out the Details</a:t>
          </a:r>
          <a:endParaRPr lang="en-GB" dirty="0"/>
        </a:p>
      </dgm:t>
    </dgm:pt>
    <dgm:pt modelId="{36121AF2-7625-4841-9D36-67EFDA103B0A}" cxnId="{8A31370F-B738-1140-8B10-94C3E9F1B7DB}" type="parTrans">
      <dgm:prSet/>
      <dgm:spPr/>
      <dgm:t>
        <a:bodyPr/>
        <a:lstStyle/>
        <a:p>
          <a:endParaRPr lang="en-GB"/>
        </a:p>
      </dgm:t>
    </dgm:pt>
    <dgm:pt modelId="{45D9E7CD-AA51-084E-B0C9-92CA010C0BD7}" cxnId="{8A31370F-B738-1140-8B10-94C3E9F1B7DB}" type="sibTrans">
      <dgm:prSet/>
      <dgm:spPr/>
      <dgm:t>
        <a:bodyPr/>
        <a:lstStyle/>
        <a:p>
          <a:endParaRPr lang="en-GB"/>
        </a:p>
      </dgm:t>
    </dgm:pt>
    <dgm:pt modelId="{E1D9D4E9-AC43-8C4F-A57B-26BBC7F033B2}">
      <dgm:prSet/>
      <dgm:spPr>
        <a:ln w="9525"/>
      </dgm:spPr>
      <dgm:t>
        <a:bodyPr/>
        <a:lstStyle/>
        <a:p>
          <a:r>
            <a:rPr lang="en-GB" dirty="0"/>
            <a:t>Validation: Checking the Requirements Quality</a:t>
          </a:r>
        </a:p>
      </dgm:t>
    </dgm:pt>
    <dgm:pt modelId="{F13BC274-5E1F-884E-A5C4-B9C931E72901}" cxnId="{B66315B9-4F30-3D4B-B92B-754D3646624C}" type="parTrans">
      <dgm:prSet/>
      <dgm:spPr/>
      <dgm:t>
        <a:bodyPr/>
        <a:lstStyle/>
        <a:p>
          <a:endParaRPr lang="en-GB"/>
        </a:p>
      </dgm:t>
    </dgm:pt>
    <dgm:pt modelId="{E1F5750C-C519-524A-8E8A-FCF07F188835}" cxnId="{B66315B9-4F30-3D4B-B92B-754D3646624C}" type="sibTrans">
      <dgm:prSet/>
      <dgm:spPr/>
      <dgm:t>
        <a:bodyPr/>
        <a:lstStyle/>
        <a:p>
          <a:endParaRPr lang="en-GB"/>
        </a:p>
      </dgm:t>
    </dgm:pt>
    <dgm:pt modelId="{CCBAF848-1858-874A-8551-A754AEAAC7D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 w="9525"/>
      </dgm:spPr>
      <dgm:t>
        <a:bodyPr/>
        <a:lstStyle/>
        <a:p>
          <a:r>
            <a:rPr lang="en-US" dirty="0"/>
            <a:t>Evolution: Managing Changes</a:t>
          </a:r>
          <a:endParaRPr lang="en-GB" dirty="0"/>
        </a:p>
      </dgm:t>
    </dgm:pt>
    <dgm:pt modelId="{CEF3E1C0-45F8-5046-9361-CA65B97AAE7D}" cxnId="{977115E9-EBFD-AA4C-AAB7-4C902A45A460}" type="parTrans">
      <dgm:prSet/>
      <dgm:spPr/>
      <dgm:t>
        <a:bodyPr/>
        <a:lstStyle/>
        <a:p>
          <a:endParaRPr lang="en-GB"/>
        </a:p>
      </dgm:t>
    </dgm:pt>
    <dgm:pt modelId="{030784A3-49D5-4444-ADFC-012A0751D58C}" cxnId="{977115E9-EBFD-AA4C-AAB7-4C902A45A460}" type="sibTrans">
      <dgm:prSet/>
      <dgm:spPr/>
      <dgm:t>
        <a:bodyPr/>
        <a:lstStyle/>
        <a:p>
          <a:endParaRPr lang="en-GB"/>
        </a:p>
      </dgm:t>
    </dgm:pt>
    <dgm:pt modelId="{7ECC5998-9F9D-5944-82E7-DEFDF43EFD4B}" type="pres">
      <dgm:prSet presAssocID="{D8401106-9B5D-9D49-A08E-99897E27FE5C}" presName="Name0" presStyleCnt="0">
        <dgm:presLayoutVars>
          <dgm:dir/>
          <dgm:resizeHandles val="exact"/>
        </dgm:presLayoutVars>
      </dgm:prSet>
      <dgm:spPr/>
    </dgm:pt>
    <dgm:pt modelId="{9F65AEBE-0A67-BE43-AE57-0DBA422BD6D7}" type="pres">
      <dgm:prSet presAssocID="{3790F006-BBAF-AB47-9BCB-6A328EF9F9E9}" presName="node" presStyleLbl="node1" presStyleIdx="0" presStyleCnt="6">
        <dgm:presLayoutVars>
          <dgm:bulletEnabled val="1"/>
        </dgm:presLayoutVars>
      </dgm:prSet>
      <dgm:spPr/>
    </dgm:pt>
    <dgm:pt modelId="{EEA99D2A-33FB-A046-81DB-63D07B2C7974}" type="pres">
      <dgm:prSet presAssocID="{8D74B2B5-DED8-7B4C-94CE-25FF767FDA6D}" presName="sibTrans" presStyleLbl="sibTrans2D1" presStyleIdx="0" presStyleCnt="5"/>
      <dgm:spPr/>
    </dgm:pt>
    <dgm:pt modelId="{0126B114-8040-BF49-BD76-E815C438DD85}" type="pres">
      <dgm:prSet presAssocID="{8D74B2B5-DED8-7B4C-94CE-25FF767FDA6D}" presName="connectorText" presStyleLbl="sibTrans2D1" presStyleIdx="0" presStyleCnt="5"/>
      <dgm:spPr/>
    </dgm:pt>
    <dgm:pt modelId="{6550BD27-2417-7B4C-B795-A4AB2A4CA168}" type="pres">
      <dgm:prSet presAssocID="{C2BB9366-BE08-9A4C-A025-EC2A75EE49EF}" presName="node" presStyleLbl="node1" presStyleIdx="1" presStyleCnt="6">
        <dgm:presLayoutVars>
          <dgm:bulletEnabled val="1"/>
        </dgm:presLayoutVars>
      </dgm:prSet>
      <dgm:spPr/>
    </dgm:pt>
    <dgm:pt modelId="{08852BA2-31F7-7941-B679-03969AA81857}" type="pres">
      <dgm:prSet presAssocID="{7D654B5D-D5E1-6B4A-8EA9-7F1011C75E57}" presName="sibTrans" presStyleLbl="sibTrans2D1" presStyleIdx="1" presStyleCnt="5"/>
      <dgm:spPr/>
    </dgm:pt>
    <dgm:pt modelId="{C2DE0B1D-D2B0-874A-8E2B-9E6D09B624FB}" type="pres">
      <dgm:prSet presAssocID="{7D654B5D-D5E1-6B4A-8EA9-7F1011C75E57}" presName="connectorText" presStyleLbl="sibTrans2D1" presStyleIdx="1" presStyleCnt="5"/>
      <dgm:spPr/>
    </dgm:pt>
    <dgm:pt modelId="{54AA33BF-6510-E847-B9E3-0620944807A1}" type="pres">
      <dgm:prSet presAssocID="{98765745-275E-6E49-97DD-451A0334CD37}" presName="node" presStyleLbl="node1" presStyleIdx="2" presStyleCnt="6">
        <dgm:presLayoutVars>
          <dgm:bulletEnabled val="1"/>
        </dgm:presLayoutVars>
      </dgm:prSet>
      <dgm:spPr/>
    </dgm:pt>
    <dgm:pt modelId="{21DDB798-EF6E-EC47-A938-38F8061AC237}" type="pres">
      <dgm:prSet presAssocID="{D348784C-CBFB-474D-B049-9984B33BCC50}" presName="sibTrans" presStyleLbl="sibTrans2D1" presStyleIdx="2" presStyleCnt="5"/>
      <dgm:spPr/>
    </dgm:pt>
    <dgm:pt modelId="{89B5B77C-03E4-C54F-AAB1-4FC853616659}" type="pres">
      <dgm:prSet presAssocID="{D348784C-CBFB-474D-B049-9984B33BCC50}" presName="connectorText" presStyleLbl="sibTrans2D1" presStyleIdx="2" presStyleCnt="5"/>
      <dgm:spPr/>
    </dgm:pt>
    <dgm:pt modelId="{903789F5-2175-494A-AD7B-E1DED1A15493}" type="pres">
      <dgm:prSet presAssocID="{6508DB38-1A3B-A54A-8B35-7F5DD115F2A0}" presName="node" presStyleLbl="node1" presStyleIdx="3" presStyleCnt="6">
        <dgm:presLayoutVars>
          <dgm:bulletEnabled val="1"/>
        </dgm:presLayoutVars>
      </dgm:prSet>
      <dgm:spPr/>
    </dgm:pt>
    <dgm:pt modelId="{A88D1BE2-1D2C-574F-960B-D0CC1C8BB73F}" type="pres">
      <dgm:prSet presAssocID="{45D9E7CD-AA51-084E-B0C9-92CA010C0BD7}" presName="sibTrans" presStyleLbl="sibTrans2D1" presStyleIdx="3" presStyleCnt="5"/>
      <dgm:spPr/>
    </dgm:pt>
    <dgm:pt modelId="{B0CA2D68-19E1-D14B-AFFA-8AE770AB5CBF}" type="pres">
      <dgm:prSet presAssocID="{45D9E7CD-AA51-084E-B0C9-92CA010C0BD7}" presName="connectorText" presStyleLbl="sibTrans2D1" presStyleIdx="3" presStyleCnt="5"/>
      <dgm:spPr/>
    </dgm:pt>
    <dgm:pt modelId="{2163CC48-CC06-6940-947A-5169465EDDC9}" type="pres">
      <dgm:prSet presAssocID="{E1D9D4E9-AC43-8C4F-A57B-26BBC7F033B2}" presName="node" presStyleLbl="node1" presStyleIdx="4" presStyleCnt="6">
        <dgm:presLayoutVars>
          <dgm:bulletEnabled val="1"/>
        </dgm:presLayoutVars>
      </dgm:prSet>
      <dgm:spPr/>
    </dgm:pt>
    <dgm:pt modelId="{55EDCB3B-A615-2845-AD3E-2E02894A553E}" type="pres">
      <dgm:prSet presAssocID="{E1F5750C-C519-524A-8E8A-FCF07F188835}" presName="sibTrans" presStyleLbl="sibTrans2D1" presStyleIdx="4" presStyleCnt="5"/>
      <dgm:spPr/>
    </dgm:pt>
    <dgm:pt modelId="{8FC9253F-E8FC-F442-A636-1930CB9AABDF}" type="pres">
      <dgm:prSet presAssocID="{E1F5750C-C519-524A-8E8A-FCF07F188835}" presName="connectorText" presStyleLbl="sibTrans2D1" presStyleIdx="4" presStyleCnt="5"/>
      <dgm:spPr/>
    </dgm:pt>
    <dgm:pt modelId="{801091BF-5FFA-4241-B515-C38B12B48EC5}" type="pres">
      <dgm:prSet presAssocID="{CCBAF848-1858-874A-8551-A754AEAAC7D0}" presName="node" presStyleLbl="node1" presStyleIdx="5" presStyleCnt="6">
        <dgm:presLayoutVars>
          <dgm:bulletEnabled val="1"/>
        </dgm:presLayoutVars>
      </dgm:prSet>
      <dgm:spPr/>
    </dgm:pt>
  </dgm:ptLst>
  <dgm:cxnLst>
    <dgm:cxn modelId="{06CDCE04-2E1C-9240-9842-F4E2163D9773}" srcId="{D8401106-9B5D-9D49-A08E-99897E27FE5C}" destId="{3790F006-BBAF-AB47-9BCB-6A328EF9F9E9}" srcOrd="0" destOrd="0" parTransId="{EC5E39A0-15A4-3D4A-8DD2-4A4008A9E268}" sibTransId="{8D74B2B5-DED8-7B4C-94CE-25FF767FDA6D}"/>
    <dgm:cxn modelId="{8A31370F-B738-1140-8B10-94C3E9F1B7DB}" srcId="{D8401106-9B5D-9D49-A08E-99897E27FE5C}" destId="{6508DB38-1A3B-A54A-8B35-7F5DD115F2A0}" srcOrd="3" destOrd="0" parTransId="{36121AF2-7625-4841-9D36-67EFDA103B0A}" sibTransId="{45D9E7CD-AA51-084E-B0C9-92CA010C0BD7}"/>
    <dgm:cxn modelId="{EDF78611-4BCD-8146-B979-2F7D0FF95544}" srcId="{D8401106-9B5D-9D49-A08E-99897E27FE5C}" destId="{C2BB9366-BE08-9A4C-A025-EC2A75EE49EF}" srcOrd="1" destOrd="0" parTransId="{65B7A049-FAE9-FF45-8604-E4B404D3A9A8}" sibTransId="{7D654B5D-D5E1-6B4A-8EA9-7F1011C75E57}"/>
    <dgm:cxn modelId="{EB07051F-8928-664A-A4D5-26F1F934A6F1}" type="presOf" srcId="{7D654B5D-D5E1-6B4A-8EA9-7F1011C75E57}" destId="{C2DE0B1D-D2B0-874A-8E2B-9E6D09B624FB}" srcOrd="1" destOrd="0" presId="urn:microsoft.com/office/officeart/2005/8/layout/process1"/>
    <dgm:cxn modelId="{F887EE36-383D-0046-A97B-2B25A6B098B0}" type="presOf" srcId="{E1D9D4E9-AC43-8C4F-A57B-26BBC7F033B2}" destId="{2163CC48-CC06-6940-947A-5169465EDDC9}" srcOrd="0" destOrd="0" presId="urn:microsoft.com/office/officeart/2005/8/layout/process1"/>
    <dgm:cxn modelId="{107C4C3F-EC0A-094C-ADF5-BC486C0DD106}" type="presOf" srcId="{45D9E7CD-AA51-084E-B0C9-92CA010C0BD7}" destId="{A88D1BE2-1D2C-574F-960B-D0CC1C8BB73F}" srcOrd="0" destOrd="0" presId="urn:microsoft.com/office/officeart/2005/8/layout/process1"/>
    <dgm:cxn modelId="{D66C126C-8AFA-D349-8736-01F890E5BEA8}" type="presOf" srcId="{E1F5750C-C519-524A-8E8A-FCF07F188835}" destId="{55EDCB3B-A615-2845-AD3E-2E02894A553E}" srcOrd="0" destOrd="0" presId="urn:microsoft.com/office/officeart/2005/8/layout/process1"/>
    <dgm:cxn modelId="{3D668D7C-C856-DD49-8648-9F61FDFBC7BF}" type="presOf" srcId="{6508DB38-1A3B-A54A-8B35-7F5DD115F2A0}" destId="{903789F5-2175-494A-AD7B-E1DED1A15493}" srcOrd="0" destOrd="0" presId="urn:microsoft.com/office/officeart/2005/8/layout/process1"/>
    <dgm:cxn modelId="{F8C8B29F-3E76-644E-BCA4-5D7F6F9BD8E5}" type="presOf" srcId="{8D74B2B5-DED8-7B4C-94CE-25FF767FDA6D}" destId="{0126B114-8040-BF49-BD76-E815C438DD85}" srcOrd="1" destOrd="0" presId="urn:microsoft.com/office/officeart/2005/8/layout/process1"/>
    <dgm:cxn modelId="{3EE382A7-9C48-5446-A1CD-9D07E2794112}" type="presOf" srcId="{CCBAF848-1858-874A-8551-A754AEAAC7D0}" destId="{801091BF-5FFA-4241-B515-C38B12B48EC5}" srcOrd="0" destOrd="0" presId="urn:microsoft.com/office/officeart/2005/8/layout/process1"/>
    <dgm:cxn modelId="{AB67B2AA-6283-E143-86BF-34EC480A15D8}" type="presOf" srcId="{7D654B5D-D5E1-6B4A-8EA9-7F1011C75E57}" destId="{08852BA2-31F7-7941-B679-03969AA81857}" srcOrd="0" destOrd="0" presId="urn:microsoft.com/office/officeart/2005/8/layout/process1"/>
    <dgm:cxn modelId="{24D503AB-5EDA-C248-9CF9-B89CC79544CB}" type="presOf" srcId="{C2BB9366-BE08-9A4C-A025-EC2A75EE49EF}" destId="{6550BD27-2417-7B4C-B795-A4AB2A4CA168}" srcOrd="0" destOrd="0" presId="urn:microsoft.com/office/officeart/2005/8/layout/process1"/>
    <dgm:cxn modelId="{435420AB-5DDE-E544-AE07-8FD6717307CE}" type="presOf" srcId="{D348784C-CBFB-474D-B049-9984B33BCC50}" destId="{89B5B77C-03E4-C54F-AAB1-4FC853616659}" srcOrd="1" destOrd="0" presId="urn:microsoft.com/office/officeart/2005/8/layout/process1"/>
    <dgm:cxn modelId="{1B92FFB0-88C3-C245-A4F8-A4E6BFD94716}" type="presOf" srcId="{8D74B2B5-DED8-7B4C-94CE-25FF767FDA6D}" destId="{EEA99D2A-33FB-A046-81DB-63D07B2C7974}" srcOrd="0" destOrd="0" presId="urn:microsoft.com/office/officeart/2005/8/layout/process1"/>
    <dgm:cxn modelId="{C51771B7-46DE-9148-8347-419EB3497CF7}" type="presOf" srcId="{3790F006-BBAF-AB47-9BCB-6A328EF9F9E9}" destId="{9F65AEBE-0A67-BE43-AE57-0DBA422BD6D7}" srcOrd="0" destOrd="0" presId="urn:microsoft.com/office/officeart/2005/8/layout/process1"/>
    <dgm:cxn modelId="{B66315B9-4F30-3D4B-B92B-754D3646624C}" srcId="{D8401106-9B5D-9D49-A08E-99897E27FE5C}" destId="{E1D9D4E9-AC43-8C4F-A57B-26BBC7F033B2}" srcOrd="4" destOrd="0" parTransId="{F13BC274-5E1F-884E-A5C4-B9C931E72901}" sibTransId="{E1F5750C-C519-524A-8E8A-FCF07F188835}"/>
    <dgm:cxn modelId="{9EACB5C6-4F53-444F-970F-7F5DEC62062F}" type="presOf" srcId="{D8401106-9B5D-9D49-A08E-99897E27FE5C}" destId="{7ECC5998-9F9D-5944-82E7-DEFDF43EFD4B}" srcOrd="0" destOrd="0" presId="urn:microsoft.com/office/officeart/2005/8/layout/process1"/>
    <dgm:cxn modelId="{080B8FCA-1103-2E45-863F-DE60096C4C38}" srcId="{D8401106-9B5D-9D49-A08E-99897E27FE5C}" destId="{98765745-275E-6E49-97DD-451A0334CD37}" srcOrd="2" destOrd="0" parTransId="{A0283056-2A29-894C-A806-C3742FAFA6F4}" sibTransId="{D348784C-CBFB-474D-B049-9984B33BCC50}"/>
    <dgm:cxn modelId="{61718FE2-B95A-CD47-AADC-A14FB4ED8E1B}" type="presOf" srcId="{98765745-275E-6E49-97DD-451A0334CD37}" destId="{54AA33BF-6510-E847-B9E3-0620944807A1}" srcOrd="0" destOrd="0" presId="urn:microsoft.com/office/officeart/2005/8/layout/process1"/>
    <dgm:cxn modelId="{7AAD0CE3-7F96-6C43-8549-6F017FC8A109}" type="presOf" srcId="{D348784C-CBFB-474D-B049-9984B33BCC50}" destId="{21DDB798-EF6E-EC47-A938-38F8061AC237}" srcOrd="0" destOrd="0" presId="urn:microsoft.com/office/officeart/2005/8/layout/process1"/>
    <dgm:cxn modelId="{F16CA1E4-20CD-9140-84DA-E98EE9CC3033}" type="presOf" srcId="{E1F5750C-C519-524A-8E8A-FCF07F188835}" destId="{8FC9253F-E8FC-F442-A636-1930CB9AABDF}" srcOrd="1" destOrd="0" presId="urn:microsoft.com/office/officeart/2005/8/layout/process1"/>
    <dgm:cxn modelId="{977115E9-EBFD-AA4C-AAB7-4C902A45A460}" srcId="{D8401106-9B5D-9D49-A08E-99897E27FE5C}" destId="{CCBAF848-1858-874A-8551-A754AEAAC7D0}" srcOrd="5" destOrd="0" parTransId="{CEF3E1C0-45F8-5046-9361-CA65B97AAE7D}" sibTransId="{030784A3-49D5-4444-ADFC-012A0751D58C}"/>
    <dgm:cxn modelId="{43D78DEA-BAB8-C047-98FF-E2A308510BDC}" type="presOf" srcId="{45D9E7CD-AA51-084E-B0C9-92CA010C0BD7}" destId="{B0CA2D68-19E1-D14B-AFFA-8AE770AB5CBF}" srcOrd="1" destOrd="0" presId="urn:microsoft.com/office/officeart/2005/8/layout/process1"/>
    <dgm:cxn modelId="{86A1B04F-D665-F648-AAAF-855539C3B222}" type="presParOf" srcId="{7ECC5998-9F9D-5944-82E7-DEFDF43EFD4B}" destId="{9F65AEBE-0A67-BE43-AE57-0DBA422BD6D7}" srcOrd="0" destOrd="0" presId="urn:microsoft.com/office/officeart/2005/8/layout/process1"/>
    <dgm:cxn modelId="{088D18E3-FB8F-4C47-970F-4E66C9C801FE}" type="presParOf" srcId="{7ECC5998-9F9D-5944-82E7-DEFDF43EFD4B}" destId="{EEA99D2A-33FB-A046-81DB-63D07B2C7974}" srcOrd="1" destOrd="0" presId="urn:microsoft.com/office/officeart/2005/8/layout/process1"/>
    <dgm:cxn modelId="{7F214E92-2714-624B-BC6F-1DE99E2768E8}" type="presParOf" srcId="{EEA99D2A-33FB-A046-81DB-63D07B2C7974}" destId="{0126B114-8040-BF49-BD76-E815C438DD85}" srcOrd="0" destOrd="0" presId="urn:microsoft.com/office/officeart/2005/8/layout/process1"/>
    <dgm:cxn modelId="{D33784BB-E238-7E46-8D4E-221251F76E99}" type="presParOf" srcId="{7ECC5998-9F9D-5944-82E7-DEFDF43EFD4B}" destId="{6550BD27-2417-7B4C-B795-A4AB2A4CA168}" srcOrd="2" destOrd="0" presId="urn:microsoft.com/office/officeart/2005/8/layout/process1"/>
    <dgm:cxn modelId="{00FDFC7F-38FF-4841-8D0A-21492DF3C3B0}" type="presParOf" srcId="{7ECC5998-9F9D-5944-82E7-DEFDF43EFD4B}" destId="{08852BA2-31F7-7941-B679-03969AA81857}" srcOrd="3" destOrd="0" presId="urn:microsoft.com/office/officeart/2005/8/layout/process1"/>
    <dgm:cxn modelId="{8ADD62B0-29DE-3D40-B12E-3B6C8D711A1A}" type="presParOf" srcId="{08852BA2-31F7-7941-B679-03969AA81857}" destId="{C2DE0B1D-D2B0-874A-8E2B-9E6D09B624FB}" srcOrd="0" destOrd="0" presId="urn:microsoft.com/office/officeart/2005/8/layout/process1"/>
    <dgm:cxn modelId="{AE60CF66-BB36-3346-9C24-BD93E8678DB0}" type="presParOf" srcId="{7ECC5998-9F9D-5944-82E7-DEFDF43EFD4B}" destId="{54AA33BF-6510-E847-B9E3-0620944807A1}" srcOrd="4" destOrd="0" presId="urn:microsoft.com/office/officeart/2005/8/layout/process1"/>
    <dgm:cxn modelId="{84836C55-B96E-A743-9A9E-F5244962B595}" type="presParOf" srcId="{7ECC5998-9F9D-5944-82E7-DEFDF43EFD4B}" destId="{21DDB798-EF6E-EC47-A938-38F8061AC237}" srcOrd="5" destOrd="0" presId="urn:microsoft.com/office/officeart/2005/8/layout/process1"/>
    <dgm:cxn modelId="{706996FC-DD95-374E-BFEE-3A2B34A3AE1D}" type="presParOf" srcId="{21DDB798-EF6E-EC47-A938-38F8061AC237}" destId="{89B5B77C-03E4-C54F-AAB1-4FC853616659}" srcOrd="0" destOrd="0" presId="urn:microsoft.com/office/officeart/2005/8/layout/process1"/>
    <dgm:cxn modelId="{AC4CB8E1-94B0-7B4D-B690-F5F7F15C50C7}" type="presParOf" srcId="{7ECC5998-9F9D-5944-82E7-DEFDF43EFD4B}" destId="{903789F5-2175-494A-AD7B-E1DED1A15493}" srcOrd="6" destOrd="0" presId="urn:microsoft.com/office/officeart/2005/8/layout/process1"/>
    <dgm:cxn modelId="{2E7FA3B7-A920-EC4F-8185-11C8C2446091}" type="presParOf" srcId="{7ECC5998-9F9D-5944-82E7-DEFDF43EFD4B}" destId="{A88D1BE2-1D2C-574F-960B-D0CC1C8BB73F}" srcOrd="7" destOrd="0" presId="urn:microsoft.com/office/officeart/2005/8/layout/process1"/>
    <dgm:cxn modelId="{1E82E7CF-1FAF-D448-9CE4-1FFA5A83E219}" type="presParOf" srcId="{A88D1BE2-1D2C-574F-960B-D0CC1C8BB73F}" destId="{B0CA2D68-19E1-D14B-AFFA-8AE770AB5CBF}" srcOrd="0" destOrd="0" presId="urn:microsoft.com/office/officeart/2005/8/layout/process1"/>
    <dgm:cxn modelId="{D6F8B9EC-0F04-1546-BDCE-A4B81DBEFAD3}" type="presParOf" srcId="{7ECC5998-9F9D-5944-82E7-DEFDF43EFD4B}" destId="{2163CC48-CC06-6940-947A-5169465EDDC9}" srcOrd="8" destOrd="0" presId="urn:microsoft.com/office/officeart/2005/8/layout/process1"/>
    <dgm:cxn modelId="{C8E682BC-2217-184B-9A43-55304B29E380}" type="presParOf" srcId="{7ECC5998-9F9D-5944-82E7-DEFDF43EFD4B}" destId="{55EDCB3B-A615-2845-AD3E-2E02894A553E}" srcOrd="9" destOrd="0" presId="urn:microsoft.com/office/officeart/2005/8/layout/process1"/>
    <dgm:cxn modelId="{09A54D7D-8B17-D041-89BA-4992E7BEBF9B}" type="presParOf" srcId="{55EDCB3B-A615-2845-AD3E-2E02894A553E}" destId="{8FC9253F-E8FC-F442-A636-1930CB9AABDF}" srcOrd="0" destOrd="0" presId="urn:microsoft.com/office/officeart/2005/8/layout/process1"/>
    <dgm:cxn modelId="{6FD48A84-3F63-7E46-A3E3-FEB7251B1139}" type="presParOf" srcId="{7ECC5998-9F9D-5944-82E7-DEFDF43EFD4B}" destId="{801091BF-5FFA-4241-B515-C38B12B48EC5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5AEBE-0A67-BE43-AE57-0DBA422BD6D7}">
      <dsp:nvSpPr>
        <dsp:cNvPr id="0" name=""/>
        <dsp:cNvSpPr/>
      </dsp:nvSpPr>
      <dsp:spPr>
        <a:xfrm>
          <a:off x="0" y="446660"/>
          <a:ext cx="1028699" cy="646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Initiation: Scoping the Problem</a:t>
          </a:r>
        </a:p>
      </dsp:txBody>
      <dsp:txXfrm>
        <a:off x="18925" y="465585"/>
        <a:ext cx="990849" cy="608302"/>
      </dsp:txXfrm>
    </dsp:sp>
    <dsp:sp modelId="{EEA99D2A-33FB-A046-81DB-63D07B2C7974}">
      <dsp:nvSpPr>
        <dsp:cNvPr id="0" name=""/>
        <dsp:cNvSpPr/>
      </dsp:nvSpPr>
      <dsp:spPr>
        <a:xfrm>
          <a:off x="1131570" y="642178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131570" y="693201"/>
        <a:ext cx="152659" cy="153071"/>
      </dsp:txXfrm>
    </dsp:sp>
    <dsp:sp modelId="{6550BD27-2417-7B4C-B795-A4AB2A4CA168}">
      <dsp:nvSpPr>
        <dsp:cNvPr id="0" name=""/>
        <dsp:cNvSpPr/>
      </dsp:nvSpPr>
      <dsp:spPr>
        <a:xfrm>
          <a:off x="1440180" y="446660"/>
          <a:ext cx="1028699" cy="646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Investigation: Understanding Problems and Solutions</a:t>
          </a:r>
          <a:endParaRPr lang="en-GB" sz="1000" kern="1200" dirty="0"/>
        </a:p>
      </dsp:txBody>
      <dsp:txXfrm>
        <a:off x="1459105" y="465585"/>
        <a:ext cx="990849" cy="608302"/>
      </dsp:txXfrm>
    </dsp:sp>
    <dsp:sp modelId="{08852BA2-31F7-7941-B679-03969AA81857}">
      <dsp:nvSpPr>
        <dsp:cNvPr id="0" name=""/>
        <dsp:cNvSpPr/>
      </dsp:nvSpPr>
      <dsp:spPr>
        <a:xfrm>
          <a:off x="2571750" y="642178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571750" y="693201"/>
        <a:ext cx="152659" cy="153071"/>
      </dsp:txXfrm>
    </dsp:sp>
    <dsp:sp modelId="{54AA33BF-6510-E847-B9E3-0620944807A1}">
      <dsp:nvSpPr>
        <dsp:cNvPr id="0" name=""/>
        <dsp:cNvSpPr/>
      </dsp:nvSpPr>
      <dsp:spPr>
        <a:xfrm>
          <a:off x="2880360" y="446660"/>
          <a:ext cx="1028699" cy="646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Decision: Scoping the Solution</a:t>
          </a:r>
          <a:endParaRPr lang="en-GB" sz="1000" kern="1200" dirty="0"/>
        </a:p>
      </dsp:txBody>
      <dsp:txXfrm>
        <a:off x="2899285" y="465585"/>
        <a:ext cx="990849" cy="608302"/>
      </dsp:txXfrm>
    </dsp:sp>
    <dsp:sp modelId="{21DDB798-EF6E-EC47-A938-38F8061AC237}">
      <dsp:nvSpPr>
        <dsp:cNvPr id="0" name=""/>
        <dsp:cNvSpPr/>
      </dsp:nvSpPr>
      <dsp:spPr>
        <a:xfrm>
          <a:off x="4011930" y="642178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4011930" y="693201"/>
        <a:ext cx="152659" cy="153071"/>
      </dsp:txXfrm>
    </dsp:sp>
    <dsp:sp modelId="{903789F5-2175-494A-AD7B-E1DED1A15493}">
      <dsp:nvSpPr>
        <dsp:cNvPr id="0" name=""/>
        <dsp:cNvSpPr/>
      </dsp:nvSpPr>
      <dsp:spPr>
        <a:xfrm>
          <a:off x="4320540" y="446660"/>
          <a:ext cx="1028699" cy="646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Formulation: Working Out the Details</a:t>
          </a:r>
          <a:endParaRPr lang="en-GB" sz="1000" kern="1200" dirty="0"/>
        </a:p>
      </dsp:txBody>
      <dsp:txXfrm>
        <a:off x="4339465" y="465585"/>
        <a:ext cx="990849" cy="608302"/>
      </dsp:txXfrm>
    </dsp:sp>
    <dsp:sp modelId="{A88D1BE2-1D2C-574F-960B-D0CC1C8BB73F}">
      <dsp:nvSpPr>
        <dsp:cNvPr id="0" name=""/>
        <dsp:cNvSpPr/>
      </dsp:nvSpPr>
      <dsp:spPr>
        <a:xfrm>
          <a:off x="5452110" y="642178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452110" y="693201"/>
        <a:ext cx="152659" cy="153071"/>
      </dsp:txXfrm>
    </dsp:sp>
    <dsp:sp modelId="{2163CC48-CC06-6940-947A-5169465EDDC9}">
      <dsp:nvSpPr>
        <dsp:cNvPr id="0" name=""/>
        <dsp:cNvSpPr/>
      </dsp:nvSpPr>
      <dsp:spPr>
        <a:xfrm>
          <a:off x="5760719" y="446660"/>
          <a:ext cx="1028699" cy="646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Validation: Checking the Requirements Quality</a:t>
          </a:r>
        </a:p>
      </dsp:txBody>
      <dsp:txXfrm>
        <a:off x="5779644" y="465585"/>
        <a:ext cx="990849" cy="608302"/>
      </dsp:txXfrm>
    </dsp:sp>
    <dsp:sp modelId="{55EDCB3B-A615-2845-AD3E-2E02894A553E}">
      <dsp:nvSpPr>
        <dsp:cNvPr id="0" name=""/>
        <dsp:cNvSpPr/>
      </dsp:nvSpPr>
      <dsp:spPr>
        <a:xfrm>
          <a:off x="6892290" y="642178"/>
          <a:ext cx="218084" cy="25511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6892290" y="693201"/>
        <a:ext cx="152659" cy="153071"/>
      </dsp:txXfrm>
    </dsp:sp>
    <dsp:sp modelId="{801091BF-5FFA-4241-B515-C38B12B48EC5}">
      <dsp:nvSpPr>
        <dsp:cNvPr id="0" name=""/>
        <dsp:cNvSpPr/>
      </dsp:nvSpPr>
      <dsp:spPr>
        <a:xfrm>
          <a:off x="7200899" y="446660"/>
          <a:ext cx="1028699" cy="646152"/>
        </a:xfrm>
        <a:prstGeom prst="roundRect">
          <a:avLst>
            <a:gd name="adj" fmla="val 10000"/>
          </a:avLst>
        </a:prstGeom>
        <a:solidFill>
          <a:schemeClr val="lt1"/>
        </a:solidFill>
        <a:ln w="952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Evolution: Managing Changes</a:t>
          </a:r>
          <a:endParaRPr lang="en-GB" sz="1000" kern="1200" dirty="0"/>
        </a:p>
      </dsp:txBody>
      <dsp:txXfrm>
        <a:off x="7219824" y="465585"/>
        <a:ext cx="990849" cy="608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689" cy="496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680" tIns="46340" rIns="92680" bIns="46340" numCol="1" anchor="t" anchorCtr="0" compatLnSpc="1"/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294" y="1"/>
            <a:ext cx="2944689" cy="496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680" tIns="46340" rIns="92680" bIns="46340" numCol="1" anchor="t" anchorCtr="0" compatLnSpc="1"/>
          <a:lstStyle>
            <a:lvl1pPr algn="r"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8089"/>
            <a:ext cx="2944689" cy="496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680" tIns="46340" rIns="92680" bIns="46340" numCol="1" anchor="b" anchorCtr="0" compatLnSpc="1"/>
          <a:lstStyle>
            <a:lvl1pPr defTabSz="92710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294" y="9408089"/>
            <a:ext cx="2944689" cy="4963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680" tIns="46340" rIns="92680" bIns="46340" numCol="1" anchor="b" anchorCtr="0" compatLnSpc="1"/>
          <a:lstStyle>
            <a:lvl1pPr algn="r" defTabSz="927100">
              <a:defRPr sz="1200"/>
            </a:lvl1pPr>
          </a:lstStyle>
          <a:p>
            <a:pPr>
              <a:defRPr/>
            </a:pPr>
            <a:fld id="{A32EC146-53C4-482B-AC14-1FA987F85EC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4:34: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1242 37 24575,'-8'0'0,"-5"0"0,-1 0 0,-10 0 0,-2 0 0,-8 0 0,1 0 0,7 0 0,-6 0 0,5 0 0,-6 0 0,7 0 0,-5 0 0,4 0 0,5 0 0,-9 0 0,15 0 0,-8 0 0,6 0 0,5 0 0,-4 0 0,-4 0 0,3 0 0,-15 4 0,15-2 0,-14 2 0,13 1 0,-6-4 0,0 7 0,6-3 0,-5 1 0,6 2 0,0-3 0,5-1 0,0 4 0,0-3 0,0 3 0,-1-2 0,2 1 0,3-2 0,0 0 0,-4 2 0,3-2 0,-3 0 0,1 3 0,2-4 0,-7 5 0,8-1 0,-8 1 0,7-4 0,-6 2 0,10-1 0,-10 2 0,11-3 0,-8 3 0,0-4 0,4 5 0,-4-4 0,4 2 0,0-2 0,1 0 0,-1 2 0,0-1 0,0-2 0,4 4 0,-2-7 0,1 7 0,-3-4 0,5 5 0,-4-4 0,3 7 0,-4-7 0,1 8 0,-1-1 0,0-2 0,1 7 0,2-8 0,-1 3 0,5 1 0,-5-3 0,6 6 0,-8 5 0,8-3 0,-4 7 0,5-8 0,0 1 0,0 0 0,0 6 0,0-5 0,0 5 0,7 14 0,-6-16 0,10 15 0,-10-19 0,11 7 0,-11-6 0,11 6 0,-7-7 0,4-1 0,-5 0 0,4-3 0,-3 2 0,-1-6 0,4 2 0,-7-3 0,7-1 0,-7 1 0,6-4 0,-5 3 0,1-3 0,1 4 0,-3-1 0,6 1 0,-5-1 0,2 1 0,-1-1 0,-2 1 0,3 3 0,0-2 0,-3 7 0,3-8 0,0 8 0,-4-7 0,4 5 0,0-5 0,-3 3 0,3-4 0,-4-1 0,4 5 0,-3-3 0,2 5 0,1-5 0,-2 3 0,1-5 0,-3 5 0,0-3 0,4 2 0,-3 0 0,3 2 0,-4 4 0,3-1 0,-1-3 0,5 2 0,-6-6 0,3 2 0,0-3 0,-3-1 0,7 1 0,-8-1 0,8 1 0,-3 0 0,3 0 0,1-1 0,4 1 0,1 4 0,3-4 0,7 9 0,2-6 0,8 3 0,-1-3 0,0-1 0,13 2 0,-10-7 0,10 6 0,-4-6 0,1-1 0,15 9 0,-14-9 0,0 1 0,15 8 0,-23-13 0,23 6 0,-10-7 0,0 0 0,10 0 0,-23 5 0,23-4 0,-23 4 0,10-5 0,0 0 0,-9 0 0,21 7 0,-22-5 0,24 5 0,-12-7 0,15 7 0,-15-6 0,12 6 0,-24-2 0,22-4 0,-21 4 0,21 2 0,-21-5 0,22 12 0,-23-13 0,23 6 0,-10 0 0,0-5 0,10 5 0,-10 0 0,13-6 0,0 6-266,-25-3 1,0 0 265,28-2 0,-27 2 0,-1 0 0,25 3 0,0-5 0,0 5 0,0-7 0,-13 5 0,-3-4 0,-13 4 0,0-5 0,0 4 0,1-2 531,-1 2-531,13 4 0,-10-7 0,23 6 0,-10 0 0,13-5-557,13 5 557,-11 0 0,-1-6 0,-5 6 0,-21-7 0,21 0 0,-21 5 0,22-3 0,-23 7 0,23-8 0,-10 4 0,13 2 557,-1-5-557,2 4 0,-2 2 0,1-7 0,1 6 0,-2-7 0,1 0 0,0 0 0,0 0 0,0 7-723,13-6 723,-10 7 0,9-8 0,-12 0 0,0 0 0,0 0 0,0 0 0,13 0 0,-10 0 0,-16-1 0,2 2 0,-11 3 0,1-1-647,16-1 0,2-1 647,-12 2 0,0 2 0,4-5 0,1 0 0,-6 0 0,-1 0 0,0-1 0,1 2 0,-1 3 0,0-1 0,-6-1 0,0-1 0,-1 3 0,-1 0-129,24-4 129,1 0 0,1 0 0,-2 0 0,-11 0 0,8 0 0,-22 0 671,11 0-671,-14 0 1331,-7 0-1331,5-5 144,-12 3-144,13-2 0,-13 4 0,5-4 0,1 2 0,-6-1 0,12-3 0,-5 6 0,8-10 0,12 8 0,15-10-828,5 3 828,-23 0 0,1 0 0,-5 4 0,0 1 0,6-5 0,0 1 0,2 4 0,-3-2 0,-5-3 0,0 1 0,5 3 0,0 0 0,-5-2 0,0-1 0,0 4 0,-1-1-10,24-4 10,-23-2 0,-15 10 0,-6-7 0,6 2 0,-4 1 828,11-5-828,-4 4 0,44-10 10,-36 6-10,35 0 0,-44 1 0,8 3 0,-9-4 0,0 0 0,-8 1 0,8-1 0,-6 1 0,6-1 0,-8 1 0,8 0 0,1-6 0,-1 3 0,7-3 0,-13 6 0,6-1 0,-4-3 0,1-1 0,11-12 0,-1-4 0,-8 3 0,10-13 0,-6-1 0,-25 11 0,8-20 0,-6 17 0,-4 6 0,4 3 0,-5 6 0,0 1 0,-4-1 0,4 1 0,-9-1 0,5 0 0,-5 1 0,4-1 0,-3 1 0,3 0 0,-3-1 0,-2-7 0,1 6 0,-5-6 0,4 7 0,-3 1 0,-1-8 0,3 6 0,-7-1 0,8 3 0,-7 4 0,8-2 0,-4-1 0,0 2 0,0 1 0,-1 0 0,-3 0 0,7 4 0,-6-4 0,2 0 0,-3 0 0,-1-1 0,1 1 0,3 1 0,-2 2 0,1-3 0,2 4 0,0 1 0,5-1 0,-1 0 0,-4 4 0,3-3 0,-6 4 0,6-5 0,-6 0 0,1 0 0,-9 0 0,-2-2 0,-20-2 0,9 1 0,-22-3 0,23 3 0,-10 0 0,12 5 0,8-1 0,-6 6 0,6-6 0,-7 6 0,-1-7 0,1 2 0,7 1 0,-6 1 0,13 5 0,-6-4 0,7 3 0,-6-3 0,5 4 0,-13 0 0,6-5 0,0 4 0,-6-4 0,13 5 0,-6 0 0,0 0 0,6-4 0,-5 3 0,-1-3 0,-1 4 0,-8 0 0,1-4 0,-13 2 0,10-3 0,-24-2 0,12-2-248,11 5 1,-1 0 247,-28-10 0,22 9 0,1 0 0,-23-11 0,28 11 0,1 0 0,-12-7 0,3 11 0,13-9 0,6 9 0,3-8 0,6 8 0,1-3 495,-1 0-495,1 4 0,-1-4 0,-6 4 0,4 0 0,-5 0 0,8 0 0,0 0 0,-8 0 0,6 0 0,-13 0 0,13-5 0,-13 5 0,6-4 0,0 4 0,-6-5 0,6 4 0,-1-4 0,-5 5 0,6 0 0,0 0 0,-6-6 0,6 6 0,-20-6 0,10 6 0,-11 0 0,14 0 0,-1 0 0,1 0 0,0 0 0,0 0 0,0 0 0,-1 0 0,8 0 0,1-3 0,1 2 0,4-4 0,-4 5 0,6 0 0,0 0 0,1 0 0,-8 0 0,-14-6 0,10 4 0,-8-5 0,19 7 0,0 0 0,5 0 0,-4 0 0,3 0 0,-3-4 0,-8 3 0,6-3 0,-5 4 0,6 0 0,0 0 0,5 0 0,-4 0 0,8 0 0,-9-3 0,9 1 0,-8-2 0,4 4 0,-1 0 0,-2 0 0,6 0 0,-14-4 0,13 2 0,-20-3 0,20 5 0,-33 0 0,10 0 0,-14 0 0,-6-7 0,18 6 0,-3-7 0,-6 8 0,16 0 0,-17 0 0,20 0 0,1 0 0,1 0 0,4 0 0,0 0 0,-17 0 0,23-3 0,-23 2 0,24-3 0,-12 4 0,5 0 0,-4 0 0,6 0 0,-19 0 0,19 0 0,-19 0 0,24 0 0,-5-4 0,0 3 0,-19-3 0,14 4 0,-10 0 0,9 0 0,12 0 0,-32 0 0,25 0 0,-18 0 0,20-4 0,-1 4 0,0-5 0,-6 5 0,4 0 0,-11 0 0,11-4 0,-37 4 0,25-4 0,-20 4 0,20 0 0,6 0 0,-1 0 0,3 0 0,0 0 0,4-5 0,-5 5 0,8-4 0,-1 4 0,1 0 0,0 0 0,-1 0 0,0 0 0,0-4 0,1 3 0,-8-3 0,6 0 0,-28 3 0,17-3 0,-30-3 0,30 6 0,-14-6 0,25 7 0,-6 0 0,8-5 0,-1 5 0,0-4 0,1 4 0,-1 0 0,1 0 0,3 0 0,-3 0 0,7 0 0,-6 0 0,6 0 0,-3 0 0,5 0 0,-5 0 0,4 0 0,-4 0 0,4 0 0,-11 0 0,8 0 0,-18 0 0,18 0 0,-18 0 0,18 0 0,-7 0 0,-1 0 0,8 0 0,-11 0 0,10 0 0,-5 0 0,4 0 0,-2 0 0,2 0 0,0 0 0,-9 0 0,7-4 0,-4 3 0,3-3 0,-29 4 0,20 0 0,-31 0 0,38-4 0,-38 3 0,24-2 0,-19 3 0,27 0 0,8 0 0,-1 0 0,-19-8 0,15 7 0,-16-6 0,20 7 0,-7 0 0,6 0 0,-7 0 0,8 0 0,5 0 0,0 0 0,5 0 0,-5 0 0,3 0 0,-2 0 0,3 0 0,0 0 0,0 0 0,-3 0 0,2 0 0,-3 0 0,4 0 0,-4 0 0,0 0 0,-1 0 0,2 0 0,3 0 0,-4 0 0,3 0 0,-3 0 0,5 0 0,-1 4 0,-4-4 0,4 4 0,-4-4 0,4 0 0,-4 0 0,3 0 0,-2 0 0,3 4 0,0-3 0,0 3 0,1-4 0,-1 0 0,-4 0 0,4 4 0,-8-3 0,4 2 0,-1 1 0,-3-2 0,7 1 0,-3-3 0,5 4 0,-1-3 0,0 3 0,1-4 0,-1 0 0,0 0 0,4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4:34: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1630 176 24575,'-10'3'0,"-4"-1"0,-1 2 0,-5-4 0,1 0 0,-8 4 0,-2-3 0,-7 3 0,-2-4 0,2 0 0,-2 5 0,2-4 0,7 4 0,1-5 0,2 0 0,-4 6 0,1-6 0,-19 6 0,22-6 0,-22 3 0,19-1 0,0 2 0,-6-4 0,5 0 0,1 4 0,3-3 0,6 3 0,1-4 0,-1 0 0,5 4 0,1-3 0,0 2 0,3-3 0,-3 5 0,5-4 0,-1 5 0,0-5 0,1 7 0,-5-3 0,-1 3 0,-1-4 0,-2 4 0,3 1 0,1-4 0,-5 6 0,8-10 0,-8 6 0,14-2 0,-13 4 0,11-5 0,-10 3 0,6-2 0,-4 0 0,5 3 0,1-5 0,0 6 0,-1-1 0,-5 4 0,1-2 0,-2 2 0,-1 0 0,6-3 0,-4 4 0,-1 6 0,5-5 0,-10 10 0,10-11 0,-10 9 0,14-7 0,-8 5 0,10-8 0,-5 0 0,0-2 0,0 2 0,1-4 0,4 4 0,-10 8 0,8-1 0,-10 4 0,8-6 0,-1 0 0,-4 0 0,-15 38 0,11-28 0,-5 28 0,14-37 0,3-2 0,1 7 0,-4-3 0,9 4 0,-10-1 0,8-4 0,-9 11 0,10 20 0,-10-13 0,10 21 0,-5-26 0,6 0 0,0 0 0,0-7 0,0 5 0,0-10 0,0 10 0,0-12 0,0 13 0,0-13 0,6 13 0,-5-13 0,9 6 0,-9-1 0,6 3 0,-6 7 0,9 0 0,-4-8 0,1 5 0,1-12 0,-6 13 0,7-5 0,-9-1 0,11 6 0,-8-6 0,2 0 0,0 6 0,-3-6 0,2-1 0,-4 7 0,7-6 0,-7 8 0,7-1 0,-7 12 0,4-9 0,-2 22 0,4-22 0,-6 10 0,4-13 0,-2-1 0,3 1 0,-5-6 0,0-2 0,0-1 0,6 3 0,-6 6 0,7 0 0,-7 12 0,0-8 0,0 9 0,0-14 0,0 1 0,0 13 0,0-10 0,0 22 0,0-10 0,7 13 0,-5 0 0,6 0 0,-8 0 0,0 12 0,0-9 0,0 9 0,0-12 0,0-13 0,0-2 0,0-20 0,0 6 0,4-13 0,-3 5 0,3-5 0,0-2 0,-2 2 0,7 5 0,-4-5 0,2 6 0,2-7 0,-5-1 0,3 2 0,1-1 0,-3-4 0,5 9 0,0-8 0,1 10 0,-1-7 0,1 7 0,-2-6 0,2 7 0,-6-13 0,4 0 0,-9-3 0,9-2 0,-8 2 0,4 0 0,-5-1 0,4-4 0,-3 4 0,2-3 0,-3 3 0,5 0 0,-3 1 0,1-1 0,-3 0 0,5 1 0,-4 0 0,3-1 0,-4 0 0,4 0 0,-2 5 0,2-4 0,-1 7 0,-1-3 0,2 0 0,0 2 0,-2-5 0,2 5 0,-4-5 0,4 6 0,-4-3 0,5 3 0,-5 1 0,5 15 0,-5-8 0,5 4 0,-5-12 0,0-4 0,0-2 0,4 9 0,-3-5 0,16 28 0,-9-19 0,9 16 0,-7-25 0,-1 1 0,1-5 0,0 2 0,-1-4 0,5 1 0,-3-1 0,7 0 0,-4 0 0,14 2 0,29 3 0,1 0 0,10 6-1477,11-3 1477,-30-1 0,2 0 0,10 0 0,-1-1 0,-11-2 0,-2 0-417,7 4 0,-3 0 417,13-5-119,-21 1 1,0 0 118,18-2 0,2 9 0,-17-8 0,1 4 0,30-1 0,-27-5 0,18-1 0,-3 7 0,-33-14 0,17 11 1394,-32-12-1394,31 12 886,-27-11-886,42 14 0,-40-14 0,54 13 268,-48-12-268,16 6 0,1-1 0,-10-5 0,29 11 0,-1-12 0,-19 9 0,14-10 0,3 1 0,3 10-511,-11-9 1,3-2 510,24 6-1077,-10 0 0,2-1 1077,-17-5 0,3 1 0,17 4 0,3 1 0,-20-6 0,-1 0 0,-2 0 0,2 0 0,1 0 0,-3 0 0,3 0 0,-3 0 0,1 0 0,1 0 0,-2 0 0,5 0 0,-4 0 0,9 0 0,-1 0 0,-6 0 0,0 0 0,-4 0 0,-12 0 0,0 0 0,10-3 0,6-2 0,-5 2 0,-2 2 0,1 0 0,26-3 0,-2-2-375,-26 1 1,-5 1 374,26 3 0,-26-7 0,4 0 0,22 7 0,0 1 0,-23-5 0,2 2 0,20 2 0,-3 2 0,-1-1-297,5-6 297,-3 6 0,-20-3 0,0 0 0,13 3 0,16 0 852,-26 0-852,-12 0 2130,24 0-2130,-23 0 871,9 0-871,-13 0 368,-1 5-368,1-4 0,14 5 0,-11-6 0,11 0 0,-14 4 0,-1-2 0,10 0 0,1 0 0,4 3 0,-5-4 0,1-1 0,4 4 0,-11-4 0,25 0 0,-25 5 0,11-4 0,-1 5 0,-10-6 0,25 6 0,-25-4 0,42 4 0,-38-1 0,23-4 0,-38 4 0,-2-5 0,-8 0 0,8 4 0,3-2 0,6 3 0,14-5 0,5 0 0,-1 0 0,26 0 0,-37 5 0,36-4 0,-26 3 0,17-4 0,-3 6 0,2-3 0,-15 3 0,11 1 0,-11-5 0,14 4 0,1-6 0,14 0 0,-35 0 0,4 0 0,4 0 0,5 0-949,4 0 0,2 0 949,-1 0 0,0 0 0,7 0 0,0 0 0,-14 0 0,2 0 0,11 0 0,-1 0 0,-18 0 0,-3 0-6,1 0 0,-1 0 6,31 0 0,-12 0 0,-14 0 0,-5 0 0,-14 0 0,1 0 1897,0 0-1897,28 0 0,-7 0-652,-12 0 0,4 0 652,0 0 0,0 0 0,8-1 0,1 2 0,14 4 0,0-1-1113,-6-2 1,2-2 1112,12 6 0,-2-2 0,-17-4 0,-3 0 0,13 4 0,-1 0-468,-18-3 1,-3 0 467,0 3 0,0 1 0,-1-5 0,-1 0 0,-5 0 0,0 0 0,7 0 0,1 0 0,-3 3 0,3 2 0,5-4 0,2 0 0,0 3 0,2-1-700,5-3 0,1 0 700,1 0 0,-2 0 0,-6 0 0,0 0 38,-2 0 1,0 0-39,-7 0 0,0 0 0,0 0 0,1 0 0,-2 0 0,1 0 0,-7 0 0,0 0 1517,40 0-1517,-1 0 0,-11 0 0,-22 0 0,0 0 0,22 0 946,-2 0-946,-26 0 1644,-9 0-1644,-12-3 1185,0 2-1185,4-3 508,-10 4-508,12 0 0,-1 0 0,2 0 0,8 0 0,13-7 0,4 5 0,15-4-821,14 6 821,-41 0 0,2 0 0,-1 0 0,-1 0 0,26 0-195,-3-8 195,-10 8 0,13-7 0,-22 7 0,3 0 0,-20-5 0,-1 4 812,8-4-812,-8 5 204,-2 0-204,20-7 0,-29 5 0,30-4 0,-29 6 0,16-5 0,-17 4 0,17-4 0,-22 5 0,14 0 0,-16 0 0,5 0 0,7-5 0,-6 4 0,19-5 0,-14 6 0,6 0 0,14-5 0,-9 3 0,11-2 0,1 1 0,-5-1 0,33 3 0,-44-3 0,38 4 0,-23-5 0,22 4 0,-29-3 0,43-5 0,-32 2 0,-1 1 0,2 2 0,5 0 0,17-3-1154,-10 7 0,4-2 1154,-23-4 0,0-2 0,23 7 0,-3 1-253,8-6 253,-1 6 0,14 0-750,-18-5 0,1 0 750,-16 4 0,-1-1 0,16-3 0,-4 0-71,9 5 71,-15 0 0,11 0 2076,-24 0-2076,9-4 0,0 3 0,19-4 0,-11 5 260,8 0-260,-38-4 1708,1 4-1708,-10-5 88,0 5-88,0 0 0,1 0 0,-1-4 0,0 4 0,8-4 0,15 4 0,-1 0 0,23 0 0,-23 0 0,10 0 0,-15 0 0,-7 0 0,-1 0 0,-10 0 0,1 0 0,-3 0 0,1 0 0,-1 0 0,3 0 0,8 0 0,-6 0 0,6 0 0,-7 0 0,-6 0 0,5-5 0,-5 5 0,5-3 0,1 3 0,0 0 0,-2 0 0,1 0 0,9 0 0,0 0 0,23 0 0,3 0 0,15 0 0,-1 0 0,-14 0 0,10 0 0,-23 0 0,10 0 0,0 0 0,-12 0 0,12 0 0,-22 0 0,6 0 0,-18-4 0,9 3 0,-11-3 0,5 4 0,-2 0 0,10 0 0,1 0 0,7 0 0,15-7 0,-4 6 0,2 1 0,16-8 0,-17 8 0,-2 0 0,-10-3 0,1 1 0,-1-2 0,-11 4 0,-3-5 0,-12 4 0,-2-2 0,2 3 0,-1-4 0,6 2 0,-4-5 0,6 6 0,-1-6 0,-2 6 0,5-6 0,-5 5 0,5-5 0,1 6 0,21-9 0,-16 4 0,15-2 0,-20 1 0,-6 5 0,0-4 0,1 5 0,-5-4 0,3 2 0,-3 2 0,4-3 0,2 0 0,10-1 0,4 1 0,0-4 0,-4 8 0,-10-9 0,1 9 0,-7-8 0,5 7 0,-5-6 0,-5 2 0,9-14 0,-6 4 0,10-16 0,-8 6 0,4-19 0,2-4 0,0-13 0,2 2 0,-9 22 0,1 2 0,0-10 0,3-10 0,-3 17 0,-4 3 0,1-3 0,2-5 0,0 3 0,1-2 0,5-13 0,-14 27 0,11-10 0,-11 8 0,4 11 0,-1-11 0,-2-8 0,4 3 0,3-35 0,-7 39 0,7-24 0,-1 16 0,-7 4 0,6-34 0,-7 38 0,6-16 0,-2 1 0,-1 18 0,6-40 0,-9 6 0,6 21 0,-5-21 0,5-2 0,-6 31 0,0-11 0,0-1 0,0 7 0,0-13 0,0 21 0,0-7 0,0-1 0,0-7 0,0 3 0,0 2 0,0 8 0,-9-37 0,5 34 0,-5-33 0,9 43 0,-4 0 0,2-43 0,-2 33 0,-2-33 0,5 43 0,-5-7 0,2 7 0,2-32 0,-4 19 0,2-12 0,3 20 0,-9 3 0,9-4 0,-12-14 0,10 9 0,-11-21 0,12 22 0,-11-10 0,-3-4 0,5-9 0,-2 14 0,0 2 0,5-5 0,-3 14 0,2-10 0,-3 7 0,-6-21 0,6 22 0,2-10 0,0 13 0,2 0 0,-4-1 0,6 8 0,-5-5 0,5 11 0,-1-6 0,-1 13 0,6-5 0,-6 5 0,7-2 0,-3-1 0,0 5 0,-2-6 0,1 2 0,-5-9 0,9 5 0,-10-13 0,5 12 0,0-5 0,-3 11 0,3-7 0,1 10 0,-4-10 0,8 11 0,-3-7 0,-1 6 0,4-2 0,-7 3 0,6 0 0,-1 2 0,-2-2 0,4 0 0,-8 2 0,8-2 0,-3 0 0,0 4 0,2-2 0,-2 2 0,0-4 0,3 0 0,-8-2 0,4 1 0,-1-6 0,2 7 0,0-4 0,-2 6 0,2-2 0,-1 0 0,0 0 0,5 1 0,-9-1 0,8 0 0,-8-2 0,3-3 0,1 2 0,-3-5 0,6 5 0,-6 2 0,7-2 0,-3 8 0,-1-5 0,4 0 0,-3 1 0,-1 0 0,4-1 0,-3 0 0,1 2 0,0-2 0,-4 0 0,5 1 0,-2 0 0,0 2 0,3-1 0,-4 2 0,1 0 0,3-1 0,-4 0 0,-3-10 0,5 6 0,-9-11 0,11 13 0,-8-5 0,8 5 0,-3 0 0,-1 2 0,4-1 0,-2 2 0,3-3 0,-6 3 0,5-2 0,-2 1 0,-2 2 0,0 1 0,-5-1 0,-12 3 0,10-7 0,-15 8 0,5-5 0,-35-2 0,13 4 0,-22-4 0,30 2 0,-44 4 0,19-4 0,-22 0 0,33 4 0,-1-4 0,-31 5 0,20 0 0,-18 0 0,44-4 0,-1 3 0,-28-5 0,21 6 0,-21 0 0,28 0 0,9 0 0,-8 0 0,15 0 0,-6 0 0,8 0 0,-23 0 0,18 0 0,-18 0 0,23 0 0,-1 5 0,1-4 0,-8 2 0,-2-3 0,-7 4 0,7-3 0,-7 5 0,7-6 0,0 0 0,-6 4 0,14-2 0,-14 2 0,6-4 0,0 0 0,-6 5 0,14-4 0,-15 3 0,15-4 0,-5 0 0,11 0 0,-4 0 0,-3 0 0,-7 0 0,-9 0 0,10 0 0,-8 0 0,-1 0 0,6 0 0,-6 0 0,19 4 0,-2-3 0,0 3 0,-7-4 0,6 4 0,-14-3 0,14 6 0,-14-6 0,14 4 0,-7-3 0,10-1 0,-2 3 0,1 0 0,-1-4 0,0 5 0,-6-5 0,5 4 0,-15-4 0,6 4 0,-6-4 0,-15 0 0,12 0 0,-27 0 0,-2 0 0,-4 0 0,24 0 0,-1 0 0,5 0 0,2 0 0,-1 4 0,0-1-259,-6-3 1,1 1 258,-24 6 0,-11-7 0,15 0 0,-1 0 0,15 0 0,-11 0 0,11 0 0,-15 0 0,14 0 0,-9 0 0,23 0 0,-24 0 0,25 0 0,-26 0 0,26 0 0,-25 0 517,11 0-517,-14 0 0,-1 0 0,-14 0 0,12 0 0,-12 0-462,14 7 462,1-6 0,-1 6 0,-13-7 0,39 0 0,0 0 0,-7 4 0,-1-1 0,0-2 0,2 0 0,6 7 0,-1-1 0,-3-6 0,-3 0 0,7 2 0,0 1 0,-7-1 0,1 1 0,-1-4 0,-1 1 0,1 8 0,0-1 0,7-7 0,0-1 0,-6 8 0,1 0 0,-24-7 0,31 3 0,0 1 0,-27 1 0,-2-3 0,2 2 0,0 2 0,-1-5 0,15 4 0,-12-6 0,12 7 462,-1-5-462,-9 4 0,23-6 0,-37 0 0,19 0 0,-23 0 0,40 4 0,1 0 0,-31-2 0,31 2 0,-1 0 0,-41-4 0,12 0 0,22 0 0,2 0 0,-25 0 0,22 0 0,3 0 0,-25 0 0,22 1 0,3-2 0,-25-6 0,-11 5 0,15-5 0,-1 7 0,14 0 0,-9-6 0,9 4 0,15-1 0,-3 0 0,-29 3 0,25 0 0,-3 0 0,-22 0 0,25 0 0,-3 0 0,-22 0 0,5-5 0,-13 4 0,22-5 0,17 3 0,-1 0 0,-25-5 0,26 4 0,-1-1 0,-1-2 0,0-1 0,-7 4 0,-1 0 0,1-6 0,0 1-285,6 4 1,2 1 284,0-4 0,1 1 0,-27 6 0,-1-7 0,15 5 0,2 1 0,16-3 0,-1 5 0,1-5 0,6 4 569,-4-4-569,5 5 0,-1 0 0,-5-5 0,6 4 0,-22-3 0,11 4 0,-10 0 0,-2-7 0,12 5 0,-25-5 0,10 1 0,-12 3 0,25 0 0,1 1 0,-2-3 0,0 1 0,-7 4 0,-1-2-465,0-5 1,2-2 464,-1 8 0,0 1 0,1-4 0,-2 1 0,-7-3 0,1 3 0,4 1 0,2 1 0,2-3 0,-2-1 0,1 2 0,4-1 0,-12 2 0,-8-6 0,37 8 0,-5-5 0,-9 4 0,10-4 929,-8 5-929,21 0 0,-7 0 0,6-3 0,-14 2 0,13-3 0,-4 4 0,-2 0 0,7 0 0,-14 0 0,-8 0 0,14 0 0,-11 0 0,30 0 0,-8 0 0,7 0 0,-8 0 0,4 0 0,-4 0 0,-1 0 0,1 0 0,-9 0 0,0 0 0,-1 0 0,-6 0 0,14 0 0,-7 0 0,9 0 0,-8 0 0,6 0 0,-15 0 0,8 0 0,-1-4 0,-6 4 0,14-5 0,-15 5 0,15 0 0,-14 0 0,6 0 0,-7 0 0,-2 0 0,-12 0 0,10 0 0,-25 0 0,24 0 0,-24 0 0,11 0 0,-1 0 0,-10 0 0,11 0 0,-1 0 0,-9 0 0,23 5 0,-24-3 0,25 2 0,-25-4 0,10 0 0,-12 6 0,-3-4 0,2 5 0,-1-7 0,1 7 0,13-6 0,-10 6 0,11 0 0,-1-6 0,4 6 0,0-7 0,11 5 0,-10-4 0,12 4 0,2-5 0,-16 0 0,-1 0 0,-30 0 0,10 0 0,26 0 0,-2 0 0,6 0 0,0 0 0,-6 0 0,-2 0-296,7 0 0,2 0 296,-41 0 0,14 0 0,1 0 0,14 0 0,-11 0 0,24 0 0,-24 0 0,25 0 0,-11 0 592,15 0-592,6 0 0,3 0 0,8 0 0,-1 0 0,1 0 0,3 0 0,-2 0 0,3 0 0,-12 0 0,6 0 0,-6 0 0,0 0 0,5 0 0,-13 0 0,13 0 0,-12 0 0,13 0 0,-14 0 0,6 0 0,-22 0 0,-4 0 0,-13 0 0,13 0 0,-10 0 0,26 0 0,-27 0 0,11 0 0,-12 0 0,12 0 0,4 0 0,14 0 0,-14 0 0,11 0 0,-25 0 0,11 0 0,-15 0 0,1-7 0,12 5 0,18-5 0,12 7 0,15 0 0,-3 0 0,4 0 0,1 0 0,-1 0 0,0 0 0,0 0 0,2 0 0,-7 0 0,4 0 0,-7 0 0,7 0 0,-3 0 0,4 0 0,0 0 0,1 0 0,-1 0 0,1 0 0,0 0 0,-1 0 0,0 0 0,-5 0 0,4 0 0,-2 0 0,3 4 0,0-3 0,-3 3 0,-2 0 0,0-3 0,1 3 0,4-1 0,0-2 0,-4 2 0,3-3 0,-3 4 0,4-3 0,0 3 0,1 0 0,0-4 0,-1 4 0,0-4 0,5 5 0,-5-5 0,6 4 0,-1-1 0,-4-2 0,3 2 0,-3 2 0,-1-4 0,0 2 0,5 1 0,-4-3 0,4 3 0,-5 0 0,0-3 0,1 2 0,-1-3 0,4 3 0,-2-2 0,2 3 0,-3-4 0,-1 0 0,0 0 0,2 0 0,-2 4 0,0-3 0,0 3 0,0-4 0,0 0 0,5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4:34: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388 1 24575,'-8'0'0,"-1"0"0,0 4 0,1 0 0,-5 5 0,3 0 0,-3 0 0,1-1 0,2 1 0,-3-1 0,0 1 0,4-1 0,-8 1 0,4 3 0,-1-2 0,-3 3 0,7-5 0,-3 1 0,5-4 0,-1 3 0,0-7 0,1 6 0,-5-2 0,3 0 0,-2 2 0,3-6 0,4 7 0,-7-7 0,6 7 0,-7-8 0,1 9 0,2-5 0,-7 5 0,8-4 0,-4 2 0,12-6 0,6 3 0,16-9 0,-3 4 0,14-9 0,-6 4 0,7-5 0,-7 0 0,-1 6 0,-11-3 0,2 7 0,-6-7 0,2 3 0,-3 0 0,-1 1 0,-3 0 0,3 4 0,-4-9 0,5 9 0,-4-8 0,2 7 0,-1-7 0,2 7 0,1-7 0,-1 7 0,-3-7 0,3 7 0,-4-6 0,5 5 0,0-5 0,0 6 0,-5-7 0,8 3 0,-7 0 0,8-2 0,-4 6 0,-4-7 0,2 7 0,-2-3 0,7 8 0,21 16 0,-11-8 0,11 12 0,-16-15 0,-4 4 0,1-4 0,6 7 0,-10-2 0,30 11 0,-26-10 0,18 6 0,-23-16 0,-1 2 0,1-2 0,-1 0 0,1 3 0,0-4 0,0 1 0,-1 3 0,1-7 0,-5 6 0,-4-5 0,-4-2 0,-5-2 0,0-2 0,1 1 0,-1 2 0,0-7 0,-11 2 0,9 0 0,-9-2 0,11 7 0,-3-7 0,2 7 0,-3-7 0,4 7 0,0-7 0,-4 4 0,4-2 0,-3-1 0,3 6 0,3-7 0,-1 7 0,2-3 0,0 1 0,-3-3 0,3 2 0,0-4 0,-2 7 0,6-7 0,-7 7 0,7-7 0,-7 7 0,7-7 0,-7 8 0,8-9 0,-5 5 0,1-1 0,4-3 0,-4 3 0,0 0 0,3 2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4:34: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4T14:34: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1 24575,'0'8'0,"0"1"0,0 0 0,0 0 0,0-1 0,0 1 0,0-1 0,0 1 0,-4-1 0,4 1 0,-5 0 0,5 0 0,0-1 0,0 1 0,0-1 0,0 1 0,0-1 0,0 5 0,0-3 0,0 3 0,0-5 0,0 1 0,0-1 0,0 1 0,0 3 0,0-2 0,0 3 0,0-5 0,0 1 0,0-1 0,0 5 0,0 0 0,0 5 0,0-5 0,0 0 0,0 0 0,0 0 0,0 1 0,0-2 0,0-3 0,0 0 0,0 3 0,0 1 0,0 1 0,0 2 0,0-2 0,0-1 0,4 0 0,-3-5 0,3 5 0,-4-3 0,0 2 0,0-3 0,0 0 0,0 3 0,0-3 0,0 4 0,0-5 0,0 1 0,0 0 0,0 0 0,0-1 0,0 1 0,0-1 0,0 1 0,0-1 0,0 1 0,0 0 0,0 0 0,0-1 0,0 1 0,0-1 0,0 1 0,0-1 0,-4 1 0,3 0 0,-3 0 0,4-1 0,0 1 0,0-1 0,0 1 0,0-1 0,-4-2 0,4 1 0,-5-2 0,5-4 0,-4-10 0,4-1 0,-4-11 0,4 7 0,0-3 0,-5 3 0,5-3 0,-4 4 0,4-5 0,0 0 0,-4 1 0,3 4 0,-3-4 0,4 3 0,0 0 0,0-2 0,0 2 0,0-4 0,-4 5 0,3-10 0,-2 11 0,3-12 0,0 15 0,0-8 0,-5 4 0,4-2 0,-2-1 0,3 6 0,0-3 0,-4 5 0,2-1 0,-1-4 0,3 0 0,-4-1 0,3 2 0,-3-1 0,4 3 0,0-3 0,0 4 0,0 0 0,0-3 0,0 2 0,0-2 0,0 3 0,0 0 0,0 0 0,0 1 0,0-1 0,0 0 0,0 0 0,0 0 0,0 0 0,0 0 0,0 1 0,0-1 0,0 0 0,0 1 0,0-1 0,0 0 0,0 1 0,0-1 0,0 0 0,0 0 0,0 0 0,0 0 0,0 9 0,-4 4 0,3 6 0,-3 2 0,1-3 0,1-1 0,-5 1 0,6 4 0,-4-4 0,5 7 0,-3-2 0,2 4 0,-3-5 0,0 3 0,3-6 0,-3 6 0,4-6 0,0 7 0,0-8 0,0 8 0,0-4 0,0 1 0,0 2 0,0-7 0,0 8 0,0-7 0,0 6 0,0-6 0,4 6 0,-3-6 0,2 2 0,-3-3 0,0 4 0,5-8 0,-4 11 0,2-10 0,-3 6 0,4-3 0,-3-1 0,3 1 0,-4-1 0,4-2 0,-3 1 0,3-2 0,-1 4 0,-2-1 0,7 1 0,-7-1 0,3 1 0,0-4 0,-4 2 0,4-2 0,-4 4 0,5 0 0,-5-1 0,4 1 0,-4-1 0,0 1 0,4-4 0,-3 3 0,2-4 0,2 5 0,-4 0 0,2 7 0,1-5 0,-3 5 0,3-8 0,-4 1 0,4-4 0,-3 2 0,3-1 0,-4 2 0,0 1 0,0-1 0,0 1 0,0-1 0,0 1 0,0 0 0,0 0 0,0-1 0,0 1 0,0-1 0,0 1 0,0-1 0,0 1 0,0 0 0,0 0 0,0-1 0,0 1 0,0-5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1662" y="4583722"/>
            <a:ext cx="5568461" cy="486947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680" tIns="46340" rIns="92680" bIns="46340" numCol="1" anchor="t" anchorCtr="0" compatLnSpc="1"/>
          <a:lstStyle/>
          <a:p>
            <a:pPr lvl="0"/>
            <a:r>
              <a:rPr lang="en-GB" noProof="0" dirty="0"/>
              <a:t>Click to edit Master text styles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  <a:endParaRPr lang="en-GB" noProof="0" dirty="0"/>
          </a:p>
          <a:p>
            <a:pPr lvl="2"/>
            <a:r>
              <a:rPr lang="en-GB" noProof="0" dirty="0"/>
              <a:t>Third level</a:t>
            </a:r>
            <a:endParaRPr lang="en-GB" noProof="0" dirty="0"/>
          </a:p>
          <a:p>
            <a:pPr lvl="3"/>
            <a:r>
              <a:rPr lang="en-GB" noProof="0" dirty="0"/>
              <a:t>Fourth level</a:t>
            </a:r>
            <a:endParaRPr lang="en-GB" noProof="0" dirty="0"/>
          </a:p>
          <a:p>
            <a:pPr lvl="4"/>
            <a:r>
              <a:rPr lang="en-GB" noProof="0" dirty="0"/>
              <a:t>Fifth level</a:t>
            </a:r>
            <a:endParaRPr lang="en-GB" noProof="0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813" y="9554308"/>
            <a:ext cx="2944688" cy="3516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680" tIns="46340" rIns="92680" bIns="46340" numCol="1" anchor="b" anchorCtr="0" compatLnSpc="1"/>
          <a:lstStyle>
            <a:lvl1pPr algn="r" defTabSz="927100">
              <a:defRPr sz="1200"/>
            </a:lvl1pPr>
          </a:lstStyle>
          <a:p>
            <a:pPr>
              <a:defRPr/>
            </a:pPr>
            <a:fld id="{B07A2501-E920-40F8-B0F6-5D0F638459AD}" type="slidenum">
              <a:rPr lang="en-GB"/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839788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ts val="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8" y="742950"/>
            <a:ext cx="6600825" cy="37131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dirty="0"/>
              <a:t>Sometimes, a rule is identified first, then illustrated with one or more example.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dirty="0"/>
              <a:t>Sometimes, the example comes first, and the rule is discovered from the examples.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Color coded cards are problematic for color blind.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dirty="0"/>
              <a:t>More Resources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dirty="0"/>
              <a:t>40 Minute Webinar: https://</a:t>
            </a:r>
            <a:r>
              <a:rPr lang="en-US" sz="1100" dirty="0" err="1"/>
              <a:t>cucumber.io</a:t>
            </a:r>
            <a:r>
              <a:rPr lang="en-US" sz="1100" dirty="0"/>
              <a:t>/blog/</a:t>
            </a:r>
            <a:r>
              <a:rPr lang="en-US" sz="1100" dirty="0" err="1"/>
              <a:t>bdd</a:t>
            </a:r>
            <a:r>
              <a:rPr lang="en-US" sz="1100" dirty="0"/>
              <a:t>/your-first-example-mapping-session/</a:t>
            </a:r>
            <a:endParaRPr lang="en-US" sz="1100" dirty="0"/>
          </a:p>
          <a:p>
            <a:r>
              <a:rPr lang="en-US" dirty="0"/>
              <a:t>https://</a:t>
            </a:r>
            <a:r>
              <a:rPr lang="en-US" dirty="0" err="1"/>
              <a:t>cucumber.io</a:t>
            </a:r>
            <a:r>
              <a:rPr lang="en-US" dirty="0"/>
              <a:t>/blog/</a:t>
            </a:r>
            <a:r>
              <a:rPr lang="en-US" dirty="0" err="1"/>
              <a:t>bdd</a:t>
            </a:r>
            <a:r>
              <a:rPr lang="en-US" dirty="0"/>
              <a:t>/example-mapping-webinar/</a:t>
            </a:r>
            <a:endParaRPr lang="en-US" dirty="0"/>
          </a:p>
          <a:p>
            <a:r>
              <a:rPr lang="en-US" dirty="0"/>
              <a:t>Example: Train Seat Booking Feature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emilybache</a:t>
            </a:r>
            <a:r>
              <a:rPr lang="en-US" dirty="0"/>
              <a:t>/</a:t>
            </a:r>
            <a:r>
              <a:rPr lang="en-US" dirty="0" err="1"/>
              <a:t>KataTrainReservation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www.bddbooks.com</a:t>
            </a:r>
            <a:r>
              <a:rPr lang="en-US" dirty="0"/>
              <a:t>/html/discovery-</a:t>
            </a:r>
            <a:r>
              <a:rPr lang="en-US" dirty="0" err="1"/>
              <a:t>figures.html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www.bddbooks.com</a:t>
            </a:r>
            <a:r>
              <a:rPr lang="en-US" dirty="0"/>
              <a:t>/html/discovery-</a:t>
            </a:r>
            <a:r>
              <a:rPr lang="en-US" dirty="0" err="1"/>
              <a:t>figures.html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is an incident no longer “ongoing”?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When ambulance arrives at the scene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When ambulance leaves the scene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When patient is discharged (at scene, at home or to hospital)?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Up to X hour after patient is discharged?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8" y="742950"/>
            <a:ext cx="6600825" cy="37131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is an incident no longer “ongoing”?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When ambulance arrives at the scene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When ambulance leaves the scene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When patient is discharged (at scene, at home or to hospital)?</a:t>
            </a:r>
            <a:endParaRPr lang="en-US" dirty="0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 dirty="0"/>
              <a:t>Up to X hour after patient is discharged?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design was less useful because it reports all information about the incident to the call handlers but does not guide the call handler in answering the call.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dirty="0">
                <a:solidFill>
                  <a:srgbClr val="7030A0"/>
                </a:solidFill>
              </a:rPr>
              <a:t>Then </a:t>
            </a:r>
            <a:r>
              <a:rPr lang="en-US" sz="1100" dirty="0"/>
              <a:t>the call handler is presented with previous information about the incident</a:t>
            </a:r>
            <a:endParaRPr lang="en-US" sz="11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practice, we also write automation code to make the step definition easier to write and maintain.</a:t>
            </a:r>
            <a:endParaRPr lang="en-US" dirty="0"/>
          </a:p>
          <a:p>
            <a:r>
              <a:rPr lang="en-US" dirty="0"/>
              <a:t>The step definitions use the automation code to interact with the system.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The automation code provides a façade to the system’s API and GUI.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Ambulance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Rule: The CAD should notify the call handler if the reported location is close to an ongoing incident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Scenario: there is an ongoing incident at the same location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CAD knows about an ongoing incident at 10 Downing Street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the call handler is answering a call </a:t>
            </a:r>
            <a:endParaRPr lang="en-US" dirty="0"/>
          </a:p>
          <a:p>
            <a:r>
              <a:rPr lang="en-US" dirty="0"/>
              <a:t>And the call is about an incident at 10 Downing street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the CAD notifies the call handler of the ongoing incident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8" y="742950"/>
            <a:ext cx="6600825" cy="3713163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equivalent</a:t>
            </a:r>
            <a:r>
              <a:rPr lang="en-US" baseline="0" dirty="0"/>
              <a:t> to @before in unit testing frameworks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Can decrease readability because the reader must remember the background when readings each scenarios, including at the end of the feature file.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Can decrease maintainability because the maintainer must be aware of the background when adding scenarios or when moving scenarios to another feature file.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Ambulance example (not a great example)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Background </a:t>
            </a:r>
            <a:r>
              <a:rPr lang="en-US" dirty="0"/>
              <a:t>the CAD knows about an ongoing incident at 10 Downing Street</a:t>
            </a:r>
            <a:endParaRPr lang="en-US" dirty="0"/>
          </a:p>
          <a:p>
            <a:endParaRPr lang="en-US" baseline="0" dirty="0"/>
          </a:p>
          <a:p>
            <a:r>
              <a:rPr lang="en-US" dirty="0"/>
              <a:t>Scenario: there is an ongoing incident at a nearby location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the call handler is answering a call </a:t>
            </a:r>
            <a:endParaRPr lang="en-US" dirty="0"/>
          </a:p>
          <a:p>
            <a:r>
              <a:rPr lang="en-US" dirty="0"/>
              <a:t>And the call is about an incident at 11 Downing street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the CAD notifies the call handler of the ongoing 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Ambulance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Scenario: there is an ongoing incident at a nearby location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the CAD knows about an ongoing incident at 10 Downing Street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the call handler is answering a call </a:t>
            </a:r>
            <a:endParaRPr lang="en-US" dirty="0"/>
          </a:p>
          <a:p>
            <a:r>
              <a:rPr lang="en-US" dirty="0"/>
              <a:t>And the call is about an incident at 11 Downing street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the CAD notifies the call handler of the ongoing incident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Cucumber and other BDD framework parse strings representing data tables and </a:t>
            </a:r>
            <a:r>
              <a:rPr lang="en-US" dirty="0" err="1"/>
              <a:t>conver</a:t>
            </a:r>
            <a:r>
              <a:rPr lang="en-US" dirty="0"/>
              <a:t> them to a </a:t>
            </a:r>
            <a:r>
              <a:rPr lang="en-US" dirty="0" err="1"/>
              <a:t>DataTable</a:t>
            </a:r>
            <a:r>
              <a:rPr lang="en-US" dirty="0"/>
              <a:t> object that can be used in step definitions.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Ambulance example:</a:t>
            </a:r>
            <a:endParaRPr lang="en-US" dirty="0"/>
          </a:p>
          <a:p>
            <a:endParaRPr lang="en-US" dirty="0"/>
          </a:p>
          <a:p>
            <a:r>
              <a:rPr lang="en-US" dirty="0"/>
              <a:t>Given an incident at 10 Downing Street reported today at 10:00, with status "resolved"</a:t>
            </a:r>
            <a:endParaRPr lang="en-US" dirty="0"/>
          </a:p>
          <a:p>
            <a:r>
              <a:rPr lang="en-US" dirty="0"/>
              <a:t>And an incident at 11 Downing Street reported today at 10:05, with status "ambulance mobilized"</a:t>
            </a:r>
            <a:endParaRPr lang="en-US" dirty="0"/>
          </a:p>
          <a:p>
            <a:r>
              <a:rPr lang="en-US" dirty="0"/>
              <a:t>And an incident at Westminster Tube Station reported today at 10:09, with status "waiting for allocation"</a:t>
            </a:r>
            <a:endParaRPr lang="en-US" dirty="0"/>
          </a:p>
          <a:p>
            <a:endParaRPr lang="en-US" dirty="0"/>
          </a:p>
          <a:p>
            <a:r>
              <a:rPr lang="en-US" dirty="0"/>
              <a:t>-&gt; Given the CAD has the following incidents</a:t>
            </a:r>
            <a:endParaRPr lang="en-US" dirty="0"/>
          </a:p>
          <a:p>
            <a:r>
              <a:rPr lang="en-US" dirty="0"/>
              <a:t>| location | reported time | status|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Placeholders</a:t>
            </a:r>
            <a:r>
              <a:rPr lang="en-US" baseline="0" dirty="0"/>
              <a:t> indicated with angle brackets &lt;..&gt;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are ignored by the BDD testing framework.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rule is followed by a set of scenario that illustrate the r</a:t>
            </a:r>
            <a:endParaRPr lang="en-US" dirty="0"/>
          </a:p>
          <a:p>
            <a:endParaRPr lang="en-US" dirty="0"/>
          </a:p>
          <a:p>
            <a:r>
              <a:rPr lang="en-US" dirty="0"/>
              <a:t>Rule: some rule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Scenario ..</a:t>
            </a:r>
            <a:endParaRPr lang="en-US" dirty="0"/>
          </a:p>
          <a:p>
            <a:endParaRPr lang="en-US" dirty="0"/>
          </a:p>
          <a:p>
            <a:r>
              <a:rPr lang="en-US" dirty="0"/>
              <a:t>Scenario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Rule: 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Scenario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Example from The Cucumber for Java</a:t>
            </a:r>
            <a:r>
              <a:rPr lang="en-US" baseline="0" dirty="0"/>
              <a:t> Book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 from examples from The Cucumber for Java</a:t>
            </a:r>
            <a:r>
              <a:rPr lang="en-US" baseline="0" dirty="0"/>
              <a:t> Book</a:t>
            </a:r>
            <a:endParaRPr lang="en-US" baseline="0" dirty="0"/>
          </a:p>
          <a:p>
            <a:endParaRPr lang="en-US" baseline="0" dirty="0"/>
          </a:p>
          <a:p>
            <a:r>
              <a:rPr lang="en-US" b="1" baseline="0" dirty="0"/>
              <a:t>Does it matter that the email is from Sue?</a:t>
            </a:r>
            <a:endParaRPr lang="en-US" b="1" baseline="0" dirty="0"/>
          </a:p>
          <a:p>
            <a:r>
              <a:rPr lang="en-US" baseline="0" dirty="0"/>
              <a:t>No. What matters is that the email in the Then step is the same as the email in the Given step.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1" baseline="0" dirty="0"/>
              <a:t>Does it matter that the user is Dave?</a:t>
            </a:r>
            <a:endParaRPr lang="en-US" b="1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b="0" baseline="0" dirty="0"/>
              <a:t>No. What matters is that the user sees the content of their own inbox, not someone else’s.</a:t>
            </a:r>
            <a:endParaRPr lang="en-US" b="0" baseline="0" dirty="0"/>
          </a:p>
          <a:p>
            <a:endParaRPr lang="en-US" baseline="0" dirty="0"/>
          </a:p>
          <a:p>
            <a:r>
              <a:rPr lang="en-US" baseline="0" dirty="0"/>
              <a:t>We could thus simplify this scenario as follows.</a:t>
            </a:r>
            <a:endParaRPr lang="en-US" baseline="0" dirty="0"/>
          </a:p>
          <a:p>
            <a:endParaRPr lang="en-US" baseline="0" dirty="0"/>
          </a:p>
          <a:p>
            <a:pPr marL="0" indent="0">
              <a:buNone/>
            </a:pPr>
            <a:r>
              <a:rPr lang="en-US" sz="1100" dirty="0">
                <a:solidFill>
                  <a:srgbClr val="7030A0"/>
                </a:solidFill>
              </a:rPr>
              <a:t>Scenario: </a:t>
            </a:r>
            <a:r>
              <a:rPr lang="en-US" sz="1100" dirty="0"/>
              <a:t>a user sees their inbox after signing in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7030A0"/>
                </a:solidFill>
              </a:rPr>
              <a:t>Given a user’s</a:t>
            </a:r>
            <a:r>
              <a:rPr lang="en-US" sz="1100" dirty="0"/>
              <a:t> inbox contains one email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7030A0"/>
                </a:solidFill>
              </a:rPr>
              <a:t>When </a:t>
            </a:r>
            <a:r>
              <a:rPr lang="en-US" sz="1100" dirty="0">
                <a:solidFill>
                  <a:schemeClr val="tx1"/>
                </a:solidFill>
              </a:rPr>
              <a:t>the user signs in</a:t>
            </a: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7030A0"/>
                </a:solidFill>
              </a:rPr>
              <a:t>Then</a:t>
            </a:r>
            <a:r>
              <a:rPr lang="en-US" sz="1100" dirty="0"/>
              <a:t> the user sees that their inbox contains the email</a:t>
            </a:r>
            <a:endParaRPr 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0" baseline="0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b="0" baseline="0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B6A43-87D0-4349-B80B-B7C1E64A90EF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kern="0" dirty="0"/>
              <a:t>Different styles are useful in different context, and it is possible to spend too much time on improving scenarios (</a:t>
            </a:r>
            <a:r>
              <a:rPr lang="en-US" dirty="0"/>
              <a:t>“The best is the enemy of the good”).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Start with the “Writing Style” Category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requirement, we need 2^4 = 16 examples to illustrate all possible cases. When illustrating a requirement, we do not need to show all possible illustrative example. Often, it is not possible to show all possible example because the number of examples is infinite.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requirement, we need 2^4 = 16 examples to illustrate all possible cases. When illustrating a requirement, we do not need to show all possible illustrative example. Often, it is not possible to show all possible example because the number of examples is infinite.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5450" y="839788"/>
            <a:ext cx="5943600" cy="3343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Reference:</a:t>
            </a:r>
            <a:endParaRPr lang="en-US" b="1" dirty="0"/>
          </a:p>
          <a:p>
            <a:r>
              <a:rPr lang="en-US" dirty="0" err="1"/>
              <a:t>Gojko</a:t>
            </a:r>
            <a:r>
              <a:rPr lang="en-US" dirty="0"/>
              <a:t> Adzic, “Specification by Example, 10 years later”, 2020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gojko.net</a:t>
            </a:r>
            <a:r>
              <a:rPr lang="en-US" dirty="0"/>
              <a:t>/2020/03/17/sbe-10-years.html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7A2501-E920-40F8-B0F6-5D0F638459AD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CD53-B62F-4906-83BE-F7F53AA94DD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7A507-B16C-468B-9E0D-C8A2BE6B4262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AE6F8-FC5A-4F88-9495-72AC246D8878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F2012-A66A-4B6F-A2F6-FB4D102841E6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8700"/>
            <a:ext cx="4038600" cy="3543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038600" cy="35433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73689-34E2-43A9-949E-C5EB2CE79286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 dirty="0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8700"/>
            <a:ext cx="8229600" cy="3543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4893469"/>
            <a:ext cx="1905000" cy="2500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>
                <a:latin typeface="+mn-lt"/>
              </a:defRPr>
            </a:lvl1pPr>
          </a:lstStyle>
          <a:p>
            <a:pPr>
              <a:defRPr/>
            </a:pPr>
            <a:fld id="{2FF33C9A-21EA-495E-A7B1-5438F80587D5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Trebuchet MS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har char="–"/>
        <a:defRPr sz="165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65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0.png"/><Relationship Id="rId7" Type="http://schemas.openxmlformats.org/officeDocument/2006/relationships/customXml" Target="../ink/ink4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20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3.svg"/><Relationship Id="rId5" Type="http://schemas.openxmlformats.org/officeDocument/2006/relationships/image" Target="../media/image15.png"/><Relationship Id="rId4" Type="http://schemas.openxmlformats.org/officeDocument/2006/relationships/image" Target="../media/image2.svg"/><Relationship Id="rId3" Type="http://schemas.openxmlformats.org/officeDocument/2006/relationships/image" Target="../media/image14.png"/><Relationship Id="rId2" Type="http://schemas.openxmlformats.org/officeDocument/2006/relationships/image" Target="../media/image1.svg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hyperlink" Target="mailto:https://specflow.org/blog/the-given-when-then-with-style-challeng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C81A4-6747-492A-9DA2-F0030A8E037F}" type="slidenum">
              <a:rPr lang="en-GB"/>
            </a:fld>
            <a:endParaRPr lang="en-GB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90663" y="1552575"/>
            <a:ext cx="6201966" cy="1154904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 Unicode MS" pitchFamily="34" charset="-128"/>
              </a:rPr>
              <a:t>Formulation: Working out the Details</a:t>
            </a:r>
            <a:endParaRPr lang="en-GB" sz="2400" dirty="0">
              <a:latin typeface="Arial Unicode MS" pitchFamily="34" charset="-128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1700" y="3371849"/>
            <a:ext cx="4800600" cy="857251"/>
          </a:xfrm>
        </p:spPr>
        <p:txBody>
          <a:bodyPr/>
          <a:lstStyle/>
          <a:p>
            <a:pPr eaLnBrk="1" hangingPunct="1"/>
            <a:r>
              <a:rPr lang="en-US" dirty="0">
                <a:latin typeface="Arial Unicode MS" pitchFamily="34" charset="-128"/>
              </a:rPr>
              <a:t>Emmanuel Letier</a:t>
            </a:r>
            <a:endParaRPr lang="en-US" dirty="0">
              <a:latin typeface="Arial Unicode MS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Airplane braking safety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266" y="3715464"/>
            <a:ext cx="3867908" cy="760667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Ground spoilers state: Not enabled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62554" y="1247727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Context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554" y="2481596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Action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554" y="3715464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Outcome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564940" y="2008394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564940" y="3242263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 bwMode="auto">
          <a:xfrm>
            <a:off x="2998266" y="1160288"/>
            <a:ext cx="3867908" cy="9126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/>
              <a:t>Left struts compressed: Yes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/>
              <a:t>Left speed above 72kts: Yes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/>
              <a:t>Right struts compressed: No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/>
              <a:t>Right struts above 72kts: No</a:t>
            </a:r>
            <a:endParaRPr lang="en-US" sz="1500" kern="0" dirty="0"/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2998265" y="2727913"/>
            <a:ext cx="3867908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/>
              <a:t>An implicit state transition (a compute cycle)</a:t>
            </a:r>
            <a:endParaRPr lang="en-US" sz="15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Notify call handler of duplicate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976" y="3727751"/>
            <a:ext cx="4197095" cy="760667"/>
          </a:xfrm>
        </p:spPr>
        <p:txBody>
          <a:bodyPr/>
          <a:lstStyle/>
          <a:p>
            <a:pPr marL="0" indent="0">
              <a:buNone/>
            </a:pPr>
            <a:r>
              <a:rPr lang="en-US" sz="1650" dirty="0">
                <a:solidFill>
                  <a:srgbClr val="7030A0"/>
                </a:solidFill>
              </a:rPr>
              <a:t>Then </a:t>
            </a:r>
            <a:r>
              <a:rPr lang="en-US" sz="1650" dirty="0"/>
              <a:t>the call handler is presented with previous information about the incident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4008" y="1235439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Context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008" y="2469308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Action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008" y="3703176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Outcome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426394" y="1996106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426394" y="3229975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 bwMode="auto">
          <a:xfrm>
            <a:off x="2653977" y="1148000"/>
            <a:ext cx="4073651" cy="7606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dirty="0">
                <a:solidFill>
                  <a:srgbClr val="7030A0"/>
                </a:solidFill>
              </a:rPr>
              <a:t>Given</a:t>
            </a:r>
            <a:r>
              <a:rPr lang="en-US" sz="1650" dirty="0"/>
              <a:t> the CAD has information about an unresolved incident at 10 Downing Street</a:t>
            </a:r>
            <a:endParaRPr lang="en-US" sz="1650" dirty="0"/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2653976" y="2459593"/>
            <a:ext cx="4073651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dirty="0">
                <a:solidFill>
                  <a:srgbClr val="7030A0"/>
                </a:solidFill>
              </a:rPr>
              <a:t>When</a:t>
            </a:r>
            <a:r>
              <a:rPr lang="en-US" sz="1650" dirty="0"/>
              <a:t> the call handler receives a call about an incident at 10 Downing street</a:t>
            </a:r>
            <a:endParaRPr lang="en-US" sz="16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Many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1046559"/>
            <a:ext cx="7103918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 can be documented in many forms:</a:t>
            </a:r>
            <a:endParaRPr lang="en-US" dirty="0"/>
          </a:p>
          <a:p>
            <a:pPr lvl="1"/>
            <a:r>
              <a:rPr lang="en-US" dirty="0"/>
              <a:t>Free text, tables of input-output pairs, sequences of steps, UI sketches and wireframes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forms can be linked to automated acceptance tests</a:t>
            </a:r>
            <a:endParaRPr lang="en-US" dirty="0"/>
          </a:p>
          <a:p>
            <a:pPr lvl="1" indent="-257175"/>
            <a:r>
              <a:rPr lang="en-US" dirty="0"/>
              <a:t>FIT tables: </a:t>
            </a:r>
            <a:r>
              <a:rPr lang="en-US" dirty="0" err="1"/>
              <a:t>FitNesse</a:t>
            </a:r>
            <a:r>
              <a:rPr lang="en-US" dirty="0"/>
              <a:t> acceptance testing framework</a:t>
            </a:r>
            <a:endParaRPr lang="en-US" dirty="0"/>
          </a:p>
          <a:p>
            <a:pPr lvl="1" indent="-257175"/>
            <a:r>
              <a:rPr lang="en-US" dirty="0"/>
              <a:t>Gherkin scenarios (Given-When-Then): Cucumber, </a:t>
            </a:r>
            <a:r>
              <a:rPr lang="en-US" dirty="0" err="1"/>
              <a:t>Specflow</a:t>
            </a:r>
            <a:r>
              <a:rPr lang="en-US" dirty="0"/>
              <a:t>, </a:t>
            </a:r>
            <a:r>
              <a:rPr lang="en-US" dirty="0" err="1"/>
              <a:t>Jbehave</a:t>
            </a:r>
            <a:r>
              <a:rPr lang="en-US" dirty="0"/>
              <a:t>, Serenity BDD,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Feature scenario vs domain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2953"/>
            <a:ext cx="7772400" cy="10047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feature scenario </a:t>
            </a:r>
            <a:r>
              <a:rPr lang="en-US" dirty="0"/>
              <a:t>= an example that illustrates a machine requirement.</a:t>
            </a:r>
            <a:endParaRPr lang="en-US" dirty="0"/>
          </a:p>
          <a:p>
            <a:pPr lvl="1"/>
            <a:r>
              <a:rPr lang="en-US" dirty="0"/>
              <a:t>defined in terms of shared and machine phenomena</a:t>
            </a:r>
            <a:endParaRPr lang="en-US" dirty="0"/>
          </a:p>
          <a:p>
            <a:pPr lvl="1"/>
            <a:r>
              <a:rPr lang="en-US" dirty="0"/>
              <a:t>three components: Context-Action-Outcome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457200" y="3477618"/>
            <a:ext cx="8049492" cy="1537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A </a:t>
            </a:r>
            <a:r>
              <a:rPr lang="en-US" sz="1800" kern="0" dirty="0">
                <a:solidFill>
                  <a:srgbClr val="FF0000"/>
                </a:solidFill>
              </a:rPr>
              <a:t>domain scenario </a:t>
            </a:r>
            <a:r>
              <a:rPr lang="en-US" sz="1800" kern="0" dirty="0"/>
              <a:t>= </a:t>
            </a:r>
            <a:r>
              <a:rPr lang="en-US" sz="1800" dirty="0"/>
              <a:t>a sequence of world events that illustrates the satisfaction or violation of a stakeholder goal.</a:t>
            </a:r>
            <a:endParaRPr lang="en-US" sz="1800" kern="0" dirty="0"/>
          </a:p>
          <a:p>
            <a:pPr lvl="1"/>
            <a:r>
              <a:rPr lang="en-US" sz="1650" kern="0" dirty="0"/>
              <a:t>defined in terms of world phenomena, not necessarily shared with the machine</a:t>
            </a:r>
            <a:endParaRPr lang="en-US" sz="1650" kern="0" dirty="0"/>
          </a:p>
          <a:p>
            <a:pPr lvl="1"/>
            <a:r>
              <a:rPr lang="en-US" sz="1650" kern="0" dirty="0"/>
              <a:t>Synonym: journey scenario (Nagy &amp; Rose, BDD books)</a:t>
            </a:r>
            <a:endParaRPr lang="en-US" sz="1650" kern="0" dirty="0"/>
          </a:p>
        </p:txBody>
      </p:sp>
      <p:sp>
        <p:nvSpPr>
          <p:cNvPr id="7" name="Rounded Rectangle 6"/>
          <p:cNvSpPr/>
          <p:nvPr/>
        </p:nvSpPr>
        <p:spPr>
          <a:xfrm>
            <a:off x="2000084" y="895792"/>
            <a:ext cx="1732359" cy="488156"/>
          </a:xfrm>
          <a:prstGeom prst="roundRect">
            <a:avLst>
              <a:gd name="adj" fmla="val 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Feature scenario</a:t>
            </a:r>
            <a:endParaRPr lang="en-GB" sz="1500" dirty="0"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00084" y="2880422"/>
            <a:ext cx="1732359" cy="488156"/>
          </a:xfrm>
          <a:prstGeom prst="roundRect">
            <a:avLst>
              <a:gd name="adj" fmla="val 0"/>
            </a:avLst>
          </a:prstGeom>
          <a:ln w="1270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Domain scenario</a:t>
            </a:r>
            <a:endParaRPr lang="en-GB" sz="1500" dirty="0">
              <a:latin typeface="+mj-lt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5158907" y="884694"/>
            <a:ext cx="1985010" cy="514350"/>
          </a:xfrm>
          <a:prstGeom prst="hexagon">
            <a:avLst>
              <a:gd name="adj" fmla="val 0"/>
              <a:gd name="vf" fmla="val 115470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Requirement</a:t>
            </a:r>
            <a:endParaRPr lang="en-GB" sz="1500" dirty="0">
              <a:latin typeface="+mj-lt"/>
            </a:endParaRPr>
          </a:p>
          <a:p>
            <a:pPr algn="ctr">
              <a:defRPr/>
            </a:pPr>
            <a:r>
              <a:rPr lang="en-GB" sz="1500" dirty="0">
                <a:latin typeface="+mj-lt"/>
              </a:rPr>
              <a:t>(aka rule in BDD)</a:t>
            </a:r>
            <a:endParaRPr lang="en-GB" sz="15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1558" y="2880422"/>
            <a:ext cx="1732359" cy="48815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Goal</a:t>
            </a:r>
            <a:endParaRPr lang="en-GB" sz="1500" dirty="0">
              <a:latin typeface="+mj-lt"/>
            </a:endParaRPr>
          </a:p>
        </p:txBody>
      </p:sp>
      <p:cxnSp>
        <p:nvCxnSpPr>
          <p:cNvPr id="12" name="Straight Arrow Connector 11"/>
          <p:cNvCxnSpPr>
            <a:stCxn id="7" idx="3"/>
            <a:endCxn id="9" idx="3"/>
          </p:cNvCxnSpPr>
          <p:nvPr/>
        </p:nvCxnSpPr>
        <p:spPr>
          <a:xfrm>
            <a:off x="3732443" y="1139871"/>
            <a:ext cx="1426464" cy="19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10" idx="1"/>
          </p:cNvCxnSpPr>
          <p:nvPr/>
        </p:nvCxnSpPr>
        <p:spPr>
          <a:xfrm>
            <a:off x="3732443" y="3124500"/>
            <a:ext cx="16791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/>
          <p:nvPr/>
        </p:nvSpPr>
        <p:spPr bwMode="auto">
          <a:xfrm>
            <a:off x="3883319" y="864588"/>
            <a:ext cx="1124712" cy="365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i="1" dirty="0"/>
              <a:t>illustrates</a:t>
            </a:r>
            <a:endParaRPr lang="en-US" sz="1650" i="1" dirty="0"/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3883319" y="2764980"/>
            <a:ext cx="1124712" cy="3656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i="1" dirty="0"/>
              <a:t>illustrates</a:t>
            </a:r>
            <a:endParaRPr lang="en-US" sz="165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When to write feature scenarios and domain scenarios?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1028700"/>
            <a:ext cx="7076209" cy="3543300"/>
          </a:xfrm>
        </p:spPr>
        <p:txBody>
          <a:bodyPr/>
          <a:lstStyle/>
          <a:p>
            <a:r>
              <a:rPr lang="en-US" dirty="0"/>
              <a:t>Feature scenarios</a:t>
            </a:r>
            <a:endParaRPr lang="en-US" dirty="0"/>
          </a:p>
          <a:p>
            <a:pPr lvl="1"/>
            <a:r>
              <a:rPr lang="en-US" dirty="0"/>
              <a:t>To discover the feature’s desired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To clarify the meaning of the feature requirements</a:t>
            </a:r>
            <a:endParaRPr lang="en-US" dirty="0"/>
          </a:p>
          <a:p>
            <a:pPr lvl="1"/>
            <a:r>
              <a:rPr lang="en-US" dirty="0"/>
              <a:t>To define acceptance tests for the feature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 scenarios</a:t>
            </a:r>
            <a:endParaRPr lang="en-US" dirty="0"/>
          </a:p>
          <a:p>
            <a:pPr lvl="1"/>
            <a:r>
              <a:rPr lang="en-US" dirty="0"/>
              <a:t>To illustrate how multiple agents interact and multiple features fit together to satisfy some goal.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/>
              <a:t>Projects using specification by example create much fewer goal scenarios than feature scenarios.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Three steps of specification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6" y="1028700"/>
            <a:ext cx="5763490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Discovery</a:t>
            </a:r>
            <a:endParaRPr lang="en-US" dirty="0"/>
          </a:p>
          <a:p>
            <a:pPr lvl="1"/>
            <a:r>
              <a:rPr lang="en-US" dirty="0"/>
              <a:t>Short meetings (&lt;30 minutes) to identify rules and examples for a feature or user story</a:t>
            </a:r>
            <a:endParaRPr lang="en-US" dirty="0"/>
          </a:p>
          <a:p>
            <a:pPr lvl="1"/>
            <a:r>
              <a:rPr lang="en-US" dirty="0"/>
              <a:t>Technique: example mapping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Formulation</a:t>
            </a:r>
            <a:endParaRPr lang="en-US" dirty="0"/>
          </a:p>
          <a:p>
            <a:pPr lvl="1" indent="-257175"/>
            <a:r>
              <a:rPr lang="en-US" dirty="0"/>
              <a:t>Formulate the examples in a structured language (Given-When-Then)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Automation</a:t>
            </a:r>
            <a:endParaRPr lang="en-US" dirty="0"/>
          </a:p>
          <a:p>
            <a:pPr lvl="1" indent="-257175"/>
            <a:r>
              <a:rPr lang="en-US" dirty="0"/>
              <a:t>Write “step definitions” to transform the examples into executable test code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5" name="Picture 4" descr="The BDD Books - Formul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391" y="2626197"/>
            <a:ext cx="14067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e BDD Books - Dis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07" y="735354"/>
            <a:ext cx="14067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/>
          <p:nvPr/>
        </p:nvSpPr>
        <p:spPr bwMode="auto">
          <a:xfrm>
            <a:off x="7113807" y="4517040"/>
            <a:ext cx="1406737" cy="3590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 err="1"/>
              <a:t>bddbooks.com</a:t>
            </a:r>
            <a:endParaRPr lang="en-US" sz="1500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Mapping:</a:t>
            </a:r>
            <a:br>
              <a:rPr lang="en-US" dirty="0"/>
            </a:br>
            <a:r>
              <a:rPr lang="en-US" dirty="0"/>
              <a:t>discovering rules and examples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Mapping: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52" y="1271082"/>
            <a:ext cx="5419467" cy="362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1" y="617935"/>
            <a:ext cx="7200900" cy="527418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Matt Wynne, Introducing Example Mapping, 2015</a:t>
            </a:r>
            <a:endParaRPr lang="en-US" sz="15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350" dirty="0"/>
              <a:t>https://</a:t>
            </a:r>
            <a:r>
              <a:rPr lang="en-US" sz="1350" dirty="0" err="1"/>
              <a:t>cucumber.io</a:t>
            </a:r>
            <a:r>
              <a:rPr lang="en-US" sz="1350" dirty="0"/>
              <a:t>/blog/</a:t>
            </a:r>
            <a:r>
              <a:rPr lang="en-US" sz="1350" dirty="0" err="1"/>
              <a:t>bdd</a:t>
            </a:r>
            <a:r>
              <a:rPr lang="en-US" sz="1350" dirty="0"/>
              <a:t>/example-mapping-introduction/</a:t>
            </a:r>
            <a:endParaRPr lang="en-US" sz="1350" dirty="0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5717925" y="3745136"/>
            <a:ext cx="1708651" cy="10226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350" i="1" dirty="0">
                <a:solidFill>
                  <a:srgbClr val="FF0000"/>
                </a:solidFill>
                <a:latin typeface="Trebuchet MS" pitchFamily="34" charset="0"/>
              </a:rPr>
              <a:t>Any question and assumption that cannot be answered during the meeting</a:t>
            </a:r>
            <a:endParaRPr lang="en-GB" sz="135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flipH="1" flipV="1">
            <a:off x="5717925" y="3283527"/>
            <a:ext cx="854326" cy="461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/>
        </p:nvSpPr>
        <p:spPr bwMode="auto">
          <a:xfrm>
            <a:off x="133419" y="4914900"/>
            <a:ext cx="6172200" cy="2500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Figure: Matt Wynne, Introducing Example Mapping, 2015.</a:t>
            </a:r>
            <a:endParaRPr lang="en-US" sz="1200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Mapping using spreadsheets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768453"/>
            <a:ext cx="6515100" cy="374904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Figure: the BDD Discovery book - http://</a:t>
            </a:r>
            <a:r>
              <a:rPr lang="en-US" sz="1200" dirty="0" err="1"/>
              <a:t>www.bddbooks.com</a:t>
            </a:r>
            <a:r>
              <a:rPr lang="en-US" sz="1200" dirty="0"/>
              <a:t>/html/discovery-</a:t>
            </a:r>
            <a:r>
              <a:rPr lang="en-US" sz="1200" dirty="0" err="1"/>
              <a:t>figures.html</a:t>
            </a:r>
            <a:endParaRPr lang="en-US" sz="1200" dirty="0"/>
          </a:p>
          <a:p>
            <a:pPr marL="0" indent="0">
              <a:buNone/>
            </a:pPr>
            <a:r>
              <a:rPr lang="en-US" sz="1350" dirty="0"/>
              <a:t> </a:t>
            </a:r>
            <a:endParaRPr lang="en-US" sz="13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3074" name="Picture 2" descr="Spreadshee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48" y="706417"/>
            <a:ext cx="5157216" cy="387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Mapping using mind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4098" name="Picture 2" descr="Mind map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04850"/>
            <a:ext cx="6858000" cy="373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/>
          <p:nvPr/>
        </p:nvSpPr>
        <p:spPr bwMode="auto">
          <a:xfrm>
            <a:off x="1143000" y="4768453"/>
            <a:ext cx="6515100" cy="3749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/>
              <a:t>Figure: the BDD Discovery book - http://www.bddbooks.com/html/discovery-figures.html</a:t>
            </a:r>
            <a:endParaRPr lang="en-US" sz="1200" kern="0"/>
          </a:p>
          <a:p>
            <a:pPr marL="0" indent="0">
              <a:buNone/>
            </a:pPr>
            <a:r>
              <a:rPr lang="en-US" sz="1350" kern="0"/>
              <a:t> </a:t>
            </a:r>
            <a:endParaRPr lang="en-US" sz="135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Phase 4: Formulation </a:t>
            </a:r>
            <a:r>
              <a:rPr lang="en-US" sz="1500" dirty="0"/>
              <a:t>(a.k.a. “requirements specification”)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655183"/>
          <a:ext cx="8229600" cy="1539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Content Placeholder 2"/>
          <p:cNvSpPr txBox="1"/>
          <p:nvPr/>
        </p:nvSpPr>
        <p:spPr bwMode="auto">
          <a:xfrm>
            <a:off x="457200" y="2185988"/>
            <a:ext cx="8229600" cy="2707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Input:</a:t>
            </a:r>
            <a:endParaRPr lang="en-US" sz="1800" kern="0" dirty="0"/>
          </a:p>
          <a:p>
            <a:pPr lvl="1"/>
            <a:r>
              <a:rPr lang="en-US" sz="1650" kern="0" dirty="0"/>
              <a:t>features selected for implementation</a:t>
            </a:r>
            <a:endParaRPr lang="en-US" sz="1650" kern="0" dirty="0"/>
          </a:p>
          <a:p>
            <a:pPr marL="0" indent="0">
              <a:buNone/>
            </a:pPr>
            <a:r>
              <a:rPr lang="en-US" sz="1800" kern="0" dirty="0"/>
              <a:t>Output:</a:t>
            </a:r>
            <a:endParaRPr lang="en-US" sz="1800" kern="0" dirty="0"/>
          </a:p>
          <a:p>
            <a:pPr lvl="1"/>
            <a:r>
              <a:rPr lang="en-US" sz="1650" kern="0" dirty="0"/>
              <a:t>Detailed, testable requirements for the features</a:t>
            </a:r>
            <a:endParaRPr lang="en-US" sz="1650" kern="0" dirty="0"/>
          </a:p>
          <a:p>
            <a:pPr marL="0" indent="0">
              <a:buNone/>
            </a:pPr>
            <a:r>
              <a:rPr lang="en-US" sz="1800" kern="0" dirty="0"/>
              <a:t>Who: </a:t>
            </a:r>
            <a:endParaRPr lang="en-US" sz="1800" kern="0" dirty="0"/>
          </a:p>
          <a:p>
            <a:pPr lvl="1"/>
            <a:r>
              <a:rPr lang="en-US" sz="1650" kern="0" dirty="0"/>
              <a:t>“the 3 amigos”: business representative, developers, testers </a:t>
            </a:r>
            <a:br>
              <a:rPr lang="en-US" sz="1650" kern="0" dirty="0"/>
            </a:br>
            <a:r>
              <a:rPr lang="en-US" sz="1650" kern="0" dirty="0"/>
              <a:t>+ other persons with interest or expertise in the feature</a:t>
            </a:r>
            <a:endParaRPr lang="en-US" sz="1650" kern="0" dirty="0"/>
          </a:p>
          <a:p>
            <a:pPr lvl="1"/>
            <a:endParaRPr lang="en-US" sz="165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mapping using hierarchical notes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5122" name="Picture 2" descr="One No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804049"/>
            <a:ext cx="5536580" cy="37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/>
          <p:nvPr/>
        </p:nvSpPr>
        <p:spPr bwMode="auto">
          <a:xfrm>
            <a:off x="1143000" y="4768453"/>
            <a:ext cx="6515100" cy="3749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/>
              <a:t>Figure: the BDD Discovery book - http://www.bddbooks.com/html/discovery-figures.html</a:t>
            </a:r>
            <a:endParaRPr lang="en-US" sz="1200" kern="0"/>
          </a:p>
          <a:p>
            <a:pPr marL="0" indent="0">
              <a:buNone/>
            </a:pPr>
            <a:r>
              <a:rPr lang="en-US" sz="1350" kern="0"/>
              <a:t> </a:t>
            </a:r>
            <a:endParaRPr lang="en-US" sz="135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Example: Managing duplicate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71016" y="827959"/>
            <a:ext cx="2071116" cy="644652"/>
          </a:xfrm>
          <a:prstGeom prst="rect">
            <a:avLst/>
          </a:prstGeom>
          <a:solidFill>
            <a:srgbClr val="FFF7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Mange duplicate calls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97305" y="1549907"/>
            <a:ext cx="2071116" cy="811530"/>
          </a:xfrm>
          <a:prstGeom prst="rect">
            <a:avLst/>
          </a:prstGeom>
          <a:solidFill>
            <a:srgbClr val="CFE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Notify call handler if reported location close to ongoing incident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97305" y="2447162"/>
            <a:ext cx="2071116" cy="811530"/>
          </a:xfrm>
          <a:prstGeom prst="rect">
            <a:avLst/>
          </a:prstGeom>
          <a:solidFill>
            <a:srgbClr val="D9F9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No ongoing incident nearby =&gt; Do not notify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7305" y="3344418"/>
            <a:ext cx="2071116" cy="811530"/>
          </a:xfrm>
          <a:prstGeom prst="rect">
            <a:avLst/>
          </a:prstGeom>
          <a:solidFill>
            <a:srgbClr val="D9F9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One ongoing incident nearby =&gt; Notify call handler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7305" y="4231388"/>
            <a:ext cx="2071116" cy="811530"/>
          </a:xfrm>
          <a:prstGeom prst="rect">
            <a:avLst/>
          </a:prstGeom>
          <a:solidFill>
            <a:srgbClr val="FED2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What if CAD has multiple ongoing incidents nearby?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1007" y="4206954"/>
            <a:ext cx="2071116" cy="811530"/>
          </a:xfrm>
          <a:prstGeom prst="rect">
            <a:avLst/>
          </a:prstGeom>
          <a:solidFill>
            <a:srgbClr val="FED2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How do we deal with concurrent duplicate calls?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34156" y="4206954"/>
            <a:ext cx="2071116" cy="811530"/>
          </a:xfrm>
          <a:prstGeom prst="rect">
            <a:avLst/>
          </a:prstGeom>
          <a:solidFill>
            <a:srgbClr val="FED2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When is an incident no longer “ongoing”?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same example map in textual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6209"/>
            <a:ext cx="7647709" cy="3147136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Feature:</a:t>
            </a:r>
            <a:r>
              <a:rPr lang="en-US" sz="1600" dirty="0"/>
              <a:t> Duplicate Call Management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Rules:</a:t>
            </a:r>
            <a:endParaRPr lang="en-US" sz="1600" dirty="0">
              <a:solidFill>
                <a:srgbClr val="7030A0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600" dirty="0"/>
              <a:t>Notify call handler if reported location close to ongoing incident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/>
              <a:t>Scenario: No ongoing incident nearby =&gt; Do not notify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/>
              <a:t>Scenario: One ongoing incident nearby =&gt; Notify call handler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Question: </a:t>
            </a:r>
            <a:r>
              <a:rPr lang="en-US" sz="1600" dirty="0"/>
              <a:t>what if multiple ongoing incidents nearby =&gt; notify call handler of all incidents?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when is an incident no longer “ongoing”?</a:t>
            </a:r>
            <a:endParaRPr lang="en-US" sz="1600" dirty="0"/>
          </a:p>
          <a:p>
            <a:pPr lvl="2">
              <a:buFont typeface="Arial" panose="02080604020202020204" pitchFamily="34" charset="0"/>
              <a:buChar char="•"/>
            </a:pPr>
            <a:r>
              <a:rPr lang="en-US" sz="1600" dirty="0"/>
              <a:t>When ambulance arrives? Leaves? When patient discharged? …</a:t>
            </a:r>
            <a:endParaRPr lang="en-US" sz="16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Question:</a:t>
            </a:r>
            <a:r>
              <a:rPr lang="en-US" sz="1600" dirty="0"/>
              <a:t> how do we deal with concurrent duplicate calls?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Guideline: Derive rules from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996481"/>
            <a:ext cx="7342910" cy="2481010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Feature:</a:t>
            </a:r>
            <a:r>
              <a:rPr lang="en-US" sz="1600" dirty="0"/>
              <a:t> Duplicate Call Management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Goals:</a:t>
            </a:r>
            <a:endParaRPr lang="en-US" sz="1600" dirty="0">
              <a:solidFill>
                <a:srgbClr val="7030A0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600" dirty="0"/>
              <a:t>avoid multiple </a:t>
            </a:r>
            <a:r>
              <a:rPr lang="en-US" sz="1600" dirty="0" err="1"/>
              <a:t>mobilisations</a:t>
            </a:r>
            <a:endParaRPr lang="en-US" sz="16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600" dirty="0"/>
              <a:t>faster call handling</a:t>
            </a:r>
            <a:endParaRPr lang="en-US" sz="16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600" dirty="0"/>
              <a:t>reassure caller</a:t>
            </a:r>
            <a:endParaRPr lang="en-US" sz="16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600" dirty="0"/>
              <a:t>reduce number of call backs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Rules:</a:t>
            </a:r>
            <a:endParaRPr lang="en-US" sz="1600" dirty="0">
              <a:solidFill>
                <a:srgbClr val="7030A0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600" dirty="0"/>
              <a:t>Notify call handler if reported location close to ongoing incident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1766455" y="3731022"/>
            <a:ext cx="6172200" cy="75459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The rule contribute to the first two goals only.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We have not defined any rule to support the other 2 goals.</a:t>
            </a:r>
            <a:endParaRPr lang="en-US" sz="160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Adding new rules to support the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8972"/>
            <a:ext cx="7200900" cy="3974497"/>
          </a:xfrm>
          <a:ln w="1270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Feature:</a:t>
            </a:r>
            <a:r>
              <a:rPr lang="en-US" sz="1500" dirty="0"/>
              <a:t> Duplicate Call Management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Goals:</a:t>
            </a:r>
            <a:endParaRPr lang="en-US" sz="1500" dirty="0">
              <a:solidFill>
                <a:srgbClr val="7030A0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avoid multiple </a:t>
            </a:r>
            <a:r>
              <a:rPr lang="en-US" sz="1500" dirty="0" err="1"/>
              <a:t>mobilisations</a:t>
            </a:r>
            <a:endParaRPr lang="en-US" sz="15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faster call handling</a:t>
            </a:r>
            <a:endParaRPr lang="en-US" sz="15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reassure caller</a:t>
            </a:r>
            <a:endParaRPr lang="en-US" sz="15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reduce number of call backs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Rules:</a:t>
            </a:r>
            <a:endParaRPr lang="en-US" sz="1500" dirty="0">
              <a:solidFill>
                <a:srgbClr val="7030A0"/>
              </a:solidFill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Notify call handler if reported location close to ongoing incident</a:t>
            </a:r>
            <a:endParaRPr lang="en-US" sz="15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If ambulance on its way, give ETA</a:t>
            </a:r>
            <a:endParaRPr lang="en-US" sz="15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500" dirty="0"/>
              <a:t>Scenario: ambulance on its way, and duplicate call =&gt; Give ETA and ask caller to call back only if condition changes</a:t>
            </a:r>
            <a:endParaRPr lang="en-US" sz="1500" dirty="0"/>
          </a:p>
          <a:p>
            <a:pPr>
              <a:buFont typeface="Arial" panose="02080604020202020204" pitchFamily="34" charset="0"/>
              <a:buChar char="•"/>
            </a:pPr>
            <a:r>
              <a:rPr lang="en-US" sz="1500" dirty="0"/>
              <a:t>If ambulance at scene, ask for confirmation</a:t>
            </a:r>
            <a:endParaRPr lang="en-US" sz="1500" dirty="0"/>
          </a:p>
          <a:p>
            <a:pPr lvl="1">
              <a:buFont typeface="Arial" panose="02080604020202020204" pitchFamily="34" charset="0"/>
              <a:buChar char="•"/>
            </a:pPr>
            <a:r>
              <a:rPr lang="en-US" sz="1500" dirty="0"/>
              <a:t>Scenario: CAD believes ambulance at scene, and duplicate call =&gt; Ask caller to confirm whether ambulance at scene. If not, contact ambulance.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Ink 4"/>
              <p14:cNvContentPartPr/>
              <p14:nvPr/>
            </p14:nvContentPartPr>
            <p14:xfrm>
              <a:off x="457200" y="2008152"/>
              <a:ext cx="3178980" cy="700110"/>
            </p14:xfrm>
          </p:contentPart>
        </mc:Choice>
        <mc:Fallback xmlns="">
          <p:pic>
            <p:nvPicPr>
              <p:cNvPr id="5" name="Ink 4"/>
            </p:nvPicPr>
            <p:blipFill>
              <a:blip r:embed="rId2"/>
            </p:blipFill>
            <p:spPr>
              <a:xfrm>
                <a:off x="457200" y="2008152"/>
                <a:ext cx="3178980" cy="7001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Ink 6"/>
              <p14:cNvContentPartPr/>
              <p14:nvPr/>
            </p14:nvContentPartPr>
            <p14:xfrm>
              <a:off x="293932" y="3115691"/>
              <a:ext cx="7364167" cy="1892035"/>
            </p14:xfrm>
          </p:contentPart>
        </mc:Choice>
        <mc:Fallback xmlns="">
          <p:pic>
            <p:nvPicPr>
              <p:cNvPr id="7" name="Ink 6"/>
            </p:nvPicPr>
            <p:blipFill>
              <a:blip r:embed="rId4"/>
            </p:blipFill>
            <p:spPr>
              <a:xfrm>
                <a:off x="293932" y="3115691"/>
                <a:ext cx="7364167" cy="1892035"/>
              </a:xfrm>
              <a:prstGeom prst="rect"/>
            </p:spPr>
          </p:pic>
        </mc:Fallback>
      </mc:AlternateContent>
      <p:grpSp>
        <p:nvGrpSpPr>
          <p:cNvPr id="11" name="Group 10"/>
          <p:cNvGrpSpPr/>
          <p:nvPr/>
        </p:nvGrpSpPr>
        <p:grpSpPr>
          <a:xfrm>
            <a:off x="2982726" y="2708262"/>
            <a:ext cx="277560" cy="370170"/>
            <a:chOff x="2452968" y="3611016"/>
            <a:chExt cx="37008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8" name="Ink 7"/>
                <p14:cNvContentPartPr/>
                <p14:nvPr/>
              </p14:nvContentPartPr>
              <p14:xfrm>
                <a:off x="2452968" y="3611016"/>
                <a:ext cx="370080" cy="137880"/>
              </p14:xfrm>
            </p:contentPart>
          </mc:Choice>
          <mc:Fallback xmlns="">
            <p:pic>
              <p:nvPicPr>
                <p:cNvPr id="8" name="Ink 7"/>
              </p:nvPicPr>
              <p:blipFill>
                <a:blip r:embed="rId6"/>
              </p:blipFill>
              <p:spPr>
                <a:xfrm>
                  <a:off x="2452968" y="3611016"/>
                  <a:ext cx="370080" cy="137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9" name="Ink 8"/>
                <p14:cNvContentPartPr/>
                <p14:nvPr/>
              </p14:nvContentPartPr>
              <p14:xfrm>
                <a:off x="2678328" y="3660696"/>
                <a:ext cx="360" cy="360"/>
              </p14:xfrm>
            </p:contentPart>
          </mc:Choice>
          <mc:Fallback xmlns="">
            <p:pic>
              <p:nvPicPr>
                <p:cNvPr id="9" name="Ink 8"/>
              </p:nvPicPr>
              <p:blipFill>
                <a:blip r:embed="rId8"/>
              </p:blipFill>
              <p:spPr>
                <a:xfrm>
                  <a:off x="2678328" y="3660696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0" name="Ink 9"/>
                <p14:cNvContentPartPr/>
                <p14:nvPr/>
              </p14:nvContentPartPr>
              <p14:xfrm>
                <a:off x="2618928" y="3660696"/>
                <a:ext cx="59400" cy="443880"/>
              </p14:xfrm>
            </p:contentPart>
          </mc:Choice>
          <mc:Fallback xmlns="">
            <p:pic>
              <p:nvPicPr>
                <p:cNvPr id="10" name="Ink 9"/>
              </p:nvPicPr>
              <p:blipFill>
                <a:blip r:embed="rId10"/>
              </p:blipFill>
              <p:spPr>
                <a:xfrm>
                  <a:off x="2618928" y="3660696"/>
                  <a:ext cx="59400" cy="4438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Example: Managing duplicate calls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10743" y="742950"/>
            <a:ext cx="2071116" cy="644652"/>
          </a:xfrm>
          <a:prstGeom prst="rect">
            <a:avLst/>
          </a:prstGeom>
          <a:solidFill>
            <a:srgbClr val="FFF79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Mange duplicate calls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7032" y="1464898"/>
            <a:ext cx="2071116" cy="811530"/>
          </a:xfrm>
          <a:prstGeom prst="rect">
            <a:avLst/>
          </a:prstGeom>
          <a:solidFill>
            <a:srgbClr val="CFE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Notify call handler if reported location close to ongoing incident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2458" y="1464898"/>
            <a:ext cx="2071116" cy="811530"/>
          </a:xfrm>
          <a:prstGeom prst="rect">
            <a:avLst/>
          </a:prstGeom>
          <a:solidFill>
            <a:srgbClr val="CFE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If ambulance on its way, give ETA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67884" y="1464898"/>
            <a:ext cx="2071116" cy="811530"/>
          </a:xfrm>
          <a:prstGeom prst="rect">
            <a:avLst/>
          </a:prstGeom>
          <a:solidFill>
            <a:srgbClr val="CFE5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If ambulance at scene, ask for confirmation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7032" y="2362153"/>
            <a:ext cx="2071116" cy="811530"/>
          </a:xfrm>
          <a:prstGeom prst="rect">
            <a:avLst/>
          </a:prstGeom>
          <a:solidFill>
            <a:srgbClr val="D9F9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No ongoing incident nearby =&gt; Do not notify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7032" y="3259409"/>
            <a:ext cx="2071116" cy="811530"/>
          </a:xfrm>
          <a:prstGeom prst="rect">
            <a:avLst/>
          </a:prstGeom>
          <a:solidFill>
            <a:srgbClr val="D9F9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One ongoing incident nearby =&gt; Notify call handler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7032" y="4154255"/>
            <a:ext cx="2071116" cy="811530"/>
          </a:xfrm>
          <a:prstGeom prst="rect">
            <a:avLst/>
          </a:prstGeom>
          <a:solidFill>
            <a:srgbClr val="FED2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What if CAD has multiple ongoing incidents nearby?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67884" y="4124955"/>
            <a:ext cx="2071116" cy="811530"/>
          </a:xfrm>
          <a:prstGeom prst="rect">
            <a:avLst/>
          </a:prstGeom>
          <a:solidFill>
            <a:srgbClr val="FED2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How do we deal with concurrent first calls?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02458" y="2362153"/>
            <a:ext cx="2071116" cy="1057902"/>
          </a:xfrm>
          <a:prstGeom prst="rect">
            <a:avLst/>
          </a:prstGeom>
          <a:solidFill>
            <a:srgbClr val="D9F9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Ambulance on this way</a:t>
            </a:r>
            <a:endParaRPr lang="en-US" sz="1350" dirty="0">
              <a:solidFill>
                <a:sysClr val="windowText" lastClr="000000"/>
              </a:solidFill>
            </a:endParaRPr>
          </a:p>
          <a:p>
            <a:r>
              <a:rPr lang="en-US" sz="1350" dirty="0">
                <a:solidFill>
                  <a:sysClr val="windowText" lastClr="000000"/>
                </a:solidFill>
              </a:rPr>
              <a:t>=&gt; Give ETA and ask caller not to call back unless condition changes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67884" y="2362153"/>
            <a:ext cx="2071116" cy="811530"/>
          </a:xfrm>
          <a:prstGeom prst="rect">
            <a:avLst/>
          </a:prstGeom>
          <a:solidFill>
            <a:srgbClr val="D9F9B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CAD believes ambulance at incident scene</a:t>
            </a:r>
            <a:endParaRPr lang="en-US" sz="135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=&gt; Ask confirmation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7248" y="4154255"/>
            <a:ext cx="2071116" cy="811530"/>
          </a:xfrm>
          <a:prstGeom prst="rect">
            <a:avLst/>
          </a:prstGeom>
          <a:solidFill>
            <a:srgbClr val="FED2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ysClr val="windowText" lastClr="000000"/>
                </a:solidFill>
              </a:rPr>
              <a:t>When is an incident no longer “ongoing”?</a:t>
            </a:r>
            <a:endParaRPr lang="en-US" sz="135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" y="2839926"/>
            <a:ext cx="6309360" cy="1738789"/>
          </a:xfrm>
        </p:spPr>
        <p:txBody>
          <a:bodyPr/>
          <a:lstStyle/>
          <a:p>
            <a:r>
              <a:rPr lang="en-US" sz="1650" dirty="0"/>
              <a:t>Understanding the goals helps designing a better feature</a:t>
            </a:r>
            <a:endParaRPr lang="en-US" sz="1650" dirty="0"/>
          </a:p>
          <a:p>
            <a:r>
              <a:rPr lang="en-US" sz="1650" dirty="0"/>
              <a:t>If the example map becomes too large, the feature and user stories need to be broken into smaller pieces</a:t>
            </a:r>
            <a:endParaRPr lang="en-US" sz="1650" dirty="0"/>
          </a:p>
          <a:p>
            <a:pPr lvl="1"/>
            <a:r>
              <a:rPr lang="en-US" dirty="0"/>
              <a:t>e.g. Duplicate call Identification – Assessment – Resolution </a:t>
            </a:r>
            <a:endParaRPr lang="en-US" dirty="0"/>
          </a:p>
          <a:p>
            <a:pPr lvl="1"/>
            <a:r>
              <a:rPr lang="en-US" dirty="0"/>
              <a:t>Good problem decomposition is not easy, and not always given by the business.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25780" y="866750"/>
            <a:ext cx="6515100" cy="3466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kern="0" dirty="0"/>
              <a:t>Our first design was simpler but less useful to call handlers</a:t>
            </a:r>
            <a:endParaRPr lang="en-US" sz="1650" kern="0" dirty="0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94359" y="1248513"/>
            <a:ext cx="7552113" cy="1162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00355" lvl="1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Notify call handler of a duplicate call</a:t>
            </a:r>
            <a:endParaRPr lang="en-US" sz="1500" kern="0" dirty="0"/>
          </a:p>
          <a:p>
            <a:pPr marL="300355" lvl="1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the CAD has information about an unresolved incident at 10 Downing Street</a:t>
            </a:r>
            <a:endParaRPr lang="en-US" sz="1500" kern="0" dirty="0"/>
          </a:p>
          <a:p>
            <a:pPr marL="300355" lvl="1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the call handler receives a call about an incident at 10 Downing street</a:t>
            </a:r>
            <a:endParaRPr lang="en-US" sz="1500" kern="0" dirty="0"/>
          </a:p>
          <a:p>
            <a:pPr marL="300355" lvl="1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</a:t>
            </a:r>
            <a:r>
              <a:rPr lang="en-US" sz="1500" dirty="0"/>
              <a:t>the call handler is presented with previous information about the incident</a:t>
            </a:r>
            <a:endParaRPr lang="en-US" sz="1500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Formulating Scenarios in Gherkin</a:t>
            </a:r>
            <a:br>
              <a:rPr lang="en-US" dirty="0"/>
            </a:br>
            <a:r>
              <a:rPr lang="en-US" dirty="0"/>
              <a:t>(Given-When-Then Scenarios)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55512-01B5-4ED7-86BA-8C6D18B3156E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901121"/>
            <a:ext cx="8114146" cy="3581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Gherkin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964" y="3718672"/>
            <a:ext cx="2139327" cy="785462"/>
          </a:xfrm>
          <a:solidFill>
            <a:srgbClr val="FFF796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Each feature is described in a text file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called the feature file.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6259389" y="4504134"/>
            <a:ext cx="2427411" cy="514350"/>
          </a:xfrm>
          <a:prstGeom prst="rect">
            <a:avLst/>
          </a:prstGeom>
          <a:solidFill>
            <a:srgbClr val="FFF796"/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5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5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400" kern="0" dirty="0"/>
              <a:t>code that automates the execution of the step</a:t>
            </a:r>
            <a:endParaRPr lang="en-US" sz="1400" kern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of a Gherkin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556951" y="1343778"/>
            <a:ext cx="7257013" cy="2438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Feature:</a:t>
            </a:r>
            <a:r>
              <a:rPr lang="en-US" sz="1500" kern="0" dirty="0"/>
              <a:t> Duplicate Call Identification</a:t>
            </a:r>
            <a:endParaRPr lang="en-US" sz="1500" kern="0" dirty="0"/>
          </a:p>
          <a:p>
            <a:pPr marL="0" indent="0">
              <a:buNone/>
            </a:pP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Rule: </a:t>
            </a:r>
            <a:r>
              <a:rPr lang="en-US" sz="1500" kern="0" dirty="0"/>
              <a:t>The CAD shall notify call handler of duplicate calls</a:t>
            </a:r>
            <a:endParaRPr lang="en-US" sz="1500" kern="0" dirty="0"/>
          </a:p>
          <a:p>
            <a:pPr marL="0" indent="0">
              <a:buNone/>
            </a:pP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Reception of a duplicate call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the CAD has information about an unresolved incident at 10 Downing Street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the call handler receives a call about an incident at 10 Downing street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the call handler is presented with previous </a:t>
            </a:r>
            <a:r>
              <a:rPr lang="en-US" sz="1500" dirty="0"/>
              <a:t>information about the incident</a:t>
            </a:r>
            <a:endParaRPr lang="en-US" sz="1500" kern="0" dirty="0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4450081" y="4019509"/>
            <a:ext cx="3363883" cy="3636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None/>
            </a:pPr>
            <a:r>
              <a:rPr lang="en-US" sz="1500" kern="0" dirty="0"/>
              <a:t>This scenario has 3 steps.</a:t>
            </a:r>
            <a:endParaRPr lang="en-US" sz="15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Phase 4: Formulation </a:t>
            </a:r>
            <a:r>
              <a:rPr lang="en-US" sz="1500" dirty="0"/>
              <a:t>(a.k.a. “requirements specification”)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68035" y="1000410"/>
            <a:ext cx="7855529" cy="36355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When:</a:t>
            </a:r>
            <a:endParaRPr lang="en-US" sz="1800" kern="0" dirty="0"/>
          </a:p>
          <a:p>
            <a:pPr lvl="1" indent="-257175"/>
            <a:r>
              <a:rPr lang="en-US" sz="1650" kern="0" dirty="0"/>
              <a:t>Just-in-time: in small increments, just before and during coding</a:t>
            </a:r>
            <a:endParaRPr lang="en-US" sz="1650" kern="0" dirty="0"/>
          </a:p>
          <a:p>
            <a:pPr lvl="2" indent="-257175"/>
            <a:r>
              <a:rPr lang="en-US" sz="1650" kern="0" dirty="0"/>
              <a:t>faster, incremental delivery of features</a:t>
            </a:r>
            <a:endParaRPr lang="en-US" sz="1650" kern="0" dirty="0"/>
          </a:p>
          <a:p>
            <a:pPr lvl="1" indent="-257175"/>
            <a:r>
              <a:rPr lang="en-US" sz="1650" kern="0" dirty="0"/>
              <a:t>Upfront: multiple features defined and </a:t>
            </a:r>
            <a:r>
              <a:rPr lang="en-US" sz="1650" kern="0" dirty="0" err="1"/>
              <a:t>analysed</a:t>
            </a:r>
            <a:r>
              <a:rPr lang="en-US" sz="1650" kern="0" dirty="0"/>
              <a:t> together before coding</a:t>
            </a:r>
            <a:endParaRPr lang="en-US" sz="1650" kern="0" dirty="0"/>
          </a:p>
          <a:p>
            <a:pPr lvl="2" indent="-257175"/>
            <a:r>
              <a:rPr lang="en-US" sz="1650" kern="0" dirty="0"/>
              <a:t>enables reasoning about global properties and feature interactions before </a:t>
            </a:r>
            <a:r>
              <a:rPr lang="en-US" sz="1650" kern="0"/>
              <a:t>spending time on coding</a:t>
            </a:r>
            <a:endParaRPr lang="en-US" sz="1650" kern="0" dirty="0"/>
          </a:p>
          <a:p>
            <a:pPr marL="0" indent="0">
              <a:buNone/>
            </a:pPr>
            <a:endParaRPr lang="en-US" sz="1800" kern="0" dirty="0"/>
          </a:p>
          <a:p>
            <a:pPr marL="0" indent="0">
              <a:buNone/>
            </a:pPr>
            <a:r>
              <a:rPr lang="en-US" sz="1800" kern="0" dirty="0"/>
              <a:t>Techniques:</a:t>
            </a:r>
            <a:endParaRPr lang="en-US" sz="1800" kern="0" dirty="0"/>
          </a:p>
          <a:p>
            <a:pPr lvl="1"/>
            <a:r>
              <a:rPr lang="en-US" sz="1650" b="1" kern="0" dirty="0"/>
              <a:t>Specification by example </a:t>
            </a:r>
            <a:endParaRPr lang="en-US" sz="1650" b="1" kern="0" dirty="0"/>
          </a:p>
          <a:p>
            <a:pPr lvl="1"/>
            <a:r>
              <a:rPr lang="en-US" sz="1650" kern="0" dirty="0"/>
              <a:t>Requirements patterns</a:t>
            </a:r>
            <a:endParaRPr lang="en-US" sz="1650" kern="0" dirty="0"/>
          </a:p>
          <a:p>
            <a:pPr lvl="1"/>
            <a:r>
              <a:rPr lang="en-US" sz="1650" kern="0" dirty="0"/>
              <a:t>Goal-oriented requirements specification</a:t>
            </a:r>
            <a:endParaRPr lang="en-US" sz="1650" kern="0" dirty="0"/>
          </a:p>
          <a:p>
            <a:pPr lvl="1"/>
            <a:r>
              <a:rPr lang="en-US" sz="1650" kern="0" dirty="0"/>
              <a:t>Formal specifications</a:t>
            </a:r>
            <a:endParaRPr lang="en-US" sz="1650" kern="0" dirty="0"/>
          </a:p>
          <a:p>
            <a:pPr lvl="1" indent="-257175"/>
            <a:endParaRPr lang="en-US" sz="165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325"/>
            <a:ext cx="8229600" cy="514350"/>
          </a:xfrm>
        </p:spPr>
        <p:txBody>
          <a:bodyPr/>
          <a:lstStyle/>
          <a:p>
            <a:pPr algn="l"/>
            <a:r>
              <a:rPr lang="en-US" dirty="0"/>
              <a:t>Step 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457201" y="698787"/>
            <a:ext cx="8229600" cy="44170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GB" sz="1600" b="1" i="0" dirty="0">
                <a:solidFill>
                  <a:srgbClr val="7030A0"/>
                </a:solidFill>
                <a:effectLst/>
                <a:latin typeface="Söhne Mono"/>
              </a:rPr>
              <a:t>public class </a:t>
            </a:r>
            <a:r>
              <a:rPr lang="en-GB" sz="1600" b="0" i="0" dirty="0" err="1">
                <a:effectLst/>
                <a:latin typeface="Söhne Mono"/>
              </a:rPr>
              <a:t>StepDefinitions</a:t>
            </a:r>
            <a:r>
              <a:rPr lang="en-GB" sz="1600" b="0" i="0" dirty="0">
                <a:effectLst/>
                <a:latin typeface="Söhne Mono"/>
              </a:rPr>
              <a:t> { </a:t>
            </a:r>
            <a:endParaRPr lang="en-GB" sz="1600" dirty="0">
              <a:latin typeface="Söhne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b="0" i="0" dirty="0">
                <a:effectLst/>
                <a:latin typeface="Söhne Mono"/>
              </a:rPr>
              <a:t>    @Given("the CAD has information about an unresolved incident at {string}")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1" i="0" dirty="0">
                <a:solidFill>
                  <a:srgbClr val="7030A0"/>
                </a:solidFill>
                <a:effectLst/>
                <a:latin typeface="Söhne Mono"/>
              </a:rPr>
              <a:t>    public void </a:t>
            </a:r>
            <a:r>
              <a:rPr lang="en-GB" sz="1600" b="0" i="0" dirty="0" err="1">
                <a:solidFill>
                  <a:srgbClr val="00B050"/>
                </a:solidFill>
                <a:effectLst/>
                <a:latin typeface="Söhne Mono"/>
              </a:rPr>
              <a:t>cadHasInformationAboutIncident</a:t>
            </a:r>
            <a:r>
              <a:rPr lang="en-GB" sz="1600" b="0" i="0" dirty="0">
                <a:effectLst/>
                <a:latin typeface="Söhne Mono"/>
              </a:rPr>
              <a:t>(String location) {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          // code that creates a record of an incident at the given </a:t>
            </a:r>
            <a:r>
              <a:rPr lang="en-GB" sz="1600" dirty="0">
                <a:latin typeface="Söhne Mono"/>
              </a:rPr>
              <a:t>location </a:t>
            </a:r>
            <a:r>
              <a:rPr lang="en-GB" sz="1600" b="0" i="0" dirty="0">
                <a:effectLst/>
                <a:latin typeface="Söhne Mono"/>
              </a:rPr>
              <a:t>in the CAD.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    } </a:t>
            </a:r>
            <a:endParaRPr lang="en-GB" sz="1600" dirty="0">
              <a:latin typeface="Söhne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b="0" i="0" dirty="0">
                <a:effectLst/>
                <a:latin typeface="Söhne Mono"/>
              </a:rPr>
              <a:t>    @When("the call handler receives a call about an incident at {string}")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1" i="0" dirty="0">
                <a:solidFill>
                  <a:srgbClr val="7030A0"/>
                </a:solidFill>
                <a:effectLst/>
                <a:latin typeface="Söhne Mono"/>
              </a:rPr>
              <a:t>    public void </a:t>
            </a:r>
            <a:r>
              <a:rPr lang="en-GB" sz="1600" b="0" i="0" dirty="0" err="1">
                <a:solidFill>
                  <a:srgbClr val="00B050"/>
                </a:solidFill>
                <a:effectLst/>
                <a:latin typeface="Söhne Mono"/>
              </a:rPr>
              <a:t>callHandlerReceivesCall</a:t>
            </a:r>
            <a:r>
              <a:rPr lang="en-GB" sz="1600" b="0" i="0" dirty="0">
                <a:effectLst/>
                <a:latin typeface="Söhne Mono"/>
              </a:rPr>
              <a:t>(String location) {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          // code that simulates the call handler receiving a call related to the specified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    } </a:t>
            </a:r>
            <a:endParaRPr lang="en-GB" sz="1600" dirty="0">
              <a:latin typeface="Söhne Mono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GB" sz="1600" b="0" i="0" dirty="0">
                <a:effectLst/>
                <a:latin typeface="Söhne Mono"/>
              </a:rPr>
              <a:t>    @Then("</a:t>
            </a:r>
            <a:r>
              <a:rPr lang="en-US" sz="1600" kern="0" dirty="0"/>
              <a:t>the call handler is presented with previous </a:t>
            </a:r>
            <a:r>
              <a:rPr lang="en-US" sz="1600" dirty="0"/>
              <a:t>information about the incident</a:t>
            </a:r>
            <a:r>
              <a:rPr lang="en-GB" sz="1600" b="0" i="0" dirty="0">
                <a:effectLst/>
                <a:latin typeface="Söhne Mono"/>
              </a:rPr>
              <a:t>")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1" i="0" dirty="0">
                <a:solidFill>
                  <a:srgbClr val="7030A0"/>
                </a:solidFill>
                <a:effectLst/>
                <a:latin typeface="Söhne Mono"/>
              </a:rPr>
              <a:t>    public void </a:t>
            </a:r>
            <a:r>
              <a:rPr lang="en-GB" sz="1600" b="0" i="0" dirty="0" err="1">
                <a:solidFill>
                  <a:srgbClr val="00B050"/>
                </a:solidFill>
                <a:effectLst/>
                <a:latin typeface="Söhne Mono"/>
              </a:rPr>
              <a:t>callHandler</a:t>
            </a:r>
            <a:r>
              <a:rPr lang="en-GB" sz="1600" dirty="0" err="1">
                <a:solidFill>
                  <a:srgbClr val="00B050"/>
                </a:solidFill>
                <a:latin typeface="Söhne Mono"/>
              </a:rPr>
              <a:t>PresentedwithInformation</a:t>
            </a:r>
            <a:r>
              <a:rPr lang="en-GB" sz="1600" b="0" i="0" dirty="0">
                <a:effectLst/>
                <a:latin typeface="Söhne Mono"/>
              </a:rPr>
              <a:t>() { 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dirty="0">
                <a:latin typeface="Söhne Mono"/>
              </a:rPr>
              <a:t>        </a:t>
            </a:r>
            <a:r>
              <a:rPr lang="en-GB" sz="1600" b="0" i="0" dirty="0">
                <a:effectLst/>
                <a:latin typeface="Söhne Mono"/>
              </a:rPr>
              <a:t>// code that checks that the information about the incident is presented to the call handler.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    }</a:t>
            </a:r>
            <a:endParaRPr lang="en-GB" sz="1600" b="0" i="0" dirty="0">
              <a:effectLst/>
              <a:latin typeface="Söhne Mono"/>
            </a:endParaRPr>
          </a:p>
          <a:p>
            <a:pPr marL="0" indent="0">
              <a:buNone/>
            </a:pPr>
            <a:r>
              <a:rPr lang="en-GB" sz="1600" b="0" i="0" dirty="0">
                <a:effectLst/>
                <a:latin typeface="Söhne Mono"/>
              </a:rPr>
              <a:t>}</a:t>
            </a:r>
            <a:endParaRPr lang="en-US" sz="1600" kern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BDD Testing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3310128" y="1803796"/>
            <a:ext cx="2455164" cy="1508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BDD Testing Framework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pic>
        <p:nvPicPr>
          <p:cNvPr id="7" name="Graphic 6" descr="Documen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87994" y="954942"/>
            <a:ext cx="685800" cy="685800"/>
          </a:xfrm>
          <a:prstGeom prst="rect">
            <a:avLst/>
          </a:prstGeom>
        </p:spPr>
      </p:pic>
      <p:pic>
        <p:nvPicPr>
          <p:cNvPr id="11" name="Graphic 10" descr="Tic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7530" y="2174189"/>
            <a:ext cx="331470" cy="385354"/>
          </a:xfrm>
          <a:prstGeom prst="rect">
            <a:avLst/>
          </a:prstGeom>
        </p:spPr>
      </p:pic>
      <p:pic>
        <p:nvPicPr>
          <p:cNvPr id="13" name="Graphic 12" descr="Clos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7530" y="2517089"/>
            <a:ext cx="331470" cy="385354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585354" y="954942"/>
            <a:ext cx="1261872" cy="514350"/>
          </a:xfrm>
        </p:spPr>
        <p:txBody>
          <a:bodyPr/>
          <a:lstStyle/>
          <a:p>
            <a:pPr marL="0" indent="0">
              <a:buNone/>
            </a:pPr>
            <a:r>
              <a:rPr lang="en-US" sz="1350" dirty="0"/>
              <a:t>Feature files</a:t>
            </a:r>
            <a:endParaRPr lang="en-US" sz="1350" dirty="0"/>
          </a:p>
          <a:p>
            <a:pPr marL="0" indent="0">
              <a:buNone/>
            </a:pPr>
            <a:r>
              <a:rPr lang="en-US" sz="1350" dirty="0"/>
              <a:t>(scenarios)</a:t>
            </a:r>
            <a:endParaRPr lang="en-US" sz="1350" dirty="0"/>
          </a:p>
        </p:txBody>
      </p:sp>
      <p:pic>
        <p:nvPicPr>
          <p:cNvPr id="19458" name="Picture 2" descr="Code File Icons - Download Free Vector Icons |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356" y="2229243"/>
            <a:ext cx="575692" cy="5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/>
          <p:cNvSpPr txBox="1"/>
          <p:nvPr/>
        </p:nvSpPr>
        <p:spPr bwMode="auto">
          <a:xfrm>
            <a:off x="626122" y="2122189"/>
            <a:ext cx="1261872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Step definitions</a:t>
            </a:r>
            <a:endParaRPr lang="en-US" sz="1350" kern="0" dirty="0"/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860054" y="3496700"/>
            <a:ext cx="987172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Source code</a:t>
            </a:r>
            <a:endParaRPr lang="en-US" sz="1350" kern="0" dirty="0"/>
          </a:p>
        </p:txBody>
      </p:sp>
      <p:pic>
        <p:nvPicPr>
          <p:cNvPr id="18" name="Picture 2" descr="Code File Icons - Download Free Vector Icons | Noun Proj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02" y="3449593"/>
            <a:ext cx="575692" cy="5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 txBox="1"/>
          <p:nvPr/>
        </p:nvSpPr>
        <p:spPr bwMode="auto">
          <a:xfrm>
            <a:off x="7392405" y="2280457"/>
            <a:ext cx="987172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Test results</a:t>
            </a:r>
            <a:endParaRPr lang="en-US" sz="1350" kern="0" dirty="0"/>
          </a:p>
        </p:txBody>
      </p:sp>
      <p:cxnSp>
        <p:nvCxnSpPr>
          <p:cNvPr id="20" name="Straight Arrow Connector 19"/>
          <p:cNvCxnSpPr>
            <a:stCxn id="7" idx="2"/>
            <a:endCxn id="5" idx="1"/>
          </p:cNvCxnSpPr>
          <p:nvPr/>
        </p:nvCxnSpPr>
        <p:spPr>
          <a:xfrm>
            <a:off x="2230894" y="1640742"/>
            <a:ext cx="1438784" cy="384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458" idx="3"/>
            <a:endCxn id="5" idx="2"/>
          </p:cNvCxnSpPr>
          <p:nvPr/>
        </p:nvCxnSpPr>
        <p:spPr>
          <a:xfrm>
            <a:off x="2506048" y="2517089"/>
            <a:ext cx="804080" cy="41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</p:cNvCxnSpPr>
          <p:nvPr/>
        </p:nvCxnSpPr>
        <p:spPr>
          <a:xfrm flipV="1">
            <a:off x="2573794" y="3126856"/>
            <a:ext cx="1079234" cy="610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765292" y="2495380"/>
            <a:ext cx="9888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/>
          <p:nvPr/>
        </p:nvSpPr>
        <p:spPr bwMode="auto">
          <a:xfrm>
            <a:off x="752764" y="4533724"/>
            <a:ext cx="6639641" cy="351722"/>
          </a:xfrm>
          <a:prstGeom prst="rect">
            <a:avLst/>
          </a:prstGeom>
          <a:solidFill>
            <a:srgbClr val="FFF796"/>
          </a:solidFill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b="1" kern="0" dirty="0"/>
              <a:t>Living documentation</a:t>
            </a:r>
            <a:r>
              <a:rPr lang="en-US" sz="1500" kern="0" dirty="0"/>
              <a:t>: feature files are kept up to date with the code</a:t>
            </a:r>
            <a:endParaRPr lang="en-US" sz="1500" kern="0" dirty="0"/>
          </a:p>
        </p:txBody>
      </p:sp>
      <p:sp>
        <p:nvSpPr>
          <p:cNvPr id="22" name="Content Placeholder 2"/>
          <p:cNvSpPr txBox="1"/>
          <p:nvPr/>
        </p:nvSpPr>
        <p:spPr bwMode="auto">
          <a:xfrm>
            <a:off x="6359236" y="299072"/>
            <a:ext cx="2660073" cy="10579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Common BDD frameworks:</a:t>
            </a:r>
            <a:endParaRPr lang="en-US" sz="1350" kern="0" dirty="0"/>
          </a:p>
          <a:p>
            <a:r>
              <a:rPr lang="en-US" sz="1350" kern="0" dirty="0"/>
              <a:t>Cucumber (Java, JS, Ruby)</a:t>
            </a:r>
            <a:endParaRPr lang="en-US" sz="1350" kern="0" dirty="0"/>
          </a:p>
          <a:p>
            <a:r>
              <a:rPr lang="en-US" sz="1350" kern="0" dirty="0"/>
              <a:t>Behave (Python)</a:t>
            </a:r>
            <a:endParaRPr lang="en-US" sz="1350" kern="0" dirty="0"/>
          </a:p>
          <a:p>
            <a:r>
              <a:rPr lang="en-US" sz="1350" kern="0" dirty="0" err="1"/>
              <a:t>Specflow</a:t>
            </a:r>
            <a:r>
              <a:rPr lang="en-US" sz="1350" kern="0" dirty="0"/>
              <a:t> (C#)</a:t>
            </a:r>
            <a:endParaRPr lang="en-US" sz="1350" kern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Behaviour</a:t>
            </a:r>
            <a:r>
              <a:rPr lang="en-US" dirty="0"/>
              <a:t>-Driven Development Cycle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05" y="897437"/>
            <a:ext cx="5388840" cy="39960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Quick Tour of the Gherkin 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55512-01B5-4ED7-86BA-8C6D18B3156E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473" y="4121658"/>
            <a:ext cx="6172200" cy="3634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Available online through the reading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3" y="1046988"/>
            <a:ext cx="2381250" cy="2857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8" y="1316182"/>
            <a:ext cx="5209309" cy="36768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Feature:</a:t>
            </a:r>
            <a:r>
              <a:rPr lang="en-US" sz="1600" dirty="0"/>
              <a:t> Feedback when entering invalid credit card details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user testing we've seen a lot of people who made mistakes entering their credit card. We need to be as helpful as possible here to avoid losing customers at this crucial stage of the transaction.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Scenario: </a:t>
            </a:r>
            <a:r>
              <a:rPr lang="en-US" sz="1600" dirty="0"/>
              <a:t>Credit card number too short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Scenario:</a:t>
            </a:r>
            <a:r>
              <a:rPr lang="en-US" sz="1600" dirty="0"/>
              <a:t> Expiry date must not be in the past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…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637309" y="742951"/>
            <a:ext cx="7439891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latin typeface="+mn-lt"/>
              </a:rPr>
              <a:t>“Customers should be prevented from entering invalid credit card details.”</a:t>
            </a:r>
            <a:endParaRPr lang="en-US" sz="1600" i="1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7412" y="398952"/>
            <a:ext cx="27991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i="1" dirty="0">
                <a:latin typeface="+mn-lt"/>
              </a:rPr>
              <a:t>Initial requirement statement</a:t>
            </a:r>
            <a:endParaRPr lang="en-US" sz="1500" i="1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6393" y="4421382"/>
            <a:ext cx="2680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Example From: </a:t>
            </a:r>
            <a:r>
              <a:rPr lang="en-US" sz="1200" dirty="0" err="1">
                <a:latin typeface="+mn-lt"/>
              </a:rPr>
              <a:t>Seb</a:t>
            </a:r>
            <a:r>
              <a:rPr lang="en-US" sz="1200" dirty="0">
                <a:latin typeface="+mn-lt"/>
              </a:rPr>
              <a:t> Rose, Matt Wynne, </a:t>
            </a:r>
            <a:r>
              <a:rPr lang="en-US" sz="1200" dirty="0" err="1">
                <a:latin typeface="+mn-lt"/>
              </a:rPr>
              <a:t>Aslak</a:t>
            </a:r>
            <a:r>
              <a:rPr lang="en-US" sz="1200" dirty="0">
                <a:latin typeface="+mn-lt"/>
              </a:rPr>
              <a:t> </a:t>
            </a:r>
            <a:r>
              <a:rPr lang="en-US" sz="1200" dirty="0" err="1">
                <a:latin typeface="+mn-lt"/>
              </a:rPr>
              <a:t>Hellesøy</a:t>
            </a:r>
            <a:r>
              <a:rPr lang="en-US" sz="1200" dirty="0">
                <a:latin typeface="+mn-lt"/>
              </a:rPr>
              <a:t>. “</a:t>
            </a:r>
            <a:r>
              <a:rPr lang="en-US" sz="1200" i="1" dirty="0">
                <a:latin typeface="+mn-lt"/>
              </a:rPr>
              <a:t>The Cucumber for Java Book</a:t>
            </a:r>
            <a:r>
              <a:rPr lang="en-US" sz="1200" dirty="0">
                <a:latin typeface="+mn-lt"/>
              </a:rPr>
              <a:t>”, 2015 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Gherkin: Given-When-Then + 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872836"/>
            <a:ext cx="5970807" cy="357447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Scenario: </a:t>
            </a:r>
            <a:r>
              <a:rPr lang="en-US" sz="1600" dirty="0"/>
              <a:t>Credit card number too short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Given</a:t>
            </a:r>
            <a:r>
              <a:rPr lang="en-US" sz="1600" dirty="0"/>
              <a:t> I have chosen some items to buy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And</a:t>
            </a:r>
            <a:r>
              <a:rPr lang="en-US" sz="1600" dirty="0"/>
              <a:t> I am about to enter my credit card details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When</a:t>
            </a:r>
            <a:r>
              <a:rPr lang="en-US" sz="1600" dirty="0"/>
              <a:t> I enter a card number that's only 15 digits long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And</a:t>
            </a:r>
            <a:r>
              <a:rPr lang="en-US" sz="1600" dirty="0"/>
              <a:t> all the other card details are correct   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And</a:t>
            </a:r>
            <a:r>
              <a:rPr lang="en-US" sz="1600" dirty="0"/>
              <a:t> I submit the form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Then</a:t>
            </a:r>
            <a:r>
              <a:rPr lang="en-US" sz="1600" dirty="0"/>
              <a:t> the form should be redisplayed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And</a:t>
            </a:r>
            <a:r>
              <a:rPr lang="en-US" sz="1600" dirty="0"/>
              <a:t> I should see a message advising me of the correct number of digits (16)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627333" y="1399261"/>
            <a:ext cx="224544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latin typeface="+mn-lt"/>
              </a:rPr>
              <a:t>Gets the system in a particular state </a:t>
            </a:r>
            <a:r>
              <a:rPr lang="en-US" sz="1350" i="1" dirty="0">
                <a:solidFill>
                  <a:srgbClr val="FF0000"/>
                </a:solidFill>
                <a:latin typeface="+mn-lt"/>
              </a:rPr>
              <a:t>(precondition)</a:t>
            </a:r>
            <a:endParaRPr lang="en-US" sz="135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27333" y="3521577"/>
            <a:ext cx="2068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latin typeface="+mn-lt"/>
              </a:rPr>
              <a:t>Specifies what must be true after the triggering event occurs </a:t>
            </a:r>
            <a:r>
              <a:rPr lang="en-US" sz="1350" i="1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350" i="1" dirty="0" err="1">
                <a:solidFill>
                  <a:srgbClr val="FF0000"/>
                </a:solidFill>
                <a:latin typeface="+mn-lt"/>
              </a:rPr>
              <a:t>postcondition</a:t>
            </a:r>
            <a:r>
              <a:rPr lang="en-US" sz="1350" i="1" dirty="0">
                <a:solidFill>
                  <a:srgbClr val="FF0000"/>
                </a:solidFill>
                <a:latin typeface="+mn-lt"/>
              </a:rPr>
              <a:t>)</a:t>
            </a:r>
            <a:endParaRPr lang="en-US" sz="135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7333" y="2406156"/>
            <a:ext cx="20684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latin typeface="+mn-lt"/>
              </a:rPr>
              <a:t>Specifies a </a:t>
            </a:r>
            <a:r>
              <a:rPr lang="en-US" sz="1350" i="1" dirty="0">
                <a:solidFill>
                  <a:srgbClr val="FF0000"/>
                </a:solidFill>
                <a:latin typeface="+mn-lt"/>
              </a:rPr>
              <a:t>triggering event and conditions</a:t>
            </a:r>
            <a:endParaRPr lang="en-US" sz="135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036" y="4636294"/>
            <a:ext cx="7564582" cy="514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i="1" dirty="0">
                <a:latin typeface="+mn-lt"/>
              </a:rPr>
              <a:t>Note: The automated acceptance tool makes not difference between keywords Given-When-Then-And; they all introduce a step.</a:t>
            </a:r>
            <a:endParaRPr lang="en-US" sz="135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09" y="149328"/>
            <a:ext cx="7020791" cy="514350"/>
          </a:xfrm>
        </p:spPr>
        <p:txBody>
          <a:bodyPr/>
          <a:lstStyle/>
          <a:p>
            <a:pPr algn="l"/>
            <a:r>
              <a:rPr lang="en-US" dirty="0"/>
              <a:t>Gherkin: 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37309" y="715181"/>
            <a:ext cx="6601691" cy="4178288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Feature:</a:t>
            </a:r>
            <a:r>
              <a:rPr lang="en-US" sz="1400" kern="0" dirty="0"/>
              <a:t> Feedback when entering invalid credit card details</a:t>
            </a:r>
            <a:endParaRPr lang="en-US" sz="1400" kern="0" dirty="0"/>
          </a:p>
          <a:p>
            <a:pPr marL="0" indent="0">
              <a:buNone/>
            </a:pPr>
            <a:endParaRPr lang="en-US" sz="14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b="1" kern="0" dirty="0">
                <a:solidFill>
                  <a:srgbClr val="7030A0"/>
                </a:solidFill>
              </a:rPr>
              <a:t>Background: </a:t>
            </a:r>
            <a:endParaRPr lang="en-US" sz="1400" b="1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Given</a:t>
            </a:r>
            <a:r>
              <a:rPr lang="en-US" sz="1400" kern="0" dirty="0"/>
              <a:t> I have chosen some items to buy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I am about to enter my credit card details</a:t>
            </a:r>
            <a:endParaRPr lang="en-US" sz="1400" kern="0" dirty="0"/>
          </a:p>
          <a:p>
            <a:pPr marL="0" indent="0">
              <a:spcBef>
                <a:spcPts val="0"/>
              </a:spcBef>
              <a:buNone/>
            </a:pPr>
            <a:endParaRPr lang="en-US" sz="14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b="1" kern="0" dirty="0">
                <a:solidFill>
                  <a:srgbClr val="7030A0"/>
                </a:solidFill>
              </a:rPr>
              <a:t>Scenario: </a:t>
            </a:r>
            <a:r>
              <a:rPr lang="en-US" sz="1400" b="1" kern="0" dirty="0"/>
              <a:t>Credit card number too short</a:t>
            </a:r>
            <a:endParaRPr lang="en-US" sz="1400" b="1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When</a:t>
            </a:r>
            <a:r>
              <a:rPr lang="en-US" sz="1400" kern="0" dirty="0"/>
              <a:t> I enter a card number that's only 15 digits long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all the other details are correct   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I submit the form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Then</a:t>
            </a:r>
            <a:r>
              <a:rPr lang="en-US" sz="1400" kern="0" dirty="0"/>
              <a:t> the form should be redisplayed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I should see a message advising me of the correct number of digits</a:t>
            </a:r>
            <a:endParaRPr lang="en-US" sz="1400" kern="0" dirty="0"/>
          </a:p>
          <a:p>
            <a:pPr marL="0" indent="0">
              <a:spcBef>
                <a:spcPts val="0"/>
              </a:spcBef>
              <a:buNone/>
            </a:pPr>
            <a:endParaRPr lang="en-US" sz="1400" kern="0" dirty="0"/>
          </a:p>
          <a:p>
            <a:pPr marL="0" indent="0">
              <a:buNone/>
            </a:pPr>
            <a:r>
              <a:rPr lang="en-US" sz="1400" b="1" kern="0" dirty="0">
                <a:solidFill>
                  <a:srgbClr val="7030A0"/>
                </a:solidFill>
              </a:rPr>
              <a:t>Scenario:</a:t>
            </a:r>
            <a:r>
              <a:rPr lang="en-US" sz="1400" b="1" kern="0" dirty="0"/>
              <a:t> Expiry date must not be in the past</a:t>
            </a:r>
            <a:endParaRPr lang="en-US" sz="1400" b="1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When</a:t>
            </a:r>
            <a:r>
              <a:rPr lang="en-US" sz="1400" kern="0" dirty="0"/>
              <a:t> I enter a card expiry date that's in the past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…</a:t>
            </a:r>
            <a:endParaRPr lang="en-US" sz="14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0" y="763229"/>
            <a:ext cx="1558636" cy="2631135"/>
          </a:xfrm>
        </p:spPr>
        <p:txBody>
          <a:bodyPr/>
          <a:lstStyle/>
          <a:p>
            <a:pPr marL="0" indent="0">
              <a:buNone/>
            </a:pPr>
            <a:r>
              <a:rPr lang="en-US" sz="1500" i="1" dirty="0">
                <a:solidFill>
                  <a:srgbClr val="00B050"/>
                </a:solidFill>
              </a:rPr>
              <a:t>Use Background to factor out steps common to all scenarios in a feature.</a:t>
            </a:r>
            <a:endParaRPr lang="en-US" sz="15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5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Downsides: can decrease readability and maintainability</a:t>
            </a:r>
            <a:endParaRPr lang="en-US" sz="15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618" y="151172"/>
            <a:ext cx="7145483" cy="514350"/>
          </a:xfrm>
        </p:spPr>
        <p:txBody>
          <a:bodyPr/>
          <a:lstStyle/>
          <a:p>
            <a:pPr algn="l"/>
            <a:r>
              <a:rPr lang="en-US" dirty="0"/>
              <a:t>Gherkin: Background (continued example)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40774" y="837317"/>
            <a:ext cx="4977581" cy="4056152"/>
          </a:xfrm>
          <a:prstGeom prst="rect">
            <a:avLst/>
          </a:prstGeom>
          <a:ln w="2540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kern="0" dirty="0">
                <a:solidFill>
                  <a:srgbClr val="7030A0"/>
                </a:solidFill>
              </a:rPr>
              <a:t>Background: </a:t>
            </a:r>
            <a:endParaRPr lang="en-US" sz="1400" b="1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Given</a:t>
            </a:r>
            <a:r>
              <a:rPr lang="en-US" sz="1400" kern="0" dirty="0"/>
              <a:t> I have chosen some items to buy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I am about to enter my credit card details</a:t>
            </a:r>
            <a:endParaRPr lang="en-US" sz="1400" kern="0" dirty="0"/>
          </a:p>
          <a:p>
            <a:pPr marL="0" indent="0">
              <a:spcBef>
                <a:spcPts val="0"/>
              </a:spcBef>
              <a:buNone/>
            </a:pPr>
            <a:endParaRPr lang="en-US" sz="14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b="1" kern="0" dirty="0">
                <a:solidFill>
                  <a:srgbClr val="7030A0"/>
                </a:solidFill>
              </a:rPr>
              <a:t>Scenario: </a:t>
            </a:r>
            <a:r>
              <a:rPr lang="en-US" sz="1400" b="1" kern="0" dirty="0"/>
              <a:t>Credit card number too short</a:t>
            </a:r>
            <a:endParaRPr lang="en-US" sz="1400" b="1" kern="0" dirty="0"/>
          </a:p>
          <a:p>
            <a:pPr marL="0" indent="0">
              <a:buNone/>
            </a:pPr>
            <a:r>
              <a:rPr lang="en-US" sz="1400" kern="0" dirty="0">
                <a:solidFill>
                  <a:schemeClr val="tx1"/>
                </a:solidFill>
              </a:rPr>
              <a:t>…</a:t>
            </a:r>
            <a:endParaRPr lang="en-US" sz="1400" kern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kern="0" dirty="0"/>
          </a:p>
          <a:p>
            <a:pPr marL="0" indent="0">
              <a:buNone/>
            </a:pPr>
            <a:r>
              <a:rPr lang="en-US" sz="1400" b="1" kern="0" dirty="0">
                <a:solidFill>
                  <a:srgbClr val="7030A0"/>
                </a:solidFill>
              </a:rPr>
              <a:t>Scenario:</a:t>
            </a:r>
            <a:r>
              <a:rPr lang="en-US" sz="1400" b="1" kern="0" dirty="0"/>
              <a:t> Expiry date must not be in the past</a:t>
            </a:r>
            <a:endParaRPr lang="en-US" sz="1400" b="1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When</a:t>
            </a:r>
            <a:r>
              <a:rPr lang="en-US" sz="1400" kern="0" dirty="0"/>
              <a:t> I enter a card expiry date that's in the past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all the other details are correct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I submit the form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Then</a:t>
            </a:r>
            <a:r>
              <a:rPr lang="en-US" sz="1400" kern="0" dirty="0"/>
              <a:t> the form should be redisplayed</a:t>
            </a:r>
            <a:endParaRPr lang="en-US" sz="1400" kern="0" dirty="0"/>
          </a:p>
          <a:p>
            <a:pPr marL="0" indent="0">
              <a:buNone/>
            </a:pPr>
            <a:r>
              <a:rPr lang="en-US" sz="1400" kern="0" dirty="0">
                <a:solidFill>
                  <a:srgbClr val="7030A0"/>
                </a:solidFill>
              </a:rPr>
              <a:t>And</a:t>
            </a:r>
            <a:r>
              <a:rPr lang="en-US" sz="1400" kern="0" dirty="0"/>
              <a:t> I should see a message telling me the expiry date may not be in the past</a:t>
            </a:r>
            <a:endParaRPr lang="en-US" sz="1400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892" y="962332"/>
            <a:ext cx="2770908" cy="3931137"/>
          </a:xfrm>
        </p:spPr>
        <p:txBody>
          <a:bodyPr/>
          <a:lstStyle/>
          <a:p>
            <a:pPr marL="0" indent="0">
              <a:buNone/>
            </a:pPr>
            <a:r>
              <a:rPr lang="en-US" sz="1500" i="1" dirty="0">
                <a:solidFill>
                  <a:srgbClr val="FF0000"/>
                </a:solidFill>
              </a:rPr>
              <a:t>Note:</a:t>
            </a:r>
            <a:r>
              <a:rPr lang="en-US" sz="1500" i="1" dirty="0"/>
              <a:t> Each scenario is self-contained; it can be read and executed independently of other scenarios.</a:t>
            </a:r>
            <a:endParaRPr lang="en-US" sz="1500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Gherkin: Data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862781"/>
            <a:ext cx="6172200" cy="4313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data tables to improve 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57200" y="1512055"/>
            <a:ext cx="3959943" cy="2547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Given</a:t>
            </a:r>
            <a:r>
              <a:rPr lang="en-US" sz="1600" kern="0" dirty="0"/>
              <a:t> a User "Michael Jackson” born on August 29, 1958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And</a:t>
            </a:r>
            <a:r>
              <a:rPr lang="en-US" sz="1600" kern="0" dirty="0"/>
              <a:t> a User "Elvis” born on January 8, 1935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And</a:t>
            </a:r>
            <a:r>
              <a:rPr lang="en-US" sz="1600" kern="0" dirty="0"/>
              <a:t> a User "John Lennon” born on October 9, 1940</a:t>
            </a:r>
            <a:endParaRPr lang="en-US" sz="1600" kern="0" dirty="0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4583060" y="1512055"/>
            <a:ext cx="3959943" cy="2547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Given</a:t>
            </a:r>
            <a:r>
              <a:rPr lang="en-US" sz="1600" kern="0" dirty="0"/>
              <a:t> the following users: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name                    | date of birth    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"Michael Jackson” | August 29, 1958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|</a:t>
            </a:r>
            <a:r>
              <a:rPr lang="en-US" sz="1600" kern="0" dirty="0"/>
              <a:t>"Elvis”                   | January 8, 1935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| </a:t>
            </a:r>
            <a:r>
              <a:rPr lang="en-US" sz="1600" kern="0" dirty="0"/>
              <a:t>"John Lennon”      | October 9, 1940 |</a:t>
            </a:r>
            <a:endParaRPr lang="en-US" sz="1600" kern="0" dirty="0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457200" y="4260787"/>
            <a:ext cx="8085803" cy="6326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/>
              <a:t>Note: BDD frameworks convert data table string to a </a:t>
            </a:r>
            <a:r>
              <a:rPr lang="en-US" sz="1600" kern="0" dirty="0" err="1"/>
              <a:t>DataTable</a:t>
            </a:r>
            <a:r>
              <a:rPr lang="en-US" sz="1600" kern="0" dirty="0"/>
              <a:t> object that can be used in step definitions.</a:t>
            </a:r>
            <a:endParaRPr lang="en-US" sz="16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Specification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44118"/>
            <a:ext cx="6781799" cy="111099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Collaborative approach where features’ desired </a:t>
            </a:r>
            <a:r>
              <a:rPr lang="en-US" dirty="0" err="1"/>
              <a:t>behaviours</a:t>
            </a:r>
            <a:r>
              <a:rPr lang="en-US" dirty="0"/>
              <a:t> are defined as </a:t>
            </a:r>
            <a:r>
              <a:rPr lang="en-US" dirty="0">
                <a:solidFill>
                  <a:srgbClr val="FF0000"/>
                </a:solidFill>
              </a:rPr>
              <a:t>rules</a:t>
            </a:r>
            <a:r>
              <a:rPr lang="en-US" dirty="0"/>
              <a:t> (requirements) and </a:t>
            </a:r>
            <a:r>
              <a:rPr lang="en-US" dirty="0">
                <a:solidFill>
                  <a:srgbClr val="FF0000"/>
                </a:solidFill>
              </a:rPr>
              <a:t>scenarios</a:t>
            </a:r>
            <a:r>
              <a:rPr lang="en-US" dirty="0"/>
              <a:t> (examples).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Scenarios act as </a:t>
            </a:r>
            <a:r>
              <a:rPr lang="en-US" dirty="0">
                <a:solidFill>
                  <a:srgbClr val="FF0000"/>
                </a:solidFill>
              </a:rPr>
              <a:t>automated acceptance tests.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457201" y="3037610"/>
            <a:ext cx="6781800" cy="945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 err="1"/>
              <a:t>Behaviour</a:t>
            </a:r>
            <a:r>
              <a:rPr lang="en-US" sz="1600" kern="0" dirty="0"/>
              <a:t> Driven Development (BDD) = agile, test-driven approach to software development that uses specification by example.</a:t>
            </a:r>
            <a:endParaRPr lang="en-US" sz="1600" kern="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Gherkin: More Use of Data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4007"/>
            <a:ext cx="2931242" cy="4313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A table with row headings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57200" y="1512054"/>
            <a:ext cx="4423973" cy="2547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Then</a:t>
            </a:r>
            <a:r>
              <a:rPr lang="en-US" sz="1600" kern="0" dirty="0"/>
              <a:t> I should see a vehicle that matches the following description: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Wheels        | 2                                 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Max Speed   | 60 mph                       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Accessories | lights, shopping basket |</a:t>
            </a:r>
            <a:endParaRPr lang="en-US" sz="1600" kern="0" dirty="0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280285" y="1512054"/>
            <a:ext cx="2272643" cy="254743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kern="0" dirty="0">
                <a:solidFill>
                  <a:srgbClr val="7030A0"/>
                </a:solidFill>
              </a:rPr>
              <a:t>Then</a:t>
            </a:r>
            <a:r>
              <a:rPr lang="en-US" sz="1600" kern="0" dirty="0"/>
              <a:t> my shopping list should contain: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Onions   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Potatoes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Kale       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Apples    |</a:t>
            </a:r>
            <a:endParaRPr lang="en-US" sz="1600" kern="0" dirty="0"/>
          </a:p>
          <a:p>
            <a:pPr marL="0" indent="0">
              <a:buNone/>
            </a:pPr>
            <a:r>
              <a:rPr lang="en-US" sz="1600" kern="0" dirty="0"/>
              <a:t>| Relish     |</a:t>
            </a:r>
            <a:endParaRPr lang="en-US" sz="1600" kern="0" dirty="0"/>
          </a:p>
        </p:txBody>
      </p:sp>
      <p:sp>
        <p:nvSpPr>
          <p:cNvPr id="7" name="Content Placeholder 2"/>
          <p:cNvSpPr txBox="1"/>
          <p:nvPr/>
        </p:nvSpPr>
        <p:spPr bwMode="auto">
          <a:xfrm>
            <a:off x="5280285" y="1145536"/>
            <a:ext cx="2272643" cy="4313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00B050"/>
                </a:solidFill>
              </a:rPr>
              <a:t>A list</a:t>
            </a:r>
            <a:endParaRPr lang="en-US" sz="1800" kern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Gherkin: Scenario 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9712"/>
            <a:ext cx="6781801" cy="34319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 Outline: </a:t>
            </a:r>
            <a:r>
              <a:rPr lang="en-US" sz="1500" dirty="0"/>
              <a:t>Withdraw fixed amount</a:t>
            </a:r>
            <a:endParaRPr lang="en-US" sz="1500" dirty="0"/>
          </a:p>
          <a:p>
            <a:pPr marL="0" indent="0">
              <a:buNone/>
            </a:pPr>
            <a:endParaRPr lang="en-US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I have &lt;Balance&gt; in my account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I choose to withdraw the fixed amount of &lt;Withdrawal&gt;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I should receive &lt;Received&gt; cash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the balance of my account should be &lt;Remaining&gt;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Examples:</a:t>
            </a:r>
            <a:endParaRPr lang="en-US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dirty="0"/>
              <a:t>| Balance | Withdrawal | Received | Remaining |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| $500     |  $50            | $50          | $450         |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| $500     |  $100          | $100        | $400         |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| $500     |  $200          | $200        | $300         |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57199" y="742951"/>
            <a:ext cx="7038109" cy="636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i="1" dirty="0">
                <a:solidFill>
                  <a:srgbClr val="008000"/>
                </a:solidFill>
                <a:latin typeface="+mn-lt"/>
              </a:rPr>
              <a:t>Used to defined sets of scenarios with same patterns but different argument and outcome values. Angle brackets &lt;..&gt; indicate placeholders. </a:t>
            </a:r>
            <a:endParaRPr lang="en-US" sz="1500" i="1" dirty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Gherkin: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690" y="1379712"/>
            <a:ext cx="7112410" cy="34319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Rule: </a:t>
            </a:r>
            <a:r>
              <a:rPr lang="en-US" sz="1500" dirty="0"/>
              <a:t>A user cannot withdraw more than their account’s balance.</a:t>
            </a:r>
            <a:endParaRPr lang="en-US" sz="1500" dirty="0"/>
          </a:p>
          <a:p>
            <a:pPr marL="0" indent="0">
              <a:buNone/>
            </a:pPr>
            <a:endParaRPr lang="en-US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User attempts to withdraw more than the balance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a user has £10 in their account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they choose to withdraw £20 from their account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they will be told they cannot withdraw more than the account’s balance.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45690" y="742951"/>
            <a:ext cx="7200900" cy="636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i="1" dirty="0">
                <a:solidFill>
                  <a:srgbClr val="008000"/>
                </a:solidFill>
                <a:latin typeface="+mn-lt"/>
              </a:rPr>
              <a:t>Used to structure scenario and present the rules they illustrate.</a:t>
            </a:r>
            <a:endParaRPr lang="en-US" sz="1500" i="1" dirty="0">
              <a:solidFill>
                <a:srgbClr val="008000"/>
              </a:solidFill>
              <a:latin typeface="+mn-lt"/>
            </a:endParaRPr>
          </a:p>
          <a:p>
            <a:r>
              <a:rPr lang="en-US" sz="1500" i="1" dirty="0">
                <a:solidFill>
                  <a:srgbClr val="008000"/>
                </a:solidFill>
                <a:latin typeface="+mn-lt"/>
              </a:rPr>
              <a:t>Rules are not processed by the BDD testing framework.</a:t>
            </a:r>
            <a:endParaRPr lang="en-US" sz="1500" i="1" dirty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Localisation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821532"/>
            <a:ext cx="7192795" cy="399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Gherkin Keywords have been translated to over 70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91427" y="4328322"/>
            <a:ext cx="7884537" cy="6552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Check other languages https://</a:t>
            </a:r>
            <a:r>
              <a:rPr lang="en-US" sz="1800" kern="0" dirty="0" err="1"/>
              <a:t>cucumber.io</a:t>
            </a:r>
            <a:r>
              <a:rPr lang="en-US" sz="1800" kern="0" dirty="0"/>
              <a:t>/docs/gherkin/languages/</a:t>
            </a:r>
            <a:endParaRPr lang="en-US" sz="1800" kern="0" dirty="0"/>
          </a:p>
          <a:p>
            <a:pPr marL="0" indent="0">
              <a:buNone/>
            </a:pPr>
            <a:r>
              <a:rPr lang="en-US" sz="1400" kern="0" dirty="0"/>
              <a:t>Contribute to the </a:t>
            </a:r>
            <a:r>
              <a:rPr lang="en-US" sz="1400" kern="0" dirty="0" err="1"/>
              <a:t>Github</a:t>
            </a:r>
            <a:r>
              <a:rPr lang="en-US" sz="1400" kern="0" dirty="0"/>
              <a:t> repository if missing or incorrect</a:t>
            </a:r>
            <a:endParaRPr lang="en-US" sz="14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1427" y="1299307"/>
          <a:ext cx="6000318" cy="28818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00159"/>
                <a:gridCol w="3000159"/>
              </a:tblGrid>
              <a:tr h="24379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b="1" dirty="0">
                          <a:effectLst/>
                        </a:rPr>
                        <a:t>English Keywords</a:t>
                      </a:r>
                      <a:endParaRPr lang="en-GB" sz="1400" b="1" dirty="0">
                        <a:effectLst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altLang="ja-JP" sz="1400" b="1" dirty="0">
                          <a:effectLst/>
                        </a:rPr>
                        <a:t>Chinese simplified</a:t>
                      </a:r>
                      <a:endParaRPr lang="ja-JP" altLang="en-US" sz="1400" b="1">
                        <a:effectLst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379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feature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>
                          <a:effectLst/>
                        </a:rPr>
                        <a:t>功能</a:t>
                      </a:r>
                      <a:endParaRPr lang="ja-JP" altLang="en-US" sz="1400">
                        <a:effectLst/>
                      </a:endParaRPr>
                    </a:p>
                  </a:txBody>
                  <a:tcPr marL="68580" marR="68580" marT="34290" marB="3429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009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rule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Rule</a:t>
                      </a:r>
                      <a:br>
                        <a:rPr lang="en-GB" sz="1400" dirty="0">
                          <a:effectLst/>
                        </a:rPr>
                      </a:br>
                      <a:r>
                        <a:rPr lang="ja-JP" altLang="en-US" sz="1400">
                          <a:effectLst/>
                        </a:rPr>
                        <a:t>规则</a:t>
                      </a:r>
                      <a:endParaRPr lang="ja-JP" altLang="en-US" sz="1400">
                        <a:effectLst/>
                      </a:endParaRPr>
                    </a:p>
                  </a:txBody>
                  <a:tcPr/>
                </a:tc>
              </a:tr>
              <a:tr h="412568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scenario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>
                          <a:effectLst/>
                        </a:rPr>
                        <a:t>场景</a:t>
                      </a:r>
                      <a:br>
                        <a:rPr lang="ja-JP" altLang="en-US" sz="1400">
                          <a:effectLst/>
                        </a:rPr>
                      </a:br>
                      <a:r>
                        <a:rPr lang="ja-JP" altLang="en-US" sz="1400">
                          <a:effectLst/>
                        </a:rPr>
                        <a:t>剧本</a:t>
                      </a:r>
                      <a:endParaRPr lang="ja-JP" altLang="en-US" sz="1400">
                        <a:effectLst/>
                      </a:endParaRPr>
                    </a:p>
                  </a:txBody>
                  <a:tcPr marL="68580" marR="68580" marT="34290" marB="34290"/>
                </a:tc>
              </a:tr>
              <a:tr h="581345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given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>
                          <a:effectLst/>
                        </a:rPr>
                        <a:t>假如</a:t>
                      </a:r>
                      <a:br>
                        <a:rPr lang="ja-JP" altLang="en-US" sz="1400">
                          <a:effectLst/>
                        </a:rPr>
                      </a:br>
                      <a:r>
                        <a:rPr lang="ja-JP" altLang="en-US" sz="1400">
                          <a:effectLst/>
                        </a:rPr>
                        <a:t>假设</a:t>
                      </a:r>
                      <a:br>
                        <a:rPr lang="ja-JP" altLang="en-US" sz="1400">
                          <a:effectLst/>
                        </a:rPr>
                      </a:br>
                      <a:r>
                        <a:rPr lang="ja-JP" altLang="en-US" sz="1400">
                          <a:effectLst/>
                        </a:rPr>
                        <a:t>假定</a:t>
                      </a:r>
                      <a:endParaRPr lang="ja-JP" altLang="en-US" sz="1400">
                        <a:effectLst/>
                      </a:endParaRPr>
                    </a:p>
                  </a:txBody>
                  <a:tcPr marL="68580" marR="68580" marT="34290" marB="34290"/>
                </a:tc>
              </a:tr>
              <a:tr h="243790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when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>
                          <a:effectLst/>
                        </a:rPr>
                        <a:t>当</a:t>
                      </a:r>
                      <a:endParaRPr lang="ja-JP" altLang="en-US" sz="1400">
                        <a:effectLst/>
                      </a:endParaRPr>
                    </a:p>
                  </a:txBody>
                  <a:tcPr marL="68580" marR="68580" marT="34290" marB="34290"/>
                </a:tc>
              </a:tr>
              <a:tr h="241706">
                <a:tc>
                  <a:txBody>
                    <a:bodyPr/>
                    <a:lstStyle/>
                    <a:p>
                      <a:pPr algn="l" fontAlgn="t"/>
                      <a:r>
                        <a:rPr lang="en-GB" sz="1400" dirty="0">
                          <a:effectLst/>
                        </a:rPr>
                        <a:t>then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400">
                          <a:effectLst/>
                        </a:rPr>
                        <a:t>那么</a:t>
                      </a:r>
                      <a:endParaRPr lang="ja-JP" altLang="en-US" sz="1400">
                        <a:effectLst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Writing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55512-01B5-4ED7-86BA-8C6D18B3156E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Understand the role of each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976" y="3727751"/>
            <a:ext cx="5741879" cy="760667"/>
          </a:xfrm>
        </p:spPr>
        <p:txBody>
          <a:bodyPr/>
          <a:lstStyle/>
          <a:p>
            <a:pPr marL="0" indent="0">
              <a:buNone/>
            </a:pPr>
            <a:r>
              <a:rPr lang="en-US" sz="1650" dirty="0"/>
              <a:t>The “Then” part describes the </a:t>
            </a:r>
            <a:r>
              <a:rPr lang="en-US" sz="1650" b="1" dirty="0"/>
              <a:t>desired state </a:t>
            </a:r>
            <a:r>
              <a:rPr lang="en-US" sz="1650" dirty="0"/>
              <a:t>of the machine after the action.</a:t>
            </a:r>
            <a:endParaRPr lang="en-US" sz="16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24008" y="1235439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Context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008" y="2469308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Action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4008" y="3703176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Outcome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426394" y="1996106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426394" y="3229975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 bwMode="auto">
          <a:xfrm>
            <a:off x="2653976" y="1344096"/>
            <a:ext cx="5741879" cy="5143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dirty="0"/>
              <a:t>The ”Given” part describe a </a:t>
            </a:r>
            <a:r>
              <a:rPr lang="en-US" sz="1650" b="1" dirty="0"/>
              <a:t>state</a:t>
            </a:r>
            <a:r>
              <a:rPr lang="en-US" sz="1650" dirty="0"/>
              <a:t> of the machine at the start of the scenario.</a:t>
            </a:r>
            <a:endParaRPr lang="en-US" sz="1650" dirty="0"/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2653976" y="2571750"/>
            <a:ext cx="5631041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50" dirty="0"/>
              <a:t>The “When” part describes an </a:t>
            </a:r>
            <a:r>
              <a:rPr lang="en-US" sz="1650" b="1" dirty="0"/>
              <a:t>action, </a:t>
            </a:r>
            <a:r>
              <a:rPr lang="en-US" sz="1650" dirty="0"/>
              <a:t>initiated by the World or the Machine.</a:t>
            </a:r>
            <a:endParaRPr lang="en-US" sz="16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Writing Style: Given steps (context, precondition)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437418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Given step describes the state of the machine.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 “Given” step as:</a:t>
            </a:r>
            <a:endParaRPr lang="en-US" sz="1600" dirty="0"/>
          </a:p>
          <a:p>
            <a:r>
              <a:rPr lang="en-US" dirty="0"/>
              <a:t>a declarative sentence with </a:t>
            </a:r>
            <a:r>
              <a:rPr lang="en-US" dirty="0">
                <a:solidFill>
                  <a:srgbClr val="FF0000"/>
                </a:solidFill>
              </a:rPr>
              <a:t>stative verb in past or present tense</a:t>
            </a:r>
            <a:r>
              <a:rPr lang="en-US" dirty="0"/>
              <a:t>.</a:t>
            </a:r>
            <a:endParaRPr lang="en-US" dirty="0"/>
          </a:p>
          <a:p>
            <a:pPr marL="300355" lvl="1" indent="0">
              <a:buNone/>
            </a:pPr>
            <a:r>
              <a:rPr lang="en-US" dirty="0">
                <a:solidFill>
                  <a:srgbClr val="7030A0"/>
                </a:solidFill>
              </a:rPr>
              <a:t>Given</a:t>
            </a:r>
            <a:r>
              <a:rPr lang="en-US" dirty="0"/>
              <a:t> the CAD holds information about an unresolved incident at 10 Downing Street</a:t>
            </a:r>
            <a:endParaRPr lang="en-US" dirty="0"/>
          </a:p>
          <a:p>
            <a:pPr marL="300355" lvl="1" indent="0">
              <a:buNone/>
            </a:pPr>
            <a:r>
              <a:rPr lang="en-US" dirty="0">
                <a:solidFill>
                  <a:srgbClr val="7030A0"/>
                </a:solidFill>
              </a:rPr>
              <a:t>Given</a:t>
            </a:r>
            <a:r>
              <a:rPr lang="en-US" dirty="0"/>
              <a:t> the user is logged in</a:t>
            </a:r>
            <a:endParaRPr lang="en-US" dirty="0"/>
          </a:p>
          <a:p>
            <a:pPr marL="300355" lvl="1" indent="0">
              <a:buNone/>
            </a:pPr>
            <a:r>
              <a:rPr lang="en-US" dirty="0">
                <a:solidFill>
                  <a:srgbClr val="7030A0"/>
                </a:solidFill>
              </a:rPr>
              <a:t>Given</a:t>
            </a:r>
            <a:r>
              <a:rPr lang="en-US" dirty="0"/>
              <a:t> the user made two failed logging attempts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 noun phrase </a:t>
            </a:r>
            <a:endParaRPr lang="en-US" dirty="0">
              <a:solidFill>
                <a:srgbClr val="FF0000"/>
              </a:solidFill>
            </a:endParaRPr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Given</a:t>
            </a:r>
            <a:r>
              <a:rPr lang="en-US" sz="1600" dirty="0"/>
              <a:t> an incident at 10 Downing Street</a:t>
            </a:r>
            <a:endParaRPr lang="en-US" sz="1600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Given</a:t>
            </a:r>
            <a:r>
              <a:rPr lang="en-US" sz="1600" dirty="0"/>
              <a:t> a user named “Dave”</a:t>
            </a:r>
            <a:endParaRPr lang="en-US" sz="1600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Given</a:t>
            </a:r>
            <a:r>
              <a:rPr lang="en-US" sz="1600" dirty="0"/>
              <a:t> a user with an empty shopping basket</a:t>
            </a:r>
            <a:endParaRPr lang="en-US" sz="1600" dirty="0"/>
          </a:p>
          <a:p>
            <a:pPr marL="300355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Writing Style: When steps (action)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3543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When step describes a shared action, initiated by the World or the Machine.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Write a When step as </a:t>
            </a:r>
            <a:endParaRPr lang="en-US" dirty="0"/>
          </a:p>
          <a:p>
            <a:r>
              <a:rPr lang="en-US" dirty="0"/>
              <a:t>a declarative sentence with an </a:t>
            </a:r>
            <a:r>
              <a:rPr lang="en-US" dirty="0">
                <a:solidFill>
                  <a:srgbClr val="FF0000"/>
                </a:solidFill>
              </a:rPr>
              <a:t>action verb in the present tense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kern="0" dirty="0">
                <a:solidFill>
                  <a:srgbClr val="7030A0"/>
                </a:solidFill>
              </a:rPr>
              <a:t>When</a:t>
            </a:r>
            <a:r>
              <a:rPr lang="en-US" sz="1800" kern="0" dirty="0"/>
              <a:t> the call handler receives a call about an incident at 10 Downing Street</a:t>
            </a:r>
            <a:endParaRPr lang="en-US" sz="1800" kern="0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When</a:t>
            </a:r>
            <a:r>
              <a:rPr lang="en-US" dirty="0"/>
              <a:t> the CAD searches for the nearest available ambulances</a:t>
            </a:r>
            <a:endParaRPr lang="en-US" sz="1800" kern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When step describes the action to be tested by the scenario.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Writing Style: Then steps (outcome, postcondition)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Then steps describe the desired state of the machine after the action.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a declarative sentence with: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modal verb expressing obligation </a:t>
            </a:r>
            <a:r>
              <a:rPr lang="en-US" dirty="0"/>
              <a:t>(“should”, “shall”, “will”, “must”)</a:t>
            </a:r>
            <a:endParaRPr lang="en-US" dirty="0"/>
          </a:p>
          <a:p>
            <a:pPr marL="300355" lvl="1" indent="0">
              <a:buNone/>
            </a:pPr>
            <a:r>
              <a:rPr lang="en-US" dirty="0">
                <a:solidFill>
                  <a:srgbClr val="7030A0"/>
                </a:solidFill>
              </a:rPr>
              <a:t>Then</a:t>
            </a:r>
            <a:r>
              <a:rPr lang="en-US" dirty="0"/>
              <a:t> the form should be redisplayed</a:t>
            </a:r>
            <a:endParaRPr lang="en-US" dirty="0"/>
          </a:p>
          <a:p>
            <a:pPr marL="300355" lvl="1" indent="0">
              <a:buNone/>
            </a:pPr>
            <a:r>
              <a:rPr lang="en-US" dirty="0">
                <a:solidFill>
                  <a:srgbClr val="7030A0"/>
                </a:solidFill>
              </a:rPr>
              <a:t>And</a:t>
            </a:r>
            <a:r>
              <a:rPr lang="en-US" dirty="0"/>
              <a:t> I should see a message advising me of the correct number of digits (16)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stative verb in the present tense</a:t>
            </a:r>
            <a:r>
              <a:rPr lang="en-US" dirty="0"/>
              <a:t>.</a:t>
            </a:r>
            <a:endParaRPr lang="en-US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Then</a:t>
            </a:r>
            <a:r>
              <a:rPr lang="en-US" sz="1600" dirty="0"/>
              <a:t> </a:t>
            </a:r>
            <a:r>
              <a:rPr lang="en-US" sz="1600" kern="0" dirty="0"/>
              <a:t>the call handler is presented with previous </a:t>
            </a:r>
            <a:r>
              <a:rPr lang="en-US" sz="1600" dirty="0"/>
              <a:t>information about the incident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Keep the objectives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8700"/>
            <a:ext cx="7240524" cy="3543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main purpose is communication </a:t>
            </a:r>
            <a:r>
              <a:rPr lang="en-US" dirty="0"/>
              <a:t>and keeping stakeholders engaged.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scenarios should </a:t>
            </a:r>
            <a:r>
              <a:rPr lang="en-US" dirty="0">
                <a:solidFill>
                  <a:srgbClr val="FF0000"/>
                </a:solidFill>
              </a:rPr>
              <a:t>clarify the requirements</a:t>
            </a:r>
            <a:r>
              <a:rPr lang="en-US" dirty="0"/>
              <a:t>, they are not meant to be exhaustive tests.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scenarios should </a:t>
            </a:r>
            <a:r>
              <a:rPr lang="en-US" dirty="0">
                <a:solidFill>
                  <a:srgbClr val="FF0000"/>
                </a:solidFill>
              </a:rPr>
              <a:t>support the evolution of the product</a:t>
            </a:r>
            <a:r>
              <a:rPr lang="en-US" dirty="0"/>
              <a:t> by being resilient to change and easy to maintain.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27" y="228600"/>
            <a:ext cx="8104909" cy="514350"/>
          </a:xfrm>
        </p:spPr>
        <p:txBody>
          <a:bodyPr/>
          <a:lstStyle/>
          <a:p>
            <a:pPr algn="l"/>
            <a:r>
              <a:rPr lang="en-US" sz="2400" dirty="0"/>
              <a:t>Concepts: Goals, Features, Requirements, Examples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883226" y="1043744"/>
            <a:ext cx="1732359" cy="488156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Goal</a:t>
            </a:r>
            <a:endParaRPr lang="en-GB" sz="1500" dirty="0">
              <a:latin typeface="+mj-lt"/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3293017" y="1043744"/>
            <a:ext cx="4311254" cy="5914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650" dirty="0">
                <a:latin typeface="Trebuchet MS" pitchFamily="34" charset="0"/>
              </a:rPr>
              <a:t>A desired property of the World</a:t>
            </a:r>
            <a:endParaRPr lang="en-GB" sz="1650" dirty="0">
              <a:latin typeface="Trebuchet MS" pitchFamily="34" charset="0"/>
            </a:endParaRPr>
          </a:p>
        </p:txBody>
      </p:sp>
      <p:sp>
        <p:nvSpPr>
          <p:cNvPr id="7" name="Hexagon 6"/>
          <p:cNvSpPr/>
          <p:nvPr/>
        </p:nvSpPr>
        <p:spPr>
          <a:xfrm>
            <a:off x="883226" y="2040082"/>
            <a:ext cx="1732359" cy="514350"/>
          </a:xfrm>
          <a:prstGeom prst="hexagon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Feature</a:t>
            </a:r>
            <a:endParaRPr lang="en-GB" sz="1500" dirty="0">
              <a:latin typeface="+mj-lt"/>
            </a:endParaRPr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3293017" y="1960632"/>
            <a:ext cx="4516041" cy="5914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500" dirty="0">
                <a:latin typeface="Trebuchet MS" pitchFamily="34" charset="0"/>
              </a:rPr>
              <a:t>An externally visible functionality or quality that</a:t>
            </a:r>
            <a:endParaRPr lang="en-GB" sz="1500" dirty="0">
              <a:latin typeface="Trebuchet MS" pitchFamily="34" charset="0"/>
            </a:endParaRPr>
          </a:p>
          <a:p>
            <a:pPr marL="257175" indent="-257175" eaLnBrk="0" hangingPunct="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en-GB" sz="1500" dirty="0">
                <a:latin typeface="Trebuchet MS" pitchFamily="34" charset="0"/>
              </a:rPr>
              <a:t>contributes to one or more goals</a:t>
            </a:r>
            <a:endParaRPr lang="en-GB" sz="1500" dirty="0">
              <a:latin typeface="Trebuchet MS" pitchFamily="34" charset="0"/>
            </a:endParaRPr>
          </a:p>
          <a:p>
            <a:pPr marL="257175" indent="-257175" eaLnBrk="0" hangingPunct="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en-GB" sz="1500" dirty="0">
                <a:latin typeface="Trebuchet MS" pitchFamily="34" charset="0"/>
              </a:rPr>
              <a:t>is defined by a set of requirements</a:t>
            </a:r>
            <a:endParaRPr lang="en-GB" sz="1500" dirty="0">
              <a:latin typeface="Trebuchet MS" pitchFamily="34" charset="0"/>
            </a:endParaRPr>
          </a:p>
        </p:txBody>
      </p:sp>
      <p:sp>
        <p:nvSpPr>
          <p:cNvPr id="9" name="Hexagon 8"/>
          <p:cNvSpPr/>
          <p:nvPr/>
        </p:nvSpPr>
        <p:spPr>
          <a:xfrm>
            <a:off x="756901" y="3080569"/>
            <a:ext cx="1985010" cy="514350"/>
          </a:xfrm>
          <a:prstGeom prst="hexagon">
            <a:avLst>
              <a:gd name="adj" fmla="val 0"/>
              <a:gd name="vf" fmla="val 115470"/>
            </a:avLst>
          </a:prstGeom>
          <a:ln w="57150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latin typeface="+mj-lt"/>
              </a:rPr>
              <a:t>Requirement</a:t>
            </a:r>
            <a:endParaRPr lang="en-GB" sz="1500" dirty="0">
              <a:latin typeface="+mj-lt"/>
            </a:endParaRPr>
          </a:p>
          <a:p>
            <a:pPr algn="ctr">
              <a:defRPr/>
            </a:pPr>
            <a:r>
              <a:rPr lang="en-GB" sz="1500" dirty="0">
                <a:latin typeface="+mj-lt"/>
              </a:rPr>
              <a:t>(aka rule in BDD)</a:t>
            </a:r>
            <a:endParaRPr lang="en-GB" sz="1500" dirty="0">
              <a:latin typeface="+mj-lt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3349455" y="3060234"/>
            <a:ext cx="4516041" cy="5092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500" dirty="0">
                <a:latin typeface="Trebuchet MS" pitchFamily="34" charset="0"/>
              </a:rPr>
              <a:t>A desired property of the feature</a:t>
            </a:r>
            <a:endParaRPr lang="en-GB" sz="1500" dirty="0">
              <a:latin typeface="Trebuchet MS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83226" y="4103102"/>
            <a:ext cx="1732359" cy="488156"/>
          </a:xfrm>
          <a:prstGeom prst="roundRect">
            <a:avLst>
              <a:gd name="adj" fmla="val 0"/>
            </a:avLst>
          </a:prstGeom>
          <a:ln w="12700">
            <a:solidFill>
              <a:srgbClr val="0070C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1500" dirty="0">
                <a:solidFill>
                  <a:schemeClr val="tx1"/>
                </a:solidFill>
                <a:latin typeface="+mj-lt"/>
              </a:rPr>
              <a:t>Example </a:t>
            </a:r>
            <a:br>
              <a:rPr lang="en-GB" sz="1500" dirty="0">
                <a:solidFill>
                  <a:schemeClr val="tx1"/>
                </a:solidFill>
                <a:latin typeface="+mj-lt"/>
              </a:rPr>
            </a:br>
            <a:r>
              <a:rPr lang="en-GB" sz="1500" dirty="0">
                <a:solidFill>
                  <a:schemeClr val="tx1"/>
                </a:solidFill>
                <a:latin typeface="+mj-lt"/>
              </a:rPr>
              <a:t>(aka scenario)</a:t>
            </a:r>
            <a:endParaRPr lang="en-GB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Content Placeholder 2"/>
          <p:cNvSpPr txBox="1"/>
          <p:nvPr/>
        </p:nvSpPr>
        <p:spPr bwMode="auto">
          <a:xfrm>
            <a:off x="3293017" y="4032926"/>
            <a:ext cx="4516041" cy="862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500" dirty="0">
                <a:latin typeface="Trebuchet MS" pitchFamily="34" charset="0"/>
              </a:rPr>
              <a:t>A concrete illustration of a requirement/rule</a:t>
            </a:r>
            <a:endParaRPr lang="en-GB" sz="1500" dirty="0">
              <a:latin typeface="Trebuchet MS" pitchFamily="34" charset="0"/>
            </a:endParaRPr>
          </a:p>
          <a:p>
            <a:pPr marL="257175" indent="-257175" eaLnBrk="0" hangingPunct="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en-GB" sz="1500" dirty="0">
                <a:latin typeface="Trebuchet MS" pitchFamily="34" charset="0"/>
              </a:rPr>
              <a:t>to clarify and help understanding the rule</a:t>
            </a:r>
            <a:endParaRPr lang="en-GB" sz="1500" dirty="0">
              <a:latin typeface="Trebuchet MS" pitchFamily="34" charset="0"/>
            </a:endParaRPr>
          </a:p>
          <a:p>
            <a:pPr marL="257175" indent="-257175" eaLnBrk="0" hangingPunct="0">
              <a:spcBef>
                <a:spcPct val="20000"/>
              </a:spcBef>
              <a:buFont typeface="Arial" panose="02080604020202020204" pitchFamily="34" charset="0"/>
              <a:buChar char="•"/>
            </a:pPr>
            <a:r>
              <a:rPr lang="en-GB" sz="1500" dirty="0">
                <a:latin typeface="Trebuchet MS" pitchFamily="34" charset="0"/>
              </a:rPr>
              <a:t>to serve as acceptance test</a:t>
            </a:r>
            <a:endParaRPr lang="en-GB" sz="1500" dirty="0">
              <a:latin typeface="Trebuchet MS" pitchFamily="34" charset="0"/>
            </a:endParaRPr>
          </a:p>
        </p:txBody>
      </p:sp>
      <p:cxnSp>
        <p:nvCxnSpPr>
          <p:cNvPr id="14" name="Straight Arrow Connector 13"/>
          <p:cNvCxnSpPr>
            <a:stCxn id="11" idx="0"/>
          </p:cNvCxnSpPr>
          <p:nvPr/>
        </p:nvCxnSpPr>
        <p:spPr>
          <a:xfrm flipV="1">
            <a:off x="1749406" y="3594919"/>
            <a:ext cx="0" cy="508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742333" y="2554432"/>
            <a:ext cx="0" cy="508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741904" y="1531900"/>
            <a:ext cx="0" cy="50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/>
          <p:nvPr/>
        </p:nvSpPr>
        <p:spPr bwMode="auto">
          <a:xfrm>
            <a:off x="661541" y="3710611"/>
            <a:ext cx="1114719" cy="2767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500" dirty="0">
                <a:latin typeface="Trebuchet MS" pitchFamily="34" charset="0"/>
              </a:rPr>
              <a:t>illustrates</a:t>
            </a:r>
            <a:endParaRPr lang="en-GB" sz="1500" dirty="0">
              <a:latin typeface="Trebuchet MS" pitchFamily="34" charset="0"/>
            </a:endParaRPr>
          </a:p>
        </p:txBody>
      </p:sp>
      <p:sp>
        <p:nvSpPr>
          <p:cNvPr id="20" name="Content Placeholder 2"/>
          <p:cNvSpPr txBox="1"/>
          <p:nvPr/>
        </p:nvSpPr>
        <p:spPr bwMode="auto">
          <a:xfrm>
            <a:off x="883226" y="2669101"/>
            <a:ext cx="992500" cy="3147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500" dirty="0">
                <a:latin typeface="Trebuchet MS" pitchFamily="34" charset="0"/>
              </a:rPr>
              <a:t>defines</a:t>
            </a:r>
            <a:endParaRPr lang="en-GB" sz="1500" dirty="0">
              <a:latin typeface="Trebuchet MS" pitchFamily="34" charset="0"/>
            </a:endParaRPr>
          </a:p>
        </p:txBody>
      </p:sp>
      <p:sp>
        <p:nvSpPr>
          <p:cNvPr id="21" name="Content Placeholder 2"/>
          <p:cNvSpPr txBox="1"/>
          <p:nvPr/>
        </p:nvSpPr>
        <p:spPr bwMode="auto">
          <a:xfrm>
            <a:off x="443345" y="1650231"/>
            <a:ext cx="1551113" cy="3366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GB" sz="1350" dirty="0">
                <a:latin typeface="Trebuchet MS" pitchFamily="34" charset="0"/>
              </a:rPr>
              <a:t>contributes to</a:t>
            </a:r>
            <a:endParaRPr lang="en-GB" sz="135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Six principles: BRIEF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396"/>
            <a:ext cx="7200900" cy="38496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Business Language</a:t>
            </a:r>
            <a:endParaRPr lang="en-US" dirty="0"/>
          </a:p>
          <a:p>
            <a:pPr lvl="1"/>
            <a:r>
              <a:rPr lang="en-US" dirty="0"/>
              <a:t>written in the language of the business (the World)</a:t>
            </a:r>
            <a:endParaRPr lang="en-US" dirty="0"/>
          </a:p>
          <a:p>
            <a:pPr marL="386080" indent="-386080">
              <a:buFont typeface="+mj-lt"/>
              <a:buAutoNum type="arabicPeriod"/>
            </a:pPr>
            <a:r>
              <a:rPr lang="en-GB" sz="1950" dirty="0"/>
              <a:t>Real data</a:t>
            </a:r>
            <a:endParaRPr lang="en-GB" sz="1950" dirty="0"/>
          </a:p>
          <a:p>
            <a:pPr lvl="1"/>
            <a:r>
              <a:rPr lang="en-GB" sz="1500" dirty="0"/>
              <a:t>using concrete, real data</a:t>
            </a:r>
            <a:endParaRPr lang="en-GB" sz="1500" dirty="0"/>
          </a:p>
          <a:p>
            <a:pPr marL="386080" indent="-386080">
              <a:buFont typeface="+mj-lt"/>
              <a:buAutoNum type="arabicPeriod"/>
            </a:pPr>
            <a:r>
              <a:rPr lang="en-GB" sz="1950" dirty="0"/>
              <a:t>Intention revealing</a:t>
            </a:r>
            <a:endParaRPr lang="en-GB" sz="1950" dirty="0"/>
          </a:p>
          <a:p>
            <a:pPr lvl="1"/>
            <a:r>
              <a:rPr lang="en-GB" sz="1500" dirty="0"/>
              <a:t>every line should describe intent, not mechanics</a:t>
            </a:r>
            <a:endParaRPr lang="en-GB" sz="1800" dirty="0"/>
          </a:p>
          <a:p>
            <a:pPr marL="386080" indent="-386080">
              <a:buFont typeface="+mj-lt"/>
              <a:buAutoNum type="arabicPeriod"/>
            </a:pPr>
            <a:r>
              <a:rPr lang="en-GB" sz="1950" dirty="0"/>
              <a:t>Essential</a:t>
            </a:r>
            <a:endParaRPr lang="en-GB" sz="1950" dirty="0"/>
          </a:p>
          <a:p>
            <a:pPr lvl="1"/>
            <a:r>
              <a:rPr lang="en-GB" sz="1500" dirty="0"/>
              <a:t>illustrates a rule without incidental information</a:t>
            </a:r>
            <a:endParaRPr lang="en-GB" sz="1500" dirty="0"/>
          </a:p>
          <a:p>
            <a:pPr marL="386080" indent="-386080">
              <a:buFont typeface="+mj-lt"/>
              <a:buAutoNum type="arabicPeriod"/>
            </a:pPr>
            <a:r>
              <a:rPr lang="en-GB" sz="1950" dirty="0"/>
              <a:t>Focused</a:t>
            </a:r>
            <a:endParaRPr lang="en-GB" sz="1950" dirty="0"/>
          </a:p>
          <a:p>
            <a:pPr lvl="1"/>
            <a:r>
              <a:rPr lang="en-GB" sz="1500" dirty="0"/>
              <a:t>illustrates a single rule</a:t>
            </a:r>
            <a:endParaRPr lang="en-GB" sz="1500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Brief </a:t>
            </a:r>
            <a:endParaRPr lang="en-GB" dirty="0"/>
          </a:p>
          <a:p>
            <a:pPr marL="643255" lvl="1" indent="-342900"/>
            <a:r>
              <a:rPr lang="en-GB" dirty="0"/>
              <a:t>should be short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pic>
        <p:nvPicPr>
          <p:cNvPr id="5" name="Picture 4" descr="The BDD Books - Formula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175" y="2622526"/>
            <a:ext cx="1622650" cy="210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DCD53-B62F-4906-83BE-F7F53AA94DD4}" type="slidenum">
              <a:rPr lang="en-GB" smtClean="0"/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Mistake #1: Scenario is a rule, not a concrete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62675"/>
            <a:ext cx="5870864" cy="337413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Feature: </a:t>
            </a:r>
            <a:r>
              <a:rPr lang="en-US" sz="1500" dirty="0"/>
              <a:t>Charge Users for Bike Hires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Rule: </a:t>
            </a:r>
            <a:r>
              <a:rPr lang="en-GB" sz="1500" dirty="0"/>
              <a:t>The first 30 minutes of each journey is free; longer journeys have an additional fee of £2 for each extra 30 minutes started.</a:t>
            </a:r>
            <a:endParaRPr lang="en-GB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</a:t>
            </a:r>
            <a:r>
              <a:rPr lang="en-US" sz="1500" dirty="0"/>
              <a:t> a journey less than 30 min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the journey is less than 30 minutes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the journey is free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a journey between 30 min and an hour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the journey is between 30 min and an hour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the journey cost £2</a:t>
            </a:r>
            <a:endParaRPr lang="en-US" sz="1500" dirty="0"/>
          </a:p>
        </p:txBody>
      </p:sp>
      <p:sp>
        <p:nvSpPr>
          <p:cNvPr id="6" name="Rectangle 5"/>
          <p:cNvSpPr/>
          <p:nvPr/>
        </p:nvSpPr>
        <p:spPr>
          <a:xfrm>
            <a:off x="557645" y="4336811"/>
            <a:ext cx="371703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008000"/>
                </a:solidFill>
                <a:latin typeface="+mn-lt"/>
              </a:rPr>
              <a:t>Students’ scenarios in past exercises</a:t>
            </a:r>
            <a:endParaRPr lang="en-US" sz="1500" i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70073" y="2326578"/>
            <a:ext cx="245225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FF0000"/>
                </a:solidFill>
                <a:latin typeface="+mn-lt"/>
              </a:rPr>
              <a:t>No When step. What is the action being defined and tested?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0073" y="3413481"/>
            <a:ext cx="22305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FF0000"/>
                </a:solidFill>
                <a:latin typeface="+mn-lt"/>
              </a:rPr>
              <a:t>No concrete data. What concrete data are needed to code the action?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0072" y="967942"/>
            <a:ext cx="267392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solidFill>
                  <a:srgbClr val="FF0000"/>
                </a:solidFill>
                <a:latin typeface="+mn-lt"/>
              </a:rPr>
              <a:t>The scenarios restate the rule; they don’t illustrate it.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182" y="228600"/>
            <a:ext cx="8132618" cy="514350"/>
          </a:xfrm>
        </p:spPr>
        <p:txBody>
          <a:bodyPr/>
          <a:lstStyle/>
          <a:p>
            <a:pPr algn="l"/>
            <a:r>
              <a:rPr lang="en-US" dirty="0"/>
              <a:t>Fix: Clarify the action and use concrete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54182" y="742950"/>
            <a:ext cx="5874327" cy="428625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Rule: </a:t>
            </a:r>
            <a:r>
              <a:rPr lang="en-GB" sz="1500" dirty="0"/>
              <a:t>The first 30 minutes of each journey is free; longer journeys have an additional fee of £2 for each extra 30 minutes started.</a:t>
            </a:r>
            <a:endParaRPr lang="en-GB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 outline:</a:t>
            </a:r>
            <a:r>
              <a:rPr lang="en-US" sz="1500" dirty="0"/>
              <a:t> a journey cost is computed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a user hires a bike at &lt;start time&gt;</a:t>
            </a:r>
            <a:endParaRPr lang="en-US" sz="1500" dirty="0"/>
          </a:p>
          <a:p>
            <a:pPr marL="0" indent="0">
              <a:buNone/>
            </a:pPr>
            <a:r>
              <a:rPr lang="en-GB" sz="1500" dirty="0">
                <a:solidFill>
                  <a:srgbClr val="7030A0"/>
                </a:solidFill>
              </a:rPr>
              <a:t>And</a:t>
            </a:r>
            <a:r>
              <a:rPr lang="en-GB" sz="1500" dirty="0"/>
              <a:t> returns the bike at &lt;return time&gt;</a:t>
            </a:r>
            <a:endParaRPr lang="en-GB" sz="1500" dirty="0"/>
          </a:p>
          <a:p>
            <a:pPr marL="0" indent="0">
              <a:buNone/>
            </a:pPr>
            <a:r>
              <a:rPr lang="en-GB" sz="1500" dirty="0">
                <a:solidFill>
                  <a:srgbClr val="7030A0"/>
                </a:solidFill>
              </a:rPr>
              <a:t>When</a:t>
            </a:r>
            <a:r>
              <a:rPr lang="en-GB" sz="1500" dirty="0"/>
              <a:t> the journey cost is calculated</a:t>
            </a:r>
            <a:endParaRPr lang="en-GB" sz="1500" dirty="0"/>
          </a:p>
          <a:p>
            <a:pPr marL="0" indent="0">
              <a:buNone/>
            </a:pPr>
            <a:r>
              <a:rPr lang="en-GB" sz="1500" dirty="0">
                <a:solidFill>
                  <a:srgbClr val="7030A0"/>
                </a:solidFill>
              </a:rPr>
              <a:t>Then</a:t>
            </a:r>
            <a:r>
              <a:rPr lang="en-GB" sz="1500" dirty="0"/>
              <a:t> the journey's duration is &lt;duration&gt; </a:t>
            </a:r>
            <a:endParaRPr lang="en-GB" sz="1500" dirty="0"/>
          </a:p>
          <a:p>
            <a:pPr marL="0" indent="0">
              <a:buNone/>
            </a:pPr>
            <a:r>
              <a:rPr lang="en-GB" sz="1500" dirty="0">
                <a:solidFill>
                  <a:srgbClr val="7030A0"/>
                </a:solidFill>
              </a:rPr>
              <a:t>And</a:t>
            </a:r>
            <a:r>
              <a:rPr lang="en-GB" sz="1500" dirty="0"/>
              <a:t> the journey will be charged &lt;cost&gt;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r>
              <a:rPr lang="en-GB" sz="1500" dirty="0">
                <a:solidFill>
                  <a:srgbClr val="7030A0"/>
                </a:solidFill>
              </a:rPr>
              <a:t>Examples:</a:t>
            </a:r>
            <a:br>
              <a:rPr lang="en-GB" sz="1500" dirty="0"/>
            </a:br>
            <a:r>
              <a:rPr lang="en-GB" sz="1500" dirty="0"/>
              <a:t>| start time | return time | duration | cost |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|       10:05 |           10:35 |          30 |     0 |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|       10:45 |           11:16 |          31 |     2 |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|       11:11 |           12:11 |          60 |     2 |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|       12:30 |           13:35 |          65 |     4 |</a:t>
            </a:r>
            <a:endParaRPr lang="en-GB" sz="1500" dirty="0"/>
          </a:p>
          <a:p>
            <a:pPr marL="0" indent="0">
              <a:buNone/>
            </a:pPr>
            <a:endParaRPr lang="en-GB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8" name="Content Placeholder 2"/>
          <p:cNvSpPr txBox="1"/>
          <p:nvPr/>
        </p:nvSpPr>
        <p:spPr bwMode="auto">
          <a:xfrm>
            <a:off x="6549736" y="1799526"/>
            <a:ext cx="2411730" cy="724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008000"/>
                </a:solidFill>
                <a:latin typeface="Comic Sans MS" panose="030F0902030302020204" pitchFamily="66" charset="0"/>
              </a:rPr>
              <a:t>The Given part describes the state and arguments relevant to the action.</a:t>
            </a:r>
            <a:endParaRPr lang="en-US" sz="1500" kern="0" dirty="0">
              <a:solidFill>
                <a:srgbClr val="008000"/>
              </a:solidFill>
              <a:latin typeface="Comic Sans MS" panose="030F0902030302020204" pitchFamily="66" charset="0"/>
            </a:endParaRPr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6549736" y="2721483"/>
            <a:ext cx="2411730" cy="7383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008000"/>
                </a:solidFill>
                <a:latin typeface="Comic Sans MS" panose="030F0902030302020204" pitchFamily="66" charset="0"/>
              </a:rPr>
              <a:t>The Then part describes the action’s return values and resulting state.</a:t>
            </a:r>
            <a:endParaRPr lang="en-US" sz="1500" kern="0" dirty="0">
              <a:solidFill>
                <a:srgbClr val="008000"/>
              </a:solidFill>
              <a:latin typeface="Comic Sans MS" panose="030F0902030302020204" pitchFamily="66" charset="0"/>
            </a:endParaRPr>
          </a:p>
        </p:txBody>
      </p:sp>
      <p:sp>
        <p:nvSpPr>
          <p:cNvPr id="3" name="Content Placeholder 2"/>
          <p:cNvSpPr txBox="1"/>
          <p:nvPr/>
        </p:nvSpPr>
        <p:spPr bwMode="auto">
          <a:xfrm>
            <a:off x="6549736" y="3657442"/>
            <a:ext cx="2411730" cy="12574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latin typeface="Comic Sans MS" panose="030F0902030302020204" pitchFamily="66" charset="0"/>
              </a:rPr>
              <a:t>Note: data must be relevant to the scenario.</a:t>
            </a:r>
            <a:endParaRPr lang="en-US" sz="1400" kern="0" dirty="0">
              <a:latin typeface="Comic Sans MS" panose="030F0902030302020204" pitchFamily="66" charset="0"/>
            </a:endParaRPr>
          </a:p>
          <a:p>
            <a:pPr marL="0" indent="0">
              <a:buNone/>
            </a:pPr>
            <a:r>
              <a:rPr lang="en-US" sz="1400" kern="0" dirty="0">
                <a:latin typeface="Comic Sans MS" panose="030F0902030302020204" pitchFamily="66" charset="0"/>
              </a:rPr>
              <a:t>E.g. we don’t include the journey’s start and return locations, user’s name, etc.</a:t>
            </a:r>
            <a:endParaRPr lang="en-US" sz="1400" kern="0" dirty="0">
              <a:latin typeface="Comic Sans MS" panose="030F0902030302020204" pitchFamily="66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Mistake #2: Describing the mechanics of interactions</a:t>
            </a:r>
            <a:br>
              <a:rPr lang="en-US" sz="1500" dirty="0"/>
            </a:br>
            <a:r>
              <a:rPr lang="en-US" sz="1500" dirty="0"/>
              <a:t>( a “clickety-click” scenario”)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973393"/>
            <a:ext cx="7295804" cy="278479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</a:t>
            </a:r>
            <a:r>
              <a:rPr lang="en-US" sz="1500" dirty="0"/>
              <a:t> Dave logs in before reading an article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a User ”Dave” exists with password "secret”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I am on the home page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I am not logged 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I click on the link for the page “How to write better scenarios”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I am redirected to the login form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I fill in "Username” with ”Dave”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I fill in "Password” with "secret”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I click "Login”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I should be on the page “How to write better scenarios”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68036" y="3785094"/>
            <a:ext cx="6172200" cy="11298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500" kern="0" dirty="0">
                <a:solidFill>
                  <a:srgbClr val="FF0000"/>
                </a:solidFill>
              </a:rPr>
              <a:t>Long and boring to read.</a:t>
            </a:r>
            <a:endParaRPr lang="en-US" sz="1500" kern="0" dirty="0">
              <a:solidFill>
                <a:srgbClr val="FF0000"/>
              </a:solidFill>
            </a:endParaRPr>
          </a:p>
          <a:p>
            <a:r>
              <a:rPr lang="en-US" sz="1500" kern="0" dirty="0">
                <a:solidFill>
                  <a:srgbClr val="FF0000"/>
                </a:solidFill>
              </a:rPr>
              <a:t>The scenario is not robust to changes in user interface.</a:t>
            </a:r>
            <a:endParaRPr lang="en-US" sz="1500" kern="0" dirty="0">
              <a:solidFill>
                <a:srgbClr val="FF0000"/>
              </a:solidFill>
            </a:endParaRPr>
          </a:p>
          <a:p>
            <a:r>
              <a:rPr lang="en-US" sz="1500" kern="0" dirty="0">
                <a:solidFill>
                  <a:srgbClr val="FF0000"/>
                </a:solidFill>
              </a:rPr>
              <a:t>The purpose (intention) of the scenario is not clear.</a:t>
            </a:r>
            <a:endParaRPr lang="en-US" sz="1500" kern="0" dirty="0">
              <a:solidFill>
                <a:srgbClr val="FF0000"/>
              </a:solidFill>
            </a:endParaRPr>
          </a:p>
          <a:p>
            <a:r>
              <a:rPr lang="en-US" sz="1500" kern="0" dirty="0">
                <a:solidFill>
                  <a:srgbClr val="FF0000"/>
                </a:solidFill>
              </a:rPr>
              <a:t>Multiple When steps suggest more than one intention.</a:t>
            </a:r>
            <a:endParaRPr lang="en-US" sz="1500" kern="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8789" y="4037286"/>
            <a:ext cx="2892138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+mn-lt"/>
              </a:rPr>
              <a:t>Example adapted from: </a:t>
            </a:r>
            <a:r>
              <a:rPr lang="en-US" sz="1050" dirty="0" err="1">
                <a:latin typeface="+mn-lt"/>
              </a:rPr>
              <a:t>Seb</a:t>
            </a:r>
            <a:r>
              <a:rPr lang="en-US" sz="1050" dirty="0">
                <a:latin typeface="+mn-lt"/>
              </a:rPr>
              <a:t> Rose, Matt Wynne, </a:t>
            </a:r>
            <a:r>
              <a:rPr lang="en-US" sz="1050" dirty="0" err="1">
                <a:latin typeface="+mn-lt"/>
              </a:rPr>
              <a:t>Aslak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Hellesøy</a:t>
            </a:r>
            <a:r>
              <a:rPr lang="en-US" sz="1050" dirty="0">
                <a:latin typeface="+mn-lt"/>
              </a:rPr>
              <a:t>. “</a:t>
            </a:r>
            <a:r>
              <a:rPr lang="en-US" sz="1050" i="1" dirty="0">
                <a:latin typeface="+mn-lt"/>
              </a:rPr>
              <a:t>The Cucumber for Java Book</a:t>
            </a:r>
            <a:r>
              <a:rPr lang="en-US" sz="1050" dirty="0">
                <a:latin typeface="+mn-lt"/>
              </a:rPr>
              <a:t>”, 2015 </a:t>
            </a:r>
            <a:endParaRPr lang="en-US" sz="1050" dirty="0">
              <a:latin typeface="+mn-l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Fix: Reveal intentions using the domain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807619"/>
            <a:ext cx="6373090" cy="393063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Rule: </a:t>
            </a:r>
            <a:r>
              <a:rPr lang="en-US" sz="1500" dirty="0"/>
              <a:t>Unauthenticated visitors must login before seeing restricted pages.</a:t>
            </a:r>
            <a:endParaRPr lang="en-US" sz="1500" dirty="0"/>
          </a:p>
          <a:p>
            <a:pPr marL="0" indent="0">
              <a:buNone/>
            </a:pPr>
            <a:endParaRPr lang="en-US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An unauthenticated visitor attempts to read a restricted page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a visitor who is not authenticated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the visitor attempts to view some restricted page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the system redirects to visitor to a login form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A visitor is redirected to the right page after logging 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</a:t>
            </a:r>
            <a:r>
              <a:rPr lang="en-US" sz="1500" dirty="0"/>
              <a:t> a visitor who is not authenticated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the visitor attempted to view some restricted page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</a:t>
            </a:r>
            <a:r>
              <a:rPr lang="en-US" sz="1500" dirty="0"/>
              <a:t> the system redirected to visitor to a login form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the visitor authenticates with valid credentials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the system should show the restricted page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830291" y="1817654"/>
            <a:ext cx="2202872" cy="29206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500" kern="0" dirty="0">
                <a:solidFill>
                  <a:srgbClr val="008000"/>
                </a:solidFill>
              </a:rPr>
              <a:t>The rule and scenarios names reveal the intention</a:t>
            </a:r>
            <a:endParaRPr lang="en-US" sz="1500" kern="0" dirty="0">
              <a:solidFill>
                <a:srgbClr val="008000"/>
              </a:solidFill>
            </a:endParaRPr>
          </a:p>
          <a:p>
            <a:r>
              <a:rPr lang="en-US" sz="1500" kern="0" dirty="0">
                <a:solidFill>
                  <a:srgbClr val="008000"/>
                </a:solidFill>
              </a:rPr>
              <a:t>The fix reveal important domain concepts (unauthenticated users, restricted page, credentials)</a:t>
            </a:r>
            <a:endParaRPr lang="en-US" sz="1500" kern="0" dirty="0">
              <a:solidFill>
                <a:srgbClr val="008000"/>
              </a:solidFill>
            </a:endParaRPr>
          </a:p>
          <a:p>
            <a:r>
              <a:rPr lang="en-US" sz="1500" kern="0" dirty="0">
                <a:solidFill>
                  <a:srgbClr val="008000"/>
                </a:solidFill>
              </a:rPr>
              <a:t>The scenario is more robust to changes</a:t>
            </a:r>
            <a:endParaRPr lang="en-US" sz="1500" kern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Mistake #3: Include incidental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480" y="1195410"/>
            <a:ext cx="5800726" cy="1789510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Check inbox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 </a:t>
            </a:r>
            <a:r>
              <a:rPr lang="en-US" sz="1500" dirty="0"/>
              <a:t>a user "Dave” with password "password”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 </a:t>
            </a:r>
            <a:r>
              <a:rPr lang="en-US" sz="1500" dirty="0"/>
              <a:t>a user "Sue” with password "secret”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And </a:t>
            </a:r>
            <a:r>
              <a:rPr lang="en-US" sz="1500" dirty="0"/>
              <a:t>an email to "Dave” from "Sue”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</a:t>
            </a:r>
            <a:r>
              <a:rPr lang="en-US" sz="1500" dirty="0"/>
              <a:t> I sign in as “Dave” with password “password”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I should see 1 email from “Sue” in my inbox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46646" y="742950"/>
            <a:ext cx="5539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+mn-lt"/>
              </a:rPr>
              <a:t>(Incidental = not relevant to the scenario’s purpose)</a:t>
            </a:r>
            <a:endParaRPr lang="en-US" sz="15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5855" y="3314135"/>
            <a:ext cx="541221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500" i="1" dirty="0">
                <a:solidFill>
                  <a:srgbClr val="FF0000"/>
                </a:solidFill>
                <a:latin typeface="+mn-lt"/>
              </a:rPr>
              <a:t>Are the passwords relevant to this scenario?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500" i="1" dirty="0">
                <a:solidFill>
                  <a:srgbClr val="FF0000"/>
                </a:solidFill>
                <a:latin typeface="+mn-lt"/>
              </a:rPr>
              <a:t>What is the scenario’s purpose? What rule is it meant to illustrate?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Fix: Remove unnecessary steps and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5018" y="1195410"/>
            <a:ext cx="5804188" cy="2337499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Feature: </a:t>
            </a:r>
            <a:r>
              <a:rPr lang="en-US" sz="1500" dirty="0">
                <a:solidFill>
                  <a:schemeClr val="tx1"/>
                </a:solidFill>
              </a:rPr>
              <a:t>Check Inbox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Rule: </a:t>
            </a:r>
            <a:r>
              <a:rPr lang="en-US" sz="1500" dirty="0">
                <a:solidFill>
                  <a:schemeClr val="tx1"/>
                </a:solidFill>
              </a:rPr>
              <a:t>Show inbox content after signing in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5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a user sees their inbox after signing 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 </a:t>
            </a:r>
            <a:r>
              <a:rPr lang="en-US" sz="1500" dirty="0"/>
              <a:t>Dave’s inbox contains one email from Sue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 </a:t>
            </a:r>
            <a:r>
              <a:rPr lang="en-US" sz="1500" dirty="0">
                <a:solidFill>
                  <a:schemeClr val="tx1"/>
                </a:solidFill>
              </a:rPr>
              <a:t>Dave signs in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Dave sees that their inbox contains the email from “Sue”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46646" y="742950"/>
            <a:ext cx="5539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+mn-lt"/>
              </a:rPr>
              <a:t>(Incidental = not relevant to the scenario’s purpose)</a:t>
            </a:r>
            <a:endParaRPr lang="en-US" sz="15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017" y="3662204"/>
            <a:ext cx="580418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500" i="1" dirty="0">
                <a:solidFill>
                  <a:srgbClr val="FF0000"/>
                </a:solidFill>
                <a:latin typeface="+mn-lt"/>
              </a:rPr>
              <a:t>Does it matter that the email is from Sue?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500" i="1" dirty="0">
                <a:solidFill>
                  <a:srgbClr val="FF0000"/>
                </a:solidFill>
                <a:latin typeface="+mn-lt"/>
              </a:rPr>
              <a:t>Does it matter that the user is Dave?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1500" i="1" dirty="0">
              <a:solidFill>
                <a:srgbClr val="FF0000"/>
              </a:solidFill>
              <a:latin typeface="+mn-lt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1500" i="1" dirty="0">
                <a:solidFill>
                  <a:srgbClr val="FF0000"/>
                </a:solidFill>
                <a:latin typeface="+mn-lt"/>
              </a:rPr>
              <a:t>Shouldn’t the scenario also talk about the email subject line, content, date and time?</a:t>
            </a:r>
            <a:endParaRPr lang="en-US" sz="1500" i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Compare two scenarios: which do you prefer?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33827"/>
            <a:ext cx="3643745" cy="2337499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Scenario: </a:t>
            </a:r>
            <a:r>
              <a:rPr lang="en-US" sz="1500" dirty="0"/>
              <a:t>a user sees their inbox after signing in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Given </a:t>
            </a:r>
            <a:r>
              <a:rPr lang="en-US" sz="1500" dirty="0"/>
              <a:t>a user’s inbox with one email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When </a:t>
            </a:r>
            <a:r>
              <a:rPr lang="en-US" sz="1500" dirty="0">
                <a:solidFill>
                  <a:schemeClr val="tx1"/>
                </a:solidFill>
              </a:rPr>
              <a:t>the user signs in</a:t>
            </a:r>
            <a:endParaRPr lang="en-US" sz="15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7030A0"/>
                </a:solidFill>
              </a:rPr>
              <a:t>Then</a:t>
            </a:r>
            <a:r>
              <a:rPr lang="en-US" sz="1500" dirty="0"/>
              <a:t> the user should see their inbox contains one email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57201" y="4400549"/>
            <a:ext cx="8229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8000"/>
                </a:solidFill>
                <a:latin typeface="+mn-lt"/>
              </a:rPr>
              <a:t>Deciding what is essential and what is incidental is relative to the scenario’s purpose.  </a:t>
            </a:r>
            <a:endParaRPr lang="en-US" sz="1600" i="1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253345" y="1033826"/>
            <a:ext cx="4724400" cy="3075847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57530" indent="-2146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35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35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 </a:t>
            </a:r>
            <a:r>
              <a:rPr lang="en-US" sz="1500" kern="0" dirty="0"/>
              <a:t>a user sees their inbox after signing in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 </a:t>
            </a:r>
            <a:r>
              <a:rPr lang="en-US" sz="1500" kern="0" dirty="0"/>
              <a:t>Dave’s inbox contains one email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/>
              <a:t>|From    | Subject | Date                    |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/>
              <a:t>| Sue     | Hello!   | 1 Nov 2023, 17:00 |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 </a:t>
            </a:r>
            <a:r>
              <a:rPr lang="en-US" sz="1500" kern="0" dirty="0">
                <a:solidFill>
                  <a:schemeClr val="tx1"/>
                </a:solidFill>
              </a:rPr>
              <a:t>Dave signs in</a:t>
            </a:r>
            <a:endParaRPr lang="en-US" sz="1500" kern="0" dirty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Dave should see their inbox contains 1 message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Dave’s inbox should show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/>
              <a:t>|From    | Subject | Date                    |</a:t>
            </a:r>
            <a:endParaRPr lang="en-US" sz="1500" kern="0" dirty="0"/>
          </a:p>
          <a:p>
            <a:pPr marL="0" indent="0">
              <a:buFontTx/>
              <a:buNone/>
            </a:pPr>
            <a:r>
              <a:rPr lang="en-US" sz="1500" kern="0" dirty="0"/>
              <a:t>| Sure    | Hello!   | 1 Nov 2023, 17:00 |</a:t>
            </a:r>
            <a:endParaRPr lang="en-US" sz="1500" kern="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Mistake #4: Writing a scenario with multiple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78873" y="1064419"/>
            <a:ext cx="6607752" cy="2305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Withdraw fixed amount of $50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I have $500 in my account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I have pushed my card into the slot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I enter my PIN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I press "OK”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I choose to withdraw the fixed amount of $50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I should receive $50 cash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the balance of my account should be $450</a:t>
            </a:r>
            <a:endParaRPr lang="en-US" sz="1500" kern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8873" y="3526338"/>
            <a:ext cx="6636327" cy="1055248"/>
          </a:xfrm>
        </p:spPr>
        <p:txBody>
          <a:bodyPr/>
          <a:lstStyle/>
          <a:p>
            <a:r>
              <a:rPr lang="en-US" sz="1500" dirty="0">
                <a:solidFill>
                  <a:srgbClr val="FF0000"/>
                </a:solidFill>
              </a:rPr>
              <a:t>This scenarios describes two things: authentication and cash withdrawal</a:t>
            </a:r>
            <a:endParaRPr lang="en-US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Authentication steps are incident details that distract from the scenario main purpose which is to describe cash withdrawal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85900" y="4820882"/>
            <a:ext cx="58293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+mn-lt"/>
              </a:rPr>
              <a:t>Example From: </a:t>
            </a:r>
            <a:r>
              <a:rPr lang="en-US" sz="1050" dirty="0" err="1">
                <a:latin typeface="+mn-lt"/>
              </a:rPr>
              <a:t>Seb</a:t>
            </a:r>
            <a:r>
              <a:rPr lang="en-US" sz="1050" dirty="0">
                <a:latin typeface="+mn-lt"/>
              </a:rPr>
              <a:t> Rose, Matt Wynne, </a:t>
            </a:r>
            <a:r>
              <a:rPr lang="en-US" sz="1050" dirty="0" err="1">
                <a:latin typeface="+mn-lt"/>
              </a:rPr>
              <a:t>Aslak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Hellesøy</a:t>
            </a:r>
            <a:r>
              <a:rPr lang="en-US" sz="1050" dirty="0">
                <a:latin typeface="+mn-lt"/>
              </a:rPr>
              <a:t>. “</a:t>
            </a:r>
            <a:r>
              <a:rPr lang="en-US" sz="1050" i="1" dirty="0">
                <a:latin typeface="+mn-lt"/>
              </a:rPr>
              <a:t>The Cucumber for Java Book</a:t>
            </a:r>
            <a:r>
              <a:rPr lang="en-US" sz="1050" dirty="0">
                <a:latin typeface="+mn-lt"/>
              </a:rPr>
              <a:t>”, 2015 </a:t>
            </a:r>
            <a:endParaRPr lang="en-US" sz="105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Airplane braking safety feature (part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68035" y="731092"/>
            <a:ext cx="7980220" cy="4294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/>
              <a:t>Feature:</a:t>
            </a:r>
            <a:r>
              <a:rPr lang="en-US" sz="1600" kern="0" dirty="0"/>
              <a:t> Ground Spoilers Safety Feature</a:t>
            </a:r>
            <a:endParaRPr lang="en-US" sz="1600" kern="0" dirty="0"/>
          </a:p>
          <a:p>
            <a:pPr marL="0" indent="0">
              <a:buNone/>
            </a:pPr>
            <a:r>
              <a:rPr lang="en-US" sz="1600" b="1" kern="0" dirty="0"/>
              <a:t>Goals: </a:t>
            </a:r>
            <a:endParaRPr lang="en-US" sz="1600" b="1" kern="0" dirty="0"/>
          </a:p>
          <a:p>
            <a:r>
              <a:rPr lang="en-US" sz="1600" kern="0" dirty="0"/>
              <a:t>Avoid [Ground Spoilers Deployed When Flying]</a:t>
            </a:r>
            <a:endParaRPr lang="en-US" sz="1600" kern="0" dirty="0"/>
          </a:p>
          <a:p>
            <a:r>
              <a:rPr lang="en-US" sz="1600" kern="0" dirty="0"/>
              <a:t>Maintain[Ground Spoilers Enabled After </a:t>
            </a:r>
            <a:r>
              <a:rPr lang="en-US" sz="1600" kern="0" dirty="0" err="1"/>
              <a:t>TouchDown</a:t>
            </a:r>
            <a:r>
              <a:rPr lang="en-US" sz="1600" kern="0" dirty="0"/>
              <a:t>]</a:t>
            </a:r>
            <a:endParaRPr lang="en-US" sz="1600" kern="0" dirty="0"/>
          </a:p>
          <a:p>
            <a:pPr marL="0" indent="0">
              <a:buNone/>
            </a:pPr>
            <a:r>
              <a:rPr lang="en-US" sz="1600" b="1" kern="0" dirty="0"/>
              <a:t>Requirement:</a:t>
            </a:r>
            <a:endParaRPr lang="en-US" sz="1600" b="1" kern="0" dirty="0"/>
          </a:p>
          <a:p>
            <a:pPr marL="0" indent="0">
              <a:buNone/>
            </a:pPr>
            <a:r>
              <a:rPr lang="en-US" sz="1600" kern="0" dirty="0"/>
              <a:t>Ground spoilers shall be enabled if and only if at least one of the following two conditions are met:</a:t>
            </a:r>
            <a:endParaRPr lang="en-US" sz="1600" kern="0" dirty="0"/>
          </a:p>
          <a:p>
            <a:pPr marL="586105" lvl="1" indent="-300355">
              <a:buAutoNum type="romanLcParenBoth"/>
            </a:pPr>
            <a:r>
              <a:rPr lang="en-US" sz="1600" kern="0" dirty="0"/>
              <a:t>the oleo struts are compressed at both main landing gears, or</a:t>
            </a:r>
            <a:endParaRPr lang="en-US" sz="1600" kern="0" dirty="0"/>
          </a:p>
          <a:p>
            <a:pPr marL="586105" lvl="1" indent="-300355">
              <a:buAutoNum type="romanLcParenBoth"/>
            </a:pPr>
            <a:r>
              <a:rPr lang="en-US" sz="1600" kern="0" dirty="0"/>
              <a:t>wheel speed is above 72 kts at both main landing gears.</a:t>
            </a:r>
            <a:endParaRPr lang="en-US" sz="1600" kern="0" dirty="0"/>
          </a:p>
          <a:p>
            <a:pPr marL="0" indent="0">
              <a:buNone/>
            </a:pPr>
            <a:r>
              <a:rPr lang="en-US" sz="1600" b="1" kern="0" dirty="0"/>
              <a:t>Examples</a:t>
            </a:r>
            <a:endParaRPr lang="en-US" sz="1600" b="1" kern="0" dirty="0"/>
          </a:p>
          <a:p>
            <a:pPr marL="0" indent="0">
              <a:buNone/>
            </a:pPr>
            <a:r>
              <a:rPr lang="en-US" sz="1500" kern="0" dirty="0"/>
              <a:t>... (next slide)</a:t>
            </a:r>
            <a:endParaRPr lang="en-US" sz="1500" kern="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Fix: Write multiple single-purpose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2366"/>
            <a:ext cx="7833685" cy="568505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Note the authentication steps in the two scenarios are at different levels of abstraction.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57200" y="958674"/>
            <a:ext cx="3172691" cy="3211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Feature </a:t>
            </a:r>
            <a:r>
              <a:rPr lang="en-US" sz="1500" kern="0" dirty="0"/>
              <a:t>Authentication</a:t>
            </a:r>
            <a:endParaRPr lang="en-US" sz="1500" kern="0" dirty="0"/>
          </a:p>
          <a:p>
            <a:pPr marL="0" indent="0">
              <a:buNone/>
            </a:pPr>
            <a:endParaRPr lang="en-US" sz="15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 </a:t>
            </a:r>
            <a:r>
              <a:rPr lang="en-US" sz="1500" kern="0" dirty="0"/>
              <a:t>Successful login with PIN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I have pushed my card in the slot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I enter my PIN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I press "OK”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I should see the main menu</a:t>
            </a:r>
            <a:endParaRPr lang="en-US" sz="1500" kern="0" dirty="0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3976254" y="958675"/>
            <a:ext cx="4710545" cy="32114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Feature </a:t>
            </a:r>
            <a:r>
              <a:rPr lang="en-US" sz="1500" kern="0" dirty="0"/>
              <a:t>Cash Withdrawal</a:t>
            </a:r>
            <a:endParaRPr lang="en-US" sz="1500" kern="0" dirty="0"/>
          </a:p>
          <a:p>
            <a:pPr marL="0" indent="0">
              <a:buNone/>
            </a:pPr>
            <a:endParaRPr lang="en-US" sz="15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Background:</a:t>
            </a:r>
            <a:endParaRPr lang="en-US" sz="15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 </a:t>
            </a:r>
            <a:r>
              <a:rPr lang="en-US" sz="1500" kern="0" dirty="0"/>
              <a:t>I have authenticated my card</a:t>
            </a:r>
            <a:endParaRPr lang="en-US" sz="1500" kern="0" dirty="0"/>
          </a:p>
          <a:p>
            <a:pPr marL="0" indent="0">
              <a:buNone/>
            </a:pPr>
            <a:endParaRPr lang="en-US" sz="1500" kern="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Withdraw fixed amount of $50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 </a:t>
            </a:r>
            <a:r>
              <a:rPr lang="en-US" sz="1500" kern="0" dirty="0"/>
              <a:t>I have $500 in my account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I choose to withdraw the fixed amount of $50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I should receive $50 cash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the balance of my account should be $450</a:t>
            </a:r>
            <a:endParaRPr lang="en-US" sz="1500" kern="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004"/>
            <a:ext cx="8229600" cy="514350"/>
          </a:xfrm>
        </p:spPr>
        <p:txBody>
          <a:bodyPr/>
          <a:lstStyle/>
          <a:p>
            <a:pPr algn="l"/>
            <a:r>
              <a:rPr lang="en-US" dirty="0"/>
              <a:t>Caution: Don’t use “I” in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873119"/>
            <a:ext cx="6172200" cy="51435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/>
              <a:t>Because of ambiguity: if reader identifies with “I”, the meaning changes based on who is reading the scenario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85355" y="2929743"/>
            <a:ext cx="4000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Example From: </a:t>
            </a:r>
            <a:r>
              <a:rPr lang="en-US" sz="1400" dirty="0" err="1">
                <a:latin typeface="+mn-lt"/>
              </a:rPr>
              <a:t>Seb</a:t>
            </a:r>
            <a:r>
              <a:rPr lang="en-US" sz="1400" dirty="0">
                <a:latin typeface="+mn-lt"/>
              </a:rPr>
              <a:t> Rose, Matt Wynne, </a:t>
            </a:r>
            <a:r>
              <a:rPr lang="en-US" sz="1400" dirty="0" err="1">
                <a:latin typeface="+mn-lt"/>
              </a:rPr>
              <a:t>Aslak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Hellesøy</a:t>
            </a:r>
            <a:r>
              <a:rPr lang="en-US" sz="1400" dirty="0">
                <a:latin typeface="+mn-lt"/>
              </a:rPr>
              <a:t>. “</a:t>
            </a:r>
            <a:r>
              <a:rPr lang="en-US" sz="1400" i="1" dirty="0">
                <a:latin typeface="+mn-lt"/>
              </a:rPr>
              <a:t>The Cucumber for Java Book</a:t>
            </a:r>
            <a:r>
              <a:rPr lang="en-US" sz="1400" dirty="0">
                <a:latin typeface="+mn-lt"/>
              </a:rPr>
              <a:t>”, </a:t>
            </a:r>
            <a:r>
              <a:rPr lang="en-US" sz="1400" b="1" dirty="0">
                <a:latin typeface="+mn-lt"/>
              </a:rPr>
              <a:t>2015</a:t>
            </a:r>
            <a:r>
              <a:rPr lang="en-US" sz="1400" dirty="0">
                <a:latin typeface="+mn-lt"/>
              </a:rPr>
              <a:t> </a:t>
            </a:r>
            <a:endParaRPr lang="en-US" sz="14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8509" y="1499430"/>
            <a:ext cx="25215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+mn-lt"/>
              </a:rPr>
              <a:t>Guideline from: </a:t>
            </a:r>
            <a:r>
              <a:rPr lang="en-US" sz="1400" dirty="0" err="1">
                <a:latin typeface="+mn-lt"/>
              </a:rPr>
              <a:t>Seb</a:t>
            </a:r>
            <a:r>
              <a:rPr lang="en-US" sz="1400" dirty="0">
                <a:latin typeface="+mn-lt"/>
              </a:rPr>
              <a:t> Rose, Gaspar Nagy. “</a:t>
            </a:r>
            <a:r>
              <a:rPr lang="en-US" sz="1400" i="1" dirty="0">
                <a:latin typeface="+mn-lt"/>
              </a:rPr>
              <a:t>The BDD Books - Formulation</a:t>
            </a:r>
            <a:r>
              <a:rPr lang="en-US" sz="1400" dirty="0">
                <a:latin typeface="+mn-lt"/>
              </a:rPr>
              <a:t>”, </a:t>
            </a:r>
            <a:r>
              <a:rPr lang="en-US" sz="1400" b="1" dirty="0">
                <a:latin typeface="+mn-lt"/>
              </a:rPr>
              <a:t>2020</a:t>
            </a:r>
            <a:endParaRPr lang="en-US" sz="1400" b="1" dirty="0">
              <a:latin typeface="+mn-lt"/>
            </a:endParaRPr>
          </a:p>
        </p:txBody>
      </p:sp>
      <p:sp>
        <p:nvSpPr>
          <p:cNvPr id="7" name="Content Placeholder 4"/>
          <p:cNvSpPr txBox="1"/>
          <p:nvPr/>
        </p:nvSpPr>
        <p:spPr>
          <a:xfrm>
            <a:off x="571500" y="1499430"/>
            <a:ext cx="5625704" cy="11537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>
                <a:solidFill>
                  <a:srgbClr val="7030A0"/>
                </a:solidFill>
              </a:rPr>
              <a:t>Scenario:</a:t>
            </a:r>
            <a:r>
              <a:rPr lang="en-US" sz="1500" kern="0"/>
              <a:t> Check inbox</a:t>
            </a:r>
            <a:endParaRPr lang="en-US" sz="1500" kern="0"/>
          </a:p>
          <a:p>
            <a:pPr marL="0" indent="0">
              <a:buNone/>
            </a:pPr>
            <a:r>
              <a:rPr lang="en-US" sz="1500" kern="0">
                <a:solidFill>
                  <a:srgbClr val="7030A0"/>
                </a:solidFill>
              </a:rPr>
              <a:t>Given</a:t>
            </a:r>
            <a:r>
              <a:rPr lang="en-US" sz="1500" kern="0"/>
              <a:t> I have received an email from "Sue”</a:t>
            </a:r>
            <a:endParaRPr lang="en-US" sz="1500" kern="0"/>
          </a:p>
          <a:p>
            <a:pPr marL="0" indent="0">
              <a:buNone/>
            </a:pPr>
            <a:r>
              <a:rPr lang="en-US" sz="1500" kern="0">
                <a:solidFill>
                  <a:srgbClr val="7030A0"/>
                </a:solidFill>
              </a:rPr>
              <a:t>When</a:t>
            </a:r>
            <a:r>
              <a:rPr lang="en-US" sz="1500" kern="0"/>
              <a:t> I sign in</a:t>
            </a:r>
            <a:endParaRPr lang="en-US" sz="1500" kern="0"/>
          </a:p>
          <a:p>
            <a:pPr marL="0" indent="0">
              <a:buNone/>
            </a:pPr>
            <a:r>
              <a:rPr lang="en-US" sz="1500" kern="0">
                <a:solidFill>
                  <a:srgbClr val="7030A0"/>
                </a:solidFill>
              </a:rPr>
              <a:t>Then</a:t>
            </a:r>
            <a:r>
              <a:rPr lang="en-US" sz="1500" kern="0"/>
              <a:t> I should see 1 email from "Sue” in my inbox</a:t>
            </a:r>
            <a:endParaRPr lang="en-US" sz="1500" kern="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Fix: write scenario in the third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536" y="757970"/>
            <a:ext cx="5625704" cy="369466"/>
          </a:xfrm>
        </p:spPr>
        <p:txBody>
          <a:bodyPr/>
          <a:lstStyle/>
          <a:p>
            <a:pPr marL="0" indent="0" algn="r">
              <a:buNone/>
            </a:pPr>
            <a:r>
              <a:rPr lang="en-US" sz="1500" dirty="0"/>
              <a:t>and identify actors by role or persona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7" name="Content Placeholder 4"/>
          <p:cNvSpPr txBox="1"/>
          <p:nvPr/>
        </p:nvSpPr>
        <p:spPr>
          <a:xfrm>
            <a:off x="1485900" y="1326606"/>
            <a:ext cx="5924240" cy="11537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Check inbox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“Dave” received an email from "Sue”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“Dave” signs in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“Dave” should see 1 email from "Sue” in his inbox</a:t>
            </a:r>
            <a:endParaRPr lang="en-US" sz="1500" kern="0" dirty="0"/>
          </a:p>
        </p:txBody>
      </p:sp>
      <p:sp>
        <p:nvSpPr>
          <p:cNvPr id="8" name="Content Placeholder 4"/>
          <p:cNvSpPr txBox="1"/>
          <p:nvPr/>
        </p:nvSpPr>
        <p:spPr>
          <a:xfrm>
            <a:off x="1485900" y="2910724"/>
            <a:ext cx="5924240" cy="11537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Check inbox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a user’s inbox has one email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the user signs in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the user </a:t>
            </a:r>
            <a:r>
              <a:rPr lang="en-US" sz="1500" kern="0"/>
              <a:t>should see their </a:t>
            </a:r>
            <a:r>
              <a:rPr lang="en-US" sz="1500" kern="0" dirty="0"/>
              <a:t>inbox content with the single email</a:t>
            </a:r>
            <a:endParaRPr lang="en-US" sz="1500" kern="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Mistake #5: Using meaningless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736" y="3259527"/>
            <a:ext cx="5625704" cy="596312"/>
          </a:xfrm>
        </p:spPr>
        <p:txBody>
          <a:bodyPr/>
          <a:lstStyle/>
          <a:p>
            <a:r>
              <a:rPr lang="en-US" sz="1500" dirty="0">
                <a:solidFill>
                  <a:srgbClr val="FF0000"/>
                </a:solidFill>
              </a:rPr>
              <a:t>This makes the scenario artificial and hard to read</a:t>
            </a:r>
            <a:endParaRPr lang="en-US" sz="1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008000"/>
                </a:solidFill>
              </a:rPr>
              <a:t>Fix: Use real or realistic data</a:t>
            </a:r>
            <a:endParaRPr lang="en-US" sz="15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sp>
        <p:nvSpPr>
          <p:cNvPr id="7" name="Content Placeholder 4"/>
          <p:cNvSpPr txBox="1"/>
          <p:nvPr/>
        </p:nvSpPr>
        <p:spPr>
          <a:xfrm>
            <a:off x="683736" y="1332342"/>
            <a:ext cx="7185646" cy="148586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Scenario:</a:t>
            </a:r>
            <a:r>
              <a:rPr lang="en-US" sz="1500" kern="0" dirty="0"/>
              <a:t> Check inbox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Given</a:t>
            </a:r>
            <a:r>
              <a:rPr lang="en-US" sz="1500" kern="0" dirty="0"/>
              <a:t> User1 received an email from User2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And</a:t>
            </a:r>
            <a:r>
              <a:rPr lang="en-US" sz="1500" kern="0" dirty="0"/>
              <a:t> the email has the subject line “subject line”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When</a:t>
            </a:r>
            <a:r>
              <a:rPr lang="en-US" sz="1500" kern="0" dirty="0"/>
              <a:t> User1 signs in</a:t>
            </a:r>
            <a:endParaRPr lang="en-US" sz="1500" kern="0" dirty="0"/>
          </a:p>
          <a:p>
            <a:pPr marL="0" indent="0">
              <a:buNone/>
            </a:pPr>
            <a:r>
              <a:rPr lang="en-US" sz="1500" kern="0" dirty="0">
                <a:solidFill>
                  <a:srgbClr val="7030A0"/>
                </a:solidFill>
              </a:rPr>
              <a:t>Then</a:t>
            </a:r>
            <a:r>
              <a:rPr lang="en-US" sz="1500" kern="0" dirty="0"/>
              <a:t> User1 should see 1 email from User2 with the subject line “subject line”</a:t>
            </a:r>
            <a:endParaRPr lang="en-US" sz="1500" kern="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Given-When-Then with Style - 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3985569"/>
            <a:ext cx="6350508" cy="41048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hlinkClick r:id="rId1"/>
              </a:rPr>
              <a:t>https://</a:t>
            </a:r>
            <a:r>
              <a:rPr lang="en-US" sz="1500" dirty="0" err="1">
                <a:hlinkClick r:id="rId1"/>
              </a:rPr>
              <a:t>specflow.org</a:t>
            </a:r>
            <a:r>
              <a:rPr lang="en-US" sz="1500" dirty="0">
                <a:hlinkClick r:id="rId1"/>
              </a:rPr>
              <a:t>/blog/the-given-when-then-with-style-challenge/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F114C-7BF2-4AF8-B3FB-AFA611CDD9D0}" type="slidenum">
              <a:rPr lang="en-GB" smtClean="0"/>
            </a:fld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069" y="1157931"/>
            <a:ext cx="4753863" cy="267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/>
          <p:nvPr/>
        </p:nvSpPr>
        <p:spPr bwMode="auto">
          <a:xfrm>
            <a:off x="1485900" y="747522"/>
            <a:ext cx="6350508" cy="4104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500" kern="0" dirty="0"/>
              <a:t>Short exercises and discussions about writing useful scenarios.</a:t>
            </a:r>
            <a:endParaRPr lang="en-US" sz="1500" kern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Airplane braking safety feature (part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68035" y="731092"/>
            <a:ext cx="7980220" cy="4294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/>
              <a:t>Feature:</a:t>
            </a:r>
            <a:r>
              <a:rPr lang="en-US" sz="1600" kern="0" dirty="0"/>
              <a:t> Ground Spoilers Safety Feature</a:t>
            </a:r>
            <a:endParaRPr lang="en-US" sz="1600" kern="0" dirty="0"/>
          </a:p>
          <a:p>
            <a:pPr marL="0" indent="0">
              <a:buNone/>
            </a:pPr>
            <a:r>
              <a:rPr lang="en-US" sz="1600" b="1" kern="0" dirty="0"/>
              <a:t>Requirement:</a:t>
            </a:r>
            <a:endParaRPr lang="en-US" sz="1600" b="1" kern="0" dirty="0"/>
          </a:p>
          <a:p>
            <a:pPr marL="0" indent="0">
              <a:buNone/>
            </a:pPr>
            <a:r>
              <a:rPr lang="en-US" sz="1600" kern="0" dirty="0"/>
              <a:t>Ground spoilers shall be enabled if and only if at least one of the following two conditions are met:</a:t>
            </a:r>
            <a:endParaRPr lang="en-US" sz="1600" kern="0" dirty="0"/>
          </a:p>
          <a:p>
            <a:pPr marL="586105" lvl="1" indent="-300355">
              <a:buAutoNum type="romanLcParenBoth"/>
            </a:pPr>
            <a:r>
              <a:rPr lang="en-US" sz="1600" kern="0" dirty="0"/>
              <a:t>the oleo struts are compressed at both main landing gears, or</a:t>
            </a:r>
            <a:endParaRPr lang="en-US" sz="1600" kern="0" dirty="0"/>
          </a:p>
          <a:p>
            <a:pPr marL="586105" lvl="1" indent="-300355">
              <a:buAutoNum type="romanLcParenBoth"/>
            </a:pPr>
            <a:r>
              <a:rPr lang="en-US" sz="1600" kern="0" dirty="0"/>
              <a:t>wheel speed is above 72 kts at both main landing gears.</a:t>
            </a:r>
            <a:endParaRPr lang="en-US" sz="1600" kern="0" dirty="0"/>
          </a:p>
          <a:p>
            <a:pPr marL="0" indent="0">
              <a:buNone/>
            </a:pPr>
            <a:r>
              <a:rPr lang="en-US" sz="1600" b="1" kern="0" dirty="0"/>
              <a:t>Examples</a:t>
            </a:r>
            <a:endParaRPr lang="en-US" sz="1600" b="1" kern="0" dirty="0"/>
          </a:p>
          <a:p>
            <a:pPr marL="0" indent="0">
              <a:buNone/>
            </a:pPr>
            <a:endParaRPr lang="en-US" sz="15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52054" y="2796540"/>
          <a:ext cx="743989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02"/>
                <a:gridCol w="1368892"/>
                <a:gridCol w="1534818"/>
                <a:gridCol w="1506697"/>
                <a:gridCol w="1535282"/>
              </a:tblGrid>
              <a:tr h="37719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Left struts Compressed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Left speed above 72kts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Right struts Compressed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Right speed above 72kts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Ground Spoilers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 enabled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Not enabled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enabled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enabled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enabled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Ambulance Dispatching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182" y="742950"/>
            <a:ext cx="8132618" cy="374061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Feature:</a:t>
            </a:r>
            <a:r>
              <a:rPr lang="en-US" sz="1600" dirty="0"/>
              <a:t> Duplicate calls management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Contributes to goals:</a:t>
            </a:r>
            <a:endParaRPr lang="en-US" sz="1600" b="1" dirty="0"/>
          </a:p>
          <a:p>
            <a:pPr lvl="1"/>
            <a:r>
              <a:rPr lang="en-US" sz="1600" dirty="0"/>
              <a:t>Avoid[Duplication mobilizations]</a:t>
            </a:r>
            <a:endParaRPr lang="en-US" sz="1600" dirty="0"/>
          </a:p>
          <a:p>
            <a:pPr lvl="1"/>
            <a:r>
              <a:rPr lang="en-US" sz="1600" dirty="0"/>
              <a:t>Achieve[Faster and better handling of call backs and duplicate calls]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Defined by requirements:</a:t>
            </a:r>
            <a:endParaRPr lang="en-US" sz="1600" b="1" dirty="0"/>
          </a:p>
          <a:p>
            <a:pPr marL="300355" lvl="1" indent="0">
              <a:buNone/>
            </a:pPr>
            <a:r>
              <a:rPr lang="en-US" sz="1600" i="1" dirty="0"/>
              <a:t>The system shall identify duplicate calls and support calls handlers dealing with such calls.</a:t>
            </a:r>
            <a:endParaRPr lang="en-US" sz="1600" i="1" dirty="0"/>
          </a:p>
          <a:p>
            <a:pPr marL="0" indent="0">
              <a:buNone/>
            </a:pPr>
            <a:r>
              <a:rPr lang="en-US" sz="1600" b="1" dirty="0"/>
              <a:t>Example</a:t>
            </a:r>
            <a:endParaRPr lang="en-US" sz="1600" b="1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Scenario:</a:t>
            </a:r>
            <a:r>
              <a:rPr lang="en-US" sz="1600" dirty="0"/>
              <a:t> Notify call handler of a duplicate call</a:t>
            </a:r>
            <a:endParaRPr lang="en-US" sz="1600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Given</a:t>
            </a:r>
            <a:r>
              <a:rPr lang="en-US" sz="1600" dirty="0"/>
              <a:t> the CAD has information about an unresolved incident at 10 Downing Street</a:t>
            </a:r>
            <a:endParaRPr lang="en-US" sz="1600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When</a:t>
            </a:r>
            <a:r>
              <a:rPr lang="en-US" sz="1600" dirty="0"/>
              <a:t> the call handler receives a call about an incident at 10 Downing street</a:t>
            </a:r>
            <a:endParaRPr lang="en-US" sz="1600" dirty="0"/>
          </a:p>
          <a:p>
            <a:pPr marL="300355" lvl="1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Then </a:t>
            </a:r>
            <a:r>
              <a:rPr lang="en-US" sz="1600" dirty="0"/>
              <a:t>the call handler is presented with previous information about the incident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3707892" y="4592574"/>
            <a:ext cx="4978908" cy="5509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>
                <a:solidFill>
                  <a:srgbClr val="00B050"/>
                </a:solidFill>
              </a:rPr>
              <a:t>We will later define better requirements and scenarios for this feature.</a:t>
            </a:r>
            <a:endParaRPr lang="en-US" sz="1500" kern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Examples have 3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12" y="3805618"/>
            <a:ext cx="4885044" cy="9126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desired state of the machine after the action has happened</a:t>
            </a:r>
            <a:endParaRPr lang="en-US" dirty="0"/>
          </a:p>
          <a:p>
            <a:pPr marL="0" indent="0">
              <a:buNone/>
            </a:pPr>
            <a:r>
              <a:rPr lang="en-US" sz="1500" dirty="0"/>
              <a:t>(aka. Postcondition, Assert)</a:t>
            </a:r>
            <a:endParaRPr lang="en-US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7A507-B16C-468B-9E0D-C8A2BE6B4262}" type="slidenum">
              <a:rPr lang="en-GB" smtClean="0"/>
            </a:fld>
            <a:endParaRPr lang="en-GB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85355" y="695230"/>
            <a:ext cx="6172200" cy="3566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500" kern="0" dirty="0"/>
              <a:t>equivalent to Arrange-Act-Assert structure of unit tests</a:t>
            </a:r>
            <a:endParaRPr lang="en-US" sz="1500" kern="0" dirty="0"/>
          </a:p>
        </p:txBody>
      </p:sp>
      <p:sp>
        <p:nvSpPr>
          <p:cNvPr id="6" name="Rectangle 5"/>
          <p:cNvSpPr/>
          <p:nvPr/>
        </p:nvSpPr>
        <p:spPr>
          <a:xfrm>
            <a:off x="585355" y="1337881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Context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355" y="2571750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Action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5355" y="3805618"/>
            <a:ext cx="1604772" cy="7606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</a:rPr>
              <a:t>Outcome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stCxn id="6" idx="2"/>
            <a:endCxn id="7" idx="0"/>
          </p:cNvCxnSpPr>
          <p:nvPr/>
        </p:nvCxnSpPr>
        <p:spPr>
          <a:xfrm>
            <a:off x="1387741" y="2098548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>
            <a:off x="1387741" y="3332417"/>
            <a:ext cx="0" cy="473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/>
          <p:nvPr/>
        </p:nvSpPr>
        <p:spPr bwMode="auto">
          <a:xfrm>
            <a:off x="2992513" y="1250442"/>
            <a:ext cx="4885043" cy="9126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state of the machine at the beginning of the example</a:t>
            </a:r>
            <a:endParaRPr lang="en-US" sz="1800" kern="0" dirty="0"/>
          </a:p>
          <a:p>
            <a:pPr marL="0" indent="0">
              <a:buNone/>
            </a:pPr>
            <a:r>
              <a:rPr lang="en-US" sz="1500" kern="0" dirty="0"/>
              <a:t>(aka. Precondition, Arrange)</a:t>
            </a:r>
            <a:endParaRPr lang="en-US" sz="1500" kern="0" dirty="0"/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2992512" y="2495740"/>
            <a:ext cx="4885043" cy="9126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An event that triggers the </a:t>
            </a:r>
            <a:r>
              <a:rPr lang="en-US" sz="1800" kern="0" dirty="0" err="1"/>
              <a:t>behaviour</a:t>
            </a:r>
            <a:r>
              <a:rPr lang="en-US" sz="1800" kern="0" dirty="0"/>
              <a:t> being illustrated. </a:t>
            </a:r>
            <a:r>
              <a:rPr lang="en-US" sz="1600" kern="0" dirty="0"/>
              <a:t>(sometimes the event is implicit)</a:t>
            </a:r>
            <a:endParaRPr lang="en-US" sz="1600" kern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3333CC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3333CC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25248</Words>
  <Application>WPS Presentation</Application>
  <PresentationFormat>On-screen Show (16:9)</PresentationFormat>
  <Paragraphs>1068</Paragraphs>
  <Slides>64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1" baseType="lpstr">
      <vt:lpstr>Arial</vt:lpstr>
      <vt:lpstr>SimSun</vt:lpstr>
      <vt:lpstr>Wingdings</vt:lpstr>
      <vt:lpstr>Times New Roman</vt:lpstr>
      <vt:lpstr>Liberation Sans</vt:lpstr>
      <vt:lpstr>Trebuchet MS</vt:lpstr>
      <vt:lpstr>Arial Unicode MS</vt:lpstr>
      <vt:lpstr>Microsoft YaHei</vt:lpstr>
      <vt:lpstr>Droid Sans Fallback</vt:lpstr>
      <vt:lpstr>Arial Unicode MS</vt:lpstr>
      <vt:lpstr>Calibri</vt:lpstr>
      <vt:lpstr>Söhne Mono</vt:lpstr>
      <vt:lpstr>Montserrat Thin</vt:lpstr>
      <vt:lpstr>Comic Sans MS</vt:lpstr>
      <vt:lpstr>C059</vt:lpstr>
      <vt:lpstr>SimSun</vt:lpstr>
      <vt:lpstr>Default Design</vt:lpstr>
      <vt:lpstr>Formulation: Working out the Details</vt:lpstr>
      <vt:lpstr>Phase 4: Formulation (a.k.a. “requirements specification”)</vt:lpstr>
      <vt:lpstr>Phase 4: Formulation (a.k.a. “requirements specification”)</vt:lpstr>
      <vt:lpstr>Specification by Example</vt:lpstr>
      <vt:lpstr>Concepts: Goals, Features, Requirements, Examples</vt:lpstr>
      <vt:lpstr>Example 1: Airplane braking safety feature (part 1)</vt:lpstr>
      <vt:lpstr>Example 1: Airplane braking safety feature (part 2)</vt:lpstr>
      <vt:lpstr>Example 2: Ambulance Dispatching System</vt:lpstr>
      <vt:lpstr>Examples have 3 parts</vt:lpstr>
      <vt:lpstr>Example 1: Airplane braking safety feature</vt:lpstr>
      <vt:lpstr>Example 2: Notify call handler of duplicate call</vt:lpstr>
      <vt:lpstr>Many formats</vt:lpstr>
      <vt:lpstr>Feature scenario vs domain scenario</vt:lpstr>
      <vt:lpstr>When to write feature scenarios and domain scenarios?</vt:lpstr>
      <vt:lpstr>Three steps of specification by example</vt:lpstr>
      <vt:lpstr>Example Mapping: discovering rules and examples</vt:lpstr>
      <vt:lpstr>Example Mapping: Concepts</vt:lpstr>
      <vt:lpstr>Example Mapping using spreadsheets</vt:lpstr>
      <vt:lpstr>Example Mapping using mind maps</vt:lpstr>
      <vt:lpstr>Example mapping using hierarchical notes</vt:lpstr>
      <vt:lpstr>Example: Managing duplicate calls</vt:lpstr>
      <vt:lpstr>The same example map in textual form</vt:lpstr>
      <vt:lpstr>Guideline: Derive rules from goals</vt:lpstr>
      <vt:lpstr>Adding new rules to support the goals</vt:lpstr>
      <vt:lpstr>Example: Managing duplicate calls</vt:lpstr>
      <vt:lpstr>Observations</vt:lpstr>
      <vt:lpstr>Formulating Scenarios in Gherkin (Given-When-Then Scenarios)</vt:lpstr>
      <vt:lpstr>Gherkin Concepts</vt:lpstr>
      <vt:lpstr>Example of a Gherkin Scenario</vt:lpstr>
      <vt:lpstr>Step Definitions</vt:lpstr>
      <vt:lpstr>BDD Testing Frameworks</vt:lpstr>
      <vt:lpstr>Behaviour-Driven Development Cycle</vt:lpstr>
      <vt:lpstr>A Quick Tour of the Gherkin Language</vt:lpstr>
      <vt:lpstr>Based on</vt:lpstr>
      <vt:lpstr>Example</vt:lpstr>
      <vt:lpstr>Gherkin: Given-When-Then + And</vt:lpstr>
      <vt:lpstr>Gherkin: Background</vt:lpstr>
      <vt:lpstr>Gherkin: Background (continued example)</vt:lpstr>
      <vt:lpstr>Gherkin: Data Tables</vt:lpstr>
      <vt:lpstr>Gherkin: More Use of Data Tables</vt:lpstr>
      <vt:lpstr>Gherkin: Scenario Outlines</vt:lpstr>
      <vt:lpstr>Gherkin: Rules</vt:lpstr>
      <vt:lpstr>Localisation</vt:lpstr>
      <vt:lpstr>Scenario Writing Guidelines</vt:lpstr>
      <vt:lpstr>Understand the role of each parts</vt:lpstr>
      <vt:lpstr>Writing Style: Given steps (context, precondition)</vt:lpstr>
      <vt:lpstr>Writing Style: When steps (action)</vt:lpstr>
      <vt:lpstr>Writing Style: Then steps (outcome, postcondition)</vt:lpstr>
      <vt:lpstr>Keep the objectives in mind</vt:lpstr>
      <vt:lpstr>Six principles: BRIEF</vt:lpstr>
      <vt:lpstr>Common Mistakes</vt:lpstr>
      <vt:lpstr>Mistake #1: Scenario is a rule, not a concrete example</vt:lpstr>
      <vt:lpstr>Fix: Clarify the action and use concrete data</vt:lpstr>
      <vt:lpstr>Mistake #2: Describing the mechanics of interactions ( a “clickety-click” scenario”)</vt:lpstr>
      <vt:lpstr>Fix: Reveal intentions using the domain language</vt:lpstr>
      <vt:lpstr>Mistake #3: Include incidental details</vt:lpstr>
      <vt:lpstr>Fix: Remove unnecessary steps and details</vt:lpstr>
      <vt:lpstr>Compare two scenarios: which do you prefer?</vt:lpstr>
      <vt:lpstr>Mistake #4: Writing a scenario with multiple purposes</vt:lpstr>
      <vt:lpstr>Fix: Write multiple single-purpose scenarios</vt:lpstr>
      <vt:lpstr>Caution: Don’t use “I” in scenarios</vt:lpstr>
      <vt:lpstr>Fix: write scenario in the third person</vt:lpstr>
      <vt:lpstr>Mistake #5: Using meaningless data</vt:lpstr>
      <vt:lpstr>Given-When-Then with Style - The Challenges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Requirements Engineering Course Introduction</dc:title>
  <dc:creator>Emmanuel Letier</dc:creator>
  <cp:lastModifiedBy>pom</cp:lastModifiedBy>
  <cp:revision>737</cp:revision>
  <cp:lastPrinted>2024-05-01T17:03:16Z</cp:lastPrinted>
  <dcterms:created xsi:type="dcterms:W3CDTF">2024-05-01T17:03:16Z</dcterms:created>
  <dcterms:modified xsi:type="dcterms:W3CDTF">2024-05-01T17:03:16Z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