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Software Development Life Cycle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t>ITDEV117 Team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188825" y="274000"/>
            <a:ext cx="4045200" cy="1482300"/>
          </a:xfrm>
          <a:prstGeom prst="rect">
            <a:avLst/>
          </a:prstGeom>
        </p:spPr>
        <p:txBody>
          <a:bodyPr anchorCtr="0" anchor="b" bIns="91425" lIns="91425" rIns="91425" wrap="square" tIns="91425">
            <a:noAutofit/>
          </a:bodyPr>
          <a:lstStyle/>
          <a:p>
            <a:pPr indent="0" lvl="0" marL="0">
              <a:spcBef>
                <a:spcPts val="0"/>
              </a:spcBef>
              <a:buNone/>
            </a:pPr>
            <a:r>
              <a:rPr lang="en"/>
              <a:t>Waterfall</a:t>
            </a:r>
          </a:p>
        </p:txBody>
      </p:sp>
      <p:sp>
        <p:nvSpPr>
          <p:cNvPr id="107" name="Shape 107"/>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8" name="Shape 108"/>
          <p:cNvSpPr txBox="1"/>
          <p:nvPr>
            <p:ph idx="2" type="body"/>
          </p:nvPr>
        </p:nvSpPr>
        <p:spPr>
          <a:xfrm>
            <a:off x="4939500" y="724075"/>
            <a:ext cx="3837000" cy="3695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Original Methodology</a:t>
            </a:r>
          </a:p>
          <a:p>
            <a:pPr indent="-342900" lvl="0" marL="457200" rtl="0">
              <a:spcBef>
                <a:spcPts val="0"/>
              </a:spcBef>
              <a:spcAft>
                <a:spcPts val="0"/>
              </a:spcAft>
              <a:buSzPts val="1800"/>
              <a:buChar char="●"/>
            </a:pPr>
            <a:r>
              <a:rPr lang="en"/>
              <a:t>Sequential order</a:t>
            </a:r>
          </a:p>
          <a:p>
            <a:pPr indent="-342900" lvl="0" marL="457200" rtl="0">
              <a:spcBef>
                <a:spcPts val="0"/>
              </a:spcBef>
              <a:spcAft>
                <a:spcPts val="0"/>
              </a:spcAft>
              <a:buSzPts val="1800"/>
              <a:buChar char="●"/>
            </a:pPr>
            <a:r>
              <a:rPr lang="en"/>
              <a:t>Clients only consulted once</a:t>
            </a:r>
          </a:p>
          <a:p>
            <a:pPr indent="-342900" lvl="0" marL="457200" rtl="0">
              <a:spcBef>
                <a:spcPts val="0"/>
              </a:spcBef>
              <a:spcAft>
                <a:spcPts val="0"/>
              </a:spcAft>
              <a:buSzPts val="1800"/>
              <a:buChar char="●"/>
            </a:pPr>
            <a:r>
              <a:rPr lang="en"/>
              <a:t>Potential for running over budget</a:t>
            </a:r>
          </a:p>
          <a:p>
            <a:pPr indent="-342900" lvl="0" marL="457200">
              <a:spcBef>
                <a:spcPts val="0"/>
              </a:spcBef>
              <a:buSzPts val="1800"/>
              <a:buChar char="●"/>
            </a:pPr>
            <a:r>
              <a:rPr lang="en"/>
              <a:t>Very little flexibility for change during development</a:t>
            </a:r>
          </a:p>
        </p:txBody>
      </p:sp>
      <p:pic>
        <p:nvPicPr>
          <p:cNvPr id="109" name="Shape 109"/>
          <p:cNvPicPr preferRelativeResize="0"/>
          <p:nvPr/>
        </p:nvPicPr>
        <p:blipFill>
          <a:blip r:embed="rId3">
            <a:alphaModFix/>
          </a:blip>
          <a:stretch>
            <a:fillRect/>
          </a:stretch>
        </p:blipFill>
        <p:spPr>
          <a:xfrm>
            <a:off x="700022" y="2069925"/>
            <a:ext cx="3022800" cy="202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265500" y="313200"/>
            <a:ext cx="4045200" cy="1482300"/>
          </a:xfrm>
          <a:prstGeom prst="rect">
            <a:avLst/>
          </a:prstGeom>
        </p:spPr>
        <p:txBody>
          <a:bodyPr anchorCtr="0" anchor="b" bIns="91425" lIns="91425" rIns="91425" wrap="square" tIns="91425">
            <a:noAutofit/>
          </a:bodyPr>
          <a:lstStyle/>
          <a:p>
            <a:pPr indent="0" lvl="0" marL="0">
              <a:spcBef>
                <a:spcPts val="0"/>
              </a:spcBef>
              <a:buNone/>
            </a:pPr>
            <a:r>
              <a:rPr lang="en"/>
              <a:t>Agile</a:t>
            </a:r>
          </a:p>
        </p:txBody>
      </p:sp>
      <p:sp>
        <p:nvSpPr>
          <p:cNvPr id="115" name="Shape 115"/>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6" name="Shape 116"/>
          <p:cNvSpPr txBox="1"/>
          <p:nvPr>
            <p:ph idx="2" type="body"/>
          </p:nvPr>
        </p:nvSpPr>
        <p:spPr>
          <a:xfrm>
            <a:off x="4939500" y="724075"/>
            <a:ext cx="3837000" cy="3695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Most popular methodology today</a:t>
            </a:r>
          </a:p>
          <a:p>
            <a:pPr indent="-342900" lvl="0" marL="457200" rtl="0">
              <a:spcBef>
                <a:spcPts val="0"/>
              </a:spcBef>
              <a:spcAft>
                <a:spcPts val="0"/>
              </a:spcAft>
              <a:buSzPts val="1800"/>
              <a:buChar char="●"/>
            </a:pPr>
            <a:r>
              <a:rPr lang="en"/>
              <a:t>Cyclical order</a:t>
            </a:r>
          </a:p>
          <a:p>
            <a:pPr indent="-342900" lvl="0" marL="457200" rtl="0">
              <a:spcBef>
                <a:spcPts val="0"/>
              </a:spcBef>
              <a:spcAft>
                <a:spcPts val="0"/>
              </a:spcAft>
              <a:buSzPts val="1800"/>
              <a:buChar char="●"/>
            </a:pPr>
            <a:r>
              <a:rPr lang="en"/>
              <a:t>Fast-paced development cycles</a:t>
            </a:r>
          </a:p>
          <a:p>
            <a:pPr indent="-342900" lvl="0" marL="457200" rtl="0">
              <a:spcBef>
                <a:spcPts val="0"/>
              </a:spcBef>
              <a:spcAft>
                <a:spcPts val="0"/>
              </a:spcAft>
              <a:buSzPts val="1800"/>
              <a:buChar char="●"/>
            </a:pPr>
            <a:r>
              <a:rPr lang="en"/>
              <a:t>Very flexible</a:t>
            </a:r>
          </a:p>
          <a:p>
            <a:pPr indent="-342900" lvl="0" marL="457200">
              <a:spcBef>
                <a:spcPts val="0"/>
              </a:spcBef>
              <a:buSzPts val="1800"/>
              <a:buChar char="●"/>
            </a:pPr>
            <a:r>
              <a:rPr lang="en"/>
              <a:t>Allows for quick release with less polish</a:t>
            </a:r>
          </a:p>
        </p:txBody>
      </p:sp>
      <p:pic>
        <p:nvPicPr>
          <p:cNvPr id="117" name="Shape 117"/>
          <p:cNvPicPr preferRelativeResize="0"/>
          <p:nvPr/>
        </p:nvPicPr>
        <p:blipFill>
          <a:blip r:embed="rId3">
            <a:alphaModFix/>
          </a:blip>
          <a:stretch>
            <a:fillRect/>
          </a:stretch>
        </p:blipFill>
        <p:spPr>
          <a:xfrm>
            <a:off x="56375" y="1909625"/>
            <a:ext cx="4463450" cy="255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265500" y="361975"/>
            <a:ext cx="4045200" cy="1482300"/>
          </a:xfrm>
          <a:prstGeom prst="rect">
            <a:avLst/>
          </a:prstGeom>
        </p:spPr>
        <p:txBody>
          <a:bodyPr anchorCtr="0" anchor="b" bIns="91425" lIns="91425" rIns="91425" wrap="square" tIns="91425">
            <a:noAutofit/>
          </a:bodyPr>
          <a:lstStyle/>
          <a:p>
            <a:pPr indent="0" lvl="0" marL="0">
              <a:spcBef>
                <a:spcPts val="0"/>
              </a:spcBef>
              <a:buNone/>
            </a:pPr>
            <a:r>
              <a:rPr lang="en"/>
              <a:t>Spiral</a:t>
            </a:r>
          </a:p>
        </p:txBody>
      </p:sp>
      <p:sp>
        <p:nvSpPr>
          <p:cNvPr id="123" name="Shape 123"/>
          <p:cNvSpPr txBox="1"/>
          <p:nvPr>
            <p:ph idx="1" type="subTitle"/>
          </p:nvPr>
        </p:nvSpPr>
        <p:spPr>
          <a:xfrm>
            <a:off x="265500" y="2803075"/>
            <a:ext cx="4045200" cy="1235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4" name="Shape 124"/>
          <p:cNvSpPr txBox="1"/>
          <p:nvPr>
            <p:ph idx="2" type="body"/>
          </p:nvPr>
        </p:nvSpPr>
        <p:spPr>
          <a:xfrm>
            <a:off x="4939500" y="724075"/>
            <a:ext cx="3837000" cy="3695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Preferred methodology for very complex development with a large organization</a:t>
            </a:r>
          </a:p>
          <a:p>
            <a:pPr indent="-342900" lvl="0" marL="457200" rtl="0">
              <a:spcBef>
                <a:spcPts val="0"/>
              </a:spcBef>
              <a:spcAft>
                <a:spcPts val="0"/>
              </a:spcAft>
              <a:buSzPts val="1800"/>
              <a:buChar char="●"/>
            </a:pPr>
            <a:r>
              <a:rPr lang="en"/>
              <a:t>Allows for </a:t>
            </a:r>
            <a:r>
              <a:rPr lang="en"/>
              <a:t>flexibility</a:t>
            </a:r>
            <a:r>
              <a:rPr lang="en"/>
              <a:t> and polish</a:t>
            </a:r>
          </a:p>
          <a:p>
            <a:pPr indent="-342900" lvl="0" marL="457200" rtl="0">
              <a:spcBef>
                <a:spcPts val="0"/>
              </a:spcBef>
              <a:spcAft>
                <a:spcPts val="0"/>
              </a:spcAft>
              <a:buSzPts val="1800"/>
              <a:buChar char="●"/>
            </a:pPr>
            <a:r>
              <a:rPr lang="en"/>
              <a:t>Most risk averse methodology</a:t>
            </a:r>
          </a:p>
          <a:p>
            <a:pPr indent="-342900" lvl="0" marL="457200" rtl="0">
              <a:spcBef>
                <a:spcPts val="0"/>
              </a:spcBef>
              <a:buSzPts val="1800"/>
              <a:buChar char="●"/>
            </a:pPr>
            <a:r>
              <a:rPr lang="en"/>
              <a:t>Very slow compared to other methodologies to release</a:t>
            </a:r>
          </a:p>
        </p:txBody>
      </p:sp>
      <p:pic>
        <p:nvPicPr>
          <p:cNvPr id="125" name="Shape 125"/>
          <p:cNvPicPr preferRelativeResize="0"/>
          <p:nvPr/>
        </p:nvPicPr>
        <p:blipFill>
          <a:blip r:embed="rId3">
            <a:alphaModFix/>
          </a:blip>
          <a:stretch>
            <a:fillRect/>
          </a:stretch>
        </p:blipFill>
        <p:spPr>
          <a:xfrm>
            <a:off x="702175" y="1943325"/>
            <a:ext cx="3171825"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There are many more methodologies than the three listed here, but these are the most common.  Ultimately, every software development takes its own approach, often resulting in a unique hybrid that tailors itself to the needs of all the individuals involved.  The most important reason for having a SDLC methodology is establishing a mindful approach to development to maximize efficiency and reduce present and future development costs.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Team 2</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Matthew Dal Santo</a:t>
            </a:r>
          </a:p>
          <a:p>
            <a:pPr indent="0" lvl="0" marL="0">
              <a:spcBef>
                <a:spcPts val="0"/>
              </a:spcBef>
              <a:buNone/>
            </a:pPr>
            <a:r>
              <a:rPr lang="en"/>
              <a:t>Michael Mellon</a:t>
            </a:r>
          </a:p>
          <a:p>
            <a:pPr indent="0" lvl="0" marL="0">
              <a:spcBef>
                <a:spcPts val="0"/>
              </a:spcBef>
              <a:buNone/>
            </a:pPr>
            <a:r>
              <a:rPr lang="en"/>
              <a:t>Clifton McFarlane</a:t>
            </a:r>
          </a:p>
          <a:p>
            <a:pPr indent="0" lvl="0" marL="0">
              <a:spcBef>
                <a:spcPts val="0"/>
              </a:spcBef>
              <a:buNone/>
            </a:pPr>
            <a:r>
              <a:rPr lang="en"/>
              <a:t>Felicia Jarosinski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Cited Sources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spcAft>
                <a:spcPts val="0"/>
              </a:spcAft>
              <a:buClr>
                <a:schemeClr val="dk1"/>
              </a:buClr>
              <a:buSzPts val="1100"/>
              <a:buFont typeface="Arial"/>
              <a:buNone/>
            </a:pPr>
            <a:r>
              <a:rPr lang="en" sz="1100">
                <a:solidFill>
                  <a:schemeClr val="dk1"/>
                </a:solidFill>
              </a:rPr>
              <a:t>[1]Wikipedia.  Software development process, 2017,</a:t>
            </a:r>
          </a:p>
          <a:p>
            <a:pPr indent="-69850" lvl="0" marL="0" rtl="0">
              <a:spcBef>
                <a:spcPts val="0"/>
              </a:spcBef>
              <a:spcAft>
                <a:spcPts val="0"/>
              </a:spcAft>
              <a:buClr>
                <a:schemeClr val="dk1"/>
              </a:buClr>
              <a:buSzPts val="1100"/>
              <a:buFont typeface="Arial"/>
              <a:buNone/>
            </a:pPr>
            <a:r>
              <a:rPr lang="en" sz="1100">
                <a:solidFill>
                  <a:schemeClr val="dk1"/>
                </a:solidFill>
              </a:rPr>
              <a:t>https://en.wikipedia.org/wiki/Software_development_process.  Accessed 5 Dec. 2017.</a:t>
            </a:r>
          </a:p>
          <a:p>
            <a:pPr indent="-69850" lvl="0" marL="0" rtl="0">
              <a:spcBef>
                <a:spcPts val="0"/>
              </a:spcBef>
              <a:spcAft>
                <a:spcPts val="0"/>
              </a:spcAft>
              <a:buClr>
                <a:schemeClr val="dk1"/>
              </a:buClr>
              <a:buSzPts val="1100"/>
              <a:buFont typeface="Arial"/>
              <a:buNone/>
            </a:pPr>
            <a:r>
              <a:t/>
            </a:r>
            <a:endParaRPr sz="1100">
              <a:solidFill>
                <a:schemeClr val="dk1"/>
              </a:solidFill>
            </a:endParaRPr>
          </a:p>
          <a:p>
            <a:pPr indent="-69850" lvl="0" marL="0" rtl="0">
              <a:spcBef>
                <a:spcPts val="0"/>
              </a:spcBef>
              <a:spcAft>
                <a:spcPts val="0"/>
              </a:spcAft>
              <a:buClr>
                <a:schemeClr val="dk1"/>
              </a:buClr>
              <a:buSzPts val="1100"/>
              <a:buFont typeface="Arial"/>
              <a:buNone/>
            </a:pPr>
            <a:r>
              <a:rPr lang="en" sz="1100">
                <a:solidFill>
                  <a:schemeClr val="dk1"/>
                </a:solidFill>
              </a:rPr>
              <a:t>[2]IT Knowledge portal.  Software Development Methodologies, 2017,</a:t>
            </a:r>
          </a:p>
          <a:p>
            <a:pPr indent="-69850" lvl="0" marL="0" rtl="0">
              <a:spcBef>
                <a:spcPts val="0"/>
              </a:spcBef>
              <a:spcAft>
                <a:spcPts val="0"/>
              </a:spcAft>
              <a:buClr>
                <a:schemeClr val="dk1"/>
              </a:buClr>
              <a:buSzPts val="1100"/>
              <a:buFont typeface="Arial"/>
              <a:buNone/>
            </a:pPr>
            <a:r>
              <a:rPr lang="en" sz="1100">
                <a:solidFill>
                  <a:schemeClr val="dk1"/>
                </a:solidFill>
              </a:rPr>
              <a:t>http://www.itinfo.am/eng/software-development-methodologies/.  Accessed 5 Dec. 2017.</a:t>
            </a:r>
          </a:p>
          <a:p>
            <a:pPr indent="-69850" lvl="0" marL="0" rtl="0">
              <a:spcBef>
                <a:spcPts val="0"/>
              </a:spcBef>
              <a:spcAft>
                <a:spcPts val="0"/>
              </a:spcAft>
              <a:buClr>
                <a:schemeClr val="dk1"/>
              </a:buClr>
              <a:buSzPts val="1100"/>
              <a:buFont typeface="Arial"/>
              <a:buNone/>
            </a:pPr>
            <a:r>
              <a:t/>
            </a:r>
            <a:endParaRPr sz="1100">
              <a:solidFill>
                <a:schemeClr val="dk1"/>
              </a:solidFill>
            </a:endParaRPr>
          </a:p>
          <a:p>
            <a:pPr indent="-69850" lvl="0" marL="0" rtl="0">
              <a:spcBef>
                <a:spcPts val="0"/>
              </a:spcBef>
              <a:spcAft>
                <a:spcPts val="0"/>
              </a:spcAft>
              <a:buClr>
                <a:schemeClr val="dk1"/>
              </a:buClr>
              <a:buSzPts val="1100"/>
              <a:buFont typeface="Arial"/>
              <a:buNone/>
            </a:pPr>
            <a:r>
              <a:rPr lang="en" sz="1100">
                <a:solidFill>
                  <a:schemeClr val="dk1"/>
                </a:solidFill>
              </a:rPr>
              <a:t>[3]TutorialsPoint.  Software Development Life Cycle, 2017,</a:t>
            </a:r>
          </a:p>
          <a:p>
            <a:pPr indent="0" lvl="0" marL="0" rtl="0">
              <a:spcBef>
                <a:spcPts val="0"/>
              </a:spcBef>
              <a:spcAft>
                <a:spcPts val="0"/>
              </a:spcAft>
              <a:buNone/>
            </a:pPr>
            <a:r>
              <a:rPr lang="en" sz="1100">
                <a:solidFill>
                  <a:schemeClr val="dk1"/>
                </a:solidFill>
              </a:rPr>
              <a:t>https://www.tutorialspoint.com/software_engineering/software_development_life_cycle.htm.  Accessed 5 Dec. 2017.</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References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100">
                <a:solidFill>
                  <a:srgbClr val="333333"/>
                </a:solidFill>
                <a:highlight>
                  <a:srgbClr val="FFFFFF"/>
                </a:highlight>
              </a:rPr>
              <a:t>BA approach to adopt Agile as a right SDLC methodology! by Ali Saghaeian</a:t>
            </a:r>
            <a:br>
              <a:rPr lang="en" sz="1100">
                <a:solidFill>
                  <a:srgbClr val="333333"/>
                </a:solidFill>
                <a:highlight>
                  <a:srgbClr val="FFFFFF"/>
                </a:highlight>
              </a:rPr>
            </a:br>
            <a:r>
              <a:rPr lang="en" sz="1100">
                <a:solidFill>
                  <a:srgbClr val="333333"/>
                </a:solidFill>
                <a:highlight>
                  <a:srgbClr val="FFFFFF"/>
                </a:highlight>
              </a:rPr>
              <a:t>, 2016, retrieved from https://www.linkedin.com/pulse/ba-approach-adopt-agile-right-sdlc-methodology-ali-saghaeian/. Copyright 2017 by LinkedIn Corporation.</a:t>
            </a:r>
          </a:p>
          <a:p>
            <a:pPr indent="0" lvl="0" marL="0">
              <a:spcBef>
                <a:spcPts val="0"/>
              </a:spcBef>
              <a:buNone/>
            </a:pPr>
            <a:r>
              <a:rPr lang="en" sz="1100">
                <a:solidFill>
                  <a:srgbClr val="333333"/>
                </a:solidFill>
                <a:highlight>
                  <a:srgbClr val="FFFFFF"/>
                </a:highlight>
              </a:rPr>
              <a:t>TC1019 Fall 2016, What about the waterfall method? by Mike Sagnelli</a:t>
            </a:r>
            <a:br>
              <a:rPr lang="en" sz="1100">
                <a:solidFill>
                  <a:srgbClr val="333333"/>
                </a:solidFill>
                <a:highlight>
                  <a:srgbClr val="FFFFFF"/>
                </a:highlight>
              </a:rPr>
            </a:br>
            <a:r>
              <a:rPr lang="en" sz="1100">
                <a:solidFill>
                  <a:srgbClr val="333333"/>
                </a:solidFill>
                <a:highlight>
                  <a:srgbClr val="FFFFFF"/>
                </a:highlight>
              </a:rPr>
              <a:t>, 2016, retrieved from https://kenscourses.com/tc1019fall2016/syndicated/what-about-the-waterfall-method/. CC BY-SA 4.0 </a:t>
            </a:r>
          </a:p>
          <a:p>
            <a:pPr indent="0" lvl="0" marL="0">
              <a:spcBef>
                <a:spcPts val="0"/>
              </a:spcBef>
              <a:buNone/>
            </a:pPr>
            <a:r>
              <a:rPr lang="en" sz="1100">
                <a:solidFill>
                  <a:srgbClr val="333333"/>
                </a:solidFill>
                <a:highlight>
                  <a:srgbClr val="FFFFFF"/>
                </a:highlight>
              </a:rPr>
              <a:t>Spiral model - Wikipedia, 2000, retrieved from https://en.wikipedia.org/wiki/Spiral_model. </a:t>
            </a:r>
            <a:r>
              <a:rPr lang="en" sz="1100">
                <a:solidFill>
                  <a:srgbClr val="222222"/>
                </a:solidFill>
                <a:highlight>
                  <a:srgbClr val="FFFFFF"/>
                </a:highlight>
              </a:rPr>
              <a:t>Special Report CMU/SEI-2000-SR-008, July 2000.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69850" lvl="0" marL="0" rtl="0" algn="l">
              <a:spcBef>
                <a:spcPts val="0"/>
              </a:spcBef>
              <a:buClr>
                <a:schemeClr val="dk1"/>
              </a:buClr>
              <a:buSzPts val="1100"/>
              <a:buFont typeface="Arial"/>
              <a:buNone/>
            </a:pPr>
            <a:r>
              <a:rPr lang="en" sz="4800"/>
              <a:t>Phases of a Typical Software Development Life Cycle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Requirements and Analysis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This is the planning phase.  During this time, the clients and companies determine what they need from their developed software.  They they determine what would be cost prohibitive and the desired time frame.  Initial relationships are built between clients, executives and developers.</a:t>
            </a:r>
            <a:br>
              <a:rPr lang="en"/>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Design</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During this phase the design of the software solution is determined.  This is where developers sit down with clients and hash out what the clients need and establish how these needs can be met within their previously established limits.</a:t>
            </a:r>
            <a:br>
              <a:rPr lang="en"/>
            </a:b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Implementation and Coding</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 development team gathers to put forth a plan for execution.  A time frame is established with various goals along milestones to the project’s completion.  Team members are given tasks usually by a Development Lead and regular updates are given to ensure the project is being developed within the established time frame.</a:t>
            </a:r>
            <a:br>
              <a:rPr lang="en"/>
            </a:b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Testing</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Once the initial coding is finished quality assurance teams test the ‘qual’ product thoroughly for any code defects, bugs or negative user experiences.  If further development is needed, the code is fixed or rewritten and goes back to quality assurance for testing.</a:t>
            </a:r>
            <a:br>
              <a:rPr lang="en"/>
            </a:b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Deployment</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Once the software is finished with quality assurance and it is deemed finished with the client’s specifications in mind, it is considered ready for production.  The software is usually ‘rolled’ into production and the client is notified that their software is now live.</a:t>
            </a:r>
            <a:br>
              <a:rPr lang="en"/>
            </a:b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Maintenance</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Continued maintenance is required after deployment.  As thorough as quality assurance may be, end users will inevitably find bugs or other issues with the software that will need to be addressed.  When this occurs, the SDLC starts again with regard to the solution for a fix, culminating in a new production release.</a:t>
            </a:r>
            <a:br>
              <a:rPr lang="en"/>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t>Methodologies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