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sldIdLst>
    <p:sldId id="257" r:id="rId2"/>
    <p:sldId id="258" r:id="rId3"/>
    <p:sldId id="301" r:id="rId4"/>
    <p:sldId id="283" r:id="rId5"/>
    <p:sldId id="294" r:id="rId6"/>
    <p:sldId id="295" r:id="rId7"/>
    <p:sldId id="296" r:id="rId8"/>
    <p:sldId id="284" r:id="rId9"/>
    <p:sldId id="285" r:id="rId10"/>
    <p:sldId id="286" r:id="rId11"/>
    <p:sldId id="299" r:id="rId12"/>
    <p:sldId id="300" r:id="rId13"/>
    <p:sldId id="287" r:id="rId14"/>
    <p:sldId id="288" r:id="rId15"/>
    <p:sldId id="302" r:id="rId16"/>
    <p:sldId id="292" r:id="rId17"/>
    <p:sldId id="305" r:id="rId18"/>
    <p:sldId id="298" r:id="rId19"/>
    <p:sldId id="297" r:id="rId20"/>
    <p:sldId id="303" r:id="rId21"/>
    <p:sldId id="304" r:id="rId22"/>
    <p:sldId id="29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pPr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40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pPr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968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pPr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4490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pPr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15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pPr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8877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pPr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635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pPr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023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pPr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13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pPr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086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pPr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167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pPr/>
              <a:t>8/9/2023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210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pPr/>
              <a:t>8/9/2023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59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pPr/>
              <a:t>8/9/2023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3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pPr/>
              <a:t>8/9/2023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4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pPr/>
              <a:t>8/9/2023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122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pPr/>
              <a:t>8/9/2023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45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09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29C0DC6-514C-CCCB-A327-F98FB3C64B11}"/>
              </a:ext>
            </a:extLst>
          </p:cNvPr>
          <p:cNvSpPr txBox="1"/>
          <p:nvPr/>
        </p:nvSpPr>
        <p:spPr>
          <a:xfrm>
            <a:off x="568170" y="939254"/>
            <a:ext cx="92150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Día N°1 </a:t>
            </a:r>
            <a:r>
              <a:rPr lang="es-E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Prebootcamp</a:t>
            </a:r>
            <a:r>
              <a:rPr lang="es-E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s-E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L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CL" sz="32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ntroducción los diagrama de flujo y pseudocódigo.</a:t>
            </a:r>
            <a:endParaRPr lang="es-C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F37D0AD-2BCF-0356-6AFA-FB307DFE0836}"/>
              </a:ext>
            </a:extLst>
          </p:cNvPr>
          <p:cNvSpPr txBox="1"/>
          <p:nvPr/>
        </p:nvSpPr>
        <p:spPr>
          <a:xfrm>
            <a:off x="710213" y="5272415"/>
            <a:ext cx="2938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Nelson Ramírez Candia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nramirez@edutecno.com</a:t>
            </a:r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407844E-DDDB-0E48-F147-C0E65700E5FB}"/>
              </a:ext>
            </a:extLst>
          </p:cNvPr>
          <p:cNvSpPr txBox="1"/>
          <p:nvPr/>
        </p:nvSpPr>
        <p:spPr>
          <a:xfrm>
            <a:off x="5965795" y="5226249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Horario</a:t>
            </a:r>
            <a:r>
              <a:rPr lang="es-ES">
                <a:latin typeface="Times New Roman" panose="02020603050405020304" pitchFamily="18" charset="0"/>
                <a:cs typeface="Times New Roman" panose="02020603050405020304" pitchFamily="18" charset="0"/>
              </a:rPr>
              <a:t>: 09:00 – 12:00</a:t>
            </a:r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772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AC5CC81-96F8-BEDC-6965-BEA1910AE4A0}"/>
              </a:ext>
            </a:extLst>
          </p:cNvPr>
          <p:cNvSpPr txBox="1"/>
          <p:nvPr/>
        </p:nvSpPr>
        <p:spPr>
          <a:xfrm>
            <a:off x="386177" y="374018"/>
            <a:ext cx="9627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Símbolos de diagramas de flujo.</a:t>
            </a:r>
            <a:endParaRPr lang="es-C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43035BC-CEC3-53DE-8EB7-85F028484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999" y="1781175"/>
            <a:ext cx="56864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77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AC5CC81-96F8-BEDC-6965-BEA1910AE4A0}"/>
              </a:ext>
            </a:extLst>
          </p:cNvPr>
          <p:cNvSpPr txBox="1"/>
          <p:nvPr/>
        </p:nvSpPr>
        <p:spPr>
          <a:xfrm>
            <a:off x="750162" y="578204"/>
            <a:ext cx="8331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Elaborando un diagrama de flujo.</a:t>
            </a:r>
            <a:endParaRPr lang="es-C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DIAGRAMA DE FLUJO EJERCICIOS RESUELTOS PDF HABILIDAD LÓGICO MATEMÁTICA">
            <a:extLst>
              <a:ext uri="{FF2B5EF4-FFF2-40B4-BE49-F238E27FC236}">
                <a16:creationId xmlns:a16="http://schemas.microsoft.com/office/drawing/2014/main" id="{48D732CB-2754-D739-B17D-5C66FD61A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120" y="1768153"/>
            <a:ext cx="2688774" cy="426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B7E8738-D339-1F56-EB9D-552FE2575BEE}"/>
              </a:ext>
            </a:extLst>
          </p:cNvPr>
          <p:cNvSpPr txBox="1"/>
          <p:nvPr/>
        </p:nvSpPr>
        <p:spPr>
          <a:xfrm>
            <a:off x="5200837" y="1883562"/>
            <a:ext cx="3046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/>
              <a:t>https://app.diagrams.net/</a:t>
            </a:r>
          </a:p>
        </p:txBody>
      </p:sp>
    </p:spTree>
    <p:extLst>
      <p:ext uri="{BB962C8B-B14F-4D97-AF65-F5344CB8AC3E}">
        <p14:creationId xmlns:p14="http://schemas.microsoft.com/office/powerpoint/2010/main" val="30056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AC5CC81-96F8-BEDC-6965-BEA1910AE4A0}"/>
              </a:ext>
            </a:extLst>
          </p:cNvPr>
          <p:cNvSpPr txBox="1"/>
          <p:nvPr/>
        </p:nvSpPr>
        <p:spPr>
          <a:xfrm>
            <a:off x="980982" y="835656"/>
            <a:ext cx="8029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>
                <a:latin typeface="Times New Roman" panose="02020603050405020304" pitchFamily="18" charset="0"/>
                <a:cs typeface="Times New Roman" panose="02020603050405020304" pitchFamily="18" charset="0"/>
              </a:rPr>
              <a:t>Actividad</a:t>
            </a:r>
            <a:endParaRPr lang="es-C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AF2D8A3-DE5C-9E2D-7AF7-910B3BAEA704}"/>
              </a:ext>
            </a:extLst>
          </p:cNvPr>
          <p:cNvSpPr txBox="1"/>
          <p:nvPr/>
        </p:nvSpPr>
        <p:spPr>
          <a:xfrm>
            <a:off x="608121" y="1889943"/>
            <a:ext cx="913956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400">
                <a:solidFill>
                  <a:srgbClr val="282C33"/>
                </a:solidFill>
                <a:latin typeface="Graphik"/>
                <a:cs typeface="Times New Roman" panose="02020603050405020304" pitchFamily="18" charset="0"/>
              </a:rPr>
              <a:t>R</a:t>
            </a:r>
            <a:r>
              <a:rPr lang="es-CL" sz="2400">
                <a:solidFill>
                  <a:srgbClr val="282C33"/>
                </a:solidFill>
                <a:latin typeface="Graphik"/>
                <a:cs typeface="Times New Roman" panose="02020603050405020304" pitchFamily="18" charset="0"/>
              </a:rPr>
              <a:t>ealizar un diagrama de flujo con los pasos necesarios para preparar un café.</a:t>
            </a:r>
          </a:p>
          <a:p>
            <a:pPr algn="just"/>
            <a:endParaRPr lang="es-CL" sz="2400" b="0" i="0">
              <a:solidFill>
                <a:srgbClr val="282C33"/>
              </a:solidFill>
              <a:effectLst/>
              <a:latin typeface="Graphik"/>
              <a:cs typeface="Times New Roman" panose="02020603050405020304" pitchFamily="18" charset="0"/>
            </a:endParaRPr>
          </a:p>
          <a:p>
            <a:pPr algn="just"/>
            <a:r>
              <a:rPr lang="es-CL" sz="2400">
                <a:solidFill>
                  <a:srgbClr val="282C33"/>
                </a:solidFill>
                <a:latin typeface="Graphik"/>
                <a:cs typeface="Times New Roman" panose="02020603050405020304" pitchFamily="18" charset="0"/>
              </a:rPr>
              <a:t>Tiempo de actividad: 10 minutos.</a:t>
            </a:r>
          </a:p>
          <a:p>
            <a:pPr algn="just"/>
            <a:endParaRPr lang="es-CL" sz="2400" b="0" i="0">
              <a:solidFill>
                <a:srgbClr val="282C33"/>
              </a:solidFill>
              <a:effectLst/>
              <a:latin typeface="Graphik"/>
              <a:cs typeface="Times New Roman" panose="02020603050405020304" pitchFamily="18" charset="0"/>
            </a:endParaRPr>
          </a:p>
          <a:p>
            <a:pPr algn="just"/>
            <a:r>
              <a:rPr lang="es-CL" sz="2400">
                <a:solidFill>
                  <a:srgbClr val="282C33"/>
                </a:solidFill>
                <a:latin typeface="Graphik"/>
                <a:cs typeface="Times New Roman" panose="02020603050405020304" pitchFamily="18" charset="0"/>
              </a:rPr>
              <a:t>Hasta las 10:35 hrs.</a:t>
            </a:r>
            <a:endParaRPr lang="es-CL" sz="2400" b="0" i="0" dirty="0">
              <a:solidFill>
                <a:srgbClr val="282C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733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AC5CC81-96F8-BEDC-6965-BEA1910AE4A0}"/>
              </a:ext>
            </a:extLst>
          </p:cNvPr>
          <p:cNvSpPr txBox="1"/>
          <p:nvPr/>
        </p:nvSpPr>
        <p:spPr>
          <a:xfrm>
            <a:off x="1305018" y="223098"/>
            <a:ext cx="8043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600" b="1" i="0" dirty="0">
                <a:solidFill>
                  <a:srgbClr val="282C33"/>
                </a:solidFill>
                <a:effectLst/>
                <a:latin typeface="Graphik"/>
              </a:rPr>
              <a:t>Diagramas de flujo para algoritmos/programación informática.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F71C515-8DE5-159F-2C6A-C64E268B7382}"/>
              </a:ext>
            </a:extLst>
          </p:cNvPr>
          <p:cNvSpPr txBox="1"/>
          <p:nvPr/>
        </p:nvSpPr>
        <p:spPr>
          <a:xfrm>
            <a:off x="430567" y="1650246"/>
            <a:ext cx="950798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L" sz="2400" b="0" i="0" dirty="0">
                <a:solidFill>
                  <a:srgbClr val="282C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Como una representación visual del flujo de datos, los diagramas de flujo son útiles para escribir un programa o algoritmo y explicárselo a otros o colaborar con otros en el mismo. Puedes usar un diagrama de flujo para explicar detalladamente la lógica detrás de un programa antes de empezar a codificar el proceso automatizado. Puede ayudar a organizar una perspectiva general y ofrecer una guía cuando llega el momento de codificar. Más específicamente, los diagramas de flujo </a:t>
            </a:r>
            <a:r>
              <a:rPr lang="es-CL" sz="2400" b="0" i="0">
                <a:solidFill>
                  <a:srgbClr val="282C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pueden:</a:t>
            </a:r>
          </a:p>
          <a:p>
            <a:pPr algn="just"/>
            <a:endParaRPr lang="es-CL" sz="2400" b="0" i="0" dirty="0">
              <a:solidFill>
                <a:srgbClr val="282C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sz="2400" b="0" i="0">
                <a:solidFill>
                  <a:srgbClr val="282C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Demostrar </a:t>
            </a:r>
            <a:r>
              <a:rPr lang="es-CL" sz="2400" b="0" i="0" dirty="0">
                <a:solidFill>
                  <a:srgbClr val="282C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cómo el código está </a:t>
            </a:r>
            <a:r>
              <a:rPr lang="es-CL" sz="2400" b="0" i="0">
                <a:solidFill>
                  <a:srgbClr val="282C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organizado.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sz="2400" b="0" i="0">
                <a:solidFill>
                  <a:srgbClr val="282C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Visualizar </a:t>
            </a:r>
            <a:r>
              <a:rPr lang="es-CL" sz="2400" b="0" i="0" dirty="0">
                <a:solidFill>
                  <a:srgbClr val="282C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ejecución de un código dentro de un programa.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sz="2400" b="0" i="0" dirty="0">
                <a:solidFill>
                  <a:srgbClr val="282C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Mostrar la estructura de un sitio web o aplicación.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sz="2400" b="0" i="0" dirty="0">
                <a:solidFill>
                  <a:srgbClr val="282C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Comprender cómo los usuarios navegan por un sitio web o programa.</a:t>
            </a:r>
          </a:p>
        </p:txBody>
      </p:sp>
    </p:spTree>
    <p:extLst>
      <p:ext uri="{BB962C8B-B14F-4D97-AF65-F5344CB8AC3E}">
        <p14:creationId xmlns:p14="http://schemas.microsoft.com/office/powerpoint/2010/main" val="3891851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AC5CC81-96F8-BEDC-6965-BEA1910AE4A0}"/>
              </a:ext>
            </a:extLst>
          </p:cNvPr>
          <p:cNvSpPr txBox="1"/>
          <p:nvPr/>
        </p:nvSpPr>
        <p:spPr>
          <a:xfrm>
            <a:off x="1162974" y="187588"/>
            <a:ext cx="8043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600" b="1" i="0" dirty="0">
                <a:solidFill>
                  <a:srgbClr val="282C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Diagramas de flujo para algoritmos/programación informática.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F71C515-8DE5-159F-2C6A-C64E268B7382}"/>
              </a:ext>
            </a:extLst>
          </p:cNvPr>
          <p:cNvSpPr txBox="1"/>
          <p:nvPr/>
        </p:nvSpPr>
        <p:spPr>
          <a:xfrm>
            <a:off x="430567" y="1650246"/>
            <a:ext cx="950798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L" sz="2400" b="0" i="0" dirty="0">
                <a:solidFill>
                  <a:srgbClr val="282C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menudo, los programadores pueden escribir un pseudocódigo, una combinación de lenguaje natural y lenguaje informático que puede ser leído por personas. Esto puede permitir más detalle que el diagrama de flujo y servir como reemplazo del diagrama de flujo o como el próximo paso del código mismo.</a:t>
            </a:r>
          </a:p>
        </p:txBody>
      </p:sp>
    </p:spTree>
    <p:extLst>
      <p:ext uri="{BB962C8B-B14F-4D97-AF65-F5344CB8AC3E}">
        <p14:creationId xmlns:p14="http://schemas.microsoft.com/office/powerpoint/2010/main" val="1103785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AC5CC81-96F8-BEDC-6965-BEA1910AE4A0}"/>
              </a:ext>
            </a:extLst>
          </p:cNvPr>
          <p:cNvSpPr txBox="1"/>
          <p:nvPr/>
        </p:nvSpPr>
        <p:spPr>
          <a:xfrm>
            <a:off x="1020931" y="288515"/>
            <a:ext cx="8043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600" b="1" i="0">
                <a:solidFill>
                  <a:srgbClr val="282C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Pseudocódigo.</a:t>
            </a:r>
            <a:endParaRPr lang="es-CL" sz="3600" b="1" i="0" dirty="0">
              <a:solidFill>
                <a:srgbClr val="282C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E05A4D3-308D-A668-F391-91AE691CEF97}"/>
              </a:ext>
            </a:extLst>
          </p:cNvPr>
          <p:cNvSpPr txBox="1"/>
          <p:nvPr/>
        </p:nvSpPr>
        <p:spPr>
          <a:xfrm>
            <a:off x="443883" y="1757779"/>
            <a:ext cx="890676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400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 pseudocódigo es un lenguaje de programación simplificado y no estándar que se utiliza como herramienta de diseño y comunicación en el proceso de desarrollo de algoritmos y programas. Se asemeja a un lenguaje de programación real, pero su objetivo principal es describir de manera clara y comprensible los pasos lógicos y acciones que debe seguir un programa sin preocuparse por detalles específicos de sintaxis. El pseudocódigo es utilizado para planificar y estructurar algoritmos antes de su implementación en un lenguaje de programación real.</a:t>
            </a:r>
          </a:p>
        </p:txBody>
      </p:sp>
    </p:spTree>
    <p:extLst>
      <p:ext uri="{BB962C8B-B14F-4D97-AF65-F5344CB8AC3E}">
        <p14:creationId xmlns:p14="http://schemas.microsoft.com/office/powerpoint/2010/main" val="2268348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AC5CC81-96F8-BEDC-6965-BEA1910AE4A0}"/>
              </a:ext>
            </a:extLst>
          </p:cNvPr>
          <p:cNvSpPr txBox="1"/>
          <p:nvPr/>
        </p:nvSpPr>
        <p:spPr>
          <a:xfrm>
            <a:off x="870011" y="261882"/>
            <a:ext cx="8043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600" b="1" i="0">
                <a:solidFill>
                  <a:srgbClr val="282C33"/>
                </a:solidFill>
                <a:effectLst/>
                <a:latin typeface="Graphik"/>
              </a:rPr>
              <a:t>Instalando PSeInt.</a:t>
            </a:r>
            <a:endParaRPr lang="es-CL" sz="3600" b="1" i="0" dirty="0">
              <a:solidFill>
                <a:srgbClr val="282C33"/>
              </a:solidFill>
              <a:effectLst/>
              <a:latin typeface="Graphik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3F33FDF-5756-EA5C-B744-CFE4FE75F744}"/>
              </a:ext>
            </a:extLst>
          </p:cNvPr>
          <p:cNvSpPr txBox="1"/>
          <p:nvPr/>
        </p:nvSpPr>
        <p:spPr>
          <a:xfrm>
            <a:off x="1100831" y="2672759"/>
            <a:ext cx="80431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https://pseint.sourceforge.net/index.php?page=descargas.php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E05A4D3-308D-A668-F391-91AE691CEF97}"/>
              </a:ext>
            </a:extLst>
          </p:cNvPr>
          <p:cNvSpPr txBox="1"/>
          <p:nvPr/>
        </p:nvSpPr>
        <p:spPr>
          <a:xfrm>
            <a:off x="1544715" y="1677880"/>
            <a:ext cx="4352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Instalación de PSeInt: </a:t>
            </a:r>
            <a:endParaRPr lang="es-C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 descr="PSeInt para Windows - Descarga gratis en Uptodown">
            <a:extLst>
              <a:ext uri="{FF2B5EF4-FFF2-40B4-BE49-F238E27FC236}">
                <a16:creationId xmlns:a16="http://schemas.microsoft.com/office/drawing/2014/main" id="{FA3A8200-8893-1C3F-CD2A-DBA0434A0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244" y="1779756"/>
            <a:ext cx="19050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186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3392076-B160-1FCD-F598-F8255873AAEB}"/>
              </a:ext>
            </a:extLst>
          </p:cNvPr>
          <p:cNvSpPr txBox="1"/>
          <p:nvPr/>
        </p:nvSpPr>
        <p:spPr>
          <a:xfrm>
            <a:off x="1003176" y="2641098"/>
            <a:ext cx="80431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>
                <a:solidFill>
                  <a:srgbClr val="282C33"/>
                </a:solidFill>
                <a:latin typeface="Graphik"/>
              </a:rPr>
              <a:t>B</a:t>
            </a:r>
            <a:r>
              <a:rPr lang="es-CL" sz="3600" b="1">
                <a:solidFill>
                  <a:srgbClr val="282C33"/>
                </a:solidFill>
                <a:latin typeface="Graphik"/>
              </a:rPr>
              <a:t>REAK 10 MINUTOS</a:t>
            </a:r>
          </a:p>
          <a:p>
            <a:pPr algn="ctr"/>
            <a:endParaRPr lang="es-CL" sz="3600" b="1" i="0">
              <a:solidFill>
                <a:srgbClr val="282C33"/>
              </a:solidFill>
              <a:effectLst/>
              <a:latin typeface="Graphik"/>
            </a:endParaRPr>
          </a:p>
          <a:p>
            <a:pPr algn="ctr"/>
            <a:r>
              <a:rPr lang="es-CL" sz="3600" b="1">
                <a:solidFill>
                  <a:srgbClr val="282C33"/>
                </a:solidFill>
                <a:latin typeface="Graphik"/>
              </a:rPr>
              <a:t>HASTA LAS 11:19 HRS.</a:t>
            </a:r>
            <a:endParaRPr lang="es-CL" sz="3600" b="1" i="0" dirty="0">
              <a:solidFill>
                <a:srgbClr val="282C33"/>
              </a:solidFill>
              <a:effectLst/>
              <a:latin typeface="Graphik"/>
            </a:endParaRPr>
          </a:p>
        </p:txBody>
      </p:sp>
    </p:spTree>
    <p:extLst>
      <p:ext uri="{BB962C8B-B14F-4D97-AF65-F5344CB8AC3E}">
        <p14:creationId xmlns:p14="http://schemas.microsoft.com/office/powerpoint/2010/main" val="2886572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7ABCC0E3-4AF6-C8F7-D15A-362987BBCEFD}"/>
              </a:ext>
            </a:extLst>
          </p:cNvPr>
          <p:cNvSpPr txBox="1"/>
          <p:nvPr/>
        </p:nvSpPr>
        <p:spPr>
          <a:xfrm>
            <a:off x="1346446" y="306270"/>
            <a:ext cx="8043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600" b="1">
                <a:solidFill>
                  <a:srgbClr val="282C33"/>
                </a:solidFill>
                <a:latin typeface="Graphik"/>
              </a:rPr>
              <a:t>Tipos de variables </a:t>
            </a:r>
            <a:endParaRPr lang="es-CL" sz="3600" b="1" i="0" dirty="0">
              <a:solidFill>
                <a:srgbClr val="282C33"/>
              </a:solidFill>
              <a:effectLst/>
              <a:latin typeface="Graphik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BCC5D7E-1E11-87DE-2DBB-8DAEB8442AE6}"/>
              </a:ext>
            </a:extLst>
          </p:cNvPr>
          <p:cNvSpPr txBox="1"/>
          <p:nvPr/>
        </p:nvSpPr>
        <p:spPr>
          <a:xfrm>
            <a:off x="710214" y="1508203"/>
            <a:ext cx="835980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s-CL" b="1" i="0">
                <a:solidFill>
                  <a:srgbClr val="374151"/>
                </a:solidFill>
                <a:effectLst/>
                <a:latin typeface="Söhne"/>
              </a:rPr>
              <a:t>Entero</a:t>
            </a:r>
            <a:r>
              <a:rPr lang="es-CL" b="0" i="0">
                <a:solidFill>
                  <a:srgbClr val="374151"/>
                </a:solidFill>
                <a:effectLst/>
                <a:latin typeface="Söhne"/>
              </a:rPr>
              <a:t>: Representa números enteros sin parte decimal. Por ejemplo: 5, -10, 0.</a:t>
            </a:r>
          </a:p>
          <a:p>
            <a:pPr marL="342900" indent="-342900" algn="just">
              <a:buFont typeface="+mj-lt"/>
              <a:buAutoNum type="arabicPeriod"/>
            </a:pPr>
            <a:endParaRPr lang="es-CL" b="0" i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s-CL" b="1" i="0">
                <a:solidFill>
                  <a:srgbClr val="374151"/>
                </a:solidFill>
                <a:effectLst/>
                <a:latin typeface="Söhne"/>
              </a:rPr>
              <a:t>Real</a:t>
            </a:r>
            <a:r>
              <a:rPr lang="es-CL" b="0" i="0">
                <a:solidFill>
                  <a:srgbClr val="374151"/>
                </a:solidFill>
                <a:effectLst/>
                <a:latin typeface="Söhne"/>
              </a:rPr>
              <a:t>: Representa números con parte decimal. Por ejemplo: 3.14, -0.5, 10.0.</a:t>
            </a:r>
          </a:p>
          <a:p>
            <a:pPr marL="342900" indent="-342900" algn="just">
              <a:buFont typeface="+mj-lt"/>
              <a:buAutoNum type="arabicPeriod"/>
            </a:pPr>
            <a:endParaRPr lang="es-CL" b="0" i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s-CL" b="1" i="0">
                <a:solidFill>
                  <a:srgbClr val="374151"/>
                </a:solidFill>
                <a:effectLst/>
                <a:latin typeface="Söhne"/>
              </a:rPr>
              <a:t>Caracter</a:t>
            </a:r>
            <a:r>
              <a:rPr lang="es-CL" b="0" i="0">
                <a:solidFill>
                  <a:srgbClr val="374151"/>
                </a:solidFill>
                <a:effectLst/>
                <a:latin typeface="Söhne"/>
              </a:rPr>
              <a:t>: Representa un solo carácter. Puede ser una letra, un dígito, un símbolo, etc. Se representa entre comillas simples. Por ejemplo: 'A', '7', '#’.</a:t>
            </a:r>
          </a:p>
          <a:p>
            <a:pPr marL="342900" indent="-342900" algn="just">
              <a:buFont typeface="+mj-lt"/>
              <a:buAutoNum type="arabicPeriod"/>
            </a:pPr>
            <a:endParaRPr lang="es-CL" b="0" i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s-CL" b="1" i="0">
                <a:solidFill>
                  <a:srgbClr val="374151"/>
                </a:solidFill>
                <a:effectLst/>
                <a:latin typeface="Söhne"/>
              </a:rPr>
              <a:t>Cadena</a:t>
            </a:r>
            <a:r>
              <a:rPr lang="es-CL" b="0" i="0">
                <a:solidFill>
                  <a:srgbClr val="374151"/>
                </a:solidFill>
                <a:effectLst/>
                <a:latin typeface="Söhne"/>
              </a:rPr>
              <a:t>: Representa una secuencia de caracteres. Se representa entre comillas dobles. Por ejemplo: "Hola, mundo", "PSeInt es genial".</a:t>
            </a:r>
          </a:p>
          <a:p>
            <a:pPr marL="342900" indent="-342900" algn="just">
              <a:buFont typeface="+mj-lt"/>
              <a:buAutoNum type="arabicPeriod"/>
            </a:pPr>
            <a:endParaRPr lang="es-CL" b="0" i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s-CL" b="1" i="0">
                <a:solidFill>
                  <a:srgbClr val="374151"/>
                </a:solidFill>
                <a:effectLst/>
                <a:latin typeface="Söhne"/>
              </a:rPr>
              <a:t>Lógico</a:t>
            </a:r>
            <a:r>
              <a:rPr lang="es-CL" b="0" i="0">
                <a:solidFill>
                  <a:srgbClr val="374151"/>
                </a:solidFill>
                <a:effectLst/>
                <a:latin typeface="Söhne"/>
              </a:rPr>
              <a:t>: Representa valores de verdad, es decir, verdadero (true) o falso (false).</a:t>
            </a:r>
          </a:p>
          <a:p>
            <a:pPr marL="342900" indent="-342900" algn="just">
              <a:buFont typeface="+mj-lt"/>
              <a:buAutoNum type="arabicPeriod"/>
            </a:pPr>
            <a:endParaRPr lang="es-CL" b="0" i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s-CL" b="1" i="0">
                <a:solidFill>
                  <a:srgbClr val="374151"/>
                </a:solidFill>
                <a:effectLst/>
                <a:latin typeface="Söhne"/>
              </a:rPr>
              <a:t>Arreglo</a:t>
            </a:r>
            <a:r>
              <a:rPr lang="es-CL" b="0" i="0">
                <a:solidFill>
                  <a:srgbClr val="374151"/>
                </a:solidFill>
                <a:effectLst/>
                <a:latin typeface="Söhne"/>
              </a:rPr>
              <a:t>: Permite almacenar múltiples valores del mismo tipo en una estructura organizada, indexados por números enteros.</a:t>
            </a:r>
          </a:p>
        </p:txBody>
      </p:sp>
    </p:spTree>
    <p:extLst>
      <p:ext uri="{BB962C8B-B14F-4D97-AF65-F5344CB8AC3E}">
        <p14:creationId xmlns:p14="http://schemas.microsoft.com/office/powerpoint/2010/main" val="220886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BC3A420-4D7D-760D-26D8-687C0920D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622" y="1871662"/>
            <a:ext cx="6286500" cy="31146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ABCC0E3-4AF6-C8F7-D15A-362987BBCEFD}"/>
              </a:ext>
            </a:extLst>
          </p:cNvPr>
          <p:cNvSpPr txBox="1"/>
          <p:nvPr/>
        </p:nvSpPr>
        <p:spPr>
          <a:xfrm>
            <a:off x="1346446" y="306270"/>
            <a:ext cx="8043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600" b="1">
                <a:solidFill>
                  <a:srgbClr val="282C33"/>
                </a:solidFill>
                <a:latin typeface="Graphik"/>
              </a:rPr>
              <a:t>Validaciones</a:t>
            </a:r>
            <a:r>
              <a:rPr lang="es-CL" sz="3600" b="1" i="0">
                <a:solidFill>
                  <a:srgbClr val="282C33"/>
                </a:solidFill>
                <a:effectLst/>
                <a:latin typeface="Graphik"/>
              </a:rPr>
              <a:t>.</a:t>
            </a:r>
            <a:endParaRPr lang="es-CL" sz="3600" b="1" i="0" dirty="0">
              <a:solidFill>
                <a:srgbClr val="282C33"/>
              </a:solidFill>
              <a:effectLst/>
              <a:latin typeface="Graphik"/>
            </a:endParaRPr>
          </a:p>
        </p:txBody>
      </p:sp>
    </p:spTree>
    <p:extLst>
      <p:ext uri="{BB962C8B-B14F-4D97-AF65-F5344CB8AC3E}">
        <p14:creationId xmlns:p14="http://schemas.microsoft.com/office/powerpoint/2010/main" val="3205159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29C0DC6-514C-CCCB-A327-F98FB3C64B11}"/>
              </a:ext>
            </a:extLst>
          </p:cNvPr>
          <p:cNvSpPr txBox="1"/>
          <p:nvPr/>
        </p:nvSpPr>
        <p:spPr>
          <a:xfrm>
            <a:off x="408373" y="985420"/>
            <a:ext cx="2272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E9BF797-7935-49E3-F89F-C4F3C8935D41}"/>
              </a:ext>
            </a:extLst>
          </p:cNvPr>
          <p:cNvSpPr txBox="1"/>
          <p:nvPr/>
        </p:nvSpPr>
        <p:spPr>
          <a:xfrm>
            <a:off x="408373" y="1748901"/>
            <a:ext cx="80609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>
                <a:latin typeface="Times New Roman" panose="02020603050405020304" pitchFamily="18" charset="0"/>
                <a:cs typeface="Times New Roman" panose="02020603050405020304" pitchFamily="18" charset="0"/>
              </a:rPr>
              <a:t>Definición de algoritmo.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>
                <a:latin typeface="Times New Roman" panose="02020603050405020304" pitchFamily="18" charset="0"/>
                <a:cs typeface="Times New Roman" panose="02020603050405020304" pitchFamily="18" charset="0"/>
              </a:rPr>
              <a:t>Flujo de un algoritmo.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>
                <a:latin typeface="Times New Roman" panose="02020603050405020304" pitchFamily="18" charset="0"/>
                <a:cs typeface="Times New Roman" panose="02020603050405020304" pitchFamily="18" charset="0"/>
              </a:rPr>
              <a:t>Símbolos utilizados en un diagrama de flujos.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>
                <a:latin typeface="Times New Roman" panose="02020603050405020304" pitchFamily="18" charset="0"/>
                <a:cs typeface="Times New Roman" panose="02020603050405020304" pitchFamily="18" charset="0"/>
              </a:rPr>
              <a:t>Validaciones.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>
                <a:latin typeface="Times New Roman" panose="02020603050405020304" pitchFamily="18" charset="0"/>
                <a:cs typeface="Times New Roman" panose="02020603050405020304" pitchFamily="18" charset="0"/>
              </a:rPr>
              <a:t>Iteraciones.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018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7ABCC0E3-4AF6-C8F7-D15A-362987BBCEFD}"/>
              </a:ext>
            </a:extLst>
          </p:cNvPr>
          <p:cNvSpPr txBox="1"/>
          <p:nvPr/>
        </p:nvSpPr>
        <p:spPr>
          <a:xfrm>
            <a:off x="1346446" y="306270"/>
            <a:ext cx="8043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600" b="1">
                <a:solidFill>
                  <a:srgbClr val="282C33"/>
                </a:solidFill>
                <a:latin typeface="Graphik"/>
              </a:rPr>
              <a:t>Iteraciones.</a:t>
            </a:r>
            <a:endParaRPr lang="es-CL" sz="3600" b="1" i="0" dirty="0">
              <a:solidFill>
                <a:srgbClr val="282C33"/>
              </a:solidFill>
              <a:effectLst/>
              <a:latin typeface="Graphik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D7547DA-2490-AFA0-6D43-2E524A7588FE}"/>
              </a:ext>
            </a:extLst>
          </p:cNvPr>
          <p:cNvSpPr txBox="1"/>
          <p:nvPr/>
        </p:nvSpPr>
        <p:spPr>
          <a:xfrm>
            <a:off x="1282822" y="1340529"/>
            <a:ext cx="804317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2000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 programación, una iteración se refiere a la acción de repetir un conjunto de instrucciones o un bloque de código varias veces. Se utiliza para realizar tareas repetitivas o para procesar una serie de elementos de manera sistemática. Las iteraciones son una parte fundamental de la programación, ya que permiten automatizar procesos repetitivos y realizar cálculos o acciones en múltiples elementos de datos.</a:t>
            </a:r>
            <a:endParaRPr lang="es-CL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09D936B-D965-421C-1D41-B1E6B3ADB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211" y="3750629"/>
            <a:ext cx="5070877" cy="211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481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7ABCC0E3-4AF6-C8F7-D15A-362987BBCEFD}"/>
              </a:ext>
            </a:extLst>
          </p:cNvPr>
          <p:cNvSpPr txBox="1"/>
          <p:nvPr/>
        </p:nvSpPr>
        <p:spPr>
          <a:xfrm>
            <a:off x="1346446" y="306270"/>
            <a:ext cx="8043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600" b="1">
                <a:solidFill>
                  <a:srgbClr val="282C33"/>
                </a:solidFill>
                <a:latin typeface="Graphik"/>
              </a:rPr>
              <a:t>Actividad.</a:t>
            </a:r>
            <a:endParaRPr lang="es-CL" sz="3600" b="1" i="0" dirty="0">
              <a:solidFill>
                <a:srgbClr val="282C33"/>
              </a:solidFill>
              <a:effectLst/>
              <a:latin typeface="Graphik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D7547DA-2490-AFA0-6D43-2E524A7588FE}"/>
              </a:ext>
            </a:extLst>
          </p:cNvPr>
          <p:cNvSpPr txBox="1"/>
          <p:nvPr/>
        </p:nvSpPr>
        <p:spPr>
          <a:xfrm>
            <a:off x="1282822" y="1340529"/>
            <a:ext cx="804317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2000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Realizar un pseudocódigo que permita ingresar 2 números reales, luego mostrar al usuario el siguiente menú de opciones:</a:t>
            </a:r>
          </a:p>
          <a:p>
            <a:endParaRPr lang="es-CL" sz="200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s-CL" sz="200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Suma.</a:t>
            </a:r>
          </a:p>
          <a:p>
            <a:pPr marL="457200" indent="-457200">
              <a:buAutoNum type="arabicPeriod"/>
            </a:pPr>
            <a:r>
              <a:rPr lang="es-CL" sz="200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Resta.</a:t>
            </a:r>
          </a:p>
          <a:p>
            <a:pPr marL="457200" indent="-457200">
              <a:buAutoNum type="arabicPeriod"/>
            </a:pPr>
            <a:r>
              <a:rPr lang="es-CL" sz="200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Multiplicación.</a:t>
            </a:r>
          </a:p>
          <a:p>
            <a:pPr marL="457200" indent="-457200">
              <a:buAutoNum type="arabicPeriod"/>
            </a:pPr>
            <a:r>
              <a:rPr lang="es-CL" sz="200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División.</a:t>
            </a:r>
          </a:p>
          <a:p>
            <a:pPr marL="457200" indent="-457200">
              <a:buAutoNum type="arabicPeriod"/>
            </a:pPr>
            <a:endParaRPr lang="es-CL" sz="200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L" sz="200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acurdo a la opción ingresada, el programa debe realizar la operación correspondiente con dichos números y mostrar el resultado en pantalla.</a:t>
            </a:r>
          </a:p>
        </p:txBody>
      </p:sp>
    </p:spTree>
    <p:extLst>
      <p:ext uri="{BB962C8B-B14F-4D97-AF65-F5344CB8AC3E}">
        <p14:creationId xmlns:p14="http://schemas.microsoft.com/office/powerpoint/2010/main" val="891971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AC5CC81-96F8-BEDC-6965-BEA1910AE4A0}"/>
              </a:ext>
            </a:extLst>
          </p:cNvPr>
          <p:cNvSpPr txBox="1"/>
          <p:nvPr/>
        </p:nvSpPr>
        <p:spPr>
          <a:xfrm>
            <a:off x="851026" y="436164"/>
            <a:ext cx="8043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600" b="1" i="0" dirty="0">
                <a:solidFill>
                  <a:srgbClr val="282C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Cierre y conclusiones.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E05A4D3-308D-A668-F391-91AE691CEF97}"/>
              </a:ext>
            </a:extLst>
          </p:cNvPr>
          <p:cNvSpPr txBox="1"/>
          <p:nvPr/>
        </p:nvSpPr>
        <p:spPr>
          <a:xfrm>
            <a:off x="550416" y="1510875"/>
            <a:ext cx="908185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¿Qué aprendimos hoy?</a:t>
            </a:r>
          </a:p>
          <a:p>
            <a:pPr algn="ctr"/>
            <a:endParaRPr lang="es-E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s-E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s-E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s-E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s-E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Próxima clase</a:t>
            </a:r>
            <a:r>
              <a:rPr lang="es-ES" sz="2800">
                <a:latin typeface="Times New Roman" panose="02020603050405020304" pitchFamily="18" charset="0"/>
                <a:cs typeface="Times New Roman" panose="02020603050405020304" pitchFamily="18" charset="0"/>
              </a:rPr>
              <a:t>: Jueves 10 de agosto </a:t>
            </a: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2023, </a:t>
            </a:r>
            <a:r>
              <a:rPr lang="es-ES" sz="2800">
                <a:latin typeface="Times New Roman" panose="02020603050405020304" pitchFamily="18" charset="0"/>
                <a:cs typeface="Times New Roman" panose="02020603050405020304" pitchFamily="18" charset="0"/>
              </a:rPr>
              <a:t>de 09:00 – 12:00</a:t>
            </a:r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07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AC5CC81-96F8-BEDC-6965-BEA1910AE4A0}"/>
              </a:ext>
            </a:extLst>
          </p:cNvPr>
          <p:cNvSpPr txBox="1"/>
          <p:nvPr/>
        </p:nvSpPr>
        <p:spPr>
          <a:xfrm>
            <a:off x="386177" y="366623"/>
            <a:ext cx="9627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>
                <a:latin typeface="Times New Roman" panose="02020603050405020304" pitchFamily="18" charset="0"/>
                <a:cs typeface="Times New Roman" panose="02020603050405020304" pitchFamily="18" charset="0"/>
              </a:rPr>
              <a:t>Algoritmo</a:t>
            </a:r>
            <a:endParaRPr lang="es-C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38AEB45-79C6-28C7-23AB-F5F39CA4F22A}"/>
              </a:ext>
            </a:extLst>
          </p:cNvPr>
          <p:cNvSpPr txBox="1"/>
          <p:nvPr/>
        </p:nvSpPr>
        <p:spPr>
          <a:xfrm>
            <a:off x="479396" y="1166842"/>
            <a:ext cx="871787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000" b="0" i="0">
                <a:solidFill>
                  <a:srgbClr val="374151"/>
                </a:solidFill>
                <a:effectLst/>
                <a:latin typeface="Söhne"/>
              </a:rPr>
              <a:t>Un algoritmo es un conjunto ordenado de instrucciones o pasos precisos y finitos que describen cómo resolver un problema o llevar a cabo una tarea específica. Los algoritmos son utilizados en programación y en diversas áreas para sistematizar y automatizar procesos.</a:t>
            </a:r>
          </a:p>
          <a:p>
            <a:pPr algn="just"/>
            <a:endParaRPr lang="es-CL" sz="2000">
              <a:solidFill>
                <a:srgbClr val="374151"/>
              </a:solidFill>
              <a:latin typeface="Söhne"/>
              <a:cs typeface="Times New Roman" panose="02020603050405020304" pitchFamily="18" charset="0"/>
            </a:endParaRPr>
          </a:p>
          <a:p>
            <a:pPr algn="ctr"/>
            <a:r>
              <a:rPr lang="es-CL" sz="2000">
                <a:solidFill>
                  <a:srgbClr val="374151"/>
                </a:solidFill>
                <a:latin typeface="Söhne"/>
                <a:cs typeface="Times New Roman" panose="02020603050405020304" pitchFamily="18" charset="0"/>
              </a:rPr>
              <a:t>Herramientas para el Desarrollo de Algoritmos.</a:t>
            </a:r>
          </a:p>
          <a:p>
            <a:pPr algn="ctr"/>
            <a:endParaRPr lang="es-CL" sz="20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CL" sz="200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Diagramas de Flujo: Muestra gráficamente los pasos o procesos a seguir para alcanzar la solución de un problema.</a:t>
            </a:r>
          </a:p>
          <a:p>
            <a:pPr algn="just"/>
            <a:endParaRPr lang="es-CL" sz="200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CL" sz="200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Pseudocódigo: Lenguaje de especificación (descripción) de algoritmos, esto es, una mezcla de un lenguaje de programación y el lenguaje humano (más cercano al lenguaje humano).</a:t>
            </a:r>
          </a:p>
          <a:p>
            <a:pPr algn="just"/>
            <a:endParaRPr lang="es-CL" sz="200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CL" sz="200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Características: Preciso, Definido y Finito.</a:t>
            </a:r>
          </a:p>
          <a:p>
            <a:pPr algn="just"/>
            <a:endParaRPr lang="es-CL" sz="200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CL" sz="200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Partes: Entradas, Proceso y Salida.</a:t>
            </a:r>
            <a:endParaRPr lang="es-CL" sz="2000">
              <a:solidFill>
                <a:srgbClr val="374151"/>
              </a:solidFill>
              <a:latin typeface="Söhne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360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AC5CC81-96F8-BEDC-6965-BEA1910AE4A0}"/>
              </a:ext>
            </a:extLst>
          </p:cNvPr>
          <p:cNvSpPr txBox="1"/>
          <p:nvPr/>
        </p:nvSpPr>
        <p:spPr>
          <a:xfrm>
            <a:off x="386177" y="374018"/>
            <a:ext cx="9627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Diagramas de flujo.</a:t>
            </a:r>
            <a:endParaRPr lang="es-C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38AEB45-79C6-28C7-23AB-F5F39CA4F22A}"/>
              </a:ext>
            </a:extLst>
          </p:cNvPr>
          <p:cNvSpPr txBox="1"/>
          <p:nvPr/>
        </p:nvSpPr>
        <p:spPr>
          <a:xfrm>
            <a:off x="479396" y="1166842"/>
            <a:ext cx="57349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000">
                <a:latin typeface="Times New Roman" panose="02020603050405020304" pitchFamily="18" charset="0"/>
                <a:cs typeface="Times New Roman" panose="02020603050405020304" pitchFamily="18" charset="0"/>
              </a:rPr>
              <a:t>Un diagrama de flujo o flujograma es una representación gráfica y secuencial de un proceso o flujo de trabajo con todas las tareas y actividades principales necesarias para lograr un objetivo común. Para que visualmente se pueda representar la sucesión de tareas y la relación entre ellas se utilizan símbolos como flechas, rombos, rectángulos o prismas.</a:t>
            </a:r>
          </a:p>
          <a:p>
            <a:pPr algn="just"/>
            <a:endParaRPr lang="es-CL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CL" sz="2000">
                <a:latin typeface="Times New Roman" panose="02020603050405020304" pitchFamily="18" charset="0"/>
                <a:cs typeface="Times New Roman" panose="02020603050405020304" pitchFamily="18" charset="0"/>
              </a:rPr>
              <a:t>Un diagrama de flujo permite seguir los pasos de un proceso, identificar de forma fácil en qué fases del procesos estás implicado y ayuda también en la toma de decisiones.</a:t>
            </a:r>
            <a:endParaRPr lang="es-C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Diagrama de flujo - Wikipedia, la enciclopedia libre">
            <a:extLst>
              <a:ext uri="{FF2B5EF4-FFF2-40B4-BE49-F238E27FC236}">
                <a16:creationId xmlns:a16="http://schemas.microsoft.com/office/drawing/2014/main" id="{22408031-40B2-A246-749A-2333AC8D3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738" y="1283038"/>
            <a:ext cx="3544695" cy="48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5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AC5CC81-96F8-BEDC-6965-BEA1910AE4A0}"/>
              </a:ext>
            </a:extLst>
          </p:cNvPr>
          <p:cNvSpPr txBox="1"/>
          <p:nvPr/>
        </p:nvSpPr>
        <p:spPr>
          <a:xfrm>
            <a:off x="268547" y="520511"/>
            <a:ext cx="9627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>
                <a:latin typeface="Times New Roman" panose="02020603050405020304" pitchFamily="18" charset="0"/>
                <a:cs typeface="Times New Roman" panose="02020603050405020304" pitchFamily="18" charset="0"/>
              </a:rPr>
              <a:t>¿Para qué sirve un diagrama de flujo?</a:t>
            </a:r>
            <a:endParaRPr lang="es-C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CD868A2-A476-E8C8-1F12-4936741FF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673" y="1274325"/>
            <a:ext cx="7893698" cy="481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830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BB71252-40D9-A06A-A5C5-4AD93506C177}"/>
              </a:ext>
            </a:extLst>
          </p:cNvPr>
          <p:cNvSpPr txBox="1"/>
          <p:nvPr/>
        </p:nvSpPr>
        <p:spPr>
          <a:xfrm>
            <a:off x="488270" y="751344"/>
            <a:ext cx="9161757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s-CL" b="1"/>
              <a:t>Documentar un proceso</a:t>
            </a:r>
            <a:r>
              <a:rPr lang="es-CL"/>
              <a:t>: Los diagramas de flujo son magníficos para trazar y documentar algún proyecto o proceso colaborativo.</a:t>
            </a:r>
          </a:p>
          <a:p>
            <a:pPr marL="342900" indent="-342900" algn="just">
              <a:buFont typeface="+mj-lt"/>
              <a:buAutoNum type="arabicPeriod"/>
            </a:pPr>
            <a:endParaRPr lang="es-CL"/>
          </a:p>
          <a:p>
            <a:pPr marL="342900" indent="-342900" algn="just">
              <a:buFont typeface="+mj-lt"/>
              <a:buAutoNum type="arabicPeriod"/>
            </a:pPr>
            <a:r>
              <a:rPr lang="es-CL" b="1"/>
              <a:t>Simplificar y visualizar ideas o procesos complejos</a:t>
            </a:r>
            <a:r>
              <a:rPr lang="es-CL"/>
              <a:t>: No todos los miembros del equipo tendrán el tiempo (o los recursos) para leer detenidamente un proceso documentado largo y complicado. Los diagramas de flujo son muy útiles para que cualquiera pueda seguir el flujo de trabajo, entender las tareas y analizar los pasos individuales de manera rápida y sencilla.</a:t>
            </a:r>
          </a:p>
          <a:p>
            <a:pPr marL="342900" indent="-342900" algn="just">
              <a:buFont typeface="+mj-lt"/>
              <a:buAutoNum type="arabicPeriod"/>
            </a:pPr>
            <a:endParaRPr lang="es-CL"/>
          </a:p>
          <a:p>
            <a:pPr marL="342900" indent="-342900" algn="just">
              <a:buFont typeface="+mj-lt"/>
              <a:buAutoNum type="arabicPeriod"/>
            </a:pPr>
            <a:r>
              <a:rPr lang="es-CL" b="1"/>
              <a:t>Organizar al equipo y asignar tareas con efectividad</a:t>
            </a:r>
            <a:r>
              <a:rPr lang="es-CL"/>
              <a:t>: Representa visualmente un proceso que pueda facilitar la asignación de tareas a los miembros del equipo y organiza el trabajo del grupo de manera que todo fluya mejor.</a:t>
            </a:r>
          </a:p>
          <a:p>
            <a:pPr marL="342900" indent="-342900" algn="just">
              <a:buFont typeface="+mj-lt"/>
              <a:buAutoNum type="arabicPeriod"/>
            </a:pPr>
            <a:endParaRPr lang="es-CL"/>
          </a:p>
          <a:p>
            <a:pPr marL="342900" indent="-342900" algn="just">
              <a:buFont typeface="+mj-lt"/>
              <a:buAutoNum type="arabicPeriod"/>
            </a:pPr>
            <a:r>
              <a:rPr lang="es-CL" b="1"/>
              <a:t>Tomar decisiones y justificarlas</a:t>
            </a:r>
            <a:r>
              <a:rPr lang="es-CL"/>
              <a:t>: Las decisiones, con frecuencia, parecen ser mucho menos intimidantes y complicadas cuando están dispuestas en un diagrama de flujo. Los diagramas de flujo también pueden ser útiles para ver las consecuencias de esas decisiones, lo que facilita la anticipación y argumentación de los pasos a seguir.</a:t>
            </a:r>
          </a:p>
        </p:txBody>
      </p:sp>
    </p:spTree>
    <p:extLst>
      <p:ext uri="{BB962C8B-B14F-4D97-AF65-F5344CB8AC3E}">
        <p14:creationId xmlns:p14="http://schemas.microsoft.com/office/powerpoint/2010/main" val="2603767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BB71252-40D9-A06A-A5C5-4AD93506C177}"/>
              </a:ext>
            </a:extLst>
          </p:cNvPr>
          <p:cNvSpPr txBox="1"/>
          <p:nvPr/>
        </p:nvSpPr>
        <p:spPr>
          <a:xfrm>
            <a:off x="488270" y="751344"/>
            <a:ext cx="916175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 startAt="5"/>
            </a:pPr>
            <a:r>
              <a:rPr lang="es-CL" b="1"/>
              <a:t>Identificar y evitar cuellos de botella o problemas</a:t>
            </a:r>
            <a:r>
              <a:rPr lang="es-CL"/>
              <a:t>: Los diagramas de flujo son muy útiles para descubrir cuellos de botella o inconvenientes antes de que se vuelvan problemas graves. Con el trazado del proceso entero en esta guía visual, puedes seguir cada paso y, a la vez, garantizar que se dediquen el tiempo y los recursos suficientes para cada tarea.</a:t>
            </a:r>
          </a:p>
          <a:p>
            <a:pPr marL="342900" indent="-342900" algn="just">
              <a:buFont typeface="+mj-lt"/>
              <a:buAutoNum type="arabicPeriod" startAt="5"/>
            </a:pPr>
            <a:endParaRPr lang="es-CL"/>
          </a:p>
          <a:p>
            <a:pPr marL="342900" indent="-342900" algn="just">
              <a:buFont typeface="+mj-lt"/>
              <a:buAutoNum type="arabicPeriod" startAt="5"/>
            </a:pPr>
            <a:r>
              <a:rPr lang="es-CL" b="1"/>
              <a:t>Estandarizar los procesos</a:t>
            </a:r>
            <a:r>
              <a:rPr lang="es-CL"/>
              <a:t>: Una vez que el diagrama de flujo está listo, puedes reutilizarlo para otros proyectos o procesos similares. A la larga, tanto el equipo como tú ahorraréis tiempo (y evitarán el estrés).</a:t>
            </a:r>
          </a:p>
          <a:p>
            <a:pPr marL="342900" indent="-342900" algn="just">
              <a:buFont typeface="+mj-lt"/>
              <a:buAutoNum type="arabicPeriod" startAt="5"/>
            </a:pPr>
            <a:endParaRPr lang="es-CL"/>
          </a:p>
          <a:p>
            <a:pPr marL="342900" indent="-342900" algn="just">
              <a:buFont typeface="+mj-lt"/>
              <a:buAutoNum type="arabicPeriod" startAt="5"/>
            </a:pPr>
            <a:r>
              <a:rPr lang="es-CL" b="1"/>
              <a:t>Dar seguimiento al progreso de un proyecto</a:t>
            </a:r>
            <a:r>
              <a:rPr lang="es-CL"/>
              <a:t>: Como es muy fácil seguir los pasos del diagrama de flujo, siempre es posible detectar en qué etapa del proceso o proyecto se encuentra el equipo en un momento dado. Simplifica muchísimo el seguimiento del progreso y también ofrece un panorama general excelente de las tareas que falta finalizar.</a:t>
            </a:r>
          </a:p>
        </p:txBody>
      </p:sp>
    </p:spTree>
    <p:extLst>
      <p:ext uri="{BB962C8B-B14F-4D97-AF65-F5344CB8AC3E}">
        <p14:creationId xmlns:p14="http://schemas.microsoft.com/office/powerpoint/2010/main" val="183655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AC5CC81-96F8-BEDC-6965-BEA1910AE4A0}"/>
              </a:ext>
            </a:extLst>
          </p:cNvPr>
          <p:cNvSpPr txBox="1"/>
          <p:nvPr/>
        </p:nvSpPr>
        <p:spPr>
          <a:xfrm>
            <a:off x="386177" y="374018"/>
            <a:ext cx="9627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Símbolos de diagramas de flujo.</a:t>
            </a:r>
            <a:endParaRPr lang="es-C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5279037-7F8F-9BBD-F604-9D4880D65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750" y="1366897"/>
            <a:ext cx="7466629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689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AC5CC81-96F8-BEDC-6965-BEA1910AE4A0}"/>
              </a:ext>
            </a:extLst>
          </p:cNvPr>
          <p:cNvSpPr txBox="1"/>
          <p:nvPr/>
        </p:nvSpPr>
        <p:spPr>
          <a:xfrm>
            <a:off x="386177" y="374018"/>
            <a:ext cx="9627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Símbolos de diagramas de flujo.</a:t>
            </a:r>
            <a:endParaRPr lang="es-C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FB43720-9B2C-D802-6C0D-2296B05CD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862" y="1262945"/>
            <a:ext cx="4604463" cy="507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7633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726</TotalTime>
  <Words>1282</Words>
  <Application>Microsoft Office PowerPoint</Application>
  <PresentationFormat>Panorámica</PresentationFormat>
  <Paragraphs>101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9" baseType="lpstr">
      <vt:lpstr>Arial</vt:lpstr>
      <vt:lpstr>Graphik</vt:lpstr>
      <vt:lpstr>Söhne</vt:lpstr>
      <vt:lpstr>Times New Roman</vt:lpstr>
      <vt:lpstr>Trebuchet MS</vt:lpstr>
      <vt:lpstr>Wingdings 3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Nelson Ramírez</dc:creator>
  <cp:lastModifiedBy>Nelson Ramírez</cp:lastModifiedBy>
  <cp:revision>5</cp:revision>
  <dcterms:created xsi:type="dcterms:W3CDTF">2023-03-06T00:10:29Z</dcterms:created>
  <dcterms:modified xsi:type="dcterms:W3CDTF">2023-08-09T15:12:42Z</dcterms:modified>
</cp:coreProperties>
</file>