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alf-blank area">
  <p:cSld name="title, half-blank area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228600" y="201169"/>
            <a:ext cx="4114800" cy="4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(with page contents)">
  <p:cSld name="Divider (with page contents)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28600" y="201168"/>
            <a:ext cx="4114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28600" y="1123950"/>
            <a:ext cx="4114800" cy="3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00600" y="1123950"/>
            <a:ext cx="4114800" cy="3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28600" y="201169"/>
            <a:ext cx="5187600" cy="4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(two columns)">
  <p:cSld name="title, text (two columns)"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28600" y="201168"/>
            <a:ext cx="41148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28600" y="1124713"/>
            <a:ext cx="41148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800600" y="1124713"/>
            <a:ext cx="41148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2" name="Shape 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(two columns, different text sizes)">
  <p:cSld name="title, text (two columns, different text sizes)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28600" y="201168"/>
            <a:ext cx="41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28600" y="995519"/>
            <a:ext cx="4114800" cy="3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800600" y="1116649"/>
            <a:ext cx="4114800" cy="3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9" name="Shape 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, title, text (four columns)">
  <p:cSld name="section, title, text (four columns)"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28600" y="411480"/>
            <a:ext cx="6400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800600" y="1093469"/>
            <a:ext cx="18288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228600" y="201169"/>
            <a:ext cx="4114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228600" y="1093469"/>
            <a:ext cx="18288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2514600" y="1093469"/>
            <a:ext cx="18288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5" type="body"/>
          </p:nvPr>
        </p:nvSpPr>
        <p:spPr>
          <a:xfrm>
            <a:off x="7086600" y="1093469"/>
            <a:ext cx="18288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, title, text, half-image">
  <p:cSld name="section, title, text, half-image"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228600" y="411480"/>
            <a:ext cx="4114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28600" y="1097280"/>
            <a:ext cx="41148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6" name="Shape 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mage">
  <p:cSld name="title, image"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28600" y="201169"/>
            <a:ext cx="4114800" cy="4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2" name="Shape 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xt (black box) over image(s)">
  <p:cSld name="1_text (black box) over image(s)"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0" y="2857500"/>
            <a:ext cx="2286000" cy="228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8" name="Shape 1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ph">
  <p:cSld name="graph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28600" y="201168"/>
            <a:ext cx="41148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228600" y="1097281"/>
            <a:ext cx="1828800" cy="3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4" name="Shape 1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">
  <p:cSld name="table"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28600" y="192025"/>
            <a:ext cx="1828800" cy="4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9" name="Shape 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(black box) over image(s)">
  <p:cSld name="text (black box) over image(s)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0" y="2857500"/>
            <a:ext cx="2286000" cy="228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2514600" y="4826480"/>
            <a:ext cx="4178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251" y="4692269"/>
            <a:ext cx="700669" cy="34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hank you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28600" y="201168"/>
            <a:ext cx="4114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228600" y="1143000"/>
            <a:ext cx="4114800" cy="3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5" name="Shape 1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bm sign-off">
  <p:cSld name="ibm sign-off"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bm_gry.png" id="139" name="Shape 1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2775" y="2187701"/>
            <a:ext cx="1303020" cy="528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" type="title">
  <p:cSld name="TITL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0" y="17410"/>
            <a:ext cx="46956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4500"/>
              <a:buFont typeface="Arial"/>
              <a:buNone/>
              <a:defRPr b="0" i="0" sz="45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0" y="1871830"/>
            <a:ext cx="46956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5046" y="1531416"/>
            <a:ext cx="3336548" cy="162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 (with footer)">
  <p:cSld name="1_blank (with footer)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071154" y="4826480"/>
            <a:ext cx="55581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lank">
  <p:cSld name="title, blank">
    <p:bg>
      <p:bgPr>
        <a:solidFill>
          <a:schemeClr val="l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228600" y="201168"/>
            <a:ext cx="411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(1/4), blank (3/4)">
  <p:cSld name="title, text (1/4), blank (3/4)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228600" y="201168"/>
            <a:ext cx="41148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228600" y="1116488"/>
            <a:ext cx="18288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1071154" y="4826480"/>
            <a:ext cx="55581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1" name="Shape 31"/>
          <p:cNvPicPr preferRelativeResize="0"/>
          <p:nvPr/>
        </p:nvPicPr>
        <p:blipFill rotWithShape="1">
          <a:blip r:embed="rId2">
            <a:alphaModFix/>
          </a:blip>
          <a:srcRect b="1" l="2" r="2" t="1"/>
          <a:stretch/>
        </p:blipFill>
        <p:spPr>
          <a:xfrm>
            <a:off x="228600" y="4690872"/>
            <a:ext cx="722377" cy="338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sight, text, boxes">
  <p:cSld name="insight, text, boxes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1" y="2571750"/>
            <a:ext cx="4572000" cy="257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228600" y="182881"/>
            <a:ext cx="4114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228600" y="1097281"/>
            <a:ext cx="4114800" cy="3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4" type="body"/>
          </p:nvPr>
        </p:nvSpPr>
        <p:spPr>
          <a:xfrm>
            <a:off x="6858000" y="0"/>
            <a:ext cx="22860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5" type="body"/>
          </p:nvPr>
        </p:nvSpPr>
        <p:spPr>
          <a:xfrm>
            <a:off x="4572000" y="0"/>
            <a:ext cx="2286000" cy="2571900"/>
          </a:xfrm>
          <a:prstGeom prst="rect">
            <a:avLst/>
          </a:prstGeom>
          <a:solidFill>
            <a:srgbClr val="008B88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with footer)">
  <p:cSld name="blank (with footer)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pic"/>
          </p:nvPr>
        </p:nvSpPr>
        <p:spPr>
          <a:xfrm>
            <a:off x="950976" y="337931"/>
            <a:ext cx="72975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(black box) over image(s)">
  <p:cSld name="title (black box) over image(s)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idx="1" type="body"/>
          </p:nvPr>
        </p:nvSpPr>
        <p:spPr>
          <a:xfrm>
            <a:off x="774500" y="1515509"/>
            <a:ext cx="75951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">
  <p:cSld name="Cover Slide">
    <p:bg>
      <p:bgPr>
        <a:solidFill>
          <a:schemeClr val="lt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228600" y="203782"/>
            <a:ext cx="41148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3812" y="241301"/>
            <a:ext cx="521589" cy="21145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228600" y="1630653"/>
            <a:ext cx="41148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0" lang="en-GB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0" sz="1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046" y="1531416"/>
            <a:ext cx="3336548" cy="162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228600" y="201168"/>
            <a:ext cx="4114800" cy="4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28600" y="201169"/>
            <a:ext cx="4114800" cy="4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800600" y="192025"/>
            <a:ext cx="4114800" cy="4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972">
          <p15:clr>
            <a:srgbClr val="F26B43"/>
          </p15:clr>
        </p15:guide>
        <p15:guide id="2" orient="horz" pos="1214">
          <p15:clr>
            <a:srgbClr val="F26B43"/>
          </p15:clr>
        </p15:guide>
        <p15:guide id="3" orient="horz" pos="912">
          <p15:clr>
            <a:srgbClr val="F26B43"/>
          </p15:clr>
        </p15:guide>
        <p15:guide id="4" orient="horz" pos="610">
          <p15:clr>
            <a:srgbClr val="F26B43"/>
          </p15:clr>
        </p15:guide>
        <p15:guide id="5" orient="horz" pos="1517">
          <p15:clr>
            <a:srgbClr val="F26B43"/>
          </p15:clr>
        </p15:guide>
        <p15:guide id="6" orient="horz" pos="1819">
          <p15:clr>
            <a:srgbClr val="F26B43"/>
          </p15:clr>
        </p15:guide>
        <p15:guide id="7" orient="horz" pos="2122">
          <p15:clr>
            <a:srgbClr val="F26B43"/>
          </p15:clr>
        </p15:guide>
        <p15:guide id="8" pos="2160">
          <p15:clr>
            <a:srgbClr val="F26B43"/>
          </p15:clr>
        </p15:guide>
        <p15:guide id="9" pos="2052">
          <p15:clr>
            <a:srgbClr val="F26B43"/>
          </p15:clr>
        </p15:guide>
        <p15:guide id="10" pos="1188">
          <p15:clr>
            <a:srgbClr val="F26B43"/>
          </p15:clr>
        </p15:guide>
        <p15:guide id="11" pos="1080">
          <p15:clr>
            <a:srgbClr val="F26B43"/>
          </p15:clr>
        </p15:guide>
        <p15:guide id="12" pos="2268">
          <p15:clr>
            <a:srgbClr val="F26B43"/>
          </p15:clr>
        </p15:guide>
        <p15:guide id="13" pos="3240">
          <p15:clr>
            <a:srgbClr val="F26B43"/>
          </p15:clr>
        </p15:guide>
        <p15:guide id="14" pos="108">
          <p15:clr>
            <a:srgbClr val="F26B43"/>
          </p15:clr>
        </p15:guide>
        <p15:guide id="15" pos="4212">
          <p15:clr>
            <a:srgbClr val="F26B43"/>
          </p15:clr>
        </p15:guide>
        <p15:guide id="16" orient="horz" pos="107">
          <p15:clr>
            <a:srgbClr val="F26B43"/>
          </p15:clr>
        </p15:guide>
        <p15:guide id="17" pos="3132">
          <p15:clr>
            <a:srgbClr val="F26B43"/>
          </p15:clr>
        </p15:guide>
        <p15:guide id="18" pos="3348">
          <p15:clr>
            <a:srgbClr val="F26B43"/>
          </p15:clr>
        </p15:guide>
        <p15:guide id="19" orient="horz" pos="2323">
          <p15:clr>
            <a:srgbClr val="F26B43"/>
          </p15:clr>
        </p15:guide>
        <p15:guide id="20" orient="horz" pos="315">
          <p15:clr>
            <a:srgbClr val="F26B43"/>
          </p15:clr>
        </p15:guide>
        <p15:guide id="21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yadi.sk/d/TfhJdE2k3EyAL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yadi.sk/d/po_usmXT3ExwzV" TargetMode="External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andas.pydata.org/pandas-docs/stabl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0" y="17410"/>
            <a:ext cx="4695600" cy="17733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Introduction To Data Analysis Using Pandas on Watson Studio</a:t>
            </a:r>
            <a:endParaRPr sz="3000"/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0" y="1871830"/>
            <a:ext cx="4695600" cy="1229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Kunal Malhotra</a:t>
            </a:r>
            <a:endParaRPr/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kunal.malhotra1@ibm.com</a:t>
            </a:r>
            <a:endParaRPr/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@kunal_forever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Operation On Pandas Series Continued ..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228600" y="1026200"/>
            <a:ext cx="8686800" cy="928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It is easy to retrieve several elements by their indexes or make group assignment.</a:t>
            </a:r>
            <a:endParaRPr sz="2400"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2275"/>
            <a:ext cx="8839203" cy="271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/>
              <a:t>Operation On Pandas Series Continued ..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228600" y="1123950"/>
            <a:ext cx="8686800" cy="665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Filtering and Maths operations are easy </a:t>
            </a:r>
            <a:r>
              <a:rPr lang="en-GB" sz="2400"/>
              <a:t>as well</a:t>
            </a:r>
            <a:r>
              <a:rPr lang="en-GB" sz="2400"/>
              <a:t>.</a:t>
            </a:r>
            <a:endParaRPr sz="2400"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4550"/>
            <a:ext cx="8839203" cy="2128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Operation On Pandas Series Continued ..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228600" y="1123950"/>
            <a:ext cx="8686800" cy="1305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Series is very similar to dictionary, where key is an index and value is an element. Hence, we have generated a pandas series with python </a:t>
            </a:r>
            <a:r>
              <a:rPr lang="en-GB" sz="2400"/>
              <a:t>dictionary.</a:t>
            </a:r>
            <a:endParaRPr sz="2400"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26725"/>
            <a:ext cx="8839199" cy="175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DataFrame in Pandas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228600" y="790725"/>
            <a:ext cx="8686800" cy="2525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DataFrame in pandas is a two-dimensional data structure, i.e., data is aligned in a tabular fashion. It has rows and columns. Each column in a DataFrame is a series object, rows consist of elements in Series.</a:t>
            </a:r>
            <a:endParaRPr sz="1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DataFrame can be constructed using built-in Python </a:t>
            </a:r>
            <a:r>
              <a:rPr lang="en-GB" sz="1900"/>
              <a:t>dictionary.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DataFrame in Pandas</a:t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774500" y="1515509"/>
            <a:ext cx="7595100" cy="30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0600"/>
            <a:ext cx="9144002" cy="366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DataFrame</a:t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228600" y="1123950"/>
            <a:ext cx="8686800" cy="92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DataFrame</a:t>
            </a:r>
            <a:r>
              <a:rPr lang="en-GB" sz="2400"/>
              <a:t> object has </a:t>
            </a:r>
            <a:r>
              <a:rPr b="1" lang="en-GB" sz="2400"/>
              <a:t>2</a:t>
            </a:r>
            <a:r>
              <a:rPr b="1" lang="en-GB" sz="2400"/>
              <a:t> indexes</a:t>
            </a:r>
            <a:r>
              <a:rPr lang="en-GB" sz="2400"/>
              <a:t>: column index and row index.</a:t>
            </a:r>
            <a:endParaRPr sz="2400"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5150"/>
            <a:ext cx="8839199" cy="176356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>
            <p:ph idx="1" type="body"/>
          </p:nvPr>
        </p:nvSpPr>
        <p:spPr>
          <a:xfrm>
            <a:off x="273700" y="3968725"/>
            <a:ext cx="8686800" cy="92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In the above image the DataFrame has 5 elements from 0 to 4.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Operation On Pandas DataFrame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228600" y="1123950"/>
            <a:ext cx="8686800" cy="1038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There are numerous ways to provide row index explicitly, for example you can provide index when creating a DataFrame or do it “on the fly” during runtime.</a:t>
            </a:r>
            <a:endParaRPr sz="2000"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14350"/>
            <a:ext cx="8839198" cy="2211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Operation On Pandas DataFrame Continued ..</a:t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228600" y="850475"/>
            <a:ext cx="8686800" cy="2154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Row access using index can be performed in 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several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 ways. The two most important ones are:-</a:t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 sz="1800">
                <a:solidFill>
                  <a:schemeClr val="lt1"/>
                </a:solidFill>
              </a:rPr>
              <a:t>using </a:t>
            </a:r>
            <a:r>
              <a:rPr b="1" lang="en-GB" sz="1800">
                <a:solidFill>
                  <a:schemeClr val="lt1"/>
                </a:solidFill>
              </a:rPr>
              <a:t>.loc</a:t>
            </a:r>
            <a:r>
              <a:rPr lang="en-GB" sz="1800">
                <a:solidFill>
                  <a:schemeClr val="lt1"/>
                </a:solidFill>
              </a:rPr>
              <a:t> and providing index label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 sz="1800">
                <a:solidFill>
                  <a:schemeClr val="lt1"/>
                </a:solidFill>
              </a:rPr>
              <a:t>using </a:t>
            </a:r>
            <a:r>
              <a:rPr b="1" lang="en-GB" sz="1800">
                <a:solidFill>
                  <a:schemeClr val="lt1"/>
                </a:solidFill>
              </a:rPr>
              <a:t>.iloc</a:t>
            </a:r>
            <a:r>
              <a:rPr lang="en-GB" sz="1800">
                <a:solidFill>
                  <a:schemeClr val="lt1"/>
                </a:solidFill>
              </a:rPr>
              <a:t> and providing index number</a:t>
            </a:r>
            <a:endParaRPr sz="1800">
              <a:solidFill>
                <a:schemeClr val="lt1"/>
              </a:solidFill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30471"/>
            <a:ext cx="9143999" cy="239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Operation On Pandas DataFrame Continued ..</a:t>
            </a:r>
            <a:endParaRPr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228600" y="1123950"/>
            <a:ext cx="8686800" cy="600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solidFill>
                  <a:schemeClr val="lt1"/>
                </a:solidFill>
                <a:highlight>
                  <a:srgbClr val="FFFFFF"/>
                </a:highlight>
              </a:rPr>
              <a:t>Selection of particular rows and columns</a:t>
            </a:r>
            <a:endParaRPr sz="2400"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1125"/>
            <a:ext cx="8839198" cy="74772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>
            <p:ph idx="1" type="body"/>
          </p:nvPr>
        </p:nvSpPr>
        <p:spPr>
          <a:xfrm>
            <a:off x="304800" y="2717675"/>
            <a:ext cx="8686800" cy="600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>
                <a:solidFill>
                  <a:schemeClr val="lt1"/>
                </a:solidFill>
                <a:highlight>
                  <a:srgbClr val="FFFFFF"/>
                </a:highlight>
              </a:rPr>
              <a:t>.loc </a:t>
            </a:r>
            <a:r>
              <a:rPr lang="en-GB" sz="1900">
                <a:solidFill>
                  <a:schemeClr val="lt1"/>
                </a:solidFill>
                <a:highlight>
                  <a:srgbClr val="FFFFFF"/>
                </a:highlight>
              </a:rPr>
              <a:t>takes </a:t>
            </a:r>
            <a:r>
              <a:rPr b="1" lang="en-GB" sz="1900">
                <a:solidFill>
                  <a:schemeClr val="lt1"/>
                </a:solidFill>
                <a:highlight>
                  <a:srgbClr val="FFFFFF"/>
                </a:highlight>
              </a:rPr>
              <a:t>2 arguments</a:t>
            </a:r>
            <a:r>
              <a:rPr lang="en-GB" sz="1900">
                <a:solidFill>
                  <a:schemeClr val="lt1"/>
                </a:solidFill>
                <a:highlight>
                  <a:srgbClr val="FFFFFF"/>
                </a:highlight>
              </a:rPr>
              <a:t>: index list and column list, </a:t>
            </a:r>
            <a:r>
              <a:rPr b="1" lang="en-GB" sz="1900">
                <a:solidFill>
                  <a:schemeClr val="lt1"/>
                </a:solidFill>
                <a:highlight>
                  <a:srgbClr val="FFFFFF"/>
                </a:highlight>
              </a:rPr>
              <a:t>slicing</a:t>
            </a:r>
            <a:r>
              <a:rPr lang="en-GB" sz="1900">
                <a:solidFill>
                  <a:schemeClr val="lt1"/>
                </a:solidFill>
                <a:highlight>
                  <a:srgbClr val="FFFFFF"/>
                </a:highlight>
              </a:rPr>
              <a:t> operation is supported</a:t>
            </a:r>
            <a:endParaRPr sz="1900"/>
          </a:p>
        </p:txBody>
      </p:sp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70075"/>
            <a:ext cx="8839199" cy="96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Operation On Pandas DataFrame Continued ..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228600" y="1123950"/>
            <a:ext cx="8686800" cy="564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GB" sz="2400">
                <a:solidFill>
                  <a:schemeClr val="lt1"/>
                </a:solidFill>
                <a:highlight>
                  <a:srgbClr val="FFFFFF"/>
                </a:highlight>
              </a:rPr>
              <a:t>Filtering can be performed using Boolean arrays.</a:t>
            </a:r>
            <a:endParaRPr sz="2400"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0950"/>
            <a:ext cx="8839203" cy="169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228600" y="411475"/>
            <a:ext cx="8686800" cy="640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Agenda</a:t>
            </a:r>
            <a:endParaRPr sz="2800"/>
          </a:p>
        </p:txBody>
      </p:sp>
      <p:sp>
        <p:nvSpPr>
          <p:cNvPr id="162" name="Shape 162"/>
          <p:cNvSpPr txBox="1"/>
          <p:nvPr>
            <p:ph idx="3" type="body"/>
          </p:nvPr>
        </p:nvSpPr>
        <p:spPr>
          <a:xfrm>
            <a:off x="228600" y="1093475"/>
            <a:ext cx="8686800" cy="3589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 rtl="0">
              <a:spcBef>
                <a:spcPts val="11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What is Data Analysis ?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Introduction to Pandas.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Advantages of Pandas.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Introduction to Watson Studio.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How to perform data analysis with pandas.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Operation On Pandas DataFrame Continued ..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228600" y="1123950"/>
            <a:ext cx="8686800" cy="567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Adding a new column, for example adding population density column.</a:t>
            </a:r>
            <a:endParaRPr sz="2400"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9100"/>
            <a:ext cx="8839203" cy="2352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Operation On Pandas DataFrame Continued ..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228600" y="1123950"/>
            <a:ext cx="8686800" cy="969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Deleting a column.</a:t>
            </a:r>
            <a:endParaRPr/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46250"/>
            <a:ext cx="8839198" cy="2129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Reading and Writing Files </a:t>
            </a:r>
            <a:r>
              <a:rPr lang="en-GB">
                <a:solidFill>
                  <a:schemeClr val="dk1"/>
                </a:solidFill>
              </a:rPr>
              <a:t>in Pandas</a:t>
            </a:r>
            <a:endParaRPr/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228600" y="1123950"/>
            <a:ext cx="8686800" cy="1296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Pandas support many popular file formats including </a:t>
            </a:r>
            <a:r>
              <a:rPr b="1" lang="en-GB" sz="2000">
                <a:solidFill>
                  <a:schemeClr val="lt1"/>
                </a:solidFill>
                <a:highlight>
                  <a:srgbClr val="FFFFFF"/>
                </a:highlight>
              </a:rPr>
              <a:t>CSV, XML, HTML, Excel, SQL, JSON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 many more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endParaRPr sz="20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For example, writing a dataframe to a </a:t>
            </a:r>
            <a:r>
              <a:rPr b="1" lang="en-GB" sz="2000">
                <a:solidFill>
                  <a:schemeClr val="lt1"/>
                </a:solidFill>
                <a:highlight>
                  <a:srgbClr val="FFFFFF"/>
                </a:highlight>
              </a:rPr>
              <a:t>CSV file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 and then reading it. </a:t>
            </a:r>
            <a:endParaRPr sz="20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360525"/>
            <a:ext cx="8686796" cy="2689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Shape 306"/>
          <p:cNvCxnSpPr/>
          <p:nvPr/>
        </p:nvCxnSpPr>
        <p:spPr>
          <a:xfrm>
            <a:off x="7363600" y="2118400"/>
            <a:ext cx="255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Reading And Writing Files in Pandas Continued ..</a:t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228600" y="1123950"/>
            <a:ext cx="8686800" cy="3584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i="1" lang="en-GB" sz="2000">
                <a:solidFill>
                  <a:schemeClr val="lt1"/>
                </a:solidFill>
                <a:highlight>
                  <a:srgbClr val="FFFFFF"/>
                </a:highlight>
              </a:rPr>
              <a:t>to_csv</a:t>
            </a:r>
            <a:r>
              <a:rPr i="1" lang="en-GB" sz="2000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method takes many arguments for example, </a:t>
            </a:r>
            <a:r>
              <a:rPr b="1" lang="en-GB" sz="2000">
                <a:solidFill>
                  <a:schemeClr val="lt1"/>
                </a:solidFill>
                <a:highlight>
                  <a:srgbClr val="FFFFFF"/>
                </a:highlight>
              </a:rPr>
              <a:t>separator character.</a:t>
            </a:r>
            <a:endParaRPr b="1" sz="20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As shown on the previous slides, named argument </a:t>
            </a:r>
            <a:r>
              <a:rPr i="1" lang="en-GB" sz="2000">
                <a:solidFill>
                  <a:schemeClr val="lt1"/>
                </a:solidFill>
                <a:highlight>
                  <a:srgbClr val="FFFFFF"/>
                </a:highlight>
              </a:rPr>
              <a:t>sep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 points to a separator character in CSV file called </a:t>
            </a:r>
            <a:r>
              <a:rPr i="1" lang="en-GB" sz="2000">
                <a:solidFill>
                  <a:schemeClr val="lt1"/>
                </a:solidFill>
                <a:highlight>
                  <a:srgbClr val="FFFFFF"/>
                </a:highlight>
              </a:rPr>
              <a:t>filename.csv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. </a:t>
            </a:r>
            <a:endParaRPr sz="20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There are many different ways to construct DataFrame from external sources, for example using </a:t>
            </a:r>
            <a:r>
              <a:rPr i="1" lang="en-GB" sz="2000">
                <a:solidFill>
                  <a:schemeClr val="lt1"/>
                </a:solidFill>
                <a:highlight>
                  <a:srgbClr val="FFFFFF"/>
                </a:highlight>
              </a:rPr>
              <a:t>read_sql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 method pandas can perform SQL query and store results inside a new DataFrame instance</a:t>
            </a:r>
            <a:endParaRPr sz="20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Aggregating and Grouping in Pandas</a:t>
            </a:r>
            <a:endParaRPr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228600" y="1123950"/>
            <a:ext cx="8686800" cy="1638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Grouping is probably one of the most popular methods in data analysis. If you want to group data in pandas you have to use </a:t>
            </a:r>
            <a:r>
              <a:rPr b="1" i="1" lang="en-GB" sz="2000">
                <a:solidFill>
                  <a:schemeClr val="lt1"/>
                </a:solidFill>
                <a:highlight>
                  <a:srgbClr val="FFFFFF"/>
                </a:highlight>
              </a:rPr>
              <a:t>.groupby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 method.</a:t>
            </a:r>
            <a:endParaRPr sz="20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In order to demonstrate aggregates and grouping in pandas I decided to choose popular</a:t>
            </a:r>
            <a:r>
              <a:rPr b="1" lang="en-GB" sz="2000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Titanic dataset (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https://yadi.sk/d/TfhJdE2k3EyALt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)</a:t>
            </a:r>
            <a:endParaRPr sz="20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7675"/>
            <a:ext cx="9144003" cy="384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Aggregating and Grouping in Pandas Continued ..</a:t>
            </a:r>
            <a:endParaRPr/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228600" y="1123950"/>
            <a:ext cx="8686800" cy="1028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Let’s calculate how many passengers (women and men) survived and how many did not, we will use </a:t>
            </a:r>
            <a:r>
              <a:rPr b="1" i="1" lang="en-GB" sz="2000">
                <a:solidFill>
                  <a:schemeClr val="lt1"/>
                </a:solidFill>
                <a:highlight>
                  <a:srgbClr val="FFFFFF"/>
                </a:highlight>
              </a:rPr>
              <a:t>.groupby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 as stated above.</a:t>
            </a:r>
            <a:endParaRPr sz="2000"/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94888"/>
            <a:ext cx="8839202" cy="9537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>
            <p:ph idx="1" type="body"/>
          </p:nvPr>
        </p:nvSpPr>
        <p:spPr>
          <a:xfrm>
            <a:off x="304800" y="3199850"/>
            <a:ext cx="8686800" cy="570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Now, let’s analyze the same data by cabin class</a:t>
            </a:r>
            <a:endParaRPr sz="2000"/>
          </a:p>
        </p:txBody>
      </p:sp>
      <p:pic>
        <p:nvPicPr>
          <p:cNvPr id="332" name="Shape 3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70750"/>
            <a:ext cx="8763003" cy="12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series analysis using Pandas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228600" y="734150"/>
            <a:ext cx="8686800" cy="1020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Pandas was created to analyze time series data. In order to illustrate how easy it is, We will use Apple’s last 5 year stock prices (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https://yadi.sk/d/po_usmXT3ExwzV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).</a:t>
            </a:r>
            <a:endParaRPr sz="2000"/>
          </a:p>
        </p:txBody>
      </p:sp>
      <p:pic>
        <p:nvPicPr>
          <p:cNvPr id="339" name="Shape 3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04875"/>
            <a:ext cx="8763003" cy="333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Time series analysis using Pandas Continued ..</a:t>
            </a:r>
            <a:endParaRPr/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228600" y="912100"/>
            <a:ext cx="8686800" cy="13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The image on the previous slide shows a sorted DataFrame with </a:t>
            </a:r>
            <a:r>
              <a:rPr i="1" lang="en-GB" sz="2000">
                <a:solidFill>
                  <a:schemeClr val="lt1"/>
                </a:solidFill>
                <a:highlight>
                  <a:srgbClr val="FFFFFF"/>
                </a:highlight>
              </a:rPr>
              <a:t>DatetimeIndex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 by </a:t>
            </a:r>
            <a:r>
              <a:rPr i="1" lang="en-GB" sz="2000">
                <a:solidFill>
                  <a:schemeClr val="lt1"/>
                </a:solidFill>
                <a:highlight>
                  <a:srgbClr val="FFFFFF"/>
                </a:highlight>
              </a:rPr>
              <a:t>Date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 column. If datetime column is different from ISO8601 format, then you have to use built-in pandas function </a:t>
            </a:r>
            <a:r>
              <a:rPr b="1" i="1" lang="en-GB" sz="2000">
                <a:solidFill>
                  <a:schemeClr val="lt1"/>
                </a:solidFill>
                <a:highlight>
                  <a:srgbClr val="FFFFFF"/>
                </a:highlight>
              </a:rPr>
              <a:t>pandas.to_datetime</a:t>
            </a:r>
            <a:r>
              <a:rPr i="1" lang="en-GB" sz="2000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to format it.</a:t>
            </a:r>
            <a:endParaRPr sz="2000"/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228600" y="2328075"/>
            <a:ext cx="8686800" cy="46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Let’s now calculate mean closing price.</a:t>
            </a:r>
            <a:endParaRPr sz="2000"/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88450"/>
            <a:ext cx="8839204" cy="51713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>
            <p:ph idx="1" type="body"/>
          </p:nvPr>
        </p:nvSpPr>
        <p:spPr>
          <a:xfrm>
            <a:off x="304800" y="3394600"/>
            <a:ext cx="8686800" cy="46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But what about specific time period?</a:t>
            </a:r>
            <a:endParaRPr sz="2000"/>
          </a:p>
        </p:txBody>
      </p:sp>
      <p:pic>
        <p:nvPicPr>
          <p:cNvPr id="349" name="Shape 3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45125"/>
            <a:ext cx="8839199" cy="513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Time series analysis using Pandas Continued ..</a:t>
            </a:r>
            <a:endParaRPr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228600" y="1123950"/>
            <a:ext cx="8686800" cy="562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Let’s calculate mean of closing price by weeks.</a:t>
            </a:r>
            <a:endParaRPr sz="2000"/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75" y="1643650"/>
            <a:ext cx="8165058" cy="315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228600" y="1123950"/>
            <a:ext cx="4114800" cy="3584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What is </a:t>
            </a:r>
            <a:r>
              <a:rPr lang="en-GB" sz="2500"/>
              <a:t>it?</a:t>
            </a:r>
            <a:endParaRPr sz="2500"/>
          </a:p>
          <a:p>
            <a:pPr indent="-387350" lvl="1" marL="914400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GB" sz="2500"/>
              <a:t>Apply logical techniques to describe, condense, recap and evaluate Data and illustrate information.</a:t>
            </a:r>
            <a:endParaRPr sz="2500"/>
          </a:p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4800600" y="1123950"/>
            <a:ext cx="4114800" cy="3584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Goal of Data Analysis:</a:t>
            </a:r>
            <a:endParaRPr sz="2500"/>
          </a:p>
          <a:p>
            <a:pPr indent="-387350" lvl="1" marL="914400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GB" sz="2500"/>
              <a:t>Discover useful </a:t>
            </a:r>
            <a:r>
              <a:rPr lang="en-GB" sz="2500"/>
              <a:t>information</a:t>
            </a:r>
            <a:r>
              <a:rPr lang="en-GB" sz="2500"/>
              <a:t>.</a:t>
            </a:r>
            <a:endParaRPr sz="2500"/>
          </a:p>
          <a:p>
            <a:pPr indent="-387350" lvl="1" marL="914400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GB" sz="2500"/>
              <a:t>Provide insights.</a:t>
            </a:r>
            <a:endParaRPr sz="2500"/>
          </a:p>
          <a:p>
            <a:pPr indent="-387350" lvl="1" marL="914400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GB" sz="2500"/>
              <a:t>Suggest conclusions.</a:t>
            </a:r>
            <a:endParaRPr sz="2500"/>
          </a:p>
          <a:p>
            <a: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GB" sz="2500"/>
              <a:t>Support decision Making.</a:t>
            </a:r>
            <a:endParaRPr sz="2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Time series analysis using Pandas Continued ..</a:t>
            </a:r>
            <a:endParaRPr/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228600" y="1123950"/>
            <a:ext cx="8686800" cy="3584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Resampling is a very powerful tool when it comes to time series analysis.</a:t>
            </a:r>
            <a:endParaRPr sz="20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  <a:highlight>
                  <a:schemeClr val="lt2"/>
                </a:highlight>
              </a:rPr>
              <a:t>Resampling can be defined as 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</a:rPr>
              <a:t> number of string aliases, given to useful common time series frequencies. In the above image, I am using “W”.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</a:rPr>
              <a:t>For more information on resampling, refer pandas official documentation (http://pandas.pydata.org/pandas-docs/stable/timeseries.html#offset-aliases)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Visualization in Pandas</a:t>
            </a:r>
            <a:endParaRPr/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228600" y="1123950"/>
            <a:ext cx="8686800" cy="494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For 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visualization pandas use library called </a:t>
            </a:r>
            <a:r>
              <a:rPr b="1" lang="en-GB" sz="2000">
                <a:solidFill>
                  <a:schemeClr val="lt1"/>
                </a:solidFill>
                <a:highlight>
                  <a:srgbClr val="FFFFFF"/>
                </a:highlight>
              </a:rPr>
              <a:t>matplotlib.</a:t>
            </a:r>
            <a:endParaRPr sz="2000"/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228600" y="1618350"/>
            <a:ext cx="8686800" cy="789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Let’s see how Apple stock prices change over time on a graph:</a:t>
            </a:r>
            <a:endParaRPr sz="20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Taking Closing price between Feb, 2012 and Feb, 2017</a:t>
            </a:r>
            <a:endParaRPr sz="20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07349"/>
            <a:ext cx="8839200" cy="22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Visualization in Pandas Continued ..</a:t>
            </a:r>
            <a:endParaRPr/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228600" y="1123950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Values of X-axis are represented by index values of DataFrame (by default if not provide explicitly), Y-axis 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represents the</a:t>
            </a:r>
            <a:r>
              <a:rPr lang="en-GB" sz="2000">
                <a:solidFill>
                  <a:schemeClr val="lt1"/>
                </a:solidFill>
                <a:highlight>
                  <a:srgbClr val="FFFFFF"/>
                </a:highlight>
              </a:rPr>
              <a:t> closing price.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 Of Pandas </a:t>
            </a:r>
            <a:endParaRPr/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228600" y="1123950"/>
            <a:ext cx="8686800" cy="3584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sz="2000"/>
              <a:t>Pandas have several advantages over other solutions such as NumPy, Statsmodels, SciPy etc.</a:t>
            </a:r>
            <a:endParaRPr sz="2000"/>
          </a:p>
          <a:p>
            <a:pPr indent="-355600" lvl="0" marL="457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A Pandas DataFrame can have non-homogeneous data i.e you can have different data types(int, float, string, datetime etc.) all in one place.</a:t>
            </a:r>
            <a:endParaRPr sz="2000"/>
          </a:p>
          <a:p>
            <a:pPr indent="-3556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Good IO capabilities.</a:t>
            </a:r>
            <a:endParaRPr sz="2000"/>
          </a:p>
          <a:p>
            <a:pPr indent="-3556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Pandas have built in functionality for a lot of common data-processing applications, for example:- easy group by syntax, easy joins (which is </a:t>
            </a:r>
            <a:r>
              <a:rPr lang="en-GB" sz="2000"/>
              <a:t>extremely</a:t>
            </a:r>
            <a:r>
              <a:rPr lang="en-GB" sz="2000"/>
              <a:t> efficient in pandas), rolling windows.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IBM Watson Studio</a:t>
            </a:r>
            <a:endParaRPr/>
          </a:p>
        </p:txBody>
      </p:sp>
      <p:pic>
        <p:nvPicPr>
          <p:cNvPr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663" y="555747"/>
            <a:ext cx="7115321" cy="403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IBM Watson Studio</a:t>
            </a:r>
            <a:endParaRPr/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228600" y="1123950"/>
            <a:ext cx="8686800" cy="3584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Watson Studio is a cloud based development and deployment environment for Machine Learning, Deep Learning, Data Governance and Data Exploration. </a:t>
            </a:r>
            <a:endParaRPr sz="2000"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A platform build for business analyst, data engineer, data scientist and developer to simplify their tasks with an intuitive UI and provide massive computing power. </a:t>
            </a:r>
            <a:endParaRPr sz="2000"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A platform where insights can be traced back to models, projects, notebooks and data sources and where model can evolve and automatically update themselves.</a:t>
            </a:r>
            <a:endParaRPr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IBM Watson Studio For Data Analysis. </a:t>
            </a:r>
            <a:endParaRPr/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228600" y="1123950"/>
            <a:ext cx="8686800" cy="3584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sz="2000"/>
              <a:t>IBM Watson Studio is an IDE (Integrated Development Environment),</a:t>
            </a:r>
            <a:r>
              <a:rPr lang="en-GB" sz="2000"/>
              <a:t> available</a:t>
            </a:r>
            <a:r>
              <a:rPr lang="en-GB" sz="2000"/>
              <a:t> on IBM Cloud, with many advantages such as:-</a:t>
            </a:r>
            <a:endParaRPr sz="2000"/>
          </a:p>
          <a:p>
            <a:pPr indent="-3556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Offering easier access to large amounts of data while decreasing the total time of analysis.</a:t>
            </a:r>
            <a:endParaRPr sz="2000"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Rapid development experience with access to tools and utilities that break down language barriers.</a:t>
            </a:r>
            <a:endParaRPr sz="2000"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Ability to integrate and connect to multiple data sources, allows refining, and accessing big data engines.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ctrTitle"/>
          </p:nvPr>
        </p:nvSpPr>
        <p:spPr>
          <a:xfrm>
            <a:off x="90225" y="1685111"/>
            <a:ext cx="4695600" cy="17733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 the force of Pandas Be With You :)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Pandas.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228600" y="1123950"/>
            <a:ext cx="8686800" cy="3584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/>
              <a:t>Pandas</a:t>
            </a:r>
            <a:r>
              <a:rPr lang="en-GB" sz="2000"/>
              <a:t> is a python package for </a:t>
            </a:r>
            <a:r>
              <a:rPr b="1" lang="en-GB" sz="2000"/>
              <a:t>data analysis.</a:t>
            </a:r>
            <a:endParaRPr b="1"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It Provides built-in data structures which simplify the manipulation and analysis of data set.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Pandas is easy to use and powerful, but “with great power comes great responsibility”.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  <a:uFill>
                  <a:noFill/>
                </a:uFill>
                <a:hlinkClick r:id="rId3"/>
              </a:rPr>
              <a:t>http://pandas.pydata.org/pandas-docs/stable/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Pandas: Essential Concepts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228600" y="1123950"/>
            <a:ext cx="8686800" cy="3584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Series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DataFrame</a:t>
            </a:r>
            <a:endParaRPr b="1" sz="2400"/>
          </a:p>
          <a:p>
            <a:pPr indent="-3810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>
                <a:solidFill>
                  <a:schemeClr val="lt1"/>
                </a:solidFill>
              </a:rPr>
              <a:t>Reading and Writing Files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>
                <a:solidFill>
                  <a:schemeClr val="lt1"/>
                </a:solidFill>
              </a:rPr>
              <a:t>Aggregating and Grouping in Pandas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>
                <a:solidFill>
                  <a:schemeClr val="lt1"/>
                </a:solidFill>
              </a:rPr>
              <a:t>Time Series analysis using pandas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>
                <a:solidFill>
                  <a:schemeClr val="lt1"/>
                </a:solidFill>
              </a:rPr>
              <a:t>Visualization in pandas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Series In Pandas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228600" y="1123950"/>
            <a:ext cx="4114800" cy="3584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Series </a:t>
            </a:r>
            <a:r>
              <a:rPr lang="en-GB" sz="2400"/>
              <a:t>in pandas is an object which is similar to python </a:t>
            </a:r>
            <a:r>
              <a:rPr lang="en-GB" sz="2400"/>
              <a:t>built</a:t>
            </a:r>
            <a:r>
              <a:rPr lang="en-GB" sz="2400"/>
              <a:t>-in list data structure, but differs from it because it has associated label with each </a:t>
            </a:r>
            <a:r>
              <a:rPr b="1" lang="en-GB" sz="2400"/>
              <a:t>element</a:t>
            </a:r>
            <a:r>
              <a:rPr lang="en-GB" sz="2400"/>
              <a:t> or better know as </a:t>
            </a:r>
            <a:r>
              <a:rPr b="1" lang="en-GB" sz="2400"/>
              <a:t>index</a:t>
            </a:r>
            <a:r>
              <a:rPr lang="en-GB" sz="2400"/>
              <a:t>.</a:t>
            </a:r>
            <a:endParaRPr sz="2400"/>
          </a:p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800600" y="1123950"/>
            <a:ext cx="4114800" cy="3584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1123950"/>
            <a:ext cx="4114801" cy="3740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Understanding Series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228600" y="1123950"/>
            <a:ext cx="4114800" cy="3584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Index</a:t>
            </a:r>
            <a:r>
              <a:rPr lang="en-GB" sz="1800"/>
              <a:t> is </a:t>
            </a:r>
            <a:r>
              <a:rPr lang="en-GB" sz="1800"/>
              <a:t>leftward</a:t>
            </a:r>
            <a:r>
              <a:rPr lang="en-GB" sz="1800"/>
              <a:t> and </a:t>
            </a:r>
            <a:r>
              <a:rPr b="1" lang="en-GB" sz="1800"/>
              <a:t>V</a:t>
            </a:r>
            <a:r>
              <a:rPr b="1" lang="en-GB" sz="1800"/>
              <a:t>alues</a:t>
            </a:r>
            <a:r>
              <a:rPr lang="en-GB" sz="1800"/>
              <a:t> are to the right. (Note:- If </a:t>
            </a:r>
            <a:r>
              <a:rPr b="1" lang="en-GB" sz="1800"/>
              <a:t>Index</a:t>
            </a:r>
            <a:r>
              <a:rPr lang="en-GB" sz="1800"/>
              <a:t> is not provided explicitly, then pandas creates </a:t>
            </a:r>
            <a:r>
              <a:rPr b="1" lang="en-GB" sz="1800"/>
              <a:t>RangeIndex</a:t>
            </a:r>
            <a:r>
              <a:rPr lang="en-GB" sz="1800"/>
              <a:t> starting from </a:t>
            </a:r>
            <a:r>
              <a:rPr b="1" lang="en-GB" sz="1800"/>
              <a:t>0 to N - 1</a:t>
            </a:r>
            <a:r>
              <a:rPr lang="en-GB" sz="1800"/>
              <a:t>, where N is the total number of elements.)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Each series object has a data type (</a:t>
            </a:r>
            <a:r>
              <a:rPr b="1" lang="en-GB" sz="1800"/>
              <a:t>dtype</a:t>
            </a:r>
            <a:r>
              <a:rPr lang="en-GB" sz="1800"/>
              <a:t>), in the example on the right data type is </a:t>
            </a:r>
            <a:r>
              <a:rPr b="1" lang="en-GB" sz="1800"/>
              <a:t>int64.</a:t>
            </a:r>
            <a:r>
              <a:rPr lang="en-GB" sz="1800"/>
              <a:t> </a:t>
            </a:r>
            <a:endParaRPr sz="1800"/>
          </a:p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4800600" y="1123950"/>
            <a:ext cx="4114800" cy="3584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1123950"/>
            <a:ext cx="4114801" cy="3740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228600" y="201175"/>
            <a:ext cx="86523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Operation On Pandas Series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228600" y="1123950"/>
            <a:ext cx="4114800" cy="3584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Pandas series have attributes to extract it’s </a:t>
            </a:r>
            <a:r>
              <a:rPr b="1" lang="en-GB" sz="2400"/>
              <a:t>values</a:t>
            </a:r>
            <a:r>
              <a:rPr lang="en-GB" sz="2400"/>
              <a:t> and </a:t>
            </a:r>
            <a:r>
              <a:rPr b="1" lang="en-GB" sz="2400"/>
              <a:t>labels.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Elements can be retrieved by their </a:t>
            </a:r>
            <a:r>
              <a:rPr b="1" lang="en-GB" sz="2400"/>
              <a:t>labels(index)</a:t>
            </a:r>
            <a:r>
              <a:rPr lang="en-GB" sz="2400"/>
              <a:t>.</a:t>
            </a:r>
            <a:endParaRPr sz="2400"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830675"/>
            <a:ext cx="4495798" cy="2404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3376350"/>
            <a:ext cx="4495800" cy="11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228600" y="201175"/>
            <a:ext cx="8686800" cy="85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/>
              <a:t>Operation On Pandas Series Continued ..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228600" y="1123950"/>
            <a:ext cx="8686800" cy="928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Labels (index)</a:t>
            </a:r>
            <a:r>
              <a:rPr lang="en-GB" sz="2400"/>
              <a:t> can be provided explicitly.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Elements can be retrieved by the provided </a:t>
            </a:r>
            <a:r>
              <a:rPr b="1" lang="en-GB" sz="2400"/>
              <a:t>labels(index)</a:t>
            </a:r>
            <a:r>
              <a:rPr lang="en-GB" sz="2400"/>
              <a:t>.</a:t>
            </a:r>
            <a:endParaRPr sz="2400"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19925"/>
            <a:ext cx="8839199" cy="2217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