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1"/>
  </p:notesMasterIdLst>
  <p:handoutMasterIdLst>
    <p:handoutMasterId r:id="rId8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6" r:id="rId8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9" d="100"/>
          <a:sy n="89" d="100"/>
        </p:scale>
        <p:origin x="17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050"/>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106499" name="Rectangle 2051"/>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106500" name="Rectangle 2052"/>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smtClean="0"/>
              <a:t>Python Programming, 3/e</a:t>
            </a:r>
            <a:endParaRPr lang="en-US"/>
          </a:p>
        </p:txBody>
      </p:sp>
      <p:sp>
        <p:nvSpPr>
          <p:cNvPr id="106501" name="Rectangle 2053"/>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8111DD6-DC18-479D-A445-8CCBFD62FFE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1044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445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smtClean="0"/>
              <a:t>Python Programming, 3/e</a:t>
            </a:r>
            <a:endParaRPr lang="en-US"/>
          </a:p>
        </p:txBody>
      </p:sp>
      <p:sp>
        <p:nvSpPr>
          <p:cNvPr id="10445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17903308-C4A8-480A-90A7-8886A1F39851}"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smtClean="0"/>
              <a:t>Python Programming, 3/e</a:t>
            </a:r>
            <a:endParaRPr lang="en-US" altLang="en-US" sz="1300"/>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E8E712E-9329-495A-A3BD-2ACA252A1631}" type="slidenum">
              <a:rPr lang="en-US" altLang="en-US" sz="1300"/>
              <a:pPr eaLnBrk="1" hangingPunct="1"/>
              <a:t>8</a:t>
            </a:fld>
            <a:endParaRPr lang="en-US" altLang="en-US" sz="130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smtClean="0"/>
              <a:t>Python Programming, 3/e</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A3B0AAD-032B-4874-AA80-249A83F71CED}" type="slidenum">
              <a:rPr lang="en-US" altLang="en-US"/>
              <a:pPr/>
              <a:t>‹#›</a:t>
            </a:fld>
            <a:endParaRPr lang="en-US" altLang="en-US"/>
          </a:p>
        </p:txBody>
      </p:sp>
    </p:spTree>
    <p:extLst>
      <p:ext uri="{BB962C8B-B14F-4D97-AF65-F5344CB8AC3E}">
        <p14:creationId xmlns:p14="http://schemas.microsoft.com/office/powerpoint/2010/main" val="194988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4714C3C8-E748-42E1-B2BA-06AB5512E307}" type="slidenum">
              <a:rPr lang="en-US" altLang="en-US"/>
              <a:pPr/>
              <a:t>‹#›</a:t>
            </a:fld>
            <a:endParaRPr lang="en-US" altLang="en-US"/>
          </a:p>
        </p:txBody>
      </p:sp>
    </p:spTree>
    <p:extLst>
      <p:ext uri="{BB962C8B-B14F-4D97-AF65-F5344CB8AC3E}">
        <p14:creationId xmlns:p14="http://schemas.microsoft.com/office/powerpoint/2010/main" val="270559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6D0974C2-68E5-4624-8DD3-C51AB6508809}" type="slidenum">
              <a:rPr lang="en-US" altLang="en-US"/>
              <a:pPr/>
              <a:t>‹#›</a:t>
            </a:fld>
            <a:endParaRPr lang="en-US" altLang="en-US"/>
          </a:p>
        </p:txBody>
      </p:sp>
    </p:spTree>
    <p:extLst>
      <p:ext uri="{BB962C8B-B14F-4D97-AF65-F5344CB8AC3E}">
        <p14:creationId xmlns:p14="http://schemas.microsoft.com/office/powerpoint/2010/main" val="420125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1C0B68F6-12CF-4E96-9497-17225E807D0A}" type="slidenum">
              <a:rPr lang="en-US" altLang="en-US"/>
              <a:pPr/>
              <a:t>‹#›</a:t>
            </a:fld>
            <a:endParaRPr lang="en-US" altLang="en-US"/>
          </a:p>
        </p:txBody>
      </p:sp>
    </p:spTree>
    <p:extLst>
      <p:ext uri="{BB962C8B-B14F-4D97-AF65-F5344CB8AC3E}">
        <p14:creationId xmlns:p14="http://schemas.microsoft.com/office/powerpoint/2010/main" val="360891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1F65B994-212D-44D4-AC13-EF8254952AF1}" type="slidenum">
              <a:rPr lang="en-US" altLang="en-US"/>
              <a:pPr/>
              <a:t>‹#›</a:t>
            </a:fld>
            <a:endParaRPr lang="en-US" altLang="en-US"/>
          </a:p>
        </p:txBody>
      </p:sp>
    </p:spTree>
    <p:extLst>
      <p:ext uri="{BB962C8B-B14F-4D97-AF65-F5344CB8AC3E}">
        <p14:creationId xmlns:p14="http://schemas.microsoft.com/office/powerpoint/2010/main" val="221075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86559BFD-A8FE-4844-B990-A262D1EA173D}" type="slidenum">
              <a:rPr lang="en-US" altLang="en-US"/>
              <a:pPr/>
              <a:t>‹#›</a:t>
            </a:fld>
            <a:endParaRPr lang="en-US" altLang="en-US"/>
          </a:p>
        </p:txBody>
      </p:sp>
    </p:spTree>
    <p:extLst>
      <p:ext uri="{BB962C8B-B14F-4D97-AF65-F5344CB8AC3E}">
        <p14:creationId xmlns:p14="http://schemas.microsoft.com/office/powerpoint/2010/main" val="265979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9" name="Rectangle 13"/>
          <p:cNvSpPr>
            <a:spLocks noGrp="1" noChangeArrowheads="1"/>
          </p:cNvSpPr>
          <p:nvPr>
            <p:ph type="sldNum" sz="quarter" idx="12"/>
          </p:nvPr>
        </p:nvSpPr>
        <p:spPr>
          <a:ln/>
        </p:spPr>
        <p:txBody>
          <a:bodyPr/>
          <a:lstStyle>
            <a:lvl1pPr>
              <a:defRPr/>
            </a:lvl1pPr>
          </a:lstStyle>
          <a:p>
            <a:fld id="{D72D17B3-D707-43EE-890B-09D0639C0E37}" type="slidenum">
              <a:rPr lang="en-US" altLang="en-US"/>
              <a:pPr/>
              <a:t>‹#›</a:t>
            </a:fld>
            <a:endParaRPr lang="en-US" altLang="en-US"/>
          </a:p>
        </p:txBody>
      </p:sp>
    </p:spTree>
    <p:extLst>
      <p:ext uri="{BB962C8B-B14F-4D97-AF65-F5344CB8AC3E}">
        <p14:creationId xmlns:p14="http://schemas.microsoft.com/office/powerpoint/2010/main" val="33158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5" name="Rectangle 13"/>
          <p:cNvSpPr>
            <a:spLocks noGrp="1" noChangeArrowheads="1"/>
          </p:cNvSpPr>
          <p:nvPr>
            <p:ph type="sldNum" sz="quarter" idx="12"/>
          </p:nvPr>
        </p:nvSpPr>
        <p:spPr>
          <a:ln/>
        </p:spPr>
        <p:txBody>
          <a:bodyPr/>
          <a:lstStyle>
            <a:lvl1pPr>
              <a:defRPr/>
            </a:lvl1pPr>
          </a:lstStyle>
          <a:p>
            <a:fld id="{072408F4-08FE-4CE6-98CC-B21F2D80F363}" type="slidenum">
              <a:rPr lang="en-US" altLang="en-US"/>
              <a:pPr/>
              <a:t>‹#›</a:t>
            </a:fld>
            <a:endParaRPr lang="en-US" altLang="en-US"/>
          </a:p>
        </p:txBody>
      </p:sp>
    </p:spTree>
    <p:extLst>
      <p:ext uri="{BB962C8B-B14F-4D97-AF65-F5344CB8AC3E}">
        <p14:creationId xmlns:p14="http://schemas.microsoft.com/office/powerpoint/2010/main" val="373642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4" name="Rectangle 13"/>
          <p:cNvSpPr>
            <a:spLocks noGrp="1" noChangeArrowheads="1"/>
          </p:cNvSpPr>
          <p:nvPr>
            <p:ph type="sldNum" sz="quarter" idx="12"/>
          </p:nvPr>
        </p:nvSpPr>
        <p:spPr>
          <a:ln/>
        </p:spPr>
        <p:txBody>
          <a:bodyPr/>
          <a:lstStyle>
            <a:lvl1pPr>
              <a:defRPr/>
            </a:lvl1pPr>
          </a:lstStyle>
          <a:p>
            <a:fld id="{1099B64F-A8A0-4CE7-A581-C88A13D079BB}" type="slidenum">
              <a:rPr lang="en-US" altLang="en-US"/>
              <a:pPr/>
              <a:t>‹#›</a:t>
            </a:fld>
            <a:endParaRPr lang="en-US" altLang="en-US"/>
          </a:p>
        </p:txBody>
      </p:sp>
    </p:spTree>
    <p:extLst>
      <p:ext uri="{BB962C8B-B14F-4D97-AF65-F5344CB8AC3E}">
        <p14:creationId xmlns:p14="http://schemas.microsoft.com/office/powerpoint/2010/main" val="30146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1C052BDB-21C5-443E-8B72-D2B975128287}" type="slidenum">
              <a:rPr lang="en-US" altLang="en-US"/>
              <a:pPr/>
              <a:t>‹#›</a:t>
            </a:fld>
            <a:endParaRPr lang="en-US" altLang="en-US"/>
          </a:p>
        </p:txBody>
      </p:sp>
    </p:spTree>
    <p:extLst>
      <p:ext uri="{BB962C8B-B14F-4D97-AF65-F5344CB8AC3E}">
        <p14:creationId xmlns:p14="http://schemas.microsoft.com/office/powerpoint/2010/main" val="149169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E58F74D7-4697-465B-BDD7-2188567D9684}" type="slidenum">
              <a:rPr lang="en-US" altLang="en-US"/>
              <a:pPr/>
              <a:t>‹#›</a:t>
            </a:fld>
            <a:endParaRPr lang="en-US" altLang="en-US"/>
          </a:p>
        </p:txBody>
      </p:sp>
    </p:spTree>
    <p:extLst>
      <p:ext uri="{BB962C8B-B14F-4D97-AF65-F5344CB8AC3E}">
        <p14:creationId xmlns:p14="http://schemas.microsoft.com/office/powerpoint/2010/main" val="160175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2" charset="0"/>
                <a:cs typeface="Times New Roman" pitchFamily="16" charset="0"/>
              </a:defRPr>
            </a:lvl1pPr>
          </a:lstStyle>
          <a:p>
            <a:pPr>
              <a:defRPr/>
            </a:pPr>
            <a:endParaRPr 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atin typeface="Tahoma" pitchFamily="32" charset="0"/>
                <a:cs typeface="Times New Roman" pitchFamily="16" charset="0"/>
              </a:defRPr>
            </a:lvl1pPr>
          </a:lstStyle>
          <a:p>
            <a:pPr>
              <a:defRPr/>
            </a:pPr>
            <a:r>
              <a:rPr lang="en-US" smtClean="0"/>
              <a:t>Python Programming, 3/e</a:t>
            </a:r>
            <a:endParaRPr lang="en-US"/>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0CBD6D3D-EA81-44DA-9CA2-B7ECE7CF6CE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solidFill>
                  <a:schemeClr val="bg2"/>
                </a:solidFill>
              </a:rPr>
              <a:t>Python Programming, 3/e</a:t>
            </a:r>
            <a:endParaRPr lang="en-US" altLang="en-US" sz="1400">
              <a:solidFill>
                <a:schemeClr val="bg2"/>
              </a:solidFill>
            </a:endParaRPr>
          </a:p>
        </p:txBody>
      </p:sp>
      <p:sp>
        <p:nvSpPr>
          <p:cNvPr id="3075"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7CAEB27-FAEF-4742-9EB4-DFC827296C37}" type="slidenum">
              <a:rPr lang="en-US" altLang="en-US" sz="1400">
                <a:solidFill>
                  <a:schemeClr val="bg2"/>
                </a:solidFill>
              </a:rPr>
              <a:pPr eaLnBrk="1" hangingPunct="1"/>
              <a:t>1</a:t>
            </a:fld>
            <a:endParaRPr lang="en-US" altLang="en-US" sz="1400">
              <a:solidFill>
                <a:schemeClr val="bg2"/>
              </a:solidFill>
            </a:endParaRPr>
          </a:p>
        </p:txBody>
      </p:sp>
      <p:sp>
        <p:nvSpPr>
          <p:cNvPr id="3076" name="Rectangle 2"/>
          <p:cNvSpPr>
            <a:spLocks noGrp="1" noChangeArrowheads="1"/>
          </p:cNvSpPr>
          <p:nvPr>
            <p:ph type="ctrTitle"/>
          </p:nvPr>
        </p:nvSpPr>
        <p:spPr/>
        <p:txBody>
          <a:bodyPr/>
          <a:lstStyle/>
          <a:p>
            <a:pPr eaLnBrk="1" hangingPunct="1"/>
            <a:r>
              <a:rPr lang="en-US" altLang="en-US" smtClean="0"/>
              <a:t>Python Programming:</a:t>
            </a:r>
            <a:br>
              <a:rPr lang="en-US" altLang="en-US" smtClean="0"/>
            </a:br>
            <a:r>
              <a:rPr lang="en-US" altLang="en-US" smtClean="0"/>
              <a:t>An Introduction to</a:t>
            </a:r>
            <a:br>
              <a:rPr lang="en-US" altLang="en-US" smtClean="0"/>
            </a:br>
            <a:r>
              <a:rPr lang="en-US" altLang="en-US" smtClean="0"/>
              <a:t>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smtClean="0"/>
              <a:t>Chapter 9</a:t>
            </a:r>
            <a:br>
              <a:rPr lang="en-US" altLang="en-US" smtClean="0"/>
            </a:br>
            <a:r>
              <a:rPr lang="en-US" altLang="en-US" smtClean="0"/>
              <a:t>Simulation and Design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0A4ED02-3E1F-475B-8515-F8486462E22B}" type="slidenum">
              <a:rPr lang="en-US" altLang="en-US" sz="1400"/>
              <a:pPr eaLnBrk="1" hangingPunct="1"/>
              <a:t>10</a:t>
            </a:fld>
            <a:endParaRPr lang="en-US" altLang="en-US" sz="1400"/>
          </a:p>
        </p:txBody>
      </p:sp>
      <p:sp>
        <p:nvSpPr>
          <p:cNvPr id="12292" name="Rectangle 2"/>
          <p:cNvSpPr>
            <a:spLocks noGrp="1" noChangeArrowheads="1"/>
          </p:cNvSpPr>
          <p:nvPr>
            <p:ph type="title"/>
          </p:nvPr>
        </p:nvSpPr>
        <p:spPr/>
        <p:txBody>
          <a:bodyPr/>
          <a:lstStyle/>
          <a:p>
            <a:pPr eaLnBrk="1" hangingPunct="1"/>
            <a:r>
              <a:rPr lang="en-US" altLang="en-US" smtClean="0"/>
              <a:t>Analysis and Specification</a:t>
            </a:r>
          </a:p>
        </p:txBody>
      </p:sp>
      <p:sp>
        <p:nvSpPr>
          <p:cNvPr id="108547" name="Rectangle 3"/>
          <p:cNvSpPr>
            <a:spLocks noGrp="1" noChangeArrowheads="1"/>
          </p:cNvSpPr>
          <p:nvPr>
            <p:ph type="body" idx="1"/>
          </p:nvPr>
        </p:nvSpPr>
        <p:spPr>
          <a:xfrm>
            <a:off x="381000" y="2017713"/>
            <a:ext cx="8574088" cy="4114800"/>
          </a:xfrm>
        </p:spPr>
        <p:txBody>
          <a:bodyPr/>
          <a:lstStyle/>
          <a:p>
            <a:pPr eaLnBrk="1" hangingPunct="1">
              <a:lnSpc>
                <a:spcPct val="90000"/>
              </a:lnSpc>
            </a:pPr>
            <a:r>
              <a:rPr lang="en-US" altLang="en-US" sz="2800" b="1" dirty="0" smtClean="0"/>
              <a:t>Output:</a:t>
            </a:r>
            <a:r>
              <a:rPr lang="en-US" altLang="en-US" sz="2800" dirty="0" smtClean="0"/>
              <a:t> The program will provide a series of initial prompts such as the following:</a:t>
            </a:r>
            <a:br>
              <a:rPr lang="en-US" altLang="en-US" sz="2800" dirty="0" smtClean="0"/>
            </a:br>
            <a:r>
              <a:rPr lang="en-US" altLang="en-US" sz="2000" dirty="0" smtClean="0">
                <a:latin typeface="Courier New" panose="02070309020205020404" pitchFamily="49" charset="0"/>
              </a:rPr>
              <a:t>What is the probability player A wins a serve?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What is the probability that player B wins a server?</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How many games to simulate?</a:t>
            </a:r>
          </a:p>
          <a:p>
            <a:pPr eaLnBrk="1" hangingPunct="1">
              <a:lnSpc>
                <a:spcPct val="90000"/>
              </a:lnSpc>
            </a:pPr>
            <a:r>
              <a:rPr lang="en-US" altLang="en-US" sz="2800" dirty="0" smtClean="0"/>
              <a:t>The program then prints out a nicely formatted report showing the number of games simulated and the number of wins and the winning percentage for each player.</a:t>
            </a:r>
            <a:br>
              <a:rPr lang="en-US" altLang="en-US" sz="2800" dirty="0" smtClean="0"/>
            </a:br>
            <a:r>
              <a:rPr lang="en-US" altLang="en-US" sz="2000" dirty="0" smtClean="0">
                <a:latin typeface="Courier New" panose="02070309020205020404" pitchFamily="49" charset="0"/>
              </a:rPr>
              <a:t>Games simulated: 500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Wins for A: 268 (53.6%)</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Wins for B: 232 (46.4%)</a:t>
            </a:r>
            <a:endParaRPr lang="en-US" alt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9E6B3F5-25EC-4749-ADA2-A6AAFC97DA34}" type="slidenum">
              <a:rPr lang="en-US" altLang="en-US" sz="1400"/>
              <a:pPr eaLnBrk="1" hangingPunct="1"/>
              <a:t>11</a:t>
            </a:fld>
            <a:endParaRPr lang="en-US" altLang="en-US" sz="1400"/>
          </a:p>
        </p:txBody>
      </p:sp>
      <p:sp>
        <p:nvSpPr>
          <p:cNvPr id="13316" name="Rectangle 2"/>
          <p:cNvSpPr>
            <a:spLocks noGrp="1" noChangeArrowheads="1"/>
          </p:cNvSpPr>
          <p:nvPr>
            <p:ph type="title"/>
          </p:nvPr>
        </p:nvSpPr>
        <p:spPr/>
        <p:txBody>
          <a:bodyPr/>
          <a:lstStyle/>
          <a:p>
            <a:pPr eaLnBrk="1" hangingPunct="1"/>
            <a:r>
              <a:rPr lang="en-US" altLang="en-US" smtClean="0"/>
              <a:t>Analysis and Specification</a:t>
            </a:r>
          </a:p>
        </p:txBody>
      </p:sp>
      <p:sp>
        <p:nvSpPr>
          <p:cNvPr id="109571" name="Rectangle 3"/>
          <p:cNvSpPr>
            <a:spLocks noGrp="1" noChangeArrowheads="1"/>
          </p:cNvSpPr>
          <p:nvPr>
            <p:ph type="body" idx="1"/>
          </p:nvPr>
        </p:nvSpPr>
        <p:spPr/>
        <p:txBody>
          <a:bodyPr/>
          <a:lstStyle/>
          <a:p>
            <a:pPr eaLnBrk="1" hangingPunct="1"/>
            <a:r>
              <a:rPr lang="en-US" altLang="en-US" b="1" smtClean="0"/>
              <a:t>Notes:</a:t>
            </a:r>
            <a:endParaRPr lang="en-US" altLang="en-US" smtClean="0"/>
          </a:p>
          <a:p>
            <a:pPr eaLnBrk="1" hangingPunct="1"/>
            <a:r>
              <a:rPr lang="en-US" altLang="en-US" smtClean="0"/>
              <a:t>All inputs are assumed to be legal numeric values, no error or validity checking is required.</a:t>
            </a:r>
          </a:p>
          <a:p>
            <a:pPr eaLnBrk="1" hangingPunct="1"/>
            <a:r>
              <a:rPr lang="en-US" altLang="en-US" smtClean="0"/>
              <a:t>In each simulated game, player A serves first.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9B67234-8983-4C9F-BB36-EF5478056589}" type="slidenum">
              <a:rPr lang="en-US" altLang="en-US" sz="1400"/>
              <a:pPr eaLnBrk="1" hangingPunct="1"/>
              <a:t>12</a:t>
            </a:fld>
            <a:endParaRPr lang="en-US" altLang="en-US" sz="1400"/>
          </a:p>
        </p:txBody>
      </p:sp>
      <p:sp>
        <p:nvSpPr>
          <p:cNvPr id="14340" name="Rectangle 2"/>
          <p:cNvSpPr>
            <a:spLocks noGrp="1" noChangeArrowheads="1"/>
          </p:cNvSpPr>
          <p:nvPr>
            <p:ph type="title"/>
          </p:nvPr>
        </p:nvSpPr>
        <p:spPr/>
        <p:txBody>
          <a:bodyPr/>
          <a:lstStyle/>
          <a:p>
            <a:pPr eaLnBrk="1" hangingPunct="1"/>
            <a:r>
              <a:rPr lang="en-US" altLang="en-US" smtClean="0"/>
              <a:t>PseudoRandom Numbers</a:t>
            </a:r>
          </a:p>
        </p:txBody>
      </p:sp>
      <p:sp>
        <p:nvSpPr>
          <p:cNvPr id="110595" name="Rectangle 3"/>
          <p:cNvSpPr>
            <a:spLocks noGrp="1" noChangeArrowheads="1"/>
          </p:cNvSpPr>
          <p:nvPr>
            <p:ph type="body" idx="1"/>
          </p:nvPr>
        </p:nvSpPr>
        <p:spPr/>
        <p:txBody>
          <a:bodyPr/>
          <a:lstStyle/>
          <a:p>
            <a:pPr eaLnBrk="1" hangingPunct="1">
              <a:lnSpc>
                <a:spcPct val="90000"/>
              </a:lnSpc>
            </a:pPr>
            <a:r>
              <a:rPr lang="en-US" altLang="en-US" smtClean="0"/>
              <a:t>When we say that player A wins 50% of the time, that doesn</a:t>
            </a:r>
            <a:r>
              <a:rPr lang="en-US" altLang="en-US" smtClean="0">
                <a:latin typeface="Times New Roman" panose="02020603050405020304" pitchFamily="18" charset="0"/>
              </a:rPr>
              <a:t>’</a:t>
            </a:r>
            <a:r>
              <a:rPr lang="en-US" altLang="en-US" smtClean="0"/>
              <a:t>t mean they win every other game. Rather, it</a:t>
            </a:r>
            <a:r>
              <a:rPr lang="en-US" altLang="en-US" smtClean="0">
                <a:latin typeface="Times New Roman" panose="02020603050405020304" pitchFamily="18" charset="0"/>
              </a:rPr>
              <a:t>’</a:t>
            </a:r>
            <a:r>
              <a:rPr lang="en-US" altLang="en-US" smtClean="0"/>
              <a:t>s more like a coin toss.</a:t>
            </a:r>
          </a:p>
          <a:p>
            <a:pPr eaLnBrk="1" hangingPunct="1">
              <a:lnSpc>
                <a:spcPct val="90000"/>
              </a:lnSpc>
            </a:pPr>
            <a:r>
              <a:rPr lang="en-US" altLang="en-US" smtClean="0"/>
              <a:t>Overall, half the time the coin will come up heads, the other half the time it will come up tails, but one coin toss does not effect the next (it</a:t>
            </a:r>
            <a:r>
              <a:rPr lang="en-US" altLang="en-US" smtClean="0">
                <a:latin typeface="Times New Roman" panose="02020603050405020304" pitchFamily="18" charset="0"/>
              </a:rPr>
              <a:t>’</a:t>
            </a:r>
            <a:r>
              <a:rPr lang="en-US" altLang="en-US" smtClean="0"/>
              <a:t>s possible to get 5 heads in a row).</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6AFA18E-1923-4A57-874F-0BF33A893D8C}" type="slidenum">
              <a:rPr lang="en-US" altLang="en-US" sz="1400"/>
              <a:pPr eaLnBrk="1" hangingPunct="1"/>
              <a:t>13</a:t>
            </a:fld>
            <a:endParaRPr lang="en-US" altLang="en-US" sz="1400"/>
          </a:p>
        </p:txBody>
      </p:sp>
      <p:sp>
        <p:nvSpPr>
          <p:cNvPr id="15364" name="Rectangle 2"/>
          <p:cNvSpPr>
            <a:spLocks noGrp="1" noChangeArrowheads="1"/>
          </p:cNvSpPr>
          <p:nvPr>
            <p:ph type="title"/>
          </p:nvPr>
        </p:nvSpPr>
        <p:spPr/>
        <p:txBody>
          <a:bodyPr/>
          <a:lstStyle/>
          <a:p>
            <a:pPr eaLnBrk="1" hangingPunct="1"/>
            <a:r>
              <a:rPr lang="en-US" altLang="en-US" smtClean="0"/>
              <a:t>PseudoRandom Numbers</a:t>
            </a:r>
          </a:p>
        </p:txBody>
      </p:sp>
      <p:sp>
        <p:nvSpPr>
          <p:cNvPr id="111619" name="Rectangle 3"/>
          <p:cNvSpPr>
            <a:spLocks noGrp="1" noChangeArrowheads="1"/>
          </p:cNvSpPr>
          <p:nvPr>
            <p:ph type="body" idx="1"/>
          </p:nvPr>
        </p:nvSpPr>
        <p:spPr/>
        <p:txBody>
          <a:bodyPr/>
          <a:lstStyle/>
          <a:p>
            <a:pPr eaLnBrk="1" hangingPunct="1"/>
            <a:r>
              <a:rPr lang="en-US" altLang="en-US" sz="2800" smtClean="0"/>
              <a:t>Many simulations require events to occur with a certain likelihood. These sorts of simulations are called </a:t>
            </a:r>
            <a:r>
              <a:rPr lang="en-US" altLang="en-US" sz="2800" i="1" smtClean="0"/>
              <a:t>Monte Carlo</a:t>
            </a:r>
            <a:r>
              <a:rPr lang="en-US" altLang="en-US" sz="2800" smtClean="0"/>
              <a:t> simulations because the results depend on </a:t>
            </a:r>
            <a:r>
              <a:rPr lang="en-US" altLang="en-US" sz="2800" smtClean="0">
                <a:latin typeface="Times New Roman" panose="02020603050405020304" pitchFamily="18" charset="0"/>
              </a:rPr>
              <a:t>“</a:t>
            </a:r>
            <a:r>
              <a:rPr lang="en-US" altLang="en-US" sz="2800" smtClean="0"/>
              <a:t>chance</a:t>
            </a:r>
            <a:r>
              <a:rPr lang="en-US" altLang="en-US" sz="2800" smtClean="0">
                <a:latin typeface="Times New Roman" panose="02020603050405020304" pitchFamily="18" charset="0"/>
              </a:rPr>
              <a:t>”</a:t>
            </a:r>
            <a:r>
              <a:rPr lang="en-US" altLang="en-US" sz="2800" smtClean="0"/>
              <a:t> probabilities.</a:t>
            </a:r>
          </a:p>
          <a:p>
            <a:pPr eaLnBrk="1" hangingPunct="1"/>
            <a:r>
              <a:rPr lang="en-US" altLang="en-US" sz="2800" smtClean="0"/>
              <a:t>Do you remember the chaos program from chapter 1? The apparent randomness of the result came from repeatedly applying a function to generate a sequence of numbers.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1B6CB31-306B-40AD-8292-E4330A236C23}" type="slidenum">
              <a:rPr lang="en-US" altLang="en-US" sz="1400"/>
              <a:pPr eaLnBrk="1" hangingPunct="1"/>
              <a:t>14</a:t>
            </a:fld>
            <a:endParaRPr lang="en-US" altLang="en-US" sz="1400"/>
          </a:p>
        </p:txBody>
      </p:sp>
      <p:sp>
        <p:nvSpPr>
          <p:cNvPr id="16388" name="Rectangle 2"/>
          <p:cNvSpPr>
            <a:spLocks noGrp="1" noChangeArrowheads="1"/>
          </p:cNvSpPr>
          <p:nvPr>
            <p:ph type="title"/>
          </p:nvPr>
        </p:nvSpPr>
        <p:spPr/>
        <p:txBody>
          <a:bodyPr/>
          <a:lstStyle/>
          <a:p>
            <a:pPr eaLnBrk="1" hangingPunct="1"/>
            <a:r>
              <a:rPr lang="en-US" altLang="en-US" smtClean="0"/>
              <a:t>PseudoRandom Numbers</a:t>
            </a:r>
          </a:p>
        </p:txBody>
      </p:sp>
      <p:sp>
        <p:nvSpPr>
          <p:cNvPr id="112643" name="Rectangle 3"/>
          <p:cNvSpPr>
            <a:spLocks noGrp="1" noChangeArrowheads="1"/>
          </p:cNvSpPr>
          <p:nvPr>
            <p:ph type="body" idx="1"/>
          </p:nvPr>
        </p:nvSpPr>
        <p:spPr/>
        <p:txBody>
          <a:bodyPr/>
          <a:lstStyle/>
          <a:p>
            <a:pPr eaLnBrk="1" hangingPunct="1"/>
            <a:r>
              <a:rPr lang="en-US" altLang="en-US" sz="2800" smtClean="0"/>
              <a:t>A similar approach is used to generate random (technically </a:t>
            </a:r>
            <a:r>
              <a:rPr lang="en-US" altLang="en-US" sz="2800" i="1" smtClean="0"/>
              <a:t>pseudorandom</a:t>
            </a:r>
            <a:r>
              <a:rPr lang="en-US" altLang="en-US" sz="2800" smtClean="0"/>
              <a:t>) numbers.</a:t>
            </a:r>
          </a:p>
          <a:p>
            <a:pPr eaLnBrk="1" hangingPunct="1"/>
            <a:r>
              <a:rPr lang="en-US" altLang="en-US" sz="2800" smtClean="0"/>
              <a:t>A pseudorandom number generator works by starting with a </a:t>
            </a:r>
            <a:r>
              <a:rPr lang="en-US" altLang="en-US" sz="2800" i="1" smtClean="0"/>
              <a:t>seed</a:t>
            </a:r>
            <a:r>
              <a:rPr lang="en-US" altLang="en-US" sz="2800" smtClean="0"/>
              <a:t> value. This value is given to a function to produce a </a:t>
            </a:r>
            <a:r>
              <a:rPr lang="en-US" altLang="en-US" sz="2800" smtClean="0">
                <a:latin typeface="Times New Roman" panose="02020603050405020304" pitchFamily="18" charset="0"/>
              </a:rPr>
              <a:t>“</a:t>
            </a:r>
            <a:r>
              <a:rPr lang="en-US" altLang="en-US" sz="2800" smtClean="0"/>
              <a:t>random</a:t>
            </a:r>
            <a:r>
              <a:rPr lang="en-US" altLang="en-US" sz="2800" smtClean="0">
                <a:latin typeface="Times New Roman" panose="02020603050405020304" pitchFamily="18" charset="0"/>
              </a:rPr>
              <a:t>”</a:t>
            </a:r>
            <a:r>
              <a:rPr lang="en-US" altLang="en-US" sz="2800" smtClean="0"/>
              <a:t> number.</a:t>
            </a:r>
          </a:p>
          <a:p>
            <a:pPr eaLnBrk="1" hangingPunct="1"/>
            <a:r>
              <a:rPr lang="en-US" altLang="en-US" sz="2800" smtClean="0"/>
              <a:t>The next time a random number is required, the current value is fed back into the function to produce a new number.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770D4AC-C4DC-4A29-B922-003ED03A11B1}" type="slidenum">
              <a:rPr lang="en-US" altLang="en-US" sz="1400"/>
              <a:pPr eaLnBrk="1" hangingPunct="1"/>
              <a:t>15</a:t>
            </a:fld>
            <a:endParaRPr lang="en-US" altLang="en-US" sz="1400"/>
          </a:p>
        </p:txBody>
      </p:sp>
      <p:sp>
        <p:nvSpPr>
          <p:cNvPr id="17412" name="Rectangle 2"/>
          <p:cNvSpPr>
            <a:spLocks noGrp="1" noChangeArrowheads="1"/>
          </p:cNvSpPr>
          <p:nvPr>
            <p:ph type="title"/>
          </p:nvPr>
        </p:nvSpPr>
        <p:spPr/>
        <p:txBody>
          <a:bodyPr/>
          <a:lstStyle/>
          <a:p>
            <a:pPr eaLnBrk="1" hangingPunct="1"/>
            <a:r>
              <a:rPr lang="en-US" altLang="en-US" smtClean="0"/>
              <a:t>PseudoRandom Numbers</a:t>
            </a:r>
          </a:p>
        </p:txBody>
      </p:sp>
      <p:sp>
        <p:nvSpPr>
          <p:cNvPr id="113667" name="Rectangle 3"/>
          <p:cNvSpPr>
            <a:spLocks noGrp="1" noChangeArrowheads="1"/>
          </p:cNvSpPr>
          <p:nvPr>
            <p:ph type="body" idx="1"/>
          </p:nvPr>
        </p:nvSpPr>
        <p:spPr/>
        <p:txBody>
          <a:bodyPr/>
          <a:lstStyle/>
          <a:p>
            <a:pPr eaLnBrk="1" hangingPunct="1"/>
            <a:r>
              <a:rPr lang="en-US" altLang="en-US" smtClean="0"/>
              <a:t>This sequence of numbers appears to be random, but if you start the process over again with the same seed number, you</a:t>
            </a:r>
            <a:r>
              <a:rPr lang="en-US" altLang="en-US" smtClean="0">
                <a:latin typeface="Times New Roman" panose="02020603050405020304" pitchFamily="18" charset="0"/>
              </a:rPr>
              <a:t>’</a:t>
            </a:r>
            <a:r>
              <a:rPr lang="en-US" altLang="en-US" smtClean="0"/>
              <a:t>ll get the same sequence of </a:t>
            </a:r>
            <a:r>
              <a:rPr lang="en-US" altLang="en-US" smtClean="0">
                <a:latin typeface="Times New Roman" panose="02020603050405020304" pitchFamily="18" charset="0"/>
              </a:rPr>
              <a:t>“</a:t>
            </a:r>
            <a:r>
              <a:rPr lang="en-US" altLang="en-US" smtClean="0"/>
              <a:t>random</a:t>
            </a:r>
            <a:r>
              <a:rPr lang="en-US" altLang="en-US" smtClean="0">
                <a:latin typeface="Times New Roman" panose="02020603050405020304" pitchFamily="18" charset="0"/>
              </a:rPr>
              <a:t>”</a:t>
            </a:r>
            <a:r>
              <a:rPr lang="en-US" altLang="en-US" smtClean="0"/>
              <a:t> numbers.</a:t>
            </a:r>
          </a:p>
          <a:p>
            <a:pPr eaLnBrk="1" hangingPunct="1"/>
            <a:r>
              <a:rPr lang="en-US" altLang="en-US" smtClean="0"/>
              <a:t>Python provides a library module that contains a number of functions for working with pseudorandom numbers.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8EB5596-3DC0-445A-8E83-7C1A9C5593F3}" type="slidenum">
              <a:rPr lang="en-US" altLang="en-US" sz="1400"/>
              <a:pPr eaLnBrk="1" hangingPunct="1"/>
              <a:t>16</a:t>
            </a:fld>
            <a:endParaRPr lang="en-US" altLang="en-US" sz="1400"/>
          </a:p>
        </p:txBody>
      </p:sp>
      <p:sp>
        <p:nvSpPr>
          <p:cNvPr id="18436" name="Rectangle 2"/>
          <p:cNvSpPr>
            <a:spLocks noGrp="1" noChangeArrowheads="1"/>
          </p:cNvSpPr>
          <p:nvPr>
            <p:ph type="title"/>
          </p:nvPr>
        </p:nvSpPr>
        <p:spPr/>
        <p:txBody>
          <a:bodyPr/>
          <a:lstStyle/>
          <a:p>
            <a:pPr eaLnBrk="1" hangingPunct="1"/>
            <a:r>
              <a:rPr lang="en-US" altLang="en-US" smtClean="0"/>
              <a:t>PseudoRandom Numbers</a:t>
            </a:r>
          </a:p>
        </p:txBody>
      </p:sp>
      <p:sp>
        <p:nvSpPr>
          <p:cNvPr id="114691" name="Rectangle 3"/>
          <p:cNvSpPr>
            <a:spLocks noGrp="1" noChangeArrowheads="1"/>
          </p:cNvSpPr>
          <p:nvPr>
            <p:ph type="body" idx="1"/>
          </p:nvPr>
        </p:nvSpPr>
        <p:spPr/>
        <p:txBody>
          <a:bodyPr/>
          <a:lstStyle/>
          <a:p>
            <a:pPr eaLnBrk="1" hangingPunct="1"/>
            <a:r>
              <a:rPr lang="en-US" altLang="en-US" smtClean="0"/>
              <a:t>These functions derive an initial seed value from the computer</a:t>
            </a:r>
            <a:r>
              <a:rPr lang="en-US" altLang="en-US" smtClean="0">
                <a:latin typeface="Times New Roman" panose="02020603050405020304" pitchFamily="18" charset="0"/>
              </a:rPr>
              <a:t>’</a:t>
            </a:r>
            <a:r>
              <a:rPr lang="en-US" altLang="en-US" smtClean="0"/>
              <a:t>s date and time when the module is loaded, so each time a program is run a different sequence of random numbers is produced.</a:t>
            </a:r>
          </a:p>
          <a:p>
            <a:pPr eaLnBrk="1" hangingPunct="1"/>
            <a:r>
              <a:rPr lang="en-US" altLang="en-US" smtClean="0"/>
              <a:t>The two functions of greatest interest are </a:t>
            </a:r>
            <a:r>
              <a:rPr lang="en-US" altLang="en-US" smtClean="0">
                <a:latin typeface="Courier New" panose="02070309020205020404" pitchFamily="49" charset="0"/>
              </a:rPr>
              <a:t>randrange</a:t>
            </a:r>
            <a:r>
              <a:rPr lang="en-US" altLang="en-US" smtClean="0"/>
              <a:t> and </a:t>
            </a:r>
            <a:r>
              <a:rPr lang="en-US" altLang="en-US" smtClean="0">
                <a:latin typeface="Courier New" panose="02070309020205020404" pitchFamily="49" charset="0"/>
              </a:rPr>
              <a:t>random</a:t>
            </a:r>
            <a:r>
              <a:rPr lang="en-US" altLang="en-US"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336A654-D147-4013-8D8E-ED0FBA6462CC}" type="slidenum">
              <a:rPr lang="en-US" altLang="en-US" sz="1400"/>
              <a:pPr eaLnBrk="1" hangingPunct="1"/>
              <a:t>17</a:t>
            </a:fld>
            <a:endParaRPr lang="en-US" altLang="en-US" sz="1400"/>
          </a:p>
        </p:txBody>
      </p:sp>
      <p:sp>
        <p:nvSpPr>
          <p:cNvPr id="19460" name="Rectangle 2"/>
          <p:cNvSpPr>
            <a:spLocks noGrp="1" noChangeArrowheads="1"/>
          </p:cNvSpPr>
          <p:nvPr>
            <p:ph type="title"/>
          </p:nvPr>
        </p:nvSpPr>
        <p:spPr/>
        <p:txBody>
          <a:bodyPr/>
          <a:lstStyle/>
          <a:p>
            <a:pPr eaLnBrk="1" hangingPunct="1"/>
            <a:r>
              <a:rPr lang="en-US" altLang="en-US" smtClean="0"/>
              <a:t>PseudoRandom Numbers</a:t>
            </a:r>
          </a:p>
        </p:txBody>
      </p:sp>
      <p:sp>
        <p:nvSpPr>
          <p:cNvPr id="115715" name="Rectangle 3"/>
          <p:cNvSpPr>
            <a:spLocks noGrp="1" noChangeArrowheads="1"/>
          </p:cNvSpPr>
          <p:nvPr>
            <p:ph type="body" idx="1"/>
          </p:nvPr>
        </p:nvSpPr>
        <p:spPr/>
        <p:txBody>
          <a:bodyPr/>
          <a:lstStyle/>
          <a:p>
            <a:pPr eaLnBrk="1" hangingPunct="1">
              <a:lnSpc>
                <a:spcPct val="90000"/>
              </a:lnSpc>
            </a:pPr>
            <a:r>
              <a:rPr lang="en-US" altLang="en-US" sz="2800" smtClean="0"/>
              <a:t>The </a:t>
            </a:r>
            <a:r>
              <a:rPr lang="en-US" altLang="en-US" sz="2800" smtClean="0">
                <a:latin typeface="Courier New" panose="02070309020205020404" pitchFamily="49" charset="0"/>
              </a:rPr>
              <a:t>randrange</a:t>
            </a:r>
            <a:r>
              <a:rPr lang="en-US" altLang="en-US" sz="2800" smtClean="0"/>
              <a:t> function is used to select a pseudorandom int from a given range.</a:t>
            </a:r>
          </a:p>
          <a:p>
            <a:pPr eaLnBrk="1" hangingPunct="1">
              <a:lnSpc>
                <a:spcPct val="90000"/>
              </a:lnSpc>
            </a:pPr>
            <a:r>
              <a:rPr lang="en-US" altLang="en-US" sz="2800" smtClean="0"/>
              <a:t>The syntax is similar to that of the </a:t>
            </a:r>
            <a:r>
              <a:rPr lang="en-US" altLang="en-US" sz="2800" smtClean="0">
                <a:latin typeface="Courier New" panose="02070309020205020404" pitchFamily="49" charset="0"/>
              </a:rPr>
              <a:t>range</a:t>
            </a:r>
            <a:r>
              <a:rPr lang="en-US" altLang="en-US" sz="2800" smtClean="0"/>
              <a:t> command.</a:t>
            </a:r>
          </a:p>
          <a:p>
            <a:pPr eaLnBrk="1" hangingPunct="1">
              <a:lnSpc>
                <a:spcPct val="90000"/>
              </a:lnSpc>
            </a:pPr>
            <a:r>
              <a:rPr lang="en-US" altLang="en-US" sz="2800" smtClean="0">
                <a:latin typeface="Courier New" panose="02070309020205020404" pitchFamily="49" charset="0"/>
              </a:rPr>
              <a:t>randrange(1,6)</a:t>
            </a:r>
            <a:r>
              <a:rPr lang="en-US" altLang="en-US" sz="2800" smtClean="0"/>
              <a:t> returns some number from </a:t>
            </a:r>
            <a:r>
              <a:rPr lang="en-US" altLang="en-US" sz="2800" smtClean="0">
                <a:latin typeface="Courier New" panose="02070309020205020404" pitchFamily="49" charset="0"/>
              </a:rPr>
              <a:t>[1,2,3,4,5]</a:t>
            </a:r>
            <a:r>
              <a:rPr lang="en-US" altLang="en-US" sz="2800" smtClean="0"/>
              <a:t> and </a:t>
            </a:r>
            <a:r>
              <a:rPr lang="en-US" altLang="en-US" sz="2800" smtClean="0">
                <a:latin typeface="Courier New" panose="02070309020205020404" pitchFamily="49" charset="0"/>
              </a:rPr>
              <a:t>randrange(5,105,5)</a:t>
            </a:r>
            <a:r>
              <a:rPr lang="en-US" altLang="en-US" sz="2800" smtClean="0"/>
              <a:t> returns a multiple of 5 between 5 and 100, inclusive.</a:t>
            </a:r>
          </a:p>
          <a:p>
            <a:pPr eaLnBrk="1" hangingPunct="1">
              <a:lnSpc>
                <a:spcPct val="90000"/>
              </a:lnSpc>
            </a:pPr>
            <a:r>
              <a:rPr lang="en-US" altLang="en-US" sz="2800" smtClean="0"/>
              <a:t>Ranges go up to, but don’t include, the stopping value.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smtClean="0"/>
              <a:t>PseudoRandom Numbers</a:t>
            </a:r>
          </a:p>
        </p:txBody>
      </p:sp>
      <p:sp>
        <p:nvSpPr>
          <p:cNvPr id="20485" name="Rectangle 3"/>
          <p:cNvSpPr>
            <a:spLocks noGrp="1" noChangeArrowheads="1"/>
          </p:cNvSpPr>
          <p:nvPr>
            <p:ph sz="half" idx="1"/>
          </p:nvPr>
        </p:nvSpPr>
        <p:spPr/>
        <p:txBody>
          <a:bodyPr/>
          <a:lstStyle/>
          <a:p>
            <a:pPr eaLnBrk="1" hangingPunct="1">
              <a:lnSpc>
                <a:spcPct val="90000"/>
              </a:lnSpc>
            </a:pPr>
            <a:r>
              <a:rPr lang="en-US" altLang="en-US" sz="2800" dirty="0" smtClean="0"/>
              <a:t>Each call to </a:t>
            </a:r>
            <a:r>
              <a:rPr lang="en-US" altLang="en-US" sz="2800" dirty="0" err="1" smtClean="0">
                <a:latin typeface="Courier New" panose="02070309020205020404" pitchFamily="49" charset="0"/>
              </a:rPr>
              <a:t>randrange</a:t>
            </a:r>
            <a:r>
              <a:rPr lang="en-US" altLang="en-US" sz="2800" dirty="0" smtClean="0"/>
              <a:t> generates a new pseudorandom int.</a:t>
            </a:r>
          </a:p>
        </p:txBody>
      </p:sp>
      <p:sp>
        <p:nvSpPr>
          <p:cNvPr id="2" name="Content Placeholder 1"/>
          <p:cNvSpPr>
            <a:spLocks noGrp="1"/>
          </p:cNvSpPr>
          <p:nvPr>
            <p:ph sz="half" idx="2"/>
          </p:nvPr>
        </p:nvSpPr>
        <p:spPr>
          <a:xfrm>
            <a:off x="4724400" y="2017713"/>
            <a:ext cx="4230688" cy="4114800"/>
          </a:xfrm>
        </p:spPr>
        <p:txBody>
          <a:bodyPr/>
          <a:lstStyle/>
          <a:p>
            <a:pPr eaLnBrk="1" hangingPunct="1">
              <a:lnSpc>
                <a:spcPct val="90000"/>
              </a:lnSpc>
              <a:buNone/>
            </a:pPr>
            <a:r>
              <a:rPr lang="en-US" altLang="en-US" sz="1600" dirty="0">
                <a:latin typeface="Courier New" panose="02070309020205020404" pitchFamily="49" charset="0"/>
              </a:rPr>
              <a:t>&gt;&gt;&gt; from random import </a:t>
            </a:r>
            <a:r>
              <a:rPr lang="en-US" altLang="en-US" sz="1600" dirty="0" err="1">
                <a:latin typeface="Courier New" panose="02070309020205020404" pitchFamily="49" charset="0"/>
              </a:rPr>
              <a:t>randrange</a:t>
            </a:r>
            <a:endParaRPr lang="en-US" altLang="en-US" sz="1600" dirty="0">
              <a:latin typeface="Courier New" panose="02070309020205020404" pitchFamily="49" charset="0"/>
            </a:endParaRP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5</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3</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2</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5</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5</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5</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smtClean="0">
                <a:latin typeface="Courier New" panose="02070309020205020404" pitchFamily="49" charset="0"/>
              </a:rPr>
              <a:t>4</a:t>
            </a:r>
            <a:endParaRPr lang="en-US" altLang="en-US" sz="1600" dirty="0">
              <a:latin typeface="Courier New" panose="02070309020205020404" pitchFamily="49" charset="0"/>
            </a:endParaRPr>
          </a:p>
        </p:txBody>
      </p:sp>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3E20083-E93F-4EA3-87C8-B08FF19CF6F8}" type="slidenum">
              <a:rPr lang="en-US" altLang="en-US" sz="1400"/>
              <a:pPr eaLnBrk="1" hangingPunct="1"/>
              <a:t>18</a:t>
            </a:fld>
            <a:endParaRPr lang="en-US" alt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5385C7E-B09D-4651-9681-CD00873362E7}" type="slidenum">
              <a:rPr lang="en-US" altLang="en-US" sz="1400"/>
              <a:pPr eaLnBrk="1" hangingPunct="1"/>
              <a:t>19</a:t>
            </a:fld>
            <a:endParaRPr lang="en-US" altLang="en-US" sz="1400"/>
          </a:p>
        </p:txBody>
      </p:sp>
      <p:sp>
        <p:nvSpPr>
          <p:cNvPr id="21508" name="Rectangle 2"/>
          <p:cNvSpPr>
            <a:spLocks noGrp="1" noChangeArrowheads="1"/>
          </p:cNvSpPr>
          <p:nvPr>
            <p:ph type="title"/>
          </p:nvPr>
        </p:nvSpPr>
        <p:spPr/>
        <p:txBody>
          <a:bodyPr/>
          <a:lstStyle/>
          <a:p>
            <a:pPr eaLnBrk="1" hangingPunct="1"/>
            <a:r>
              <a:rPr lang="en-US" altLang="en-US" smtClean="0"/>
              <a:t>PseudoRandom Numbers</a:t>
            </a:r>
          </a:p>
        </p:txBody>
      </p:sp>
      <p:sp>
        <p:nvSpPr>
          <p:cNvPr id="117763" name="Rectangle 3"/>
          <p:cNvSpPr>
            <a:spLocks noGrp="1" noChangeArrowheads="1"/>
          </p:cNvSpPr>
          <p:nvPr>
            <p:ph type="body" idx="1"/>
          </p:nvPr>
        </p:nvSpPr>
        <p:spPr/>
        <p:txBody>
          <a:bodyPr/>
          <a:lstStyle/>
          <a:p>
            <a:pPr eaLnBrk="1" hangingPunct="1"/>
            <a:r>
              <a:rPr lang="en-US" altLang="en-US" smtClean="0"/>
              <a:t>The value 5 comes up over half the time, demonstrating the probabilistic nature of random numbers.</a:t>
            </a:r>
          </a:p>
          <a:p>
            <a:pPr eaLnBrk="1" hangingPunct="1"/>
            <a:r>
              <a:rPr lang="en-US" altLang="en-US" smtClean="0"/>
              <a:t>Over time, this function will produce a uniform distribution, which means that all values will appear an approximately equal number of times.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6E4A518-5757-48B0-B7CC-84EE698F60A6}" type="slidenum">
              <a:rPr lang="en-US" altLang="en-US" sz="1400"/>
              <a:pPr eaLnBrk="1" hangingPunct="1"/>
              <a:t>2</a:t>
            </a:fld>
            <a:endParaRPr lang="en-US" altLang="en-US" sz="1400"/>
          </a:p>
        </p:txBody>
      </p:sp>
      <p:sp>
        <p:nvSpPr>
          <p:cNvPr id="4100" name="Rectangle 2"/>
          <p:cNvSpPr>
            <a:spLocks noGrp="1" noChangeArrowheads="1"/>
          </p:cNvSpPr>
          <p:nvPr>
            <p:ph type="title"/>
          </p:nvPr>
        </p:nvSpPr>
        <p:spPr/>
        <p:txBody>
          <a:bodyPr/>
          <a:lstStyle/>
          <a:p>
            <a:pPr eaLnBrk="1" hangingPunct="1"/>
            <a:r>
              <a:rPr lang="en-US" altLang="en-US" smtClean="0"/>
              <a:t>Objectives</a:t>
            </a:r>
          </a:p>
        </p:txBody>
      </p:sp>
      <p:sp>
        <p:nvSpPr>
          <p:cNvPr id="96259" name="Rectangle 3"/>
          <p:cNvSpPr>
            <a:spLocks noGrp="1" noChangeArrowheads="1"/>
          </p:cNvSpPr>
          <p:nvPr>
            <p:ph type="body" idx="1"/>
          </p:nvPr>
        </p:nvSpPr>
        <p:spPr/>
        <p:txBody>
          <a:bodyPr/>
          <a:lstStyle/>
          <a:p>
            <a:pPr eaLnBrk="1" hangingPunct="1"/>
            <a:r>
              <a:rPr lang="en-US" altLang="en-US" sz="2800" smtClean="0"/>
              <a:t>To understand the potential applications of simulation as a way to solve real-world problems.</a:t>
            </a:r>
          </a:p>
          <a:p>
            <a:pPr eaLnBrk="1" hangingPunct="1"/>
            <a:r>
              <a:rPr lang="en-US" altLang="en-US" sz="2800" smtClean="0"/>
              <a:t>To understand pseudorandom numbers and their application in Monte Carlo simulations.</a:t>
            </a:r>
          </a:p>
          <a:p>
            <a:pPr eaLnBrk="1" hangingPunct="1"/>
            <a:r>
              <a:rPr lang="en-US" altLang="en-US" sz="2800" smtClean="0"/>
              <a:t>To understand and be able to apply top-down and spiral design techniques in writing complex programs.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CFC0D2A-3D19-4559-B4BB-C2D7903FBA51}" type="slidenum">
              <a:rPr lang="en-US" altLang="en-US" sz="1400"/>
              <a:pPr eaLnBrk="1" hangingPunct="1"/>
              <a:t>20</a:t>
            </a:fld>
            <a:endParaRPr lang="en-US" altLang="en-US" sz="1400"/>
          </a:p>
        </p:txBody>
      </p:sp>
      <p:sp>
        <p:nvSpPr>
          <p:cNvPr id="22532" name="Rectangle 2"/>
          <p:cNvSpPr>
            <a:spLocks noGrp="1" noChangeArrowheads="1"/>
          </p:cNvSpPr>
          <p:nvPr>
            <p:ph type="title"/>
          </p:nvPr>
        </p:nvSpPr>
        <p:spPr/>
        <p:txBody>
          <a:bodyPr/>
          <a:lstStyle/>
          <a:p>
            <a:pPr eaLnBrk="1" hangingPunct="1"/>
            <a:r>
              <a:rPr lang="en-US" altLang="en-US" smtClean="0"/>
              <a:t>PseudoRandom Numbers</a:t>
            </a:r>
          </a:p>
        </p:txBody>
      </p:sp>
      <p:sp>
        <p:nvSpPr>
          <p:cNvPr id="118787" name="Rectangle 3"/>
          <p:cNvSpPr>
            <a:spLocks noGrp="1" noChangeArrowheads="1"/>
          </p:cNvSpPr>
          <p:nvPr>
            <p:ph type="body" idx="1"/>
          </p:nvPr>
        </p:nvSpPr>
        <p:spPr/>
        <p:txBody>
          <a:bodyPr/>
          <a:lstStyle/>
          <a:p>
            <a:pPr eaLnBrk="1" hangingPunct="1"/>
            <a:r>
              <a:rPr lang="en-US" altLang="en-US" smtClean="0"/>
              <a:t>The </a:t>
            </a:r>
            <a:r>
              <a:rPr lang="en-US" altLang="en-US" smtClean="0">
                <a:latin typeface="Courier New" panose="02070309020205020404" pitchFamily="49" charset="0"/>
              </a:rPr>
              <a:t>random</a:t>
            </a:r>
            <a:r>
              <a:rPr lang="en-US" altLang="en-US" smtClean="0"/>
              <a:t> function is used to generate pseudorandom floating point values.</a:t>
            </a:r>
          </a:p>
          <a:p>
            <a:pPr eaLnBrk="1" hangingPunct="1"/>
            <a:r>
              <a:rPr lang="en-US" altLang="en-US" smtClean="0"/>
              <a:t>It takes no parameters and returns values uniformly distributed between 0 and 1 (including 0 but excluding 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64CA605-3E3D-4692-89F3-DE8894ADF2AB}" type="slidenum">
              <a:rPr lang="en-US" altLang="en-US" sz="1400"/>
              <a:pPr eaLnBrk="1" hangingPunct="1"/>
              <a:t>21</a:t>
            </a:fld>
            <a:endParaRPr lang="en-US" altLang="en-US" sz="1400"/>
          </a:p>
        </p:txBody>
      </p:sp>
      <p:sp>
        <p:nvSpPr>
          <p:cNvPr id="23556" name="Rectangle 2"/>
          <p:cNvSpPr>
            <a:spLocks noGrp="1" noChangeArrowheads="1"/>
          </p:cNvSpPr>
          <p:nvPr>
            <p:ph type="title"/>
          </p:nvPr>
        </p:nvSpPr>
        <p:spPr/>
        <p:txBody>
          <a:bodyPr/>
          <a:lstStyle/>
          <a:p>
            <a:pPr eaLnBrk="1" hangingPunct="1"/>
            <a:r>
              <a:rPr lang="en-US" altLang="en-US" smtClean="0"/>
              <a:t>PseudoRandom Numbers</a:t>
            </a:r>
          </a:p>
        </p:txBody>
      </p:sp>
      <p:sp>
        <p:nvSpPr>
          <p:cNvPr id="2355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&gt;&gt;&gt; from random import random</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0.79432800912898816</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0.00049858619405451776</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0.1341231400816878</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0.98724554535361653</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0.21429424175032197</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0.23903583712127141</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0.72918328843408919</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8B57828-0324-4393-B866-CBA00B075C45}" type="slidenum">
              <a:rPr lang="en-US" altLang="en-US" sz="1400"/>
              <a:pPr eaLnBrk="1" hangingPunct="1"/>
              <a:t>22</a:t>
            </a:fld>
            <a:endParaRPr lang="en-US" altLang="en-US" sz="1400"/>
          </a:p>
        </p:txBody>
      </p:sp>
      <p:sp>
        <p:nvSpPr>
          <p:cNvPr id="24580" name="Rectangle 2"/>
          <p:cNvSpPr>
            <a:spLocks noGrp="1" noChangeArrowheads="1"/>
          </p:cNvSpPr>
          <p:nvPr>
            <p:ph type="title"/>
          </p:nvPr>
        </p:nvSpPr>
        <p:spPr/>
        <p:txBody>
          <a:bodyPr/>
          <a:lstStyle/>
          <a:p>
            <a:pPr eaLnBrk="1" hangingPunct="1"/>
            <a:r>
              <a:rPr lang="en-US" altLang="en-US" smtClean="0"/>
              <a:t>PseudoRandom Numbers</a:t>
            </a:r>
          </a:p>
        </p:txBody>
      </p:sp>
      <p:sp>
        <p:nvSpPr>
          <p:cNvPr id="120835" name="Rectangle 3"/>
          <p:cNvSpPr>
            <a:spLocks noGrp="1" noChangeArrowheads="1"/>
          </p:cNvSpPr>
          <p:nvPr>
            <p:ph type="body" idx="1"/>
          </p:nvPr>
        </p:nvSpPr>
        <p:spPr/>
        <p:txBody>
          <a:bodyPr/>
          <a:lstStyle/>
          <a:p>
            <a:pPr eaLnBrk="1" hangingPunct="1">
              <a:lnSpc>
                <a:spcPct val="90000"/>
              </a:lnSpc>
            </a:pPr>
            <a:r>
              <a:rPr lang="en-US" altLang="en-US" sz="2800" smtClean="0"/>
              <a:t>The racquetball simulation makes use of the </a:t>
            </a:r>
            <a:r>
              <a:rPr lang="en-US" altLang="en-US" sz="2800" smtClean="0">
                <a:latin typeface="Courier New" panose="02070309020205020404" pitchFamily="49" charset="0"/>
              </a:rPr>
              <a:t>random</a:t>
            </a:r>
            <a:r>
              <a:rPr lang="en-US" altLang="en-US" sz="2800" smtClean="0"/>
              <a:t> function to determine if a player has won a serve.</a:t>
            </a:r>
          </a:p>
          <a:p>
            <a:pPr eaLnBrk="1" hangingPunct="1">
              <a:lnSpc>
                <a:spcPct val="90000"/>
              </a:lnSpc>
            </a:pPr>
            <a:r>
              <a:rPr lang="en-US" altLang="en-US" sz="2800" smtClean="0"/>
              <a:t>Suppose a player</a:t>
            </a:r>
            <a:r>
              <a:rPr lang="en-US" altLang="en-US" sz="2800" smtClean="0">
                <a:latin typeface="Times New Roman" panose="02020603050405020304" pitchFamily="18" charset="0"/>
              </a:rPr>
              <a:t>’</a:t>
            </a:r>
            <a:r>
              <a:rPr lang="en-US" altLang="en-US" sz="2800" smtClean="0"/>
              <a:t>s service probability is 70%, or 0.70.</a:t>
            </a:r>
          </a:p>
          <a:p>
            <a:pPr eaLnBrk="1" hangingPunct="1">
              <a:lnSpc>
                <a:spcPct val="90000"/>
              </a:lnSpc>
            </a:pPr>
            <a:r>
              <a:rPr lang="en-US" altLang="en-US" sz="2800" smtClean="0">
                <a:latin typeface="Courier New" panose="02070309020205020404" pitchFamily="49" charset="0"/>
              </a:rPr>
              <a:t>if &lt;player wins serve&gt;:</a:t>
            </a:r>
            <a:br>
              <a:rPr lang="en-US" altLang="en-US" sz="2800" smtClean="0">
                <a:latin typeface="Courier New" panose="02070309020205020404" pitchFamily="49" charset="0"/>
              </a:rPr>
            </a:br>
            <a:r>
              <a:rPr lang="en-US" altLang="en-US" sz="2800" smtClean="0">
                <a:latin typeface="Courier New" panose="02070309020205020404" pitchFamily="49" charset="0"/>
              </a:rPr>
              <a:t>   score = score + 1</a:t>
            </a:r>
            <a:endParaRPr lang="en-US" altLang="en-US" sz="2800" smtClean="0"/>
          </a:p>
          <a:p>
            <a:pPr eaLnBrk="1" hangingPunct="1">
              <a:lnSpc>
                <a:spcPct val="90000"/>
              </a:lnSpc>
            </a:pPr>
            <a:r>
              <a:rPr lang="en-US" altLang="en-US" sz="2800" smtClean="0"/>
              <a:t>We need to insert a probabilistic function that will succeed 70% of the time.</a:t>
            </a:r>
            <a:endParaRPr lang="en-US" altLang="en-US" sz="28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EDA3B1C-2FC1-4D3A-A1AE-9636103B8301}" type="slidenum">
              <a:rPr lang="en-US" altLang="en-US" sz="1400"/>
              <a:pPr eaLnBrk="1" hangingPunct="1"/>
              <a:t>23</a:t>
            </a:fld>
            <a:endParaRPr lang="en-US" altLang="en-US" sz="1400"/>
          </a:p>
        </p:txBody>
      </p:sp>
      <p:sp>
        <p:nvSpPr>
          <p:cNvPr id="25604" name="Rectangle 2"/>
          <p:cNvSpPr>
            <a:spLocks noGrp="1" noChangeArrowheads="1"/>
          </p:cNvSpPr>
          <p:nvPr>
            <p:ph type="title"/>
          </p:nvPr>
        </p:nvSpPr>
        <p:spPr/>
        <p:txBody>
          <a:bodyPr/>
          <a:lstStyle/>
          <a:p>
            <a:pPr eaLnBrk="1" hangingPunct="1"/>
            <a:r>
              <a:rPr lang="en-US" altLang="en-US" smtClean="0"/>
              <a:t>PseudoRandom Numbers</a:t>
            </a:r>
          </a:p>
        </p:txBody>
      </p:sp>
      <p:sp>
        <p:nvSpPr>
          <p:cNvPr id="121859" name="Rectangle 3"/>
          <p:cNvSpPr>
            <a:spLocks noGrp="1" noChangeArrowheads="1"/>
          </p:cNvSpPr>
          <p:nvPr>
            <p:ph type="body" idx="1"/>
          </p:nvPr>
        </p:nvSpPr>
        <p:spPr/>
        <p:txBody>
          <a:bodyPr/>
          <a:lstStyle/>
          <a:p>
            <a:pPr eaLnBrk="1" hangingPunct="1"/>
            <a:r>
              <a:rPr lang="en-US" altLang="en-US" sz="2800" smtClean="0"/>
              <a:t>Suppose we generate a random number between 0 and 1. Exactly 70% of the interval 0..1 is to the left of 0.7.</a:t>
            </a:r>
          </a:p>
          <a:p>
            <a:pPr eaLnBrk="1" hangingPunct="1"/>
            <a:r>
              <a:rPr lang="en-US" altLang="en-US" sz="2800" smtClean="0"/>
              <a:t>So 70% of the time the random number will be &lt; 0.7, and it will be </a:t>
            </a:r>
            <a:r>
              <a:rPr lang="en-US" altLang="en-US" sz="2800" smtClean="0">
                <a:cs typeface="Tahoma" panose="020B0604030504040204" pitchFamily="34" charset="0"/>
              </a:rPr>
              <a:t>≥ 0.7 the other 30% of the time. (The = goes on the upper end since the random number generator can produce a 0 but not a 1.)</a:t>
            </a:r>
            <a:endParaRPr lang="en-US" altLang="en-US"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99B0C69-2AB8-4A33-B326-6C88211DFB54}" type="slidenum">
              <a:rPr lang="en-US" altLang="en-US" sz="1400"/>
              <a:pPr eaLnBrk="1" hangingPunct="1"/>
              <a:t>24</a:t>
            </a:fld>
            <a:endParaRPr lang="en-US" altLang="en-US" sz="1400"/>
          </a:p>
        </p:txBody>
      </p:sp>
      <p:sp>
        <p:nvSpPr>
          <p:cNvPr id="26628" name="Rectangle 2"/>
          <p:cNvSpPr>
            <a:spLocks noGrp="1" noChangeArrowheads="1"/>
          </p:cNvSpPr>
          <p:nvPr>
            <p:ph type="title"/>
          </p:nvPr>
        </p:nvSpPr>
        <p:spPr/>
        <p:txBody>
          <a:bodyPr/>
          <a:lstStyle/>
          <a:p>
            <a:pPr eaLnBrk="1" hangingPunct="1"/>
            <a:r>
              <a:rPr lang="en-US" altLang="en-US" smtClean="0"/>
              <a:t>PseudoRandom Numbers</a:t>
            </a:r>
          </a:p>
        </p:txBody>
      </p:sp>
      <p:sp>
        <p:nvSpPr>
          <p:cNvPr id="122883" name="Rectangle 3"/>
          <p:cNvSpPr>
            <a:spLocks noGrp="1" noChangeArrowheads="1"/>
          </p:cNvSpPr>
          <p:nvPr>
            <p:ph type="body" idx="1"/>
          </p:nvPr>
        </p:nvSpPr>
        <p:spPr/>
        <p:txBody>
          <a:bodyPr/>
          <a:lstStyle/>
          <a:p>
            <a:pPr eaLnBrk="1" hangingPunct="1"/>
            <a:r>
              <a:rPr lang="en-US" altLang="en-US" smtClean="0"/>
              <a:t>If </a:t>
            </a:r>
            <a:r>
              <a:rPr lang="en-US" altLang="en-US" smtClean="0">
                <a:latin typeface="Courier New" panose="02070309020205020404" pitchFamily="49" charset="0"/>
              </a:rPr>
              <a:t>prob</a:t>
            </a:r>
            <a:r>
              <a:rPr lang="en-US" altLang="en-US" smtClean="0"/>
              <a:t> represents the probability of winning the server, the condition </a:t>
            </a:r>
            <a:r>
              <a:rPr lang="en-US" altLang="en-US" smtClean="0">
                <a:latin typeface="Courier New" panose="02070309020205020404" pitchFamily="49" charset="0"/>
              </a:rPr>
              <a:t>random() &lt; prob</a:t>
            </a:r>
            <a:r>
              <a:rPr lang="en-US" altLang="en-US" smtClean="0"/>
              <a:t> will succeed with the correct probability.</a:t>
            </a:r>
          </a:p>
          <a:p>
            <a:pPr eaLnBrk="1" hangingPunct="1"/>
            <a:r>
              <a:rPr lang="en-US" altLang="en-US" smtClean="0">
                <a:latin typeface="Courier New" panose="02070309020205020404" pitchFamily="49" charset="0"/>
              </a:rPr>
              <a:t>if random() &lt; prob:</a:t>
            </a:r>
            <a:br>
              <a:rPr lang="en-US" altLang="en-US" smtClean="0">
                <a:latin typeface="Courier New" panose="02070309020205020404" pitchFamily="49" charset="0"/>
              </a:rPr>
            </a:br>
            <a:r>
              <a:rPr lang="en-US" altLang="en-US" smtClean="0">
                <a:latin typeface="Courier New" panose="02070309020205020404" pitchFamily="49" charset="0"/>
              </a:rPr>
              <a:t>    score = score + 1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03BBF6F-562C-4D71-89C2-C78C21BADF57}" type="slidenum">
              <a:rPr lang="en-US" altLang="en-US" sz="1400"/>
              <a:pPr eaLnBrk="1" hangingPunct="1"/>
              <a:t>25</a:t>
            </a:fld>
            <a:endParaRPr lang="en-US" altLang="en-US" sz="1400"/>
          </a:p>
        </p:txBody>
      </p:sp>
      <p:sp>
        <p:nvSpPr>
          <p:cNvPr id="27652" name="Rectangle 2"/>
          <p:cNvSpPr>
            <a:spLocks noGrp="1" noChangeArrowheads="1"/>
          </p:cNvSpPr>
          <p:nvPr>
            <p:ph type="title"/>
          </p:nvPr>
        </p:nvSpPr>
        <p:spPr/>
        <p:txBody>
          <a:bodyPr/>
          <a:lstStyle/>
          <a:p>
            <a:pPr eaLnBrk="1" hangingPunct="1"/>
            <a:r>
              <a:rPr lang="en-US" altLang="en-US" smtClean="0"/>
              <a:t>Top-Down Design</a:t>
            </a:r>
          </a:p>
        </p:txBody>
      </p:sp>
      <p:sp>
        <p:nvSpPr>
          <p:cNvPr id="124931" name="Rectangle 3"/>
          <p:cNvSpPr>
            <a:spLocks noGrp="1" noChangeArrowheads="1"/>
          </p:cNvSpPr>
          <p:nvPr>
            <p:ph type="body" idx="1"/>
          </p:nvPr>
        </p:nvSpPr>
        <p:spPr/>
        <p:txBody>
          <a:bodyPr/>
          <a:lstStyle/>
          <a:p>
            <a:pPr eaLnBrk="1" hangingPunct="1"/>
            <a:r>
              <a:rPr lang="en-US" altLang="en-US" sz="2800" smtClean="0"/>
              <a:t>In </a:t>
            </a:r>
            <a:r>
              <a:rPr lang="en-US" altLang="en-US" sz="2800" i="1" smtClean="0"/>
              <a:t>top-down design</a:t>
            </a:r>
            <a:r>
              <a:rPr lang="en-US" altLang="en-US" sz="2800" smtClean="0"/>
              <a:t>, a complex problem is expressed as a solution in terms of smaller, simpler problems.</a:t>
            </a:r>
          </a:p>
          <a:p>
            <a:pPr eaLnBrk="1" hangingPunct="1"/>
            <a:r>
              <a:rPr lang="en-US" altLang="en-US" sz="2800" smtClean="0"/>
              <a:t>These smaller problems are then solved by expressing them in terms of smaller, simpler problems.</a:t>
            </a:r>
          </a:p>
          <a:p>
            <a:pPr eaLnBrk="1" hangingPunct="1"/>
            <a:r>
              <a:rPr lang="en-US" altLang="en-US" sz="2800" smtClean="0"/>
              <a:t>This continues until the problems are trivial to solve. The little pieces are then put back together as a solution to the original problem!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A4EB6F5-76C4-4486-89A7-EB3167CF959A}" type="slidenum">
              <a:rPr lang="en-US" altLang="en-US" sz="1400"/>
              <a:pPr eaLnBrk="1" hangingPunct="1"/>
              <a:t>26</a:t>
            </a:fld>
            <a:endParaRPr lang="en-US" altLang="en-US" sz="1400"/>
          </a:p>
        </p:txBody>
      </p:sp>
      <p:sp>
        <p:nvSpPr>
          <p:cNvPr id="28676" name="Rectangle 2"/>
          <p:cNvSpPr>
            <a:spLocks noGrp="1" noChangeArrowheads="1"/>
          </p:cNvSpPr>
          <p:nvPr>
            <p:ph type="title"/>
          </p:nvPr>
        </p:nvSpPr>
        <p:spPr/>
        <p:txBody>
          <a:bodyPr/>
          <a:lstStyle/>
          <a:p>
            <a:pPr eaLnBrk="1" hangingPunct="1"/>
            <a:r>
              <a:rPr lang="en-US" altLang="en-US" smtClean="0"/>
              <a:t>Top-Level Design</a:t>
            </a:r>
          </a:p>
        </p:txBody>
      </p:sp>
      <p:sp>
        <p:nvSpPr>
          <p:cNvPr id="125955" name="Rectangle 3"/>
          <p:cNvSpPr>
            <a:spLocks noGrp="1" noChangeArrowheads="1"/>
          </p:cNvSpPr>
          <p:nvPr>
            <p:ph type="body" idx="1"/>
          </p:nvPr>
        </p:nvSpPr>
        <p:spPr>
          <a:xfrm>
            <a:off x="304800" y="2017713"/>
            <a:ext cx="8650288" cy="4114800"/>
          </a:xfrm>
        </p:spPr>
        <p:txBody>
          <a:bodyPr/>
          <a:lstStyle/>
          <a:p>
            <a:pPr eaLnBrk="1" hangingPunct="1"/>
            <a:r>
              <a:rPr lang="en-US" altLang="en-US" dirty="0" smtClean="0"/>
              <a:t>Typically a program uses the </a:t>
            </a:r>
            <a:r>
              <a:rPr lang="en-US" altLang="en-US" i="1" dirty="0" smtClean="0"/>
              <a:t>input</a:t>
            </a:r>
            <a:r>
              <a:rPr lang="en-US" altLang="en-US" dirty="0" smtClean="0"/>
              <a:t>, </a:t>
            </a:r>
            <a:r>
              <a:rPr lang="en-US" altLang="en-US" i="1" dirty="0" smtClean="0"/>
              <a:t>process</a:t>
            </a:r>
            <a:r>
              <a:rPr lang="en-US" altLang="en-US" dirty="0" smtClean="0"/>
              <a:t>, </a:t>
            </a:r>
            <a:r>
              <a:rPr lang="en-US" altLang="en-US" i="1" dirty="0" smtClean="0"/>
              <a:t>output</a:t>
            </a:r>
            <a:r>
              <a:rPr lang="en-US" altLang="en-US" dirty="0" smtClean="0"/>
              <a:t> pattern.</a:t>
            </a:r>
          </a:p>
          <a:p>
            <a:pPr eaLnBrk="1" hangingPunct="1"/>
            <a:r>
              <a:rPr lang="en-US" altLang="en-US" dirty="0" smtClean="0"/>
              <a:t>The algorithm for the racquetball simulation:</a:t>
            </a:r>
            <a:br>
              <a:rPr lang="en-US" altLang="en-US" dirty="0" smtClean="0"/>
            </a:br>
            <a:r>
              <a:rPr lang="en-US" altLang="en-US" sz="2000" dirty="0" smtClean="0">
                <a:latin typeface="Courier New" panose="02070309020205020404" pitchFamily="49" charset="0"/>
              </a:rPr>
              <a:t>Print an introduction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Get the inputs: </a:t>
            </a:r>
            <a:r>
              <a:rPr lang="en-US" altLang="en-US" sz="2000" dirty="0" err="1" smtClean="0">
                <a:latin typeface="Courier New" panose="02070309020205020404" pitchFamily="49" charset="0"/>
              </a:rPr>
              <a:t>probA</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probB</a:t>
            </a:r>
            <a:r>
              <a:rPr lang="en-US" altLang="en-US" sz="2000" dirty="0" smtClean="0">
                <a:latin typeface="Courier New" panose="02070309020205020404" pitchFamily="49" charset="0"/>
              </a:rPr>
              <a:t>, 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Simulate n games of racquetball using </a:t>
            </a:r>
            <a:r>
              <a:rPr lang="en-US" altLang="en-US" sz="2000" dirty="0" err="1" smtClean="0">
                <a:latin typeface="Courier New" panose="02070309020205020404" pitchFamily="49" charset="0"/>
              </a:rPr>
              <a:t>probA</a:t>
            </a:r>
            <a:r>
              <a:rPr lang="en-US" altLang="en-US" sz="2000" dirty="0" smtClean="0">
                <a:latin typeface="Courier New" panose="02070309020205020404" pitchFamily="49" charset="0"/>
              </a:rPr>
              <a:t> and </a:t>
            </a:r>
            <a:r>
              <a:rPr lang="en-US" altLang="en-US" sz="2000" dirty="0" err="1" smtClean="0">
                <a:latin typeface="Courier New" panose="02070309020205020404" pitchFamily="49" charset="0"/>
              </a:rPr>
              <a:t>probB</a:t>
            </a: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Print a report on the wins for </a:t>
            </a:r>
            <a:r>
              <a:rPr lang="en-US" altLang="en-US" sz="2000" dirty="0" err="1" smtClean="0">
                <a:latin typeface="Courier New" panose="02070309020205020404" pitchFamily="49" charset="0"/>
              </a:rPr>
              <a:t>playerA</a:t>
            </a:r>
            <a:r>
              <a:rPr lang="en-US" altLang="en-US" sz="2000" dirty="0" smtClean="0">
                <a:latin typeface="Courier New" panose="02070309020205020404" pitchFamily="49" charset="0"/>
              </a:rPr>
              <a:t> and </a:t>
            </a:r>
            <a:r>
              <a:rPr lang="en-US" altLang="en-US" sz="2000" dirty="0" err="1" smtClean="0">
                <a:latin typeface="Courier New" panose="02070309020205020404" pitchFamily="49" charset="0"/>
              </a:rPr>
              <a:t>playerB</a:t>
            </a:r>
            <a:endParaRPr lang="en-US" alt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F2035D0-10FE-4D92-979B-6C9371EEF28D}" type="slidenum">
              <a:rPr lang="en-US" altLang="en-US" sz="1400"/>
              <a:pPr eaLnBrk="1" hangingPunct="1"/>
              <a:t>27</a:t>
            </a:fld>
            <a:endParaRPr lang="en-US" altLang="en-US" sz="1400"/>
          </a:p>
        </p:txBody>
      </p:sp>
      <p:sp>
        <p:nvSpPr>
          <p:cNvPr id="29700" name="Rectangle 2"/>
          <p:cNvSpPr>
            <a:spLocks noGrp="1" noChangeArrowheads="1"/>
          </p:cNvSpPr>
          <p:nvPr>
            <p:ph type="title"/>
          </p:nvPr>
        </p:nvSpPr>
        <p:spPr/>
        <p:txBody>
          <a:bodyPr/>
          <a:lstStyle/>
          <a:p>
            <a:pPr eaLnBrk="1" hangingPunct="1"/>
            <a:r>
              <a:rPr lang="en-US" altLang="en-US" smtClean="0"/>
              <a:t>Top-Level Design</a:t>
            </a:r>
          </a:p>
        </p:txBody>
      </p:sp>
      <p:sp>
        <p:nvSpPr>
          <p:cNvPr id="126979" name="Rectangle 3"/>
          <p:cNvSpPr>
            <a:spLocks noGrp="1" noChangeArrowheads="1"/>
          </p:cNvSpPr>
          <p:nvPr>
            <p:ph type="body" idx="1"/>
          </p:nvPr>
        </p:nvSpPr>
        <p:spPr/>
        <p:txBody>
          <a:bodyPr/>
          <a:lstStyle/>
          <a:p>
            <a:pPr eaLnBrk="1" hangingPunct="1"/>
            <a:r>
              <a:rPr lang="en-US" altLang="en-US" smtClean="0"/>
              <a:t>Is this design too high level? Whatever we don</a:t>
            </a:r>
            <a:r>
              <a:rPr lang="en-US" altLang="en-US" smtClean="0">
                <a:latin typeface="Times New Roman" panose="02020603050405020304" pitchFamily="18" charset="0"/>
              </a:rPr>
              <a:t>’</a:t>
            </a:r>
            <a:r>
              <a:rPr lang="en-US" altLang="en-US" smtClean="0"/>
              <a:t>t know how to do, we</a:t>
            </a:r>
            <a:r>
              <a:rPr lang="en-US" altLang="en-US" smtClean="0">
                <a:latin typeface="Times New Roman" panose="02020603050405020304" pitchFamily="18" charset="0"/>
              </a:rPr>
              <a:t>’</a:t>
            </a:r>
            <a:r>
              <a:rPr lang="en-US" altLang="en-US" smtClean="0"/>
              <a:t>ll ignore for now.</a:t>
            </a:r>
          </a:p>
          <a:p>
            <a:pPr eaLnBrk="1" hangingPunct="1"/>
            <a:r>
              <a:rPr lang="en-US" altLang="en-US" smtClean="0"/>
              <a:t>Assume that all the components needed to implement the algorithm have been written already, and that your task is to finish this top-level algorithm using those components.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ECA5399-C0F3-4FDA-8ADC-8566CF2F4070}" type="slidenum">
              <a:rPr lang="en-US" altLang="en-US" sz="1400"/>
              <a:pPr eaLnBrk="1" hangingPunct="1"/>
              <a:t>28</a:t>
            </a:fld>
            <a:endParaRPr lang="en-US" altLang="en-US" sz="1400"/>
          </a:p>
        </p:txBody>
      </p:sp>
      <p:sp>
        <p:nvSpPr>
          <p:cNvPr id="30724" name="Rectangle 2"/>
          <p:cNvSpPr>
            <a:spLocks noGrp="1" noChangeArrowheads="1"/>
          </p:cNvSpPr>
          <p:nvPr>
            <p:ph type="title"/>
          </p:nvPr>
        </p:nvSpPr>
        <p:spPr/>
        <p:txBody>
          <a:bodyPr/>
          <a:lstStyle/>
          <a:p>
            <a:pPr eaLnBrk="1" hangingPunct="1"/>
            <a:r>
              <a:rPr lang="en-US" altLang="en-US" smtClean="0"/>
              <a:t>Top-Level Design</a:t>
            </a:r>
          </a:p>
        </p:txBody>
      </p:sp>
      <p:sp>
        <p:nvSpPr>
          <p:cNvPr id="128003" name="Rectangle 3"/>
          <p:cNvSpPr>
            <a:spLocks noGrp="1" noChangeArrowheads="1"/>
          </p:cNvSpPr>
          <p:nvPr>
            <p:ph type="body" idx="1"/>
          </p:nvPr>
        </p:nvSpPr>
        <p:spPr/>
        <p:txBody>
          <a:bodyPr/>
          <a:lstStyle/>
          <a:p>
            <a:pPr eaLnBrk="1" hangingPunct="1"/>
            <a:r>
              <a:rPr lang="en-US" altLang="en-US" dirty="0" smtClean="0"/>
              <a:t>First we print an introduction.</a:t>
            </a:r>
          </a:p>
          <a:p>
            <a:pPr eaLnBrk="1" hangingPunct="1"/>
            <a:r>
              <a:rPr lang="en-US" altLang="en-US" dirty="0" smtClean="0"/>
              <a:t>This is easy, and we don</a:t>
            </a:r>
            <a:r>
              <a:rPr lang="en-US" altLang="en-US" dirty="0" smtClean="0">
                <a:latin typeface="Times New Roman" panose="02020603050405020304" pitchFamily="18" charset="0"/>
              </a:rPr>
              <a:t>’</a:t>
            </a:r>
            <a:r>
              <a:rPr lang="en-US" altLang="en-US" dirty="0" smtClean="0"/>
              <a:t>t want to bother with it.</a:t>
            </a:r>
          </a:p>
          <a:p>
            <a:pPr eaLnBrk="1" hangingPunct="1"/>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main():</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printIntro</a:t>
            </a:r>
            <a:r>
              <a:rPr lang="en-US" altLang="en-US" sz="2400" dirty="0" smtClean="0">
                <a:latin typeface="Courier New" panose="02070309020205020404" pitchFamily="49" charset="0"/>
              </a:rPr>
              <a:t>()</a:t>
            </a:r>
          </a:p>
          <a:p>
            <a:pPr eaLnBrk="1" hangingPunct="1"/>
            <a:r>
              <a:rPr lang="en-US" altLang="en-US" dirty="0" smtClean="0"/>
              <a:t>We assume that there’s a </a:t>
            </a:r>
            <a:r>
              <a:rPr lang="en-US" altLang="en-US" sz="2800" dirty="0" err="1" smtClean="0">
                <a:latin typeface="Courier New" panose="02070309020205020404" pitchFamily="49" charset="0"/>
                <a:cs typeface="Courier New" panose="02070309020205020404" pitchFamily="49" charset="0"/>
              </a:rPr>
              <a:t>printIntro</a:t>
            </a:r>
            <a:r>
              <a:rPr lang="en-US" altLang="en-US" dirty="0" smtClean="0"/>
              <a:t> function that prints the instructions!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48EA084-9605-44AE-9C5B-134C660151E3}" type="slidenum">
              <a:rPr lang="en-US" altLang="en-US" sz="1400"/>
              <a:pPr eaLnBrk="1" hangingPunct="1"/>
              <a:t>29</a:t>
            </a:fld>
            <a:endParaRPr lang="en-US" altLang="en-US" sz="1400"/>
          </a:p>
        </p:txBody>
      </p:sp>
      <p:sp>
        <p:nvSpPr>
          <p:cNvPr id="31748" name="Rectangle 2"/>
          <p:cNvSpPr>
            <a:spLocks noGrp="1" noChangeArrowheads="1"/>
          </p:cNvSpPr>
          <p:nvPr>
            <p:ph type="title"/>
          </p:nvPr>
        </p:nvSpPr>
        <p:spPr/>
        <p:txBody>
          <a:bodyPr/>
          <a:lstStyle/>
          <a:p>
            <a:pPr eaLnBrk="1" hangingPunct="1"/>
            <a:r>
              <a:rPr lang="en-US" altLang="en-US" smtClean="0"/>
              <a:t>Top-Level Design</a:t>
            </a:r>
          </a:p>
        </p:txBody>
      </p:sp>
      <p:sp>
        <p:nvSpPr>
          <p:cNvPr id="129027" name="Rectangle 3"/>
          <p:cNvSpPr>
            <a:spLocks noGrp="1" noChangeArrowheads="1"/>
          </p:cNvSpPr>
          <p:nvPr>
            <p:ph type="body" idx="1"/>
          </p:nvPr>
        </p:nvSpPr>
        <p:spPr/>
        <p:txBody>
          <a:bodyPr/>
          <a:lstStyle/>
          <a:p>
            <a:pPr eaLnBrk="1" hangingPunct="1">
              <a:lnSpc>
                <a:spcPct val="90000"/>
              </a:lnSpc>
            </a:pPr>
            <a:r>
              <a:rPr lang="en-US" altLang="en-US" dirty="0" smtClean="0"/>
              <a:t>The next step is to get the inputs.</a:t>
            </a:r>
          </a:p>
          <a:p>
            <a:pPr eaLnBrk="1" hangingPunct="1">
              <a:lnSpc>
                <a:spcPct val="90000"/>
              </a:lnSpc>
            </a:pPr>
            <a:r>
              <a:rPr lang="en-US" altLang="en-US" dirty="0" smtClean="0"/>
              <a:t>We know how to do that! Let</a:t>
            </a:r>
            <a:r>
              <a:rPr lang="en-US" altLang="en-US" dirty="0" smtClean="0">
                <a:latin typeface="Times New Roman" panose="02020603050405020304" pitchFamily="18" charset="0"/>
              </a:rPr>
              <a:t>’</a:t>
            </a:r>
            <a:r>
              <a:rPr lang="en-US" altLang="en-US" dirty="0" smtClean="0"/>
              <a:t>s assume there</a:t>
            </a:r>
            <a:r>
              <a:rPr lang="en-US" altLang="en-US" dirty="0" smtClean="0">
                <a:latin typeface="Times New Roman" panose="02020603050405020304" pitchFamily="18" charset="0"/>
              </a:rPr>
              <a:t>’</a:t>
            </a:r>
            <a:r>
              <a:rPr lang="en-US" altLang="en-US" dirty="0" smtClean="0"/>
              <a:t>s already a component that can do that called </a:t>
            </a:r>
            <a:r>
              <a:rPr lang="en-US" altLang="en-US" sz="2800" dirty="0" err="1" smtClean="0">
                <a:latin typeface="Courier New" panose="02070309020205020404" pitchFamily="49" charset="0"/>
                <a:cs typeface="Courier New" panose="02070309020205020404" pitchFamily="49" charset="0"/>
              </a:rPr>
              <a:t>getInputs</a:t>
            </a:r>
            <a:r>
              <a:rPr lang="en-US" altLang="en-US" dirty="0" smtClean="0"/>
              <a:t>.</a:t>
            </a:r>
          </a:p>
          <a:p>
            <a:pPr eaLnBrk="1" hangingPunct="1">
              <a:lnSpc>
                <a:spcPct val="90000"/>
              </a:lnSpc>
            </a:pPr>
            <a:r>
              <a:rPr lang="en-US" altLang="en-US" sz="2800" dirty="0" err="1" smtClean="0">
                <a:latin typeface="Courier New" panose="02070309020205020404" pitchFamily="49" charset="0"/>
                <a:cs typeface="Courier New" panose="02070309020205020404" pitchFamily="49" charset="0"/>
              </a:rPr>
              <a:t>getInputs</a:t>
            </a:r>
            <a:r>
              <a:rPr lang="en-US" altLang="en-US" dirty="0" smtClean="0"/>
              <a:t> gets the values for </a:t>
            </a:r>
            <a:r>
              <a:rPr lang="en-US" altLang="en-US" dirty="0" err="1" smtClean="0">
                <a:latin typeface="Courier New" panose="02070309020205020404" pitchFamily="49" charset="0"/>
              </a:rPr>
              <a:t>probA</a:t>
            </a:r>
            <a:r>
              <a:rPr lang="en-US" altLang="en-US" dirty="0" smtClean="0"/>
              <a:t>, </a:t>
            </a:r>
            <a:r>
              <a:rPr lang="en-US" altLang="en-US" dirty="0" err="1" smtClean="0">
                <a:latin typeface="Courier New" panose="02070309020205020404" pitchFamily="49" charset="0"/>
              </a:rPr>
              <a:t>probB</a:t>
            </a:r>
            <a:r>
              <a:rPr lang="en-US" altLang="en-US" dirty="0" smtClean="0"/>
              <a:t>, and </a:t>
            </a:r>
            <a:r>
              <a:rPr lang="en-US" altLang="en-US" dirty="0" smtClean="0">
                <a:latin typeface="Courier New" panose="02070309020205020404" pitchFamily="49" charset="0"/>
              </a:rPr>
              <a:t>n</a:t>
            </a:r>
            <a:r>
              <a:rPr lang="en-US" altLang="en-US" dirty="0" smtClean="0"/>
              <a:t>.</a:t>
            </a:r>
          </a:p>
          <a:p>
            <a:pPr eaLnBrk="1" hangingPunct="1">
              <a:lnSpc>
                <a:spcPct val="90000"/>
              </a:lnSpc>
            </a:pP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main():</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printIntro</a:t>
            </a:r>
            <a:r>
              <a:rPr lang="en-US" altLang="en-US" sz="2400" dirty="0" smtClean="0">
                <a:latin typeface="Courier New" panose="02070309020205020404" pitchFamily="49" charset="0"/>
              </a:rPr>
              <a:t>()</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probA</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probB</a:t>
            </a:r>
            <a:r>
              <a:rPr lang="en-US" altLang="en-US" sz="2400" dirty="0" smtClean="0">
                <a:latin typeface="Courier New" panose="02070309020205020404" pitchFamily="49" charset="0"/>
              </a:rPr>
              <a:t>, n = </a:t>
            </a:r>
            <a:r>
              <a:rPr lang="en-US" altLang="en-US" sz="2400" dirty="0" err="1" smtClean="0">
                <a:latin typeface="Courier New" panose="02070309020205020404" pitchFamily="49" charset="0"/>
              </a:rPr>
              <a:t>getInputs</a:t>
            </a:r>
            <a:r>
              <a:rPr lang="en-US" altLang="en-US" sz="24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8E875F0-40FA-4281-90D5-BE63A12C1C7A}" type="slidenum">
              <a:rPr lang="en-US" altLang="en-US" sz="1400"/>
              <a:pPr eaLnBrk="1" hangingPunct="1"/>
              <a:t>3</a:t>
            </a:fld>
            <a:endParaRPr lang="en-US" altLang="en-US" sz="1400"/>
          </a:p>
        </p:txBody>
      </p:sp>
      <p:sp>
        <p:nvSpPr>
          <p:cNvPr id="5124" name="Rectangle 2"/>
          <p:cNvSpPr>
            <a:spLocks noGrp="1" noChangeArrowheads="1"/>
          </p:cNvSpPr>
          <p:nvPr>
            <p:ph type="title"/>
          </p:nvPr>
        </p:nvSpPr>
        <p:spPr/>
        <p:txBody>
          <a:bodyPr/>
          <a:lstStyle/>
          <a:p>
            <a:pPr eaLnBrk="1" hangingPunct="1"/>
            <a:r>
              <a:rPr lang="en-US" altLang="en-US" smtClean="0"/>
              <a:t>Objectives</a:t>
            </a:r>
          </a:p>
        </p:txBody>
      </p:sp>
      <p:sp>
        <p:nvSpPr>
          <p:cNvPr id="98307" name="Rectangle 3"/>
          <p:cNvSpPr>
            <a:spLocks noGrp="1" noChangeArrowheads="1"/>
          </p:cNvSpPr>
          <p:nvPr>
            <p:ph type="body" idx="1"/>
          </p:nvPr>
        </p:nvSpPr>
        <p:spPr/>
        <p:txBody>
          <a:bodyPr/>
          <a:lstStyle/>
          <a:p>
            <a:pPr eaLnBrk="1" hangingPunct="1"/>
            <a:r>
              <a:rPr lang="en-US" altLang="en-US" smtClean="0"/>
              <a:t>To understand unit-testing and be able to apply this technique in the implementation and debugging of complex programming.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7B4ED13-4D0D-4D4A-AF9B-F08A201B90E8}" type="slidenum">
              <a:rPr lang="en-US" altLang="en-US" sz="1400"/>
              <a:pPr eaLnBrk="1" hangingPunct="1"/>
              <a:t>30</a:t>
            </a:fld>
            <a:endParaRPr lang="en-US" altLang="en-US" sz="1400"/>
          </a:p>
        </p:txBody>
      </p:sp>
      <p:sp>
        <p:nvSpPr>
          <p:cNvPr id="32772" name="Rectangle 2"/>
          <p:cNvSpPr>
            <a:spLocks noGrp="1" noChangeArrowheads="1"/>
          </p:cNvSpPr>
          <p:nvPr>
            <p:ph type="title"/>
          </p:nvPr>
        </p:nvSpPr>
        <p:spPr/>
        <p:txBody>
          <a:bodyPr/>
          <a:lstStyle/>
          <a:p>
            <a:pPr eaLnBrk="1" hangingPunct="1"/>
            <a:r>
              <a:rPr lang="en-US" altLang="en-US" smtClean="0"/>
              <a:t>Top-Level Design</a:t>
            </a:r>
          </a:p>
        </p:txBody>
      </p:sp>
      <p:sp>
        <p:nvSpPr>
          <p:cNvPr id="130051" name="Rectangle 3"/>
          <p:cNvSpPr>
            <a:spLocks noGrp="1" noChangeArrowheads="1"/>
          </p:cNvSpPr>
          <p:nvPr>
            <p:ph type="body" idx="1"/>
          </p:nvPr>
        </p:nvSpPr>
        <p:spPr/>
        <p:txBody>
          <a:bodyPr/>
          <a:lstStyle/>
          <a:p>
            <a:pPr eaLnBrk="1" hangingPunct="1"/>
            <a:r>
              <a:rPr lang="en-US" altLang="en-US" smtClean="0"/>
              <a:t>Now we need to simulate </a:t>
            </a:r>
            <a:r>
              <a:rPr lang="en-US" altLang="en-US" i="1" smtClean="0"/>
              <a:t>n</a:t>
            </a:r>
            <a:r>
              <a:rPr lang="en-US" altLang="en-US" smtClean="0"/>
              <a:t> games of racquetball using the values of </a:t>
            </a:r>
            <a:r>
              <a:rPr lang="en-US" altLang="en-US" smtClean="0">
                <a:latin typeface="Courier New" panose="02070309020205020404" pitchFamily="49" charset="0"/>
              </a:rPr>
              <a:t>probA </a:t>
            </a:r>
            <a:r>
              <a:rPr lang="en-US" altLang="en-US" smtClean="0"/>
              <a:t>and</a:t>
            </a:r>
            <a:r>
              <a:rPr lang="en-US" altLang="en-US" smtClean="0">
                <a:latin typeface="Courier New" panose="02070309020205020404" pitchFamily="49" charset="0"/>
              </a:rPr>
              <a:t> probB</a:t>
            </a:r>
            <a:r>
              <a:rPr lang="en-US" altLang="en-US" smtClean="0"/>
              <a:t>.</a:t>
            </a:r>
          </a:p>
          <a:p>
            <a:pPr eaLnBrk="1" hangingPunct="1"/>
            <a:r>
              <a:rPr lang="en-US" altLang="en-US" smtClean="0"/>
              <a:t>How would we do that? We can put off writing this code by putting it into a function, </a:t>
            </a:r>
            <a:r>
              <a:rPr lang="en-US" altLang="en-US" smtClean="0">
                <a:latin typeface="Courier New" panose="02070309020205020404" pitchFamily="49" charset="0"/>
              </a:rPr>
              <a:t>simNGames</a:t>
            </a:r>
            <a:r>
              <a:rPr lang="en-US" altLang="en-US" smtClean="0"/>
              <a:t>, and add a call to this function in </a:t>
            </a:r>
            <a:r>
              <a:rPr lang="en-US" altLang="en-US" smtClean="0">
                <a:latin typeface="Courier New" panose="02070309020205020404" pitchFamily="49" charset="0"/>
              </a:rPr>
              <a:t>main</a:t>
            </a:r>
            <a:r>
              <a:rPr lang="en-US" altLang="en-US"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0CBDD73-20DC-42B1-8CD3-3A2D61FCE3E5}" type="slidenum">
              <a:rPr lang="en-US" altLang="en-US" sz="1400"/>
              <a:pPr eaLnBrk="1" hangingPunct="1"/>
              <a:t>31</a:t>
            </a:fld>
            <a:endParaRPr lang="en-US" altLang="en-US" sz="1400"/>
          </a:p>
        </p:txBody>
      </p:sp>
      <p:sp>
        <p:nvSpPr>
          <p:cNvPr id="33796" name="Rectangle 2"/>
          <p:cNvSpPr>
            <a:spLocks noGrp="1" noChangeArrowheads="1"/>
          </p:cNvSpPr>
          <p:nvPr>
            <p:ph type="title"/>
          </p:nvPr>
        </p:nvSpPr>
        <p:spPr/>
        <p:txBody>
          <a:bodyPr/>
          <a:lstStyle/>
          <a:p>
            <a:pPr eaLnBrk="1" hangingPunct="1"/>
            <a:r>
              <a:rPr lang="en-US" altLang="en-US" smtClean="0"/>
              <a:t>Top-Level Design</a:t>
            </a:r>
          </a:p>
        </p:txBody>
      </p:sp>
      <p:sp>
        <p:nvSpPr>
          <p:cNvPr id="131075" name="Rectangle 3"/>
          <p:cNvSpPr>
            <a:spLocks noGrp="1" noChangeArrowheads="1"/>
          </p:cNvSpPr>
          <p:nvPr>
            <p:ph type="body" idx="1"/>
          </p:nvPr>
        </p:nvSpPr>
        <p:spPr/>
        <p:txBody>
          <a:bodyPr/>
          <a:lstStyle/>
          <a:p>
            <a:pPr eaLnBrk="1" hangingPunct="1">
              <a:lnSpc>
                <a:spcPct val="90000"/>
              </a:lnSpc>
            </a:pPr>
            <a:r>
              <a:rPr lang="en-US" altLang="en-US" sz="2800" smtClean="0"/>
              <a:t>If you were going to simulate the game by hand, what inputs would you need?</a:t>
            </a:r>
          </a:p>
          <a:p>
            <a:pPr lvl="1" eaLnBrk="1" hangingPunct="1">
              <a:lnSpc>
                <a:spcPct val="90000"/>
              </a:lnSpc>
            </a:pPr>
            <a:r>
              <a:rPr lang="en-US" altLang="en-US" sz="2400" smtClean="0">
                <a:latin typeface="Courier New" panose="02070309020205020404" pitchFamily="49" charset="0"/>
              </a:rPr>
              <a:t>probA</a:t>
            </a:r>
          </a:p>
          <a:p>
            <a:pPr lvl="1" eaLnBrk="1" hangingPunct="1">
              <a:lnSpc>
                <a:spcPct val="90000"/>
              </a:lnSpc>
            </a:pPr>
            <a:r>
              <a:rPr lang="en-US" altLang="en-US" sz="2400" smtClean="0">
                <a:latin typeface="Courier New" panose="02070309020205020404" pitchFamily="49" charset="0"/>
              </a:rPr>
              <a:t>probB</a:t>
            </a:r>
          </a:p>
          <a:p>
            <a:pPr lvl="1" eaLnBrk="1" hangingPunct="1">
              <a:lnSpc>
                <a:spcPct val="90000"/>
              </a:lnSpc>
            </a:pPr>
            <a:r>
              <a:rPr lang="en-US" altLang="en-US" sz="2400" smtClean="0">
                <a:latin typeface="Courier New" panose="02070309020205020404" pitchFamily="49" charset="0"/>
              </a:rPr>
              <a:t>n</a:t>
            </a:r>
          </a:p>
          <a:p>
            <a:pPr eaLnBrk="1" hangingPunct="1">
              <a:lnSpc>
                <a:spcPct val="90000"/>
              </a:lnSpc>
            </a:pPr>
            <a:r>
              <a:rPr lang="en-US" altLang="en-US" sz="2800" smtClean="0"/>
              <a:t>What values would you need to get back?</a:t>
            </a:r>
          </a:p>
          <a:p>
            <a:pPr lvl="1" eaLnBrk="1" hangingPunct="1">
              <a:lnSpc>
                <a:spcPct val="90000"/>
              </a:lnSpc>
            </a:pPr>
            <a:r>
              <a:rPr lang="en-US" altLang="en-US" sz="2400" smtClean="0"/>
              <a:t>The number of games won by player A</a:t>
            </a:r>
          </a:p>
          <a:p>
            <a:pPr lvl="1" eaLnBrk="1" hangingPunct="1">
              <a:lnSpc>
                <a:spcPct val="90000"/>
              </a:lnSpc>
            </a:pPr>
            <a:r>
              <a:rPr lang="en-US" altLang="en-US" sz="2400" smtClean="0"/>
              <a:t>The number of games won by player B</a:t>
            </a:r>
          </a:p>
          <a:p>
            <a:pPr eaLnBrk="1" hangingPunct="1">
              <a:lnSpc>
                <a:spcPct val="90000"/>
              </a:lnSpc>
            </a:pPr>
            <a:r>
              <a:rPr lang="en-US" altLang="en-US" sz="2800" smtClean="0"/>
              <a:t>These must be the outputs from the </a:t>
            </a:r>
            <a:r>
              <a:rPr lang="en-US" altLang="en-US" sz="2800" smtClean="0">
                <a:latin typeface="Courier New" panose="02070309020205020404" pitchFamily="49" charset="0"/>
              </a:rPr>
              <a:t>simNGames</a:t>
            </a:r>
            <a:r>
              <a:rPr lang="en-US" altLang="en-US" sz="2800" smtClean="0"/>
              <a:t> function.</a:t>
            </a:r>
            <a:endParaRPr lang="en-US" altLang="en-US" sz="28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E9CB8F3-4679-4F8B-A3D6-CDEB55851994}" type="slidenum">
              <a:rPr lang="en-US" altLang="en-US" sz="1400"/>
              <a:pPr eaLnBrk="1" hangingPunct="1"/>
              <a:t>32</a:t>
            </a:fld>
            <a:endParaRPr lang="en-US" altLang="en-US" sz="1400"/>
          </a:p>
        </p:txBody>
      </p:sp>
      <p:sp>
        <p:nvSpPr>
          <p:cNvPr id="34820" name="Rectangle 2"/>
          <p:cNvSpPr>
            <a:spLocks noGrp="1" noChangeArrowheads="1"/>
          </p:cNvSpPr>
          <p:nvPr>
            <p:ph type="title"/>
          </p:nvPr>
        </p:nvSpPr>
        <p:spPr/>
        <p:txBody>
          <a:bodyPr/>
          <a:lstStyle/>
          <a:p>
            <a:pPr eaLnBrk="1" hangingPunct="1"/>
            <a:r>
              <a:rPr lang="en-US" altLang="en-US" smtClean="0"/>
              <a:t>Top-Level Design</a:t>
            </a:r>
          </a:p>
        </p:txBody>
      </p:sp>
      <p:sp>
        <p:nvSpPr>
          <p:cNvPr id="132099" name="Rectangle 3"/>
          <p:cNvSpPr>
            <a:spLocks noGrp="1" noChangeArrowheads="1"/>
          </p:cNvSpPr>
          <p:nvPr>
            <p:ph type="body" idx="1"/>
          </p:nvPr>
        </p:nvSpPr>
        <p:spPr/>
        <p:txBody>
          <a:bodyPr/>
          <a:lstStyle/>
          <a:p>
            <a:pPr eaLnBrk="1" hangingPunct="1">
              <a:lnSpc>
                <a:spcPct val="90000"/>
              </a:lnSpc>
            </a:pPr>
            <a:r>
              <a:rPr lang="en-US" altLang="en-US" sz="2800" dirty="0" smtClean="0"/>
              <a:t>We now know that the main program must look like this:</a:t>
            </a:r>
            <a:br>
              <a:rPr lang="en-US" altLang="en-US" sz="2800" dirty="0" smtClean="0"/>
            </a:b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main():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printIntro</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probA</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probB</a:t>
            </a:r>
            <a:r>
              <a:rPr lang="en-US" altLang="en-US" sz="2000" dirty="0" smtClean="0">
                <a:latin typeface="Courier New" panose="02070309020205020404" pitchFamily="49" charset="0"/>
              </a:rPr>
              <a:t>, n = </a:t>
            </a:r>
            <a:r>
              <a:rPr lang="en-US" altLang="en-US" sz="2000" dirty="0" err="1" smtClean="0">
                <a:latin typeface="Courier New" panose="02070309020205020404" pitchFamily="49" charset="0"/>
              </a:rPr>
              <a:t>getInputs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winsA</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winsB</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simNGames</a:t>
            </a:r>
            <a:r>
              <a:rPr lang="en-US" altLang="en-US" sz="2000" dirty="0" smtClean="0">
                <a:latin typeface="Courier New" panose="02070309020205020404" pitchFamily="49" charset="0"/>
              </a:rPr>
              <a:t>(n, </a:t>
            </a:r>
            <a:r>
              <a:rPr lang="en-US" altLang="en-US" sz="2000" dirty="0" err="1" smtClean="0">
                <a:latin typeface="Courier New" panose="02070309020205020404" pitchFamily="49" charset="0"/>
              </a:rPr>
              <a:t>probA</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probB</a:t>
            </a:r>
            <a:r>
              <a:rPr lang="en-US" altLang="en-US" sz="2000" dirty="0" smtClean="0">
                <a:latin typeface="Courier New" panose="02070309020205020404" pitchFamily="49" charset="0"/>
              </a:rPr>
              <a:t>)</a:t>
            </a:r>
          </a:p>
          <a:p>
            <a:pPr eaLnBrk="1" hangingPunct="1">
              <a:lnSpc>
                <a:spcPct val="90000"/>
              </a:lnSpc>
            </a:pPr>
            <a:r>
              <a:rPr lang="en-US" altLang="en-US" sz="2800" dirty="0" smtClean="0"/>
              <a:t>What information would you need to be able to produce the output from the program?</a:t>
            </a:r>
          </a:p>
          <a:p>
            <a:pPr eaLnBrk="1" hangingPunct="1">
              <a:lnSpc>
                <a:spcPct val="90000"/>
              </a:lnSpc>
            </a:pPr>
            <a:r>
              <a:rPr lang="en-US" altLang="en-US" sz="2800" dirty="0" smtClean="0"/>
              <a:t>You’d need to know how many wins there were for each player – these will be the inputs to the next function.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134496B-B269-483F-8BB6-B0C850F49E1B}" type="slidenum">
              <a:rPr lang="en-US" altLang="en-US" sz="1400"/>
              <a:pPr eaLnBrk="1" hangingPunct="1"/>
              <a:t>33</a:t>
            </a:fld>
            <a:endParaRPr lang="en-US" altLang="en-US" sz="1400"/>
          </a:p>
        </p:txBody>
      </p:sp>
      <p:sp>
        <p:nvSpPr>
          <p:cNvPr id="35844" name="Rectangle 2"/>
          <p:cNvSpPr>
            <a:spLocks noGrp="1" noChangeArrowheads="1"/>
          </p:cNvSpPr>
          <p:nvPr>
            <p:ph type="title"/>
          </p:nvPr>
        </p:nvSpPr>
        <p:spPr/>
        <p:txBody>
          <a:bodyPr/>
          <a:lstStyle/>
          <a:p>
            <a:pPr eaLnBrk="1" hangingPunct="1"/>
            <a:r>
              <a:rPr lang="en-US" altLang="en-US" smtClean="0"/>
              <a:t>Top-Level Design</a:t>
            </a:r>
          </a:p>
        </p:txBody>
      </p:sp>
      <p:sp>
        <p:nvSpPr>
          <p:cNvPr id="35845" name="Rectangle 3"/>
          <p:cNvSpPr>
            <a:spLocks noGrp="1" noChangeArrowheads="1"/>
          </p:cNvSpPr>
          <p:nvPr>
            <p:ph type="body" idx="1"/>
          </p:nvPr>
        </p:nvSpPr>
        <p:spPr/>
        <p:txBody>
          <a:bodyPr/>
          <a:lstStyle/>
          <a:p>
            <a:pPr eaLnBrk="1" hangingPunct="1"/>
            <a:r>
              <a:rPr lang="en-US" altLang="en-US" smtClean="0"/>
              <a:t>The complete main program:</a:t>
            </a:r>
            <a:br>
              <a:rPr lang="en-US" altLang="en-US" smtClean="0"/>
            </a:br>
            <a:r>
              <a:rPr lang="en-US" altLang="en-US" sz="2000" smtClean="0">
                <a:latin typeface="Courier New" panose="02070309020205020404" pitchFamily="49" charset="0"/>
              </a:rPr>
              <a:t>def main():</a:t>
            </a:r>
            <a:br>
              <a:rPr lang="en-US" altLang="en-US" sz="2000" smtClean="0">
                <a:latin typeface="Courier New" panose="02070309020205020404" pitchFamily="49" charset="0"/>
              </a:rPr>
            </a:br>
            <a:r>
              <a:rPr lang="en-US" altLang="en-US" sz="2000" smtClean="0">
                <a:latin typeface="Courier New" panose="02070309020205020404" pitchFamily="49" charset="0"/>
              </a:rPr>
              <a:t>   printIntro()</a:t>
            </a:r>
            <a:br>
              <a:rPr lang="en-US" altLang="en-US" sz="2000" smtClean="0">
                <a:latin typeface="Courier New" panose="02070309020205020404" pitchFamily="49" charset="0"/>
              </a:rPr>
            </a:br>
            <a:r>
              <a:rPr lang="en-US" altLang="en-US" sz="2000" smtClean="0">
                <a:latin typeface="Courier New" panose="02070309020205020404" pitchFamily="49" charset="0"/>
              </a:rPr>
              <a:t>   probA, probB, n = getInputs()</a:t>
            </a:r>
            <a:br>
              <a:rPr lang="en-US" altLang="en-US" sz="2000" smtClean="0">
                <a:latin typeface="Courier New" panose="02070309020205020404" pitchFamily="49" charset="0"/>
              </a:rPr>
            </a:br>
            <a:r>
              <a:rPr lang="en-US" altLang="en-US" sz="2000" smtClean="0">
                <a:latin typeface="Courier New" panose="02070309020205020404" pitchFamily="49" charset="0"/>
              </a:rPr>
              <a:t>   winsA, winsB = simNGames(n, probA, probB)</a:t>
            </a:r>
            <a:br>
              <a:rPr lang="en-US" altLang="en-US" sz="2000" smtClean="0">
                <a:latin typeface="Courier New" panose="02070309020205020404" pitchFamily="49" charset="0"/>
              </a:rPr>
            </a:br>
            <a:r>
              <a:rPr lang="en-US" altLang="en-US" sz="2000" smtClean="0">
                <a:latin typeface="Courier New" panose="02070309020205020404" pitchFamily="49" charset="0"/>
              </a:rPr>
              <a:t>   printSummary(winsA, winsB)</a:t>
            </a:r>
            <a:endParaRPr lang="en-US" altLang="en-US" sz="20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7A71C50-D109-4742-995B-A901B074B37D}" type="slidenum">
              <a:rPr lang="en-US" altLang="en-US" sz="1400"/>
              <a:pPr eaLnBrk="1" hangingPunct="1"/>
              <a:t>34</a:t>
            </a:fld>
            <a:endParaRPr lang="en-US" altLang="en-US" sz="1400"/>
          </a:p>
        </p:txBody>
      </p:sp>
      <p:sp>
        <p:nvSpPr>
          <p:cNvPr id="36868" name="Rectangle 2"/>
          <p:cNvSpPr>
            <a:spLocks noGrp="1" noChangeArrowheads="1"/>
          </p:cNvSpPr>
          <p:nvPr>
            <p:ph type="title"/>
          </p:nvPr>
        </p:nvSpPr>
        <p:spPr/>
        <p:txBody>
          <a:bodyPr/>
          <a:lstStyle/>
          <a:p>
            <a:pPr eaLnBrk="1" hangingPunct="1"/>
            <a:r>
              <a:rPr lang="en-US" altLang="en-US" smtClean="0"/>
              <a:t>Separation of Concerns</a:t>
            </a:r>
          </a:p>
        </p:txBody>
      </p:sp>
      <p:sp>
        <p:nvSpPr>
          <p:cNvPr id="134147" name="Rectangle 3"/>
          <p:cNvSpPr>
            <a:spLocks noGrp="1" noChangeArrowheads="1"/>
          </p:cNvSpPr>
          <p:nvPr>
            <p:ph type="body" idx="1"/>
          </p:nvPr>
        </p:nvSpPr>
        <p:spPr/>
        <p:txBody>
          <a:bodyPr/>
          <a:lstStyle/>
          <a:p>
            <a:pPr eaLnBrk="1" hangingPunct="1">
              <a:lnSpc>
                <a:spcPct val="90000"/>
              </a:lnSpc>
            </a:pPr>
            <a:r>
              <a:rPr lang="en-US" altLang="en-US" sz="2800" smtClean="0"/>
              <a:t>The original problem has now been decomposed into four independent tasks:</a:t>
            </a:r>
          </a:p>
          <a:p>
            <a:pPr lvl="1" eaLnBrk="1" hangingPunct="1">
              <a:lnSpc>
                <a:spcPct val="90000"/>
              </a:lnSpc>
            </a:pPr>
            <a:r>
              <a:rPr lang="en-US" altLang="en-US" sz="2400" smtClean="0">
                <a:latin typeface="Courier New" panose="02070309020205020404" pitchFamily="49" charset="0"/>
              </a:rPr>
              <a:t>printIntro</a:t>
            </a:r>
          </a:p>
          <a:p>
            <a:pPr lvl="1" eaLnBrk="1" hangingPunct="1">
              <a:lnSpc>
                <a:spcPct val="90000"/>
              </a:lnSpc>
            </a:pPr>
            <a:r>
              <a:rPr lang="en-US" altLang="en-US" sz="2400" smtClean="0">
                <a:latin typeface="Courier New" panose="02070309020205020404" pitchFamily="49" charset="0"/>
              </a:rPr>
              <a:t>getInputs</a:t>
            </a:r>
          </a:p>
          <a:p>
            <a:pPr lvl="1" eaLnBrk="1" hangingPunct="1">
              <a:lnSpc>
                <a:spcPct val="90000"/>
              </a:lnSpc>
            </a:pPr>
            <a:r>
              <a:rPr lang="en-US" altLang="en-US" sz="2400" smtClean="0">
                <a:latin typeface="Courier New" panose="02070309020205020404" pitchFamily="49" charset="0"/>
              </a:rPr>
              <a:t>simNGames</a:t>
            </a:r>
          </a:p>
          <a:p>
            <a:pPr lvl="1" eaLnBrk="1" hangingPunct="1">
              <a:lnSpc>
                <a:spcPct val="90000"/>
              </a:lnSpc>
            </a:pPr>
            <a:r>
              <a:rPr lang="en-US" altLang="en-US" sz="2400" smtClean="0">
                <a:latin typeface="Courier New" panose="02070309020205020404" pitchFamily="49" charset="0"/>
              </a:rPr>
              <a:t>printSummary</a:t>
            </a:r>
          </a:p>
          <a:p>
            <a:pPr eaLnBrk="1" hangingPunct="1">
              <a:lnSpc>
                <a:spcPct val="90000"/>
              </a:lnSpc>
            </a:pPr>
            <a:r>
              <a:rPr lang="en-US" altLang="en-US" sz="2800" smtClean="0"/>
              <a:t>The name, parameters, and expected return values of these functions have been specified. This information is known as the </a:t>
            </a:r>
            <a:r>
              <a:rPr lang="en-US" altLang="en-US" sz="2800" i="1" smtClean="0"/>
              <a:t>interface</a:t>
            </a:r>
            <a:r>
              <a:rPr lang="en-US" altLang="en-US" sz="2800" smtClean="0"/>
              <a:t> or </a:t>
            </a:r>
            <a:r>
              <a:rPr lang="en-US" altLang="en-US" sz="2800" i="1" smtClean="0"/>
              <a:t>signature</a:t>
            </a:r>
            <a:r>
              <a:rPr lang="en-US" altLang="en-US" sz="2800" smtClean="0"/>
              <a:t> of the function.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BE92EBC-4716-4120-97BF-BE322633AC5B}" type="slidenum">
              <a:rPr lang="en-US" altLang="en-US" sz="1400"/>
              <a:pPr eaLnBrk="1" hangingPunct="1"/>
              <a:t>35</a:t>
            </a:fld>
            <a:endParaRPr lang="en-US" altLang="en-US" sz="1400"/>
          </a:p>
        </p:txBody>
      </p:sp>
      <p:sp>
        <p:nvSpPr>
          <p:cNvPr id="37892" name="Rectangle 2"/>
          <p:cNvSpPr>
            <a:spLocks noGrp="1" noChangeArrowheads="1"/>
          </p:cNvSpPr>
          <p:nvPr>
            <p:ph type="title"/>
          </p:nvPr>
        </p:nvSpPr>
        <p:spPr/>
        <p:txBody>
          <a:bodyPr/>
          <a:lstStyle/>
          <a:p>
            <a:pPr eaLnBrk="1" hangingPunct="1"/>
            <a:r>
              <a:rPr lang="en-US" altLang="en-US" smtClean="0"/>
              <a:t>Separation of Concerns</a:t>
            </a:r>
          </a:p>
        </p:txBody>
      </p:sp>
      <p:sp>
        <p:nvSpPr>
          <p:cNvPr id="135171" name="Rectangle 3"/>
          <p:cNvSpPr>
            <a:spLocks noGrp="1" noChangeArrowheads="1"/>
          </p:cNvSpPr>
          <p:nvPr>
            <p:ph type="body" idx="1"/>
          </p:nvPr>
        </p:nvSpPr>
        <p:spPr/>
        <p:txBody>
          <a:bodyPr/>
          <a:lstStyle/>
          <a:p>
            <a:pPr eaLnBrk="1" hangingPunct="1"/>
            <a:r>
              <a:rPr lang="en-US" altLang="en-US" sz="2800" smtClean="0"/>
              <a:t>Having this information (the </a:t>
            </a:r>
            <a:r>
              <a:rPr lang="en-US" altLang="en-US" sz="2800" i="1" smtClean="0"/>
              <a:t>signatures</a:t>
            </a:r>
            <a:r>
              <a:rPr lang="en-US" altLang="en-US" sz="2800" smtClean="0"/>
              <a:t>), allows us to work on each of these pieces indepently.</a:t>
            </a:r>
          </a:p>
          <a:p>
            <a:pPr eaLnBrk="1" hangingPunct="1"/>
            <a:r>
              <a:rPr lang="en-US" altLang="en-US" sz="2800" smtClean="0"/>
              <a:t>For example, as far as </a:t>
            </a:r>
            <a:r>
              <a:rPr lang="en-US" altLang="en-US" sz="2800" smtClean="0">
                <a:latin typeface="Courier New" panose="02070309020205020404" pitchFamily="49" charset="0"/>
              </a:rPr>
              <a:t>main</a:t>
            </a:r>
            <a:r>
              <a:rPr lang="en-US" altLang="en-US" sz="2800" smtClean="0"/>
              <a:t> is concerned, </a:t>
            </a:r>
            <a:r>
              <a:rPr lang="en-US" altLang="en-US" sz="2800" i="1" smtClean="0"/>
              <a:t>how</a:t>
            </a:r>
            <a:r>
              <a:rPr lang="en-US" altLang="en-US" sz="2800" smtClean="0"/>
              <a:t> </a:t>
            </a:r>
            <a:r>
              <a:rPr lang="en-US" altLang="en-US" sz="2800" smtClean="0">
                <a:latin typeface="Courier New" panose="02070309020205020404" pitchFamily="49" charset="0"/>
              </a:rPr>
              <a:t>simNGames</a:t>
            </a:r>
            <a:r>
              <a:rPr lang="en-US" altLang="en-US" sz="2800" smtClean="0"/>
              <a:t> works is not a concern as long as passing the number of games and player probabilities to </a:t>
            </a:r>
            <a:r>
              <a:rPr lang="en-US" altLang="en-US" sz="2800" smtClean="0">
                <a:latin typeface="Courier New" panose="02070309020205020404" pitchFamily="49" charset="0"/>
              </a:rPr>
              <a:t>simNGames</a:t>
            </a:r>
            <a:r>
              <a:rPr lang="en-US" altLang="en-US" sz="2800" smtClean="0"/>
              <a:t> causes it to return the correct number of wins for each player.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9C353E6-9709-43BB-8C4A-13A1F4580CBA}" type="slidenum">
              <a:rPr lang="en-US" altLang="en-US" sz="1400"/>
              <a:pPr eaLnBrk="1" hangingPunct="1"/>
              <a:t>36</a:t>
            </a:fld>
            <a:endParaRPr lang="en-US" altLang="en-US" sz="1400"/>
          </a:p>
        </p:txBody>
      </p:sp>
      <p:sp>
        <p:nvSpPr>
          <p:cNvPr id="38916" name="Rectangle 2"/>
          <p:cNvSpPr>
            <a:spLocks noGrp="1" noChangeArrowheads="1"/>
          </p:cNvSpPr>
          <p:nvPr>
            <p:ph type="title"/>
          </p:nvPr>
        </p:nvSpPr>
        <p:spPr/>
        <p:txBody>
          <a:bodyPr/>
          <a:lstStyle/>
          <a:p>
            <a:pPr eaLnBrk="1" hangingPunct="1"/>
            <a:r>
              <a:rPr lang="en-US" altLang="en-US" smtClean="0"/>
              <a:t>Separation of Concerns</a:t>
            </a:r>
          </a:p>
        </p:txBody>
      </p:sp>
      <p:sp>
        <p:nvSpPr>
          <p:cNvPr id="136195" name="Rectangle 3"/>
          <p:cNvSpPr>
            <a:spLocks noGrp="1" noChangeArrowheads="1"/>
          </p:cNvSpPr>
          <p:nvPr>
            <p:ph type="body" idx="1"/>
          </p:nvPr>
        </p:nvSpPr>
        <p:spPr/>
        <p:txBody>
          <a:bodyPr/>
          <a:lstStyle/>
          <a:p>
            <a:pPr eaLnBrk="1" hangingPunct="1">
              <a:lnSpc>
                <a:spcPct val="90000"/>
              </a:lnSpc>
            </a:pPr>
            <a:r>
              <a:rPr lang="en-US" altLang="en-US" smtClean="0"/>
              <a:t>In a </a:t>
            </a:r>
            <a:r>
              <a:rPr lang="en-US" altLang="en-US" i="1" smtClean="0"/>
              <a:t>structure chart</a:t>
            </a:r>
            <a:r>
              <a:rPr lang="en-US" altLang="en-US" smtClean="0"/>
              <a:t> (or </a:t>
            </a:r>
            <a:r>
              <a:rPr lang="en-US" altLang="en-US" i="1" smtClean="0"/>
              <a:t>module hierarchy</a:t>
            </a:r>
            <a:r>
              <a:rPr lang="en-US" altLang="en-US" smtClean="0"/>
              <a:t>), each component in the design is a rectangle.</a:t>
            </a:r>
          </a:p>
          <a:p>
            <a:pPr eaLnBrk="1" hangingPunct="1">
              <a:lnSpc>
                <a:spcPct val="90000"/>
              </a:lnSpc>
            </a:pPr>
            <a:r>
              <a:rPr lang="en-US" altLang="en-US" smtClean="0"/>
              <a:t>A line connecting two rectangles indicates that the one above uses the one below.</a:t>
            </a:r>
          </a:p>
          <a:p>
            <a:pPr eaLnBrk="1" hangingPunct="1">
              <a:lnSpc>
                <a:spcPct val="90000"/>
              </a:lnSpc>
            </a:pPr>
            <a:r>
              <a:rPr lang="en-US" altLang="en-US" smtClean="0"/>
              <a:t>The arrows and annotations show the interfaces between the components.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9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B97C73C-9A49-4273-A847-DF8CB8DC1AA3}" type="slidenum">
              <a:rPr lang="en-US" altLang="en-US" sz="1400"/>
              <a:pPr eaLnBrk="1" hangingPunct="1"/>
              <a:t>37</a:t>
            </a:fld>
            <a:endParaRPr lang="en-US" altLang="en-US" sz="1400"/>
          </a:p>
        </p:txBody>
      </p:sp>
      <p:sp>
        <p:nvSpPr>
          <p:cNvPr id="39940" name="Rectangle 2"/>
          <p:cNvSpPr>
            <a:spLocks noGrp="1" noChangeArrowheads="1"/>
          </p:cNvSpPr>
          <p:nvPr>
            <p:ph type="title"/>
          </p:nvPr>
        </p:nvSpPr>
        <p:spPr/>
        <p:txBody>
          <a:bodyPr/>
          <a:lstStyle/>
          <a:p>
            <a:pPr eaLnBrk="1" hangingPunct="1"/>
            <a:r>
              <a:rPr lang="en-US" altLang="en-US" smtClean="0"/>
              <a:t>Separation of Concerns</a:t>
            </a:r>
          </a:p>
        </p:txBody>
      </p:sp>
      <p:pic>
        <p:nvPicPr>
          <p:cNvPr id="2" name="Picture 1"/>
          <p:cNvPicPr>
            <a:picLocks noChangeAspect="1"/>
          </p:cNvPicPr>
          <p:nvPr/>
        </p:nvPicPr>
        <p:blipFill>
          <a:blip r:embed="rId2"/>
          <a:stretch>
            <a:fillRect/>
          </a:stretch>
        </p:blipFill>
        <p:spPr>
          <a:xfrm>
            <a:off x="304800" y="2514600"/>
            <a:ext cx="8534401" cy="33176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316AD18-ADAA-4C0D-A857-5BC817B4C500}" type="slidenum">
              <a:rPr lang="en-US" altLang="en-US" sz="1400"/>
              <a:pPr eaLnBrk="1" hangingPunct="1"/>
              <a:t>38</a:t>
            </a:fld>
            <a:endParaRPr lang="en-US" altLang="en-US" sz="1400"/>
          </a:p>
        </p:txBody>
      </p:sp>
      <p:sp>
        <p:nvSpPr>
          <p:cNvPr id="40964" name="Rectangle 2"/>
          <p:cNvSpPr>
            <a:spLocks noGrp="1" noChangeArrowheads="1"/>
          </p:cNvSpPr>
          <p:nvPr>
            <p:ph type="title"/>
          </p:nvPr>
        </p:nvSpPr>
        <p:spPr/>
        <p:txBody>
          <a:bodyPr/>
          <a:lstStyle/>
          <a:p>
            <a:pPr eaLnBrk="1" hangingPunct="1"/>
            <a:r>
              <a:rPr lang="en-US" altLang="en-US" smtClean="0"/>
              <a:t>Separation of Concerns</a:t>
            </a:r>
          </a:p>
        </p:txBody>
      </p:sp>
      <p:sp>
        <p:nvSpPr>
          <p:cNvPr id="139267" name="Rectangle 3"/>
          <p:cNvSpPr>
            <a:spLocks noGrp="1" noChangeArrowheads="1"/>
          </p:cNvSpPr>
          <p:nvPr>
            <p:ph type="body" idx="1"/>
          </p:nvPr>
        </p:nvSpPr>
        <p:spPr/>
        <p:txBody>
          <a:bodyPr/>
          <a:lstStyle/>
          <a:p>
            <a:pPr eaLnBrk="1" hangingPunct="1">
              <a:lnSpc>
                <a:spcPct val="90000"/>
              </a:lnSpc>
            </a:pPr>
            <a:r>
              <a:rPr lang="en-US" altLang="en-US" sz="3000" smtClean="0"/>
              <a:t>At each level of design, the interface tells us which details of the lower level are important.</a:t>
            </a:r>
          </a:p>
          <a:p>
            <a:pPr eaLnBrk="1" hangingPunct="1">
              <a:lnSpc>
                <a:spcPct val="90000"/>
              </a:lnSpc>
            </a:pPr>
            <a:r>
              <a:rPr lang="en-US" altLang="en-US" sz="3000" smtClean="0"/>
              <a:t>The general process of determining the important characteristics of something and ignoring other details is called </a:t>
            </a:r>
            <a:r>
              <a:rPr lang="en-US" altLang="en-US" sz="3000" i="1" smtClean="0"/>
              <a:t>abstraction</a:t>
            </a:r>
            <a:r>
              <a:rPr lang="en-US" altLang="en-US" sz="3000" smtClean="0"/>
              <a:t>.</a:t>
            </a:r>
          </a:p>
          <a:p>
            <a:pPr eaLnBrk="1" hangingPunct="1">
              <a:lnSpc>
                <a:spcPct val="90000"/>
              </a:lnSpc>
            </a:pPr>
            <a:r>
              <a:rPr lang="en-US" altLang="en-US" sz="3000" smtClean="0"/>
              <a:t>The top-down design process is a systematic method for discovering useful abstractions.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5861DC9-4EE9-4740-9D7B-8F6D226D22AD}" type="slidenum">
              <a:rPr lang="en-US" altLang="en-US" sz="1400"/>
              <a:pPr eaLnBrk="1" hangingPunct="1"/>
              <a:t>39</a:t>
            </a:fld>
            <a:endParaRPr lang="en-US" altLang="en-US" sz="1400"/>
          </a:p>
        </p:txBody>
      </p:sp>
      <p:sp>
        <p:nvSpPr>
          <p:cNvPr id="41988" name="Rectangle 2"/>
          <p:cNvSpPr>
            <a:spLocks noGrp="1" noChangeArrowheads="1"/>
          </p:cNvSpPr>
          <p:nvPr>
            <p:ph type="title"/>
          </p:nvPr>
        </p:nvSpPr>
        <p:spPr/>
        <p:txBody>
          <a:bodyPr/>
          <a:lstStyle/>
          <a:p>
            <a:pPr eaLnBrk="1" hangingPunct="1"/>
            <a:r>
              <a:rPr lang="en-US" altLang="en-US" smtClean="0"/>
              <a:t>Second-Level Design</a:t>
            </a:r>
          </a:p>
        </p:txBody>
      </p:sp>
      <p:sp>
        <p:nvSpPr>
          <p:cNvPr id="140291" name="Rectangle 3"/>
          <p:cNvSpPr>
            <a:spLocks noGrp="1" noChangeArrowheads="1"/>
          </p:cNvSpPr>
          <p:nvPr>
            <p:ph type="body" idx="1"/>
          </p:nvPr>
        </p:nvSpPr>
        <p:spPr/>
        <p:txBody>
          <a:bodyPr/>
          <a:lstStyle/>
          <a:p>
            <a:pPr eaLnBrk="1" hangingPunct="1"/>
            <a:r>
              <a:rPr lang="en-US" altLang="en-US" smtClean="0"/>
              <a:t>The next step is to repeat the process for each of the modules defined in the previous step!</a:t>
            </a:r>
          </a:p>
          <a:p>
            <a:pPr eaLnBrk="1" hangingPunct="1"/>
            <a:r>
              <a:rPr lang="en-US" altLang="en-US" smtClean="0"/>
              <a:t>The </a:t>
            </a:r>
            <a:r>
              <a:rPr lang="en-US" altLang="en-US" smtClean="0">
                <a:latin typeface="Courier New" panose="02070309020205020404" pitchFamily="49" charset="0"/>
              </a:rPr>
              <a:t>printIntro</a:t>
            </a:r>
            <a:r>
              <a:rPr lang="en-US" altLang="en-US" smtClean="0"/>
              <a:t> function should print an introduction to the program. The code for this is straightforward.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367ED21-7EDD-4DFB-B152-AFE9AF645160}" type="slidenum">
              <a:rPr lang="en-US" altLang="en-US" sz="1400"/>
              <a:pPr eaLnBrk="1" hangingPunct="1"/>
              <a:t>4</a:t>
            </a:fld>
            <a:endParaRPr lang="en-US" altLang="en-US" sz="1400"/>
          </a:p>
        </p:txBody>
      </p:sp>
      <p:sp>
        <p:nvSpPr>
          <p:cNvPr id="6148" name="Rectangle 2"/>
          <p:cNvSpPr>
            <a:spLocks noGrp="1" noChangeArrowheads="1"/>
          </p:cNvSpPr>
          <p:nvPr>
            <p:ph type="title"/>
          </p:nvPr>
        </p:nvSpPr>
        <p:spPr/>
        <p:txBody>
          <a:bodyPr/>
          <a:lstStyle/>
          <a:p>
            <a:pPr eaLnBrk="1" hangingPunct="1"/>
            <a:r>
              <a:rPr lang="en-US" altLang="en-US" smtClean="0"/>
              <a:t>Simulating Racquetball</a:t>
            </a:r>
          </a:p>
        </p:txBody>
      </p:sp>
      <p:sp>
        <p:nvSpPr>
          <p:cNvPr id="99331" name="Rectangle 3"/>
          <p:cNvSpPr>
            <a:spLocks noGrp="1" noChangeArrowheads="1"/>
          </p:cNvSpPr>
          <p:nvPr>
            <p:ph type="body" idx="1"/>
          </p:nvPr>
        </p:nvSpPr>
        <p:spPr/>
        <p:txBody>
          <a:bodyPr/>
          <a:lstStyle/>
          <a:p>
            <a:pPr eaLnBrk="1" hangingPunct="1"/>
            <a:r>
              <a:rPr lang="en-US" altLang="en-US" i="1" smtClean="0"/>
              <a:t>Simulation</a:t>
            </a:r>
            <a:r>
              <a:rPr lang="en-US" altLang="en-US" smtClean="0"/>
              <a:t> can solve real-world problems by modeling real-world processes to provide otherwise unobtainable information.</a:t>
            </a:r>
          </a:p>
          <a:p>
            <a:pPr eaLnBrk="1" hangingPunct="1"/>
            <a:r>
              <a:rPr lang="en-US" altLang="en-US" smtClean="0"/>
              <a:t>Computer simulation is used to predict the weather, design aircraft, create special effects for movies, etc.</a:t>
            </a:r>
            <a:endParaRPr lang="en-US" altLang="en-US" i="1"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6A7C355-ECB4-4AF9-BFB2-1FF8F1142ED7}" type="slidenum">
              <a:rPr lang="en-US" altLang="en-US" sz="1400"/>
              <a:pPr eaLnBrk="1" hangingPunct="1"/>
              <a:t>40</a:t>
            </a:fld>
            <a:endParaRPr lang="en-US" altLang="en-US" sz="1400"/>
          </a:p>
        </p:txBody>
      </p:sp>
      <p:sp>
        <p:nvSpPr>
          <p:cNvPr id="43012" name="Rectangle 2"/>
          <p:cNvSpPr>
            <a:spLocks noGrp="1" noChangeArrowheads="1"/>
          </p:cNvSpPr>
          <p:nvPr>
            <p:ph type="title"/>
          </p:nvPr>
        </p:nvSpPr>
        <p:spPr/>
        <p:txBody>
          <a:bodyPr/>
          <a:lstStyle/>
          <a:p>
            <a:pPr eaLnBrk="1" hangingPunct="1"/>
            <a:r>
              <a:rPr lang="en-US" altLang="en-US" smtClean="0"/>
              <a:t>Second-Level Design</a:t>
            </a:r>
          </a:p>
        </p:txBody>
      </p:sp>
      <p:sp>
        <p:nvSpPr>
          <p:cNvPr id="43013" name="Rectangle 3"/>
          <p:cNvSpPr>
            <a:spLocks noGrp="1" noChangeArrowheads="1"/>
          </p:cNvSpPr>
          <p:nvPr>
            <p:ph type="body" idx="1"/>
          </p:nvPr>
        </p:nvSpPr>
        <p:spPr>
          <a:xfrm>
            <a:off x="0" y="2017713"/>
            <a:ext cx="9144000" cy="4114800"/>
          </a:xfrm>
        </p:spPr>
        <p:txBody>
          <a:bodyPr/>
          <a:lstStyle/>
          <a:p>
            <a:pPr marL="609600" indent="-609600" eaLnBrk="1" hangingPunct="1">
              <a:lnSpc>
                <a:spcPct val="90000"/>
              </a:lnSpc>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printIntro</a:t>
            </a:r>
            <a:r>
              <a:rPr lang="en-US" altLang="en-US" sz="1600" dirty="0" smtClean="0">
                <a:latin typeface="Courier New" panose="02070309020205020404" pitchFamily="49" charset="0"/>
              </a:rPr>
              <a:t>():</a:t>
            </a:r>
          </a:p>
          <a:p>
            <a:pPr marL="609600" indent="-609600"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 Prints an introduction to the program</a:t>
            </a:r>
          </a:p>
          <a:p>
            <a:pPr marL="609600" indent="-609600"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print("This program simulates a game of racquetball between two")</a:t>
            </a:r>
          </a:p>
          <a:p>
            <a:pPr marL="609600" indent="-609600"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print('players called "A" and "B".  The abilities of each player is')</a:t>
            </a:r>
          </a:p>
          <a:p>
            <a:pPr marL="609600" indent="-609600"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print("indicated by a probability (a number between 0 and 1) that")</a:t>
            </a:r>
          </a:p>
          <a:p>
            <a:pPr marL="609600" indent="-609600"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print("the player wins the point when serving. Player A always")</a:t>
            </a:r>
          </a:p>
          <a:p>
            <a:pPr marL="609600" indent="-609600" eaLnBrk="1" hangingPunct="1">
              <a:lnSpc>
                <a:spcPct val="90000"/>
              </a:lnSpc>
              <a:buNone/>
            </a:pPr>
            <a:r>
              <a:rPr lang="en-US" altLang="en-US" sz="1600" dirty="0" smtClean="0">
                <a:latin typeface="Courier New" panose="02070309020205020404" pitchFamily="49" charset="0"/>
              </a:rPr>
              <a:t>    print("has the first serve.\n")</a:t>
            </a:r>
          </a:p>
          <a:p>
            <a:pPr marL="609600" indent="-609600" eaLnBrk="1" hangingPunct="1">
              <a:lnSpc>
                <a:spcPct val="90000"/>
              </a:lnSpc>
              <a:buFont typeface="Wingdings" panose="05000000000000000000" pitchFamily="2" charset="2"/>
              <a:buNone/>
            </a:pPr>
            <a:endParaRPr lang="en-US" altLang="en-US" sz="1000" dirty="0" smtClean="0">
              <a:latin typeface="Courier New" panose="02070309020205020404" pitchFamily="49" charset="0"/>
            </a:endParaRPr>
          </a:p>
          <a:p>
            <a:pPr marL="609600" indent="-609600" eaLnBrk="1" hangingPunct="1">
              <a:lnSpc>
                <a:spcPct val="90000"/>
              </a:lnSpc>
            </a:pPr>
            <a:r>
              <a:rPr lang="en-US" altLang="en-US" sz="2800" dirty="0" smtClean="0"/>
              <a:t>In the second line, since we wanted double quotes around A and B, the string is enclosed in apostrophes.</a:t>
            </a:r>
          </a:p>
          <a:p>
            <a:pPr marL="609600" indent="-609600" eaLnBrk="1" hangingPunct="1">
              <a:lnSpc>
                <a:spcPct val="90000"/>
              </a:lnSpc>
            </a:pPr>
            <a:r>
              <a:rPr lang="en-US" altLang="en-US" sz="2800" dirty="0" smtClean="0"/>
              <a:t>Since there are no new functions, there are no changes to the structure chart.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4589CD5-33D0-4996-B816-EC779FB1564E}" type="slidenum">
              <a:rPr lang="en-US" altLang="en-US" sz="1400"/>
              <a:pPr eaLnBrk="1" hangingPunct="1"/>
              <a:t>41</a:t>
            </a:fld>
            <a:endParaRPr lang="en-US" altLang="en-US" sz="1400"/>
          </a:p>
        </p:txBody>
      </p:sp>
      <p:sp>
        <p:nvSpPr>
          <p:cNvPr id="44036" name="Rectangle 2"/>
          <p:cNvSpPr>
            <a:spLocks noGrp="1" noChangeArrowheads="1"/>
          </p:cNvSpPr>
          <p:nvPr>
            <p:ph type="title"/>
          </p:nvPr>
        </p:nvSpPr>
        <p:spPr/>
        <p:txBody>
          <a:bodyPr/>
          <a:lstStyle/>
          <a:p>
            <a:pPr eaLnBrk="1" hangingPunct="1"/>
            <a:r>
              <a:rPr lang="en-US" altLang="en-US" smtClean="0"/>
              <a:t>Second-Level Design</a:t>
            </a:r>
          </a:p>
        </p:txBody>
      </p:sp>
      <p:sp>
        <p:nvSpPr>
          <p:cNvPr id="44037" name="Rectangle 3"/>
          <p:cNvSpPr>
            <a:spLocks noGrp="1" noChangeArrowheads="1"/>
          </p:cNvSpPr>
          <p:nvPr>
            <p:ph type="body" idx="1"/>
          </p:nvPr>
        </p:nvSpPr>
        <p:spPr>
          <a:xfrm>
            <a:off x="609600" y="2017713"/>
            <a:ext cx="8345488" cy="4114800"/>
          </a:xfrm>
        </p:spPr>
        <p:txBody>
          <a:bodyPr/>
          <a:lstStyle/>
          <a:p>
            <a:pPr eaLnBrk="1" hangingPunct="1"/>
            <a:r>
              <a:rPr lang="en-US" altLang="en-US" dirty="0" smtClean="0"/>
              <a:t>In </a:t>
            </a:r>
            <a:r>
              <a:rPr lang="en-US" altLang="en-US" dirty="0" err="1" smtClean="0">
                <a:latin typeface="Courier New" panose="02070309020205020404" pitchFamily="49" charset="0"/>
              </a:rPr>
              <a:t>getInputs</a:t>
            </a:r>
            <a:r>
              <a:rPr lang="en-US" altLang="en-US" dirty="0" smtClean="0"/>
              <a:t>, we prompt for and get three values, which are returned to the main program.</a:t>
            </a: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getInputs</a:t>
            </a:r>
            <a:r>
              <a:rPr lang="en-US" altLang="en-US" sz="1600" dirty="0" smtClean="0">
                <a:latin typeface="Courier New" panose="02070309020205020404" pitchFamily="49" charset="0"/>
              </a:rPr>
              <a:t>():</a:t>
            </a:r>
          </a:p>
          <a:p>
            <a:pPr eaLnBrk="1" hangingPunct="1">
              <a:buFont typeface="Wingdings" panose="05000000000000000000" pitchFamily="2" charset="2"/>
              <a:buNone/>
            </a:pPr>
            <a:r>
              <a:rPr lang="en-US" altLang="en-US" sz="1600" dirty="0" smtClean="0">
                <a:latin typeface="Courier New" panose="02070309020205020404" pitchFamily="49" charset="0"/>
              </a:rPr>
              <a:t>    # RETURNS </a:t>
            </a:r>
            <a:r>
              <a:rPr lang="en-US" altLang="en-US" sz="1600" dirty="0" err="1" smtClean="0">
                <a:latin typeface="Courier New" panose="02070309020205020404" pitchFamily="49" charset="0"/>
              </a:rPr>
              <a:t>probA</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probB</a:t>
            </a:r>
            <a:r>
              <a:rPr lang="en-US" altLang="en-US" sz="1600" dirty="0" smtClean="0">
                <a:latin typeface="Courier New" panose="02070309020205020404" pitchFamily="49" charset="0"/>
              </a:rPr>
              <a:t>, number of games to simulate</a:t>
            </a:r>
          </a:p>
          <a:p>
            <a:pPr eaLnBrk="1" hangingPunct="1">
              <a:buFont typeface="Wingdings" panose="05000000000000000000" pitchFamily="2" charset="2"/>
              <a:buNone/>
            </a:pPr>
            <a:r>
              <a:rPr lang="en-US" altLang="en-US" sz="1600" dirty="0" smtClean="0">
                <a:latin typeface="Courier New" panose="02070309020205020404" pitchFamily="49" charset="0"/>
              </a:rPr>
              <a:t>    a = float(input("What is the prob. player A wins a serve? "))</a:t>
            </a:r>
          </a:p>
          <a:p>
            <a:pPr eaLnBrk="1" hangingPunct="1">
              <a:buFont typeface="Wingdings" panose="05000000000000000000" pitchFamily="2" charset="2"/>
              <a:buNone/>
            </a:pPr>
            <a:r>
              <a:rPr lang="en-US" altLang="en-US" sz="1600" dirty="0" smtClean="0">
                <a:latin typeface="Courier New" panose="02070309020205020404" pitchFamily="49" charset="0"/>
              </a:rPr>
              <a:t>    b = float(input("What is the prob. player B wins a serve? "))</a:t>
            </a:r>
          </a:p>
          <a:p>
            <a:pPr eaLnBrk="1" hangingPunct="1">
              <a:buFont typeface="Wingdings" panose="05000000000000000000" pitchFamily="2" charset="2"/>
              <a:buNone/>
            </a:pPr>
            <a:r>
              <a:rPr lang="en-US" altLang="en-US" sz="1600" dirty="0" smtClean="0">
                <a:latin typeface="Courier New" panose="02070309020205020404" pitchFamily="49" charset="0"/>
              </a:rPr>
              <a:t>    n = float(input("How many games to simulate? "))</a:t>
            </a:r>
          </a:p>
          <a:p>
            <a:pPr eaLnBrk="1" hangingPunct="1">
              <a:buFont typeface="Wingdings" panose="05000000000000000000" pitchFamily="2" charset="2"/>
              <a:buNone/>
            </a:pPr>
            <a:r>
              <a:rPr lang="en-US" altLang="en-US" sz="1600" dirty="0" smtClean="0">
                <a:latin typeface="Courier New" panose="02070309020205020404" pitchFamily="49" charset="0"/>
              </a:rPr>
              <a:t>    return a, b, n</a:t>
            </a:r>
            <a:endParaRPr lang="en-US"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FF20CD7-07D9-4F89-A6FC-E06EFB33094D}" type="slidenum">
              <a:rPr lang="en-US" altLang="en-US" sz="1400"/>
              <a:pPr eaLnBrk="1" hangingPunct="1"/>
              <a:t>42</a:t>
            </a:fld>
            <a:endParaRPr lang="en-US" altLang="en-US" sz="1400"/>
          </a:p>
        </p:txBody>
      </p:sp>
      <p:sp>
        <p:nvSpPr>
          <p:cNvPr id="45060" name="Rectangle 2"/>
          <p:cNvSpPr>
            <a:spLocks noGrp="1" noChangeArrowheads="1"/>
          </p:cNvSpPr>
          <p:nvPr>
            <p:ph type="title"/>
          </p:nvPr>
        </p:nvSpPr>
        <p:spPr/>
        <p:txBody>
          <a:bodyPr/>
          <a:lstStyle/>
          <a:p>
            <a:pPr eaLnBrk="1" hangingPunct="1"/>
            <a:r>
              <a:rPr lang="en-US" altLang="en-US" smtClean="0"/>
              <a:t>Designing simNGames</a:t>
            </a:r>
          </a:p>
        </p:txBody>
      </p:sp>
      <p:sp>
        <p:nvSpPr>
          <p:cNvPr id="143363" name="Rectangle 3"/>
          <p:cNvSpPr>
            <a:spLocks noGrp="1" noChangeArrowheads="1"/>
          </p:cNvSpPr>
          <p:nvPr>
            <p:ph type="body" idx="1"/>
          </p:nvPr>
        </p:nvSpPr>
        <p:spPr/>
        <p:txBody>
          <a:bodyPr/>
          <a:lstStyle/>
          <a:p>
            <a:pPr eaLnBrk="1" hangingPunct="1"/>
            <a:r>
              <a:rPr lang="en-US" altLang="en-US" dirty="0" smtClean="0"/>
              <a:t>This function simulates </a:t>
            </a:r>
            <a:r>
              <a:rPr lang="en-US" altLang="en-US" i="1" dirty="0" smtClean="0"/>
              <a:t>n</a:t>
            </a:r>
            <a:r>
              <a:rPr lang="en-US" altLang="en-US" dirty="0" smtClean="0"/>
              <a:t> games and keeps track of how many wins there are for each player.</a:t>
            </a:r>
          </a:p>
          <a:p>
            <a:pPr eaLnBrk="1" hangingPunct="1"/>
            <a:r>
              <a:rPr lang="en-US" altLang="en-US" dirty="0" smtClean="0">
                <a:latin typeface="Times New Roman" panose="02020603050405020304" pitchFamily="18" charset="0"/>
              </a:rPr>
              <a:t>“</a:t>
            </a:r>
            <a:r>
              <a:rPr lang="en-US" altLang="en-US" dirty="0" smtClean="0"/>
              <a:t>Simulate </a:t>
            </a:r>
            <a:r>
              <a:rPr lang="en-US" altLang="en-US" i="1" dirty="0" smtClean="0"/>
              <a:t>n</a:t>
            </a:r>
            <a:r>
              <a:rPr lang="en-US" altLang="en-US" dirty="0" smtClean="0"/>
              <a:t> games</a:t>
            </a:r>
            <a:r>
              <a:rPr lang="en-US" altLang="en-US" dirty="0" smtClean="0">
                <a:latin typeface="Times New Roman" panose="02020603050405020304" pitchFamily="18" charset="0"/>
              </a:rPr>
              <a:t>”</a:t>
            </a:r>
            <a:r>
              <a:rPr lang="en-US" altLang="en-US" dirty="0" smtClean="0"/>
              <a:t> sounds like a counted loop, and tracking wins sounds like a good job for accumulator variables.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D9769D0-9AA9-4D7E-97B6-463EF36BC7A0}" type="slidenum">
              <a:rPr lang="en-US" altLang="en-US" sz="1400"/>
              <a:pPr eaLnBrk="1" hangingPunct="1"/>
              <a:t>43</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smtClean="0"/>
              <a:t>Designing simNGames</a:t>
            </a:r>
          </a:p>
        </p:txBody>
      </p:sp>
      <p:sp>
        <p:nvSpPr>
          <p:cNvPr id="46085" name="Rectangle 3"/>
          <p:cNvSpPr>
            <a:spLocks noGrp="1" noChangeArrowheads="1"/>
          </p:cNvSpPr>
          <p:nvPr>
            <p:ph type="body" idx="1"/>
          </p:nvPr>
        </p:nvSpPr>
        <p:spPr/>
        <p:txBody>
          <a:bodyPr/>
          <a:lstStyle/>
          <a:p>
            <a:pPr marL="0" indent="0" eaLnBrk="1" hangingPunct="1">
              <a:buNone/>
            </a:pPr>
            <a:r>
              <a:rPr lang="en-US" altLang="en-US" sz="2800" dirty="0" smtClean="0">
                <a:latin typeface="Courier New" panose="02070309020205020404" pitchFamily="49" charset="0"/>
              </a:rPr>
              <a:t>initialize </a:t>
            </a:r>
            <a:r>
              <a:rPr lang="en-US" altLang="en-US" sz="2800" dirty="0" err="1" smtClean="0">
                <a:latin typeface="Courier New" panose="02070309020205020404" pitchFamily="49" charset="0"/>
              </a:rPr>
              <a:t>winsA</a:t>
            </a:r>
            <a:r>
              <a:rPr lang="en-US" altLang="en-US" sz="2800" dirty="0" smtClean="0">
                <a:latin typeface="Courier New" panose="02070309020205020404" pitchFamily="49" charset="0"/>
              </a:rPr>
              <a:t> and </a:t>
            </a:r>
            <a:r>
              <a:rPr lang="en-US" altLang="en-US" sz="2800" dirty="0" err="1" smtClean="0">
                <a:latin typeface="Courier New" panose="02070309020205020404" pitchFamily="49" charset="0"/>
              </a:rPr>
              <a:t>winsB</a:t>
            </a:r>
            <a:r>
              <a:rPr lang="en-US" altLang="en-US" sz="2800" dirty="0" smtClean="0">
                <a:latin typeface="Courier New" panose="02070309020205020404" pitchFamily="49" charset="0"/>
              </a:rPr>
              <a:t> to 0</a:t>
            </a:r>
            <a:br>
              <a:rPr lang="en-US" altLang="en-US" sz="2800" dirty="0" smtClean="0">
                <a:latin typeface="Courier New" panose="02070309020205020404" pitchFamily="49" charset="0"/>
              </a:rPr>
            </a:br>
            <a:r>
              <a:rPr lang="en-US" altLang="en-US" sz="2800" dirty="0" smtClean="0">
                <a:latin typeface="Courier New" panose="02070309020205020404" pitchFamily="49" charset="0"/>
              </a:rPr>
              <a:t>loop n times</a:t>
            </a:r>
            <a:br>
              <a:rPr lang="en-US" altLang="en-US" sz="2800" dirty="0" smtClean="0">
                <a:latin typeface="Courier New" panose="02070309020205020404" pitchFamily="49" charset="0"/>
              </a:rPr>
            </a:br>
            <a:r>
              <a:rPr lang="en-US" altLang="en-US" sz="2800" dirty="0" smtClean="0">
                <a:latin typeface="Courier New" panose="02070309020205020404" pitchFamily="49" charset="0"/>
              </a:rPr>
              <a:t>   simulate a game</a:t>
            </a:r>
            <a:br>
              <a:rPr lang="en-US" altLang="en-US" sz="2800" dirty="0" smtClean="0">
                <a:latin typeface="Courier New" panose="02070309020205020404" pitchFamily="49" charset="0"/>
              </a:rPr>
            </a:br>
            <a:r>
              <a:rPr lang="en-US" altLang="en-US" sz="2800" dirty="0" smtClean="0">
                <a:latin typeface="Courier New" panose="02070309020205020404" pitchFamily="49" charset="0"/>
              </a:rPr>
              <a:t>   if </a:t>
            </a:r>
            <a:r>
              <a:rPr lang="en-US" altLang="en-US" sz="2800" dirty="0" err="1" smtClean="0">
                <a:latin typeface="Courier New" panose="02070309020205020404" pitchFamily="49" charset="0"/>
              </a:rPr>
              <a:t>playerA</a:t>
            </a:r>
            <a:r>
              <a:rPr lang="en-US" altLang="en-US" sz="2800" dirty="0" smtClean="0">
                <a:latin typeface="Courier New" panose="02070309020205020404" pitchFamily="49" charset="0"/>
              </a:rPr>
              <a:t> wins</a:t>
            </a:r>
            <a:br>
              <a:rPr lang="en-US" altLang="en-US" sz="2800" dirty="0" smtClean="0">
                <a:latin typeface="Courier New" panose="02070309020205020404" pitchFamily="49" charset="0"/>
              </a:rPr>
            </a:br>
            <a:r>
              <a:rPr lang="en-US" altLang="en-US" sz="2800" dirty="0" smtClean="0">
                <a:latin typeface="Courier New" panose="02070309020205020404" pitchFamily="49" charset="0"/>
              </a:rPr>
              <a:t>      add one to </a:t>
            </a:r>
            <a:r>
              <a:rPr lang="en-US" altLang="en-US" sz="2800" dirty="0" err="1" smtClean="0">
                <a:latin typeface="Courier New" panose="02070309020205020404" pitchFamily="49" charset="0"/>
              </a:rPr>
              <a:t>winsA</a:t>
            </a:r>
            <a:r>
              <a:rPr lang="en-US" altLang="en-US" sz="2800" dirty="0" smtClean="0">
                <a:latin typeface="Courier New" panose="02070309020205020404" pitchFamily="49" charset="0"/>
              </a:rPr>
              <a:t/>
            </a:r>
            <a:br>
              <a:rPr lang="en-US" altLang="en-US" sz="2800" dirty="0" smtClean="0">
                <a:latin typeface="Courier New" panose="02070309020205020404" pitchFamily="49" charset="0"/>
              </a:rPr>
            </a:br>
            <a:r>
              <a:rPr lang="en-US" altLang="en-US" sz="2800" dirty="0" smtClean="0">
                <a:latin typeface="Courier New" panose="02070309020205020404" pitchFamily="49" charset="0"/>
              </a:rPr>
              <a:t>   else</a:t>
            </a:r>
            <a:br>
              <a:rPr lang="en-US" altLang="en-US" sz="2800" dirty="0" smtClean="0">
                <a:latin typeface="Courier New" panose="02070309020205020404" pitchFamily="49" charset="0"/>
              </a:rPr>
            </a:br>
            <a:r>
              <a:rPr lang="en-US" altLang="en-US" sz="2800" dirty="0" smtClean="0">
                <a:latin typeface="Courier New" panose="02070309020205020404" pitchFamily="49" charset="0"/>
              </a:rPr>
              <a:t>      add one to </a:t>
            </a:r>
            <a:r>
              <a:rPr lang="en-US" altLang="en-US" sz="2800" dirty="0" err="1" smtClean="0">
                <a:latin typeface="Courier New" panose="02070309020205020404" pitchFamily="49" charset="0"/>
              </a:rPr>
              <a:t>winsB</a:t>
            </a:r>
            <a:endParaRPr lang="en-US" altLang="en-US" sz="2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62D8322-0410-411D-8CB8-416D3045D00F}" type="slidenum">
              <a:rPr lang="en-US" altLang="en-US" sz="1400"/>
              <a:pPr eaLnBrk="1" hangingPunct="1"/>
              <a:t>44</a:t>
            </a:fld>
            <a:endParaRPr lang="en-US" altLang="en-US" sz="1400"/>
          </a:p>
        </p:txBody>
      </p:sp>
      <p:sp>
        <p:nvSpPr>
          <p:cNvPr id="47108" name="Rectangle 2"/>
          <p:cNvSpPr>
            <a:spLocks noGrp="1" noChangeArrowheads="1"/>
          </p:cNvSpPr>
          <p:nvPr>
            <p:ph type="title"/>
          </p:nvPr>
        </p:nvSpPr>
        <p:spPr/>
        <p:txBody>
          <a:bodyPr/>
          <a:lstStyle/>
          <a:p>
            <a:pPr eaLnBrk="1" hangingPunct="1"/>
            <a:r>
              <a:rPr lang="en-US" altLang="en-US" smtClean="0"/>
              <a:t>Designing simNGames</a:t>
            </a:r>
          </a:p>
        </p:txBody>
      </p:sp>
      <p:sp>
        <p:nvSpPr>
          <p:cNvPr id="145411" name="Rectangle 3"/>
          <p:cNvSpPr>
            <a:spLocks noGrp="1" noChangeArrowheads="1"/>
          </p:cNvSpPr>
          <p:nvPr>
            <p:ph type="body" idx="1"/>
          </p:nvPr>
        </p:nvSpPr>
        <p:spPr>
          <a:xfrm>
            <a:off x="0" y="2017713"/>
            <a:ext cx="9067800" cy="4114800"/>
          </a:xfrm>
        </p:spPr>
        <p:txBody>
          <a:bodyPr/>
          <a:lstStyle/>
          <a:p>
            <a:pPr eaLnBrk="1" hangingPunct="1"/>
            <a:r>
              <a:rPr lang="en-US" altLang="en-US" dirty="0" smtClean="0"/>
              <a:t>We already have the function signature:</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simNGames</a:t>
            </a:r>
            <a:r>
              <a:rPr lang="en-US" altLang="en-US" sz="1800" dirty="0" smtClean="0">
                <a:latin typeface="Courier New" panose="02070309020205020404" pitchFamily="49" charset="0"/>
              </a:rPr>
              <a:t>(n, </a:t>
            </a:r>
            <a:r>
              <a:rPr lang="en-US" altLang="en-US" sz="1800" dirty="0" err="1" smtClean="0">
                <a:latin typeface="Courier New" panose="02070309020205020404" pitchFamily="49" charset="0"/>
              </a:rPr>
              <a:t>probA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probB</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Simulates n games of racquetball between players A and B</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RETURNS number of wins for A, number of wins for B</a:t>
            </a:r>
          </a:p>
          <a:p>
            <a:pPr eaLnBrk="1" hangingPunct="1"/>
            <a:r>
              <a:rPr lang="en-US" altLang="en-US" dirty="0" smtClean="0"/>
              <a:t>With this information, it’s easy to get started!</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simNGames</a:t>
            </a:r>
            <a:r>
              <a:rPr lang="en-US" altLang="en-US" sz="1800" dirty="0" smtClean="0">
                <a:latin typeface="Courier New" panose="02070309020205020404" pitchFamily="49" charset="0"/>
              </a:rPr>
              <a:t>(n, </a:t>
            </a:r>
            <a:r>
              <a:rPr lang="en-US" altLang="en-US" sz="1800" dirty="0" err="1" smtClean="0">
                <a:latin typeface="Courier New" panose="02070309020205020404" pitchFamily="49" charset="0"/>
              </a:rPr>
              <a:t>probA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probB</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Simulates n games of racquetball between players A and B</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RETURNS number of wins for A, number of wins for B</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winsA</a:t>
            </a:r>
            <a:r>
              <a:rPr lang="en-US" altLang="en-US" sz="1800" dirty="0" smtClean="0">
                <a:latin typeface="Courier New" panose="02070309020205020404" pitchFamily="49" charset="0"/>
              </a:rPr>
              <a:t> = 0</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winsB</a:t>
            </a:r>
            <a:r>
              <a:rPr lang="en-US" altLang="en-US" sz="1800" dirty="0" smtClean="0">
                <a:latin typeface="Courier New" panose="02070309020205020404" pitchFamily="49" charset="0"/>
              </a:rPr>
              <a:t> = 0</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for </a:t>
            </a:r>
            <a:r>
              <a:rPr lang="en-US" altLang="en-US" sz="1800" dirty="0" err="1" smtClean="0">
                <a:latin typeface="Courier New" panose="02070309020205020404" pitchFamily="49" charset="0"/>
              </a:rPr>
              <a:t>i</a:t>
            </a:r>
            <a:r>
              <a:rPr lang="en-US" altLang="en-US" sz="1800" dirty="0" smtClean="0">
                <a:latin typeface="Courier New" panose="02070309020205020404" pitchFamily="49" charset="0"/>
              </a:rPr>
              <a:t> in range(n):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5C77F0C-729E-400E-BCEC-9CC9AEA78AB8}" type="slidenum">
              <a:rPr lang="en-US" altLang="en-US" sz="1400"/>
              <a:pPr eaLnBrk="1" hangingPunct="1"/>
              <a:t>45</a:t>
            </a:fld>
            <a:endParaRPr lang="en-US" altLang="en-US" sz="1400"/>
          </a:p>
        </p:txBody>
      </p:sp>
      <p:sp>
        <p:nvSpPr>
          <p:cNvPr id="48132" name="Rectangle 2"/>
          <p:cNvSpPr>
            <a:spLocks noGrp="1" noChangeArrowheads="1"/>
          </p:cNvSpPr>
          <p:nvPr>
            <p:ph type="title"/>
          </p:nvPr>
        </p:nvSpPr>
        <p:spPr/>
        <p:txBody>
          <a:bodyPr/>
          <a:lstStyle/>
          <a:p>
            <a:pPr eaLnBrk="1" hangingPunct="1"/>
            <a:r>
              <a:rPr lang="en-US" altLang="en-US" smtClean="0"/>
              <a:t>Designing simNGames</a:t>
            </a:r>
          </a:p>
        </p:txBody>
      </p:sp>
      <p:sp>
        <p:nvSpPr>
          <p:cNvPr id="146435" name="Rectangle 3"/>
          <p:cNvSpPr>
            <a:spLocks noGrp="1" noChangeArrowheads="1"/>
          </p:cNvSpPr>
          <p:nvPr>
            <p:ph type="body" idx="1"/>
          </p:nvPr>
        </p:nvSpPr>
        <p:spPr/>
        <p:txBody>
          <a:bodyPr/>
          <a:lstStyle/>
          <a:p>
            <a:pPr eaLnBrk="1" hangingPunct="1"/>
            <a:r>
              <a:rPr lang="en-US" altLang="en-US" sz="2800" smtClean="0"/>
              <a:t>The next thing we need to do is simulate a game of racquetball. We</a:t>
            </a:r>
            <a:r>
              <a:rPr lang="en-US" altLang="en-US" sz="2800" smtClean="0">
                <a:latin typeface="Times New Roman" panose="02020603050405020304" pitchFamily="18" charset="0"/>
              </a:rPr>
              <a:t>’</a:t>
            </a:r>
            <a:r>
              <a:rPr lang="en-US" altLang="en-US" sz="2800" smtClean="0"/>
              <a:t>re not sure how to do that, so let</a:t>
            </a:r>
            <a:r>
              <a:rPr lang="en-US" altLang="en-US" sz="2800" smtClean="0">
                <a:latin typeface="Times New Roman" panose="02020603050405020304" pitchFamily="18" charset="0"/>
              </a:rPr>
              <a:t>’</a:t>
            </a:r>
            <a:r>
              <a:rPr lang="en-US" altLang="en-US" sz="2800" smtClean="0"/>
              <a:t>s put it off until later!</a:t>
            </a:r>
          </a:p>
          <a:p>
            <a:pPr eaLnBrk="1" hangingPunct="1"/>
            <a:r>
              <a:rPr lang="en-US" altLang="en-US" sz="2800" smtClean="0"/>
              <a:t>Let</a:t>
            </a:r>
            <a:r>
              <a:rPr lang="en-US" altLang="en-US" sz="2800" smtClean="0">
                <a:latin typeface="Times New Roman" panose="02020603050405020304" pitchFamily="18" charset="0"/>
              </a:rPr>
              <a:t>’</a:t>
            </a:r>
            <a:r>
              <a:rPr lang="en-US" altLang="en-US" sz="2800" smtClean="0"/>
              <a:t>s assume there</a:t>
            </a:r>
            <a:r>
              <a:rPr lang="en-US" altLang="en-US" sz="2800" smtClean="0">
                <a:latin typeface="Times New Roman" panose="02020603050405020304" pitchFamily="18" charset="0"/>
              </a:rPr>
              <a:t>’</a:t>
            </a:r>
            <a:r>
              <a:rPr lang="en-US" altLang="en-US" sz="2800" smtClean="0"/>
              <a:t>s a function called </a:t>
            </a:r>
            <a:r>
              <a:rPr lang="en-US" altLang="en-US" sz="2800" smtClean="0">
                <a:latin typeface="Courier New" panose="02070309020205020404" pitchFamily="49" charset="0"/>
              </a:rPr>
              <a:t>simOneGame</a:t>
            </a:r>
            <a:r>
              <a:rPr lang="en-US" altLang="en-US" sz="2800" smtClean="0"/>
              <a:t> that can do it.</a:t>
            </a:r>
          </a:p>
          <a:p>
            <a:pPr eaLnBrk="1" hangingPunct="1"/>
            <a:r>
              <a:rPr lang="en-US" altLang="en-US" sz="2800" smtClean="0"/>
              <a:t>The inputs to </a:t>
            </a:r>
            <a:r>
              <a:rPr lang="en-US" altLang="en-US" sz="2800" smtClean="0">
                <a:latin typeface="Courier New" panose="02070309020205020404" pitchFamily="49" charset="0"/>
              </a:rPr>
              <a:t>simOneGame</a:t>
            </a:r>
            <a:r>
              <a:rPr lang="en-US" altLang="en-US" sz="2800" smtClean="0"/>
              <a:t> are easy – the probabilities for each player. But what is the output?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A14DD26-6429-4267-8BB9-D9BDE0C12E2C}" type="slidenum">
              <a:rPr lang="en-US" altLang="en-US" sz="1400"/>
              <a:pPr eaLnBrk="1" hangingPunct="1"/>
              <a:t>46</a:t>
            </a:fld>
            <a:endParaRPr lang="en-US" altLang="en-US" sz="1400"/>
          </a:p>
        </p:txBody>
      </p:sp>
      <p:sp>
        <p:nvSpPr>
          <p:cNvPr id="49156" name="Rectangle 2"/>
          <p:cNvSpPr>
            <a:spLocks noGrp="1" noChangeArrowheads="1"/>
          </p:cNvSpPr>
          <p:nvPr>
            <p:ph type="title"/>
          </p:nvPr>
        </p:nvSpPr>
        <p:spPr/>
        <p:txBody>
          <a:bodyPr/>
          <a:lstStyle/>
          <a:p>
            <a:pPr eaLnBrk="1" hangingPunct="1"/>
            <a:r>
              <a:rPr lang="en-US" altLang="en-US" smtClean="0"/>
              <a:t>Designing simNGames</a:t>
            </a:r>
          </a:p>
        </p:txBody>
      </p:sp>
      <p:sp>
        <p:nvSpPr>
          <p:cNvPr id="147459" name="Rectangle 3"/>
          <p:cNvSpPr>
            <a:spLocks noGrp="1" noChangeArrowheads="1"/>
          </p:cNvSpPr>
          <p:nvPr>
            <p:ph type="body" idx="1"/>
          </p:nvPr>
        </p:nvSpPr>
        <p:spPr/>
        <p:txBody>
          <a:bodyPr/>
          <a:lstStyle/>
          <a:p>
            <a:pPr eaLnBrk="1" hangingPunct="1"/>
            <a:r>
              <a:rPr lang="en-US" altLang="en-US" smtClean="0"/>
              <a:t>We need to know who won the game. How can we get this information?</a:t>
            </a:r>
          </a:p>
          <a:p>
            <a:pPr eaLnBrk="1" hangingPunct="1"/>
            <a:r>
              <a:rPr lang="en-US" altLang="en-US" smtClean="0"/>
              <a:t>The easiest way is to pass back the final score.</a:t>
            </a:r>
          </a:p>
          <a:p>
            <a:pPr eaLnBrk="1" hangingPunct="1"/>
            <a:r>
              <a:rPr lang="en-US" altLang="en-US" smtClean="0"/>
              <a:t>The player with the higher score wins and gets their accumulator incremented by one.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B6DD495-9E30-4179-A9D4-EDEC7D5B871D}" type="slidenum">
              <a:rPr lang="en-US" altLang="en-US" sz="1400"/>
              <a:pPr eaLnBrk="1" hangingPunct="1"/>
              <a:t>47</a:t>
            </a:fld>
            <a:endParaRPr lang="en-US" altLang="en-US" sz="1400"/>
          </a:p>
        </p:txBody>
      </p:sp>
      <p:sp>
        <p:nvSpPr>
          <p:cNvPr id="50180" name="Rectangle 2"/>
          <p:cNvSpPr>
            <a:spLocks noGrp="1" noChangeArrowheads="1"/>
          </p:cNvSpPr>
          <p:nvPr>
            <p:ph type="title"/>
          </p:nvPr>
        </p:nvSpPr>
        <p:spPr/>
        <p:txBody>
          <a:bodyPr/>
          <a:lstStyle/>
          <a:p>
            <a:pPr eaLnBrk="1" hangingPunct="1"/>
            <a:r>
              <a:rPr lang="en-US" altLang="en-US" smtClean="0"/>
              <a:t>Designing simNGames</a:t>
            </a:r>
          </a:p>
        </p:txBody>
      </p:sp>
      <p:sp>
        <p:nvSpPr>
          <p:cNvPr id="50181" name="Rectangle 3"/>
          <p:cNvSpPr>
            <a:spLocks noGrp="1" noChangeArrowheads="1"/>
          </p:cNvSpPr>
          <p:nvPr>
            <p:ph type="body" idx="1"/>
          </p:nvPr>
        </p:nvSpPr>
        <p:spPr>
          <a:xfrm>
            <a:off x="381000" y="2017713"/>
            <a:ext cx="8763000" cy="4114800"/>
          </a:xfrm>
        </p:spPr>
        <p:txBody>
          <a:bodyPr/>
          <a:lstStyle/>
          <a:p>
            <a:pPr eaLnBrk="1" hangingPunct="1">
              <a:buFont typeface="Wingdings" panose="05000000000000000000" pitchFamily="2" charset="2"/>
              <a:buNone/>
            </a:pP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simNGames</a:t>
            </a:r>
            <a:r>
              <a:rPr lang="en-US" altLang="en-US" sz="1800" dirty="0" smtClean="0">
                <a:latin typeface="Courier New" panose="02070309020205020404" pitchFamily="49" charset="0"/>
              </a:rPr>
              <a:t>(n, </a:t>
            </a:r>
            <a:r>
              <a:rPr lang="en-US" altLang="en-US" sz="1800" dirty="0" err="1" smtClean="0">
                <a:latin typeface="Courier New" panose="02070309020205020404" pitchFamily="49" charset="0"/>
              </a:rPr>
              <a:t>probA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probB</a:t>
            </a:r>
            <a:r>
              <a:rPr lang="en-US" altLang="en-US" sz="1800" dirty="0" smtClean="0">
                <a:latin typeface="Courier New" panose="02070309020205020404" pitchFamily="49" charset="0"/>
              </a:rPr>
              <a:t>):</a:t>
            </a:r>
          </a:p>
          <a:p>
            <a:pPr eaLnBrk="1" hangingPunct="1">
              <a:buFont typeface="Wingdings" panose="05000000000000000000" pitchFamily="2" charset="2"/>
              <a:buNone/>
            </a:pPr>
            <a:r>
              <a:rPr lang="en-US" altLang="en-US" sz="1800" dirty="0" smtClean="0">
                <a:latin typeface="Courier New" panose="02070309020205020404" pitchFamily="49" charset="0"/>
              </a:rPr>
              <a:t>    # Simulates n games of racquetball between players A and B</a:t>
            </a:r>
          </a:p>
          <a:p>
            <a:pPr eaLnBrk="1" hangingPunct="1">
              <a:buFont typeface="Wingdings" panose="05000000000000000000" pitchFamily="2" charset="2"/>
              <a:buNone/>
            </a:pPr>
            <a:r>
              <a:rPr lang="en-US" altLang="en-US" sz="1800" dirty="0" smtClean="0">
                <a:latin typeface="Courier New" panose="02070309020205020404" pitchFamily="49" charset="0"/>
              </a:rPr>
              <a:t>    # RETURNS number of wins for A, number of wins for B</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winsA</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winsB</a:t>
            </a:r>
            <a:r>
              <a:rPr lang="en-US" altLang="en-US" sz="1800" dirty="0" smtClean="0">
                <a:latin typeface="Courier New" panose="02070309020205020404" pitchFamily="49" charset="0"/>
              </a:rPr>
              <a:t> = 0</a:t>
            </a:r>
          </a:p>
          <a:p>
            <a:pPr eaLnBrk="1" hangingPunct="1">
              <a:buFont typeface="Wingdings" panose="05000000000000000000" pitchFamily="2" charset="2"/>
              <a:buNone/>
            </a:pPr>
            <a:r>
              <a:rPr lang="en-US" altLang="en-US" sz="1800" dirty="0" smtClean="0">
                <a:latin typeface="Courier New" panose="02070309020205020404" pitchFamily="49" charset="0"/>
              </a:rPr>
              <a:t>    for </a:t>
            </a:r>
            <a:r>
              <a:rPr lang="en-US" altLang="en-US" sz="1800" dirty="0" err="1" smtClean="0">
                <a:latin typeface="Courier New" panose="02070309020205020404" pitchFamily="49" charset="0"/>
              </a:rPr>
              <a:t>i</a:t>
            </a:r>
            <a:r>
              <a:rPr lang="en-US" altLang="en-US" sz="1800" dirty="0" smtClean="0">
                <a:latin typeface="Courier New" panose="02070309020205020404" pitchFamily="49" charset="0"/>
              </a:rPr>
              <a:t> in range(n):</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scoreA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scoreB</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simOneGame</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probA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probB</a:t>
            </a:r>
            <a:r>
              <a:rPr lang="en-US" altLang="en-US" sz="1800" dirty="0" smtClean="0">
                <a:latin typeface="Courier New" panose="02070309020205020404" pitchFamily="49" charset="0"/>
              </a:rPr>
              <a:t>)</a:t>
            </a:r>
          </a:p>
          <a:p>
            <a:pPr eaLnBrk="1" hangingPunct="1">
              <a:buFont typeface="Wingdings" panose="05000000000000000000" pitchFamily="2" charset="2"/>
              <a:buNone/>
            </a:pPr>
            <a:r>
              <a:rPr lang="en-US" altLang="en-US" sz="1800" dirty="0" smtClean="0">
                <a:latin typeface="Courier New" panose="02070309020205020404" pitchFamily="49" charset="0"/>
              </a:rPr>
              <a:t>        if </a:t>
            </a:r>
            <a:r>
              <a:rPr lang="en-US" altLang="en-US" sz="1800" dirty="0" err="1" smtClean="0">
                <a:latin typeface="Courier New" panose="02070309020205020404" pitchFamily="49" charset="0"/>
              </a:rPr>
              <a:t>scoreA</a:t>
            </a:r>
            <a:r>
              <a:rPr lang="en-US" altLang="en-US" sz="1800" dirty="0" smtClean="0">
                <a:latin typeface="Courier New" panose="02070309020205020404" pitchFamily="49" charset="0"/>
              </a:rPr>
              <a:t> &gt; </a:t>
            </a:r>
            <a:r>
              <a:rPr lang="en-US" altLang="en-US" sz="1800" dirty="0" err="1" smtClean="0">
                <a:latin typeface="Courier New" panose="02070309020205020404" pitchFamily="49" charset="0"/>
              </a:rPr>
              <a:t>scoreB</a:t>
            </a:r>
            <a:r>
              <a:rPr lang="en-US" altLang="en-US" sz="1800" dirty="0" smtClean="0">
                <a:latin typeface="Courier New" panose="02070309020205020404" pitchFamily="49" charset="0"/>
              </a:rPr>
              <a:t>:</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winsA</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winsA</a:t>
            </a:r>
            <a:r>
              <a:rPr lang="en-US" altLang="en-US" sz="1800" dirty="0" smtClean="0">
                <a:latin typeface="Courier New" panose="02070309020205020404" pitchFamily="49" charset="0"/>
              </a:rPr>
              <a:t> + 1</a:t>
            </a:r>
          </a:p>
          <a:p>
            <a:pPr eaLnBrk="1" hangingPunct="1">
              <a:buFont typeface="Wingdings" panose="05000000000000000000" pitchFamily="2" charset="2"/>
              <a:buNone/>
            </a:pPr>
            <a:r>
              <a:rPr lang="en-US" altLang="en-US" sz="1800" dirty="0" smtClean="0">
                <a:latin typeface="Courier New" panose="02070309020205020404" pitchFamily="49" charset="0"/>
              </a:rPr>
              <a:t>        else:</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winsB</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winsB</a:t>
            </a:r>
            <a:r>
              <a:rPr lang="en-US" altLang="en-US" sz="1800" dirty="0" smtClean="0">
                <a:latin typeface="Courier New" panose="02070309020205020404" pitchFamily="49" charset="0"/>
              </a:rPr>
              <a:t> + 1</a:t>
            </a:r>
          </a:p>
          <a:p>
            <a:pPr eaLnBrk="1" hangingPunct="1">
              <a:buFont typeface="Wingdings" panose="05000000000000000000" pitchFamily="2" charset="2"/>
              <a:buNone/>
            </a:pPr>
            <a:r>
              <a:rPr lang="en-US" altLang="en-US" sz="1800" dirty="0" smtClean="0">
                <a:latin typeface="Courier New" panose="02070309020205020404" pitchFamily="49" charset="0"/>
              </a:rPr>
              <a:t>    return </a:t>
            </a:r>
            <a:r>
              <a:rPr lang="en-US" altLang="en-US" sz="1800" dirty="0" err="1" smtClean="0">
                <a:latin typeface="Courier New" panose="02070309020205020404" pitchFamily="49" charset="0"/>
              </a:rPr>
              <a:t>winsA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winsB</a:t>
            </a:r>
            <a:endParaRPr lang="en-US" altLang="en-US" sz="1800" dirty="0" smtClean="0">
              <a:latin typeface="Courier New" panose="02070309020205020404" pitchFamily="49" charset="0"/>
            </a:endParaRPr>
          </a:p>
          <a:p>
            <a:pPr eaLnBrk="1" hangingPunct="1">
              <a:buFont typeface="Wingdings" panose="05000000000000000000" pitchFamily="2" charset="2"/>
              <a:buNone/>
            </a:pPr>
            <a:endParaRPr lang="en-US" altLang="en-US" sz="15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12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482215D-7B00-47E5-B70C-2B913D9CDF46}" type="slidenum">
              <a:rPr lang="en-US" altLang="en-US" sz="1400"/>
              <a:pPr eaLnBrk="1" hangingPunct="1"/>
              <a:t>48</a:t>
            </a:fld>
            <a:endParaRPr lang="en-US" altLang="en-US" sz="1400"/>
          </a:p>
        </p:txBody>
      </p:sp>
      <p:sp>
        <p:nvSpPr>
          <p:cNvPr id="51204" name="Rectangle 2"/>
          <p:cNvSpPr>
            <a:spLocks noGrp="1" noChangeArrowheads="1"/>
          </p:cNvSpPr>
          <p:nvPr>
            <p:ph type="title"/>
          </p:nvPr>
        </p:nvSpPr>
        <p:spPr/>
        <p:txBody>
          <a:bodyPr/>
          <a:lstStyle/>
          <a:p>
            <a:pPr eaLnBrk="1" hangingPunct="1"/>
            <a:r>
              <a:rPr lang="en-US" altLang="en-US" smtClean="0"/>
              <a:t>Designing simNGames</a:t>
            </a:r>
          </a:p>
        </p:txBody>
      </p:sp>
      <p:pic>
        <p:nvPicPr>
          <p:cNvPr id="2" name="Picture 1"/>
          <p:cNvPicPr>
            <a:picLocks noChangeAspect="1"/>
          </p:cNvPicPr>
          <p:nvPr/>
        </p:nvPicPr>
        <p:blipFill>
          <a:blip r:embed="rId2"/>
          <a:stretch>
            <a:fillRect/>
          </a:stretch>
        </p:blipFill>
        <p:spPr>
          <a:xfrm>
            <a:off x="1150938" y="2043708"/>
            <a:ext cx="6888481" cy="426330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9717ED2-7E7F-4D58-BA63-2EB0C6FBE89F}" type="slidenum">
              <a:rPr lang="en-US" altLang="en-US" sz="1400"/>
              <a:pPr eaLnBrk="1" hangingPunct="1"/>
              <a:t>49</a:t>
            </a:fld>
            <a:endParaRPr lang="en-US" altLang="en-US" sz="1400"/>
          </a:p>
        </p:txBody>
      </p:sp>
      <p:sp>
        <p:nvSpPr>
          <p:cNvPr id="52228" name="Rectangle 2"/>
          <p:cNvSpPr>
            <a:spLocks noGrp="1" noChangeArrowheads="1"/>
          </p:cNvSpPr>
          <p:nvPr>
            <p:ph type="title"/>
          </p:nvPr>
        </p:nvSpPr>
        <p:spPr/>
        <p:txBody>
          <a:bodyPr/>
          <a:lstStyle/>
          <a:p>
            <a:pPr eaLnBrk="1" hangingPunct="1"/>
            <a:r>
              <a:rPr lang="en-US" altLang="en-US" smtClean="0"/>
              <a:t>Third-Level Design</a:t>
            </a:r>
          </a:p>
        </p:txBody>
      </p:sp>
      <p:sp>
        <p:nvSpPr>
          <p:cNvPr id="151555" name="Rectangle 3"/>
          <p:cNvSpPr>
            <a:spLocks noGrp="1" noChangeArrowheads="1"/>
          </p:cNvSpPr>
          <p:nvPr>
            <p:ph type="body" idx="1"/>
          </p:nvPr>
        </p:nvSpPr>
        <p:spPr/>
        <p:txBody>
          <a:bodyPr/>
          <a:lstStyle/>
          <a:p>
            <a:pPr eaLnBrk="1" hangingPunct="1"/>
            <a:r>
              <a:rPr lang="en-US" altLang="en-US" smtClean="0"/>
              <a:t>The next function we need to write is </a:t>
            </a:r>
            <a:r>
              <a:rPr lang="en-US" altLang="en-US" smtClean="0">
                <a:latin typeface="Courier New" panose="02070309020205020404" pitchFamily="49" charset="0"/>
              </a:rPr>
              <a:t>simOneGame</a:t>
            </a:r>
            <a:r>
              <a:rPr lang="en-US" altLang="en-US" smtClean="0"/>
              <a:t>, where the logic of the racquetball rules lies.</a:t>
            </a:r>
          </a:p>
          <a:p>
            <a:pPr eaLnBrk="1" hangingPunct="1"/>
            <a:r>
              <a:rPr lang="en-US" altLang="en-US" smtClean="0"/>
              <a:t>Players keep doing rallies until the game is over, which implies the use of an indefinite loop, since we don’t know ahead of time how many rallies there will be before the game is over.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7700D94-A07A-4EA0-8D37-A210E0211EB1}" type="slidenum">
              <a:rPr lang="en-US" altLang="en-US" sz="1400"/>
              <a:pPr eaLnBrk="1" hangingPunct="1"/>
              <a:t>5</a:t>
            </a:fld>
            <a:endParaRPr lang="en-US" altLang="en-US" sz="1400"/>
          </a:p>
        </p:txBody>
      </p:sp>
      <p:sp>
        <p:nvSpPr>
          <p:cNvPr id="7172" name="Rectangle 2"/>
          <p:cNvSpPr>
            <a:spLocks noGrp="1" noChangeArrowheads="1"/>
          </p:cNvSpPr>
          <p:nvPr>
            <p:ph type="title"/>
          </p:nvPr>
        </p:nvSpPr>
        <p:spPr/>
        <p:txBody>
          <a:bodyPr/>
          <a:lstStyle/>
          <a:p>
            <a:pPr eaLnBrk="1" hangingPunct="1"/>
            <a:r>
              <a:rPr lang="en-US" altLang="en-US" smtClean="0"/>
              <a:t>A Simulation Problem</a:t>
            </a:r>
          </a:p>
        </p:txBody>
      </p:sp>
      <p:sp>
        <p:nvSpPr>
          <p:cNvPr id="100355" name="Rectangle 3"/>
          <p:cNvSpPr>
            <a:spLocks noGrp="1" noChangeArrowheads="1"/>
          </p:cNvSpPr>
          <p:nvPr>
            <p:ph type="body" idx="1"/>
          </p:nvPr>
        </p:nvSpPr>
        <p:spPr/>
        <p:txBody>
          <a:bodyPr/>
          <a:lstStyle/>
          <a:p>
            <a:pPr eaLnBrk="1" hangingPunct="1"/>
            <a:r>
              <a:rPr lang="en-US" altLang="en-US" sz="2800" smtClean="0"/>
              <a:t>Denny Dibblebit often plays racquetball with players who are slightly better than he is.</a:t>
            </a:r>
          </a:p>
          <a:p>
            <a:pPr eaLnBrk="1" hangingPunct="1"/>
            <a:r>
              <a:rPr lang="en-US" altLang="en-US" sz="2800" smtClean="0"/>
              <a:t>Denny usually loses his matches!</a:t>
            </a:r>
          </a:p>
          <a:p>
            <a:pPr eaLnBrk="1" hangingPunct="1"/>
            <a:r>
              <a:rPr lang="en-US" altLang="en-US" sz="2800" smtClean="0"/>
              <a:t>Shouldn</a:t>
            </a:r>
            <a:r>
              <a:rPr lang="en-US" altLang="en-US" sz="2800" smtClean="0">
                <a:latin typeface="Times New Roman" panose="02020603050405020304" pitchFamily="18" charset="0"/>
              </a:rPr>
              <a:t>’</a:t>
            </a:r>
            <a:r>
              <a:rPr lang="en-US" altLang="en-US" sz="2800" smtClean="0"/>
              <a:t>t players who are </a:t>
            </a:r>
            <a:r>
              <a:rPr lang="en-US" altLang="en-US" sz="2800" i="1" smtClean="0"/>
              <a:t>a little</a:t>
            </a:r>
            <a:r>
              <a:rPr lang="en-US" altLang="en-US" sz="2800" smtClean="0"/>
              <a:t> better win </a:t>
            </a:r>
            <a:r>
              <a:rPr lang="en-US" altLang="en-US" sz="2800" i="1" smtClean="0"/>
              <a:t>a little</a:t>
            </a:r>
            <a:r>
              <a:rPr lang="en-US" altLang="en-US" sz="2800" smtClean="0"/>
              <a:t> more often?</a:t>
            </a:r>
          </a:p>
          <a:p>
            <a:pPr eaLnBrk="1" hangingPunct="1"/>
            <a:r>
              <a:rPr lang="en-US" altLang="en-US" sz="2800" smtClean="0"/>
              <a:t>Susan suggests that they write a simulation to see if slight differences in ability can cause such large differences in scores.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D457518-F971-4D49-AF22-88E7B3D9FF6C}" type="slidenum">
              <a:rPr lang="en-US" altLang="en-US" sz="1400"/>
              <a:pPr eaLnBrk="1" hangingPunct="1"/>
              <a:t>50</a:t>
            </a:fld>
            <a:endParaRPr lang="en-US" altLang="en-US" sz="1400"/>
          </a:p>
        </p:txBody>
      </p:sp>
      <p:sp>
        <p:nvSpPr>
          <p:cNvPr id="53252" name="Rectangle 2"/>
          <p:cNvSpPr>
            <a:spLocks noGrp="1" noChangeArrowheads="1"/>
          </p:cNvSpPr>
          <p:nvPr>
            <p:ph type="title"/>
          </p:nvPr>
        </p:nvSpPr>
        <p:spPr/>
        <p:txBody>
          <a:bodyPr/>
          <a:lstStyle/>
          <a:p>
            <a:pPr eaLnBrk="1" hangingPunct="1"/>
            <a:r>
              <a:rPr lang="en-US" altLang="en-US" smtClean="0"/>
              <a:t>Third-Level Design</a:t>
            </a:r>
          </a:p>
        </p:txBody>
      </p:sp>
      <p:sp>
        <p:nvSpPr>
          <p:cNvPr id="152579" name="Rectangle 3"/>
          <p:cNvSpPr>
            <a:spLocks noGrp="1" noChangeArrowheads="1"/>
          </p:cNvSpPr>
          <p:nvPr>
            <p:ph type="body" idx="1"/>
          </p:nvPr>
        </p:nvSpPr>
        <p:spPr/>
        <p:txBody>
          <a:bodyPr/>
          <a:lstStyle/>
          <a:p>
            <a:pPr eaLnBrk="1" hangingPunct="1"/>
            <a:r>
              <a:rPr lang="en-US" altLang="en-US" dirty="0" smtClean="0"/>
              <a:t>We also need to keep track of the score and who</a:t>
            </a:r>
            <a:r>
              <a:rPr lang="en-US" altLang="en-US" dirty="0" smtClean="0">
                <a:latin typeface="Times New Roman" panose="02020603050405020304" pitchFamily="18" charset="0"/>
              </a:rPr>
              <a:t>’</a:t>
            </a:r>
            <a:r>
              <a:rPr lang="en-US" altLang="en-US" dirty="0" smtClean="0"/>
              <a:t>s serving. The scores will be two accumulators, so how do we keep track of who</a:t>
            </a:r>
            <a:r>
              <a:rPr lang="en-US" altLang="en-US" dirty="0" smtClean="0">
                <a:latin typeface="Times New Roman" panose="02020603050405020304" pitchFamily="18" charset="0"/>
              </a:rPr>
              <a:t>’</a:t>
            </a:r>
            <a:r>
              <a:rPr lang="en-US" altLang="en-US" dirty="0" smtClean="0"/>
              <a:t>s serving?</a:t>
            </a:r>
          </a:p>
          <a:p>
            <a:pPr eaLnBrk="1" hangingPunct="1"/>
            <a:r>
              <a:rPr lang="en-US" altLang="en-US" dirty="0" smtClean="0"/>
              <a:t>One approach is to use a string value that alternates between </a:t>
            </a:r>
            <a:r>
              <a:rPr lang="en-US" altLang="en-US" dirty="0" smtClean="0">
                <a:latin typeface="Times New Roman" panose="02020603050405020304" pitchFamily="18" charset="0"/>
              </a:rPr>
              <a:t>“</a:t>
            </a:r>
            <a:r>
              <a:rPr lang="en-US" altLang="en-US" dirty="0" smtClean="0"/>
              <a:t>A</a:t>
            </a:r>
            <a:r>
              <a:rPr lang="en-US" altLang="en-US" dirty="0" smtClean="0">
                <a:latin typeface="Times New Roman" panose="02020603050405020304" pitchFamily="18" charset="0"/>
              </a:rPr>
              <a:t>”</a:t>
            </a:r>
            <a:r>
              <a:rPr lang="en-US" altLang="en-US" dirty="0" smtClean="0"/>
              <a:t> or </a:t>
            </a:r>
            <a:r>
              <a:rPr lang="en-US" altLang="en-US" dirty="0" smtClean="0">
                <a:latin typeface="Times New Roman" panose="02020603050405020304" pitchFamily="18" charset="0"/>
              </a:rPr>
              <a:t>“</a:t>
            </a:r>
            <a:r>
              <a:rPr lang="en-US" altLang="en-US" dirty="0" smtClean="0"/>
              <a:t>B</a:t>
            </a:r>
            <a:r>
              <a:rPr lang="en-US" altLang="en-US" dirty="0" smtClean="0">
                <a:latin typeface="Times New Roman" panose="02020603050405020304" pitchFamily="18" charset="0"/>
              </a:rPr>
              <a:t>”</a:t>
            </a:r>
            <a:r>
              <a:rPr lang="en-US" altLang="en-US" dirty="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FA79529-F809-44E8-9CAB-192194EBBEDB}" type="slidenum">
              <a:rPr lang="en-US" altLang="en-US" sz="1400"/>
              <a:pPr eaLnBrk="1" hangingPunct="1"/>
              <a:t>51</a:t>
            </a:fld>
            <a:endParaRPr lang="en-US" altLang="en-US" sz="1400"/>
          </a:p>
        </p:txBody>
      </p:sp>
      <p:sp>
        <p:nvSpPr>
          <p:cNvPr id="54276" name="Rectangle 2"/>
          <p:cNvSpPr>
            <a:spLocks noGrp="1" noChangeArrowheads="1"/>
          </p:cNvSpPr>
          <p:nvPr>
            <p:ph type="title"/>
          </p:nvPr>
        </p:nvSpPr>
        <p:spPr/>
        <p:txBody>
          <a:bodyPr/>
          <a:lstStyle/>
          <a:p>
            <a:pPr eaLnBrk="1" hangingPunct="1"/>
            <a:r>
              <a:rPr lang="en-US" altLang="en-US" smtClean="0"/>
              <a:t>Third-Level Design</a:t>
            </a:r>
          </a:p>
        </p:txBody>
      </p:sp>
      <p:sp>
        <p:nvSpPr>
          <p:cNvPr id="153603" name="Rectangle 3"/>
          <p:cNvSpPr>
            <a:spLocks noGrp="1" noChangeArrowheads="1"/>
          </p:cNvSpPr>
          <p:nvPr>
            <p:ph type="body" idx="1"/>
          </p:nvPr>
        </p:nvSpPr>
        <p:spPr>
          <a:xfrm>
            <a:off x="928635" y="1905000"/>
            <a:ext cx="7772400" cy="4114800"/>
          </a:xfrm>
        </p:spPr>
        <p:txBody>
          <a:bodyPr/>
          <a:lstStyle/>
          <a:p>
            <a:pPr eaLnBrk="1" hangingPunct="1">
              <a:lnSpc>
                <a:spcPct val="90000"/>
              </a:lnSpc>
            </a:pPr>
            <a:r>
              <a:rPr lang="en-US" altLang="en-US" sz="1800" dirty="0" smtClean="0">
                <a:latin typeface="Courier New" panose="02070309020205020404" pitchFamily="49" charset="0"/>
              </a:rPr>
              <a:t>Initialize scores to 0</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Set serving to “A”</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Loop while game is not over:</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Simulate one serve of whichever player is serving</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update the status of the game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Return scores</a:t>
            </a:r>
          </a:p>
          <a:p>
            <a:pPr eaLnBrk="1" hangingPunct="1">
              <a:lnSpc>
                <a:spcPct val="90000"/>
              </a:lnSpc>
            </a:pPr>
            <a:endParaRPr lang="en-US" altLang="en-US" sz="1800" dirty="0" smtClean="0">
              <a:latin typeface="Courier New" panose="02070309020205020404" pitchFamily="49" charset="0"/>
            </a:endParaRPr>
          </a:p>
          <a:p>
            <a:pPr eaLnBrk="1" hangingPunct="1">
              <a:lnSpc>
                <a:spcPct val="90000"/>
              </a:lnSpc>
            </a:pP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simOneGame</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probA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probB</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scoreA</a:t>
            </a:r>
            <a:r>
              <a:rPr lang="en-US" altLang="en-US" sz="1800" dirty="0" smtClean="0">
                <a:latin typeface="Courier New" panose="02070309020205020404" pitchFamily="49" charset="0"/>
              </a:rPr>
              <a:t> = 0</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scoreB</a:t>
            </a:r>
            <a:r>
              <a:rPr lang="en-US" altLang="en-US" sz="1800" dirty="0" smtClean="0">
                <a:latin typeface="Courier New" panose="02070309020205020404" pitchFamily="49" charset="0"/>
              </a:rPr>
              <a:t> = 0</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serving = "A"</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while &lt;condition&gt;:</a:t>
            </a:r>
          </a:p>
          <a:p>
            <a:pPr eaLnBrk="1" hangingPunct="1">
              <a:lnSpc>
                <a:spcPct val="90000"/>
              </a:lnSpc>
            </a:pPr>
            <a:r>
              <a:rPr lang="en-US" altLang="en-US" sz="2800" dirty="0" smtClean="0"/>
              <a:t>What will the condition be?? Let’s take the two scores and pass them to another function that returns </a:t>
            </a:r>
            <a:r>
              <a:rPr lang="en-US" altLang="en-US" sz="2800" dirty="0" smtClean="0">
                <a:latin typeface="Courier New" panose="02070309020205020404" pitchFamily="49" charset="0"/>
              </a:rPr>
              <a:t>True</a:t>
            </a:r>
            <a:r>
              <a:rPr lang="en-US" altLang="en-US" sz="2800" dirty="0" smtClean="0"/>
              <a:t> if the game is over, </a:t>
            </a:r>
            <a:r>
              <a:rPr lang="en-US" altLang="en-US" sz="2800" dirty="0" smtClean="0">
                <a:latin typeface="Courier New" panose="02070309020205020404" pitchFamily="49" charset="0"/>
              </a:rPr>
              <a:t>False</a:t>
            </a:r>
            <a:r>
              <a:rPr lang="en-US" altLang="en-US" sz="2800" dirty="0" smtClean="0"/>
              <a:t> if not.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23234" y="1374635"/>
            <a:ext cx="5920741" cy="4944941"/>
          </a:xfrm>
          <a:prstGeom prst="rect">
            <a:avLst/>
          </a:prstGeom>
        </p:spPr>
      </p:pic>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2E6C979-4C5D-4FEA-B893-D65E41170F4F}" type="slidenum">
              <a:rPr lang="en-US" altLang="en-US" sz="1400"/>
              <a:pPr eaLnBrk="1" hangingPunct="1"/>
              <a:t>52</a:t>
            </a:fld>
            <a:endParaRPr lang="en-US" altLang="en-US" sz="1400"/>
          </a:p>
        </p:txBody>
      </p:sp>
      <p:sp>
        <p:nvSpPr>
          <p:cNvPr id="55301" name="Rectangle 2"/>
          <p:cNvSpPr>
            <a:spLocks noGrp="1" noChangeArrowheads="1"/>
          </p:cNvSpPr>
          <p:nvPr>
            <p:ph type="title"/>
          </p:nvPr>
        </p:nvSpPr>
        <p:spPr/>
        <p:txBody>
          <a:bodyPr/>
          <a:lstStyle/>
          <a:p>
            <a:pPr eaLnBrk="1" hangingPunct="1"/>
            <a:r>
              <a:rPr lang="en-US" altLang="en-US" smtClean="0"/>
              <a:t>Third-Level Design</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8B42534-4DD2-422E-8EB0-F03435EF97E5}" type="slidenum">
              <a:rPr lang="en-US" altLang="en-US" sz="1400"/>
              <a:pPr eaLnBrk="1" hangingPunct="1"/>
              <a:t>53</a:t>
            </a:fld>
            <a:endParaRPr lang="en-US" altLang="en-US" sz="1400"/>
          </a:p>
        </p:txBody>
      </p:sp>
      <p:sp>
        <p:nvSpPr>
          <p:cNvPr id="56324" name="Rectangle 2"/>
          <p:cNvSpPr>
            <a:spLocks noGrp="1" noChangeArrowheads="1"/>
          </p:cNvSpPr>
          <p:nvPr>
            <p:ph type="title"/>
          </p:nvPr>
        </p:nvSpPr>
        <p:spPr/>
        <p:txBody>
          <a:bodyPr/>
          <a:lstStyle/>
          <a:p>
            <a:pPr eaLnBrk="1" hangingPunct="1"/>
            <a:r>
              <a:rPr lang="en-US" altLang="en-US" smtClean="0"/>
              <a:t>Third-Level Design</a:t>
            </a:r>
          </a:p>
        </p:txBody>
      </p:sp>
      <p:sp>
        <p:nvSpPr>
          <p:cNvPr id="155651" name="Rectangle 3"/>
          <p:cNvSpPr>
            <a:spLocks noGrp="1" noChangeArrowheads="1"/>
          </p:cNvSpPr>
          <p:nvPr>
            <p:ph type="body" idx="1"/>
          </p:nvPr>
        </p:nvSpPr>
        <p:spPr>
          <a:xfrm>
            <a:off x="152400" y="2017713"/>
            <a:ext cx="8802688" cy="4114800"/>
          </a:xfrm>
        </p:spPr>
        <p:txBody>
          <a:bodyPr/>
          <a:lstStyle/>
          <a:p>
            <a:pPr eaLnBrk="1" hangingPunct="1"/>
            <a:r>
              <a:rPr lang="en-US" altLang="en-US" dirty="0" smtClean="0"/>
              <a:t>At this point, </a:t>
            </a:r>
            <a:r>
              <a:rPr lang="en-US" altLang="en-US" dirty="0" err="1" smtClean="0">
                <a:latin typeface="Courier New" panose="02070309020205020404" pitchFamily="49" charset="0"/>
              </a:rPr>
              <a:t>simOneGame</a:t>
            </a:r>
            <a:r>
              <a:rPr lang="en-US" altLang="en-US" dirty="0" smtClean="0"/>
              <a:t> looks like this:</a:t>
            </a:r>
            <a:br>
              <a:rPr lang="en-US" altLang="en-US" dirty="0" smtClean="0"/>
            </a:br>
            <a:endParaRPr lang="en-US" altLang="en-US" dirty="0" smtClean="0"/>
          </a:p>
          <a:p>
            <a:pPr eaLnBrk="1" hangingPunct="1"/>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simOneGame</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probA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probB</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Simulates a single game or racquetball between players </a:t>
            </a:r>
            <a:r>
              <a:rPr lang="en-US" altLang="en-US" sz="1800" dirty="0">
                <a:latin typeface="Courier New" panose="02070309020205020404" pitchFamily="49" charset="0"/>
              </a:rPr>
              <a:t/>
            </a:r>
            <a:br>
              <a:rPr lang="en-US" altLang="en-US" sz="1800" dirty="0">
                <a:latin typeface="Courier New" panose="02070309020205020404" pitchFamily="49" charset="0"/>
              </a:rPr>
            </a:br>
            <a:r>
              <a:rPr lang="en-US" altLang="en-US" sz="1800" dirty="0" smtClean="0">
                <a:latin typeface="Courier New" panose="02070309020205020404" pitchFamily="49" charset="0"/>
              </a:rPr>
              <a:t>    # A and B</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RETURNS A's final score, B's final score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serving = "A"</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scoreA</a:t>
            </a:r>
            <a:r>
              <a:rPr lang="en-US" altLang="en-US" sz="1800" dirty="0" smtClean="0">
                <a:latin typeface="Courier New" panose="02070309020205020404" pitchFamily="49" charset="0"/>
              </a:rPr>
              <a:t> = 0</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scoreB</a:t>
            </a:r>
            <a:r>
              <a:rPr lang="en-US" altLang="en-US" sz="1800" dirty="0" smtClean="0">
                <a:latin typeface="Courier New" panose="02070309020205020404" pitchFamily="49" charset="0"/>
              </a:rPr>
              <a:t> = 0</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while not </a:t>
            </a:r>
            <a:r>
              <a:rPr lang="en-US" altLang="en-US" sz="1800" dirty="0" err="1" smtClean="0">
                <a:latin typeface="Courier New" panose="02070309020205020404" pitchFamily="49" charset="0"/>
              </a:rPr>
              <a:t>gameOver</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scoreA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scoreB</a:t>
            </a:r>
            <a:r>
              <a:rPr lang="en-US" altLang="en-US" sz="18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68D7F7B-5B87-4A26-A12B-1851F90C9998}" type="slidenum">
              <a:rPr lang="en-US" altLang="en-US" sz="1400"/>
              <a:pPr eaLnBrk="1" hangingPunct="1"/>
              <a:t>54</a:t>
            </a:fld>
            <a:endParaRPr lang="en-US" altLang="en-US" sz="1400"/>
          </a:p>
        </p:txBody>
      </p:sp>
      <p:sp>
        <p:nvSpPr>
          <p:cNvPr id="57348" name="Rectangle 2"/>
          <p:cNvSpPr>
            <a:spLocks noGrp="1" noChangeArrowheads="1"/>
          </p:cNvSpPr>
          <p:nvPr>
            <p:ph type="title"/>
          </p:nvPr>
        </p:nvSpPr>
        <p:spPr/>
        <p:txBody>
          <a:bodyPr/>
          <a:lstStyle/>
          <a:p>
            <a:pPr eaLnBrk="1" hangingPunct="1"/>
            <a:r>
              <a:rPr lang="en-US" altLang="en-US" smtClean="0"/>
              <a:t>Third-Level Design</a:t>
            </a:r>
          </a:p>
        </p:txBody>
      </p:sp>
      <p:sp>
        <p:nvSpPr>
          <p:cNvPr id="156675" name="Rectangle 3"/>
          <p:cNvSpPr>
            <a:spLocks noGrp="1" noChangeArrowheads="1"/>
          </p:cNvSpPr>
          <p:nvPr>
            <p:ph type="body" idx="1"/>
          </p:nvPr>
        </p:nvSpPr>
        <p:spPr/>
        <p:txBody>
          <a:bodyPr/>
          <a:lstStyle/>
          <a:p>
            <a:pPr eaLnBrk="1" hangingPunct="1"/>
            <a:r>
              <a:rPr lang="en-US" altLang="en-US" smtClean="0"/>
              <a:t>Inside the loop, we need to do a single serve. We</a:t>
            </a:r>
            <a:r>
              <a:rPr lang="en-US" altLang="en-US" smtClean="0">
                <a:latin typeface="Times New Roman" panose="02020603050405020304" pitchFamily="18" charset="0"/>
              </a:rPr>
              <a:t>’</a:t>
            </a:r>
            <a:r>
              <a:rPr lang="en-US" altLang="en-US" smtClean="0"/>
              <a:t>ll compare a random number to the provided probability to determine if the server wins the point</a:t>
            </a:r>
            <a:br>
              <a:rPr lang="en-US" altLang="en-US" smtClean="0"/>
            </a:br>
            <a:r>
              <a:rPr lang="en-US" altLang="en-US" smtClean="0"/>
              <a:t>(</a:t>
            </a:r>
            <a:r>
              <a:rPr lang="en-US" altLang="en-US" smtClean="0">
                <a:latin typeface="Courier New" panose="02070309020205020404" pitchFamily="49" charset="0"/>
              </a:rPr>
              <a:t>random() &lt; prob</a:t>
            </a:r>
            <a:r>
              <a:rPr lang="en-US" altLang="en-US" smtClean="0"/>
              <a:t>).</a:t>
            </a:r>
          </a:p>
          <a:p>
            <a:pPr eaLnBrk="1" hangingPunct="1"/>
            <a:r>
              <a:rPr lang="en-US" altLang="en-US" smtClean="0"/>
              <a:t>The probability we use is determined by whom is serving, contained in the variable </a:t>
            </a:r>
            <a:r>
              <a:rPr lang="en-US" altLang="en-US" smtClean="0">
                <a:latin typeface="Courier New" panose="02070309020205020404" pitchFamily="49" charset="0"/>
              </a:rPr>
              <a:t>serving</a:t>
            </a:r>
            <a:r>
              <a:rPr lang="en-US" altLang="en-US"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C816CD9-5FE1-4A82-AF61-678AE7657DC7}" type="slidenum">
              <a:rPr lang="en-US" altLang="en-US" sz="1400"/>
              <a:pPr eaLnBrk="1" hangingPunct="1"/>
              <a:t>55</a:t>
            </a:fld>
            <a:endParaRPr lang="en-US" altLang="en-US" sz="1400"/>
          </a:p>
        </p:txBody>
      </p:sp>
      <p:sp>
        <p:nvSpPr>
          <p:cNvPr id="58372" name="Rectangle 2"/>
          <p:cNvSpPr>
            <a:spLocks noGrp="1" noChangeArrowheads="1"/>
          </p:cNvSpPr>
          <p:nvPr>
            <p:ph type="title"/>
          </p:nvPr>
        </p:nvSpPr>
        <p:spPr/>
        <p:txBody>
          <a:bodyPr/>
          <a:lstStyle/>
          <a:p>
            <a:pPr eaLnBrk="1" hangingPunct="1"/>
            <a:r>
              <a:rPr lang="en-US" altLang="en-US" smtClean="0"/>
              <a:t>Third-Level Design</a:t>
            </a:r>
          </a:p>
        </p:txBody>
      </p:sp>
      <p:sp>
        <p:nvSpPr>
          <p:cNvPr id="157699" name="Rectangle 3"/>
          <p:cNvSpPr>
            <a:spLocks noGrp="1" noChangeArrowheads="1"/>
          </p:cNvSpPr>
          <p:nvPr>
            <p:ph type="body" idx="1"/>
          </p:nvPr>
        </p:nvSpPr>
        <p:spPr/>
        <p:txBody>
          <a:bodyPr/>
          <a:lstStyle/>
          <a:p>
            <a:pPr eaLnBrk="1" hangingPunct="1"/>
            <a:r>
              <a:rPr lang="en-US" altLang="en-US" dirty="0" smtClean="0"/>
              <a:t>If A is serving, then we use A</a:t>
            </a:r>
            <a:r>
              <a:rPr lang="en-US" altLang="en-US" dirty="0" smtClean="0">
                <a:latin typeface="Times New Roman" panose="02020603050405020304" pitchFamily="18" charset="0"/>
              </a:rPr>
              <a:t>’</a:t>
            </a:r>
            <a:r>
              <a:rPr lang="en-US" altLang="en-US" dirty="0" smtClean="0"/>
              <a:t>s probability, and based on the result of the serve, either update A</a:t>
            </a:r>
            <a:r>
              <a:rPr lang="en-US" altLang="en-US" dirty="0" smtClean="0">
                <a:latin typeface="Times New Roman" panose="02020603050405020304" pitchFamily="18" charset="0"/>
              </a:rPr>
              <a:t>’</a:t>
            </a:r>
            <a:r>
              <a:rPr lang="en-US" altLang="en-US" dirty="0" smtClean="0"/>
              <a:t>s score or change the service to B.</a:t>
            </a:r>
          </a:p>
          <a:p>
            <a:pPr eaLnBrk="1" hangingPunct="1"/>
            <a:endParaRPr lang="en-US" altLang="en-US" sz="1400" dirty="0" smtClean="0">
              <a:latin typeface="Courier New" panose="02070309020205020404" pitchFamily="49" charset="0"/>
            </a:endParaRPr>
          </a:p>
          <a:p>
            <a:pPr marL="0" indent="0" eaLnBrk="1" hangingPunct="1">
              <a:buNone/>
            </a:pPr>
            <a:r>
              <a:rPr lang="en-US" altLang="en-US" sz="1400" dirty="0" smtClean="0">
                <a:latin typeface="Courier New" panose="02070309020205020404" pitchFamily="49" charset="0"/>
              </a:rPr>
              <a:t> </a:t>
            </a:r>
            <a:r>
              <a:rPr lang="en-US" altLang="en-US" sz="2000" dirty="0" smtClean="0">
                <a:latin typeface="Courier New" panose="02070309020205020404" pitchFamily="49" charset="0"/>
              </a:rPr>
              <a:t>if serving == "A":</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random() &lt; </a:t>
            </a:r>
            <a:r>
              <a:rPr lang="en-US" altLang="en-US" sz="2000" dirty="0" err="1" smtClean="0">
                <a:latin typeface="Courier New" panose="02070309020205020404" pitchFamily="49" charset="0"/>
              </a:rPr>
              <a:t>probA</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scoreA</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scoreA</a:t>
            </a:r>
            <a:r>
              <a:rPr lang="en-US" altLang="en-US" sz="2000" dirty="0" smtClean="0">
                <a:latin typeface="Courier New" panose="02070309020205020404" pitchFamily="49" charset="0"/>
              </a:rPr>
              <a:t> + 1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serving = "B"</a:t>
            </a:r>
          </a:p>
          <a:p>
            <a:pPr eaLnBrk="1" hangingPunct="1"/>
            <a:endParaRPr lang="en-US" altLang="en-US" sz="1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7E2A56B-02B2-4FB5-9E1E-FF8B264DA561}" type="slidenum">
              <a:rPr lang="en-US" altLang="en-US" sz="1400"/>
              <a:pPr eaLnBrk="1" hangingPunct="1"/>
              <a:t>56</a:t>
            </a:fld>
            <a:endParaRPr lang="en-US" altLang="en-US" sz="1400"/>
          </a:p>
        </p:txBody>
      </p:sp>
      <p:sp>
        <p:nvSpPr>
          <p:cNvPr id="59396" name="Rectangle 2"/>
          <p:cNvSpPr>
            <a:spLocks noGrp="1" noChangeArrowheads="1"/>
          </p:cNvSpPr>
          <p:nvPr>
            <p:ph type="title"/>
          </p:nvPr>
        </p:nvSpPr>
        <p:spPr/>
        <p:txBody>
          <a:bodyPr/>
          <a:lstStyle/>
          <a:p>
            <a:pPr eaLnBrk="1" hangingPunct="1"/>
            <a:r>
              <a:rPr lang="en-US" altLang="en-US" smtClean="0"/>
              <a:t>Third-Level Design</a:t>
            </a:r>
          </a:p>
        </p:txBody>
      </p:sp>
      <p:sp>
        <p:nvSpPr>
          <p:cNvPr id="158723" name="Rectangle 3"/>
          <p:cNvSpPr>
            <a:spLocks noGrp="1" noChangeArrowheads="1"/>
          </p:cNvSpPr>
          <p:nvPr>
            <p:ph type="body" idx="1"/>
          </p:nvPr>
        </p:nvSpPr>
        <p:spPr/>
        <p:txBody>
          <a:bodyPr/>
          <a:lstStyle/>
          <a:p>
            <a:pPr eaLnBrk="1" hangingPunct="1"/>
            <a:r>
              <a:rPr lang="en-US" altLang="en-US" dirty="0" smtClean="0"/>
              <a:t>Likewise, if it</a:t>
            </a:r>
            <a:r>
              <a:rPr lang="en-US" altLang="en-US" dirty="0" smtClean="0">
                <a:latin typeface="Times New Roman" panose="02020603050405020304" pitchFamily="18" charset="0"/>
              </a:rPr>
              <a:t>’</a:t>
            </a:r>
            <a:r>
              <a:rPr lang="en-US" altLang="en-US" dirty="0" smtClean="0"/>
              <a:t>s B</a:t>
            </a:r>
            <a:r>
              <a:rPr lang="en-US" altLang="en-US" dirty="0" smtClean="0">
                <a:latin typeface="Times New Roman" panose="02020603050405020304" pitchFamily="18" charset="0"/>
              </a:rPr>
              <a:t>’</a:t>
            </a:r>
            <a:r>
              <a:rPr lang="en-US" altLang="en-US" dirty="0" smtClean="0"/>
              <a:t>s serve, we</a:t>
            </a:r>
            <a:r>
              <a:rPr lang="en-US" altLang="en-US" dirty="0" smtClean="0">
                <a:latin typeface="Times New Roman" panose="02020603050405020304" pitchFamily="18" charset="0"/>
              </a:rPr>
              <a:t>’</a:t>
            </a:r>
            <a:r>
              <a:rPr lang="en-US" altLang="en-US" dirty="0" smtClean="0"/>
              <a:t>ll do the same thing with a mirror image of the code.</a:t>
            </a:r>
          </a:p>
          <a:p>
            <a:pPr marL="0" indent="0" eaLnBrk="1" hangingPunct="1">
              <a:buNone/>
            </a:pPr>
            <a:r>
              <a:rPr lang="en-US" altLang="en-US" sz="1400" dirty="0" smtClean="0">
                <a:latin typeface="Courier New" panose="02070309020205020404" pitchFamily="49" charset="0"/>
              </a:rPr>
              <a:t> </a:t>
            </a:r>
            <a:r>
              <a:rPr lang="en-US" altLang="en-US" sz="1800" dirty="0" smtClean="0">
                <a:latin typeface="Courier New" panose="02070309020205020404" pitchFamily="49" charset="0"/>
              </a:rPr>
              <a:t>if serving == "A":</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if random() &lt; </a:t>
            </a:r>
            <a:r>
              <a:rPr lang="en-US" altLang="en-US" sz="1800" dirty="0" err="1" smtClean="0">
                <a:latin typeface="Courier New" panose="02070309020205020404" pitchFamily="49" charset="0"/>
              </a:rPr>
              <a:t>probA</a:t>
            </a:r>
            <a:r>
              <a:rPr lang="en-US" altLang="en-US" sz="1800" dirty="0" smtClean="0">
                <a:latin typeface="Courier New" panose="02070309020205020404" pitchFamily="49" charset="0"/>
              </a:rPr>
              <a:t>:   # A wins the serve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scoreA</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scoreA</a:t>
            </a:r>
            <a:r>
              <a:rPr lang="en-US" altLang="en-US" sz="1800" dirty="0" smtClean="0">
                <a:latin typeface="Courier New" panose="02070309020205020404" pitchFamily="49" charset="0"/>
              </a:rPr>
              <a:t> + 1</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else:                  # A loses the serve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serving = "B"</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else: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if random() &lt; </a:t>
            </a:r>
            <a:r>
              <a:rPr lang="en-US" altLang="en-US" sz="1800" dirty="0" err="1" smtClean="0">
                <a:latin typeface="Courier New" panose="02070309020205020404" pitchFamily="49" charset="0"/>
              </a:rPr>
              <a:t>probB</a:t>
            </a:r>
            <a:r>
              <a:rPr lang="en-US" altLang="en-US" sz="1800" dirty="0" smtClean="0">
                <a:latin typeface="Courier New" panose="02070309020205020404" pitchFamily="49" charset="0"/>
              </a:rPr>
              <a:t>:   # B wins the serve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scoreB</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scoreB</a:t>
            </a:r>
            <a:r>
              <a:rPr lang="en-US" altLang="en-US" sz="1800" dirty="0" smtClean="0">
                <a:latin typeface="Courier New" panose="02070309020205020404" pitchFamily="49" charset="0"/>
              </a:rPr>
              <a:t> + 1</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else:                  # B loses the serve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serving = "A"</a:t>
            </a:r>
          </a:p>
          <a:p>
            <a:pPr eaLnBrk="1" hangingPunct="1"/>
            <a:endParaRPr lang="en-US" altLang="en-US" sz="1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4F9992B-CC4E-4485-BCD6-FB80DAD7C2BC}" type="slidenum">
              <a:rPr lang="en-US" altLang="en-US" sz="1400"/>
              <a:pPr eaLnBrk="1" hangingPunct="1"/>
              <a:t>57</a:t>
            </a:fld>
            <a:endParaRPr lang="en-US" altLang="en-US" sz="1400"/>
          </a:p>
        </p:txBody>
      </p:sp>
      <p:sp>
        <p:nvSpPr>
          <p:cNvPr id="60420" name="Rectangle 2"/>
          <p:cNvSpPr>
            <a:spLocks noGrp="1" noChangeArrowheads="1"/>
          </p:cNvSpPr>
          <p:nvPr>
            <p:ph type="title"/>
          </p:nvPr>
        </p:nvSpPr>
        <p:spPr/>
        <p:txBody>
          <a:bodyPr/>
          <a:lstStyle/>
          <a:p>
            <a:pPr eaLnBrk="1" hangingPunct="1"/>
            <a:r>
              <a:rPr lang="en-US" altLang="en-US" smtClean="0"/>
              <a:t>Third-Level Design</a:t>
            </a:r>
          </a:p>
        </p:txBody>
      </p:sp>
      <p:sp>
        <p:nvSpPr>
          <p:cNvPr id="60421" name="Rectangle 3"/>
          <p:cNvSpPr>
            <a:spLocks noGrp="1" noChangeArrowheads="1"/>
          </p:cNvSpPr>
          <p:nvPr>
            <p:ph type="body" idx="1"/>
          </p:nvPr>
        </p:nvSpPr>
        <p:spPr>
          <a:xfrm>
            <a:off x="1171575" y="1798219"/>
            <a:ext cx="7772400" cy="4114800"/>
          </a:xfrm>
        </p:spPr>
        <p:txBody>
          <a:bodyPr/>
          <a:lstStyle/>
          <a:p>
            <a:pPr eaLnBrk="1" hangingPunct="1">
              <a:lnSpc>
                <a:spcPct val="90000"/>
              </a:lnSpc>
              <a:buFont typeface="Wingdings" panose="05000000000000000000" pitchFamily="2" charset="2"/>
              <a:buNone/>
            </a:pPr>
            <a:r>
              <a:rPr lang="en-US" altLang="en-US" sz="2800" dirty="0" smtClean="0"/>
              <a:t>Putting the function together:</a:t>
            </a:r>
            <a:br>
              <a:rPr lang="en-US" altLang="en-US" sz="2800" dirty="0" smtClean="0"/>
            </a:b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probA</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probB</a:t>
            </a:r>
            <a:r>
              <a:rPr lang="en-US" altLang="en-US" sz="1400" dirty="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 Simulates a single game or racquetball between players A and B</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 RETURNS A's final score, B's final score</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serving = "A"</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scoreA</a:t>
            </a:r>
            <a:r>
              <a:rPr lang="en-US" altLang="en-US" sz="1400" dirty="0" smtClean="0">
                <a:latin typeface="Courier New" panose="02070309020205020404" pitchFamily="49" charset="0"/>
              </a:rPr>
              <a:t> = 0</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scoreB</a:t>
            </a:r>
            <a:r>
              <a:rPr lang="en-US" altLang="en-US" sz="1400" dirty="0" smtClean="0">
                <a:latin typeface="Courier New" panose="02070309020205020404" pitchFamily="49" charset="0"/>
              </a:rPr>
              <a:t> = 0</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while not </a:t>
            </a:r>
            <a:r>
              <a:rPr lang="en-US" altLang="en-US" sz="1400" dirty="0" err="1" smtClean="0">
                <a:latin typeface="Courier New" panose="02070309020205020404" pitchFamily="49" charset="0"/>
              </a:rPr>
              <a:t>gameOver</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scoreA</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scoreB</a:t>
            </a:r>
            <a:r>
              <a:rPr lang="en-US" altLang="en-US" sz="1400" dirty="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if serving == "A":</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if random() &lt; </a:t>
            </a:r>
            <a:r>
              <a:rPr lang="en-US" altLang="en-US" sz="1400" dirty="0" err="1" smtClean="0">
                <a:latin typeface="Courier New" panose="02070309020205020404" pitchFamily="49" charset="0"/>
              </a:rPr>
              <a:t>probA</a:t>
            </a:r>
            <a:r>
              <a:rPr lang="en-US" altLang="en-US" sz="1400" dirty="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scoreA</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scoreA</a:t>
            </a:r>
            <a:r>
              <a:rPr lang="en-US" altLang="en-US" sz="1400" dirty="0" smtClean="0">
                <a:latin typeface="Courier New" panose="02070309020205020404" pitchFamily="49" charset="0"/>
              </a:rPr>
              <a:t> + 1</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serving = "B"</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if random() &lt; </a:t>
            </a:r>
            <a:r>
              <a:rPr lang="en-US" altLang="en-US" sz="1400" dirty="0" err="1" smtClean="0">
                <a:latin typeface="Courier New" panose="02070309020205020404" pitchFamily="49" charset="0"/>
              </a:rPr>
              <a:t>probB</a:t>
            </a:r>
            <a:r>
              <a:rPr lang="en-US" altLang="en-US" sz="1400" dirty="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scoreB</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scoreB</a:t>
            </a:r>
            <a:r>
              <a:rPr lang="en-US" altLang="en-US" sz="1400" dirty="0" smtClean="0">
                <a:latin typeface="Courier New" panose="02070309020205020404" pitchFamily="49" charset="0"/>
              </a:rPr>
              <a:t> + 1</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serving = "A"</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return </a:t>
            </a:r>
            <a:r>
              <a:rPr lang="en-US" altLang="en-US" sz="1400" dirty="0" err="1" smtClean="0">
                <a:latin typeface="Courier New" panose="02070309020205020404" pitchFamily="49" charset="0"/>
              </a:rPr>
              <a:t>scoreA</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scoreB</a:t>
            </a:r>
            <a:endParaRPr lang="en-US" altLang="en-US" sz="1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50696EE-03DE-443A-86F5-F760671B40FC}" type="slidenum">
              <a:rPr lang="en-US" altLang="en-US" sz="1400"/>
              <a:pPr eaLnBrk="1" hangingPunct="1"/>
              <a:t>58</a:t>
            </a:fld>
            <a:endParaRPr lang="en-US" altLang="en-US" sz="1400"/>
          </a:p>
        </p:txBody>
      </p:sp>
      <p:sp>
        <p:nvSpPr>
          <p:cNvPr id="61444" name="Rectangle 2"/>
          <p:cNvSpPr>
            <a:spLocks noGrp="1" noChangeArrowheads="1"/>
          </p:cNvSpPr>
          <p:nvPr>
            <p:ph type="title"/>
          </p:nvPr>
        </p:nvSpPr>
        <p:spPr/>
        <p:txBody>
          <a:bodyPr/>
          <a:lstStyle/>
          <a:p>
            <a:pPr eaLnBrk="1" hangingPunct="1"/>
            <a:r>
              <a:rPr lang="en-US" altLang="en-US" smtClean="0"/>
              <a:t>Finishing Up</a:t>
            </a:r>
          </a:p>
        </p:txBody>
      </p:sp>
      <p:sp>
        <p:nvSpPr>
          <p:cNvPr id="160771" name="Rectangle 3"/>
          <p:cNvSpPr>
            <a:spLocks noGrp="1" noChangeArrowheads="1"/>
          </p:cNvSpPr>
          <p:nvPr>
            <p:ph type="body" idx="1"/>
          </p:nvPr>
        </p:nvSpPr>
        <p:spPr>
          <a:xfrm>
            <a:off x="457200" y="2017713"/>
            <a:ext cx="8497888" cy="4114800"/>
          </a:xfrm>
        </p:spPr>
        <p:txBody>
          <a:bodyPr/>
          <a:lstStyle/>
          <a:p>
            <a:pPr eaLnBrk="1" hangingPunct="1">
              <a:lnSpc>
                <a:spcPct val="90000"/>
              </a:lnSpc>
            </a:pPr>
            <a:r>
              <a:rPr lang="en-US" altLang="en-US" dirty="0" smtClean="0"/>
              <a:t>There</a:t>
            </a:r>
            <a:r>
              <a:rPr lang="en-US" altLang="en-US" dirty="0" smtClean="0">
                <a:latin typeface="Times New Roman" panose="02020603050405020304" pitchFamily="18" charset="0"/>
              </a:rPr>
              <a:t>’</a:t>
            </a:r>
            <a:r>
              <a:rPr lang="en-US" altLang="en-US" dirty="0" smtClean="0"/>
              <a:t>s just one tricky function left, </a:t>
            </a:r>
            <a:r>
              <a:rPr lang="en-US" altLang="en-US" dirty="0" err="1" smtClean="0">
                <a:latin typeface="Courier New" panose="02070309020205020404" pitchFamily="49" charset="0"/>
              </a:rPr>
              <a:t>gameOver</a:t>
            </a:r>
            <a:r>
              <a:rPr lang="en-US" altLang="en-US" dirty="0" smtClean="0"/>
              <a:t>. Here’s what we know:</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gameOver</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a,b</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a and b are scores for players in a racquetball game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RETURNS true if game is over, false otherwise</a:t>
            </a:r>
          </a:p>
          <a:p>
            <a:pPr eaLnBrk="1" hangingPunct="1">
              <a:lnSpc>
                <a:spcPct val="90000"/>
              </a:lnSpc>
            </a:pPr>
            <a:r>
              <a:rPr lang="en-US" altLang="en-US" dirty="0" smtClean="0"/>
              <a:t>According to the rules, the game is over when either player reaches 15 points. We can check for this with the </a:t>
            </a:r>
            <a:r>
              <a:rPr lang="en-US" altLang="en-US" dirty="0" err="1" smtClean="0"/>
              <a:t>boolean</a:t>
            </a:r>
            <a:r>
              <a:rPr lang="en-US" altLang="en-US" dirty="0" smtClean="0"/>
              <a:t>:</a:t>
            </a:r>
            <a:br>
              <a:rPr lang="en-US" altLang="en-US" dirty="0" smtClean="0"/>
            </a:br>
            <a:r>
              <a:rPr lang="en-US" altLang="en-US" dirty="0" smtClean="0">
                <a:latin typeface="Courier New" panose="02070309020205020404" pitchFamily="49" charset="0"/>
              </a:rPr>
              <a:t>a==15 or b==15</a:t>
            </a:r>
            <a:endParaRPr lang="en-US" alt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5A2D61D-E195-4C40-A965-FBB4F7D1CAD0}" type="slidenum">
              <a:rPr lang="en-US" altLang="en-US" sz="1400"/>
              <a:pPr eaLnBrk="1" hangingPunct="1"/>
              <a:t>59</a:t>
            </a:fld>
            <a:endParaRPr lang="en-US" altLang="en-US" sz="1400"/>
          </a:p>
        </p:txBody>
      </p:sp>
      <p:sp>
        <p:nvSpPr>
          <p:cNvPr id="62468" name="Rectangle 2"/>
          <p:cNvSpPr>
            <a:spLocks noGrp="1" noChangeArrowheads="1"/>
          </p:cNvSpPr>
          <p:nvPr>
            <p:ph type="title"/>
          </p:nvPr>
        </p:nvSpPr>
        <p:spPr/>
        <p:txBody>
          <a:bodyPr/>
          <a:lstStyle/>
          <a:p>
            <a:pPr eaLnBrk="1" hangingPunct="1"/>
            <a:r>
              <a:rPr lang="en-US" altLang="en-US" smtClean="0"/>
              <a:t>Finishing Up</a:t>
            </a:r>
          </a:p>
        </p:txBody>
      </p:sp>
      <p:sp>
        <p:nvSpPr>
          <p:cNvPr id="161795" name="Rectangle 3"/>
          <p:cNvSpPr>
            <a:spLocks noGrp="1" noChangeArrowheads="1"/>
          </p:cNvSpPr>
          <p:nvPr>
            <p:ph type="body" idx="1"/>
          </p:nvPr>
        </p:nvSpPr>
        <p:spPr>
          <a:xfrm>
            <a:off x="152400" y="2017713"/>
            <a:ext cx="9067800" cy="4114800"/>
          </a:xfrm>
        </p:spPr>
        <p:txBody>
          <a:bodyPr/>
          <a:lstStyle/>
          <a:p>
            <a:pPr eaLnBrk="1" hangingPunct="1">
              <a:lnSpc>
                <a:spcPct val="90000"/>
              </a:lnSpc>
            </a:pPr>
            <a:r>
              <a:rPr lang="en-US" altLang="en-US" sz="2800" dirty="0" smtClean="0"/>
              <a:t>So, the complete code for </a:t>
            </a:r>
            <a:r>
              <a:rPr lang="en-US" altLang="en-US" sz="2800" dirty="0" err="1" smtClean="0">
                <a:latin typeface="Courier New" panose="02070309020205020404" pitchFamily="49" charset="0"/>
              </a:rPr>
              <a:t>gameOver</a:t>
            </a:r>
            <a:r>
              <a:rPr lang="en-US" altLang="en-US" sz="2800" dirty="0" smtClean="0"/>
              <a:t> looks like this:</a:t>
            </a:r>
            <a:br>
              <a:rPr lang="en-US" altLang="en-US" sz="2800"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gameOver</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a,b</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a and b are scores for players in a racquetball game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RETURNS true if game is over, false otherwise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 a == 15 or b == 15</a:t>
            </a:r>
          </a:p>
          <a:p>
            <a:pPr eaLnBrk="1" hangingPunct="1">
              <a:lnSpc>
                <a:spcPct val="90000"/>
              </a:lnSpc>
            </a:pPr>
            <a:r>
              <a:rPr lang="en-US" altLang="en-US" sz="2800" dirty="0" err="1" smtClean="0">
                <a:latin typeface="Courier New" panose="02070309020205020404" pitchFamily="49" charset="0"/>
              </a:rPr>
              <a:t>printSummary</a:t>
            </a:r>
            <a:r>
              <a:rPr lang="en-US" altLang="en-US" sz="2800" dirty="0" smtClean="0"/>
              <a:t> is equally simple!</a:t>
            </a:r>
            <a:br>
              <a:rPr lang="en-US" altLang="en-US" sz="2800"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printSummary</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winsA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winsB</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Prints a summary of wins for each player.</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n = </a:t>
            </a:r>
            <a:r>
              <a:rPr lang="en-US" altLang="en-US" sz="1800" dirty="0" err="1" smtClean="0">
                <a:latin typeface="Courier New" panose="02070309020205020404" pitchFamily="49" charset="0"/>
              </a:rPr>
              <a:t>winsA</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winsB</a:t>
            </a: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 "\</a:t>
            </a:r>
            <a:r>
              <a:rPr lang="en-US" altLang="en-US" sz="1800" dirty="0" err="1" smtClean="0">
                <a:latin typeface="Courier New" panose="02070309020205020404" pitchFamily="49" charset="0"/>
              </a:rPr>
              <a:t>nGames</a:t>
            </a:r>
            <a:r>
              <a:rPr lang="en-US" altLang="en-US" sz="1800" dirty="0" smtClean="0">
                <a:latin typeface="Courier New" panose="02070309020205020404" pitchFamily="49" charset="0"/>
              </a:rPr>
              <a:t> simulated:", 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 "Wins for A: {0} ({1:0.1%})".format(</a:t>
            </a:r>
            <a:r>
              <a:rPr lang="en-US" altLang="en-US" sz="1800" dirty="0" err="1" smtClean="0">
                <a:latin typeface="Courier New" panose="02070309020205020404" pitchFamily="49" charset="0"/>
              </a:rPr>
              <a:t>winsA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winsA</a:t>
            </a:r>
            <a:r>
              <a:rPr lang="en-US" altLang="en-US" sz="1800" dirty="0" smtClean="0">
                <a:latin typeface="Courier New" panose="02070309020205020404" pitchFamily="49" charset="0"/>
              </a:rPr>
              <a:t>)/n)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 "Wins for B: {0} ({1:0.1%})".format(</a:t>
            </a:r>
            <a:r>
              <a:rPr lang="en-US" altLang="en-US" sz="1800" dirty="0" err="1" smtClean="0">
                <a:latin typeface="Courier New" panose="02070309020205020404" pitchFamily="49" charset="0"/>
              </a:rPr>
              <a:t>winsB</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winsB</a:t>
            </a:r>
            <a:r>
              <a:rPr lang="en-US" altLang="en-US" sz="1800" dirty="0" smtClean="0">
                <a:latin typeface="Courier New" panose="02070309020205020404" pitchFamily="49" charset="0"/>
              </a:rPr>
              <a:t>/n)</a:t>
            </a:r>
          </a:p>
          <a:p>
            <a:pPr eaLnBrk="1" hangingPunct="1">
              <a:lnSpc>
                <a:spcPct val="90000"/>
              </a:lnSpc>
            </a:pPr>
            <a:r>
              <a:rPr lang="en-US" altLang="en-US" sz="2800" dirty="0" smtClean="0"/>
              <a:t>Notice %  formatting on the output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12F6E28-F028-4162-901D-E32EC3308916}" type="slidenum">
              <a:rPr lang="en-US" altLang="en-US" sz="1400"/>
              <a:pPr eaLnBrk="1" hangingPunct="1"/>
              <a:t>6</a:t>
            </a:fld>
            <a:endParaRPr lang="en-US" altLang="en-US" sz="1400"/>
          </a:p>
        </p:txBody>
      </p:sp>
      <p:sp>
        <p:nvSpPr>
          <p:cNvPr id="8196" name="Rectangle 2"/>
          <p:cNvSpPr>
            <a:spLocks noGrp="1" noChangeArrowheads="1"/>
          </p:cNvSpPr>
          <p:nvPr>
            <p:ph type="title"/>
          </p:nvPr>
        </p:nvSpPr>
        <p:spPr/>
        <p:txBody>
          <a:bodyPr/>
          <a:lstStyle/>
          <a:p>
            <a:pPr eaLnBrk="1" hangingPunct="1"/>
            <a:r>
              <a:rPr lang="en-US" altLang="en-US" smtClean="0"/>
              <a:t>Analysis and Specification</a:t>
            </a:r>
          </a:p>
        </p:txBody>
      </p:sp>
      <p:sp>
        <p:nvSpPr>
          <p:cNvPr id="101379" name="Rectangle 3"/>
          <p:cNvSpPr>
            <a:spLocks noGrp="1" noChangeArrowheads="1"/>
          </p:cNvSpPr>
          <p:nvPr>
            <p:ph type="body" idx="1"/>
          </p:nvPr>
        </p:nvSpPr>
        <p:spPr/>
        <p:txBody>
          <a:bodyPr/>
          <a:lstStyle/>
          <a:p>
            <a:pPr eaLnBrk="1" hangingPunct="1"/>
            <a:r>
              <a:rPr lang="en-US" altLang="en-US" sz="2800" smtClean="0"/>
              <a:t>Racquetball is played between two players using a racquet to hit a ball in a four-walled court.</a:t>
            </a:r>
          </a:p>
          <a:p>
            <a:pPr eaLnBrk="1" hangingPunct="1"/>
            <a:r>
              <a:rPr lang="en-US" altLang="en-US" sz="2800" smtClean="0"/>
              <a:t>One player starts the game by putting the ball in motion </a:t>
            </a:r>
            <a:r>
              <a:rPr lang="en-US" altLang="en-US" sz="2800" smtClean="0">
                <a:latin typeface="Times New Roman" panose="02020603050405020304" pitchFamily="18" charset="0"/>
              </a:rPr>
              <a:t>–</a:t>
            </a:r>
            <a:r>
              <a:rPr lang="en-US" altLang="en-US" sz="2800" smtClean="0"/>
              <a:t> </a:t>
            </a:r>
            <a:r>
              <a:rPr lang="en-US" altLang="en-US" sz="2800" i="1" smtClean="0"/>
              <a:t>serving</a:t>
            </a:r>
            <a:r>
              <a:rPr lang="en-US" altLang="en-US" sz="2800" smtClean="0"/>
              <a:t>.</a:t>
            </a:r>
          </a:p>
          <a:p>
            <a:pPr eaLnBrk="1" hangingPunct="1"/>
            <a:r>
              <a:rPr lang="en-US" altLang="en-US" sz="2800" smtClean="0"/>
              <a:t>Players try to alternate hitting the ball to keep it in play, referred to as a </a:t>
            </a:r>
            <a:r>
              <a:rPr lang="en-US" altLang="en-US" sz="2800" i="1" smtClean="0"/>
              <a:t>rally</a:t>
            </a:r>
            <a:r>
              <a:rPr lang="en-US" altLang="en-US" sz="2800" smtClean="0"/>
              <a:t>. The rally ends when one player fails to hit a legal shot.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194FBE3-7B23-4709-94DC-552B6E17AED3}" type="slidenum">
              <a:rPr lang="en-US" altLang="en-US" sz="1400"/>
              <a:pPr eaLnBrk="1" hangingPunct="1"/>
              <a:t>60</a:t>
            </a:fld>
            <a:endParaRPr lang="en-US" altLang="en-US" sz="1400"/>
          </a:p>
        </p:txBody>
      </p:sp>
      <p:sp>
        <p:nvSpPr>
          <p:cNvPr id="63492" name="Rectangle 2"/>
          <p:cNvSpPr>
            <a:spLocks noGrp="1" noChangeArrowheads="1"/>
          </p:cNvSpPr>
          <p:nvPr>
            <p:ph type="title"/>
          </p:nvPr>
        </p:nvSpPr>
        <p:spPr/>
        <p:txBody>
          <a:bodyPr/>
          <a:lstStyle/>
          <a:p>
            <a:pPr eaLnBrk="1" hangingPunct="1"/>
            <a:r>
              <a:rPr lang="en-US" altLang="en-US" smtClean="0"/>
              <a:t>Summary of the</a:t>
            </a:r>
            <a:br>
              <a:rPr lang="en-US" altLang="en-US" smtClean="0"/>
            </a:br>
            <a:r>
              <a:rPr lang="en-US" altLang="en-US" smtClean="0"/>
              <a:t>Design Process</a:t>
            </a:r>
          </a:p>
        </p:txBody>
      </p:sp>
      <p:sp>
        <p:nvSpPr>
          <p:cNvPr id="163843" name="Rectangle 3"/>
          <p:cNvSpPr>
            <a:spLocks noGrp="1" noChangeArrowheads="1"/>
          </p:cNvSpPr>
          <p:nvPr>
            <p:ph type="body" idx="1"/>
          </p:nvPr>
        </p:nvSpPr>
        <p:spPr/>
        <p:txBody>
          <a:bodyPr/>
          <a:lstStyle/>
          <a:p>
            <a:pPr eaLnBrk="1" hangingPunct="1">
              <a:lnSpc>
                <a:spcPct val="90000"/>
              </a:lnSpc>
            </a:pPr>
            <a:r>
              <a:rPr lang="en-US" altLang="en-US" smtClean="0"/>
              <a:t>We started at the highest level of our structure chart and worked our way down.</a:t>
            </a:r>
          </a:p>
          <a:p>
            <a:pPr eaLnBrk="1" hangingPunct="1">
              <a:lnSpc>
                <a:spcPct val="90000"/>
              </a:lnSpc>
            </a:pPr>
            <a:r>
              <a:rPr lang="en-US" altLang="en-US" smtClean="0"/>
              <a:t>At each level, we began with a general algorithm and refined it into precise code.</a:t>
            </a:r>
          </a:p>
          <a:p>
            <a:pPr eaLnBrk="1" hangingPunct="1">
              <a:lnSpc>
                <a:spcPct val="90000"/>
              </a:lnSpc>
            </a:pPr>
            <a:r>
              <a:rPr lang="en-US" altLang="en-US" smtClean="0"/>
              <a:t>This process is sometimes referred to as </a:t>
            </a:r>
            <a:r>
              <a:rPr lang="en-US" altLang="en-US" i="1" smtClean="0"/>
              <a:t>step-wise refinement</a:t>
            </a:r>
            <a:r>
              <a:rPr lang="en-US" altLang="en-US"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72A1004-3B65-4A1E-9E79-D35A040ECB3B}" type="slidenum">
              <a:rPr lang="en-US" altLang="en-US" sz="1400"/>
              <a:pPr eaLnBrk="1" hangingPunct="1"/>
              <a:t>61</a:t>
            </a:fld>
            <a:endParaRPr lang="en-US" altLang="en-US" sz="1400"/>
          </a:p>
        </p:txBody>
      </p:sp>
      <p:sp>
        <p:nvSpPr>
          <p:cNvPr id="64516" name="Rectangle 2"/>
          <p:cNvSpPr>
            <a:spLocks noGrp="1" noChangeArrowheads="1"/>
          </p:cNvSpPr>
          <p:nvPr>
            <p:ph type="title"/>
          </p:nvPr>
        </p:nvSpPr>
        <p:spPr/>
        <p:txBody>
          <a:bodyPr/>
          <a:lstStyle/>
          <a:p>
            <a:pPr eaLnBrk="1" hangingPunct="1"/>
            <a:r>
              <a:rPr lang="en-US" altLang="en-US" smtClean="0"/>
              <a:t>Summary of the</a:t>
            </a:r>
            <a:br>
              <a:rPr lang="en-US" altLang="en-US" smtClean="0"/>
            </a:br>
            <a:r>
              <a:rPr lang="en-US" altLang="en-US" smtClean="0"/>
              <a:t>Design Process</a:t>
            </a:r>
          </a:p>
        </p:txBody>
      </p:sp>
      <p:sp>
        <p:nvSpPr>
          <p:cNvPr id="164867" name="Rectangle 3"/>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AutoNum type="arabicPeriod"/>
            </a:pPr>
            <a:r>
              <a:rPr lang="en-US" altLang="en-US" sz="3000" smtClean="0"/>
              <a:t>Express the algorithm as a series of smaller problems.</a:t>
            </a:r>
          </a:p>
          <a:p>
            <a:pPr marL="609600" indent="-609600" eaLnBrk="1" hangingPunct="1">
              <a:lnSpc>
                <a:spcPct val="90000"/>
              </a:lnSpc>
              <a:buFont typeface="Wingdings" panose="05000000000000000000" pitchFamily="2" charset="2"/>
              <a:buAutoNum type="arabicPeriod"/>
            </a:pPr>
            <a:r>
              <a:rPr lang="en-US" altLang="en-US" sz="3000" smtClean="0"/>
              <a:t>Develop an interface for each of the small problems.</a:t>
            </a:r>
          </a:p>
          <a:p>
            <a:pPr marL="609600" indent="-609600" eaLnBrk="1" hangingPunct="1">
              <a:lnSpc>
                <a:spcPct val="90000"/>
              </a:lnSpc>
              <a:buFont typeface="Wingdings" panose="05000000000000000000" pitchFamily="2" charset="2"/>
              <a:buAutoNum type="arabicPeriod"/>
            </a:pPr>
            <a:r>
              <a:rPr lang="en-US" altLang="en-US" sz="3000" smtClean="0"/>
              <a:t>Detail the algorithm by expressing it in terms of its interfaces with the smaller problems.</a:t>
            </a:r>
          </a:p>
          <a:p>
            <a:pPr marL="609600" indent="-609600" eaLnBrk="1" hangingPunct="1">
              <a:lnSpc>
                <a:spcPct val="90000"/>
              </a:lnSpc>
              <a:buFont typeface="Wingdings" panose="05000000000000000000" pitchFamily="2" charset="2"/>
              <a:buAutoNum type="arabicPeriod"/>
            </a:pPr>
            <a:r>
              <a:rPr lang="en-US" altLang="en-US" sz="3000" smtClean="0"/>
              <a:t>Repeat the process for each smaller problem.</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7ED27D1-B277-4833-9888-D50CFA23BAE8}" type="slidenum">
              <a:rPr lang="en-US" altLang="en-US" sz="1400"/>
              <a:pPr eaLnBrk="1" hangingPunct="1"/>
              <a:t>62</a:t>
            </a:fld>
            <a:endParaRPr lang="en-US" altLang="en-US" sz="1400"/>
          </a:p>
        </p:txBody>
      </p:sp>
      <p:sp>
        <p:nvSpPr>
          <p:cNvPr id="65540" name="Rectangle 2"/>
          <p:cNvSpPr>
            <a:spLocks noGrp="1" noChangeArrowheads="1"/>
          </p:cNvSpPr>
          <p:nvPr>
            <p:ph type="title"/>
          </p:nvPr>
        </p:nvSpPr>
        <p:spPr/>
        <p:txBody>
          <a:bodyPr/>
          <a:lstStyle/>
          <a:p>
            <a:pPr eaLnBrk="1" hangingPunct="1"/>
            <a:r>
              <a:rPr lang="en-US" altLang="en-US" smtClean="0"/>
              <a:t>Bottom-Up Implementation</a:t>
            </a:r>
          </a:p>
        </p:txBody>
      </p:sp>
      <p:sp>
        <p:nvSpPr>
          <p:cNvPr id="165891" name="Rectangle 3"/>
          <p:cNvSpPr>
            <a:spLocks noGrp="1" noChangeArrowheads="1"/>
          </p:cNvSpPr>
          <p:nvPr>
            <p:ph type="body" idx="1"/>
          </p:nvPr>
        </p:nvSpPr>
        <p:spPr/>
        <p:txBody>
          <a:bodyPr/>
          <a:lstStyle/>
          <a:p>
            <a:pPr eaLnBrk="1" hangingPunct="1"/>
            <a:r>
              <a:rPr lang="en-US" altLang="en-US" smtClean="0"/>
              <a:t>Even though we</a:t>
            </a:r>
            <a:r>
              <a:rPr lang="en-US" altLang="en-US" smtClean="0">
                <a:latin typeface="Times New Roman" panose="02020603050405020304" pitchFamily="18" charset="0"/>
              </a:rPr>
              <a:t>’</a:t>
            </a:r>
            <a:r>
              <a:rPr lang="en-US" altLang="en-US" smtClean="0"/>
              <a:t>ve been careful with the design, there</a:t>
            </a:r>
            <a:r>
              <a:rPr lang="en-US" altLang="en-US" smtClean="0">
                <a:latin typeface="Times New Roman" panose="02020603050405020304" pitchFamily="18" charset="0"/>
              </a:rPr>
              <a:t>’</a:t>
            </a:r>
            <a:r>
              <a:rPr lang="en-US" altLang="en-US" smtClean="0"/>
              <a:t>s no guarantee we haven</a:t>
            </a:r>
            <a:r>
              <a:rPr lang="en-US" altLang="en-US" smtClean="0">
                <a:latin typeface="Times New Roman" panose="02020603050405020304" pitchFamily="18" charset="0"/>
              </a:rPr>
              <a:t>’</a:t>
            </a:r>
            <a:r>
              <a:rPr lang="en-US" altLang="en-US" smtClean="0"/>
              <a:t>t introduced some silly errors.</a:t>
            </a:r>
          </a:p>
          <a:p>
            <a:pPr eaLnBrk="1" hangingPunct="1"/>
            <a:r>
              <a:rPr lang="en-US" altLang="en-US" smtClean="0"/>
              <a:t>Implementation is best done in small pieces.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749E7C0-C8AA-4BE7-8A9D-E147A2DA11C6}" type="slidenum">
              <a:rPr lang="en-US" altLang="en-US" sz="1400"/>
              <a:pPr eaLnBrk="1" hangingPunct="1"/>
              <a:t>63</a:t>
            </a:fld>
            <a:endParaRPr lang="en-US" altLang="en-US" sz="1400"/>
          </a:p>
        </p:txBody>
      </p:sp>
      <p:sp>
        <p:nvSpPr>
          <p:cNvPr id="66564" name="Rectangle 2"/>
          <p:cNvSpPr>
            <a:spLocks noGrp="1" noChangeArrowheads="1"/>
          </p:cNvSpPr>
          <p:nvPr>
            <p:ph type="title"/>
          </p:nvPr>
        </p:nvSpPr>
        <p:spPr/>
        <p:txBody>
          <a:bodyPr/>
          <a:lstStyle/>
          <a:p>
            <a:pPr eaLnBrk="1" hangingPunct="1"/>
            <a:r>
              <a:rPr lang="en-US" altLang="en-US" smtClean="0"/>
              <a:t>Unit Testing</a:t>
            </a:r>
          </a:p>
        </p:txBody>
      </p:sp>
      <p:sp>
        <p:nvSpPr>
          <p:cNvPr id="166915" name="Rectangle 3"/>
          <p:cNvSpPr>
            <a:spLocks noGrp="1" noChangeArrowheads="1"/>
          </p:cNvSpPr>
          <p:nvPr>
            <p:ph type="body" idx="1"/>
          </p:nvPr>
        </p:nvSpPr>
        <p:spPr/>
        <p:txBody>
          <a:bodyPr/>
          <a:lstStyle/>
          <a:p>
            <a:pPr eaLnBrk="1" hangingPunct="1"/>
            <a:r>
              <a:rPr lang="en-US" altLang="en-US" sz="2900" smtClean="0"/>
              <a:t>A good way to systematically test the implementation of a modestly sized program is to start at the lowest levels of the structure, testing each component as it</a:t>
            </a:r>
            <a:r>
              <a:rPr lang="en-US" altLang="en-US" sz="2900" smtClean="0">
                <a:latin typeface="Times New Roman" panose="02020603050405020304" pitchFamily="18" charset="0"/>
              </a:rPr>
              <a:t>’</a:t>
            </a:r>
            <a:r>
              <a:rPr lang="en-US" altLang="en-US" sz="2900" smtClean="0"/>
              <a:t>s completed.</a:t>
            </a:r>
          </a:p>
          <a:p>
            <a:pPr eaLnBrk="1" hangingPunct="1"/>
            <a:r>
              <a:rPr lang="en-US" altLang="en-US" sz="2900" smtClean="0"/>
              <a:t>For example, we can import our program and execute various routines/functions to ensure they work properly.</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1600A5B-B102-46C5-A48A-4A70FF5891FA}" type="slidenum">
              <a:rPr lang="en-US" altLang="en-US" sz="1400"/>
              <a:pPr eaLnBrk="1" hangingPunct="1"/>
              <a:t>64</a:t>
            </a:fld>
            <a:endParaRPr lang="en-US" altLang="en-US" sz="1400"/>
          </a:p>
        </p:txBody>
      </p:sp>
      <p:sp>
        <p:nvSpPr>
          <p:cNvPr id="67588" name="Rectangle 2"/>
          <p:cNvSpPr>
            <a:spLocks noGrp="1" noChangeArrowheads="1"/>
          </p:cNvSpPr>
          <p:nvPr>
            <p:ph type="title"/>
          </p:nvPr>
        </p:nvSpPr>
        <p:spPr/>
        <p:txBody>
          <a:bodyPr/>
          <a:lstStyle/>
          <a:p>
            <a:pPr eaLnBrk="1" hangingPunct="1"/>
            <a:r>
              <a:rPr lang="en-US" altLang="en-US" smtClean="0"/>
              <a:t>Unit Testing</a:t>
            </a:r>
          </a:p>
        </p:txBody>
      </p:sp>
      <p:sp>
        <p:nvSpPr>
          <p:cNvPr id="167939" name="Rectangle 3"/>
          <p:cNvSpPr>
            <a:spLocks noGrp="1" noChangeArrowheads="1"/>
          </p:cNvSpPr>
          <p:nvPr>
            <p:ph type="body" idx="1"/>
          </p:nvPr>
        </p:nvSpPr>
        <p:spPr/>
        <p:txBody>
          <a:bodyPr/>
          <a:lstStyle/>
          <a:p>
            <a:pPr eaLnBrk="1" hangingPunct="1">
              <a:lnSpc>
                <a:spcPct val="90000"/>
              </a:lnSpc>
            </a:pPr>
            <a:r>
              <a:rPr lang="en-US" altLang="en-US" sz="2800" smtClean="0"/>
              <a:t>We could start with the </a:t>
            </a:r>
            <a:r>
              <a:rPr lang="en-US" altLang="en-US" sz="2800" smtClean="0">
                <a:latin typeface="Courier New" panose="02070309020205020404" pitchFamily="49" charset="0"/>
              </a:rPr>
              <a:t>gameOver</a:t>
            </a:r>
            <a:r>
              <a:rPr lang="en-US" altLang="en-US" sz="2800" smtClean="0"/>
              <a:t> function.</a:t>
            </a:r>
          </a:p>
          <a:p>
            <a:pPr eaLnBrk="1" hangingPunct="1">
              <a:lnSpc>
                <a:spcPct val="90000"/>
              </a:lnSpc>
            </a:pPr>
            <a:r>
              <a:rPr lang="en-US" altLang="en-US" sz="2800" smtClean="0">
                <a:latin typeface="Courier New" panose="02070309020205020404" pitchFamily="49" charset="0"/>
              </a:rPr>
              <a:t>&gt;&gt;&gt; import rball</a:t>
            </a:r>
            <a:br>
              <a:rPr lang="en-US" altLang="en-US" sz="2800" smtClean="0">
                <a:latin typeface="Courier New" panose="02070309020205020404" pitchFamily="49" charset="0"/>
              </a:rPr>
            </a:br>
            <a:r>
              <a:rPr lang="en-US" altLang="en-US" sz="2800" smtClean="0">
                <a:latin typeface="Courier New" panose="02070309020205020404" pitchFamily="49" charset="0"/>
              </a:rPr>
              <a:t>&gt;&gt;&gt; rball.gameOver(0,0)</a:t>
            </a:r>
            <a:br>
              <a:rPr lang="en-US" altLang="en-US" sz="2800" smtClean="0">
                <a:latin typeface="Courier New" panose="02070309020205020404" pitchFamily="49" charset="0"/>
              </a:rPr>
            </a:br>
            <a:r>
              <a:rPr lang="en-US" altLang="en-US" sz="2800" smtClean="0">
                <a:latin typeface="Courier New" panose="02070309020205020404" pitchFamily="49" charset="0"/>
              </a:rPr>
              <a:t>False</a:t>
            </a:r>
            <a:br>
              <a:rPr lang="en-US" altLang="en-US" sz="2800" smtClean="0">
                <a:latin typeface="Courier New" panose="02070309020205020404" pitchFamily="49" charset="0"/>
              </a:rPr>
            </a:br>
            <a:r>
              <a:rPr lang="en-US" altLang="en-US" sz="2800" smtClean="0">
                <a:latin typeface="Courier New" panose="02070309020205020404" pitchFamily="49" charset="0"/>
              </a:rPr>
              <a:t>&gt;&gt;&gt; rball.gameOver(5,10)</a:t>
            </a:r>
            <a:br>
              <a:rPr lang="en-US" altLang="en-US" sz="2800" smtClean="0">
                <a:latin typeface="Courier New" panose="02070309020205020404" pitchFamily="49" charset="0"/>
              </a:rPr>
            </a:br>
            <a:r>
              <a:rPr lang="en-US" altLang="en-US" sz="2800" smtClean="0">
                <a:latin typeface="Courier New" panose="02070309020205020404" pitchFamily="49" charset="0"/>
              </a:rPr>
              <a:t>False</a:t>
            </a:r>
            <a:br>
              <a:rPr lang="en-US" altLang="en-US" sz="2800" smtClean="0">
                <a:latin typeface="Courier New" panose="02070309020205020404" pitchFamily="49" charset="0"/>
              </a:rPr>
            </a:br>
            <a:r>
              <a:rPr lang="en-US" altLang="en-US" sz="2800" smtClean="0">
                <a:latin typeface="Courier New" panose="02070309020205020404" pitchFamily="49" charset="0"/>
              </a:rPr>
              <a:t>&gt;&gt;&gt; rball.gameOver(15,3)</a:t>
            </a:r>
            <a:br>
              <a:rPr lang="en-US" altLang="en-US" sz="2800" smtClean="0">
                <a:latin typeface="Courier New" panose="02070309020205020404" pitchFamily="49" charset="0"/>
              </a:rPr>
            </a:br>
            <a:r>
              <a:rPr lang="en-US" altLang="en-US" sz="2800" smtClean="0">
                <a:latin typeface="Courier New" panose="02070309020205020404" pitchFamily="49" charset="0"/>
              </a:rPr>
              <a:t>True</a:t>
            </a:r>
            <a:br>
              <a:rPr lang="en-US" altLang="en-US" sz="2800" smtClean="0">
                <a:latin typeface="Courier New" panose="02070309020205020404" pitchFamily="49" charset="0"/>
              </a:rPr>
            </a:br>
            <a:r>
              <a:rPr lang="en-US" altLang="en-US" sz="2800" smtClean="0">
                <a:latin typeface="Courier New" panose="02070309020205020404" pitchFamily="49" charset="0"/>
              </a:rPr>
              <a:t>&gt;&gt;&gt; rball.gameOver(3,15)</a:t>
            </a:r>
            <a:br>
              <a:rPr lang="en-US" altLang="en-US" sz="2800" smtClean="0">
                <a:latin typeface="Courier New" panose="02070309020205020404" pitchFamily="49" charset="0"/>
              </a:rPr>
            </a:br>
            <a:r>
              <a:rPr lang="en-US" altLang="en-US" sz="2800" smtClean="0">
                <a:latin typeface="Courier New" panose="02070309020205020404" pitchFamily="49" charset="0"/>
              </a:rPr>
              <a:t>True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731B00D-0F08-4DD3-B6D4-1768A16229C5}" type="slidenum">
              <a:rPr lang="en-US" altLang="en-US" sz="1400"/>
              <a:pPr eaLnBrk="1" hangingPunct="1"/>
              <a:t>65</a:t>
            </a:fld>
            <a:endParaRPr lang="en-US" altLang="en-US" sz="1400"/>
          </a:p>
        </p:txBody>
      </p:sp>
      <p:sp>
        <p:nvSpPr>
          <p:cNvPr id="68612" name="Rectangle 2"/>
          <p:cNvSpPr>
            <a:spLocks noGrp="1" noChangeArrowheads="1"/>
          </p:cNvSpPr>
          <p:nvPr>
            <p:ph type="title"/>
          </p:nvPr>
        </p:nvSpPr>
        <p:spPr/>
        <p:txBody>
          <a:bodyPr/>
          <a:lstStyle/>
          <a:p>
            <a:pPr eaLnBrk="1" hangingPunct="1"/>
            <a:r>
              <a:rPr lang="en-US" altLang="en-US" smtClean="0"/>
              <a:t>Unit Testing</a:t>
            </a:r>
          </a:p>
        </p:txBody>
      </p:sp>
      <p:sp>
        <p:nvSpPr>
          <p:cNvPr id="168963" name="Rectangle 3"/>
          <p:cNvSpPr>
            <a:spLocks noGrp="1" noChangeArrowheads="1"/>
          </p:cNvSpPr>
          <p:nvPr>
            <p:ph type="body" idx="1"/>
          </p:nvPr>
        </p:nvSpPr>
        <p:spPr/>
        <p:txBody>
          <a:bodyPr/>
          <a:lstStyle/>
          <a:p>
            <a:pPr eaLnBrk="1" hangingPunct="1">
              <a:lnSpc>
                <a:spcPct val="90000"/>
              </a:lnSpc>
            </a:pPr>
            <a:r>
              <a:rPr lang="en-US" altLang="en-US" smtClean="0"/>
              <a:t>Notice that we</a:t>
            </a:r>
            <a:r>
              <a:rPr lang="en-US" altLang="en-US" smtClean="0">
                <a:latin typeface="Times New Roman" panose="02020603050405020304" pitchFamily="18" charset="0"/>
              </a:rPr>
              <a:t>’</a:t>
            </a:r>
            <a:r>
              <a:rPr lang="en-US" altLang="en-US" smtClean="0"/>
              <a:t>ve tested </a:t>
            </a:r>
            <a:r>
              <a:rPr lang="en-US" altLang="en-US" smtClean="0">
                <a:latin typeface="Courier New" panose="02070309020205020404" pitchFamily="49" charset="0"/>
              </a:rPr>
              <a:t>gameOver</a:t>
            </a:r>
            <a:r>
              <a:rPr lang="en-US" altLang="en-US" smtClean="0"/>
              <a:t> for all the important cases.</a:t>
            </a:r>
          </a:p>
          <a:p>
            <a:pPr lvl="1" eaLnBrk="1" hangingPunct="1">
              <a:lnSpc>
                <a:spcPct val="90000"/>
              </a:lnSpc>
            </a:pPr>
            <a:r>
              <a:rPr lang="en-US" altLang="en-US" smtClean="0"/>
              <a:t>We gave it 0, 0 as inputs to simulate the first time the function will be called.</a:t>
            </a:r>
          </a:p>
          <a:p>
            <a:pPr lvl="1" eaLnBrk="1" hangingPunct="1">
              <a:lnSpc>
                <a:spcPct val="90000"/>
              </a:lnSpc>
            </a:pPr>
            <a:r>
              <a:rPr lang="en-US" altLang="en-US" smtClean="0"/>
              <a:t>The second test is in the middle of the game, and the function correctly reports that the game is not yet over.</a:t>
            </a:r>
          </a:p>
          <a:p>
            <a:pPr lvl="1" eaLnBrk="1" hangingPunct="1">
              <a:lnSpc>
                <a:spcPct val="90000"/>
              </a:lnSpc>
            </a:pPr>
            <a:r>
              <a:rPr lang="en-US" altLang="en-US" smtClean="0"/>
              <a:t>The last two cases test to see what is reported when either player has won.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r>
              <a:rPr lang="en-US" altLang="en-US" dirty="0" smtClean="0"/>
              <a:t>Unit Testing</a:t>
            </a:r>
          </a:p>
        </p:txBody>
      </p:sp>
      <p:sp>
        <p:nvSpPr>
          <p:cNvPr id="69637" name="Rectangle 3"/>
          <p:cNvSpPr>
            <a:spLocks noGrp="1" noChangeArrowheads="1"/>
          </p:cNvSpPr>
          <p:nvPr>
            <p:ph sz="half" idx="1"/>
          </p:nvPr>
        </p:nvSpPr>
        <p:spPr/>
        <p:txBody>
          <a:bodyPr/>
          <a:lstStyle/>
          <a:p>
            <a:pPr eaLnBrk="1" hangingPunct="1">
              <a:lnSpc>
                <a:spcPct val="90000"/>
              </a:lnSpc>
            </a:pPr>
            <a:r>
              <a:rPr lang="en-US" altLang="en-US" sz="2800" dirty="0" smtClean="0"/>
              <a:t>Now that we see that </a:t>
            </a:r>
            <a:r>
              <a:rPr lang="en-US" altLang="en-US" sz="2800" dirty="0" err="1" smtClean="0">
                <a:latin typeface="Courier New" panose="02070309020205020404" pitchFamily="49" charset="0"/>
              </a:rPr>
              <a:t>gameOver</a:t>
            </a:r>
            <a:r>
              <a:rPr lang="en-US" altLang="en-US" sz="2800" dirty="0" smtClean="0"/>
              <a:t> is working, we can go on to </a:t>
            </a:r>
            <a:r>
              <a:rPr lang="en-US" altLang="en-US" sz="2800" dirty="0" err="1" smtClean="0">
                <a:latin typeface="Courier New" panose="02070309020205020404" pitchFamily="49" charset="0"/>
              </a:rPr>
              <a:t>simOneGame</a:t>
            </a:r>
            <a:r>
              <a:rPr lang="en-US" altLang="en-US" sz="2800" dirty="0" smtClean="0"/>
              <a:t>.</a:t>
            </a:r>
          </a:p>
          <a:p>
            <a:pPr eaLnBrk="1" hangingPunct="1">
              <a:lnSpc>
                <a:spcPct val="90000"/>
              </a:lnSpc>
              <a:buFont typeface="Wingdings" panose="05000000000000000000" pitchFamily="2" charset="2"/>
              <a:buNone/>
            </a:pPr>
            <a:endParaRPr lang="en-US" altLang="en-US" sz="1200" dirty="0" smtClean="0">
              <a:latin typeface="Courier New" panose="02070309020205020404" pitchFamily="49" charset="0"/>
            </a:endParaRPr>
          </a:p>
        </p:txBody>
      </p:sp>
      <p:sp>
        <p:nvSpPr>
          <p:cNvPr id="2" name="Content Placeholder 1"/>
          <p:cNvSpPr>
            <a:spLocks noGrp="1"/>
          </p:cNvSpPr>
          <p:nvPr>
            <p:ph sz="half" idx="2"/>
          </p:nvPr>
        </p:nvSpPr>
        <p:spPr>
          <a:xfrm>
            <a:off x="5133975" y="1828800"/>
            <a:ext cx="3810000" cy="4114800"/>
          </a:xfrm>
        </p:spPr>
        <p:txBody>
          <a:bodyPr/>
          <a:lstStyle/>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(.5, .5)</a:t>
            </a:r>
          </a:p>
          <a:p>
            <a:pPr eaLnBrk="1" hangingPunct="1">
              <a:lnSpc>
                <a:spcPct val="90000"/>
              </a:lnSpc>
              <a:buNone/>
            </a:pPr>
            <a:r>
              <a:rPr lang="en-US" altLang="en-US" sz="1400" dirty="0" smtClean="0">
                <a:latin typeface="Courier New" panose="02070309020205020404" pitchFamily="49" charset="0"/>
              </a:rPr>
              <a:t>(11, 15)</a:t>
            </a:r>
          </a:p>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(.5, .5)</a:t>
            </a:r>
          </a:p>
          <a:p>
            <a:pPr eaLnBrk="1" hangingPunct="1">
              <a:lnSpc>
                <a:spcPct val="90000"/>
              </a:lnSpc>
              <a:buNone/>
            </a:pPr>
            <a:r>
              <a:rPr lang="en-US" altLang="en-US" sz="1400" dirty="0" smtClean="0">
                <a:latin typeface="Courier New" panose="02070309020205020404" pitchFamily="49" charset="0"/>
              </a:rPr>
              <a:t>(13, 15)</a:t>
            </a:r>
          </a:p>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(.3, .3)</a:t>
            </a:r>
          </a:p>
          <a:p>
            <a:pPr eaLnBrk="1" hangingPunct="1">
              <a:lnSpc>
                <a:spcPct val="90000"/>
              </a:lnSpc>
              <a:buNone/>
            </a:pPr>
            <a:r>
              <a:rPr lang="en-US" altLang="en-US" sz="1400" dirty="0" smtClean="0">
                <a:latin typeface="Courier New" panose="02070309020205020404" pitchFamily="49" charset="0"/>
              </a:rPr>
              <a:t>(11, 15)</a:t>
            </a:r>
          </a:p>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(.3, .3)</a:t>
            </a:r>
          </a:p>
          <a:p>
            <a:pPr eaLnBrk="1" hangingPunct="1">
              <a:lnSpc>
                <a:spcPct val="90000"/>
              </a:lnSpc>
              <a:buNone/>
            </a:pPr>
            <a:r>
              <a:rPr lang="en-US" altLang="en-US" sz="1400" dirty="0" smtClean="0">
                <a:latin typeface="Courier New" panose="02070309020205020404" pitchFamily="49" charset="0"/>
              </a:rPr>
              <a:t>(15, 4)</a:t>
            </a:r>
          </a:p>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(.4, .9)</a:t>
            </a:r>
          </a:p>
          <a:p>
            <a:pPr eaLnBrk="1" hangingPunct="1">
              <a:lnSpc>
                <a:spcPct val="90000"/>
              </a:lnSpc>
              <a:buNone/>
            </a:pPr>
            <a:r>
              <a:rPr lang="en-US" altLang="en-US" sz="1400" dirty="0" smtClean="0">
                <a:latin typeface="Courier New" panose="02070309020205020404" pitchFamily="49" charset="0"/>
              </a:rPr>
              <a:t>(2, 15)</a:t>
            </a:r>
          </a:p>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(.4, .9)</a:t>
            </a:r>
          </a:p>
          <a:p>
            <a:pPr eaLnBrk="1" hangingPunct="1">
              <a:lnSpc>
                <a:spcPct val="90000"/>
              </a:lnSpc>
              <a:buNone/>
            </a:pPr>
            <a:r>
              <a:rPr lang="en-US" altLang="en-US" sz="1400" dirty="0" smtClean="0">
                <a:latin typeface="Courier New" panose="02070309020205020404" pitchFamily="49" charset="0"/>
              </a:rPr>
              <a:t>(1, 15)</a:t>
            </a:r>
          </a:p>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(.9, .4)</a:t>
            </a:r>
          </a:p>
          <a:p>
            <a:pPr eaLnBrk="1" hangingPunct="1">
              <a:lnSpc>
                <a:spcPct val="90000"/>
              </a:lnSpc>
              <a:buNone/>
            </a:pPr>
            <a:r>
              <a:rPr lang="en-US" altLang="en-US" sz="1400" dirty="0" smtClean="0">
                <a:latin typeface="Courier New" panose="02070309020205020404" pitchFamily="49" charset="0"/>
              </a:rPr>
              <a:t>(15, 0)</a:t>
            </a:r>
          </a:p>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(.9, .4)</a:t>
            </a:r>
          </a:p>
          <a:p>
            <a:pPr eaLnBrk="1" hangingPunct="1">
              <a:lnSpc>
                <a:spcPct val="90000"/>
              </a:lnSpc>
              <a:buNone/>
            </a:pPr>
            <a:r>
              <a:rPr lang="en-US" altLang="en-US" sz="1400" dirty="0" smtClean="0">
                <a:latin typeface="Courier New" panose="02070309020205020404" pitchFamily="49" charset="0"/>
              </a:rPr>
              <a:t>(15, 0)</a:t>
            </a:r>
          </a:p>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(.4, .6)</a:t>
            </a:r>
          </a:p>
          <a:p>
            <a:pPr eaLnBrk="1" hangingPunct="1">
              <a:lnSpc>
                <a:spcPct val="90000"/>
              </a:lnSpc>
              <a:buNone/>
            </a:pPr>
            <a:r>
              <a:rPr lang="en-US" altLang="en-US" sz="1400" dirty="0" smtClean="0">
                <a:latin typeface="Courier New" panose="02070309020205020404" pitchFamily="49" charset="0"/>
              </a:rPr>
              <a:t>(10, 15)</a:t>
            </a:r>
          </a:p>
          <a:p>
            <a:pPr eaLnBrk="1" hangingPunct="1">
              <a:lnSpc>
                <a:spcPct val="90000"/>
              </a:lnSpc>
              <a:buNone/>
            </a:pPr>
            <a:r>
              <a:rPr lang="en-US" altLang="en-US" sz="1400" dirty="0" smtClean="0">
                <a:latin typeface="Courier New" panose="02070309020205020404" pitchFamily="49" charset="0"/>
              </a:rPr>
              <a:t>&gt;&gt;&gt; </a:t>
            </a:r>
            <a:r>
              <a:rPr lang="en-US" altLang="en-US" sz="1400" dirty="0" err="1" smtClean="0">
                <a:latin typeface="Courier New" panose="02070309020205020404" pitchFamily="49" charset="0"/>
              </a:rPr>
              <a:t>simOneGame</a:t>
            </a:r>
            <a:r>
              <a:rPr lang="en-US" altLang="en-US" sz="1400" dirty="0" smtClean="0">
                <a:latin typeface="Courier New" panose="02070309020205020404" pitchFamily="49" charset="0"/>
              </a:rPr>
              <a:t>(.4, .6)</a:t>
            </a:r>
          </a:p>
          <a:p>
            <a:pPr eaLnBrk="1" hangingPunct="1">
              <a:lnSpc>
                <a:spcPct val="90000"/>
              </a:lnSpc>
              <a:buNone/>
            </a:pPr>
            <a:r>
              <a:rPr lang="en-US" altLang="en-US" sz="1400" dirty="0" smtClean="0">
                <a:latin typeface="Courier New" panose="02070309020205020404" pitchFamily="49" charset="0"/>
              </a:rPr>
              <a:t>(9, 15)</a:t>
            </a:r>
            <a:endParaRPr lang="en-US" sz="1400" dirty="0"/>
          </a:p>
        </p:txBody>
      </p:sp>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0B3B96F-B79D-4250-93E1-743E6153AAA2}" type="slidenum">
              <a:rPr lang="en-US" altLang="en-US" sz="1400"/>
              <a:pPr eaLnBrk="1" hangingPunct="1"/>
              <a:t>66</a:t>
            </a:fld>
            <a:endParaRPr lang="en-US" altLang="en-US" sz="14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C9C444D-7C9D-4051-9AFF-0FD3B3FD33FB}" type="slidenum">
              <a:rPr lang="en-US" altLang="en-US" sz="1400"/>
              <a:pPr eaLnBrk="1" hangingPunct="1"/>
              <a:t>67</a:t>
            </a:fld>
            <a:endParaRPr lang="en-US" altLang="en-US" sz="1400"/>
          </a:p>
        </p:txBody>
      </p:sp>
      <p:sp>
        <p:nvSpPr>
          <p:cNvPr id="70660" name="Rectangle 2"/>
          <p:cNvSpPr>
            <a:spLocks noGrp="1" noChangeArrowheads="1"/>
          </p:cNvSpPr>
          <p:nvPr>
            <p:ph type="title"/>
          </p:nvPr>
        </p:nvSpPr>
        <p:spPr/>
        <p:txBody>
          <a:bodyPr/>
          <a:lstStyle/>
          <a:p>
            <a:pPr eaLnBrk="1" hangingPunct="1"/>
            <a:r>
              <a:rPr lang="en-US" altLang="en-US" smtClean="0"/>
              <a:t>Unit Testing</a:t>
            </a:r>
          </a:p>
        </p:txBody>
      </p:sp>
      <p:sp>
        <p:nvSpPr>
          <p:cNvPr id="171011" name="Rectangle 3"/>
          <p:cNvSpPr>
            <a:spLocks noGrp="1" noChangeArrowheads="1"/>
          </p:cNvSpPr>
          <p:nvPr>
            <p:ph type="body" idx="1"/>
          </p:nvPr>
        </p:nvSpPr>
        <p:spPr/>
        <p:txBody>
          <a:bodyPr/>
          <a:lstStyle/>
          <a:p>
            <a:pPr eaLnBrk="1" hangingPunct="1">
              <a:lnSpc>
                <a:spcPct val="90000"/>
              </a:lnSpc>
            </a:pPr>
            <a:r>
              <a:rPr lang="en-US" altLang="en-US" sz="2800" smtClean="0"/>
              <a:t>When the probabilities are equal, the scores aren</a:t>
            </a:r>
            <a:r>
              <a:rPr lang="en-US" altLang="en-US" sz="2800" smtClean="0">
                <a:latin typeface="Times New Roman" panose="02020603050405020304" pitchFamily="18" charset="0"/>
              </a:rPr>
              <a:t>’</a:t>
            </a:r>
            <a:r>
              <a:rPr lang="en-US" altLang="en-US" sz="2800" smtClean="0"/>
              <a:t>t that far apart.</a:t>
            </a:r>
          </a:p>
          <a:p>
            <a:pPr eaLnBrk="1" hangingPunct="1">
              <a:lnSpc>
                <a:spcPct val="90000"/>
              </a:lnSpc>
            </a:pPr>
            <a:r>
              <a:rPr lang="en-US" altLang="en-US" sz="2800" smtClean="0"/>
              <a:t>When the probabilities are farther apart, the game is a rout.</a:t>
            </a:r>
          </a:p>
          <a:p>
            <a:pPr eaLnBrk="1" hangingPunct="1">
              <a:lnSpc>
                <a:spcPct val="90000"/>
              </a:lnSpc>
            </a:pPr>
            <a:r>
              <a:rPr lang="en-US" altLang="en-US" sz="2800" smtClean="0"/>
              <a:t>Testing each component in this manner is called </a:t>
            </a:r>
            <a:r>
              <a:rPr lang="en-US" altLang="en-US" sz="2800" i="1" smtClean="0"/>
              <a:t>unit testing</a:t>
            </a:r>
            <a:r>
              <a:rPr lang="en-US" altLang="en-US" sz="2800" smtClean="0"/>
              <a:t>.</a:t>
            </a:r>
          </a:p>
          <a:p>
            <a:pPr eaLnBrk="1" hangingPunct="1">
              <a:lnSpc>
                <a:spcPct val="90000"/>
              </a:lnSpc>
            </a:pPr>
            <a:r>
              <a:rPr lang="en-US" altLang="en-US" sz="2800" smtClean="0"/>
              <a:t>Testing each function independently makes it easier to spot errors, and should make testing the entire program go more smoothly.</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1A09726-907F-44E7-B863-D4C6EBB0A9D5}" type="slidenum">
              <a:rPr lang="en-US" altLang="en-US" sz="1400"/>
              <a:pPr eaLnBrk="1" hangingPunct="1"/>
              <a:t>68</a:t>
            </a:fld>
            <a:endParaRPr lang="en-US" altLang="en-US" sz="1400"/>
          </a:p>
        </p:txBody>
      </p:sp>
      <p:sp>
        <p:nvSpPr>
          <p:cNvPr id="71684" name="Rectangle 2"/>
          <p:cNvSpPr>
            <a:spLocks noGrp="1" noChangeArrowheads="1"/>
          </p:cNvSpPr>
          <p:nvPr>
            <p:ph type="title"/>
          </p:nvPr>
        </p:nvSpPr>
        <p:spPr/>
        <p:txBody>
          <a:bodyPr/>
          <a:lstStyle/>
          <a:p>
            <a:pPr eaLnBrk="1" hangingPunct="1"/>
            <a:r>
              <a:rPr lang="en-US" altLang="en-US" smtClean="0"/>
              <a:t>Simulation Results</a:t>
            </a:r>
          </a:p>
        </p:txBody>
      </p:sp>
      <p:sp>
        <p:nvSpPr>
          <p:cNvPr id="172035" name="Rectangle 3"/>
          <p:cNvSpPr>
            <a:spLocks noGrp="1" noChangeArrowheads="1"/>
          </p:cNvSpPr>
          <p:nvPr>
            <p:ph type="body" idx="1"/>
          </p:nvPr>
        </p:nvSpPr>
        <p:spPr/>
        <p:txBody>
          <a:bodyPr/>
          <a:lstStyle/>
          <a:p>
            <a:pPr eaLnBrk="1" hangingPunct="1">
              <a:lnSpc>
                <a:spcPct val="90000"/>
              </a:lnSpc>
            </a:pPr>
            <a:r>
              <a:rPr lang="en-US" altLang="en-US" smtClean="0"/>
              <a:t>Is it the nature of racquetball that small differences in ability lead to large differences in final score?</a:t>
            </a:r>
          </a:p>
          <a:p>
            <a:pPr eaLnBrk="1" hangingPunct="1">
              <a:lnSpc>
                <a:spcPct val="90000"/>
              </a:lnSpc>
            </a:pPr>
            <a:r>
              <a:rPr lang="en-US" altLang="en-US" smtClean="0"/>
              <a:t>Suppose Denny wins about 60% of his serves and his opponent is 5% better. How often should Denny win?</a:t>
            </a:r>
          </a:p>
          <a:p>
            <a:pPr eaLnBrk="1" hangingPunct="1">
              <a:lnSpc>
                <a:spcPct val="90000"/>
              </a:lnSpc>
            </a:pPr>
            <a:r>
              <a:rPr lang="en-US" altLang="en-US" smtClean="0"/>
              <a:t>Let</a:t>
            </a:r>
            <a:r>
              <a:rPr lang="en-US" altLang="en-US" smtClean="0">
                <a:latin typeface="Times New Roman" panose="02020603050405020304" pitchFamily="18" charset="0"/>
              </a:rPr>
              <a:t>’</a:t>
            </a:r>
            <a:r>
              <a:rPr lang="en-US" altLang="en-US" smtClean="0"/>
              <a:t>s do a sample run where Denny</a:t>
            </a:r>
            <a:r>
              <a:rPr lang="en-US" altLang="en-US" smtClean="0">
                <a:latin typeface="Times New Roman" panose="02020603050405020304" pitchFamily="18" charset="0"/>
              </a:rPr>
              <a:t>’</a:t>
            </a:r>
            <a:r>
              <a:rPr lang="en-US" altLang="en-US" smtClean="0"/>
              <a:t>s opponent serves first.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BD0DBA2-A565-4249-88F1-6DE35E6EEB98}" type="slidenum">
              <a:rPr lang="en-US" altLang="en-US" sz="1400"/>
              <a:pPr eaLnBrk="1" hangingPunct="1"/>
              <a:t>69</a:t>
            </a:fld>
            <a:endParaRPr lang="en-US" altLang="en-US" sz="1400"/>
          </a:p>
        </p:txBody>
      </p:sp>
      <p:sp>
        <p:nvSpPr>
          <p:cNvPr id="72708" name="Rectangle 2"/>
          <p:cNvSpPr>
            <a:spLocks noGrp="1" noChangeArrowheads="1"/>
          </p:cNvSpPr>
          <p:nvPr>
            <p:ph type="title"/>
          </p:nvPr>
        </p:nvSpPr>
        <p:spPr/>
        <p:txBody>
          <a:bodyPr/>
          <a:lstStyle/>
          <a:p>
            <a:pPr eaLnBrk="1" hangingPunct="1"/>
            <a:r>
              <a:rPr lang="en-US" altLang="en-US" smtClean="0"/>
              <a:t>Simulation Results</a:t>
            </a:r>
          </a:p>
        </p:txBody>
      </p:sp>
      <p:sp>
        <p:nvSpPr>
          <p:cNvPr id="7270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This program simulates a game of racquetball between two</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players called "A" and "B".  The abilities of each player is</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indicated by a probability (a number between 0 and 1) that</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the player wins the point when serving. Player A always</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has the first serve.</a:t>
            </a:r>
          </a:p>
          <a:p>
            <a:pPr eaLnBrk="1" hangingPunct="1">
              <a:lnSpc>
                <a:spcPct val="90000"/>
              </a:lnSpc>
              <a:buFont typeface="Wingdings" panose="05000000000000000000" pitchFamily="2" charset="2"/>
              <a:buNone/>
            </a:pPr>
            <a:endParaRPr lang="en-US" altLang="en-US" sz="14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What is the prob. player A wins a serve? .65</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What is the prob. player B wins a serve? .6</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How many games to simulate? 5000</a:t>
            </a:r>
          </a:p>
          <a:p>
            <a:pPr eaLnBrk="1" hangingPunct="1">
              <a:lnSpc>
                <a:spcPct val="90000"/>
              </a:lnSpc>
              <a:buFont typeface="Wingdings" panose="05000000000000000000" pitchFamily="2" charset="2"/>
              <a:buNone/>
            </a:pPr>
            <a:endParaRPr lang="en-US" altLang="en-US" sz="14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Games simulated: 5000</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Wins for A: 3329 (66.6%)</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Wins for B: 1671 (33.4%)</a:t>
            </a:r>
          </a:p>
          <a:p>
            <a:pPr eaLnBrk="1" hangingPunct="1">
              <a:lnSpc>
                <a:spcPct val="90000"/>
              </a:lnSpc>
            </a:pPr>
            <a:r>
              <a:rPr lang="en-US" altLang="en-US" smtClean="0"/>
              <a:t>With this small difference in ability , Denny will win only 1 in 3 games!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065C985-086F-4C96-B597-C68309438338}" type="slidenum">
              <a:rPr lang="en-US" altLang="en-US" sz="1400"/>
              <a:pPr eaLnBrk="1" hangingPunct="1"/>
              <a:t>7</a:t>
            </a:fld>
            <a:endParaRPr lang="en-US" altLang="en-US" sz="1400"/>
          </a:p>
        </p:txBody>
      </p:sp>
      <p:sp>
        <p:nvSpPr>
          <p:cNvPr id="9220" name="Rectangle 2"/>
          <p:cNvSpPr>
            <a:spLocks noGrp="1" noChangeArrowheads="1"/>
          </p:cNvSpPr>
          <p:nvPr>
            <p:ph type="title"/>
          </p:nvPr>
        </p:nvSpPr>
        <p:spPr/>
        <p:txBody>
          <a:bodyPr/>
          <a:lstStyle/>
          <a:p>
            <a:pPr eaLnBrk="1" hangingPunct="1"/>
            <a:r>
              <a:rPr lang="en-US" altLang="en-US" smtClean="0"/>
              <a:t>Analysis and Specification</a:t>
            </a:r>
          </a:p>
        </p:txBody>
      </p:sp>
      <p:sp>
        <p:nvSpPr>
          <p:cNvPr id="102403" name="Rectangle 3"/>
          <p:cNvSpPr>
            <a:spLocks noGrp="1" noChangeArrowheads="1"/>
          </p:cNvSpPr>
          <p:nvPr>
            <p:ph type="body" idx="1"/>
          </p:nvPr>
        </p:nvSpPr>
        <p:spPr/>
        <p:txBody>
          <a:bodyPr/>
          <a:lstStyle/>
          <a:p>
            <a:pPr eaLnBrk="1" hangingPunct="1">
              <a:lnSpc>
                <a:spcPct val="90000"/>
              </a:lnSpc>
            </a:pPr>
            <a:r>
              <a:rPr lang="en-US" altLang="en-US" smtClean="0"/>
              <a:t>The player who misses the shot loses the rally. If the loser is the player who served, service passes to the other player.</a:t>
            </a:r>
          </a:p>
          <a:p>
            <a:pPr eaLnBrk="1" hangingPunct="1">
              <a:lnSpc>
                <a:spcPct val="90000"/>
              </a:lnSpc>
            </a:pPr>
            <a:r>
              <a:rPr lang="en-US" altLang="en-US" smtClean="0"/>
              <a:t>If the server wins the rally, a point is awarded. Players can only score points during their own service.</a:t>
            </a:r>
          </a:p>
          <a:p>
            <a:pPr eaLnBrk="1" hangingPunct="1">
              <a:lnSpc>
                <a:spcPct val="90000"/>
              </a:lnSpc>
            </a:pPr>
            <a:r>
              <a:rPr lang="en-US" altLang="en-US" smtClean="0"/>
              <a:t>The first player to reach 15 points wins the game.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D9CEEBA-5740-4EFB-A2D4-95DCC44312C3}" type="slidenum">
              <a:rPr lang="en-US" altLang="en-US" sz="1400"/>
              <a:pPr eaLnBrk="1" hangingPunct="1"/>
              <a:t>70</a:t>
            </a:fld>
            <a:endParaRPr lang="en-US" altLang="en-US" sz="1400"/>
          </a:p>
        </p:txBody>
      </p:sp>
      <p:sp>
        <p:nvSpPr>
          <p:cNvPr id="73732" name="Rectangle 2"/>
          <p:cNvSpPr>
            <a:spLocks noGrp="1" noChangeArrowheads="1"/>
          </p:cNvSpPr>
          <p:nvPr>
            <p:ph type="title"/>
          </p:nvPr>
        </p:nvSpPr>
        <p:spPr/>
        <p:txBody>
          <a:bodyPr/>
          <a:lstStyle/>
          <a:p>
            <a:pPr eaLnBrk="1" hangingPunct="1"/>
            <a:r>
              <a:rPr lang="en-US" altLang="en-US" smtClean="0"/>
              <a:t>Other Design Techniques</a:t>
            </a:r>
          </a:p>
        </p:txBody>
      </p:sp>
      <p:sp>
        <p:nvSpPr>
          <p:cNvPr id="73733" name="Rectangle 3"/>
          <p:cNvSpPr>
            <a:spLocks noGrp="1" noChangeArrowheads="1"/>
          </p:cNvSpPr>
          <p:nvPr>
            <p:ph type="body" idx="1"/>
          </p:nvPr>
        </p:nvSpPr>
        <p:spPr/>
        <p:txBody>
          <a:bodyPr/>
          <a:lstStyle/>
          <a:p>
            <a:pPr eaLnBrk="1" hangingPunct="1"/>
            <a:r>
              <a:rPr lang="en-US" altLang="en-US" smtClean="0"/>
              <a:t>Top-down design is not the only way to create a program!</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CC17813-07E7-4A7A-A5F4-C4AE9D84E199}" type="slidenum">
              <a:rPr lang="en-US" altLang="en-US" sz="1400"/>
              <a:pPr eaLnBrk="1" hangingPunct="1"/>
              <a:t>71</a:t>
            </a:fld>
            <a:endParaRPr lang="en-US" altLang="en-US" sz="1400"/>
          </a:p>
        </p:txBody>
      </p:sp>
      <p:sp>
        <p:nvSpPr>
          <p:cNvPr id="74756" name="Rectangle 2"/>
          <p:cNvSpPr>
            <a:spLocks noGrp="1" noChangeArrowheads="1"/>
          </p:cNvSpPr>
          <p:nvPr>
            <p:ph type="title"/>
          </p:nvPr>
        </p:nvSpPr>
        <p:spPr/>
        <p:txBody>
          <a:bodyPr/>
          <a:lstStyle/>
          <a:p>
            <a:pPr eaLnBrk="1" hangingPunct="1"/>
            <a:r>
              <a:rPr lang="en-US" altLang="en-US" smtClean="0"/>
              <a:t>Prototyping and</a:t>
            </a:r>
            <a:br>
              <a:rPr lang="en-US" altLang="en-US" smtClean="0"/>
            </a:br>
            <a:r>
              <a:rPr lang="en-US" altLang="en-US" smtClean="0"/>
              <a:t>Spiral Development</a:t>
            </a:r>
          </a:p>
        </p:txBody>
      </p:sp>
      <p:sp>
        <p:nvSpPr>
          <p:cNvPr id="175107" name="Rectangle 3"/>
          <p:cNvSpPr>
            <a:spLocks noGrp="1" noChangeArrowheads="1"/>
          </p:cNvSpPr>
          <p:nvPr>
            <p:ph type="body" idx="1"/>
          </p:nvPr>
        </p:nvSpPr>
        <p:spPr/>
        <p:txBody>
          <a:bodyPr/>
          <a:lstStyle/>
          <a:p>
            <a:pPr eaLnBrk="1" hangingPunct="1"/>
            <a:r>
              <a:rPr lang="en-US" altLang="en-US" smtClean="0"/>
              <a:t>Another approach to program development is to start with a simple version of a program, and then gradually add features until it meets the full specification.</a:t>
            </a:r>
          </a:p>
          <a:p>
            <a:pPr eaLnBrk="1" hangingPunct="1"/>
            <a:r>
              <a:rPr lang="en-US" altLang="en-US" smtClean="0"/>
              <a:t>This initial stripped-down version is called a </a:t>
            </a:r>
            <a:r>
              <a:rPr lang="en-US" altLang="en-US" i="1" smtClean="0"/>
              <a:t>prototype</a:t>
            </a:r>
            <a:r>
              <a:rPr lang="en-US" altLang="en-US"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0FD7D9C-EAB1-44D3-822B-02677027254D}" type="slidenum">
              <a:rPr lang="en-US" altLang="en-US" sz="1400"/>
              <a:pPr eaLnBrk="1" hangingPunct="1"/>
              <a:t>72</a:t>
            </a:fld>
            <a:endParaRPr lang="en-US" altLang="en-US" sz="1400"/>
          </a:p>
        </p:txBody>
      </p:sp>
      <p:sp>
        <p:nvSpPr>
          <p:cNvPr id="75780" name="Rectangle 2"/>
          <p:cNvSpPr>
            <a:spLocks noGrp="1" noChangeArrowheads="1"/>
          </p:cNvSpPr>
          <p:nvPr>
            <p:ph type="title"/>
          </p:nvPr>
        </p:nvSpPr>
        <p:spPr/>
        <p:txBody>
          <a:bodyPr/>
          <a:lstStyle/>
          <a:p>
            <a:pPr eaLnBrk="1" hangingPunct="1"/>
            <a:r>
              <a:rPr lang="en-US" altLang="en-US" smtClean="0"/>
              <a:t>Prototyping and</a:t>
            </a:r>
            <a:br>
              <a:rPr lang="en-US" altLang="en-US" smtClean="0"/>
            </a:br>
            <a:r>
              <a:rPr lang="en-US" altLang="en-US" smtClean="0"/>
              <a:t>Spiral Development</a:t>
            </a:r>
          </a:p>
        </p:txBody>
      </p:sp>
      <p:sp>
        <p:nvSpPr>
          <p:cNvPr id="176131" name="Rectangle 3"/>
          <p:cNvSpPr>
            <a:spLocks noGrp="1" noChangeArrowheads="1"/>
          </p:cNvSpPr>
          <p:nvPr>
            <p:ph type="body" idx="1"/>
          </p:nvPr>
        </p:nvSpPr>
        <p:spPr/>
        <p:txBody>
          <a:bodyPr/>
          <a:lstStyle/>
          <a:p>
            <a:pPr eaLnBrk="1" hangingPunct="1"/>
            <a:r>
              <a:rPr lang="en-US" altLang="en-US" sz="2800" smtClean="0"/>
              <a:t>Prototyping often leads to a </a:t>
            </a:r>
            <a:r>
              <a:rPr lang="en-US" altLang="en-US" sz="2800" i="1" smtClean="0"/>
              <a:t>spiral</a:t>
            </a:r>
            <a:r>
              <a:rPr lang="en-US" altLang="en-US" sz="2800" smtClean="0"/>
              <a:t> development process.</a:t>
            </a:r>
          </a:p>
          <a:p>
            <a:pPr eaLnBrk="1" hangingPunct="1"/>
            <a:r>
              <a:rPr lang="en-US" altLang="en-US" sz="2800" smtClean="0"/>
              <a:t>Rather than taking the entire problem and proceeding through specification, design, implementation, and testing, we first design, implement, and test a prototype. We take many mini-cycles through the development process as the prototype is incrementally expanded into the final program.</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9C5AD71-420E-4C29-8CD7-5C420C9906ED}" type="slidenum">
              <a:rPr lang="en-US" altLang="en-US" sz="1400"/>
              <a:pPr eaLnBrk="1" hangingPunct="1"/>
              <a:t>73</a:t>
            </a:fld>
            <a:endParaRPr lang="en-US" altLang="en-US" sz="1400"/>
          </a:p>
        </p:txBody>
      </p:sp>
      <p:sp>
        <p:nvSpPr>
          <p:cNvPr id="76804" name="Rectangle 2"/>
          <p:cNvSpPr>
            <a:spLocks noGrp="1" noChangeArrowheads="1"/>
          </p:cNvSpPr>
          <p:nvPr>
            <p:ph type="title"/>
          </p:nvPr>
        </p:nvSpPr>
        <p:spPr/>
        <p:txBody>
          <a:bodyPr/>
          <a:lstStyle/>
          <a:p>
            <a:pPr eaLnBrk="1" hangingPunct="1"/>
            <a:r>
              <a:rPr lang="en-US" altLang="en-US" smtClean="0"/>
              <a:t>Prototyping and</a:t>
            </a:r>
            <a:br>
              <a:rPr lang="en-US" altLang="en-US" smtClean="0"/>
            </a:br>
            <a:r>
              <a:rPr lang="en-US" altLang="en-US" smtClean="0"/>
              <a:t>Spiral Development</a:t>
            </a:r>
          </a:p>
        </p:txBody>
      </p:sp>
      <p:sp>
        <p:nvSpPr>
          <p:cNvPr id="177155" name="Rectangle 3"/>
          <p:cNvSpPr>
            <a:spLocks noGrp="1" noChangeArrowheads="1"/>
          </p:cNvSpPr>
          <p:nvPr>
            <p:ph type="body" idx="1"/>
          </p:nvPr>
        </p:nvSpPr>
        <p:spPr/>
        <p:txBody>
          <a:bodyPr/>
          <a:lstStyle/>
          <a:p>
            <a:pPr eaLnBrk="1" hangingPunct="1"/>
            <a:r>
              <a:rPr lang="en-US" altLang="en-US" smtClean="0"/>
              <a:t>How could the racquetball simulation been done using spiral development?</a:t>
            </a:r>
          </a:p>
          <a:p>
            <a:pPr lvl="1" eaLnBrk="1" hangingPunct="1"/>
            <a:r>
              <a:rPr lang="en-US" altLang="en-US" smtClean="0"/>
              <a:t>Write a prototype where you assume there</a:t>
            </a:r>
            <a:r>
              <a:rPr lang="en-US" altLang="en-US" smtClean="0">
                <a:latin typeface="Times New Roman" panose="02020603050405020304" pitchFamily="18" charset="0"/>
              </a:rPr>
              <a:t>’</a:t>
            </a:r>
            <a:r>
              <a:rPr lang="en-US" altLang="en-US" smtClean="0"/>
              <a:t>s a 50-50 chance of winning any given point, playing 30 rallies.</a:t>
            </a:r>
          </a:p>
          <a:p>
            <a:pPr lvl="1" eaLnBrk="1" hangingPunct="1"/>
            <a:r>
              <a:rPr lang="en-US" altLang="en-US" smtClean="0"/>
              <a:t>Add on to the prototype in stages, including awarding of points, change of service, differing probabilities, etc.</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78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67414C1-7E48-41E7-84C5-9375FEC93A7A}" type="slidenum">
              <a:rPr lang="en-US" altLang="en-US" sz="1400"/>
              <a:pPr eaLnBrk="1" hangingPunct="1"/>
              <a:t>74</a:t>
            </a:fld>
            <a:endParaRPr lang="en-US" altLang="en-US" sz="1400"/>
          </a:p>
        </p:txBody>
      </p:sp>
      <p:sp>
        <p:nvSpPr>
          <p:cNvPr id="77828" name="Rectangle 2"/>
          <p:cNvSpPr>
            <a:spLocks noGrp="1" noChangeArrowheads="1"/>
          </p:cNvSpPr>
          <p:nvPr>
            <p:ph type="title"/>
          </p:nvPr>
        </p:nvSpPr>
        <p:spPr/>
        <p:txBody>
          <a:bodyPr/>
          <a:lstStyle/>
          <a:p>
            <a:pPr eaLnBrk="1" hangingPunct="1"/>
            <a:r>
              <a:rPr lang="en-US" altLang="en-US" smtClean="0"/>
              <a:t>Prototyping and</a:t>
            </a:r>
            <a:br>
              <a:rPr lang="en-US" altLang="en-US" smtClean="0"/>
            </a:br>
            <a:r>
              <a:rPr lang="en-US" altLang="en-US" smtClean="0"/>
              <a:t>Spiral Development</a:t>
            </a:r>
          </a:p>
        </p:txBody>
      </p:sp>
      <p:sp>
        <p:nvSpPr>
          <p:cNvPr id="77829" name="Rectangle 3"/>
          <p:cNvSpPr>
            <a:spLocks noGrp="1" noChangeArrowheads="1"/>
          </p:cNvSpPr>
          <p:nvPr>
            <p:ph type="body" sz="half" idx="1"/>
          </p:nvPr>
        </p:nvSpPr>
        <p:spPr>
          <a:xfrm>
            <a:off x="1182688" y="2017713"/>
            <a:ext cx="4227512" cy="4114800"/>
          </a:xfrm>
        </p:spPr>
        <p:txBody>
          <a:bodyPr/>
          <a:lstStyle/>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from random import random</a:t>
            </a:r>
          </a:p>
          <a:p>
            <a:pPr eaLnBrk="1" hangingPunct="1">
              <a:lnSpc>
                <a:spcPct val="90000"/>
              </a:lnSpc>
              <a:buFont typeface="Wingdings" panose="05000000000000000000" pitchFamily="2" charset="2"/>
              <a:buNone/>
            </a:pPr>
            <a:endParaRPr lang="en-US" altLang="en-US" sz="14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def simOneGame():</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scoreA = 0</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scoreB = 0</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serving = "A"</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for i in range(30):</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if serving == "A":</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if random() &lt; .5:</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scoreA = scoreA + 1</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serving = "B"</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if random() &lt; .5:</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scoreB = scoreB + 1</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serving = "A"</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        print(scoreA, scoreB)</a:t>
            </a:r>
          </a:p>
        </p:txBody>
      </p:sp>
      <p:sp>
        <p:nvSpPr>
          <p:cNvPr id="77830" name="Rectangle 4"/>
          <p:cNvSpPr>
            <a:spLocks noGrp="1" noChangeArrowheads="1"/>
          </p:cNvSpPr>
          <p:nvPr>
            <p:ph type="body" sz="half" idx="2"/>
          </p:nvPr>
        </p:nvSpPr>
        <p:spPr>
          <a:xfrm>
            <a:off x="5257800" y="2017713"/>
            <a:ext cx="3429000" cy="4114800"/>
          </a:xfrm>
        </p:spPr>
        <p:txBody>
          <a:bodyPr/>
          <a:lstStyle/>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&gt;&gt;&gt; simOneGame()</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0 0</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0 1</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0 1</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2 7</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2 8</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2 8</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3 8</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3 8</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3 8</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3 8</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3 8</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3 8</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3 9</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3 9</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4 9</a:t>
            </a:r>
          </a:p>
          <a:p>
            <a:pPr eaLnBrk="1" hangingPunct="1">
              <a:lnSpc>
                <a:spcPct val="90000"/>
              </a:lnSpc>
              <a:buFont typeface="Wingdings" panose="05000000000000000000" pitchFamily="2" charset="2"/>
              <a:buNone/>
            </a:pPr>
            <a:r>
              <a:rPr lang="en-US" altLang="en-US" sz="1400" smtClean="0">
                <a:latin typeface="Courier New" panose="02070309020205020404" pitchFamily="49" charset="0"/>
              </a:rPr>
              <a:t>5 9</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EC6EAE0-6B0D-461A-836B-787EEF31A5DA}" type="slidenum">
              <a:rPr lang="en-US" altLang="en-US" sz="1400"/>
              <a:pPr eaLnBrk="1" hangingPunct="1"/>
              <a:t>75</a:t>
            </a:fld>
            <a:endParaRPr lang="en-US" altLang="en-US" sz="1400"/>
          </a:p>
        </p:txBody>
      </p:sp>
      <p:sp>
        <p:nvSpPr>
          <p:cNvPr id="78852" name="Rectangle 2"/>
          <p:cNvSpPr>
            <a:spLocks noGrp="1" noChangeArrowheads="1"/>
          </p:cNvSpPr>
          <p:nvPr>
            <p:ph type="title"/>
          </p:nvPr>
        </p:nvSpPr>
        <p:spPr/>
        <p:txBody>
          <a:bodyPr/>
          <a:lstStyle/>
          <a:p>
            <a:pPr eaLnBrk="1" hangingPunct="1"/>
            <a:r>
              <a:rPr lang="en-US" altLang="en-US" smtClean="0"/>
              <a:t>Prototyping and</a:t>
            </a:r>
            <a:br>
              <a:rPr lang="en-US" altLang="en-US" smtClean="0"/>
            </a:br>
            <a:r>
              <a:rPr lang="en-US" altLang="en-US" smtClean="0"/>
              <a:t>Spiral Development</a:t>
            </a:r>
          </a:p>
        </p:txBody>
      </p:sp>
      <p:sp>
        <p:nvSpPr>
          <p:cNvPr id="181251" name="Rectangle 3"/>
          <p:cNvSpPr>
            <a:spLocks noGrp="1" noChangeArrowheads="1"/>
          </p:cNvSpPr>
          <p:nvPr>
            <p:ph type="body" idx="1"/>
          </p:nvPr>
        </p:nvSpPr>
        <p:spPr/>
        <p:txBody>
          <a:bodyPr/>
          <a:lstStyle/>
          <a:p>
            <a:pPr eaLnBrk="1" hangingPunct="1">
              <a:lnSpc>
                <a:spcPct val="90000"/>
              </a:lnSpc>
            </a:pPr>
            <a:r>
              <a:rPr lang="en-US" altLang="en-US" smtClean="0"/>
              <a:t>The program could be enhanced in phases:</a:t>
            </a:r>
          </a:p>
          <a:p>
            <a:pPr lvl="1" eaLnBrk="1" hangingPunct="1">
              <a:lnSpc>
                <a:spcPct val="90000"/>
              </a:lnSpc>
            </a:pPr>
            <a:r>
              <a:rPr lang="en-US" altLang="en-US" b="1" smtClean="0"/>
              <a:t>Phase 1:</a:t>
            </a:r>
            <a:r>
              <a:rPr lang="en-US" altLang="en-US" smtClean="0"/>
              <a:t> Initial prototype. Play 30 rallies where the server always has a 50% chance of winning. Print out the scores after each server.</a:t>
            </a:r>
          </a:p>
          <a:p>
            <a:pPr lvl="1" eaLnBrk="1" hangingPunct="1">
              <a:lnSpc>
                <a:spcPct val="90000"/>
              </a:lnSpc>
            </a:pPr>
            <a:r>
              <a:rPr lang="en-US" altLang="en-US" b="1" smtClean="0"/>
              <a:t>Phase 2:</a:t>
            </a:r>
            <a:r>
              <a:rPr lang="en-US" altLang="en-US" smtClean="0"/>
              <a:t> Add two parameters to represent different probabilities for the two players.</a:t>
            </a:r>
            <a:endParaRPr lang="en-US" altLang="en-US" b="1"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BB78C0E-969D-492B-B2A0-1DDBD1F8490A}" type="slidenum">
              <a:rPr lang="en-US" altLang="en-US" sz="1400"/>
              <a:pPr eaLnBrk="1" hangingPunct="1"/>
              <a:t>76</a:t>
            </a:fld>
            <a:endParaRPr lang="en-US" altLang="en-US" sz="1400"/>
          </a:p>
        </p:txBody>
      </p:sp>
      <p:sp>
        <p:nvSpPr>
          <p:cNvPr id="79876" name="Rectangle 2"/>
          <p:cNvSpPr>
            <a:spLocks noGrp="1" noChangeArrowheads="1"/>
          </p:cNvSpPr>
          <p:nvPr>
            <p:ph type="title"/>
          </p:nvPr>
        </p:nvSpPr>
        <p:spPr/>
        <p:txBody>
          <a:bodyPr/>
          <a:lstStyle/>
          <a:p>
            <a:pPr eaLnBrk="1" hangingPunct="1"/>
            <a:r>
              <a:rPr lang="en-US" altLang="en-US" smtClean="0"/>
              <a:t>Prototyping and</a:t>
            </a:r>
            <a:br>
              <a:rPr lang="en-US" altLang="en-US" smtClean="0"/>
            </a:br>
            <a:r>
              <a:rPr lang="en-US" altLang="en-US" smtClean="0"/>
              <a:t>Spiral Development</a:t>
            </a:r>
          </a:p>
        </p:txBody>
      </p:sp>
      <p:sp>
        <p:nvSpPr>
          <p:cNvPr id="182275" name="Rectangle 3"/>
          <p:cNvSpPr>
            <a:spLocks noGrp="1" noChangeArrowheads="1"/>
          </p:cNvSpPr>
          <p:nvPr>
            <p:ph type="body" idx="1"/>
          </p:nvPr>
        </p:nvSpPr>
        <p:spPr/>
        <p:txBody>
          <a:bodyPr/>
          <a:lstStyle/>
          <a:p>
            <a:pPr lvl="1" eaLnBrk="1" hangingPunct="1">
              <a:lnSpc>
                <a:spcPct val="90000"/>
              </a:lnSpc>
            </a:pPr>
            <a:r>
              <a:rPr lang="en-US" altLang="en-US" b="1" smtClean="0"/>
              <a:t>Phase 3:</a:t>
            </a:r>
            <a:r>
              <a:rPr lang="en-US" altLang="en-US" smtClean="0"/>
              <a:t> Play the game until one of the players reaches 15 points. At this point, we have a working simulation of a single game.</a:t>
            </a:r>
          </a:p>
          <a:p>
            <a:pPr lvl="1" eaLnBrk="1" hangingPunct="1">
              <a:lnSpc>
                <a:spcPct val="90000"/>
              </a:lnSpc>
            </a:pPr>
            <a:r>
              <a:rPr lang="en-US" altLang="en-US" b="1" smtClean="0"/>
              <a:t>Phase 4:</a:t>
            </a:r>
            <a:r>
              <a:rPr lang="en-US" altLang="en-US" smtClean="0"/>
              <a:t> Expand to play multiple games. The output is the count of games won by each player.</a:t>
            </a:r>
          </a:p>
          <a:p>
            <a:pPr lvl="1" eaLnBrk="1" hangingPunct="1">
              <a:lnSpc>
                <a:spcPct val="90000"/>
              </a:lnSpc>
            </a:pPr>
            <a:r>
              <a:rPr lang="en-US" altLang="en-US" b="1" smtClean="0"/>
              <a:t>Phase 5:</a:t>
            </a:r>
            <a:r>
              <a:rPr lang="en-US" altLang="en-US" smtClean="0"/>
              <a:t> Build the complete program. Add interactive inputs and a nicely formatted report of the results.</a:t>
            </a:r>
            <a:endParaRPr lang="en-US" altLang="en-US" b="1"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A9650CE-A557-423A-9AC5-F6EAD36AF284}" type="slidenum">
              <a:rPr lang="en-US" altLang="en-US" sz="1400"/>
              <a:pPr eaLnBrk="1" hangingPunct="1"/>
              <a:t>77</a:t>
            </a:fld>
            <a:endParaRPr lang="en-US" altLang="en-US" sz="1400"/>
          </a:p>
        </p:txBody>
      </p:sp>
      <p:sp>
        <p:nvSpPr>
          <p:cNvPr id="80900" name="Rectangle 2"/>
          <p:cNvSpPr>
            <a:spLocks noGrp="1" noChangeArrowheads="1"/>
          </p:cNvSpPr>
          <p:nvPr>
            <p:ph type="title"/>
          </p:nvPr>
        </p:nvSpPr>
        <p:spPr/>
        <p:txBody>
          <a:bodyPr/>
          <a:lstStyle/>
          <a:p>
            <a:pPr eaLnBrk="1" hangingPunct="1"/>
            <a:r>
              <a:rPr lang="en-US" altLang="en-US" smtClean="0"/>
              <a:t>Prototyping and</a:t>
            </a:r>
            <a:br>
              <a:rPr lang="en-US" altLang="en-US" smtClean="0"/>
            </a:br>
            <a:r>
              <a:rPr lang="en-US" altLang="en-US" smtClean="0"/>
              <a:t>Spiral Development</a:t>
            </a:r>
          </a:p>
        </p:txBody>
      </p:sp>
      <p:sp>
        <p:nvSpPr>
          <p:cNvPr id="183299" name="Rectangle 3"/>
          <p:cNvSpPr>
            <a:spLocks noGrp="1" noChangeArrowheads="1"/>
          </p:cNvSpPr>
          <p:nvPr>
            <p:ph type="body" idx="1"/>
          </p:nvPr>
        </p:nvSpPr>
        <p:spPr/>
        <p:txBody>
          <a:bodyPr/>
          <a:lstStyle/>
          <a:p>
            <a:pPr eaLnBrk="1" hangingPunct="1"/>
            <a:r>
              <a:rPr lang="en-US" altLang="en-US" smtClean="0"/>
              <a:t>Spiral development is useful when dealing with new or unfamiliar features or technology.</a:t>
            </a:r>
          </a:p>
          <a:p>
            <a:pPr eaLnBrk="1" hangingPunct="1"/>
            <a:r>
              <a:rPr lang="en-US" altLang="en-US" smtClean="0"/>
              <a:t>If top-down design isn</a:t>
            </a:r>
            <a:r>
              <a:rPr lang="en-US" altLang="en-US" smtClean="0">
                <a:latin typeface="Times New Roman" panose="02020603050405020304" pitchFamily="18" charset="0"/>
              </a:rPr>
              <a:t>’</a:t>
            </a:r>
            <a:r>
              <a:rPr lang="en-US" altLang="en-US" smtClean="0"/>
              <a:t>t working for you, try some spiral development!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42A0399-67E9-4E57-AB41-5BE3BB9F4A86}" type="slidenum">
              <a:rPr lang="en-US" altLang="en-US" sz="1400"/>
              <a:pPr eaLnBrk="1" hangingPunct="1"/>
              <a:t>78</a:t>
            </a:fld>
            <a:endParaRPr lang="en-US" altLang="en-US" sz="1400"/>
          </a:p>
        </p:txBody>
      </p:sp>
      <p:sp>
        <p:nvSpPr>
          <p:cNvPr id="81924" name="Rectangle 2"/>
          <p:cNvSpPr>
            <a:spLocks noGrp="1" noChangeArrowheads="1"/>
          </p:cNvSpPr>
          <p:nvPr>
            <p:ph type="title"/>
          </p:nvPr>
        </p:nvSpPr>
        <p:spPr/>
        <p:txBody>
          <a:bodyPr/>
          <a:lstStyle/>
          <a:p>
            <a:pPr eaLnBrk="1" hangingPunct="1"/>
            <a:r>
              <a:rPr lang="en-US" altLang="en-US" smtClean="0"/>
              <a:t>The Art of Design</a:t>
            </a:r>
          </a:p>
        </p:txBody>
      </p:sp>
      <p:sp>
        <p:nvSpPr>
          <p:cNvPr id="184323" name="Rectangle 3"/>
          <p:cNvSpPr>
            <a:spLocks noGrp="1" noChangeArrowheads="1"/>
          </p:cNvSpPr>
          <p:nvPr>
            <p:ph type="body" idx="1"/>
          </p:nvPr>
        </p:nvSpPr>
        <p:spPr/>
        <p:txBody>
          <a:bodyPr/>
          <a:lstStyle/>
          <a:p>
            <a:pPr eaLnBrk="1" hangingPunct="1"/>
            <a:r>
              <a:rPr lang="en-US" altLang="en-US" smtClean="0"/>
              <a:t>Spiral development is not an alternative to top-down design as much as a complement to it </a:t>
            </a:r>
            <a:r>
              <a:rPr lang="en-US" altLang="en-US" smtClean="0">
                <a:latin typeface="Times New Roman" panose="02020603050405020304" pitchFamily="18" charset="0"/>
              </a:rPr>
              <a:t>–</a:t>
            </a:r>
            <a:r>
              <a:rPr lang="en-US" altLang="en-US" smtClean="0"/>
              <a:t> when designing the prototype you</a:t>
            </a:r>
            <a:r>
              <a:rPr lang="en-US" altLang="en-US" smtClean="0">
                <a:latin typeface="Times New Roman" panose="02020603050405020304" pitchFamily="18" charset="0"/>
              </a:rPr>
              <a:t>’</a:t>
            </a:r>
            <a:r>
              <a:rPr lang="en-US" altLang="en-US" smtClean="0"/>
              <a:t>ll still be using top-down techniques.</a:t>
            </a:r>
          </a:p>
          <a:p>
            <a:pPr eaLnBrk="1" hangingPunct="1"/>
            <a:r>
              <a:rPr lang="en-US" altLang="en-US" smtClean="0"/>
              <a:t>Good design is as much creative process as science, and as such, there are no hard and fast rules.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E7A030B-A2B7-49BE-840A-A82DC206DED2}" type="slidenum">
              <a:rPr lang="en-US" altLang="en-US" sz="1400"/>
              <a:pPr eaLnBrk="1" hangingPunct="1"/>
              <a:t>79</a:t>
            </a:fld>
            <a:endParaRPr lang="en-US" altLang="en-US" sz="1400"/>
          </a:p>
        </p:txBody>
      </p:sp>
      <p:sp>
        <p:nvSpPr>
          <p:cNvPr id="82948" name="Rectangle 2"/>
          <p:cNvSpPr>
            <a:spLocks noGrp="1" noChangeArrowheads="1"/>
          </p:cNvSpPr>
          <p:nvPr>
            <p:ph type="title"/>
          </p:nvPr>
        </p:nvSpPr>
        <p:spPr/>
        <p:txBody>
          <a:bodyPr/>
          <a:lstStyle/>
          <a:p>
            <a:pPr eaLnBrk="1" hangingPunct="1"/>
            <a:r>
              <a:rPr lang="en-US" altLang="en-US" smtClean="0"/>
              <a:t>The Art of Design</a:t>
            </a:r>
          </a:p>
        </p:txBody>
      </p:sp>
      <p:sp>
        <p:nvSpPr>
          <p:cNvPr id="186371" name="Rectangle 3"/>
          <p:cNvSpPr>
            <a:spLocks noGrp="1" noChangeArrowheads="1"/>
          </p:cNvSpPr>
          <p:nvPr>
            <p:ph type="body" idx="1"/>
          </p:nvPr>
        </p:nvSpPr>
        <p:spPr/>
        <p:txBody>
          <a:bodyPr/>
          <a:lstStyle/>
          <a:p>
            <a:pPr eaLnBrk="1" hangingPunct="1"/>
            <a:r>
              <a:rPr lang="en-US" altLang="en-US" smtClean="0"/>
              <a:t>The best advice?</a:t>
            </a:r>
          </a:p>
          <a:p>
            <a:pPr eaLnBrk="1" hangingPunct="1"/>
            <a:r>
              <a:rPr lang="en-US" altLang="en-US" i="1" smtClean="0"/>
              <a:t>Practice, practice, practice</a:t>
            </a:r>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E9E661F-932C-4E62-A7B5-760206533D21}" type="slidenum">
              <a:rPr lang="en-US" altLang="en-US" sz="1400"/>
              <a:pPr eaLnBrk="1" hangingPunct="1"/>
              <a:t>8</a:t>
            </a:fld>
            <a:endParaRPr lang="en-US" altLang="en-US" sz="1400"/>
          </a:p>
        </p:txBody>
      </p:sp>
      <p:sp>
        <p:nvSpPr>
          <p:cNvPr id="10244" name="Rectangle 2"/>
          <p:cNvSpPr>
            <a:spLocks noGrp="1" noChangeArrowheads="1"/>
          </p:cNvSpPr>
          <p:nvPr>
            <p:ph type="title"/>
          </p:nvPr>
        </p:nvSpPr>
        <p:spPr/>
        <p:txBody>
          <a:bodyPr/>
          <a:lstStyle/>
          <a:p>
            <a:pPr eaLnBrk="1" hangingPunct="1"/>
            <a:r>
              <a:rPr lang="en-US" altLang="en-US" smtClean="0"/>
              <a:t>Analysis and Specification</a:t>
            </a:r>
          </a:p>
        </p:txBody>
      </p:sp>
      <p:sp>
        <p:nvSpPr>
          <p:cNvPr id="103427" name="Rectangle 3"/>
          <p:cNvSpPr>
            <a:spLocks noGrp="1" noChangeArrowheads="1"/>
          </p:cNvSpPr>
          <p:nvPr>
            <p:ph type="body" idx="1"/>
          </p:nvPr>
        </p:nvSpPr>
        <p:spPr/>
        <p:txBody>
          <a:bodyPr/>
          <a:lstStyle/>
          <a:p>
            <a:pPr eaLnBrk="1" hangingPunct="1">
              <a:lnSpc>
                <a:spcPct val="90000"/>
              </a:lnSpc>
            </a:pPr>
            <a:r>
              <a:rPr lang="en-US" altLang="en-US" sz="2800" smtClean="0"/>
              <a:t>In our simulation, the ability level of the players will be represented by the probability that the player wins the rally when he or she serves.</a:t>
            </a:r>
          </a:p>
          <a:p>
            <a:pPr eaLnBrk="1" hangingPunct="1">
              <a:lnSpc>
                <a:spcPct val="90000"/>
              </a:lnSpc>
            </a:pPr>
            <a:r>
              <a:rPr lang="en-US" altLang="en-US" sz="2800" smtClean="0"/>
              <a:t>Example: Players with a 0.60 probability win a point on 60% of their serves.</a:t>
            </a:r>
          </a:p>
          <a:p>
            <a:pPr eaLnBrk="1" hangingPunct="1">
              <a:lnSpc>
                <a:spcPct val="90000"/>
              </a:lnSpc>
            </a:pPr>
            <a:r>
              <a:rPr lang="en-US" altLang="en-US" sz="2800" smtClean="0"/>
              <a:t>The program will prompt the user to enter the service probability for both players and then simulate multiple games of racquetball.</a:t>
            </a:r>
          </a:p>
          <a:p>
            <a:pPr eaLnBrk="1" hangingPunct="1">
              <a:lnSpc>
                <a:spcPct val="90000"/>
              </a:lnSpc>
            </a:pPr>
            <a:r>
              <a:rPr lang="en-US" altLang="en-US" sz="2800" smtClean="0"/>
              <a:t>The program will then print a summary of the results.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946B019-BCF2-40A1-A7F7-5061670D8689}" type="slidenum">
              <a:rPr lang="en-US" altLang="en-US" sz="1400"/>
              <a:pPr eaLnBrk="1" hangingPunct="1"/>
              <a:t>9</a:t>
            </a:fld>
            <a:endParaRPr lang="en-US" altLang="en-US" sz="1400"/>
          </a:p>
        </p:txBody>
      </p:sp>
      <p:sp>
        <p:nvSpPr>
          <p:cNvPr id="11268" name="Rectangle 2"/>
          <p:cNvSpPr>
            <a:spLocks noGrp="1" noChangeArrowheads="1"/>
          </p:cNvSpPr>
          <p:nvPr>
            <p:ph type="title"/>
          </p:nvPr>
        </p:nvSpPr>
        <p:spPr/>
        <p:txBody>
          <a:bodyPr/>
          <a:lstStyle/>
          <a:p>
            <a:pPr eaLnBrk="1" hangingPunct="1"/>
            <a:r>
              <a:rPr lang="en-US" altLang="en-US" smtClean="0"/>
              <a:t>Analysis and Specification</a:t>
            </a:r>
          </a:p>
        </p:txBody>
      </p:sp>
      <p:sp>
        <p:nvSpPr>
          <p:cNvPr id="107523" name="Rectangle 3"/>
          <p:cNvSpPr>
            <a:spLocks noGrp="1" noChangeArrowheads="1"/>
          </p:cNvSpPr>
          <p:nvPr>
            <p:ph type="body" idx="1"/>
          </p:nvPr>
        </p:nvSpPr>
        <p:spPr/>
        <p:txBody>
          <a:bodyPr/>
          <a:lstStyle/>
          <a:p>
            <a:pPr eaLnBrk="1" hangingPunct="1"/>
            <a:r>
              <a:rPr lang="en-US" altLang="en-US" b="1" smtClean="0"/>
              <a:t>Input:</a:t>
            </a:r>
            <a:r>
              <a:rPr lang="en-US" altLang="en-US" smtClean="0"/>
              <a:t> The program prompts for and gets the service probabilities of players A and B. The program then prompts for and gets the number of games to be simulated.</a:t>
            </a:r>
            <a:endParaRPr lang="en-US" altLang="en-US" b="1"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2"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2"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568</TotalTime>
  <Words>4021</Words>
  <Application>Microsoft Office PowerPoint</Application>
  <PresentationFormat>On-screen Show (4:3)</PresentationFormat>
  <Paragraphs>564</Paragraphs>
  <Slides>79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Courier New</vt:lpstr>
      <vt:lpstr>Tahoma</vt:lpstr>
      <vt:lpstr>Times New Roman</vt:lpstr>
      <vt:lpstr>Wingdings</vt:lpstr>
      <vt:lpstr>Blends</vt:lpstr>
      <vt:lpstr>Python Programming: An Introduction to Computer Science</vt:lpstr>
      <vt:lpstr>Objectives</vt:lpstr>
      <vt:lpstr>Objectives</vt:lpstr>
      <vt:lpstr>Simulating Racquetball</vt:lpstr>
      <vt:lpstr>A Simulation Problem</vt:lpstr>
      <vt:lpstr>Analysis and Specification</vt:lpstr>
      <vt:lpstr>Analysis and Specification</vt:lpstr>
      <vt:lpstr>Analysis and Specification</vt:lpstr>
      <vt:lpstr>Analysis and Specification</vt:lpstr>
      <vt:lpstr>Analysis and Specification</vt:lpstr>
      <vt:lpstr>Analysis and Specification</vt:lpstr>
      <vt:lpstr>PseudoRandom Numbers</vt:lpstr>
      <vt:lpstr>PseudoRandom Numbers</vt:lpstr>
      <vt:lpstr>PseudoRandom Numbers</vt:lpstr>
      <vt:lpstr>PseudoRandom Numbers</vt:lpstr>
      <vt:lpstr>PseudoRandom Numbers</vt:lpstr>
      <vt:lpstr>PseudoRandom Numbers</vt:lpstr>
      <vt:lpstr>PseudoRandom Numbers</vt:lpstr>
      <vt:lpstr>PseudoRandom Numbers</vt:lpstr>
      <vt:lpstr>PseudoRandom Numbers</vt:lpstr>
      <vt:lpstr>PseudoRandom Numbers</vt:lpstr>
      <vt:lpstr>PseudoRandom Numbers</vt:lpstr>
      <vt:lpstr>PseudoRandom Numbers</vt:lpstr>
      <vt:lpstr>PseudoRandom Numbers</vt:lpstr>
      <vt:lpstr>Top-Down Design</vt:lpstr>
      <vt:lpstr>Top-Level Design</vt:lpstr>
      <vt:lpstr>Top-Level Design</vt:lpstr>
      <vt:lpstr>Top-Level Design</vt:lpstr>
      <vt:lpstr>Top-Level Design</vt:lpstr>
      <vt:lpstr>Top-Level Design</vt:lpstr>
      <vt:lpstr>Top-Level Design</vt:lpstr>
      <vt:lpstr>Top-Level Design</vt:lpstr>
      <vt:lpstr>Top-Level Design</vt:lpstr>
      <vt:lpstr>Separation of Concerns</vt:lpstr>
      <vt:lpstr>Separation of Concerns</vt:lpstr>
      <vt:lpstr>Separation of Concerns</vt:lpstr>
      <vt:lpstr>Separation of Concerns</vt:lpstr>
      <vt:lpstr>Separation of Concerns</vt:lpstr>
      <vt:lpstr>Second-Level Design</vt:lpstr>
      <vt:lpstr>Second-Level Design</vt:lpstr>
      <vt:lpstr>Second-Level Design</vt:lpstr>
      <vt:lpstr>Designing simNGames</vt:lpstr>
      <vt:lpstr>Designing simNGames</vt:lpstr>
      <vt:lpstr>Designing simNGames</vt:lpstr>
      <vt:lpstr>Designing simNGames</vt:lpstr>
      <vt:lpstr>Designing simNGames</vt:lpstr>
      <vt:lpstr>Designing simNGames</vt:lpstr>
      <vt:lpstr>Designing simNGames</vt:lpstr>
      <vt:lpstr>Third-Level Design</vt:lpstr>
      <vt:lpstr>Third-Level Design</vt:lpstr>
      <vt:lpstr>Third-Level Design</vt:lpstr>
      <vt:lpstr>Third-Level Design </vt:lpstr>
      <vt:lpstr>Third-Level Design</vt:lpstr>
      <vt:lpstr>Third-Level Design</vt:lpstr>
      <vt:lpstr>Third-Level Design</vt:lpstr>
      <vt:lpstr>Third-Level Design</vt:lpstr>
      <vt:lpstr>Third-Level Design</vt:lpstr>
      <vt:lpstr>Finishing Up</vt:lpstr>
      <vt:lpstr>Finishing Up</vt:lpstr>
      <vt:lpstr>Summary of the Design Process</vt:lpstr>
      <vt:lpstr>Summary of the Design Process</vt:lpstr>
      <vt:lpstr>Bottom-Up Implementation</vt:lpstr>
      <vt:lpstr>Unit Testing</vt:lpstr>
      <vt:lpstr>Unit Testing</vt:lpstr>
      <vt:lpstr>Unit Testing</vt:lpstr>
      <vt:lpstr>Unit Testing</vt:lpstr>
      <vt:lpstr>Unit Testing</vt:lpstr>
      <vt:lpstr>Simulation Results</vt:lpstr>
      <vt:lpstr>Simulation Results</vt:lpstr>
      <vt:lpstr>Other Design Techniques</vt:lpstr>
      <vt:lpstr>Prototyping and Spiral Development</vt:lpstr>
      <vt:lpstr>Prototyping and Spiral Development</vt:lpstr>
      <vt:lpstr>Prototyping and Spiral Development</vt:lpstr>
      <vt:lpstr>Prototyping and Spiral Development</vt:lpstr>
      <vt:lpstr>Prototyping and Spiral Development</vt:lpstr>
      <vt:lpstr>Prototyping and Spiral Development</vt:lpstr>
      <vt:lpstr>Prototyping and Spiral Development</vt:lpstr>
      <vt:lpstr>The Art of Design</vt:lpstr>
      <vt:lpstr>The Art of Design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Terry Letsche</cp:lastModifiedBy>
  <cp:revision>16</cp:revision>
  <cp:lastPrinted>1601-01-01T00:00:00Z</cp:lastPrinted>
  <dcterms:created xsi:type="dcterms:W3CDTF">2004-03-07T23:57:33Z</dcterms:created>
  <dcterms:modified xsi:type="dcterms:W3CDTF">2016-07-28T18:00:39Z</dcterms:modified>
</cp:coreProperties>
</file>