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sldIdLst>
    <p:sldId id="259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5566-B5C7-CF01-6DD6-1F7358126ADC}" v="47" dt="2025-03-17T17:48:05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702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4291"/>
      </p:ext>
    </p:extLst>
  </p:cSld>
  <p:clrMapOvr>
    <a:masterClrMapping/>
  </p:clrMapOvr>
  <p:transition spd="slow">
    <p:push dir="u"/>
  </p:transition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41243"/>
      </p:ext>
    </p:extLst>
  </p:cSld>
  <p:clrMapOvr>
    <a:masterClrMapping/>
  </p:clrMapOvr>
  <p:transition spd="slow">
    <p:push dir="u"/>
  </p:transition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654675"/>
      </p:ext>
    </p:extLst>
  </p:cSld>
  <p:clrMapOvr>
    <a:masterClrMapping/>
  </p:clrMapOvr>
  <p:transition spd="slow">
    <p:push dir="u"/>
  </p:transition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9838"/>
      </p:ext>
    </p:extLst>
  </p:cSld>
  <p:clrMapOvr>
    <a:masterClrMapping/>
  </p:clrMapOvr>
  <p:transition spd="slow">
    <p:push dir="u"/>
  </p:transition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966"/>
      </p:ext>
    </p:extLst>
  </p:cSld>
  <p:clrMapOvr>
    <a:masterClrMapping/>
  </p:clrMapOvr>
  <p:transition spd="slow">
    <p:push dir="u"/>
  </p:transition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527"/>
      </p:ext>
    </p:extLst>
  </p:cSld>
  <p:clrMapOvr>
    <a:masterClrMapping/>
  </p:clrMapOvr>
  <p:transition spd="slow">
    <p:push dir="u"/>
  </p:transition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2807"/>
      </p:ext>
    </p:extLst>
  </p:cSld>
  <p:clrMapOvr>
    <a:masterClrMapping/>
  </p:clrMapOvr>
  <p:transition spd="slow">
    <p:push dir="u"/>
  </p:transition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648"/>
      </p:ext>
    </p:extLst>
  </p:cSld>
  <p:clrMapOvr>
    <a:masterClrMapping/>
  </p:clrMapOvr>
  <p:transition spd="slow">
    <p:push dir="u"/>
  </p:transition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6715"/>
      </p:ext>
    </p:extLst>
  </p:cSld>
  <p:clrMapOvr>
    <a:masterClrMapping/>
  </p:clrMapOvr>
  <p:transition spd="slow">
    <p:push dir="u"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41126"/>
      </p:ext>
    </p:extLst>
  </p:cSld>
  <p:clrMapOvr>
    <a:masterClrMapping/>
  </p:clrMapOvr>
  <p:transition spd="slow">
    <p:push dir="u"/>
  </p:transition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97813"/>
      </p:ext>
    </p:extLst>
  </p:cSld>
  <p:clrMapOvr>
    <a:masterClrMapping/>
  </p:clrMapOvr>
  <p:transition spd="slow">
    <p:push dir="u"/>
  </p:transition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12874"/>
      </p:ext>
    </p:extLst>
  </p:cSld>
  <p:clrMapOvr>
    <a:masterClrMapping/>
  </p:clrMapOvr>
  <p:transition spd="slow">
    <p:push dir="u"/>
  </p:transition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8573"/>
      </p:ext>
    </p:extLst>
  </p:cSld>
  <p:clrMapOvr>
    <a:masterClrMapping/>
  </p:clrMapOvr>
  <p:transition spd="slow">
    <p:push dir="u"/>
  </p:transition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70473"/>
      </p:ext>
    </p:extLst>
  </p:cSld>
  <p:clrMapOvr>
    <a:masterClrMapping/>
  </p:clrMapOvr>
  <p:transition spd="slow">
    <p:push dir="u"/>
  </p:transition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9597"/>
      </p:ext>
    </p:extLst>
  </p:cSld>
  <p:clrMapOvr>
    <a:masterClrMapping/>
  </p:clrMapOvr>
  <p:transition spd="slow">
    <p:push dir="u"/>
  </p:transition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3045"/>
      </p:ext>
    </p:extLst>
  </p:cSld>
  <p:clrMapOvr>
    <a:masterClrMapping/>
  </p:clrMapOvr>
  <p:transition spd="slow">
    <p:push dir="u"/>
  </p:transition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8EE4D-DA65-4A8D-953A-6EF6859D654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athar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545C3-9105-49F7-B6E7-722DFC729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985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_IaVepNDT4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" y="2147456"/>
            <a:ext cx="11082104" cy="27711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4B97C-781E-4913-807C-241F3369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286422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techonologies</a:t>
            </a:r>
            <a:r>
              <a:rPr lang="en-US" dirty="0"/>
              <a:t> are being developed for computing . </a:t>
            </a:r>
            <a:r>
              <a:rPr lang="en-US" dirty="0" err="1"/>
              <a:t>E.g</a:t>
            </a:r>
            <a:r>
              <a:rPr lang="en-US" dirty="0"/>
              <a:t> Optical computing </a:t>
            </a:r>
            <a:r>
              <a:rPr lang="en-US" dirty="0" err="1"/>
              <a:t>i.e</a:t>
            </a:r>
            <a:r>
              <a:rPr lang="en-US" dirty="0"/>
              <a:t> use light for processing instead of electric current or Quantum Computing where the power of Quantum World is being harnessed to compute on unimaginably massive scales.</a:t>
            </a:r>
          </a:p>
          <a:p>
            <a:r>
              <a:rPr lang="en-US" dirty="0"/>
              <a:t>Furthermore in future , embedded computer may also act as general purpose computers.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B69E-F595-908D-C449-240F43A9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F774-5BAD-D4DE-4EEE-8EC194E8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1982666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A7E-5199-65C4-B745-A3468DE7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pic>
        <p:nvPicPr>
          <p:cNvPr id="4" name="Online Media 3" title="How Does a Quantum Computer Work?">
            <a:hlinkClick r:id="" action="ppaction://media"/>
            <a:extLst>
              <a:ext uri="{FF2B5EF4-FFF2-40B4-BE49-F238E27FC236}">
                <a16:creationId xmlns:a16="http://schemas.microsoft.com/office/drawing/2014/main" id="{873287E1-DBEA-CF64-A1FE-D3013B31389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3463" y="2336800"/>
            <a:ext cx="6369050" cy="35988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739C7-EF12-01BC-747C-E4B3A59D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B57E-693D-881C-8B5E-6D99A69C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34680610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Generations of Computers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Athar Abbas</a:t>
            </a:r>
          </a:p>
        </p:txBody>
      </p:sp>
    </p:spTree>
    <p:extLst>
      <p:ext uri="{BB962C8B-B14F-4D97-AF65-F5344CB8AC3E}">
        <p14:creationId xmlns:p14="http://schemas.microsoft.com/office/powerpoint/2010/main" val="6232999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Computers</a:t>
            </a:r>
          </a:p>
          <a:p>
            <a:r>
              <a:rPr lang="en-US" dirty="0"/>
              <a:t>First Generation Computers</a:t>
            </a:r>
          </a:p>
          <a:p>
            <a:r>
              <a:rPr lang="en-US" dirty="0"/>
              <a:t>Second Generation Computers</a:t>
            </a:r>
          </a:p>
          <a:p>
            <a:r>
              <a:rPr lang="en-US" dirty="0"/>
              <a:t>Third Generation Computers</a:t>
            </a:r>
          </a:p>
          <a:p>
            <a:r>
              <a:rPr lang="en-US" dirty="0"/>
              <a:t>Fourth Generation Computers</a:t>
            </a:r>
          </a:p>
          <a:p>
            <a:r>
              <a:rPr lang="en-US" dirty="0"/>
              <a:t>Fifth Generation Computers</a:t>
            </a:r>
          </a:p>
          <a:p>
            <a:r>
              <a:rPr lang="en-US" dirty="0"/>
              <a:t>Future </a:t>
            </a:r>
            <a:r>
              <a:rPr lang="en-US"/>
              <a:t>of Computers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5E5D3-7891-BB8A-31F5-9E38515B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3F5C-0A4F-2F20-319C-54948513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2570158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845169" cy="3599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History of Computers goes back to ancient times when Abacus was used for calculations , nearly 2500 years ago in Mesopotamia.</a:t>
            </a:r>
          </a:p>
          <a:p>
            <a:r>
              <a:rPr lang="en-US" dirty="0"/>
              <a:t>Lesser known computing devices were invented in later centuries.</a:t>
            </a:r>
          </a:p>
          <a:p>
            <a:r>
              <a:rPr lang="en-US" dirty="0"/>
              <a:t>Late 19</a:t>
            </a:r>
            <a:r>
              <a:rPr lang="en-US" baseline="30000" dirty="0"/>
              <a:t>th</a:t>
            </a:r>
            <a:r>
              <a:rPr lang="en-US" dirty="0"/>
              <a:t> century begin a journey towards modern computing devices. Tabulating machine , </a:t>
            </a:r>
            <a:r>
              <a:rPr lang="en-US" dirty="0" err="1"/>
              <a:t>babbage</a:t>
            </a:r>
            <a:r>
              <a:rPr lang="en-US" dirty="0"/>
              <a:t> computers was one of the devices of that time.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492477"/>
            <a:ext cx="4391891" cy="32881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C1237-9126-4B51-EF99-B9559E52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8C80-F0BC-3F94-63E3-02009138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30442082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Generation Computers </a:t>
            </a:r>
            <a:r>
              <a:rPr lang="en-US" sz="2400" dirty="0"/>
              <a:t>(1940 – 56)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969861" cy="3599316"/>
          </a:xfrm>
        </p:spPr>
        <p:txBody>
          <a:bodyPr>
            <a:normAutofit fontScale="92500"/>
          </a:bodyPr>
          <a:lstStyle/>
          <a:p>
            <a:r>
              <a:rPr lang="en-US" dirty="0"/>
              <a:t>First Generation Computers were massive often taking up space of a whole room.</a:t>
            </a:r>
          </a:p>
          <a:p>
            <a:r>
              <a:rPr lang="en-US" dirty="0"/>
              <a:t>It used </a:t>
            </a:r>
            <a:r>
              <a:rPr lang="en-US" dirty="0" err="1"/>
              <a:t>vaccum</a:t>
            </a:r>
            <a:r>
              <a:rPr lang="en-US" dirty="0"/>
              <a:t> tubes to operate.</a:t>
            </a:r>
          </a:p>
          <a:p>
            <a:r>
              <a:rPr lang="en-US" dirty="0"/>
              <a:t>They consumed electricity in enormous amount and generated much heat.</a:t>
            </a:r>
          </a:p>
          <a:p>
            <a:r>
              <a:rPr lang="en-US" dirty="0"/>
              <a:t>ENIAC -a first generation computer- was developed in 1945 , for military usage. UNIVAC was also a computer of this era , designed by US Census </a:t>
            </a:r>
            <a:r>
              <a:rPr lang="en-US" dirty="0" err="1"/>
              <a:t>Beauru</a:t>
            </a:r>
            <a:r>
              <a:rPr lang="en-US" dirty="0"/>
              <a:t> in 1952 for analyzing votes.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2" y="2355273"/>
            <a:ext cx="4777853" cy="3699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4B75A-155C-956C-D567-5ED2AACA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2BDE6-BC42-B209-6FEA-5973029C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404635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Generation Computers </a:t>
            </a:r>
            <a:r>
              <a:rPr lang="en-US" sz="2400" dirty="0"/>
              <a:t>(1956 – 63)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775897" cy="3911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generation marked the beginning of use of </a:t>
            </a:r>
            <a:r>
              <a:rPr lang="en-US" i="1" dirty="0"/>
              <a:t>transistors </a:t>
            </a:r>
            <a:r>
              <a:rPr lang="en-US" dirty="0"/>
              <a:t>in computers. They are tiny electronic devices acts as switch in circuits , made of semiconductor material.</a:t>
            </a:r>
          </a:p>
          <a:p>
            <a:r>
              <a:rPr lang="en-US" dirty="0"/>
              <a:t>This made computers more efficient , powerful and reliable.</a:t>
            </a:r>
          </a:p>
          <a:p>
            <a:r>
              <a:rPr lang="en-US" dirty="0"/>
              <a:t>Magnetic tapes and punch cards were used for input , while output was taken on paper printouts.</a:t>
            </a:r>
          </a:p>
          <a:p>
            <a:r>
              <a:rPr lang="en-US" dirty="0"/>
              <a:t>IBM Mainframe 1401 was a second generation computer.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3" y="2466107"/>
            <a:ext cx="4431704" cy="350990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4A7D2-6F40-3612-D9B9-087534B3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282D-65BA-DF20-3AE8-D94AE2B9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1766802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Generation Computers </a:t>
            </a:r>
            <a:r>
              <a:rPr lang="en-US" sz="2400" dirty="0"/>
              <a:t>( 1964- 70)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1"/>
            <a:ext cx="5623496" cy="37868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major breakthrough of this era was development of </a:t>
            </a:r>
            <a:r>
              <a:rPr lang="en-US" i="1" dirty="0"/>
              <a:t>Integrated Chips </a:t>
            </a:r>
            <a:r>
              <a:rPr lang="en-US" dirty="0"/>
              <a:t>, small device which can house millions of transistor on it .</a:t>
            </a:r>
          </a:p>
          <a:p>
            <a:r>
              <a:rPr lang="en-US" dirty="0"/>
              <a:t>This made computers smaller and more reliable , thought IC’s were little complex to make and maintain.</a:t>
            </a:r>
          </a:p>
          <a:p>
            <a:r>
              <a:rPr lang="en-US" dirty="0"/>
              <a:t>Well known programming language </a:t>
            </a:r>
            <a:r>
              <a:rPr lang="en-US" i="1" dirty="0"/>
              <a:t>C </a:t>
            </a:r>
            <a:r>
              <a:rPr lang="en-US" dirty="0"/>
              <a:t>was developed in this era , Basic and Pascal were used along.</a:t>
            </a:r>
          </a:p>
          <a:p>
            <a:r>
              <a:rPr lang="en-US" dirty="0"/>
              <a:t>IBM System 360 was a third generation computer.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327" y="2336871"/>
            <a:ext cx="4710546" cy="36927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B7F2F-6265-7C7A-DF23-2A73916F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6C902-5C3D-C740-E72A-D0BE2A17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22133048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Generation Computers </a:t>
            </a:r>
            <a:r>
              <a:rPr lang="en-US" sz="2400" dirty="0"/>
              <a:t>(1971 – present)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690297" cy="38422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Integrated Circuits led to more complex circuits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i="1" dirty="0"/>
              <a:t>Microprocessors. </a:t>
            </a:r>
            <a:r>
              <a:rPr lang="en-US" dirty="0"/>
              <a:t>Whose task in computes is to read specific instruction , process it and generate relative output.</a:t>
            </a:r>
          </a:p>
          <a:p>
            <a:r>
              <a:rPr lang="en-US" dirty="0"/>
              <a:t>They are often called as Brain of Computers.</a:t>
            </a:r>
          </a:p>
          <a:p>
            <a:r>
              <a:rPr lang="en-US" dirty="0"/>
              <a:t>They were less expensive and used less electricity hence made it to general public.</a:t>
            </a:r>
          </a:p>
          <a:p>
            <a:r>
              <a:rPr lang="en-US" dirty="0"/>
              <a:t>Keyboard , </a:t>
            </a:r>
            <a:r>
              <a:rPr lang="en-US" dirty="0" err="1"/>
              <a:t>mices</a:t>
            </a:r>
            <a:r>
              <a:rPr lang="en-US" dirty="0"/>
              <a:t> are used for input , while output is usually displayed on a monitor or taken on printer.</a:t>
            </a:r>
          </a:p>
          <a:p>
            <a:r>
              <a:rPr lang="en-US" dirty="0"/>
              <a:t>IBM PC and Apple’s Macintosh (in picture) were first Fourth Gen Computers.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19" y="2336873"/>
            <a:ext cx="3939236" cy="39392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6CAF2-68DE-34C9-A81F-22B11C08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8002-AE1F-F9EE-E973-1083545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17357489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Generation Computers </a:t>
            </a:r>
            <a:r>
              <a:rPr lang="en-US" sz="2400" dirty="0"/>
              <a:t>(present and 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665061" cy="35993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generation of computers is to be based on </a:t>
            </a:r>
            <a:r>
              <a:rPr lang="en-US" i="1" dirty="0"/>
              <a:t>Artificial Intelligence , </a:t>
            </a:r>
            <a:r>
              <a:rPr lang="en-US" dirty="0"/>
              <a:t>means these computers can use AI to think , learn and reason.</a:t>
            </a:r>
          </a:p>
          <a:p>
            <a:r>
              <a:rPr lang="en-US" dirty="0"/>
              <a:t>This can be achieved by making computes , understand natural languages.</a:t>
            </a:r>
          </a:p>
          <a:p>
            <a:r>
              <a:rPr lang="en-US" dirty="0"/>
              <a:t>This decade saw a boom in AI , as multiple Companies , introduced their generative AI models.</a:t>
            </a:r>
          </a:p>
          <a:p>
            <a:r>
              <a:rPr lang="en-US" dirty="0"/>
              <a:t>IBM Watson is an AI Computer.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99" y="2521527"/>
            <a:ext cx="5644901" cy="320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B3437-3B19-418A-1DA1-C2C35C6E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545C3-9105-49F7-B6E7-722DFC729942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4C2EE-1C85-7D93-8974-01E8AE7E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athar</a:t>
            </a:r>
          </a:p>
        </p:txBody>
      </p:sp>
    </p:spTree>
    <p:extLst>
      <p:ext uri="{BB962C8B-B14F-4D97-AF65-F5344CB8AC3E}">
        <p14:creationId xmlns:p14="http://schemas.microsoft.com/office/powerpoint/2010/main" val="18697752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</TotalTime>
  <Words>529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PowerPoint Presentation</vt:lpstr>
      <vt:lpstr>Generations of Computers</vt:lpstr>
      <vt:lpstr>Outline</vt:lpstr>
      <vt:lpstr>Early Computers</vt:lpstr>
      <vt:lpstr>First Generation Computers (1940 – 56)</vt:lpstr>
      <vt:lpstr>Second Generation Computers (1956 – 63)</vt:lpstr>
      <vt:lpstr>Third Generation Computers ( 1964- 70)</vt:lpstr>
      <vt:lpstr>Fourth Generation Computers (1971 – present)</vt:lpstr>
      <vt:lpstr>Fifth Generation Computers (present and future)</vt:lpstr>
      <vt:lpstr>Future of Computers</vt:lpstr>
      <vt:lpstr>Quantum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SP25-BSE-082 (MUHAMMAD ATHAR ABBAS)</dc:creator>
  <cp:lastModifiedBy>SP25-BSE-082 (MUHAMMAD ATHAR ABBAS)</cp:lastModifiedBy>
  <cp:revision>36</cp:revision>
  <dcterms:created xsi:type="dcterms:W3CDTF">2025-03-17T03:51:02Z</dcterms:created>
  <dcterms:modified xsi:type="dcterms:W3CDTF">2025-03-17T17:50:32Z</dcterms:modified>
</cp:coreProperties>
</file>