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319" r:id="rId2"/>
    <p:sldId id="258" r:id="rId3"/>
    <p:sldId id="348" r:id="rId4"/>
    <p:sldId id="259" r:id="rId5"/>
    <p:sldId id="321" r:id="rId6"/>
    <p:sldId id="322" r:id="rId7"/>
    <p:sldId id="326" r:id="rId8"/>
    <p:sldId id="323" r:id="rId9"/>
    <p:sldId id="328" r:id="rId10"/>
    <p:sldId id="327" r:id="rId11"/>
    <p:sldId id="329" r:id="rId12"/>
    <p:sldId id="330" r:id="rId13"/>
    <p:sldId id="331" r:id="rId14"/>
    <p:sldId id="333" r:id="rId15"/>
    <p:sldId id="332" r:id="rId16"/>
    <p:sldId id="334" r:id="rId17"/>
    <p:sldId id="335" r:id="rId18"/>
    <p:sldId id="336" r:id="rId19"/>
    <p:sldId id="337" r:id="rId20"/>
    <p:sldId id="339" r:id="rId21"/>
    <p:sldId id="340" r:id="rId22"/>
    <p:sldId id="344" r:id="rId23"/>
    <p:sldId id="341" r:id="rId24"/>
    <p:sldId id="342" r:id="rId25"/>
    <p:sldId id="345" r:id="rId26"/>
    <p:sldId id="343" r:id="rId27"/>
    <p:sldId id="346" r:id="rId28"/>
    <p:sldId id="34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373" autoAdjust="0"/>
  </p:normalViewPr>
  <p:slideViewPr>
    <p:cSldViewPr snapToGrid="0">
      <p:cViewPr varScale="1">
        <p:scale>
          <a:sx n="72" d="100"/>
          <a:sy n="72" d="100"/>
        </p:scale>
        <p:origin x="17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802AC-B18C-4AAD-8C6E-999B4366EA32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C34D5-D062-4E29-B0D8-9550565F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311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C34D5-D062-4E29-B0D8-9550565F498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801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C34D5-D062-4E29-B0D8-9550565F498B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634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C34D5-D062-4E29-B0D8-9550565F498B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7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C34D5-D062-4E29-B0D8-9550565F498B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503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C34D5-D062-4E29-B0D8-9550565F498B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435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C34D5-D062-4E29-B0D8-9550565F498B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008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C34D5-D062-4E29-B0D8-9550565F498B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11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C34D5-D062-4E29-B0D8-9550565F498B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959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C34D5-D062-4E29-B0D8-9550565F498B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379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C34D5-D062-4E29-B0D8-9550565F498B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16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C34D5-D062-4E29-B0D8-9550565F498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63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C34D5-D062-4E29-B0D8-9550565F498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80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C34D5-D062-4E29-B0D8-9550565F498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532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C34D5-D062-4E29-B0D8-9550565F498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720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C34D5-D062-4E29-B0D8-9550565F498B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879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C34D5-D062-4E29-B0D8-9550565F498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534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C34D5-D062-4E29-B0D8-9550565F498B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773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C34D5-D062-4E29-B0D8-9550565F498B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39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81BE-F712-4DDC-A1D1-4814E67D0909}" type="datetime1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80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CDC6-73FA-4C4D-B05A-C5A002A5A518}" type="datetime1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6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689F-2F29-481B-AE43-EB292EA99F5E}" type="datetime1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09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BE61-13DC-4E59-A4C0-B9A0C59D6BEC}" type="datetime1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66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E9E5-8A36-4A66-A53C-C73331835B1F}" type="datetime1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38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7F8C-0C28-43FA-B233-95289839B84F}" type="datetime1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03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B668-0AEB-414D-A695-4563BCAF2FEA}" type="datetime1">
              <a:rPr lang="en-IN" smtClean="0"/>
              <a:t>13-05-2025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23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3FA8-92E9-46FA-86E8-B50D80BD96CA}" type="datetime1">
              <a:rPr lang="en-IN" smtClean="0"/>
              <a:t>13-05-2025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00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5448-2EE9-4D1F-9977-7B1603C3D17E}" type="datetime1">
              <a:rPr lang="en-IN" smtClean="0"/>
              <a:t>13-05-2025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86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F6B-911A-41B0-BA27-5BE2CD5D48A1}" type="datetime1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52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2827-96F1-42A6-9305-ACD17C8B91CC}" type="datetime1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97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75644-1E9C-4BD2-9EF8-37895EF1F75B}" type="datetime1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AFE7E-7B71-4107-A3BD-0446BD816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1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1173-BF91-D09B-E498-BB1AFE8860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3600" b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Applications of Information and Communication Technologies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8A016-DA75-04FC-EB4A-58CB28052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18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Rabail Asghar</a:t>
            </a:r>
          </a:p>
          <a:p>
            <a:pPr algn="ctr"/>
            <a:r>
              <a:rPr lang="en-IN" sz="18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Lecturer (Computer Science)</a:t>
            </a:r>
          </a:p>
          <a:p>
            <a:pPr algn="ctr"/>
            <a:r>
              <a:rPr lang="en-IN" sz="18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COMSATS University Islamabad, Lahore Campus</a:t>
            </a:r>
          </a:p>
          <a:p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F0B36-0F3E-0C32-E75B-25DD45B6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405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DE259-45C7-F9EE-AAD9-2CFB2CD2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10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F026C-D12D-4C1B-E0DD-D692777FBB1A}"/>
              </a:ext>
            </a:extLst>
          </p:cNvPr>
          <p:cNvSpPr txBox="1"/>
          <p:nvPr/>
        </p:nvSpPr>
        <p:spPr>
          <a:xfrm>
            <a:off x="1367064" y="838200"/>
            <a:ext cx="25059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if statement</a:t>
            </a:r>
          </a:p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if statement in C Programming - Programtopia">
            <a:extLst>
              <a:ext uri="{FF2B5EF4-FFF2-40B4-BE49-F238E27FC236}">
                <a16:creationId xmlns:a16="http://schemas.microsoft.com/office/drawing/2014/main" id="{1014EEA8-4E91-B1A8-D937-63ACC6A64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584" y="1918018"/>
            <a:ext cx="4666615" cy="383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45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7064" y="838200"/>
            <a:ext cx="2515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If statement</a:t>
            </a:r>
          </a:p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6764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Example:</a:t>
            </a:r>
          </a:p>
          <a:p>
            <a:pPr algn="just"/>
            <a:r>
              <a:rPr lang="en-US" sz="2800" dirty="0"/>
              <a:t>Imagine you're running a promotion in your store where customers get a free gift if they buy more than 5 items.</a:t>
            </a: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7FD99-9A78-AE26-140A-185E811941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11" t="30543" r="57539" b="55827"/>
          <a:stretch/>
        </p:blipFill>
        <p:spPr>
          <a:xfrm>
            <a:off x="497839" y="3526454"/>
            <a:ext cx="8279281" cy="165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97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7064" y="838200"/>
            <a:ext cx="2515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If statement</a:t>
            </a:r>
          </a:p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676400"/>
            <a:ext cx="8305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Explanation:</a:t>
            </a:r>
          </a:p>
          <a:p>
            <a:pPr algn="just"/>
            <a:r>
              <a:rPr lang="en-US" sz="2800" dirty="0"/>
              <a:t>Here, the condition </a:t>
            </a:r>
            <a:r>
              <a:rPr lang="en-US" sz="2800" dirty="0" err="1"/>
              <a:t>items_bought</a:t>
            </a:r>
            <a:r>
              <a:rPr lang="en-US" sz="2800" dirty="0"/>
              <a:t> &gt; 5 is checked. If the customer buys more than 5 items, the message "Congratulations! You get a free gift." will be printed.</a:t>
            </a:r>
          </a:p>
        </p:txBody>
      </p:sp>
    </p:spTree>
    <p:extLst>
      <p:ext uri="{BB962C8B-B14F-4D97-AF65-F5344CB8AC3E}">
        <p14:creationId xmlns:p14="http://schemas.microsoft.com/office/powerpoint/2010/main" val="1880459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7064" y="838200"/>
            <a:ext cx="3419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If-else statement</a:t>
            </a:r>
          </a:p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676400"/>
            <a:ext cx="8305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It is used to execute one block of code if a condition is True, and a different block if the condition is False. </a:t>
            </a:r>
          </a:p>
          <a:p>
            <a:pPr algn="just"/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Syntax: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252005-E444-0104-B2F6-3EA4D0C9BA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23" t="30741" r="63556" b="54444"/>
          <a:stretch/>
        </p:blipFill>
        <p:spPr>
          <a:xfrm>
            <a:off x="419100" y="3871748"/>
            <a:ext cx="8305800" cy="214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50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DE259-45C7-F9EE-AAD9-2CFB2CD2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14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F026C-D12D-4C1B-E0DD-D692777FBB1A}"/>
              </a:ext>
            </a:extLst>
          </p:cNvPr>
          <p:cNvSpPr txBox="1"/>
          <p:nvPr/>
        </p:nvSpPr>
        <p:spPr>
          <a:xfrm>
            <a:off x="1367064" y="838200"/>
            <a:ext cx="3419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If-else statement</a:t>
            </a:r>
          </a:p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If else in JavaScript | Nested if else, Example - Scientech Easy">
            <a:extLst>
              <a:ext uri="{FF2B5EF4-FFF2-40B4-BE49-F238E27FC236}">
                <a16:creationId xmlns:a16="http://schemas.microsoft.com/office/drawing/2014/main" id="{049A9244-8A7B-86E2-B15B-7BE059200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05" y="1520826"/>
            <a:ext cx="7820025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505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7064" y="838200"/>
            <a:ext cx="3419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If-else statement</a:t>
            </a:r>
          </a:p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6764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Example:</a:t>
            </a:r>
          </a:p>
          <a:p>
            <a:pPr algn="just"/>
            <a:r>
              <a:rPr lang="en-US" sz="2800" dirty="0"/>
              <a:t>Consider a scenario where a customer is eligible for a discount only if they spend more than $100.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9B6692-6CF1-7CE3-AD19-8573F4A197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11" t="30741" r="62602" b="50000"/>
          <a:stretch/>
        </p:blipFill>
        <p:spPr>
          <a:xfrm>
            <a:off x="609600" y="3545840"/>
            <a:ext cx="8026400" cy="261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74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7064" y="838200"/>
            <a:ext cx="3419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If-else statement</a:t>
            </a:r>
          </a:p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676400"/>
            <a:ext cx="8305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Explanation:</a:t>
            </a:r>
          </a:p>
          <a:p>
            <a:pPr algn="just"/>
            <a:r>
              <a:rPr lang="en-US" sz="2800" dirty="0"/>
              <a:t>The program checks whether the total amount spent is greater than $100. If the condition is true, it prints "You get a discount!". </a:t>
            </a:r>
          </a:p>
          <a:p>
            <a:pPr algn="just"/>
            <a:r>
              <a:rPr lang="en-US" sz="2800" dirty="0"/>
              <a:t>Otherwise, it prints "You do not qualify for a discount."</a:t>
            </a:r>
          </a:p>
        </p:txBody>
      </p:sp>
    </p:spTree>
    <p:extLst>
      <p:ext uri="{BB962C8B-B14F-4D97-AF65-F5344CB8AC3E}">
        <p14:creationId xmlns:p14="http://schemas.microsoft.com/office/powerpoint/2010/main" val="12326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7064" y="838200"/>
            <a:ext cx="41666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If-</a:t>
            </a:r>
            <a:r>
              <a:rPr lang="en-GB" sz="3600" b="1" dirty="0" err="1"/>
              <a:t>elif</a:t>
            </a:r>
            <a:r>
              <a:rPr lang="en-GB" sz="3600" b="1" dirty="0"/>
              <a:t>-else statement</a:t>
            </a:r>
          </a:p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676400"/>
            <a:ext cx="8305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To check  multiple conditions, if-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-else statements are used. </a:t>
            </a:r>
          </a:p>
          <a:p>
            <a:pPr algn="just"/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Different conditions and response is accordingly. </a:t>
            </a:r>
          </a:p>
          <a:p>
            <a:pPr algn="just"/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Syntax: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09C32E-7E88-6B13-ED54-02D376F04F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44" t="30741" r="60667" b="50000"/>
          <a:stretch/>
        </p:blipFill>
        <p:spPr>
          <a:xfrm>
            <a:off x="609600" y="4022499"/>
            <a:ext cx="8026400" cy="242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22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DE259-45C7-F9EE-AAD9-2CFB2CD2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18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F026C-D12D-4C1B-E0DD-D692777FBB1A}"/>
              </a:ext>
            </a:extLst>
          </p:cNvPr>
          <p:cNvSpPr txBox="1"/>
          <p:nvPr/>
        </p:nvSpPr>
        <p:spPr>
          <a:xfrm>
            <a:off x="1367064" y="838200"/>
            <a:ext cx="41666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If-</a:t>
            </a:r>
            <a:r>
              <a:rPr lang="en-GB" sz="3600" b="1" dirty="0" err="1"/>
              <a:t>elif</a:t>
            </a:r>
            <a:r>
              <a:rPr lang="en-GB" sz="3600" b="1" dirty="0"/>
              <a:t>-else statement</a:t>
            </a:r>
          </a:p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 descr="An Essential Guide to Python if Statement By Practical Examples">
            <a:extLst>
              <a:ext uri="{FF2B5EF4-FFF2-40B4-BE49-F238E27FC236}">
                <a16:creationId xmlns:a16="http://schemas.microsoft.com/office/drawing/2014/main" id="{FEEAD6D8-BFAB-9AEC-0E34-A3EDF459B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70" y="1555255"/>
            <a:ext cx="7433310" cy="484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91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7064" y="838200"/>
            <a:ext cx="41666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If-</a:t>
            </a:r>
            <a:r>
              <a:rPr lang="en-GB" sz="3600" b="1" dirty="0" err="1"/>
              <a:t>elif</a:t>
            </a:r>
            <a:r>
              <a:rPr lang="en-GB" sz="3600" b="1" dirty="0"/>
              <a:t>-else statement</a:t>
            </a:r>
          </a:p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6764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Example:</a:t>
            </a:r>
          </a:p>
          <a:p>
            <a:pPr algn="just"/>
            <a:r>
              <a:rPr lang="en-US" sz="2800" dirty="0"/>
              <a:t>Consider a scenario to categorize a sale based on how much the customer spends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E93446-5197-5283-0058-053DEC8DB2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89" t="30741" r="61222" b="46740"/>
          <a:stretch/>
        </p:blipFill>
        <p:spPr>
          <a:xfrm>
            <a:off x="206408" y="3261360"/>
            <a:ext cx="8731183" cy="31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1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2</a:t>
            </a:fld>
            <a:endParaRPr lang="en-IN"/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845575" y="337454"/>
            <a:ext cx="3205316" cy="740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Topics to cover</a:t>
            </a:r>
          </a:p>
        </p:txBody>
      </p:sp>
      <p:sp>
        <p:nvSpPr>
          <p:cNvPr id="9" name="object 2"/>
          <p:cNvSpPr txBox="1"/>
          <p:nvPr/>
        </p:nvSpPr>
        <p:spPr>
          <a:xfrm>
            <a:off x="590616" y="1077707"/>
            <a:ext cx="6668600" cy="2560956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509"/>
              </a:spcBef>
              <a:buClr>
                <a:srgbClr val="2CA1BE"/>
              </a:buClr>
              <a:buSzPct val="67857"/>
              <a:buFont typeface="Microsoft Sans Serif"/>
              <a:buChar char=""/>
              <a:tabLst>
                <a:tab pos="469900" algn="l"/>
                <a:tab pos="470534" algn="l"/>
              </a:tabLst>
            </a:pPr>
            <a:r>
              <a:rPr lang="en-US" sz="2800" b="1" dirty="0">
                <a:latin typeface="Arial"/>
                <a:cs typeface="Arial"/>
              </a:rPr>
              <a:t>Control Flow Statements</a:t>
            </a:r>
          </a:p>
          <a:p>
            <a:pPr marL="469900" indent="-457834">
              <a:lnSpc>
                <a:spcPct val="100000"/>
              </a:lnSpc>
              <a:spcBef>
                <a:spcPts val="509"/>
              </a:spcBef>
              <a:buClr>
                <a:srgbClr val="2CA1BE"/>
              </a:buClr>
              <a:buSzPct val="67857"/>
              <a:buFont typeface="Microsoft Sans Serif"/>
              <a:buChar char=""/>
              <a:tabLst>
                <a:tab pos="469900" algn="l"/>
                <a:tab pos="470534" algn="l"/>
              </a:tabLst>
            </a:pPr>
            <a:endParaRPr lang="en-GB" b="1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7857"/>
              <a:buFont typeface="Microsoft Sans Serif"/>
              <a:buChar char=""/>
              <a:tabLst>
                <a:tab pos="469900" algn="l"/>
                <a:tab pos="470534" algn="l"/>
              </a:tabLst>
            </a:pPr>
            <a:endParaRPr sz="2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7857"/>
              <a:buFont typeface="Microsoft Sans Serif"/>
              <a:buChar char=""/>
              <a:tabLst>
                <a:tab pos="469900" algn="l"/>
                <a:tab pos="470534" algn="l"/>
              </a:tabLst>
            </a:pPr>
            <a:endParaRPr sz="2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385"/>
              </a:spcBef>
              <a:buClr>
                <a:srgbClr val="2CA1BE"/>
              </a:buClr>
              <a:buSzPct val="67857"/>
              <a:buFont typeface="Microsoft Sans Serif"/>
              <a:buChar char=""/>
              <a:tabLst>
                <a:tab pos="469900" algn="l"/>
                <a:tab pos="470534" algn="l"/>
              </a:tabLst>
            </a:pPr>
            <a:endParaRPr sz="2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5037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7064" y="838200"/>
            <a:ext cx="41666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If-</a:t>
            </a:r>
            <a:r>
              <a:rPr lang="en-GB" sz="3600" b="1" dirty="0" err="1"/>
              <a:t>elif</a:t>
            </a:r>
            <a:r>
              <a:rPr lang="en-GB" sz="3600" b="1" dirty="0"/>
              <a:t>-else statement</a:t>
            </a:r>
          </a:p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67640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Explanation:</a:t>
            </a:r>
          </a:p>
          <a:p>
            <a:pPr algn="just"/>
            <a:r>
              <a:rPr lang="en-US" sz="2800" dirty="0"/>
              <a:t>The program first checks if the customer spent more than $500. If true, it prints "Premium customer". If not, it checks if the amount is greater than $100, printing "Regular customer". If both conditions are false, it prints "Basic customer"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71098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7064" y="838200"/>
            <a:ext cx="4865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Nested if-else statement</a:t>
            </a:r>
          </a:p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676400"/>
            <a:ext cx="8305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-An if-else statement inside another if-else statement.</a:t>
            </a:r>
          </a:p>
          <a:p>
            <a:pPr algn="just"/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-Use to check multiple conditions </a:t>
            </a:r>
            <a:r>
              <a:rPr lang="en-US" sz="2800" dirty="0"/>
              <a:t>based on previous ones.</a:t>
            </a: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-Nested if-else helps in situations where certain decisions lead to additional conditions being checked.</a:t>
            </a:r>
          </a:p>
          <a:p>
            <a:pPr algn="just"/>
            <a:r>
              <a:rPr lang="en-US" sz="2800" dirty="0"/>
              <a:t>-Useful in complex decision-making processes in business.</a:t>
            </a: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051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7064" y="838200"/>
            <a:ext cx="4865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Nested if-else statement</a:t>
            </a:r>
          </a:p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6764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algn="just"/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F01F5-FFB4-C5B8-642C-EDCAA9F721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11" t="31136" r="57556" b="50000"/>
          <a:stretch/>
        </p:blipFill>
        <p:spPr>
          <a:xfrm>
            <a:off x="307814" y="2458720"/>
            <a:ext cx="8528371" cy="27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04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DE259-45C7-F9EE-AAD9-2CFB2CD2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23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F026C-D12D-4C1B-E0DD-D692777FBB1A}"/>
              </a:ext>
            </a:extLst>
          </p:cNvPr>
          <p:cNvSpPr txBox="1"/>
          <p:nvPr/>
        </p:nvSpPr>
        <p:spPr>
          <a:xfrm>
            <a:off x="85090" y="2682240"/>
            <a:ext cx="4836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Nested if-else statement</a:t>
            </a:r>
          </a:p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Python nested if else flow chart diagram">
            <a:extLst>
              <a:ext uri="{FF2B5EF4-FFF2-40B4-BE49-F238E27FC236}">
                <a16:creationId xmlns:a16="http://schemas.microsoft.com/office/drawing/2014/main" id="{A73AA03C-827A-A988-06B9-D4374A11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161" y="42862"/>
            <a:ext cx="4222749" cy="67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969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7064" y="838200"/>
            <a:ext cx="48659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Nested if-else statement</a:t>
            </a:r>
          </a:p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676400"/>
            <a:ext cx="8305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Example:</a:t>
            </a:r>
          </a:p>
          <a:p>
            <a:pPr algn="just"/>
            <a:r>
              <a:rPr lang="en-US" sz="2800" dirty="0"/>
              <a:t>Evaluate sales performance and offer additional bonuses based on two conditions:</a:t>
            </a:r>
          </a:p>
          <a:p>
            <a:pPr algn="just">
              <a:buFont typeface="+mj-lt"/>
              <a:buAutoNum type="arabicPeriod"/>
            </a:pPr>
            <a:r>
              <a:rPr lang="en-US" sz="2800" dirty="0"/>
              <a:t>Sales above 100 units are eligible for bonuses.</a:t>
            </a:r>
          </a:p>
          <a:p>
            <a:pPr algn="just">
              <a:buFont typeface="+mj-lt"/>
              <a:buAutoNum type="arabicPeriod"/>
            </a:pPr>
            <a:r>
              <a:rPr lang="en-US" sz="2800" dirty="0"/>
              <a:t>If sales are above 100 units and customer ratings are above 4, give a bigger bonus.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9688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7148E1-4CAA-C7C4-A0F4-E57019A4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25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E2EE7C-5D17-612A-82EA-BC705D1B35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22" t="30938" r="62444" b="42395"/>
          <a:stretch/>
        </p:blipFill>
        <p:spPr>
          <a:xfrm>
            <a:off x="335280" y="2387600"/>
            <a:ext cx="8473440" cy="3813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612281-6742-349D-DF03-C51652E58448}"/>
              </a:ext>
            </a:extLst>
          </p:cNvPr>
          <p:cNvSpPr txBox="1"/>
          <p:nvPr/>
        </p:nvSpPr>
        <p:spPr>
          <a:xfrm>
            <a:off x="1367064" y="838200"/>
            <a:ext cx="48659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Nested if-else statement</a:t>
            </a:r>
          </a:p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027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7064" y="838200"/>
            <a:ext cx="48659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Nested if-else statement</a:t>
            </a:r>
          </a:p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676400"/>
            <a:ext cx="830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Explanation:</a:t>
            </a:r>
            <a:endParaRPr lang="en-US" sz="2800" dirty="0"/>
          </a:p>
          <a:p>
            <a:pPr algn="just"/>
            <a:r>
              <a:rPr lang="en-US" sz="2800" dirty="0"/>
              <a:t>Step 1: The outer if checks whether the employee’s sales are greater than 100.</a:t>
            </a:r>
          </a:p>
          <a:p>
            <a:pPr algn="just"/>
            <a:r>
              <a:rPr lang="en-US" sz="2800" dirty="0"/>
              <a:t>Step 2: If this condition is True, the inner if checks the customer satisfaction rating. If the rating is greater than 4, the employee gets a large bonus. If the rating is 4 or lower, the employee gets a small bonus.</a:t>
            </a:r>
          </a:p>
          <a:p>
            <a:pPr algn="just"/>
            <a:r>
              <a:rPr lang="en-US" sz="2800" dirty="0"/>
              <a:t>Step 3: If the outer if condition (sales &gt; 100) is False, the employee does not qualify for any bonus.</a:t>
            </a:r>
          </a:p>
        </p:txBody>
      </p:sp>
    </p:spTree>
    <p:extLst>
      <p:ext uri="{BB962C8B-B14F-4D97-AF65-F5344CB8AC3E}">
        <p14:creationId xmlns:p14="http://schemas.microsoft.com/office/powerpoint/2010/main" val="3843607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747F-0BA4-ADEF-EE17-06A31CA7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</a:t>
            </a:r>
            <a:r>
              <a:rPr lang="en-US" dirty="0"/>
              <a:t> </a:t>
            </a:r>
            <a:r>
              <a:rPr lang="en-US" b="1" dirty="0"/>
              <a:t>Movie Ticket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2F828-3264-D655-E973-B78B832B5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Ask the user for their age. If the person is under 5, the ticket is free. If the person is between 5 and 18, the ticket costs 10 dollars. If the person is over 18, the ticket costs 15 dollars. Display the final price.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8B7E0-743D-9410-DE7A-77D1FA8A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211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ACEA-F3E2-6B29-EEC6-E0E1B4E6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</a:t>
            </a:r>
            <a:r>
              <a:rPr lang="en-US" dirty="0"/>
              <a:t>Bus Fare Based on Age and Student Status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12DFB-A82F-3CD1-D13D-B011B2EB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28</a:t>
            </a:fld>
            <a:endParaRPr lang="en-IN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7B9CBEC-AA5A-11F2-5F30-455E79F1AF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2837" y="2023409"/>
            <a:ext cx="863230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Scenario: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Ask the user for their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whether they are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(yes or no).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user is under 18: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they are a student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print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"Fare is Rs. 20"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print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Fare is Rs. 30"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user is 18 or older: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they are a student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print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Fare is Rs. 40"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print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Fare is Rs. 50"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40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7064" y="838200"/>
            <a:ext cx="56220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/>
                <a:cs typeface="Arial"/>
              </a:rPr>
              <a:t>Control Flow Statements</a:t>
            </a:r>
          </a:p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676400"/>
            <a:ext cx="8305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The statements inside your source files are generally executed from top to bottom, in the order that they appear. Control flow statements, however, </a:t>
            </a:r>
            <a:r>
              <a:rPr lang="en-US" sz="2800" b="0" i="0" dirty="0">
                <a:solidFill>
                  <a:srgbClr val="040C28"/>
                </a:solidFill>
                <a:effectLst/>
                <a:latin typeface="Google Sans"/>
              </a:rPr>
              <a:t>break up the flow of execution by employing decision making/conditioning, looping, and transferring control, enabling your program to execute particular blocks of code</a:t>
            </a:r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81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7064" y="838200"/>
            <a:ext cx="56220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/>
                <a:cs typeface="Arial"/>
              </a:rPr>
              <a:t>Control Flow Statements</a:t>
            </a:r>
          </a:p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676400"/>
            <a:ext cx="830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The control flow statements are divided into three parts:-</a:t>
            </a:r>
          </a:p>
          <a:p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457200" indent="-457200">
              <a:buFont typeface="+mj-lt"/>
              <a:buAutoNum type="arabicPeriod"/>
            </a:pPr>
            <a:r>
              <a:rPr lang="en-GB" sz="3200" dirty="0"/>
              <a:t>Conditional statements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200" dirty="0"/>
              <a:t>Iterative statements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200" dirty="0"/>
              <a:t>Transfer statements</a:t>
            </a:r>
          </a:p>
          <a:p>
            <a:pPr algn="just"/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19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7064" y="838200"/>
            <a:ext cx="56220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/>
                <a:cs typeface="Arial"/>
              </a:rPr>
              <a:t>Control Flow Statements</a:t>
            </a:r>
          </a:p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Python Control Flow Statements and Loops – PYnative">
            <a:extLst>
              <a:ext uri="{FF2B5EF4-FFF2-40B4-BE49-F238E27FC236}">
                <a16:creationId xmlns:a16="http://schemas.microsoft.com/office/drawing/2014/main" id="{AB51955F-DD77-F416-9860-AF606E3FD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1335" y="1782603"/>
            <a:ext cx="5345521" cy="453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053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7064" y="838200"/>
            <a:ext cx="50210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1-Conditional statements</a:t>
            </a:r>
          </a:p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67640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Conditional statements are a fundamental concept in programming that allows us to make decisions based on certain conditions.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In simple terms, a program can check whether a condition is </a:t>
            </a:r>
            <a:r>
              <a:rPr lang="en-US" sz="2800" b="1" dirty="0"/>
              <a:t>true or false </a:t>
            </a:r>
            <a:r>
              <a:rPr lang="en-US" sz="2800" dirty="0"/>
              <a:t>and then </a:t>
            </a:r>
            <a:r>
              <a:rPr lang="en-US" sz="2800" b="1" dirty="0"/>
              <a:t>take different actions </a:t>
            </a:r>
            <a:r>
              <a:rPr lang="en-US" sz="2800" dirty="0"/>
              <a:t>based on that result.</a:t>
            </a: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4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7064" y="838200"/>
            <a:ext cx="50210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1-Conditional statements</a:t>
            </a:r>
          </a:p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676400"/>
            <a:ext cx="8305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Why Conditional Statements Are Important?</a:t>
            </a:r>
            <a:r>
              <a:rPr lang="en-US" sz="2800" dirty="0"/>
              <a:t> </a:t>
            </a:r>
          </a:p>
          <a:p>
            <a:pPr algn="just"/>
            <a:r>
              <a:rPr lang="en-US" sz="2800" dirty="0"/>
              <a:t>In business analytics, you often need to check conditions like: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"Is the sales total higher than $5000?"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"Did the customer buy more than 10 items?"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"Is the employee's performance score above 80?"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7064" y="838200"/>
            <a:ext cx="50210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1-Conditional statements</a:t>
            </a:r>
          </a:p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676400"/>
            <a:ext cx="83058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Types of conditional statements:-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200" dirty="0"/>
              <a:t>if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200" dirty="0"/>
              <a:t>If-else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200" dirty="0"/>
              <a:t>If-</a:t>
            </a:r>
            <a:r>
              <a:rPr lang="en-GB" sz="3200" dirty="0" err="1"/>
              <a:t>elif</a:t>
            </a:r>
            <a:r>
              <a:rPr lang="en-GB" sz="3200" dirty="0"/>
              <a:t>-else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200" dirty="0"/>
              <a:t>Nested if-else</a:t>
            </a:r>
          </a:p>
          <a:p>
            <a:pPr algn="just"/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32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7064" y="838200"/>
            <a:ext cx="2515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If statement</a:t>
            </a:r>
          </a:p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67640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if statement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is used to check whether a condition is True. </a:t>
            </a:r>
          </a:p>
          <a:p>
            <a:pPr algn="just"/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If the condition is true, the block of code inside the 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if statement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is executed.</a:t>
            </a:r>
          </a:p>
          <a:p>
            <a:pPr algn="just"/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Syntax: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C8E772-DE6B-4547-1E94-4D46458F58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34" t="30741" r="53427" b="60737"/>
          <a:stretch/>
        </p:blipFill>
        <p:spPr>
          <a:xfrm>
            <a:off x="114300" y="4674096"/>
            <a:ext cx="8915400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27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1726</TotalTime>
  <Words>891</Words>
  <Application>Microsoft Office PowerPoint</Application>
  <PresentationFormat>On-screen Show (4:3)</PresentationFormat>
  <Paragraphs>127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 Unicode MS</vt:lpstr>
      <vt:lpstr>Calibri</vt:lpstr>
      <vt:lpstr>Calibri Light</vt:lpstr>
      <vt:lpstr>Google Sans</vt:lpstr>
      <vt:lpstr>Microsoft Sans Serif</vt:lpstr>
      <vt:lpstr>Times New Roman</vt:lpstr>
      <vt:lpstr>Office Theme</vt:lpstr>
      <vt:lpstr>Applications of Information and Communication Technologies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Movie Ticket Pricing</vt:lpstr>
      <vt:lpstr>Example: Bus Fare Based on Age and Student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Elective – 1 : Wireless Sensor Networks</dc:title>
  <dc:creator>Mr.A.Uthiramoorthy</dc:creator>
  <cp:lastModifiedBy>Rabail Asghar</cp:lastModifiedBy>
  <cp:revision>122</cp:revision>
  <dcterms:created xsi:type="dcterms:W3CDTF">2022-03-29T11:46:45Z</dcterms:created>
  <dcterms:modified xsi:type="dcterms:W3CDTF">2025-05-13T07:44:03Z</dcterms:modified>
</cp:coreProperties>
</file>