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373" r:id="rId2"/>
    <p:sldId id="374" r:id="rId3"/>
    <p:sldId id="375" r:id="rId4"/>
    <p:sldId id="376" r:id="rId5"/>
    <p:sldId id="377" r:id="rId6"/>
    <p:sldId id="378" r:id="rId7"/>
    <p:sldId id="258" r:id="rId8"/>
    <p:sldId id="418" r:id="rId9"/>
    <p:sldId id="397" r:id="rId10"/>
    <p:sldId id="260" r:id="rId11"/>
    <p:sldId id="261" r:id="rId12"/>
    <p:sldId id="419" r:id="rId13"/>
    <p:sldId id="262" r:id="rId14"/>
    <p:sldId id="263" r:id="rId15"/>
    <p:sldId id="265" r:id="rId16"/>
    <p:sldId id="266" r:id="rId17"/>
    <p:sldId id="267" r:id="rId18"/>
    <p:sldId id="272" r:id="rId19"/>
    <p:sldId id="273" r:id="rId20"/>
    <p:sldId id="351" r:id="rId21"/>
    <p:sldId id="293" r:id="rId22"/>
    <p:sldId id="411" r:id="rId23"/>
    <p:sldId id="412" r:id="rId24"/>
    <p:sldId id="296" r:id="rId25"/>
    <p:sldId id="298" r:id="rId26"/>
    <p:sldId id="421" r:id="rId27"/>
    <p:sldId id="422" r:id="rId28"/>
    <p:sldId id="304" r:id="rId29"/>
    <p:sldId id="305" r:id="rId30"/>
    <p:sldId id="306" r:id="rId31"/>
    <p:sldId id="307" r:id="rId32"/>
    <p:sldId id="308" r:id="rId33"/>
    <p:sldId id="343" r:id="rId34"/>
    <p:sldId id="398" r:id="rId35"/>
    <p:sldId id="399" r:id="rId36"/>
    <p:sldId id="423" r:id="rId37"/>
    <p:sldId id="332" r:id="rId38"/>
    <p:sldId id="339" r:id="rId39"/>
    <p:sldId id="424" r:id="rId40"/>
    <p:sldId id="428" r:id="rId41"/>
    <p:sldId id="426" r:id="rId42"/>
    <p:sldId id="425" r:id="rId43"/>
    <p:sldId id="400" r:id="rId44"/>
    <p:sldId id="401" r:id="rId45"/>
    <p:sldId id="430" r:id="rId46"/>
    <p:sldId id="431" r:id="rId47"/>
    <p:sldId id="434" r:id="rId48"/>
    <p:sldId id="436" r:id="rId49"/>
    <p:sldId id="437" r:id="rId50"/>
    <p:sldId id="438" r:id="rId51"/>
    <p:sldId id="439" r:id="rId52"/>
    <p:sldId id="402" r:id="rId53"/>
    <p:sldId id="403" r:id="rId54"/>
    <p:sldId id="405" r:id="rId55"/>
    <p:sldId id="441" r:id="rId56"/>
    <p:sldId id="442" r:id="rId57"/>
    <p:sldId id="443" r:id="rId58"/>
    <p:sldId id="440" r:id="rId59"/>
    <p:sldId id="264" r:id="rId60"/>
    <p:sldId id="406" r:id="rId61"/>
    <p:sldId id="407" r:id="rId62"/>
    <p:sldId id="269" r:id="rId63"/>
    <p:sldId id="408" r:id="rId64"/>
    <p:sldId id="409" r:id="rId65"/>
    <p:sldId id="274" r:id="rId66"/>
    <p:sldId id="328" r:id="rId67"/>
    <p:sldId id="275" r:id="rId68"/>
    <p:sldId id="277" r:id="rId69"/>
    <p:sldId id="323" r:id="rId70"/>
    <p:sldId id="280" r:id="rId71"/>
    <p:sldId id="288" r:id="rId72"/>
    <p:sldId id="289" r:id="rId73"/>
    <p:sldId id="294" r:id="rId74"/>
    <p:sldId id="416" r:id="rId75"/>
    <p:sldId id="413" r:id="rId76"/>
    <p:sldId id="297" r:id="rId77"/>
    <p:sldId id="414" r:id="rId78"/>
    <p:sldId id="415" r:id="rId79"/>
    <p:sldId id="316" r:id="rId80"/>
    <p:sldId id="417" r:id="rId8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p:cViewPr varScale="1">
        <p:scale>
          <a:sx n="78" d="100"/>
          <a:sy n="78" d="100"/>
        </p:scale>
        <p:origin x="159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3F0F89D-B2D3-4117-94CA-910EDCE5C7CB}" type="datetimeFigureOut">
              <a:rPr lang="en-US" smtClean="0"/>
              <a:t>2/18/2025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40E9D4B-CCB2-4F1B-9BAF-A3572231412A}" type="slidenum">
              <a:rPr lang="en-US" smtClean="0"/>
              <a:t>‹#›</a:t>
            </a:fld>
            <a:endParaRPr lang="en-US"/>
          </a:p>
        </p:txBody>
      </p:sp>
    </p:spTree>
    <p:extLst>
      <p:ext uri="{BB962C8B-B14F-4D97-AF65-F5344CB8AC3E}">
        <p14:creationId xmlns:p14="http://schemas.microsoft.com/office/powerpoint/2010/main" val="16577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0E9D4B-CCB2-4F1B-9BAF-A3572231412A}" type="slidenum">
              <a:rPr lang="en-US" smtClean="0"/>
              <a:t>3</a:t>
            </a:fld>
            <a:endParaRPr lang="en-US"/>
          </a:p>
        </p:txBody>
      </p:sp>
    </p:spTree>
    <p:extLst>
      <p:ext uri="{BB962C8B-B14F-4D97-AF65-F5344CB8AC3E}">
        <p14:creationId xmlns:p14="http://schemas.microsoft.com/office/powerpoint/2010/main" val="38781708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ACF388E-7E61-DA83-86C0-313A34F79896}"/>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FBAC2089-8FB1-9944-9C24-8229854788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F311EB48-E6F5-C6A0-7300-25FC4F6DF66A}"/>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6186C08A-FD4E-789C-60BA-461A022301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3258DA8-AD8F-26BD-B70F-0AB079AC903F}"/>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B3B59BCD-C655-31A3-0103-2C89A52C60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F94893C-03D6-A166-626F-723112905D14}"/>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0180B4D2-7839-9345-5583-76FF86005F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998988E8-CC8F-EDF3-D1C2-CA60648F347C}"/>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45B48D5F-2844-AA37-DC2F-DEF9D04FAE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145D1429-2FB6-91F4-3F7E-8CC6340E2125}"/>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DEDF615B-6C9F-A8EB-8EAF-0AB1CD1D22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EB796A01-F47B-EA02-CDD5-8D92CCC1500D}"/>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0B740A3F-A7FD-DF72-3B68-2A59A8F951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E86F4A1-986A-E27E-E628-C6FE8FB6D1A3}"/>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F4FE547B-E6C6-E6D2-250D-E299BE7347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120B257-E797-A340-9984-EE7F8B6CAF73}"/>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D8A05320-AAF6-FCAC-DFA2-28019D4AEA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4DAF06F-2B19-A495-E5F4-476D6375F3D9}"/>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8CDDE081-5A31-7BBF-325E-3D0145AEEB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291FE09-8432-CDF6-5A17-0EA66224D89F}"/>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5F3B9112-8446-125A-A684-5BB74DD658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extLst>
      <p:ext uri="{BB962C8B-B14F-4D97-AF65-F5344CB8AC3E}">
        <p14:creationId xmlns:p14="http://schemas.microsoft.com/office/powerpoint/2010/main" val="3844219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C6F6FBA-9C2A-6FB8-C1EF-0000D889A5E5}"/>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F2500F19-5CC9-13B9-9C1E-8AF97EE092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A741A318-497F-8151-2A94-2B621779625F}"/>
              </a:ext>
            </a:extLst>
          </p:cNvPr>
          <p:cNvSpPr>
            <a:spLocks noGrp="1" noRot="1" noChangeAspect="1" noChangeArrowheads="1" noTextEdit="1"/>
          </p:cNvSpPr>
          <p:nvPr>
            <p:ph type="sldImg"/>
          </p:nvPr>
        </p:nvSpPr>
        <p:spPr>
          <a:ln/>
        </p:spPr>
      </p:sp>
      <p:sp>
        <p:nvSpPr>
          <p:cNvPr id="114691" name="Rectangle 3">
            <a:extLst>
              <a:ext uri="{FF2B5EF4-FFF2-40B4-BE49-F238E27FC236}">
                <a16:creationId xmlns:a16="http://schemas.microsoft.com/office/drawing/2014/main" id="{BC5CBC18-678D-A3F6-3F63-2149E65496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5429C4AB-ECD9-CCA1-F944-A5924086FE14}"/>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BEB43BBA-38E3-5D05-E3B6-FC6448B083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5405F2A-D0DC-CF10-02EF-5554106EBC8A}"/>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BCD5A760-113F-0C9B-3935-5D2BFED506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6C018C79-E5CE-70D5-05ED-D6ACC9309DA6}"/>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0F38914C-22C7-0249-FC8A-4F1CF19106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F2251B06-69EA-33F3-56BA-0A6B26040166}"/>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6EB9B809-A428-4E25-006B-68F6B7ADE2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9D35440-CA36-3300-2588-3E90A3630C53}"/>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F8BBD96E-22A7-0E5C-F94F-AC05A471B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DB522D7-D463-20A2-EE69-90015EEC1B4E}"/>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6E68E880-9440-05C1-558E-8C2094BCD7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9F8BB-B536-7182-CAA9-36A66615EC6A}"/>
            </a:ext>
          </a:extLst>
        </p:cNvPr>
        <p:cNvGrpSpPr/>
        <p:nvPr/>
      </p:nvGrpSpPr>
      <p:grpSpPr>
        <a:xfrm>
          <a:off x="0" y="0"/>
          <a:ext cx="0" cy="0"/>
          <a:chOff x="0" y="0"/>
          <a:chExt cx="0" cy="0"/>
        </a:xfrm>
      </p:grpSpPr>
      <p:sp>
        <p:nvSpPr>
          <p:cNvPr id="61442" name="Rectangle 2">
            <a:extLst>
              <a:ext uri="{FF2B5EF4-FFF2-40B4-BE49-F238E27FC236}">
                <a16:creationId xmlns:a16="http://schemas.microsoft.com/office/drawing/2014/main" id="{FE4FBD4A-4541-68D3-0229-68DEDB788227}"/>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ADBD886A-538C-6633-B1AD-5B215C3AB9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458598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9DB95-9BCA-3EDB-0CC9-87F5F0BC4745}"/>
            </a:ext>
          </a:extLst>
        </p:cNvPr>
        <p:cNvGrpSpPr/>
        <p:nvPr/>
      </p:nvGrpSpPr>
      <p:grpSpPr>
        <a:xfrm>
          <a:off x="0" y="0"/>
          <a:ext cx="0" cy="0"/>
          <a:chOff x="0" y="0"/>
          <a:chExt cx="0" cy="0"/>
        </a:xfrm>
      </p:grpSpPr>
      <p:sp>
        <p:nvSpPr>
          <p:cNvPr id="61442" name="Rectangle 2">
            <a:extLst>
              <a:ext uri="{FF2B5EF4-FFF2-40B4-BE49-F238E27FC236}">
                <a16:creationId xmlns:a16="http://schemas.microsoft.com/office/drawing/2014/main" id="{0FD3DA5B-5925-32FD-1793-18CEC0E19DB6}"/>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DE7AEA78-85A1-849C-CAD0-89BC400176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85998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4586A-8325-05ED-175E-2ABFE3D799DD}"/>
            </a:ext>
          </a:extLst>
        </p:cNvPr>
        <p:cNvGrpSpPr/>
        <p:nvPr/>
      </p:nvGrpSpPr>
      <p:grpSpPr>
        <a:xfrm>
          <a:off x="0" y="0"/>
          <a:ext cx="0" cy="0"/>
          <a:chOff x="0" y="0"/>
          <a:chExt cx="0" cy="0"/>
        </a:xfrm>
      </p:grpSpPr>
      <p:sp>
        <p:nvSpPr>
          <p:cNvPr id="74754" name="Rectangle 2">
            <a:extLst>
              <a:ext uri="{FF2B5EF4-FFF2-40B4-BE49-F238E27FC236}">
                <a16:creationId xmlns:a16="http://schemas.microsoft.com/office/drawing/2014/main" id="{FB51417A-8BF4-EAEF-E61F-DE796BD0E6F1}"/>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D17D50B0-05F1-33DE-B97A-26C62C8ADB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extLst>
      <p:ext uri="{BB962C8B-B14F-4D97-AF65-F5344CB8AC3E}">
        <p14:creationId xmlns:p14="http://schemas.microsoft.com/office/powerpoint/2010/main" val="16506987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B579D-EB96-9702-3927-4C0CF63E5B7D}"/>
            </a:ext>
          </a:extLst>
        </p:cNvPr>
        <p:cNvGrpSpPr/>
        <p:nvPr/>
      </p:nvGrpSpPr>
      <p:grpSpPr>
        <a:xfrm>
          <a:off x="0" y="0"/>
          <a:ext cx="0" cy="0"/>
          <a:chOff x="0" y="0"/>
          <a:chExt cx="0" cy="0"/>
        </a:xfrm>
      </p:grpSpPr>
      <p:sp>
        <p:nvSpPr>
          <p:cNvPr id="61442" name="Rectangle 2">
            <a:extLst>
              <a:ext uri="{FF2B5EF4-FFF2-40B4-BE49-F238E27FC236}">
                <a16:creationId xmlns:a16="http://schemas.microsoft.com/office/drawing/2014/main" id="{62236B1B-E690-BC07-3201-F5CD5572027B}"/>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ED54620C-C02D-3CCE-4022-361ADC8E8B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97965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117A2-91DD-A5FB-9FB6-81D8CF49A1C4}"/>
            </a:ext>
          </a:extLst>
        </p:cNvPr>
        <p:cNvGrpSpPr/>
        <p:nvPr/>
      </p:nvGrpSpPr>
      <p:grpSpPr>
        <a:xfrm>
          <a:off x="0" y="0"/>
          <a:ext cx="0" cy="0"/>
          <a:chOff x="0" y="0"/>
          <a:chExt cx="0" cy="0"/>
        </a:xfrm>
      </p:grpSpPr>
      <p:sp>
        <p:nvSpPr>
          <p:cNvPr id="61442" name="Rectangle 2">
            <a:extLst>
              <a:ext uri="{FF2B5EF4-FFF2-40B4-BE49-F238E27FC236}">
                <a16:creationId xmlns:a16="http://schemas.microsoft.com/office/drawing/2014/main" id="{AED27030-6F4A-04ED-2B71-0F9A51389D77}"/>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CF541E9E-A32E-7406-DB10-73F2984A8D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267809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81D2870-F5E0-AD91-C4BC-C82E97A4B424}"/>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4EF15523-EF0A-696E-CF33-D18D9C22B8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7825336-6DBF-23AA-2C8A-14B71A9397BC}"/>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1C67FBB5-865F-2044-4F90-4E11331AA6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DAFA6EE1-CC60-9C56-E3D6-C5DA31CD6049}"/>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FBF2E963-FA35-96DF-6297-A9506F7D0A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23469200-BDE0-A0FA-0AAE-E16E7CD1ED60}"/>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4E31BECD-D89A-4421-3692-ED14740A48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2385028-5278-9E55-D062-12805F4EA077}"/>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5C5A3769-14A6-EFC9-9FE3-498F90B1C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0F988EF-E96F-49CE-5194-8C3476130A43}"/>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191897E2-B2D2-92EB-9103-EF2C17B335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A1724A44-63AA-FFF2-1AB8-FEFD69FBDFCB}"/>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54783E7D-B0BC-00C6-5D70-14BF06556D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9E09BB13-782A-02CA-D39F-8DE696D9D9C6}"/>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D6611A01-17F0-9E88-4EC6-444E5F7799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384CD4E1-213D-4B78-CD3B-2DCD4CD09EA8}"/>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BD0CBEEC-36A9-CDD3-5764-698FA720DA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1DF4A87-A5BE-292A-09B4-0EC58E64F204}"/>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4A7BDBFF-4848-DA45-BCE1-229A482941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01166284-32E2-37E4-D496-F04E6CF7F47F}"/>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461D656D-91E7-2A51-5EAD-6DCC969695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4F4B296-64BD-8CB0-1F41-22A49B7F1CCF}"/>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65187860-FA76-F281-0696-CF9E602AC5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68BC8AF-CF1F-3189-9870-00B653CC2BB5}"/>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A4BB2052-00DC-3A5B-82BA-A8B0E7C303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8B880A2-818F-E029-59B7-6A2B9E55A8A2}"/>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E76E0268-75F4-E776-7415-6E27F36420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1715A6C-3F41-90AC-640E-8B2EEBE8548E}"/>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75A4C455-0313-97EC-A5A4-5D82F6A61D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1715A6C-3F41-90AC-640E-8B2EEBE8548E}"/>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75A4C455-0313-97EC-A5A4-5D82F6A61D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516799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0ABB327-C293-1B8D-F8C0-628864685B50}"/>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65465F9E-754B-A18E-7613-CB398BCBE2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D17D1078-6600-735A-D35A-78CFD05C62EB}"/>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1F37BFB0-AC72-00B1-4557-8313C08377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FE9F02C1-9C5B-7502-5A2C-D35B9F7BFDC2}"/>
              </a:ext>
            </a:extLst>
          </p:cNvPr>
          <p:cNvSpPr>
            <a:spLocks noGrp="1" noRot="1" noChangeAspect="1" noChangeArrowheads="1" noTextEdit="1"/>
          </p:cNvSpPr>
          <p:nvPr>
            <p:ph type="sldImg"/>
          </p:nvPr>
        </p:nvSpPr>
        <p:spPr>
          <a:ln/>
        </p:spPr>
      </p:sp>
      <p:sp>
        <p:nvSpPr>
          <p:cNvPr id="95235" name="Rectangle 3">
            <a:extLst>
              <a:ext uri="{FF2B5EF4-FFF2-40B4-BE49-F238E27FC236}">
                <a16:creationId xmlns:a16="http://schemas.microsoft.com/office/drawing/2014/main" id="{7558D69D-AF81-B290-AF1F-F7ADB70F3E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C712BA33-9BA3-24E7-C441-0B940B4A6580}"/>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E288C120-AB6C-0D43-22BA-7A7FB724B9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cs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562DB13F-F524-2525-D396-1E3E0F3931B4}"/>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49FA3B57-9607-1862-9D2F-69EFE06768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516C82E-71E8-A6C5-A103-6FF8EE7B3909}"/>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209A1FBC-1CB8-80AE-41EE-2059242D25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7516C82E-71E8-A6C5-A103-6FF8EE7B3909}"/>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209A1FBC-1CB8-80AE-41EE-2059242D25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03696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F5BEB60-4B6C-B427-2A27-BBE7381FD8DD}"/>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id="{4FB5C68F-67DC-B99B-6921-799B984981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4E287CA-39AD-660A-74B1-6D8644CE80F5}"/>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8666874D-5343-A50F-CCD8-3CABDC5895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E80BB3FF-F636-B2C7-F036-B3279F8F6939}"/>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EDC6DCDB-4167-5F04-A7F6-859FED180B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7E6B5F9-11BA-EA0B-2DBC-D9D83B31BC93}"/>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42BAFA81-916C-3B01-7139-E3753872A2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3391" y="2067306"/>
            <a:ext cx="7697216" cy="6965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2/18/2025</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333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2/18/2025</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33399"/>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2/18/2025</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2400" y="152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17" name="bk object 17"/>
          <p:cNvSpPr/>
          <p:nvPr/>
        </p:nvSpPr>
        <p:spPr>
          <a:xfrm>
            <a:off x="152400" y="990600"/>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3333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2/18/2025</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2/18/2025</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29969" y="1150746"/>
            <a:ext cx="3713479" cy="574039"/>
          </a:xfrm>
          <a:prstGeom prst="rect">
            <a:avLst/>
          </a:prstGeom>
        </p:spPr>
        <p:txBody>
          <a:bodyPr wrap="square" lIns="0" tIns="0" rIns="0" bIns="0">
            <a:spAutoFit/>
          </a:bodyPr>
          <a:lstStyle>
            <a:lvl1pPr>
              <a:defRPr sz="3600" b="0" i="0">
                <a:solidFill>
                  <a:srgbClr val="333399"/>
                </a:solidFill>
                <a:latin typeface="Tahoma"/>
                <a:cs typeface="Tahoma"/>
              </a:defRPr>
            </a:lvl1pPr>
          </a:lstStyle>
          <a:p>
            <a:endParaRPr/>
          </a:p>
        </p:txBody>
      </p:sp>
      <p:sp>
        <p:nvSpPr>
          <p:cNvPr id="3" name="Holder 3"/>
          <p:cNvSpPr>
            <a:spLocks noGrp="1"/>
          </p:cNvSpPr>
          <p:nvPr>
            <p:ph type="body" idx="1"/>
          </p:nvPr>
        </p:nvSpPr>
        <p:spPr>
          <a:xfrm>
            <a:off x="1647570" y="1671559"/>
            <a:ext cx="6493509" cy="4184650"/>
          </a:xfrm>
          <a:prstGeom prst="rect">
            <a:avLst/>
          </a:prstGeom>
        </p:spPr>
        <p:txBody>
          <a:bodyPr wrap="square" lIns="0" tIns="0" rIns="0" bIns="0">
            <a:spAutoFit/>
          </a:bodyPr>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2/18/2025</a:t>
            </a:fld>
            <a:endParaRPr lang="en-US"/>
          </a:p>
        </p:txBody>
      </p:sp>
      <p:sp>
        <p:nvSpPr>
          <p:cNvPr id="6" name="Holder 6"/>
          <p:cNvSpPr>
            <a:spLocks noGrp="1"/>
          </p:cNvSpPr>
          <p:nvPr>
            <p:ph type="sldNum" sz="quarter" idx="7"/>
          </p:nvPr>
        </p:nvSpPr>
        <p:spPr>
          <a:xfrm>
            <a:off x="8374633" y="6509932"/>
            <a:ext cx="246379"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6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2">
            <a:extLst>
              <a:ext uri="{FF2B5EF4-FFF2-40B4-BE49-F238E27FC236}">
                <a16:creationId xmlns:a16="http://schemas.microsoft.com/office/drawing/2014/main" id="{96BF3F56-F6CD-670A-A189-BA8AE4E1580E}"/>
              </a:ext>
            </a:extLst>
          </p:cNvPr>
          <p:cNvSpPr>
            <a:spLocks noGrp="1"/>
          </p:cNvSpPr>
          <p:nvPr>
            <p:ph type="title"/>
          </p:nvPr>
        </p:nvSpPr>
        <p:spPr>
          <a:xfrm>
            <a:off x="685800" y="1157288"/>
            <a:ext cx="8458200" cy="1244600"/>
          </a:xfrm>
        </p:spPr>
        <p:txBody>
          <a:bodyPr lIns="0" tIns="12065" rIns="0" bIns="0">
            <a:spAutoFit/>
          </a:bodyPr>
          <a:lstStyle/>
          <a:p>
            <a:pPr marL="2114550" indent="-2103438">
              <a:spcBef>
                <a:spcPts val="100"/>
              </a:spcBef>
            </a:pPr>
            <a:r>
              <a:rPr lang="en-US" altLang="en-US" sz="4000" dirty="0">
                <a:latin typeface="Times" panose="02020603050405020304" pitchFamily="18" charset="0"/>
                <a:ea typeface="Impact" panose="020B0806030902050204" pitchFamily="34" charset="0"/>
                <a:cs typeface="Times" panose="02020603050405020304" pitchFamily="18" charset="0"/>
              </a:rPr>
              <a:t>Introduction to Information and Communication Technologies</a:t>
            </a:r>
          </a:p>
        </p:txBody>
      </p:sp>
      <p:sp>
        <p:nvSpPr>
          <p:cNvPr id="5123" name="object 5">
            <a:extLst>
              <a:ext uri="{FF2B5EF4-FFF2-40B4-BE49-F238E27FC236}">
                <a16:creationId xmlns:a16="http://schemas.microsoft.com/office/drawing/2014/main" id="{3B04C9B4-790D-5933-20F8-B8EAD1CA8421}"/>
              </a:ext>
            </a:extLst>
          </p:cNvPr>
          <p:cNvSpPr>
            <a:spLocks/>
          </p:cNvSpPr>
          <p:nvPr/>
        </p:nvSpPr>
        <p:spPr bwMode="auto">
          <a:xfrm>
            <a:off x="2209800" y="2667000"/>
            <a:ext cx="4749800" cy="454025"/>
          </a:xfrm>
          <a:custGeom>
            <a:avLst/>
            <a:gdLst>
              <a:gd name="T0" fmla="*/ 4668749 w 4750434"/>
              <a:gd name="T1" fmla="*/ 0 h 454660"/>
              <a:gd name="T2" fmla="*/ 75602 w 4750434"/>
              <a:gd name="T3" fmla="*/ 0 h 454660"/>
              <a:gd name="T4" fmla="*/ 46183 w 4750434"/>
              <a:gd name="T5" fmla="*/ 5879 h 454660"/>
              <a:gd name="T6" fmla="*/ 22150 w 4750434"/>
              <a:gd name="T7" fmla="*/ 21898 h 454660"/>
              <a:gd name="T8" fmla="*/ 5942 w 4750434"/>
              <a:gd name="T9" fmla="*/ 45660 h 454660"/>
              <a:gd name="T10" fmla="*/ 0 w 4750434"/>
              <a:gd name="T11" fmla="*/ 74744 h 454660"/>
              <a:gd name="T12" fmla="*/ 0 w 4750434"/>
              <a:gd name="T13" fmla="*/ 373854 h 454660"/>
              <a:gd name="T14" fmla="*/ 5942 w 4750434"/>
              <a:gd name="T15" fmla="*/ 402993 h 454660"/>
              <a:gd name="T16" fmla="*/ 22150 w 4750434"/>
              <a:gd name="T17" fmla="*/ 426746 h 454660"/>
              <a:gd name="T18" fmla="*/ 46183 w 4750434"/>
              <a:gd name="T19" fmla="*/ 442741 h 454660"/>
              <a:gd name="T20" fmla="*/ 75602 w 4750434"/>
              <a:gd name="T21" fmla="*/ 448601 h 454660"/>
              <a:gd name="T22" fmla="*/ 4668749 w 4750434"/>
              <a:gd name="T23" fmla="*/ 448601 h 454660"/>
              <a:gd name="T24" fmla="*/ 4698169 w 4750434"/>
              <a:gd name="T25" fmla="*/ 442741 h 454660"/>
              <a:gd name="T26" fmla="*/ 4722200 w 4750434"/>
              <a:gd name="T27" fmla="*/ 426746 h 454660"/>
              <a:gd name="T28" fmla="*/ 4738406 w 4750434"/>
              <a:gd name="T29" fmla="*/ 402993 h 454660"/>
              <a:gd name="T30" fmla="*/ 4744351 w 4750434"/>
              <a:gd name="T31" fmla="*/ 373854 h 454660"/>
              <a:gd name="T32" fmla="*/ 4744351 w 4750434"/>
              <a:gd name="T33" fmla="*/ 74744 h 454660"/>
              <a:gd name="T34" fmla="*/ 4738406 w 4750434"/>
              <a:gd name="T35" fmla="*/ 45660 h 454660"/>
              <a:gd name="T36" fmla="*/ 4722200 w 4750434"/>
              <a:gd name="T37" fmla="*/ 21898 h 454660"/>
              <a:gd name="T38" fmla="*/ 4698169 w 4750434"/>
              <a:gd name="T39" fmla="*/ 5879 h 454660"/>
              <a:gd name="T40" fmla="*/ 4668749 w 4750434"/>
              <a:gd name="T41" fmla="*/ 0 h 4546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50434" h="454660">
                <a:moveTo>
                  <a:pt x="4674361" y="0"/>
                </a:moveTo>
                <a:lnTo>
                  <a:pt x="75692" y="0"/>
                </a:lnTo>
                <a:lnTo>
                  <a:pt x="46237" y="5951"/>
                </a:lnTo>
                <a:lnTo>
                  <a:pt x="22177" y="22177"/>
                </a:lnTo>
                <a:lnTo>
                  <a:pt x="5951" y="46237"/>
                </a:lnTo>
                <a:lnTo>
                  <a:pt x="0" y="75691"/>
                </a:lnTo>
                <a:lnTo>
                  <a:pt x="0" y="378587"/>
                </a:lnTo>
                <a:lnTo>
                  <a:pt x="5951" y="408094"/>
                </a:lnTo>
                <a:lnTo>
                  <a:pt x="22177" y="432149"/>
                </a:lnTo>
                <a:lnTo>
                  <a:pt x="46237" y="448345"/>
                </a:lnTo>
                <a:lnTo>
                  <a:pt x="75692" y="454279"/>
                </a:lnTo>
                <a:lnTo>
                  <a:pt x="4674361" y="454279"/>
                </a:lnTo>
                <a:lnTo>
                  <a:pt x="4703816" y="448345"/>
                </a:lnTo>
                <a:lnTo>
                  <a:pt x="4727876" y="432149"/>
                </a:lnTo>
                <a:lnTo>
                  <a:pt x="4744102" y="408094"/>
                </a:lnTo>
                <a:lnTo>
                  <a:pt x="4750054" y="378587"/>
                </a:lnTo>
                <a:lnTo>
                  <a:pt x="4750054" y="75691"/>
                </a:lnTo>
                <a:lnTo>
                  <a:pt x="4744102" y="46237"/>
                </a:lnTo>
                <a:lnTo>
                  <a:pt x="4727876" y="22177"/>
                </a:lnTo>
                <a:lnTo>
                  <a:pt x="4703816" y="5951"/>
                </a:lnTo>
                <a:lnTo>
                  <a:pt x="4674361"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124" name="object 6">
            <a:extLst>
              <a:ext uri="{FF2B5EF4-FFF2-40B4-BE49-F238E27FC236}">
                <a16:creationId xmlns:a16="http://schemas.microsoft.com/office/drawing/2014/main" id="{56066227-ACFF-B9C5-5CD7-3C614C3F6D0B}"/>
              </a:ext>
            </a:extLst>
          </p:cNvPr>
          <p:cNvSpPr>
            <a:spLocks/>
          </p:cNvSpPr>
          <p:nvPr/>
        </p:nvSpPr>
        <p:spPr bwMode="auto">
          <a:xfrm>
            <a:off x="2209800" y="2667000"/>
            <a:ext cx="4749800" cy="454025"/>
          </a:xfrm>
          <a:custGeom>
            <a:avLst/>
            <a:gdLst>
              <a:gd name="T0" fmla="*/ 0 w 4750434"/>
              <a:gd name="T1" fmla="*/ 74744 h 454660"/>
              <a:gd name="T2" fmla="*/ 5942 w 4750434"/>
              <a:gd name="T3" fmla="*/ 45660 h 454660"/>
              <a:gd name="T4" fmla="*/ 22150 w 4750434"/>
              <a:gd name="T5" fmla="*/ 21898 h 454660"/>
              <a:gd name="T6" fmla="*/ 46183 w 4750434"/>
              <a:gd name="T7" fmla="*/ 5879 h 454660"/>
              <a:gd name="T8" fmla="*/ 75602 w 4750434"/>
              <a:gd name="T9" fmla="*/ 0 h 454660"/>
              <a:gd name="T10" fmla="*/ 4668749 w 4750434"/>
              <a:gd name="T11" fmla="*/ 0 h 454660"/>
              <a:gd name="T12" fmla="*/ 4698169 w 4750434"/>
              <a:gd name="T13" fmla="*/ 5879 h 454660"/>
              <a:gd name="T14" fmla="*/ 4722200 w 4750434"/>
              <a:gd name="T15" fmla="*/ 21898 h 454660"/>
              <a:gd name="T16" fmla="*/ 4738406 w 4750434"/>
              <a:gd name="T17" fmla="*/ 45660 h 454660"/>
              <a:gd name="T18" fmla="*/ 4744351 w 4750434"/>
              <a:gd name="T19" fmla="*/ 74744 h 454660"/>
              <a:gd name="T20" fmla="*/ 4744351 w 4750434"/>
              <a:gd name="T21" fmla="*/ 373854 h 454660"/>
              <a:gd name="T22" fmla="*/ 4738406 w 4750434"/>
              <a:gd name="T23" fmla="*/ 402993 h 454660"/>
              <a:gd name="T24" fmla="*/ 4722200 w 4750434"/>
              <a:gd name="T25" fmla="*/ 426746 h 454660"/>
              <a:gd name="T26" fmla="*/ 4698169 w 4750434"/>
              <a:gd name="T27" fmla="*/ 442741 h 454660"/>
              <a:gd name="T28" fmla="*/ 4668749 w 4750434"/>
              <a:gd name="T29" fmla="*/ 448601 h 454660"/>
              <a:gd name="T30" fmla="*/ 75602 w 4750434"/>
              <a:gd name="T31" fmla="*/ 448601 h 454660"/>
              <a:gd name="T32" fmla="*/ 46183 w 4750434"/>
              <a:gd name="T33" fmla="*/ 442741 h 454660"/>
              <a:gd name="T34" fmla="*/ 22150 w 4750434"/>
              <a:gd name="T35" fmla="*/ 426746 h 454660"/>
              <a:gd name="T36" fmla="*/ 5942 w 4750434"/>
              <a:gd name="T37" fmla="*/ 402993 h 454660"/>
              <a:gd name="T38" fmla="*/ 0 w 4750434"/>
              <a:gd name="T39" fmla="*/ 373854 h 454660"/>
              <a:gd name="T40" fmla="*/ 0 w 4750434"/>
              <a:gd name="T41" fmla="*/ 74744 h 4546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50434" h="454660">
                <a:moveTo>
                  <a:pt x="0" y="75691"/>
                </a:moveTo>
                <a:lnTo>
                  <a:pt x="5951" y="46237"/>
                </a:lnTo>
                <a:lnTo>
                  <a:pt x="22177" y="22177"/>
                </a:lnTo>
                <a:lnTo>
                  <a:pt x="46237" y="5951"/>
                </a:lnTo>
                <a:lnTo>
                  <a:pt x="75692" y="0"/>
                </a:lnTo>
                <a:lnTo>
                  <a:pt x="4674361" y="0"/>
                </a:lnTo>
                <a:lnTo>
                  <a:pt x="4703816" y="5951"/>
                </a:lnTo>
                <a:lnTo>
                  <a:pt x="4727876" y="22177"/>
                </a:lnTo>
                <a:lnTo>
                  <a:pt x="4744102" y="46237"/>
                </a:lnTo>
                <a:lnTo>
                  <a:pt x="4750054" y="75691"/>
                </a:lnTo>
                <a:lnTo>
                  <a:pt x="4750054" y="378587"/>
                </a:lnTo>
                <a:lnTo>
                  <a:pt x="4744102" y="408094"/>
                </a:lnTo>
                <a:lnTo>
                  <a:pt x="4727876" y="432149"/>
                </a:lnTo>
                <a:lnTo>
                  <a:pt x="4703816" y="448345"/>
                </a:lnTo>
                <a:lnTo>
                  <a:pt x="4674361" y="454279"/>
                </a:lnTo>
                <a:lnTo>
                  <a:pt x="75692" y="454279"/>
                </a:lnTo>
                <a:lnTo>
                  <a:pt x="46237" y="448345"/>
                </a:lnTo>
                <a:lnTo>
                  <a:pt x="22177" y="432149"/>
                </a:lnTo>
                <a:lnTo>
                  <a:pt x="5951" y="408094"/>
                </a:lnTo>
                <a:lnTo>
                  <a:pt x="0" y="378587"/>
                </a:lnTo>
                <a:lnTo>
                  <a:pt x="0" y="7569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03" name="object 7">
            <a:extLst>
              <a:ext uri="{FF2B5EF4-FFF2-40B4-BE49-F238E27FC236}">
                <a16:creationId xmlns:a16="http://schemas.microsoft.com/office/drawing/2014/main" id="{03D4C37B-8323-49E8-563C-C4540E0E9648}"/>
              </a:ext>
            </a:extLst>
          </p:cNvPr>
          <p:cNvSpPr txBox="1">
            <a:spLocks noChangeArrowheads="1"/>
          </p:cNvSpPr>
          <p:nvPr/>
        </p:nvSpPr>
        <p:spPr bwMode="auto">
          <a:xfrm>
            <a:off x="685800" y="2590800"/>
            <a:ext cx="7696200" cy="274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6002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ts val="1263"/>
              </a:spcBef>
              <a:defRPr/>
            </a:pPr>
            <a:r>
              <a:rPr lang="en-US" altLang="en-US" sz="2000" dirty="0">
                <a:solidFill>
                  <a:srgbClr val="FFFFFF"/>
                </a:solidFill>
                <a:latin typeface="Impact" panose="020B0806030902050204" pitchFamily="34" charset="0"/>
                <a:ea typeface="Impact" panose="020B0806030902050204" pitchFamily="34" charset="0"/>
                <a:cs typeface="Impact" panose="020B0806030902050204" pitchFamily="34" charset="0"/>
              </a:rPr>
              <a:t>Lecture # 1</a:t>
            </a:r>
            <a:endParaRPr lang="en-US" altLang="en-US" sz="2000" dirty="0">
              <a:latin typeface="Impact" panose="020B0806030902050204" pitchFamily="34" charset="0"/>
              <a:ea typeface="Impact" panose="020B0806030902050204" pitchFamily="34" charset="0"/>
              <a:cs typeface="Impact" panose="020B0806030902050204" pitchFamily="34" charset="0"/>
            </a:endParaRPr>
          </a:p>
          <a:p>
            <a:pPr algn="ctr">
              <a:spcBef>
                <a:spcPts val="1625"/>
              </a:spcBef>
              <a:defRPr/>
            </a:pPr>
            <a:r>
              <a:rPr lang="en-US" altLang="en-US" sz="1600" dirty="0">
                <a:solidFill>
                  <a:srgbClr val="002060"/>
                </a:solidFill>
                <a:ea typeface="Georgia" panose="02040502050405020303" pitchFamily="18" charset="0"/>
                <a:cs typeface="Times" panose="02020603050405020304" pitchFamily="18" charset="0"/>
              </a:rPr>
              <a:t>Department of Computer Science  </a:t>
            </a:r>
          </a:p>
          <a:p>
            <a:pPr algn="ctr">
              <a:spcBef>
                <a:spcPts val="50"/>
              </a:spcBef>
              <a:defRPr/>
            </a:pPr>
            <a:r>
              <a:rPr lang="en-US" altLang="en-US" sz="1600" dirty="0">
                <a:solidFill>
                  <a:srgbClr val="002060"/>
                </a:solidFill>
                <a:ea typeface="Georgia" panose="02040502050405020303" pitchFamily="18" charset="0"/>
                <a:cs typeface="Times" panose="02020603050405020304" pitchFamily="18" charset="0"/>
              </a:rPr>
              <a:t>                                              CUI Lahore Campus        </a:t>
            </a:r>
            <a:r>
              <a:rPr lang="en-US" altLang="en-US" sz="1600" dirty="0">
                <a:solidFill>
                  <a:schemeClr val="bg2"/>
                </a:solidFill>
                <a:ea typeface="Georgia" panose="02040502050405020303" pitchFamily="18" charset="0"/>
                <a:cs typeface="Times" panose="02020603050405020304" pitchFamily="18" charset="0"/>
              </a:rPr>
              <a:t>			    </a:t>
            </a:r>
            <a:endParaRPr lang="en-US" altLang="en-US" sz="1600" u="sng" dirty="0">
              <a:solidFill>
                <a:srgbClr val="FF0000"/>
              </a:solidFill>
              <a:ea typeface="Georgia" panose="02040502050405020303" pitchFamily="18" charset="0"/>
              <a:cs typeface="Times" panose="02020603050405020304" pitchFamily="18" charset="0"/>
            </a:endParaRPr>
          </a:p>
          <a:p>
            <a:pPr algn="ctr">
              <a:defRPr/>
            </a:pPr>
            <a:r>
              <a:rPr lang="en-US" altLang="en-US" dirty="0">
                <a:solidFill>
                  <a:srgbClr val="002060"/>
                </a:solidFill>
              </a:rPr>
              <a:t>The slides are adapted from the publisher’s material</a:t>
            </a:r>
            <a:endParaRPr lang="en-US" sz="1800" b="0" i="0" u="none" strike="noStrike" baseline="0" dirty="0">
              <a:solidFill>
                <a:srgbClr val="000000"/>
              </a:solidFill>
              <a:latin typeface="Times New Roman" panose="02020603050405020304" pitchFamily="18" charset="0"/>
            </a:endParaRPr>
          </a:p>
          <a:p>
            <a:pPr algn="ctr"/>
            <a:r>
              <a:rPr lang="en-US" sz="1800" b="0" i="0" u="none" strike="noStrike" baseline="0" dirty="0">
                <a:solidFill>
                  <a:srgbClr val="002060"/>
                </a:solidFill>
                <a:latin typeface="Times New Roman" panose="02020603050405020304" pitchFamily="18" charset="0"/>
              </a:rPr>
              <a:t>Understanding Computers: Today and Tomorrow (Ch1, Ch4)</a:t>
            </a:r>
          </a:p>
          <a:p>
            <a:r>
              <a:rPr lang="en-US" sz="1800" b="0" i="0" u="none" strike="noStrike" baseline="0" dirty="0">
                <a:solidFill>
                  <a:srgbClr val="000000"/>
                </a:solidFill>
                <a:latin typeface="Times New Roman" panose="02020603050405020304" pitchFamily="18" charset="0"/>
              </a:rPr>
              <a:t>	</a:t>
            </a:r>
          </a:p>
          <a:p>
            <a:pPr algn="ctr">
              <a:defRPr/>
            </a:pPr>
            <a:r>
              <a:rPr lang="en-US" altLang="en-US" dirty="0">
                <a:solidFill>
                  <a:schemeClr val="bg2"/>
                </a:solidFill>
              </a:rPr>
              <a:t> </a:t>
            </a:r>
            <a:endParaRPr lang="en-US" altLang="en-US" sz="1600" dirty="0">
              <a:solidFill>
                <a:schemeClr val="bg2"/>
              </a:solidFill>
              <a:latin typeface="Georgia" panose="02040502050405020303" pitchFamily="18" charset="0"/>
              <a:ea typeface="Georgia" panose="02040502050405020303" pitchFamily="18" charset="0"/>
              <a:cs typeface="Georgia" panose="02040502050405020303" pitchFamily="18" charset="0"/>
            </a:endParaRPr>
          </a:p>
          <a:p>
            <a:pPr>
              <a:defRPr/>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1">
            <a:extLst>
              <a:ext uri="{FF2B5EF4-FFF2-40B4-BE49-F238E27FC236}">
                <a16:creationId xmlns:a16="http://schemas.microsoft.com/office/drawing/2014/main" id="{67497A8B-9B0E-F719-2F55-0123F471D0CF}"/>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E7DDF65B-F54B-4F14-A85B-6D98BF467F6B}" type="slidenum">
              <a:rPr lang="en-US" altLang="en-US" sz="1200">
                <a:solidFill>
                  <a:schemeClr val="bg1"/>
                </a:solidFill>
              </a:rPr>
              <a:pPr algn="r" eaLnBrk="1" hangingPunct="1"/>
              <a:t>10</a:t>
            </a:fld>
            <a:endParaRPr lang="en-US" altLang="en-US" sz="1200">
              <a:solidFill>
                <a:schemeClr val="bg1"/>
              </a:solidFill>
            </a:endParaRPr>
          </a:p>
        </p:txBody>
      </p:sp>
      <p:sp>
        <p:nvSpPr>
          <p:cNvPr id="9219" name="Title 1">
            <a:extLst>
              <a:ext uri="{FF2B5EF4-FFF2-40B4-BE49-F238E27FC236}">
                <a16:creationId xmlns:a16="http://schemas.microsoft.com/office/drawing/2014/main" id="{8AC090D9-F13E-FB2A-52B5-6B98FECC793C}"/>
              </a:ext>
            </a:extLst>
          </p:cNvPr>
          <p:cNvSpPr>
            <a:spLocks noGrp="1"/>
          </p:cNvSpPr>
          <p:nvPr>
            <p:ph type="title" idx="4294967295"/>
          </p:nvPr>
        </p:nvSpPr>
        <p:spPr>
          <a:xfrm>
            <a:off x="457200" y="228600"/>
            <a:ext cx="5730240" cy="574039"/>
          </a:xfrm>
        </p:spPr>
        <p:txBody>
          <a:bodyPr anchor="b"/>
          <a:lstStyle/>
          <a:p>
            <a:pPr eaLnBrk="1" hangingPunct="1"/>
            <a:r>
              <a:rPr lang="en-US" altLang="en-US" dirty="0"/>
              <a:t>Computers in the Home</a:t>
            </a:r>
          </a:p>
        </p:txBody>
      </p:sp>
      <p:sp>
        <p:nvSpPr>
          <p:cNvPr id="34818" name="Content Placeholder 2">
            <a:extLst>
              <a:ext uri="{FF2B5EF4-FFF2-40B4-BE49-F238E27FC236}">
                <a16:creationId xmlns:a16="http://schemas.microsoft.com/office/drawing/2014/main" id="{2DB196EE-FDEC-F3B0-095B-8F10094DA5BB}"/>
              </a:ext>
            </a:extLst>
          </p:cNvPr>
          <p:cNvSpPr>
            <a:spLocks noGrp="1"/>
          </p:cNvSpPr>
          <p:nvPr>
            <p:ph idx="4294967295"/>
          </p:nvPr>
        </p:nvSpPr>
        <p:spPr>
          <a:xfrm>
            <a:off x="686972" y="1143001"/>
            <a:ext cx="7772400" cy="2782300"/>
          </a:xfrm>
        </p:spPr>
        <p:txBody>
          <a:bodyPr/>
          <a:lstStyle/>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Computers used for a variety of tasks: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Looking up information and news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Exchanging e-mail</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Shopping and paying bills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Watching TV and videos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Downloading music and movies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Organizing digital photographs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Playing games</a:t>
            </a: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1">
            <a:extLst>
              <a:ext uri="{FF2B5EF4-FFF2-40B4-BE49-F238E27FC236}">
                <a16:creationId xmlns:a16="http://schemas.microsoft.com/office/drawing/2014/main" id="{B9EB2009-B3CD-21E5-2023-35C4AE309B62}"/>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DF8E5EF4-EDF0-4538-88D6-E6D95E076EA5}" type="slidenum">
              <a:rPr lang="en-US" altLang="en-US" sz="1200">
                <a:solidFill>
                  <a:schemeClr val="bg1"/>
                </a:solidFill>
              </a:rPr>
              <a:pPr algn="r" eaLnBrk="1" hangingPunct="1"/>
              <a:t>11</a:t>
            </a:fld>
            <a:endParaRPr lang="en-US" altLang="en-US" sz="1200">
              <a:solidFill>
                <a:schemeClr val="bg1"/>
              </a:solidFill>
            </a:endParaRPr>
          </a:p>
        </p:txBody>
      </p:sp>
      <p:sp>
        <p:nvSpPr>
          <p:cNvPr id="35842" name="Content Placeholder 2">
            <a:extLst>
              <a:ext uri="{FF2B5EF4-FFF2-40B4-BE49-F238E27FC236}">
                <a16:creationId xmlns:a16="http://schemas.microsoft.com/office/drawing/2014/main" id="{50CEE279-85BA-4389-1399-5B5B70F6C1B6}"/>
              </a:ext>
            </a:extLst>
          </p:cNvPr>
          <p:cNvSpPr>
            <a:spLocks noGrp="1"/>
          </p:cNvSpPr>
          <p:nvPr>
            <p:ph idx="4294967295"/>
          </p:nvPr>
        </p:nvSpPr>
        <p:spPr>
          <a:xfrm>
            <a:off x="609600" y="1066800"/>
            <a:ext cx="7772400" cy="5102935"/>
          </a:xfrm>
        </p:spPr>
        <p:txBody>
          <a:bodyPr/>
          <a:lstStyle/>
          <a:p>
            <a:pPr marL="742950" lvl="1" indent="-285750" eaLnBrk="1" hangingPunct="1">
              <a:lnSpc>
                <a:spcPct val="90000"/>
              </a:lnSpc>
              <a:spcAft>
                <a:spcPct val="20000"/>
              </a:spcAft>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a:p>
            <a:pPr marL="457200" indent="-457200">
              <a:buFont typeface="Arial" panose="020B0604020202020204" pitchFamily="34" charset="0"/>
              <a:buChar char="•"/>
            </a:pPr>
            <a:r>
              <a:rPr lang="en-US" b="1" dirty="0"/>
              <a:t>Convergence in Home Entertainment:</a:t>
            </a:r>
            <a:endParaRPr lang="en-US" dirty="0"/>
          </a:p>
          <a:p>
            <a:pPr marL="742950" lvl="1" indent="-285750">
              <a:buFont typeface="Arial" panose="020B0604020202020204" pitchFamily="34" charset="0"/>
              <a:buChar char="•"/>
            </a:pPr>
            <a:r>
              <a:rPr lang="en-US" dirty="0"/>
              <a:t>Computers serve as a hub for movies, music, gaming, and streaming services.</a:t>
            </a:r>
          </a:p>
          <a:p>
            <a:pPr marL="742950" lvl="1" indent="-285750">
              <a:buFont typeface="Arial" panose="020B0604020202020204" pitchFamily="34" charset="0"/>
              <a:buChar char="•"/>
            </a:pPr>
            <a:r>
              <a:rPr lang="en-US" dirty="0"/>
              <a:t>Smart TVs, gaming consoles, and media centers integrate computing power for seamless entertainment.</a:t>
            </a:r>
          </a:p>
          <a:p>
            <a:pPr marL="457200" indent="-457200">
              <a:buFont typeface="Arial" panose="020B0604020202020204" pitchFamily="34" charset="0"/>
              <a:buChar char="•"/>
            </a:pPr>
            <a:r>
              <a:rPr lang="en-US" b="1" dirty="0"/>
              <a:t>Dual-Mode Mobile Phones:</a:t>
            </a:r>
            <a:endParaRPr lang="en-US" dirty="0"/>
          </a:p>
          <a:p>
            <a:pPr marL="742950" lvl="1" indent="-285750">
              <a:buFont typeface="Arial" panose="020B0604020202020204" pitchFamily="34" charset="0"/>
              <a:buChar char="•"/>
            </a:pPr>
            <a:r>
              <a:rPr lang="en-US" dirty="0"/>
              <a:t>These phones can switch between cellular networks and Wi-Fi for cost-effective and efficient communication.</a:t>
            </a:r>
          </a:p>
          <a:p>
            <a:pPr marL="742950" lvl="1" indent="-285750">
              <a:buFont typeface="Arial" panose="020B0604020202020204" pitchFamily="34" charset="0"/>
              <a:buChar char="•"/>
            </a:pPr>
            <a:r>
              <a:rPr lang="en-US" dirty="0"/>
              <a:t>Examples include smartphones that support both mobile data</a:t>
            </a:r>
          </a:p>
          <a:p>
            <a:pPr marL="457200" indent="-457200">
              <a:buFont typeface="Arial" panose="020B0604020202020204" pitchFamily="34" charset="0"/>
              <a:buChar char="•"/>
            </a:pPr>
            <a:r>
              <a:rPr lang="en-US" b="1" dirty="0"/>
              <a:t>Wireless Networking:</a:t>
            </a:r>
            <a:endParaRPr lang="en-US" dirty="0"/>
          </a:p>
          <a:p>
            <a:pPr marL="742950" lvl="1" indent="-285750">
              <a:buFont typeface="Arial" panose="020B0604020202020204" pitchFamily="34" charset="0"/>
              <a:buChar char="•"/>
            </a:pPr>
            <a:r>
              <a:rPr lang="en-US" dirty="0"/>
              <a:t>Wireless technology enables internet access anywhere, from homes to public spaces.</a:t>
            </a:r>
          </a:p>
          <a:p>
            <a:pPr marL="742950" lvl="1" indent="-285750">
              <a:buFont typeface="Arial" panose="020B0604020202020204" pitchFamily="34" charset="0"/>
              <a:buChar char="•"/>
            </a:pPr>
            <a:r>
              <a:rPr lang="en-US" dirty="0"/>
              <a:t>Wi-Fi, Bluetooth, and 5G networks allow seamless connectivity.</a:t>
            </a:r>
          </a:p>
          <a:p>
            <a:pPr marL="742950" lvl="1" indent="-285750" eaLnBrk="1" hangingPunct="1">
              <a:lnSpc>
                <a:spcPct val="90000"/>
              </a:lnSpc>
              <a:spcAft>
                <a:spcPct val="20000"/>
              </a:spcAft>
              <a:buFont typeface="Arial" panose="020B0604020202020204" pitchFamily="34" charset="0"/>
              <a:buChar char="•"/>
            </a:pPr>
            <a:endParaRPr lang="en-US" altLang="en-US" dirty="0">
              <a:latin typeface="Tahoma" panose="020B0604030504040204" pitchFamily="34" charset="0"/>
              <a:ea typeface="Tahoma" panose="020B0604030504040204" pitchFamily="34" charset="0"/>
              <a:cs typeface="Tahoma" panose="020B0604030504040204" pitchFamily="34" charset="0"/>
            </a:endParaRPr>
          </a:p>
          <a:p>
            <a:pPr marL="457200" indent="-457200" eaLnBrk="1" hangingPunct="1">
              <a:buFont typeface="Arial" panose="020B0604020202020204" pitchFamily="34" charset="0"/>
              <a:buChar char="•"/>
            </a:pPr>
            <a:endParaRPr lang="en-US" altLang="en-US" dirty="0"/>
          </a:p>
        </p:txBody>
      </p:sp>
      <p:sp>
        <p:nvSpPr>
          <p:cNvPr id="2" name="Title 1">
            <a:extLst>
              <a:ext uri="{FF2B5EF4-FFF2-40B4-BE49-F238E27FC236}">
                <a16:creationId xmlns:a16="http://schemas.microsoft.com/office/drawing/2014/main" id="{33BF97AA-2622-675E-8DDC-34859B8C615D}"/>
              </a:ext>
            </a:extLst>
          </p:cNvPr>
          <p:cNvSpPr txBox="1">
            <a:spLocks/>
          </p:cNvSpPr>
          <p:nvPr/>
        </p:nvSpPr>
        <p:spPr>
          <a:xfrm>
            <a:off x="457200" y="207010"/>
            <a:ext cx="573024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dirty="0"/>
              <a:t>Computers in the Home</a:t>
            </a: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5ECE2-18B1-2125-B503-90D4F337D0AE}"/>
              </a:ext>
            </a:extLst>
          </p:cNvPr>
          <p:cNvSpPr>
            <a:spLocks noGrp="1"/>
          </p:cNvSpPr>
          <p:nvPr>
            <p:ph type="title"/>
          </p:nvPr>
        </p:nvSpPr>
        <p:spPr>
          <a:xfrm>
            <a:off x="1219200" y="762000"/>
            <a:ext cx="5780431" cy="1661993"/>
          </a:xfrm>
        </p:spPr>
        <p:txBody>
          <a:bodyPr/>
          <a:lstStyle/>
          <a:p>
            <a:r>
              <a:rPr lang="en-US" altLang="en-US" kern="0" dirty="0"/>
              <a:t>Computers in the Home</a:t>
            </a:r>
            <a:br>
              <a:rPr lang="en-US" altLang="en-US" kern="0" dirty="0"/>
            </a:br>
            <a:endParaRPr lang="en-US" dirty="0"/>
          </a:p>
        </p:txBody>
      </p:sp>
      <p:sp>
        <p:nvSpPr>
          <p:cNvPr id="3" name="Text Placeholder 2">
            <a:extLst>
              <a:ext uri="{FF2B5EF4-FFF2-40B4-BE49-F238E27FC236}">
                <a16:creationId xmlns:a16="http://schemas.microsoft.com/office/drawing/2014/main" id="{14E50AEF-9155-E050-EA53-CDD23F6CAD80}"/>
              </a:ext>
            </a:extLst>
          </p:cNvPr>
          <p:cNvSpPr>
            <a:spLocks noGrp="1"/>
          </p:cNvSpPr>
          <p:nvPr>
            <p:ph type="body" idx="1"/>
          </p:nvPr>
        </p:nvSpPr>
        <p:spPr>
          <a:xfrm>
            <a:off x="609600" y="1371601"/>
            <a:ext cx="7531479" cy="5624494"/>
          </a:xfrm>
        </p:spPr>
        <p:txBody>
          <a:bodyPr/>
          <a:lstStyle/>
          <a:p>
            <a:pPr marL="457200" indent="-457200">
              <a:buFont typeface="Arial" panose="020B0604020202020204" pitchFamily="34" charset="0"/>
              <a:buChar char="•"/>
            </a:pPr>
            <a:r>
              <a:rPr lang="en-US" b="1" dirty="0"/>
              <a:t>Computers in Any Location:</a:t>
            </a:r>
            <a:endParaRPr lang="en-US" dirty="0"/>
          </a:p>
          <a:p>
            <a:pPr marL="742950" lvl="1" indent="-285750">
              <a:buFont typeface="Arial" panose="020B0604020202020204" pitchFamily="34" charset="0"/>
              <a:buChar char="•"/>
            </a:pPr>
            <a:r>
              <a:rPr lang="en-US" dirty="0"/>
              <a:t>With portable devices like laptops, tablets, and smartphones, computing is no longer restricted to desks.</a:t>
            </a:r>
          </a:p>
          <a:p>
            <a:pPr marL="742950" lvl="1" indent="-285750">
              <a:buFont typeface="Arial" panose="020B0604020202020204" pitchFamily="34" charset="0"/>
              <a:buChar char="•"/>
            </a:pPr>
            <a:r>
              <a:rPr lang="en-US" dirty="0"/>
              <a:t>Cloud computing and mobile applications support remote work and communication.</a:t>
            </a:r>
          </a:p>
          <a:p>
            <a:pPr marL="457200" indent="-457200">
              <a:buFont typeface="Arial" panose="020B0604020202020204" pitchFamily="34" charset="0"/>
              <a:buChar char="•"/>
            </a:pPr>
            <a:r>
              <a:rPr lang="en-US" b="1" dirty="0"/>
              <a:t>Smart Appliances:</a:t>
            </a:r>
            <a:endParaRPr lang="en-US" dirty="0"/>
          </a:p>
          <a:p>
            <a:pPr marL="742950" lvl="1" indent="-285750">
              <a:buFont typeface="Arial" panose="020B0604020202020204" pitchFamily="34" charset="0"/>
              <a:buChar char="•"/>
            </a:pPr>
            <a:r>
              <a:rPr lang="en-US" dirty="0"/>
              <a:t>Traditional household devices (e.g., refrigerators, washing machines, thermostats) now include built-in computing and communication technology.</a:t>
            </a:r>
          </a:p>
          <a:p>
            <a:pPr marL="742950" lvl="1" indent="-285750">
              <a:buFont typeface="Arial" panose="020B0604020202020204" pitchFamily="34" charset="0"/>
              <a:buChar char="•"/>
            </a:pPr>
            <a:r>
              <a:rPr lang="en-US" dirty="0"/>
              <a:t>These appliances can be remotely controlled via mobile apps.</a:t>
            </a:r>
          </a:p>
          <a:p>
            <a:pPr marL="457200" indent="-457200">
              <a:buFont typeface="Arial" panose="020B0604020202020204" pitchFamily="34" charset="0"/>
              <a:buChar char="•"/>
            </a:pPr>
            <a:r>
              <a:rPr lang="en-US" b="1" dirty="0"/>
              <a:t>Smart Homes:</a:t>
            </a:r>
            <a:endParaRPr lang="en-US" dirty="0"/>
          </a:p>
          <a:p>
            <a:pPr marL="742950" lvl="1" indent="-285750">
              <a:buFont typeface="Arial" panose="020B0604020202020204" pitchFamily="34" charset="0"/>
              <a:buChar char="•"/>
            </a:pPr>
            <a:r>
              <a:rPr lang="en-US" dirty="0"/>
              <a:t>A central computer system monitors and controls household tasks.</a:t>
            </a:r>
          </a:p>
          <a:p>
            <a:pPr marL="742950" lvl="1" indent="-285750">
              <a:buFont typeface="Arial" panose="020B0604020202020204" pitchFamily="34" charset="0"/>
              <a:buChar char="•"/>
            </a:pPr>
            <a:r>
              <a:rPr lang="en-US" dirty="0"/>
              <a:t>Features include automated lighting, climate control, security cameras, and voice-controlled assistants (e.g., Amazon Alexa, Google Home).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673450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268" name="Picture 5" descr="fig 1-2">
            <a:extLst>
              <a:ext uri="{FF2B5EF4-FFF2-40B4-BE49-F238E27FC236}">
                <a16:creationId xmlns:a16="http://schemas.microsoft.com/office/drawing/2014/main" id="{8CAD1378-AC49-46FD-3775-B0E2CE21A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620" t="92435" r="10820" b="609"/>
          <a:stretch>
            <a:fillRect/>
          </a:stretch>
        </p:blipFill>
        <p:spPr bwMode="auto">
          <a:xfrm>
            <a:off x="628650" y="5394325"/>
            <a:ext cx="1343025"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269" name="Picture 2" descr="C:\Data\Course\_UC13\IM stuff\Ch 1\FigureChapter01_fig02a.jpg">
            <a:extLst>
              <a:ext uri="{FF2B5EF4-FFF2-40B4-BE49-F238E27FC236}">
                <a16:creationId xmlns:a16="http://schemas.microsoft.com/office/drawing/2014/main" id="{5A7D7D66-CB8A-A598-C9A5-B74CA9516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1524000"/>
            <a:ext cx="241935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270" name="Picture 3" descr="C:\Data\Course\_UC13\IM stuff\Ch 1\FigureChapter01_fig02c.jpg">
            <a:extLst>
              <a:ext uri="{FF2B5EF4-FFF2-40B4-BE49-F238E27FC236}">
                <a16:creationId xmlns:a16="http://schemas.microsoft.com/office/drawing/2014/main" id="{749B5605-F20B-9297-48BD-E1FF0B41DE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5525" y="3532188"/>
            <a:ext cx="2419350"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1271" name="Picture 4" descr="C:\Data\Course\_UC13\IM stuff\Ch 1\FigureChapter01_fig02b.jpg">
            <a:extLst>
              <a:ext uri="{FF2B5EF4-FFF2-40B4-BE49-F238E27FC236}">
                <a16:creationId xmlns:a16="http://schemas.microsoft.com/office/drawing/2014/main" id="{B05ED88D-647D-B42A-E9D6-9DB3BAE57C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0575" y="2400300"/>
            <a:ext cx="2409825" cy="2514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0E63CA-F13D-C030-7D9D-6B1E95AEACC1}"/>
              </a:ext>
            </a:extLst>
          </p:cNvPr>
          <p:cNvSpPr txBox="1">
            <a:spLocks/>
          </p:cNvSpPr>
          <p:nvPr/>
        </p:nvSpPr>
        <p:spPr>
          <a:xfrm>
            <a:off x="465455" y="207011"/>
            <a:ext cx="573024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Computers in the Home</a:t>
            </a:r>
            <a:endParaRPr lang="en-US" altLang="en-US" kern="0" dirty="0"/>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1">
            <a:extLst>
              <a:ext uri="{FF2B5EF4-FFF2-40B4-BE49-F238E27FC236}">
                <a16:creationId xmlns:a16="http://schemas.microsoft.com/office/drawing/2014/main" id="{A60332C9-78CD-C35A-DE69-8EA63E3A6BAE}"/>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41B4DB27-E0DD-4764-BDB5-A5BAD2329FE9}" type="slidenum">
              <a:rPr lang="en-US" altLang="en-US" sz="1200">
                <a:solidFill>
                  <a:schemeClr val="bg1"/>
                </a:solidFill>
              </a:rPr>
              <a:pPr algn="r" eaLnBrk="1" hangingPunct="1"/>
              <a:t>14</a:t>
            </a:fld>
            <a:endParaRPr lang="en-US" altLang="en-US" sz="1200">
              <a:solidFill>
                <a:schemeClr val="bg1"/>
              </a:solidFill>
            </a:endParaRPr>
          </a:p>
        </p:txBody>
      </p:sp>
      <p:sp>
        <p:nvSpPr>
          <p:cNvPr id="12291" name="Title 1">
            <a:extLst>
              <a:ext uri="{FF2B5EF4-FFF2-40B4-BE49-F238E27FC236}">
                <a16:creationId xmlns:a16="http://schemas.microsoft.com/office/drawing/2014/main" id="{FD8787A3-E584-2690-3D0E-4FD0B52728BB}"/>
              </a:ext>
            </a:extLst>
          </p:cNvPr>
          <p:cNvSpPr>
            <a:spLocks noGrp="1"/>
          </p:cNvSpPr>
          <p:nvPr>
            <p:ph type="title" idx="4294967295"/>
          </p:nvPr>
        </p:nvSpPr>
        <p:spPr>
          <a:xfrm>
            <a:off x="304800" y="152400"/>
            <a:ext cx="5334000" cy="574039"/>
          </a:xfrm>
        </p:spPr>
        <p:txBody>
          <a:bodyPr anchor="b"/>
          <a:lstStyle/>
          <a:p>
            <a:pPr eaLnBrk="1" hangingPunct="1"/>
            <a:r>
              <a:rPr lang="en-US" altLang="en-US" dirty="0"/>
              <a:t>Computers in Education</a:t>
            </a:r>
          </a:p>
        </p:txBody>
      </p:sp>
      <p:sp>
        <p:nvSpPr>
          <p:cNvPr id="37890" name="Content Placeholder 2">
            <a:extLst>
              <a:ext uri="{FF2B5EF4-FFF2-40B4-BE49-F238E27FC236}">
                <a16:creationId xmlns:a16="http://schemas.microsoft.com/office/drawing/2014/main" id="{C49C0F78-41D1-7157-2EC1-1FE397E8F3F9}"/>
              </a:ext>
            </a:extLst>
          </p:cNvPr>
          <p:cNvSpPr>
            <a:spLocks noGrp="1"/>
          </p:cNvSpPr>
          <p:nvPr>
            <p:ph idx="4294967295"/>
          </p:nvPr>
        </p:nvSpPr>
        <p:spPr>
          <a:xfrm>
            <a:off x="457200" y="958850"/>
            <a:ext cx="7772400" cy="3693319"/>
          </a:xfrm>
        </p:spPr>
        <p:txBody>
          <a:bodyPr/>
          <a:lstStyle/>
          <a:p>
            <a:r>
              <a:rPr lang="es-EC" altLang="en-US" dirty="0">
                <a:latin typeface="Tahoma" panose="020B0604030504040204" pitchFamily="34" charset="0"/>
                <a:ea typeface="Tahoma" panose="020B0604030504040204" pitchFamily="34" charset="0"/>
                <a:cs typeface="Tahoma" panose="020B0604030504040204" pitchFamily="34" charset="0"/>
              </a:rPr>
              <a:t>Many students today have access to computers either in a classroom or a computer lab</a:t>
            </a:r>
            <a:endParaRPr lang="en-US" altLang="en-US"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Colleges and universities are even more integrated</a:t>
            </a:r>
          </a:p>
          <a:p>
            <a:pPr marL="800100" lvl="1" indent="-342900" eaLnBrk="1" hangingPunct="1">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Wireless hotspots allow usage of personal laptops to connect to the college network</a:t>
            </a:r>
          </a:p>
          <a:p>
            <a:pPr marL="800100" lvl="1" indent="-342900" eaLnBrk="1" hangingPunct="1">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Some colleges require a computer for enrollment</a:t>
            </a:r>
          </a:p>
          <a:p>
            <a:pPr eaLnBrk="1" hangingPunct="1"/>
            <a:r>
              <a:rPr lang="en-US" altLang="en-US" u="sng" dirty="0">
                <a:latin typeface="Tahoma" panose="020B0604030504040204" pitchFamily="34" charset="0"/>
                <a:ea typeface="Tahoma" panose="020B0604030504040204" pitchFamily="34" charset="0"/>
                <a:cs typeface="Tahoma" panose="020B0604030504040204" pitchFamily="34" charset="0"/>
              </a:rPr>
              <a:t>Distance learning</a:t>
            </a:r>
          </a:p>
          <a:p>
            <a:pPr marL="800100" lvl="1" indent="-342900" eaLnBrk="1" hangingPunct="1">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Students participate from locations other than the traditional classroom setting using computers and Internet access</a:t>
            </a: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1">
            <a:extLst>
              <a:ext uri="{FF2B5EF4-FFF2-40B4-BE49-F238E27FC236}">
                <a16:creationId xmlns:a16="http://schemas.microsoft.com/office/drawing/2014/main" id="{BA91BF2B-F668-4655-AE0C-90E51DD3A269}"/>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4500BC68-6EF8-479A-9CAF-5DA0D28C9914}" type="slidenum">
              <a:rPr lang="en-US" altLang="en-US" sz="1200">
                <a:solidFill>
                  <a:schemeClr val="bg1"/>
                </a:solidFill>
              </a:rPr>
              <a:pPr algn="r" eaLnBrk="1" hangingPunct="1"/>
              <a:t>15</a:t>
            </a:fld>
            <a:endParaRPr lang="en-US" altLang="en-US" sz="1200">
              <a:solidFill>
                <a:schemeClr val="bg1"/>
              </a:solidFill>
            </a:endParaRPr>
          </a:p>
        </p:txBody>
      </p:sp>
      <p:pic>
        <p:nvPicPr>
          <p:cNvPr id="13316" name="Picture 3">
            <a:extLst>
              <a:ext uri="{FF2B5EF4-FFF2-40B4-BE49-F238E27FC236}">
                <a16:creationId xmlns:a16="http://schemas.microsoft.com/office/drawing/2014/main" id="{C130DD8A-8A20-8B1F-7521-5E0AFDFBB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768" y="1858962"/>
            <a:ext cx="7510463" cy="3140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47F2CA9-9542-95DD-5ED6-A56E68540592}"/>
              </a:ext>
            </a:extLst>
          </p:cNvPr>
          <p:cNvSpPr txBox="1">
            <a:spLocks/>
          </p:cNvSpPr>
          <p:nvPr/>
        </p:nvSpPr>
        <p:spPr>
          <a:xfrm>
            <a:off x="304800" y="152400"/>
            <a:ext cx="533400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Computers in Education</a:t>
            </a:r>
            <a:endParaRPr lang="en-US" altLang="en-US" kern="0"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1">
            <a:extLst>
              <a:ext uri="{FF2B5EF4-FFF2-40B4-BE49-F238E27FC236}">
                <a16:creationId xmlns:a16="http://schemas.microsoft.com/office/drawing/2014/main" id="{3B3C12A1-1E22-E8DE-08F4-AA9ACFBC2DFD}"/>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A762B7B2-B50D-4E8B-BD23-76EE64B0CB89}" type="slidenum">
              <a:rPr lang="en-US" altLang="en-US" sz="1200">
                <a:solidFill>
                  <a:schemeClr val="bg1"/>
                </a:solidFill>
              </a:rPr>
              <a:pPr algn="r" eaLnBrk="1" hangingPunct="1"/>
              <a:t>16</a:t>
            </a:fld>
            <a:endParaRPr lang="en-US" altLang="en-US" sz="1200">
              <a:solidFill>
                <a:schemeClr val="bg1"/>
              </a:solidFill>
            </a:endParaRPr>
          </a:p>
        </p:txBody>
      </p:sp>
      <p:sp>
        <p:nvSpPr>
          <p:cNvPr id="14339" name="Title 1">
            <a:extLst>
              <a:ext uri="{FF2B5EF4-FFF2-40B4-BE49-F238E27FC236}">
                <a16:creationId xmlns:a16="http://schemas.microsoft.com/office/drawing/2014/main" id="{0B3A217F-CCA1-E134-2178-D4056AF31C80}"/>
              </a:ext>
            </a:extLst>
          </p:cNvPr>
          <p:cNvSpPr>
            <a:spLocks noGrp="1"/>
          </p:cNvSpPr>
          <p:nvPr>
            <p:ph type="title" idx="4294967295"/>
          </p:nvPr>
        </p:nvSpPr>
        <p:spPr>
          <a:xfrm>
            <a:off x="381000" y="228600"/>
            <a:ext cx="4800600" cy="574039"/>
          </a:xfrm>
        </p:spPr>
        <p:txBody>
          <a:bodyPr anchor="b"/>
          <a:lstStyle/>
          <a:p>
            <a:pPr eaLnBrk="1" hangingPunct="1"/>
            <a:r>
              <a:rPr lang="en-US" altLang="en-US" dirty="0"/>
              <a:t>Computers on the Job</a:t>
            </a:r>
          </a:p>
        </p:txBody>
      </p:sp>
      <p:sp>
        <p:nvSpPr>
          <p:cNvPr id="40962" name="Content Placeholder 2">
            <a:extLst>
              <a:ext uri="{FF2B5EF4-FFF2-40B4-BE49-F238E27FC236}">
                <a16:creationId xmlns:a16="http://schemas.microsoft.com/office/drawing/2014/main" id="{FC1B1DD5-C386-F24A-988C-D8866A7CFF63}"/>
              </a:ext>
            </a:extLst>
          </p:cNvPr>
          <p:cNvSpPr>
            <a:spLocks noGrp="1"/>
          </p:cNvSpPr>
          <p:nvPr>
            <p:ph idx="4294967295"/>
          </p:nvPr>
        </p:nvSpPr>
        <p:spPr>
          <a:xfrm>
            <a:off x="457200" y="1103312"/>
            <a:ext cx="7772400" cy="3416320"/>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Computers have become a universal on-the-job tool for decision-making, productivity, and communication</a:t>
            </a:r>
          </a:p>
          <a:p>
            <a:pPr marL="800100" lvl="1" indent="-342900" eaLnBrk="1" hangingPunct="1">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Used by all types of employees</a:t>
            </a:r>
          </a:p>
          <a:p>
            <a:pPr marL="800100" lvl="1" indent="-342900" eaLnBrk="1" hangingPunct="1">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Used for access control and other security measures</a:t>
            </a:r>
          </a:p>
          <a:p>
            <a:pPr marL="800100" lvl="1" indent="-342900" eaLnBrk="1" hangingPunct="1">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Use by service professionals is growing</a:t>
            </a:r>
          </a:p>
          <a:p>
            <a:pPr marL="800100" lvl="1" indent="-342900" eaLnBrk="1" hangingPunct="1">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Used extensively by the military</a:t>
            </a:r>
          </a:p>
          <a:p>
            <a:pPr marL="800100" lvl="1" indent="-342900" eaLnBrk="1" hangingPunct="1">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Employees in all lines of work need to continually refresh their computer skills</a:t>
            </a:r>
          </a:p>
          <a:p>
            <a:pPr lvl="1" eaLnBrk="1" hangingPunct="1">
              <a:buFontTx/>
              <a:buNone/>
            </a:pP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1">
            <a:extLst>
              <a:ext uri="{FF2B5EF4-FFF2-40B4-BE49-F238E27FC236}">
                <a16:creationId xmlns:a16="http://schemas.microsoft.com/office/drawing/2014/main" id="{57AF2205-0670-7CDA-F4DF-54D615F96F12}"/>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BB165BDB-900B-46AD-87A5-A6DB74DF0DAE}" type="slidenum">
              <a:rPr lang="en-US" altLang="en-US" sz="1200">
                <a:solidFill>
                  <a:schemeClr val="bg1"/>
                </a:solidFill>
              </a:rPr>
              <a:pPr algn="r" eaLnBrk="1" hangingPunct="1"/>
              <a:t>17</a:t>
            </a:fld>
            <a:endParaRPr lang="en-US" altLang="en-US" sz="1200">
              <a:solidFill>
                <a:schemeClr val="bg1"/>
              </a:solidFill>
            </a:endParaRPr>
          </a:p>
        </p:txBody>
      </p:sp>
      <p:pic>
        <p:nvPicPr>
          <p:cNvPr id="15364" name="Picture 2">
            <a:extLst>
              <a:ext uri="{FF2B5EF4-FFF2-40B4-BE49-F238E27FC236}">
                <a16:creationId xmlns:a16="http://schemas.microsoft.com/office/drawing/2014/main" id="{266BE26B-0E94-F191-FABC-6EA4250EC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13" y="1530350"/>
            <a:ext cx="4362450" cy="2219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365" name="Picture 3">
            <a:extLst>
              <a:ext uri="{FF2B5EF4-FFF2-40B4-BE49-F238E27FC236}">
                <a16:creationId xmlns:a16="http://schemas.microsoft.com/office/drawing/2014/main" id="{5D635056-8BE6-DC11-4C00-1B74964315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8513" y="3502025"/>
            <a:ext cx="4362450" cy="2905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5366" name="Picture 4">
            <a:extLst>
              <a:ext uri="{FF2B5EF4-FFF2-40B4-BE49-F238E27FC236}">
                <a16:creationId xmlns:a16="http://schemas.microsoft.com/office/drawing/2014/main" id="{B980B2C7-D5F7-A5D0-027A-46B55B83A9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6025" y="1493838"/>
            <a:ext cx="1400175" cy="523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3F24E1E-5D3E-3B48-FD0B-EE92095FD142}"/>
              </a:ext>
            </a:extLst>
          </p:cNvPr>
          <p:cNvSpPr txBox="1">
            <a:spLocks/>
          </p:cNvSpPr>
          <p:nvPr/>
        </p:nvSpPr>
        <p:spPr>
          <a:xfrm>
            <a:off x="381000" y="228600"/>
            <a:ext cx="480060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Computers on the Job</a:t>
            </a:r>
            <a:endParaRPr lang="en-US" altLang="en-US" kern="0" dirty="0"/>
          </a:p>
        </p:txBody>
      </p:sp>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1">
            <a:extLst>
              <a:ext uri="{FF2B5EF4-FFF2-40B4-BE49-F238E27FC236}">
                <a16:creationId xmlns:a16="http://schemas.microsoft.com/office/drawing/2014/main" id="{97143704-3472-0209-F62F-05EADCD2FA6A}"/>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2AF9BCD2-3AE5-47AB-8D70-78CFF2ED2D3D}" type="slidenum">
              <a:rPr lang="en-US" altLang="en-US" sz="1200">
                <a:solidFill>
                  <a:schemeClr val="bg1"/>
                </a:solidFill>
              </a:rPr>
              <a:pPr algn="r" eaLnBrk="1" hangingPunct="1"/>
              <a:t>18</a:t>
            </a:fld>
            <a:endParaRPr lang="en-US" altLang="en-US" sz="1200">
              <a:solidFill>
                <a:schemeClr val="bg1"/>
              </a:solidFill>
            </a:endParaRPr>
          </a:p>
        </p:txBody>
      </p:sp>
      <p:sp>
        <p:nvSpPr>
          <p:cNvPr id="18435" name="Title 1">
            <a:extLst>
              <a:ext uri="{FF2B5EF4-FFF2-40B4-BE49-F238E27FC236}">
                <a16:creationId xmlns:a16="http://schemas.microsoft.com/office/drawing/2014/main" id="{516D269F-19E9-7EB3-E33B-EF169DDE8149}"/>
              </a:ext>
            </a:extLst>
          </p:cNvPr>
          <p:cNvSpPr>
            <a:spLocks noGrp="1"/>
          </p:cNvSpPr>
          <p:nvPr>
            <p:ph type="title" idx="4294967295"/>
          </p:nvPr>
        </p:nvSpPr>
        <p:spPr>
          <a:xfrm>
            <a:off x="228600" y="304800"/>
            <a:ext cx="9144000" cy="553998"/>
          </a:xfrm>
        </p:spPr>
        <p:txBody>
          <a:bodyPr anchor="b"/>
          <a:lstStyle/>
          <a:p>
            <a:pPr eaLnBrk="1" hangingPunct="1"/>
            <a:r>
              <a:rPr lang="en-US" altLang="en-US" dirty="0"/>
              <a:t>What Is a Computer and What Does It Do?</a:t>
            </a:r>
          </a:p>
        </p:txBody>
      </p:sp>
      <p:sp>
        <p:nvSpPr>
          <p:cNvPr id="47106" name="Content Placeholder 2">
            <a:extLst>
              <a:ext uri="{FF2B5EF4-FFF2-40B4-BE49-F238E27FC236}">
                <a16:creationId xmlns:a16="http://schemas.microsoft.com/office/drawing/2014/main" id="{AC5D0F48-3868-8AD4-9149-EA8F9ABCABD0}"/>
              </a:ext>
            </a:extLst>
          </p:cNvPr>
          <p:cNvSpPr>
            <a:spLocks noGrp="1"/>
          </p:cNvSpPr>
          <p:nvPr>
            <p:ph idx="4294967295"/>
          </p:nvPr>
        </p:nvSpPr>
        <p:spPr>
          <a:xfrm>
            <a:off x="533400" y="1066800"/>
            <a:ext cx="7772400" cy="3847207"/>
          </a:xfrm>
        </p:spPr>
        <p:txBody>
          <a:bodyPr/>
          <a:lstStyle/>
          <a:p>
            <a:pPr eaLnBrk="1" hangingPunct="1">
              <a:lnSpc>
                <a:spcPct val="90000"/>
              </a:lnSpc>
              <a:spcAft>
                <a:spcPct val="20000"/>
              </a:spcAft>
            </a:pPr>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Computer: </a:t>
            </a:r>
            <a:r>
              <a:rPr lang="en-US" altLang="en-US" sz="2400" dirty="0">
                <a:latin typeface="Tahoma" panose="020B0604030504040204" pitchFamily="34" charset="0"/>
                <a:ea typeface="Tahoma" panose="020B0604030504040204" pitchFamily="34" charset="0"/>
                <a:cs typeface="Tahoma" panose="020B0604030504040204" pitchFamily="34" charset="0"/>
              </a:rPr>
              <a:t>A programmable, electronic device that accepts data, performs operations on that data, and stores the data or results as needed</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Computers follow instructions, called programs, which determine the tasks the computer will perform</a:t>
            </a:r>
          </a:p>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Basic operations</a:t>
            </a:r>
          </a:p>
          <a:p>
            <a:pPr lvl="1" eaLnBrk="1" hangingPunct="1">
              <a:lnSpc>
                <a:spcPct val="90000"/>
              </a:lnSpc>
              <a:spcAft>
                <a:spcPct val="20000"/>
              </a:spcAft>
            </a:pPr>
            <a:r>
              <a:rPr lang="en-US" altLang="en-US" sz="2000" dirty="0">
                <a:solidFill>
                  <a:srgbClr val="C00000"/>
                </a:solidFill>
                <a:latin typeface="Tahoma" panose="020B0604030504040204" pitchFamily="34" charset="0"/>
                <a:ea typeface="Tahoma" panose="020B0604030504040204" pitchFamily="34" charset="0"/>
                <a:cs typeface="Tahoma" panose="020B0604030504040204" pitchFamily="34" charset="0"/>
              </a:rPr>
              <a:t>Input: </a:t>
            </a:r>
            <a:r>
              <a:rPr lang="en-US" altLang="en-US" sz="2000" dirty="0">
                <a:latin typeface="Tahoma" panose="020B0604030504040204" pitchFamily="34" charset="0"/>
                <a:ea typeface="Tahoma" panose="020B0604030504040204" pitchFamily="34" charset="0"/>
                <a:cs typeface="Tahoma" panose="020B0604030504040204" pitchFamily="34" charset="0"/>
              </a:rPr>
              <a:t>Entering data into the computer</a:t>
            </a:r>
          </a:p>
          <a:p>
            <a:pPr lvl="1" eaLnBrk="1" hangingPunct="1">
              <a:lnSpc>
                <a:spcPct val="90000"/>
              </a:lnSpc>
              <a:spcAft>
                <a:spcPct val="20000"/>
              </a:spcAft>
            </a:pPr>
            <a:r>
              <a:rPr lang="en-US" altLang="en-US" sz="2000" dirty="0">
                <a:solidFill>
                  <a:srgbClr val="00B050"/>
                </a:solidFill>
                <a:latin typeface="Tahoma" panose="020B0604030504040204" pitchFamily="34" charset="0"/>
                <a:ea typeface="Tahoma" panose="020B0604030504040204" pitchFamily="34" charset="0"/>
                <a:cs typeface="Tahoma" panose="020B0604030504040204" pitchFamily="34" charset="0"/>
              </a:rPr>
              <a:t>Processing: </a:t>
            </a:r>
            <a:r>
              <a:rPr lang="en-US" altLang="en-US" sz="2000" dirty="0">
                <a:latin typeface="Tahoma" panose="020B0604030504040204" pitchFamily="34" charset="0"/>
                <a:ea typeface="Tahoma" panose="020B0604030504040204" pitchFamily="34" charset="0"/>
                <a:cs typeface="Tahoma" panose="020B0604030504040204" pitchFamily="34" charset="0"/>
              </a:rPr>
              <a:t>Performing operations on the data</a:t>
            </a:r>
          </a:p>
          <a:p>
            <a:pPr lvl="1" eaLnBrk="1" hangingPunct="1">
              <a:lnSpc>
                <a:spcPct val="90000"/>
              </a:lnSpc>
              <a:spcAft>
                <a:spcPct val="20000"/>
              </a:spcAft>
            </a:pPr>
            <a:r>
              <a:rPr lang="en-US" altLang="en-US" sz="2000" dirty="0">
                <a:solidFill>
                  <a:srgbClr val="002060"/>
                </a:solidFill>
                <a:latin typeface="Tahoma" panose="020B0604030504040204" pitchFamily="34" charset="0"/>
                <a:ea typeface="Tahoma" panose="020B0604030504040204" pitchFamily="34" charset="0"/>
                <a:cs typeface="Tahoma" panose="020B0604030504040204" pitchFamily="34" charset="0"/>
              </a:rPr>
              <a:t>Output: </a:t>
            </a:r>
            <a:r>
              <a:rPr lang="en-US" altLang="en-US" sz="2000" dirty="0">
                <a:latin typeface="Tahoma" panose="020B0604030504040204" pitchFamily="34" charset="0"/>
                <a:ea typeface="Tahoma" panose="020B0604030504040204" pitchFamily="34" charset="0"/>
                <a:cs typeface="Tahoma" panose="020B0604030504040204" pitchFamily="34" charset="0"/>
              </a:rPr>
              <a:t>Presenting the results</a:t>
            </a:r>
          </a:p>
          <a:p>
            <a:pPr lvl="1" eaLnBrk="1" hangingPunct="1">
              <a:lnSpc>
                <a:spcPct val="90000"/>
              </a:lnSpc>
              <a:spcAft>
                <a:spcPct val="20000"/>
              </a:spcAft>
            </a:pPr>
            <a:r>
              <a:rPr lang="en-US" altLang="en-US" sz="2000" dirty="0">
                <a:solidFill>
                  <a:srgbClr val="00B0F0"/>
                </a:solidFill>
                <a:latin typeface="Tahoma" panose="020B0604030504040204" pitchFamily="34" charset="0"/>
                <a:ea typeface="Tahoma" panose="020B0604030504040204" pitchFamily="34" charset="0"/>
                <a:cs typeface="Tahoma" panose="020B0604030504040204" pitchFamily="34" charset="0"/>
              </a:rPr>
              <a:t>Storage: </a:t>
            </a:r>
            <a:r>
              <a:rPr lang="en-US" altLang="en-US" sz="2000" dirty="0">
                <a:latin typeface="Tahoma" panose="020B0604030504040204" pitchFamily="34" charset="0"/>
                <a:ea typeface="Tahoma" panose="020B0604030504040204" pitchFamily="34" charset="0"/>
                <a:cs typeface="Tahoma" panose="020B0604030504040204" pitchFamily="34" charset="0"/>
              </a:rPr>
              <a:t>Saving data, programs, or output for future use</a:t>
            </a:r>
          </a:p>
          <a:p>
            <a:pPr lvl="1" eaLnBrk="1" hangingPunct="1">
              <a:lnSpc>
                <a:spcPct val="90000"/>
              </a:lnSpc>
              <a:spcAft>
                <a:spcPct val="20000"/>
              </a:spcAft>
            </a:pPr>
            <a:r>
              <a:rPr lang="en-US" altLang="en-US" sz="2000" dirty="0">
                <a:solidFill>
                  <a:srgbClr val="0070C0"/>
                </a:solidFill>
                <a:latin typeface="Tahoma" panose="020B0604030504040204" pitchFamily="34" charset="0"/>
                <a:ea typeface="Tahoma" panose="020B0604030504040204" pitchFamily="34" charset="0"/>
                <a:cs typeface="Tahoma" panose="020B0604030504040204" pitchFamily="34" charset="0"/>
              </a:rPr>
              <a:t>Communications: </a:t>
            </a:r>
            <a:r>
              <a:rPr lang="en-US" altLang="en-US" sz="2000" dirty="0">
                <a:latin typeface="Tahoma" panose="020B0604030504040204" pitchFamily="34" charset="0"/>
                <a:ea typeface="Tahoma" panose="020B0604030504040204" pitchFamily="34" charset="0"/>
                <a:cs typeface="Tahoma" panose="020B0604030504040204" pitchFamily="34" charset="0"/>
              </a:rPr>
              <a:t>Sending or receiving data</a:t>
            </a: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1">
            <a:extLst>
              <a:ext uri="{FF2B5EF4-FFF2-40B4-BE49-F238E27FC236}">
                <a16:creationId xmlns:a16="http://schemas.microsoft.com/office/drawing/2014/main" id="{6BEEB56D-BEB7-B3B5-A9ED-75E070756825}"/>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C473B978-9CA2-4E48-8807-1BE9D087E413}" type="slidenum">
              <a:rPr lang="en-US" altLang="en-US" sz="1200">
                <a:solidFill>
                  <a:schemeClr val="bg1"/>
                </a:solidFill>
              </a:rPr>
              <a:pPr algn="r" eaLnBrk="1" hangingPunct="1"/>
              <a:t>19</a:t>
            </a:fld>
            <a:endParaRPr lang="en-US" altLang="en-US" sz="1200">
              <a:solidFill>
                <a:schemeClr val="bg1"/>
              </a:solidFill>
            </a:endParaRPr>
          </a:p>
        </p:txBody>
      </p:sp>
      <p:pic>
        <p:nvPicPr>
          <p:cNvPr id="19460" name="Picture 2">
            <a:extLst>
              <a:ext uri="{FF2B5EF4-FFF2-40B4-BE49-F238E27FC236}">
                <a16:creationId xmlns:a16="http://schemas.microsoft.com/office/drawing/2014/main" id="{E3086564-E818-D3FD-22BA-3A5CD0D8D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844" y="1585912"/>
            <a:ext cx="7580312" cy="3686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B0D2A2-647D-4EA3-C33B-191A995A6712}"/>
              </a:ext>
            </a:extLst>
          </p:cNvPr>
          <p:cNvSpPr txBox="1">
            <a:spLocks/>
          </p:cNvSpPr>
          <p:nvPr/>
        </p:nvSpPr>
        <p:spPr>
          <a:xfrm>
            <a:off x="228600" y="304800"/>
            <a:ext cx="9144000" cy="553998"/>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What Is a Computer and What Does It Do?</a:t>
            </a:r>
            <a:endParaRPr lang="en-US" altLang="en-US" kern="0" dirty="0"/>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C938CA1-4F67-0A04-55DD-8E706D43319C}"/>
              </a:ext>
            </a:extLst>
          </p:cNvPr>
          <p:cNvSpPr txBox="1">
            <a:spLocks noGrp="1"/>
          </p:cNvSpPr>
          <p:nvPr>
            <p:ph type="title"/>
          </p:nvPr>
        </p:nvSpPr>
        <p:spPr>
          <a:xfrm>
            <a:off x="231775" y="228600"/>
            <a:ext cx="6037262" cy="566738"/>
          </a:xfrm>
        </p:spPr>
        <p:txBody>
          <a:bodyPr lIns="0" tIns="12700" rIns="0" bIns="0" rtlCol="0">
            <a:spAutoFit/>
          </a:bodyPr>
          <a:lstStyle/>
          <a:p>
            <a:pPr marL="12700">
              <a:spcBef>
                <a:spcPts val="100"/>
              </a:spcBef>
              <a:defRPr/>
            </a:pPr>
            <a:r>
              <a:rPr dirty="0"/>
              <a:t>Course</a:t>
            </a:r>
            <a:r>
              <a:rPr spc="-15" dirty="0"/>
              <a:t> </a:t>
            </a:r>
            <a:r>
              <a:rPr spc="-5" dirty="0"/>
              <a:t>Information</a:t>
            </a:r>
          </a:p>
        </p:txBody>
      </p:sp>
      <p:sp>
        <p:nvSpPr>
          <p:cNvPr id="8195" name="object 3">
            <a:extLst>
              <a:ext uri="{FF2B5EF4-FFF2-40B4-BE49-F238E27FC236}">
                <a16:creationId xmlns:a16="http://schemas.microsoft.com/office/drawing/2014/main" id="{DB228139-5461-96F6-C60B-EE36E978ACCE}"/>
              </a:ext>
            </a:extLst>
          </p:cNvPr>
          <p:cNvSpPr txBox="1">
            <a:spLocks noChangeArrowheads="1"/>
          </p:cNvSpPr>
          <p:nvPr/>
        </p:nvSpPr>
        <p:spPr bwMode="auto">
          <a:xfrm>
            <a:off x="231775" y="990600"/>
            <a:ext cx="8683625" cy="5187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98425" rIns="0" bIns="0">
            <a:spAutoFit/>
          </a:bodyPr>
          <a:lstStyle>
            <a:lvl1pPr marL="12700">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spcBef>
                <a:spcPts val="775"/>
              </a:spcBef>
            </a:pPr>
            <a:r>
              <a:rPr lang="en-US" altLang="en-US" sz="2800" dirty="0">
                <a:solidFill>
                  <a:srgbClr val="002060"/>
                </a:solidFill>
                <a:latin typeface="Tahoma" panose="020B0604030504040204" pitchFamily="34" charset="0"/>
                <a:cs typeface="Tahoma" panose="020B0604030504040204" pitchFamily="34" charset="0"/>
              </a:rPr>
              <a:t>Textbooks</a:t>
            </a:r>
            <a:endParaRPr lang="en-US" sz="1800" b="0" i="0" u="none" strike="noStrike" baseline="0" dirty="0">
              <a:solidFill>
                <a:srgbClr val="002060"/>
              </a:solidFill>
              <a:latin typeface="Times New Roman" panose="02020603050405020304" pitchFamily="18" charset="0"/>
            </a:endParaRPr>
          </a:p>
          <a:p>
            <a:pPr marL="355600" indent="-342900">
              <a:buFont typeface="Wingdings" panose="05000000000000000000" pitchFamily="2" charset="2"/>
              <a:buChar char="§"/>
            </a:pPr>
            <a:r>
              <a:rPr lang="en-US" b="0" i="0" u="none" strike="noStrike" baseline="0" dirty="0">
                <a:latin typeface="Times New Roman" panose="02020603050405020304" pitchFamily="18" charset="0"/>
              </a:rPr>
              <a:t>Understanding Computers: Today and Tomorrow, Comprehensive, Deborah Morley, Charles S. Parker, Cengage Learning, 2017. </a:t>
            </a:r>
          </a:p>
          <a:p>
            <a:pPr marL="355600" indent="-342900">
              <a:buFont typeface="Wingdings" panose="05000000000000000000" pitchFamily="2" charset="2"/>
              <a:buChar char="§"/>
            </a:pPr>
            <a:r>
              <a:rPr lang="en-US" b="0" i="0" u="none" strike="noStrike" baseline="0" dirty="0">
                <a:latin typeface="Times New Roman" panose="02020603050405020304" pitchFamily="18" charset="0"/>
              </a:rPr>
              <a:t>Python Basics: A Practical Introduction to Python 3, David Amos, Dan Bader, Joanna Jablonski, and Fletcher Heisler, Real Python, 2021 </a:t>
            </a:r>
          </a:p>
          <a:p>
            <a:pPr>
              <a:spcBef>
                <a:spcPts val="775"/>
              </a:spcBef>
            </a:pPr>
            <a:r>
              <a:rPr lang="en-GB" altLang="en-US" sz="2800" dirty="0">
                <a:solidFill>
                  <a:srgbClr val="002060"/>
                </a:solidFill>
                <a:latin typeface="Tahoma" panose="020B0604030504040204" pitchFamily="34" charset="0"/>
                <a:cs typeface="Tahoma" panose="020B0604030504040204" pitchFamily="34" charset="0"/>
              </a:rPr>
              <a:t>Reference Book</a:t>
            </a:r>
            <a:endParaRPr lang="en-US" sz="1800" b="0" i="0" u="none" strike="noStrike" baseline="0" dirty="0">
              <a:solidFill>
                <a:srgbClr val="000000"/>
              </a:solidFill>
              <a:latin typeface="Times New Roman" panose="02020603050405020304" pitchFamily="18" charset="0"/>
            </a:endParaRPr>
          </a:p>
          <a:p>
            <a:pPr marL="355600" indent="-342900">
              <a:buFont typeface="Wingdings" panose="05000000000000000000" pitchFamily="2" charset="2"/>
              <a:buChar char="§"/>
            </a:pPr>
            <a:r>
              <a:rPr lang="en-US" b="0" i="0" u="none" strike="noStrike" baseline="0" dirty="0">
                <a:solidFill>
                  <a:srgbClr val="000000"/>
                </a:solidFill>
                <a:latin typeface="Times New Roman" panose="02020603050405020304" pitchFamily="18" charset="0"/>
              </a:rPr>
              <a:t>Foundations of Computer Science, </a:t>
            </a:r>
            <a:r>
              <a:rPr lang="en-US" b="0" i="0" u="none" strike="noStrike" baseline="0" dirty="0" err="1">
                <a:solidFill>
                  <a:srgbClr val="000000"/>
                </a:solidFill>
                <a:latin typeface="Times New Roman" panose="02020603050405020304" pitchFamily="18" charset="0"/>
              </a:rPr>
              <a:t>Forouzan</a:t>
            </a:r>
            <a:r>
              <a:rPr lang="en-US" b="0" i="0" u="none" strike="noStrike" baseline="0" dirty="0">
                <a:solidFill>
                  <a:srgbClr val="000000"/>
                </a:solidFill>
                <a:latin typeface="Times New Roman" panose="02020603050405020304" pitchFamily="18" charset="0"/>
              </a:rPr>
              <a:t>, B., McGraw-Hill, 2017. </a:t>
            </a:r>
          </a:p>
          <a:p>
            <a:pPr marL="355600" indent="-342900">
              <a:buFont typeface="Wingdings" panose="05000000000000000000" pitchFamily="2" charset="2"/>
              <a:buChar char="§"/>
            </a:pPr>
            <a:r>
              <a:rPr lang="en-US" b="0" i="0" u="none" strike="noStrike" baseline="0" dirty="0">
                <a:solidFill>
                  <a:srgbClr val="000000"/>
                </a:solidFill>
                <a:latin typeface="Times New Roman" panose="02020603050405020304" pitchFamily="18" charset="0"/>
              </a:rPr>
              <a:t>Starting Out with Python, Gaddis, T., Addison-Wesley, 2016. </a:t>
            </a:r>
          </a:p>
          <a:p>
            <a:pPr marL="355600" indent="-342900">
              <a:buFont typeface="Wingdings" panose="05000000000000000000" pitchFamily="2" charset="2"/>
              <a:buChar char="§"/>
            </a:pPr>
            <a:r>
              <a:rPr lang="en-US" b="0" i="0" u="none" strike="noStrike" baseline="0" dirty="0">
                <a:solidFill>
                  <a:srgbClr val="000000"/>
                </a:solidFill>
                <a:latin typeface="Times New Roman" panose="02020603050405020304" pitchFamily="18" charset="0"/>
              </a:rPr>
              <a:t>Problem Solving &amp; Programming, </a:t>
            </a:r>
            <a:r>
              <a:rPr lang="en-US" b="0" i="0" u="none" strike="noStrike" baseline="0" dirty="0" err="1">
                <a:solidFill>
                  <a:srgbClr val="000000"/>
                </a:solidFill>
                <a:latin typeface="Times New Roman" panose="02020603050405020304" pitchFamily="18" charset="0"/>
              </a:rPr>
              <a:t>Sprankle</a:t>
            </a:r>
            <a:r>
              <a:rPr lang="en-US" b="0" i="0" u="none" strike="noStrike" baseline="0" dirty="0">
                <a:solidFill>
                  <a:srgbClr val="000000"/>
                </a:solidFill>
                <a:latin typeface="Times New Roman" panose="02020603050405020304" pitchFamily="18" charset="0"/>
              </a:rPr>
              <a:t>, M., Hubbard, J., Prentice Hall, 2012. </a:t>
            </a:r>
            <a:endParaRPr lang="en-US" altLang="en-US" sz="2800" b="1" dirty="0">
              <a:latin typeface="Tahoma" panose="020B0604030504040204" pitchFamily="34" charset="0"/>
              <a:cs typeface="Tahoma" panose="020B0604030504040204" pitchFamily="34" charset="0"/>
            </a:endParaRPr>
          </a:p>
          <a:p>
            <a:endParaRPr lang="en-US" altLang="en-US" sz="2800" b="1" dirty="0">
              <a:latin typeface="Tahoma" panose="020B0604030504040204" pitchFamily="34" charset="0"/>
              <a:cs typeface="Tahoma" panose="020B0604030504040204" pitchFamily="34"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C7141764-C72B-E434-2C40-CEF30387A0EB}"/>
              </a:ext>
            </a:extLst>
          </p:cNvPr>
          <p:cNvGrpSpPr>
            <a:grpSpLocks/>
          </p:cNvGrpSpPr>
          <p:nvPr/>
        </p:nvGrpSpPr>
        <p:grpSpPr bwMode="auto">
          <a:xfrm>
            <a:off x="1981200" y="4267200"/>
            <a:ext cx="2755900" cy="2384425"/>
            <a:chOff x="1248" y="2544"/>
            <a:chExt cx="1736" cy="1502"/>
          </a:xfrm>
        </p:grpSpPr>
        <p:sp>
          <p:nvSpPr>
            <p:cNvPr id="21521" name="AutoShape 3">
              <a:extLst>
                <a:ext uri="{FF2B5EF4-FFF2-40B4-BE49-F238E27FC236}">
                  <a16:creationId xmlns:a16="http://schemas.microsoft.com/office/drawing/2014/main" id="{5E30ECB1-7AF2-1439-19A5-8DF29458C9E5}"/>
                </a:ext>
              </a:extLst>
            </p:cNvPr>
            <p:cNvSpPr>
              <a:spLocks noChangeArrowheads="1"/>
            </p:cNvSpPr>
            <p:nvPr/>
          </p:nvSpPr>
          <p:spPr bwMode="auto">
            <a:xfrm rot="-1800000">
              <a:off x="1248" y="2544"/>
              <a:ext cx="1736" cy="1502"/>
            </a:xfrm>
            <a:prstGeom prst="hexagon">
              <a:avLst>
                <a:gd name="adj" fmla="val 28895"/>
                <a:gd name="vf" fmla="val 115470"/>
              </a:avLst>
            </a:prstGeom>
            <a:solidFill>
              <a:srgbClr val="008080"/>
            </a:solidFill>
            <a:ln w="9525">
              <a:miter lim="800000"/>
              <a:headEnd/>
              <a:tailEnd/>
            </a:ln>
            <a:effectLst/>
            <a:scene3d>
              <a:camera prst="legacyObliqueLeft"/>
              <a:lightRig rig="legacyFlat2" dir="b"/>
            </a:scene3d>
            <a:sp3d extrusionH="430200" prstMaterial="legacyPlastic">
              <a:bevelT w="13500" h="13500" prst="angle"/>
              <a:bevelB w="13500" h="13500" prst="angle"/>
              <a:extrusionClr>
                <a:srgbClr val="008080"/>
              </a:extrusionClr>
              <a:contourClr>
                <a:srgbClr val="0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1522" name="Rectangle 4">
              <a:extLst>
                <a:ext uri="{FF2B5EF4-FFF2-40B4-BE49-F238E27FC236}">
                  <a16:creationId xmlns:a16="http://schemas.microsoft.com/office/drawing/2014/main" id="{9368EF99-12B7-BD1D-7C9E-9A8EBE4DD845}"/>
                </a:ext>
              </a:extLst>
            </p:cNvPr>
            <p:cNvSpPr>
              <a:spLocks noChangeArrowheads="1"/>
            </p:cNvSpPr>
            <p:nvPr/>
          </p:nvSpPr>
          <p:spPr bwMode="auto">
            <a:xfrm>
              <a:off x="1343" y="3120"/>
              <a:ext cx="1584" cy="288"/>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buClr>
                  <a:srgbClr val="D94439"/>
                </a:buClr>
                <a:buSzPct val="75000"/>
                <a:buFont typeface="Wingdings" panose="05000000000000000000" pitchFamily="2" charset="2"/>
                <a:buNone/>
              </a:pPr>
              <a:r>
                <a:rPr kumimoji="1" lang="en-US" altLang="en-US" b="1">
                  <a:latin typeface="Times New Roman" panose="02020603050405020304" pitchFamily="18" charset="0"/>
                </a:rPr>
                <a:t>Storage</a:t>
              </a:r>
            </a:p>
          </p:txBody>
        </p:sp>
      </p:grpSp>
      <p:grpSp>
        <p:nvGrpSpPr>
          <p:cNvPr id="21507" name="Group 5">
            <a:extLst>
              <a:ext uri="{FF2B5EF4-FFF2-40B4-BE49-F238E27FC236}">
                <a16:creationId xmlns:a16="http://schemas.microsoft.com/office/drawing/2014/main" id="{4F20701A-ADD6-A7BF-B999-E0C4206355C2}"/>
              </a:ext>
            </a:extLst>
          </p:cNvPr>
          <p:cNvGrpSpPr>
            <a:grpSpLocks/>
          </p:cNvGrpSpPr>
          <p:nvPr/>
        </p:nvGrpSpPr>
        <p:grpSpPr bwMode="auto">
          <a:xfrm>
            <a:off x="4343400" y="4267200"/>
            <a:ext cx="2755900" cy="2384425"/>
            <a:chOff x="2736" y="2544"/>
            <a:chExt cx="1736" cy="1502"/>
          </a:xfrm>
        </p:grpSpPr>
        <p:sp>
          <p:nvSpPr>
            <p:cNvPr id="21519" name="AutoShape 6">
              <a:extLst>
                <a:ext uri="{FF2B5EF4-FFF2-40B4-BE49-F238E27FC236}">
                  <a16:creationId xmlns:a16="http://schemas.microsoft.com/office/drawing/2014/main" id="{DFC4FC9F-8ED1-068B-CFD7-9DECFB76CBF5}"/>
                </a:ext>
              </a:extLst>
            </p:cNvPr>
            <p:cNvSpPr>
              <a:spLocks noChangeArrowheads="1"/>
            </p:cNvSpPr>
            <p:nvPr/>
          </p:nvSpPr>
          <p:spPr bwMode="auto">
            <a:xfrm rot="-1800000">
              <a:off x="2736" y="2544"/>
              <a:ext cx="1736" cy="1502"/>
            </a:xfrm>
            <a:prstGeom prst="hexagon">
              <a:avLst>
                <a:gd name="adj" fmla="val 28895"/>
                <a:gd name="vf" fmla="val 115470"/>
              </a:avLst>
            </a:prstGeom>
            <a:solidFill>
              <a:srgbClr val="008080"/>
            </a:solidFill>
            <a:ln w="9525">
              <a:miter lim="800000"/>
              <a:headEnd/>
              <a:tailEnd/>
            </a:ln>
            <a:effectLst/>
            <a:scene3d>
              <a:camera prst="legacyObliqueLeft"/>
              <a:lightRig rig="legacyFlat2" dir="b"/>
            </a:scene3d>
            <a:sp3d extrusionH="430200" prstMaterial="legacyPlastic">
              <a:bevelT w="13500" h="13500" prst="angle"/>
              <a:bevelB w="13500" h="13500" prst="angle"/>
              <a:extrusionClr>
                <a:srgbClr val="008080"/>
              </a:extrusionClr>
              <a:contourClr>
                <a:srgbClr val="0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1520" name="Rectangle 7">
              <a:extLst>
                <a:ext uri="{FF2B5EF4-FFF2-40B4-BE49-F238E27FC236}">
                  <a16:creationId xmlns:a16="http://schemas.microsoft.com/office/drawing/2014/main" id="{438DE80D-3B57-89CC-77EE-2A7FE1C4268D}"/>
                </a:ext>
              </a:extLst>
            </p:cNvPr>
            <p:cNvSpPr>
              <a:spLocks noChangeArrowheads="1"/>
            </p:cNvSpPr>
            <p:nvPr/>
          </p:nvSpPr>
          <p:spPr bwMode="auto">
            <a:xfrm>
              <a:off x="2824" y="3120"/>
              <a:ext cx="1584" cy="288"/>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buClr>
                  <a:srgbClr val="D94439"/>
                </a:buClr>
                <a:buSzPct val="75000"/>
                <a:buFont typeface="Wingdings" panose="05000000000000000000" pitchFamily="2" charset="2"/>
                <a:buNone/>
              </a:pPr>
              <a:r>
                <a:rPr kumimoji="1" lang="en-US" altLang="en-US" b="1">
                  <a:latin typeface="Times New Roman" panose="02020603050405020304" pitchFamily="18" charset="0"/>
                </a:rPr>
                <a:t>Communications</a:t>
              </a:r>
            </a:p>
          </p:txBody>
        </p:sp>
      </p:grpSp>
      <p:sp>
        <p:nvSpPr>
          <p:cNvPr id="21508" name="Rectangle 8">
            <a:extLst>
              <a:ext uri="{FF2B5EF4-FFF2-40B4-BE49-F238E27FC236}">
                <a16:creationId xmlns:a16="http://schemas.microsoft.com/office/drawing/2014/main" id="{EFF03D88-20B1-8DBD-0B25-C761729A4D0B}"/>
              </a:ext>
            </a:extLst>
          </p:cNvPr>
          <p:cNvSpPr>
            <a:spLocks noGrp="1" noChangeArrowheads="1"/>
          </p:cNvSpPr>
          <p:nvPr>
            <p:ph type="title"/>
          </p:nvPr>
        </p:nvSpPr>
        <p:spPr>
          <a:xfrm>
            <a:off x="435610" y="208404"/>
            <a:ext cx="7260590" cy="1107996"/>
          </a:xfrm>
        </p:spPr>
        <p:txBody>
          <a:bodyPr/>
          <a:lstStyle/>
          <a:p>
            <a:r>
              <a:rPr lang="en-US" altLang="en-US" dirty="0"/>
              <a:t>Advantages and Disadvantages </a:t>
            </a:r>
            <a:br>
              <a:rPr lang="en-US" altLang="en-US" dirty="0"/>
            </a:br>
            <a:r>
              <a:rPr lang="en-US" altLang="en-US" dirty="0"/>
              <a:t>of Using Computers</a:t>
            </a:r>
          </a:p>
        </p:txBody>
      </p:sp>
      <p:sp>
        <p:nvSpPr>
          <p:cNvPr id="21509" name="Rectangle 10">
            <a:extLst>
              <a:ext uri="{FF2B5EF4-FFF2-40B4-BE49-F238E27FC236}">
                <a16:creationId xmlns:a16="http://schemas.microsoft.com/office/drawing/2014/main" id="{58C37BBF-4F5F-E011-311D-B157F56CC350}"/>
              </a:ext>
            </a:extLst>
          </p:cNvPr>
          <p:cNvSpPr>
            <a:spLocks noGrp="1" noChangeArrowheads="1"/>
          </p:cNvSpPr>
          <p:nvPr>
            <p:ph type="body" idx="1"/>
          </p:nvPr>
        </p:nvSpPr>
        <p:spPr>
          <a:xfrm>
            <a:off x="418025" y="1452437"/>
            <a:ext cx="8585200" cy="369332"/>
          </a:xfrm>
        </p:spPr>
        <p:txBody>
          <a:bodyPr/>
          <a:lstStyle/>
          <a:p>
            <a:r>
              <a:rPr lang="en-US" altLang="en-US" sz="2400" dirty="0"/>
              <a:t>What are the advantages of using computers?</a:t>
            </a:r>
          </a:p>
        </p:txBody>
      </p:sp>
      <p:grpSp>
        <p:nvGrpSpPr>
          <p:cNvPr id="21510" name="Group 11">
            <a:extLst>
              <a:ext uri="{FF2B5EF4-FFF2-40B4-BE49-F238E27FC236}">
                <a16:creationId xmlns:a16="http://schemas.microsoft.com/office/drawing/2014/main" id="{385B5F7F-94D3-F291-05A1-CC5DFBC54213}"/>
              </a:ext>
            </a:extLst>
          </p:cNvPr>
          <p:cNvGrpSpPr>
            <a:grpSpLocks/>
          </p:cNvGrpSpPr>
          <p:nvPr/>
        </p:nvGrpSpPr>
        <p:grpSpPr bwMode="auto">
          <a:xfrm>
            <a:off x="914400" y="2241550"/>
            <a:ext cx="2755900" cy="2384425"/>
            <a:chOff x="576" y="1268"/>
            <a:chExt cx="1736" cy="1502"/>
          </a:xfrm>
        </p:grpSpPr>
        <p:sp>
          <p:nvSpPr>
            <p:cNvPr id="21517" name="AutoShape 12">
              <a:extLst>
                <a:ext uri="{FF2B5EF4-FFF2-40B4-BE49-F238E27FC236}">
                  <a16:creationId xmlns:a16="http://schemas.microsoft.com/office/drawing/2014/main" id="{03E741DC-6CE1-C916-F816-090B04A42678}"/>
                </a:ext>
              </a:extLst>
            </p:cNvPr>
            <p:cNvSpPr>
              <a:spLocks noChangeArrowheads="1"/>
            </p:cNvSpPr>
            <p:nvPr/>
          </p:nvSpPr>
          <p:spPr bwMode="auto">
            <a:xfrm rot="-1800000">
              <a:off x="576" y="1268"/>
              <a:ext cx="1736" cy="1502"/>
            </a:xfrm>
            <a:prstGeom prst="hexagon">
              <a:avLst>
                <a:gd name="adj" fmla="val 28895"/>
                <a:gd name="vf" fmla="val 115470"/>
              </a:avLst>
            </a:prstGeom>
            <a:solidFill>
              <a:srgbClr val="008080"/>
            </a:solidFill>
            <a:ln w="9525">
              <a:miter lim="800000"/>
              <a:headEnd/>
              <a:tailEnd/>
            </a:ln>
            <a:effectLst/>
            <a:scene3d>
              <a:camera prst="legacyObliqueLeft"/>
              <a:lightRig rig="legacyFlat2" dir="b"/>
            </a:scene3d>
            <a:sp3d extrusionH="430200" prstMaterial="legacyPlastic">
              <a:bevelT w="13500" h="13500" prst="angle"/>
              <a:bevelB w="13500" h="13500" prst="angle"/>
              <a:extrusionClr>
                <a:srgbClr val="008080"/>
              </a:extrusionClr>
              <a:contourClr>
                <a:srgbClr val="0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1518" name="Rectangle 13">
              <a:extLst>
                <a:ext uri="{FF2B5EF4-FFF2-40B4-BE49-F238E27FC236}">
                  <a16:creationId xmlns:a16="http://schemas.microsoft.com/office/drawing/2014/main" id="{2BB952D8-FAAE-707B-1AFF-C011F27E49DF}"/>
                </a:ext>
              </a:extLst>
            </p:cNvPr>
            <p:cNvSpPr>
              <a:spLocks noChangeArrowheads="1"/>
            </p:cNvSpPr>
            <p:nvPr/>
          </p:nvSpPr>
          <p:spPr bwMode="auto">
            <a:xfrm>
              <a:off x="672" y="1810"/>
              <a:ext cx="1573" cy="288"/>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buClr>
                  <a:srgbClr val="D94439"/>
                </a:buClr>
                <a:buSzPct val="75000"/>
                <a:buFont typeface="Wingdings" panose="05000000000000000000" pitchFamily="2" charset="2"/>
                <a:buNone/>
              </a:pPr>
              <a:r>
                <a:rPr kumimoji="1" lang="en-US" altLang="en-US" b="1">
                  <a:latin typeface="Times New Roman" panose="02020603050405020304" pitchFamily="18" charset="0"/>
                </a:rPr>
                <a:t>Speed</a:t>
              </a:r>
            </a:p>
          </p:txBody>
        </p:sp>
      </p:grpSp>
      <p:grpSp>
        <p:nvGrpSpPr>
          <p:cNvPr id="21511" name="Group 14">
            <a:extLst>
              <a:ext uri="{FF2B5EF4-FFF2-40B4-BE49-F238E27FC236}">
                <a16:creationId xmlns:a16="http://schemas.microsoft.com/office/drawing/2014/main" id="{5EDB38AD-320C-387F-65A7-44D4ED6D58D6}"/>
              </a:ext>
            </a:extLst>
          </p:cNvPr>
          <p:cNvGrpSpPr>
            <a:grpSpLocks/>
          </p:cNvGrpSpPr>
          <p:nvPr/>
        </p:nvGrpSpPr>
        <p:grpSpPr bwMode="auto">
          <a:xfrm>
            <a:off x="3200400" y="2133600"/>
            <a:ext cx="2755900" cy="2384425"/>
            <a:chOff x="2016" y="1248"/>
            <a:chExt cx="1736" cy="1502"/>
          </a:xfrm>
        </p:grpSpPr>
        <p:sp>
          <p:nvSpPr>
            <p:cNvPr id="21515" name="AutoShape 15">
              <a:extLst>
                <a:ext uri="{FF2B5EF4-FFF2-40B4-BE49-F238E27FC236}">
                  <a16:creationId xmlns:a16="http://schemas.microsoft.com/office/drawing/2014/main" id="{4899E7A7-9EBE-E7B0-7980-4770DA96DCFF}"/>
                </a:ext>
              </a:extLst>
            </p:cNvPr>
            <p:cNvSpPr>
              <a:spLocks noChangeArrowheads="1"/>
            </p:cNvSpPr>
            <p:nvPr/>
          </p:nvSpPr>
          <p:spPr bwMode="auto">
            <a:xfrm rot="-1800000">
              <a:off x="2016" y="1248"/>
              <a:ext cx="1736" cy="1502"/>
            </a:xfrm>
            <a:prstGeom prst="hexagon">
              <a:avLst>
                <a:gd name="adj" fmla="val 28895"/>
                <a:gd name="vf" fmla="val 115470"/>
              </a:avLst>
            </a:prstGeom>
            <a:solidFill>
              <a:srgbClr val="008080"/>
            </a:solidFill>
            <a:ln w="9525">
              <a:miter lim="800000"/>
              <a:headEnd/>
              <a:tailEnd/>
            </a:ln>
            <a:effectLst/>
            <a:scene3d>
              <a:camera prst="legacyObliqueLeft"/>
              <a:lightRig rig="legacyFlat2" dir="b"/>
            </a:scene3d>
            <a:sp3d extrusionH="430200" prstMaterial="legacyPlastic">
              <a:bevelT w="13500" h="13500" prst="angle"/>
              <a:bevelB w="13500" h="13500" prst="angle"/>
              <a:extrusionClr>
                <a:srgbClr val="008080"/>
              </a:extrusionClr>
              <a:contourClr>
                <a:srgbClr val="0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1516" name="Rectangle 16">
              <a:extLst>
                <a:ext uri="{FF2B5EF4-FFF2-40B4-BE49-F238E27FC236}">
                  <a16:creationId xmlns:a16="http://schemas.microsoft.com/office/drawing/2014/main" id="{F33B649D-E471-F2A6-2275-61F365487028}"/>
                </a:ext>
              </a:extLst>
            </p:cNvPr>
            <p:cNvSpPr>
              <a:spLocks noChangeArrowheads="1"/>
            </p:cNvSpPr>
            <p:nvPr/>
          </p:nvSpPr>
          <p:spPr bwMode="auto">
            <a:xfrm>
              <a:off x="2112" y="1632"/>
              <a:ext cx="1624" cy="518"/>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buClr>
                  <a:srgbClr val="D94439"/>
                </a:buClr>
                <a:buSzPct val="75000"/>
                <a:buFont typeface="Wingdings" panose="05000000000000000000" pitchFamily="2" charset="2"/>
                <a:buNone/>
              </a:pPr>
              <a:br>
                <a:rPr kumimoji="1" lang="en-US" altLang="en-US" b="1" dirty="0">
                  <a:latin typeface="Times New Roman" panose="02020603050405020304" pitchFamily="18" charset="0"/>
                </a:rPr>
              </a:br>
              <a:r>
                <a:rPr kumimoji="1" lang="en-US" altLang="en-US" b="1" dirty="0">
                  <a:latin typeface="Times New Roman" panose="02020603050405020304" pitchFamily="18" charset="0"/>
                </a:rPr>
                <a:t>Reliability</a:t>
              </a:r>
            </a:p>
          </p:txBody>
        </p:sp>
      </p:grpSp>
      <p:grpSp>
        <p:nvGrpSpPr>
          <p:cNvPr id="21512" name="Group 20">
            <a:extLst>
              <a:ext uri="{FF2B5EF4-FFF2-40B4-BE49-F238E27FC236}">
                <a16:creationId xmlns:a16="http://schemas.microsoft.com/office/drawing/2014/main" id="{B5AF6067-DA31-6F77-0480-A888F9EFDDB2}"/>
              </a:ext>
            </a:extLst>
          </p:cNvPr>
          <p:cNvGrpSpPr>
            <a:grpSpLocks/>
          </p:cNvGrpSpPr>
          <p:nvPr/>
        </p:nvGrpSpPr>
        <p:grpSpPr bwMode="auto">
          <a:xfrm>
            <a:off x="5715000" y="2209800"/>
            <a:ext cx="2755900" cy="2384425"/>
            <a:chOff x="3600" y="1248"/>
            <a:chExt cx="1736" cy="1502"/>
          </a:xfrm>
        </p:grpSpPr>
        <p:sp>
          <p:nvSpPr>
            <p:cNvPr id="21513" name="AutoShape 21">
              <a:extLst>
                <a:ext uri="{FF2B5EF4-FFF2-40B4-BE49-F238E27FC236}">
                  <a16:creationId xmlns:a16="http://schemas.microsoft.com/office/drawing/2014/main" id="{9F5D6B37-8E2B-E892-E2C8-0D090B666FC7}"/>
                </a:ext>
              </a:extLst>
            </p:cNvPr>
            <p:cNvSpPr>
              <a:spLocks noChangeArrowheads="1"/>
            </p:cNvSpPr>
            <p:nvPr/>
          </p:nvSpPr>
          <p:spPr bwMode="auto">
            <a:xfrm rot="-1800000">
              <a:off x="3600" y="1248"/>
              <a:ext cx="1736" cy="1502"/>
            </a:xfrm>
            <a:prstGeom prst="hexagon">
              <a:avLst>
                <a:gd name="adj" fmla="val 28895"/>
                <a:gd name="vf" fmla="val 115470"/>
              </a:avLst>
            </a:prstGeom>
            <a:solidFill>
              <a:srgbClr val="008080"/>
            </a:solidFill>
            <a:ln w="9525">
              <a:miter lim="800000"/>
              <a:headEnd/>
              <a:tailEnd/>
            </a:ln>
            <a:effectLst/>
            <a:scene3d>
              <a:camera prst="legacyObliqueLeft"/>
              <a:lightRig rig="legacyFlat2" dir="b"/>
            </a:scene3d>
            <a:sp3d extrusionH="430200" prstMaterial="legacyPlastic">
              <a:bevelT w="13500" h="13500" prst="angle"/>
              <a:bevelB w="13500" h="13500" prst="angle"/>
              <a:extrusionClr>
                <a:srgbClr val="008080"/>
              </a:extrusionClr>
              <a:contourClr>
                <a:srgbClr val="00808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
          <p:nvSpPr>
            <p:cNvPr id="21514" name="Rectangle 22">
              <a:extLst>
                <a:ext uri="{FF2B5EF4-FFF2-40B4-BE49-F238E27FC236}">
                  <a16:creationId xmlns:a16="http://schemas.microsoft.com/office/drawing/2014/main" id="{3C8AA408-A324-8A1B-F451-24DD56EF02EA}"/>
                </a:ext>
              </a:extLst>
            </p:cNvPr>
            <p:cNvSpPr>
              <a:spLocks noChangeArrowheads="1"/>
            </p:cNvSpPr>
            <p:nvPr/>
          </p:nvSpPr>
          <p:spPr bwMode="auto">
            <a:xfrm>
              <a:off x="3616" y="1810"/>
              <a:ext cx="1624" cy="288"/>
            </a:xfrm>
            <a:prstGeom prst="rect">
              <a:avLst/>
            </a:prstGeom>
            <a:noFill/>
            <a:ln>
              <a:noFill/>
            </a:ln>
            <a:effectLst/>
            <a:extLst>
              <a:ext uri="{909E8E84-426E-40DD-AFC4-6F175D3DCCD1}">
                <a14:hiddenFill xmlns:a14="http://schemas.microsoft.com/office/drawing/2010/main">
                  <a:solidFill>
                    <a:srgbClr val="00808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ct val="50000"/>
                </a:spcBef>
                <a:buClr>
                  <a:srgbClr val="D94439"/>
                </a:buClr>
                <a:buSzPct val="75000"/>
                <a:buFont typeface="Wingdings" panose="05000000000000000000" pitchFamily="2" charset="2"/>
                <a:buNone/>
              </a:pPr>
              <a:r>
                <a:rPr kumimoji="1" lang="en-US" altLang="en-US" b="1">
                  <a:latin typeface="Times New Roman" panose="02020603050405020304" pitchFamily="18" charset="0"/>
                </a:rPr>
                <a:t>Consistency</a:t>
              </a:r>
            </a:p>
          </p:txBody>
        </p:sp>
      </p:gr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1">
            <a:extLst>
              <a:ext uri="{FF2B5EF4-FFF2-40B4-BE49-F238E27FC236}">
                <a16:creationId xmlns:a16="http://schemas.microsoft.com/office/drawing/2014/main" id="{601F71BB-D042-2D82-6F04-BA956C2E1056}"/>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FE7B7B95-19A2-4CF6-B9DF-DFFB82A22D13}" type="slidenum">
              <a:rPr lang="en-US" altLang="en-US" sz="1200">
                <a:solidFill>
                  <a:schemeClr val="bg1"/>
                </a:solidFill>
              </a:rPr>
              <a:pPr algn="r" eaLnBrk="1" hangingPunct="1"/>
              <a:t>21</a:t>
            </a:fld>
            <a:endParaRPr lang="en-US" altLang="en-US" sz="1200">
              <a:solidFill>
                <a:schemeClr val="bg1"/>
              </a:solidFill>
            </a:endParaRPr>
          </a:p>
        </p:txBody>
      </p:sp>
      <p:sp>
        <p:nvSpPr>
          <p:cNvPr id="37891" name="Title 1">
            <a:extLst>
              <a:ext uri="{FF2B5EF4-FFF2-40B4-BE49-F238E27FC236}">
                <a16:creationId xmlns:a16="http://schemas.microsoft.com/office/drawing/2014/main" id="{0652F4BB-423D-D565-39B0-0C7C586AC5CA}"/>
              </a:ext>
            </a:extLst>
          </p:cNvPr>
          <p:cNvSpPr>
            <a:spLocks noGrp="1"/>
          </p:cNvSpPr>
          <p:nvPr>
            <p:ph type="title" idx="4294967295"/>
          </p:nvPr>
        </p:nvSpPr>
        <p:spPr>
          <a:xfrm>
            <a:off x="397975" y="-319546"/>
            <a:ext cx="5926625" cy="1107996"/>
          </a:xfrm>
        </p:spPr>
        <p:txBody>
          <a:bodyPr anchor="b"/>
          <a:lstStyle/>
          <a:p>
            <a:pPr eaLnBrk="1" hangingPunct="1"/>
            <a:r>
              <a:rPr lang="en-US" altLang="en-US" dirty="0"/>
              <a:t>Computers to Fit Every Need</a:t>
            </a:r>
          </a:p>
        </p:txBody>
      </p:sp>
      <p:sp>
        <p:nvSpPr>
          <p:cNvPr id="68610" name="Content Placeholder 2">
            <a:extLst>
              <a:ext uri="{FF2B5EF4-FFF2-40B4-BE49-F238E27FC236}">
                <a16:creationId xmlns:a16="http://schemas.microsoft.com/office/drawing/2014/main" id="{963928AB-A4AD-3F35-D549-0138F16D1E56}"/>
              </a:ext>
            </a:extLst>
          </p:cNvPr>
          <p:cNvSpPr>
            <a:spLocks noGrp="1"/>
          </p:cNvSpPr>
          <p:nvPr>
            <p:ph idx="4294967295"/>
          </p:nvPr>
        </p:nvSpPr>
        <p:spPr>
          <a:xfrm>
            <a:off x="533400" y="1066800"/>
            <a:ext cx="7772400" cy="2443746"/>
          </a:xfrm>
        </p:spPr>
        <p:txBody>
          <a:bodyPr/>
          <a:lstStyle/>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Six basic categories of computers: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Embedded computers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Mobile devices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Personal computers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Midrange servers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Mainframe computers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Supercomputers</a:t>
            </a: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1">
            <a:extLst>
              <a:ext uri="{FF2B5EF4-FFF2-40B4-BE49-F238E27FC236}">
                <a16:creationId xmlns:a16="http://schemas.microsoft.com/office/drawing/2014/main" id="{E7355833-C832-93A2-7FD6-E7D9F967FF37}"/>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999666DB-7958-49A6-BA95-13970CB5F8F0}" type="slidenum">
              <a:rPr lang="en-US" altLang="en-US" sz="1200">
                <a:solidFill>
                  <a:schemeClr val="bg1"/>
                </a:solidFill>
              </a:rPr>
              <a:pPr algn="r" eaLnBrk="1" hangingPunct="1"/>
              <a:t>22</a:t>
            </a:fld>
            <a:endParaRPr lang="en-US" altLang="en-US" sz="1200">
              <a:solidFill>
                <a:schemeClr val="bg1"/>
              </a:solidFill>
            </a:endParaRPr>
          </a:p>
        </p:txBody>
      </p:sp>
      <p:sp>
        <p:nvSpPr>
          <p:cNvPr id="38915" name="Title 1">
            <a:extLst>
              <a:ext uri="{FF2B5EF4-FFF2-40B4-BE49-F238E27FC236}">
                <a16:creationId xmlns:a16="http://schemas.microsoft.com/office/drawing/2014/main" id="{8FEC6B71-95EE-82F1-5D18-77DEAE337BFE}"/>
              </a:ext>
            </a:extLst>
          </p:cNvPr>
          <p:cNvSpPr>
            <a:spLocks noGrp="1"/>
          </p:cNvSpPr>
          <p:nvPr>
            <p:ph type="title" idx="4294967295"/>
          </p:nvPr>
        </p:nvSpPr>
        <p:spPr>
          <a:xfrm>
            <a:off x="457200" y="228600"/>
            <a:ext cx="4881563" cy="574039"/>
          </a:xfrm>
        </p:spPr>
        <p:txBody>
          <a:bodyPr anchor="b"/>
          <a:lstStyle/>
          <a:p>
            <a:pPr eaLnBrk="1" hangingPunct="1"/>
            <a:r>
              <a:rPr lang="en-US" altLang="en-US" dirty="0"/>
              <a:t>Embedded Computers</a:t>
            </a:r>
          </a:p>
        </p:txBody>
      </p:sp>
      <p:sp>
        <p:nvSpPr>
          <p:cNvPr id="69634" name="Content Placeholder 2">
            <a:extLst>
              <a:ext uri="{FF2B5EF4-FFF2-40B4-BE49-F238E27FC236}">
                <a16:creationId xmlns:a16="http://schemas.microsoft.com/office/drawing/2014/main" id="{36023E51-52D6-E316-D66A-4A359ED4811F}"/>
              </a:ext>
            </a:extLst>
          </p:cNvPr>
          <p:cNvSpPr>
            <a:spLocks noGrp="1"/>
          </p:cNvSpPr>
          <p:nvPr>
            <p:ph idx="4294967295"/>
          </p:nvPr>
        </p:nvSpPr>
        <p:spPr>
          <a:xfrm>
            <a:off x="560388" y="1066800"/>
            <a:ext cx="7772400" cy="2215991"/>
          </a:xfrm>
        </p:spPr>
        <p:txBody>
          <a:bodyPr/>
          <a:lstStyle/>
          <a:p>
            <a:pPr eaLnBrk="1" hangingPunct="1">
              <a:lnSpc>
                <a:spcPct val="90000"/>
              </a:lnSpc>
            </a:pPr>
            <a:r>
              <a:rPr lang="en-US" altLang="en-US" sz="2400" dirty="0">
                <a:latin typeface="Tahoma" panose="020B0604030504040204" pitchFamily="34" charset="0"/>
                <a:ea typeface="Tahoma" panose="020B0604030504040204" pitchFamily="34" charset="0"/>
                <a:cs typeface="Tahoma" panose="020B0604030504040204" pitchFamily="34" charset="0"/>
              </a:rPr>
              <a:t>Embedded computer: Embedded into a product and designed to perform specific tasks or functions for that product</a:t>
            </a:r>
          </a:p>
          <a:p>
            <a:pPr eaLnBrk="1" hangingPunct="1">
              <a:lnSpc>
                <a:spcPct val="90000"/>
              </a:lnSpc>
            </a:pPr>
            <a:r>
              <a:rPr lang="en-US" altLang="en-US" sz="2400" dirty="0">
                <a:latin typeface="Tahoma" panose="020B0604030504040204" pitchFamily="34" charset="0"/>
                <a:ea typeface="Tahoma" panose="020B0604030504040204" pitchFamily="34" charset="0"/>
                <a:cs typeface="Tahoma" panose="020B0604030504040204" pitchFamily="34" charset="0"/>
              </a:rPr>
              <a:t>Cannot be used as general-purpose computers</a:t>
            </a:r>
          </a:p>
          <a:p>
            <a:pPr eaLnBrk="1" hangingPunct="1">
              <a:lnSpc>
                <a:spcPct val="90000"/>
              </a:lnSpc>
            </a:pPr>
            <a:r>
              <a:rPr lang="en-US" altLang="en-US" dirty="0">
                <a:latin typeface="Tahoma" panose="020B0604030504040204" pitchFamily="34" charset="0"/>
                <a:ea typeface="Tahoma" panose="020B0604030504040204" pitchFamily="34" charset="0"/>
                <a:cs typeface="Tahoma" panose="020B0604030504040204" pitchFamily="34" charset="0"/>
              </a:rPr>
              <a:t>Often embedded into:</a:t>
            </a:r>
          </a:p>
          <a:p>
            <a:pPr marL="742950" lvl="1" indent="-285750" eaLnBrk="1" hangingPunct="1">
              <a:lnSpc>
                <a:spcPct val="90000"/>
              </a:lnSpc>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Household appliances</a:t>
            </a:r>
          </a:p>
          <a:p>
            <a:pPr lvl="1" eaLnBrk="1" hangingPunct="1">
              <a:lnSpc>
                <a:spcPct val="90000"/>
              </a:lnSpc>
            </a:pP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38917" name="Picture 2" descr="C:\Data\Course\_UC13\IM stuff\Ch 1\FigureChapter01_fig12.jpg">
            <a:extLst>
              <a:ext uri="{FF2B5EF4-FFF2-40B4-BE49-F238E27FC236}">
                <a16:creationId xmlns:a16="http://schemas.microsoft.com/office/drawing/2014/main" id="{BB0079A0-DCA6-48C3-0DC2-51F90F9CB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763" y="3721100"/>
            <a:ext cx="2994025" cy="2587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918" name="Picture 3">
            <a:extLst>
              <a:ext uri="{FF2B5EF4-FFF2-40B4-BE49-F238E27FC236}">
                <a16:creationId xmlns:a16="http://schemas.microsoft.com/office/drawing/2014/main" id="{775CA177-3FC3-E1D5-E305-6192E8D99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3563" y="2224088"/>
            <a:ext cx="1419225" cy="1485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1">
            <a:extLst>
              <a:ext uri="{FF2B5EF4-FFF2-40B4-BE49-F238E27FC236}">
                <a16:creationId xmlns:a16="http://schemas.microsoft.com/office/drawing/2014/main" id="{19D86AA0-C54A-5E54-F1EC-6268B491154A}"/>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74FB3A5F-8601-430E-99C6-44BD9749E687}" type="slidenum">
              <a:rPr lang="en-US" altLang="en-US" sz="1200">
                <a:solidFill>
                  <a:schemeClr val="bg1"/>
                </a:solidFill>
              </a:rPr>
              <a:pPr algn="r" eaLnBrk="1" hangingPunct="1"/>
              <a:t>23</a:t>
            </a:fld>
            <a:endParaRPr lang="en-US" altLang="en-US" sz="1200">
              <a:solidFill>
                <a:schemeClr val="bg1"/>
              </a:solidFill>
            </a:endParaRPr>
          </a:p>
        </p:txBody>
      </p:sp>
      <p:sp>
        <p:nvSpPr>
          <p:cNvPr id="39939" name="Title 1">
            <a:extLst>
              <a:ext uri="{FF2B5EF4-FFF2-40B4-BE49-F238E27FC236}">
                <a16:creationId xmlns:a16="http://schemas.microsoft.com/office/drawing/2014/main" id="{1B849213-20A4-FE9D-0D70-20A3E9514FAB}"/>
              </a:ext>
            </a:extLst>
          </p:cNvPr>
          <p:cNvSpPr>
            <a:spLocks noGrp="1"/>
          </p:cNvSpPr>
          <p:nvPr>
            <p:ph type="title" idx="4294967295"/>
          </p:nvPr>
        </p:nvSpPr>
        <p:spPr>
          <a:xfrm>
            <a:off x="504581" y="152400"/>
            <a:ext cx="3713479" cy="574039"/>
          </a:xfrm>
        </p:spPr>
        <p:txBody>
          <a:bodyPr anchor="b"/>
          <a:lstStyle/>
          <a:p>
            <a:pPr eaLnBrk="1" hangingPunct="1"/>
            <a:r>
              <a:rPr lang="en-US" altLang="en-US" dirty="0"/>
              <a:t>Mobile Devices</a:t>
            </a:r>
          </a:p>
        </p:txBody>
      </p:sp>
      <p:sp>
        <p:nvSpPr>
          <p:cNvPr id="70658" name="Content Placeholder 2">
            <a:extLst>
              <a:ext uri="{FF2B5EF4-FFF2-40B4-BE49-F238E27FC236}">
                <a16:creationId xmlns:a16="http://schemas.microsoft.com/office/drawing/2014/main" id="{5D52FE6F-CF0A-C065-6B94-34C06C61EBA3}"/>
              </a:ext>
            </a:extLst>
          </p:cNvPr>
          <p:cNvSpPr>
            <a:spLocks noGrp="1"/>
          </p:cNvSpPr>
          <p:nvPr>
            <p:ph idx="4294967295"/>
          </p:nvPr>
        </p:nvSpPr>
        <p:spPr>
          <a:xfrm>
            <a:off x="519112" y="990600"/>
            <a:ext cx="6084888" cy="3170099"/>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Mobile device: </a:t>
            </a:r>
            <a:r>
              <a:rPr lang="en-US" altLang="en-US" sz="2400" dirty="0">
                <a:latin typeface="Tahoma" panose="020B0604030504040204" pitchFamily="34" charset="0"/>
                <a:ea typeface="Tahoma" panose="020B0604030504040204" pitchFamily="34" charset="0"/>
                <a:cs typeface="Tahoma" panose="020B0604030504040204" pitchFamily="34" charset="0"/>
              </a:rPr>
              <a:t>A very small device with some type of built-in computing or Internet capability</a:t>
            </a:r>
          </a:p>
          <a:p>
            <a:pPr eaLnBrk="1" hangingPunct="1"/>
            <a:r>
              <a:rPr lang="en-US" altLang="en-US" sz="2400" dirty="0">
                <a:latin typeface="Tahoma" panose="020B0604030504040204" pitchFamily="34" charset="0"/>
                <a:ea typeface="Tahoma" panose="020B0604030504040204" pitchFamily="34" charset="0"/>
                <a:cs typeface="Tahoma" panose="020B0604030504040204" pitchFamily="34" charset="0"/>
              </a:rPr>
              <a:t>Typically based on mobile phones</a:t>
            </a:r>
          </a:p>
          <a:p>
            <a:pPr eaLnBrk="1" hangingPunct="1"/>
            <a:r>
              <a:rPr lang="en-US" altLang="en-US" sz="2400" dirty="0">
                <a:latin typeface="Tahoma" panose="020B0604030504040204" pitchFamily="34" charset="0"/>
                <a:ea typeface="Tahoma" panose="020B0604030504040204" pitchFamily="34" charset="0"/>
                <a:cs typeface="Tahoma" panose="020B0604030504040204" pitchFamily="34" charset="0"/>
              </a:rPr>
              <a:t>Typically have small screens and keyboards</a:t>
            </a:r>
          </a:p>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Examples: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Smartphones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Handheld gaming devices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Portable digital media players</a:t>
            </a:r>
          </a:p>
        </p:txBody>
      </p:sp>
      <p:pic>
        <p:nvPicPr>
          <p:cNvPr id="39941" name="Picture 2">
            <a:extLst>
              <a:ext uri="{FF2B5EF4-FFF2-40B4-BE49-F238E27FC236}">
                <a16:creationId xmlns:a16="http://schemas.microsoft.com/office/drawing/2014/main" id="{A98F4A56-CFCD-BBE9-1CAA-207DFD0B1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1676400"/>
            <a:ext cx="2081213" cy="4327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1">
            <a:extLst>
              <a:ext uri="{FF2B5EF4-FFF2-40B4-BE49-F238E27FC236}">
                <a16:creationId xmlns:a16="http://schemas.microsoft.com/office/drawing/2014/main" id="{B9B485B9-6C6A-4197-083D-0AA74BAFC23C}"/>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E81ED3D5-EFA3-4BFE-9F59-0A9A7B682418}" type="slidenum">
              <a:rPr lang="en-US" altLang="en-US" sz="1200">
                <a:solidFill>
                  <a:schemeClr val="bg1"/>
                </a:solidFill>
              </a:rPr>
              <a:pPr algn="r" eaLnBrk="1" hangingPunct="1"/>
              <a:t>24</a:t>
            </a:fld>
            <a:endParaRPr lang="en-US" altLang="en-US" sz="1200">
              <a:solidFill>
                <a:schemeClr val="bg1"/>
              </a:solidFill>
            </a:endParaRPr>
          </a:p>
        </p:txBody>
      </p:sp>
      <p:sp>
        <p:nvSpPr>
          <p:cNvPr id="40963" name="Title 1">
            <a:extLst>
              <a:ext uri="{FF2B5EF4-FFF2-40B4-BE49-F238E27FC236}">
                <a16:creationId xmlns:a16="http://schemas.microsoft.com/office/drawing/2014/main" id="{850A40F3-B194-CF69-CB1D-FE2C08D8A5F1}"/>
              </a:ext>
            </a:extLst>
          </p:cNvPr>
          <p:cNvSpPr>
            <a:spLocks noGrp="1"/>
          </p:cNvSpPr>
          <p:nvPr>
            <p:ph type="title" idx="4294967295"/>
          </p:nvPr>
        </p:nvSpPr>
        <p:spPr>
          <a:xfrm>
            <a:off x="457200" y="338992"/>
            <a:ext cx="5755004" cy="574039"/>
          </a:xfrm>
        </p:spPr>
        <p:txBody>
          <a:bodyPr anchor="b"/>
          <a:lstStyle/>
          <a:p>
            <a:pPr eaLnBrk="1" hangingPunct="1"/>
            <a:r>
              <a:rPr lang="en-US" altLang="en-US" dirty="0"/>
              <a:t>Personal Computers (PCs)</a:t>
            </a:r>
          </a:p>
        </p:txBody>
      </p:sp>
      <p:sp>
        <p:nvSpPr>
          <p:cNvPr id="71682" name="Content Placeholder 2">
            <a:extLst>
              <a:ext uri="{FF2B5EF4-FFF2-40B4-BE49-F238E27FC236}">
                <a16:creationId xmlns:a16="http://schemas.microsoft.com/office/drawing/2014/main" id="{FBAFCA8C-254B-2A74-D06A-7025F8881547}"/>
              </a:ext>
            </a:extLst>
          </p:cNvPr>
          <p:cNvSpPr>
            <a:spLocks noGrp="1"/>
          </p:cNvSpPr>
          <p:nvPr>
            <p:ph idx="4294967295"/>
          </p:nvPr>
        </p:nvSpPr>
        <p:spPr>
          <a:xfrm>
            <a:off x="537772" y="1143000"/>
            <a:ext cx="7772400" cy="2450927"/>
          </a:xfrm>
        </p:spPr>
        <p:txBody>
          <a:bodyPr/>
          <a:lstStyle/>
          <a:p>
            <a:pPr eaLnBrk="1" hangingPunct="1">
              <a:spcBef>
                <a:spcPts val="500"/>
              </a:spcBef>
              <a:spcAft>
                <a:spcPct val="5000"/>
              </a:spcAft>
            </a:pPr>
            <a:r>
              <a:rPr lang="es-EC" altLang="en-US" dirty="0">
                <a:latin typeface="Tahoma" panose="020B0604030504040204" pitchFamily="34" charset="0"/>
                <a:ea typeface="Tahoma" panose="020B0604030504040204" pitchFamily="34" charset="0"/>
                <a:cs typeface="Tahoma" panose="020B0604030504040204" pitchFamily="34" charset="0"/>
              </a:rPr>
              <a:t>Personal computer: A </a:t>
            </a:r>
            <a:r>
              <a:rPr lang="es-EC" altLang="en-US" dirty="0" err="1">
                <a:latin typeface="Tahoma" panose="020B0604030504040204" pitchFamily="34" charset="0"/>
                <a:ea typeface="Tahoma" panose="020B0604030504040204" pitchFamily="34" charset="0"/>
                <a:cs typeface="Tahoma" panose="020B0604030504040204" pitchFamily="34" charset="0"/>
              </a:rPr>
              <a:t>small</a:t>
            </a:r>
            <a:r>
              <a:rPr lang="es-EC" altLang="en-US" dirty="0">
                <a:latin typeface="Tahoma" panose="020B0604030504040204" pitchFamily="34" charset="0"/>
                <a:ea typeface="Tahoma" panose="020B0604030504040204" pitchFamily="34" charset="0"/>
                <a:cs typeface="Tahoma" panose="020B0604030504040204" pitchFamily="34" charset="0"/>
              </a:rPr>
              <a:t> computer </a:t>
            </a:r>
            <a:r>
              <a:rPr lang="es-EC" altLang="en-US" dirty="0" err="1">
                <a:latin typeface="Tahoma" panose="020B0604030504040204" pitchFamily="34" charset="0"/>
                <a:ea typeface="Tahoma" panose="020B0604030504040204" pitchFamily="34" charset="0"/>
                <a:cs typeface="Tahoma" panose="020B0604030504040204" pitchFamily="34" charset="0"/>
              </a:rPr>
              <a:t>designed</a:t>
            </a:r>
            <a:r>
              <a:rPr lang="es-EC" altLang="en-US" dirty="0">
                <a:latin typeface="Tahoma" panose="020B0604030504040204" pitchFamily="34" charset="0"/>
                <a:ea typeface="Tahoma" panose="020B0604030504040204" pitchFamily="34" charset="0"/>
                <a:cs typeface="Tahoma" panose="020B0604030504040204" pitchFamily="34" charset="0"/>
              </a:rPr>
              <a:t> to be </a:t>
            </a:r>
            <a:r>
              <a:rPr lang="es-EC" altLang="en-US" dirty="0" err="1">
                <a:latin typeface="Tahoma" panose="020B0604030504040204" pitchFamily="34" charset="0"/>
                <a:ea typeface="Tahoma" panose="020B0604030504040204" pitchFamily="34" charset="0"/>
                <a:cs typeface="Tahoma" panose="020B0604030504040204" pitchFamily="34" charset="0"/>
              </a:rPr>
              <a:t>used</a:t>
            </a:r>
            <a:r>
              <a:rPr lang="es-EC" altLang="en-US" dirty="0">
                <a:latin typeface="Tahoma" panose="020B0604030504040204" pitchFamily="34" charset="0"/>
                <a:ea typeface="Tahoma" panose="020B0604030504040204" pitchFamily="34" charset="0"/>
                <a:cs typeface="Tahoma" panose="020B0604030504040204" pitchFamily="34" charset="0"/>
              </a:rPr>
              <a:t> </a:t>
            </a:r>
            <a:r>
              <a:rPr lang="es-EC" altLang="en-US" dirty="0" err="1">
                <a:latin typeface="Tahoma" panose="020B0604030504040204" pitchFamily="34" charset="0"/>
                <a:ea typeface="Tahoma" panose="020B0604030504040204" pitchFamily="34" charset="0"/>
                <a:cs typeface="Tahoma" panose="020B0604030504040204" pitchFamily="34" charset="0"/>
              </a:rPr>
              <a:t>by</a:t>
            </a:r>
            <a:r>
              <a:rPr lang="es-EC" altLang="en-US" dirty="0">
                <a:latin typeface="Tahoma" panose="020B0604030504040204" pitchFamily="34" charset="0"/>
                <a:ea typeface="Tahoma" panose="020B0604030504040204" pitchFamily="34" charset="0"/>
                <a:cs typeface="Tahoma" panose="020B0604030504040204" pitchFamily="34" charset="0"/>
              </a:rPr>
              <a:t> </a:t>
            </a:r>
            <a:r>
              <a:rPr lang="es-EC" altLang="en-US" dirty="0" err="1">
                <a:latin typeface="Tahoma" panose="020B0604030504040204" pitchFamily="34" charset="0"/>
                <a:ea typeface="Tahoma" panose="020B0604030504040204" pitchFamily="34" charset="0"/>
                <a:cs typeface="Tahoma" panose="020B0604030504040204" pitchFamily="34" charset="0"/>
              </a:rPr>
              <a:t>one</a:t>
            </a:r>
            <a:r>
              <a:rPr lang="es-EC" altLang="en-US" dirty="0">
                <a:latin typeface="Tahoma" panose="020B0604030504040204" pitchFamily="34" charset="0"/>
                <a:ea typeface="Tahoma" panose="020B0604030504040204" pitchFamily="34" charset="0"/>
                <a:cs typeface="Tahoma" panose="020B0604030504040204" pitchFamily="34" charset="0"/>
              </a:rPr>
              <a:t> </a:t>
            </a:r>
            <a:r>
              <a:rPr lang="es-EC" altLang="en-US" dirty="0" err="1">
                <a:latin typeface="Tahoma" panose="020B0604030504040204" pitchFamily="34" charset="0"/>
                <a:ea typeface="Tahoma" panose="020B0604030504040204" pitchFamily="34" charset="0"/>
                <a:cs typeface="Tahoma" panose="020B0604030504040204" pitchFamily="34" charset="0"/>
              </a:rPr>
              <a:t>person</a:t>
            </a:r>
            <a:r>
              <a:rPr lang="es-EC" altLang="en-US" dirty="0">
                <a:latin typeface="Tahoma" panose="020B0604030504040204" pitchFamily="34" charset="0"/>
                <a:ea typeface="Tahoma" panose="020B0604030504040204" pitchFamily="34" charset="0"/>
                <a:cs typeface="Tahoma" panose="020B0604030504040204" pitchFamily="34" charset="0"/>
              </a:rPr>
              <a:t> at a time</a:t>
            </a:r>
          </a:p>
          <a:p>
            <a:pPr marL="742950" lvl="1" indent="-285750" eaLnBrk="1" hangingPunct="1">
              <a:spcBef>
                <a:spcPts val="500"/>
              </a:spcBef>
              <a:spcAft>
                <a:spcPct val="5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Also called a microcomputer</a:t>
            </a:r>
          </a:p>
          <a:p>
            <a:pPr eaLnBrk="1" hangingPunct="1">
              <a:spcBef>
                <a:spcPts val="500"/>
              </a:spcBef>
              <a:spcAft>
                <a:spcPct val="5000"/>
              </a:spcAft>
            </a:pPr>
            <a:r>
              <a:rPr lang="en-US" altLang="en-US" dirty="0">
                <a:latin typeface="Tahoma" panose="020B0604030504040204" pitchFamily="34" charset="0"/>
                <a:ea typeface="Tahoma" panose="020B0604030504040204" pitchFamily="34" charset="0"/>
                <a:cs typeface="Tahoma" panose="020B0604030504040204" pitchFamily="34" charset="0"/>
              </a:rPr>
              <a:t>Desktop computers: Fit on or next to a desk</a:t>
            </a:r>
          </a:p>
          <a:p>
            <a:pPr marL="742950" lvl="1" indent="-285750" eaLnBrk="1" hangingPunct="1">
              <a:spcBef>
                <a:spcPts val="500"/>
              </a:spcBef>
              <a:spcAft>
                <a:spcPct val="5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Can use tower case, desktop case, or all-in-one (iMac)</a:t>
            </a:r>
          </a:p>
          <a:p>
            <a:pPr marL="742950" lvl="1" indent="-285750" eaLnBrk="1" hangingPunct="1">
              <a:spcBef>
                <a:spcPts val="500"/>
              </a:spcBef>
              <a:spcAft>
                <a:spcPct val="5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Not designed to be portable</a:t>
            </a:r>
          </a:p>
        </p:txBody>
      </p:sp>
      <p:pic>
        <p:nvPicPr>
          <p:cNvPr id="40965" name="Picture 5" descr="Fig1_14.jpg">
            <a:extLst>
              <a:ext uri="{FF2B5EF4-FFF2-40B4-BE49-F238E27FC236}">
                <a16:creationId xmlns:a16="http://schemas.microsoft.com/office/drawing/2014/main" id="{1FC44C3F-F1CD-7F21-40DD-9E574594A88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06875" y="4122738"/>
            <a:ext cx="4572000" cy="2300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1">
            <a:extLst>
              <a:ext uri="{FF2B5EF4-FFF2-40B4-BE49-F238E27FC236}">
                <a16:creationId xmlns:a16="http://schemas.microsoft.com/office/drawing/2014/main" id="{BE45DC3F-A07C-0119-AC1B-582743F31070}"/>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0DA81DF5-DFFE-4D32-AA23-DE6153956987}" type="slidenum">
              <a:rPr lang="en-US" altLang="en-US" sz="1200">
                <a:solidFill>
                  <a:schemeClr val="bg1"/>
                </a:solidFill>
              </a:rPr>
              <a:pPr algn="r" eaLnBrk="1" hangingPunct="1"/>
              <a:t>25</a:t>
            </a:fld>
            <a:endParaRPr lang="en-US" altLang="en-US" sz="1200">
              <a:solidFill>
                <a:schemeClr val="bg1"/>
              </a:solidFill>
            </a:endParaRPr>
          </a:p>
        </p:txBody>
      </p:sp>
      <p:sp>
        <p:nvSpPr>
          <p:cNvPr id="41987" name="Title 1">
            <a:extLst>
              <a:ext uri="{FF2B5EF4-FFF2-40B4-BE49-F238E27FC236}">
                <a16:creationId xmlns:a16="http://schemas.microsoft.com/office/drawing/2014/main" id="{A95D6A1D-60C3-8457-2A95-ECF0A792C75D}"/>
              </a:ext>
            </a:extLst>
          </p:cNvPr>
          <p:cNvSpPr>
            <a:spLocks noGrp="1"/>
          </p:cNvSpPr>
          <p:nvPr>
            <p:ph type="title" idx="4294967295"/>
          </p:nvPr>
        </p:nvSpPr>
        <p:spPr>
          <a:xfrm>
            <a:off x="510907" y="228600"/>
            <a:ext cx="4192856" cy="574039"/>
          </a:xfrm>
        </p:spPr>
        <p:txBody>
          <a:bodyPr anchor="b"/>
          <a:lstStyle/>
          <a:p>
            <a:pPr eaLnBrk="1" hangingPunct="1"/>
            <a:r>
              <a:rPr lang="en-US" altLang="en-US" dirty="0"/>
              <a:t>Portable Computers</a:t>
            </a:r>
          </a:p>
        </p:txBody>
      </p:sp>
      <p:pic>
        <p:nvPicPr>
          <p:cNvPr id="41989" name="Picture 2">
            <a:extLst>
              <a:ext uri="{FF2B5EF4-FFF2-40B4-BE49-F238E27FC236}">
                <a16:creationId xmlns:a16="http://schemas.microsoft.com/office/drawing/2014/main" id="{5BBA6954-E041-E359-D989-EDB1BDCDC3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9911"/>
          <a:stretch>
            <a:fillRect/>
          </a:stretch>
        </p:blipFill>
        <p:spPr bwMode="auto">
          <a:xfrm>
            <a:off x="1371600" y="1156595"/>
            <a:ext cx="5626321" cy="48974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6F37B-D3B7-38FF-A52E-F0B7A8D2CCB9}"/>
              </a:ext>
            </a:extLst>
          </p:cNvPr>
          <p:cNvSpPr>
            <a:spLocks noGrp="1"/>
          </p:cNvSpPr>
          <p:nvPr>
            <p:ph type="title"/>
          </p:nvPr>
        </p:nvSpPr>
        <p:spPr>
          <a:xfrm>
            <a:off x="885560" y="457200"/>
            <a:ext cx="6353440" cy="1107996"/>
          </a:xfrm>
        </p:spPr>
        <p:txBody>
          <a:bodyPr/>
          <a:lstStyle/>
          <a:p>
            <a:r>
              <a:rPr lang="en-US" altLang="en-US" dirty="0"/>
              <a:t>Portable Computers</a:t>
            </a:r>
            <a:endParaRPr lang="en-US" dirty="0"/>
          </a:p>
        </p:txBody>
      </p:sp>
      <p:sp>
        <p:nvSpPr>
          <p:cNvPr id="4" name="Rectangle 1">
            <a:extLst>
              <a:ext uri="{FF2B5EF4-FFF2-40B4-BE49-F238E27FC236}">
                <a16:creationId xmlns:a16="http://schemas.microsoft.com/office/drawing/2014/main" id="{A94E2A18-9584-AEFD-700B-614B6BCF949D}"/>
              </a:ext>
            </a:extLst>
          </p:cNvPr>
          <p:cNvSpPr>
            <a:spLocks noGrp="1" noChangeArrowheads="1"/>
          </p:cNvSpPr>
          <p:nvPr>
            <p:ph type="body" idx="1"/>
          </p:nvPr>
        </p:nvSpPr>
        <p:spPr bwMode="auto">
          <a:xfrm>
            <a:off x="381000" y="1528325"/>
            <a:ext cx="8382000" cy="4304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Notebook (Laptop) Computers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Designed with a </a:t>
            </a:r>
            <a:r>
              <a:rPr kumimoji="0" lang="en-US" altLang="en-US" sz="2400" b="1" i="0" u="none" strike="noStrike" cap="none" normalizeH="0" baseline="0" dirty="0">
                <a:ln>
                  <a:noFill/>
                </a:ln>
                <a:solidFill>
                  <a:schemeClr val="tx1"/>
                </a:solidFill>
                <a:effectLst/>
                <a:latin typeface="Arial" panose="020B0604020202020204" pitchFamily="34" charset="0"/>
              </a:rPr>
              <a:t>clamshell</a:t>
            </a:r>
            <a:r>
              <a:rPr kumimoji="0" lang="en-US" altLang="en-US" sz="2400" b="0" i="0" u="none" strike="noStrike" cap="none" normalizeH="0" baseline="0" dirty="0">
                <a:ln>
                  <a:noFill/>
                </a:ln>
                <a:solidFill>
                  <a:schemeClr val="tx1"/>
                </a:solidFill>
                <a:effectLst/>
                <a:latin typeface="Arial" panose="020B0604020202020204" pitchFamily="34" charset="0"/>
              </a:rPr>
              <a:t> form factor (hinged screen and keyboard).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Portable and commonly used for work, education, and personal tasks.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Tablet Computers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Two main types: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Slate Tablets:</a:t>
            </a:r>
            <a:r>
              <a:rPr kumimoji="0" lang="en-US" altLang="en-US" sz="2400" b="0" i="0" u="none" strike="noStrike" cap="none" normalizeH="0" baseline="0" dirty="0">
                <a:ln>
                  <a:noFill/>
                </a:ln>
                <a:solidFill>
                  <a:schemeClr val="tx1"/>
                </a:solidFill>
                <a:effectLst/>
                <a:latin typeface="Arial" panose="020B0604020202020204" pitchFamily="34" charset="0"/>
              </a:rPr>
              <a:t> Touchscreen-only devices (e.g., iPad, Samsung Galaxy Tab).</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Convertible Tablets:</a:t>
            </a:r>
            <a:r>
              <a:rPr kumimoji="0" lang="en-US" altLang="en-US" sz="2400" b="0" i="0" u="none" strike="noStrike" cap="none" normalizeH="0" baseline="0" dirty="0">
                <a:ln>
                  <a:noFill/>
                </a:ln>
                <a:solidFill>
                  <a:schemeClr val="tx1"/>
                </a:solidFill>
                <a:effectLst/>
                <a:latin typeface="Arial" panose="020B0604020202020204" pitchFamily="34" charset="0"/>
              </a:rPr>
              <a:t> Can switch between tablet and laptop modes (e.g., Microsoft Surface, 2-in-1 laptops).</a:t>
            </a:r>
          </a:p>
        </p:txBody>
      </p:sp>
    </p:spTree>
    <p:extLst>
      <p:ext uri="{BB962C8B-B14F-4D97-AF65-F5344CB8AC3E}">
        <p14:creationId xmlns:p14="http://schemas.microsoft.com/office/powerpoint/2010/main" val="1622765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A8A57-71F6-C793-F924-48018C53E076}"/>
              </a:ext>
            </a:extLst>
          </p:cNvPr>
          <p:cNvSpPr>
            <a:spLocks noGrp="1"/>
          </p:cNvSpPr>
          <p:nvPr>
            <p:ph type="title"/>
          </p:nvPr>
        </p:nvSpPr>
        <p:spPr>
          <a:xfrm>
            <a:off x="1371600" y="546357"/>
            <a:ext cx="5628031" cy="1107996"/>
          </a:xfrm>
        </p:spPr>
        <p:txBody>
          <a:bodyPr/>
          <a:lstStyle/>
          <a:p>
            <a:r>
              <a:rPr lang="en-US" altLang="en-US" dirty="0"/>
              <a:t>Portable Computers</a:t>
            </a:r>
            <a:endParaRPr lang="en-US" dirty="0"/>
          </a:p>
        </p:txBody>
      </p:sp>
      <p:sp>
        <p:nvSpPr>
          <p:cNvPr id="3" name="Text Placeholder 2">
            <a:extLst>
              <a:ext uri="{FF2B5EF4-FFF2-40B4-BE49-F238E27FC236}">
                <a16:creationId xmlns:a16="http://schemas.microsoft.com/office/drawing/2014/main" id="{BBD730FD-4697-607D-8DEB-9784E312E530}"/>
              </a:ext>
            </a:extLst>
          </p:cNvPr>
          <p:cNvSpPr>
            <a:spLocks noGrp="1"/>
          </p:cNvSpPr>
          <p:nvPr>
            <p:ph type="body" idx="1"/>
          </p:nvPr>
        </p:nvSpPr>
        <p:spPr>
          <a:xfrm>
            <a:off x="381000" y="1447801"/>
            <a:ext cx="7760079" cy="5825292"/>
          </a:xfrm>
        </p:spPr>
        <p:txBody>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Netbooks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Small, lightweight notebooks</a:t>
            </a:r>
            <a:r>
              <a:rPr kumimoji="0" lang="en-US" altLang="en-US" sz="2800" b="0" i="0" u="none" strike="noStrike" cap="none" normalizeH="0" baseline="0" dirty="0">
                <a:ln>
                  <a:noFill/>
                </a:ln>
                <a:solidFill>
                  <a:schemeClr val="tx1"/>
                </a:solidFill>
                <a:effectLst/>
                <a:latin typeface="Arial" panose="020B0604020202020204" pitchFamily="34" charset="0"/>
              </a:rPr>
              <a:t>, often with lower power and cost.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Once popular for basic computing but mostly replaced by </a:t>
            </a:r>
            <a:r>
              <a:rPr kumimoji="0" lang="en-US" altLang="en-US" sz="2800" b="0" i="0" u="none" strike="noStrike" cap="none" normalizeH="0" baseline="0" dirty="0" err="1">
                <a:ln>
                  <a:noFill/>
                </a:ln>
                <a:solidFill>
                  <a:schemeClr val="tx1"/>
                </a:solidFill>
                <a:effectLst/>
                <a:latin typeface="Arial" panose="020B0604020202020204" pitchFamily="34" charset="0"/>
              </a:rPr>
              <a:t>ultrabooks</a:t>
            </a:r>
            <a:r>
              <a:rPr kumimoji="0" lang="en-US" altLang="en-US" sz="2800" b="0" i="0" u="none" strike="noStrike" cap="none" normalizeH="0" baseline="0" dirty="0">
                <a:ln>
                  <a:noFill/>
                </a:ln>
                <a:solidFill>
                  <a:schemeClr val="tx1"/>
                </a:solidFill>
                <a:effectLst/>
                <a:latin typeface="Arial" panose="020B0604020202020204" pitchFamily="34" charset="0"/>
              </a:rPr>
              <a:t> and tablets.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Ultra-Mobile PCs (UMPCs)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Handheld computers</a:t>
            </a:r>
            <a:r>
              <a:rPr kumimoji="0" lang="en-US" altLang="en-US" sz="2800" b="0" i="0" u="none" strike="noStrike" cap="none" normalizeH="0" baseline="0" dirty="0">
                <a:ln>
                  <a:noFill/>
                </a:ln>
                <a:solidFill>
                  <a:schemeClr val="tx1"/>
                </a:solidFill>
                <a:effectLst/>
                <a:latin typeface="Arial" panose="020B0604020202020204" pitchFamily="34" charset="0"/>
              </a:rPr>
              <a:t> with full PC functionality.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Designed for portability and used for specialized tasks.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777785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1">
            <a:extLst>
              <a:ext uri="{FF2B5EF4-FFF2-40B4-BE49-F238E27FC236}">
                <a16:creationId xmlns:a16="http://schemas.microsoft.com/office/drawing/2014/main" id="{D397F160-9434-148D-65F0-A5CF25984910}"/>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6C6967BB-1E4A-43AB-84F5-6C2677BC3CF8}" type="slidenum">
              <a:rPr lang="en-US" altLang="en-US" sz="1200">
                <a:solidFill>
                  <a:schemeClr val="bg1"/>
                </a:solidFill>
              </a:rPr>
              <a:pPr algn="r" eaLnBrk="1" hangingPunct="1"/>
              <a:t>28</a:t>
            </a:fld>
            <a:endParaRPr lang="en-US" altLang="en-US" sz="1200">
              <a:solidFill>
                <a:schemeClr val="bg1"/>
              </a:solidFill>
            </a:endParaRPr>
          </a:p>
        </p:txBody>
      </p:sp>
      <p:sp>
        <p:nvSpPr>
          <p:cNvPr id="45059" name="Title 1">
            <a:extLst>
              <a:ext uri="{FF2B5EF4-FFF2-40B4-BE49-F238E27FC236}">
                <a16:creationId xmlns:a16="http://schemas.microsoft.com/office/drawing/2014/main" id="{C565BCA8-155A-0967-EBE3-DCBA40C2D6D2}"/>
              </a:ext>
            </a:extLst>
          </p:cNvPr>
          <p:cNvSpPr>
            <a:spLocks noGrp="1"/>
          </p:cNvSpPr>
          <p:nvPr>
            <p:ph type="title" idx="4294967295"/>
          </p:nvPr>
        </p:nvSpPr>
        <p:spPr>
          <a:xfrm>
            <a:off x="457200" y="228600"/>
            <a:ext cx="3713479" cy="574039"/>
          </a:xfrm>
        </p:spPr>
        <p:txBody>
          <a:bodyPr anchor="b"/>
          <a:lstStyle/>
          <a:p>
            <a:pPr eaLnBrk="1" hangingPunct="1"/>
            <a:r>
              <a:rPr lang="en-US" altLang="en-US" dirty="0"/>
              <a:t>Midrange Servers</a:t>
            </a:r>
          </a:p>
        </p:txBody>
      </p:sp>
      <p:sp>
        <p:nvSpPr>
          <p:cNvPr id="79874" name="Content Placeholder 2">
            <a:extLst>
              <a:ext uri="{FF2B5EF4-FFF2-40B4-BE49-F238E27FC236}">
                <a16:creationId xmlns:a16="http://schemas.microsoft.com/office/drawing/2014/main" id="{3DE6398D-A4CD-F244-A712-B7506B148D2C}"/>
              </a:ext>
            </a:extLst>
          </p:cNvPr>
          <p:cNvSpPr>
            <a:spLocks noGrp="1"/>
          </p:cNvSpPr>
          <p:nvPr>
            <p:ph idx="4294967295"/>
          </p:nvPr>
        </p:nvSpPr>
        <p:spPr>
          <a:xfrm>
            <a:off x="457200" y="972344"/>
            <a:ext cx="7488237" cy="3410164"/>
          </a:xfrm>
        </p:spPr>
        <p:txBody>
          <a:bodyPr/>
          <a:lstStyle/>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Midrange server</a:t>
            </a:r>
            <a:r>
              <a:rPr lang="en-US" altLang="en-US" i="1" dirty="0">
                <a:latin typeface="Tahoma" panose="020B0604030504040204" pitchFamily="34" charset="0"/>
                <a:ea typeface="Tahoma" panose="020B0604030504040204" pitchFamily="34" charset="0"/>
                <a:cs typeface="Tahoma" panose="020B0604030504040204" pitchFamily="34" charset="0"/>
              </a:rPr>
              <a:t>:</a:t>
            </a:r>
            <a:r>
              <a:rPr lang="en-US" altLang="en-US" dirty="0">
                <a:latin typeface="Tahoma" panose="020B0604030504040204" pitchFamily="34" charset="0"/>
                <a:ea typeface="Tahoma" panose="020B0604030504040204" pitchFamily="34" charset="0"/>
                <a:cs typeface="Tahoma" panose="020B0604030504040204" pitchFamily="34" charset="0"/>
              </a:rPr>
              <a:t> A medium-sized computer used to </a:t>
            </a:r>
            <a:r>
              <a:rPr lang="en-US" altLang="en-US" u="sng" dirty="0">
                <a:latin typeface="Tahoma" panose="020B0604030504040204" pitchFamily="34" charset="0"/>
                <a:ea typeface="Tahoma" panose="020B0604030504040204" pitchFamily="34" charset="0"/>
                <a:cs typeface="Tahoma" panose="020B0604030504040204" pitchFamily="34" charset="0"/>
              </a:rPr>
              <a:t>host programs and data for a small network</a:t>
            </a:r>
          </a:p>
          <a:p>
            <a:pPr lvl="1"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Users connect via a network with a </a:t>
            </a:r>
            <a:br>
              <a:rPr lang="en-US" altLang="en-US" dirty="0">
                <a:latin typeface="Tahoma" panose="020B0604030504040204" pitchFamily="34" charset="0"/>
                <a:ea typeface="Tahoma" panose="020B0604030504040204" pitchFamily="34" charset="0"/>
                <a:cs typeface="Tahoma" panose="020B0604030504040204" pitchFamily="34" charset="0"/>
              </a:rPr>
            </a:br>
            <a:r>
              <a:rPr lang="en-US" altLang="en-US" dirty="0">
                <a:latin typeface="Tahoma" panose="020B0604030504040204" pitchFamily="34" charset="0"/>
                <a:ea typeface="Tahoma" panose="020B0604030504040204" pitchFamily="34" charset="0"/>
                <a:cs typeface="Tahoma" panose="020B0604030504040204" pitchFamily="34" charset="0"/>
              </a:rPr>
              <a:t>computer</a:t>
            </a:r>
          </a:p>
          <a:p>
            <a:pPr lvl="1"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Midrange servers are powerful computers that fall between mainframe computers and personal servers in terms of computing power, scalability, and cost. They are commonly used by businesses for managing databases, applications.</a:t>
            </a:r>
          </a:p>
          <a:p>
            <a:pPr lvl="1" eaLnBrk="1" hangingPunct="1">
              <a:lnSpc>
                <a:spcPct val="90000"/>
              </a:lnSpc>
              <a:spcAft>
                <a:spcPct val="20000"/>
              </a:spcAft>
            </a:pPr>
            <a:endParaRPr lang="en-US" altLang="en-US" dirty="0">
              <a:latin typeface="Tahoma" panose="020B0604030504040204" pitchFamily="34" charset="0"/>
              <a:ea typeface="Tahoma" panose="020B0604030504040204" pitchFamily="34" charset="0"/>
              <a:cs typeface="Tahoma" panose="020B0604030504040204" pitchFamily="34" charset="0"/>
            </a:endParaRPr>
          </a:p>
          <a:p>
            <a:pPr lvl="1" eaLnBrk="1" hangingPunct="1">
              <a:lnSpc>
                <a:spcPct val="90000"/>
              </a:lnSpc>
              <a:spcAft>
                <a:spcPct val="20000"/>
              </a:spcAft>
            </a:pPr>
            <a:r>
              <a:rPr lang="en-US" dirty="0" err="1"/>
              <a:t>e.g</a:t>
            </a:r>
            <a:r>
              <a:rPr lang="en-US" dirty="0"/>
              <a:t>, Dell PowerEdge Servers</a:t>
            </a: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1">
            <a:extLst>
              <a:ext uri="{FF2B5EF4-FFF2-40B4-BE49-F238E27FC236}">
                <a16:creationId xmlns:a16="http://schemas.microsoft.com/office/drawing/2014/main" id="{7026E167-509A-F69C-69CB-AA64DE5FABDD}"/>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25D13B0C-A933-48D0-821D-053294772751}" type="slidenum">
              <a:rPr lang="en-US" altLang="en-US" sz="1200">
                <a:solidFill>
                  <a:schemeClr val="bg1"/>
                </a:solidFill>
              </a:rPr>
              <a:pPr algn="r" eaLnBrk="1" hangingPunct="1"/>
              <a:t>29</a:t>
            </a:fld>
            <a:endParaRPr lang="en-US" altLang="en-US" sz="1200">
              <a:solidFill>
                <a:schemeClr val="bg1"/>
              </a:solidFill>
            </a:endParaRPr>
          </a:p>
        </p:txBody>
      </p:sp>
      <p:sp>
        <p:nvSpPr>
          <p:cNvPr id="46083" name="Title 1">
            <a:extLst>
              <a:ext uri="{FF2B5EF4-FFF2-40B4-BE49-F238E27FC236}">
                <a16:creationId xmlns:a16="http://schemas.microsoft.com/office/drawing/2014/main" id="{BB7964EE-6266-9A91-72B4-413A0EDD46DB}"/>
              </a:ext>
            </a:extLst>
          </p:cNvPr>
          <p:cNvSpPr>
            <a:spLocks noGrp="1"/>
          </p:cNvSpPr>
          <p:nvPr>
            <p:ph type="title" idx="4294967295"/>
          </p:nvPr>
        </p:nvSpPr>
        <p:spPr>
          <a:xfrm>
            <a:off x="457200" y="-281936"/>
            <a:ext cx="4572000" cy="1107996"/>
          </a:xfrm>
        </p:spPr>
        <p:txBody>
          <a:bodyPr anchor="b"/>
          <a:lstStyle/>
          <a:p>
            <a:pPr eaLnBrk="1" hangingPunct="1"/>
            <a:r>
              <a:rPr lang="en-US" altLang="en-US"/>
              <a:t>Mainframe Computers</a:t>
            </a:r>
          </a:p>
        </p:txBody>
      </p:sp>
      <p:sp>
        <p:nvSpPr>
          <p:cNvPr id="80898" name="Content Placeholder 2">
            <a:extLst>
              <a:ext uri="{FF2B5EF4-FFF2-40B4-BE49-F238E27FC236}">
                <a16:creationId xmlns:a16="http://schemas.microsoft.com/office/drawing/2014/main" id="{EDBAB8EC-166D-E885-4D4F-276063B83A6A}"/>
              </a:ext>
            </a:extLst>
          </p:cNvPr>
          <p:cNvSpPr>
            <a:spLocks noGrp="1"/>
          </p:cNvSpPr>
          <p:nvPr>
            <p:ph idx="4294967295"/>
          </p:nvPr>
        </p:nvSpPr>
        <p:spPr>
          <a:xfrm>
            <a:off x="457200" y="1066800"/>
            <a:ext cx="7772400" cy="2908489"/>
          </a:xfrm>
        </p:spPr>
        <p:txBody>
          <a:bodyPr/>
          <a:lstStyle/>
          <a:p>
            <a:pPr eaLnBrk="1" hangingPunct="1">
              <a:lnSpc>
                <a:spcPct val="90000"/>
              </a:lnSpc>
            </a:pPr>
            <a:r>
              <a:rPr lang="en-US" altLang="en-US" dirty="0">
                <a:latin typeface="Tahoma" panose="020B0604030504040204" pitchFamily="34" charset="0"/>
                <a:ea typeface="Tahoma" panose="020B0604030504040204" pitchFamily="34" charset="0"/>
                <a:cs typeface="Tahoma" panose="020B0604030504040204" pitchFamily="34" charset="0"/>
              </a:rPr>
              <a:t>Mainframe computer: Powerful computer used by several large organizations to manage large amounts of centralized data</a:t>
            </a:r>
          </a:p>
          <a:p>
            <a:pPr marL="742950" lvl="1" indent="-285750" eaLnBrk="1" hangingPunct="1">
              <a:lnSpc>
                <a:spcPct val="90000"/>
              </a:lnSpc>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Standard choice for large organizations, hospitals, universities, large businesses, banks, government offices</a:t>
            </a:r>
          </a:p>
          <a:p>
            <a:pPr marL="742950" lvl="1" indent="-285750" eaLnBrk="1" hangingPunct="1">
              <a:lnSpc>
                <a:spcPct val="90000"/>
              </a:lnSpc>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Located in climate-controlled data centers and connected to the rest of the company computers via a network</a:t>
            </a:r>
          </a:p>
          <a:p>
            <a:pPr marL="742950" lvl="1" indent="-285750" eaLnBrk="1" hangingPunct="1">
              <a:lnSpc>
                <a:spcPct val="90000"/>
              </a:lnSpc>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Larger, more expensive, and more powerful than midrange servers</a:t>
            </a:r>
          </a:p>
          <a:p>
            <a:pPr marL="742950" lvl="1" indent="-285750" eaLnBrk="1" hangingPunct="1">
              <a:lnSpc>
                <a:spcPct val="90000"/>
              </a:lnSpc>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Usually operate 24 hours a day</a:t>
            </a:r>
          </a:p>
          <a:p>
            <a:pPr marL="742950" lvl="1" indent="-285750" eaLnBrk="1" hangingPunct="1">
              <a:lnSpc>
                <a:spcPct val="90000"/>
              </a:lnSpc>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Also called high-end servers or enterprise-class servers</a:t>
            </a: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AF8F07B-5BA5-D54D-B6FE-25F0A11D7A5F}"/>
              </a:ext>
            </a:extLst>
          </p:cNvPr>
          <p:cNvSpPr txBox="1">
            <a:spLocks noGrp="1"/>
          </p:cNvSpPr>
          <p:nvPr>
            <p:ph type="title"/>
          </p:nvPr>
        </p:nvSpPr>
        <p:spPr>
          <a:xfrm>
            <a:off x="533400" y="304800"/>
            <a:ext cx="3640137" cy="574675"/>
          </a:xfrm>
        </p:spPr>
        <p:txBody>
          <a:bodyPr lIns="0" tIns="12700" rIns="0" bIns="0" rtlCol="0">
            <a:spAutoFit/>
          </a:bodyPr>
          <a:lstStyle/>
          <a:p>
            <a:pPr marL="12700">
              <a:spcBef>
                <a:spcPts val="100"/>
              </a:spcBef>
              <a:defRPr/>
            </a:pPr>
            <a:r>
              <a:rPr dirty="0"/>
              <a:t>Course</a:t>
            </a:r>
            <a:r>
              <a:rPr spc="-55" dirty="0"/>
              <a:t> </a:t>
            </a:r>
            <a:r>
              <a:rPr spc="-10" dirty="0"/>
              <a:t>Evaluation</a:t>
            </a:r>
          </a:p>
        </p:txBody>
      </p:sp>
      <p:sp>
        <p:nvSpPr>
          <p:cNvPr id="3" name="object 3">
            <a:extLst>
              <a:ext uri="{FF2B5EF4-FFF2-40B4-BE49-F238E27FC236}">
                <a16:creationId xmlns:a16="http://schemas.microsoft.com/office/drawing/2014/main" id="{7FEE5DCB-DAA2-2F1B-CA06-C2B0BC06EE03}"/>
              </a:ext>
            </a:extLst>
          </p:cNvPr>
          <p:cNvSpPr txBox="1"/>
          <p:nvPr/>
        </p:nvSpPr>
        <p:spPr>
          <a:xfrm>
            <a:off x="914400" y="1219200"/>
            <a:ext cx="3962400" cy="2838598"/>
          </a:xfrm>
          <a:prstGeom prst="rect">
            <a:avLst/>
          </a:prstGeom>
        </p:spPr>
        <p:txBody>
          <a:bodyPr wrap="square" lIns="0" tIns="98425" rIns="0" bIns="0">
            <a:spAutoFit/>
          </a:bodyPr>
          <a:lstStyle/>
          <a:p>
            <a:pPr marL="12700" algn="ctr">
              <a:spcBef>
                <a:spcPts val="775"/>
              </a:spcBef>
              <a:buClr>
                <a:srgbClr val="3333CC"/>
              </a:buClr>
              <a:buSzPct val="58928"/>
              <a:tabLst>
                <a:tab pos="354965" algn="l"/>
                <a:tab pos="355600" algn="l"/>
              </a:tabLst>
              <a:defRPr/>
            </a:pPr>
            <a:r>
              <a:rPr lang="en-US" sz="2800" b="1" spc="-5" dirty="0">
                <a:latin typeface="Tahoma"/>
                <a:cs typeface="Tahoma"/>
              </a:rPr>
              <a:t>Theory (100)</a:t>
            </a:r>
          </a:p>
          <a:p>
            <a:pPr marL="355600" indent="-342900">
              <a:spcBef>
                <a:spcPts val="775"/>
              </a:spcBef>
              <a:buClr>
                <a:schemeClr val="tx1"/>
              </a:buClr>
              <a:buSzPct val="58928"/>
              <a:buFont typeface="Wingdings" panose="05000000000000000000" pitchFamily="2" charset="2"/>
              <a:buChar char="§"/>
              <a:tabLst>
                <a:tab pos="354965" algn="l"/>
                <a:tab pos="355600" algn="l"/>
              </a:tabLst>
              <a:defRPr/>
            </a:pPr>
            <a:r>
              <a:rPr lang="en-US" sz="2400" spc="-5" dirty="0">
                <a:latin typeface="Tahoma"/>
                <a:cs typeface="Tahoma"/>
              </a:rPr>
              <a:t>4 </a:t>
            </a:r>
            <a:r>
              <a:rPr sz="2400" spc="-5" dirty="0">
                <a:latin typeface="Tahoma"/>
                <a:cs typeface="Tahoma"/>
              </a:rPr>
              <a:t>Assignments</a:t>
            </a:r>
            <a:r>
              <a:rPr lang="en-US" sz="2400" spc="-5" dirty="0">
                <a:latin typeface="Tahoma"/>
                <a:cs typeface="Tahoma"/>
              </a:rPr>
              <a:t> (10%)</a:t>
            </a:r>
            <a:endParaRPr sz="2400" dirty="0">
              <a:latin typeface="Tahoma"/>
              <a:cs typeface="Tahoma"/>
            </a:endParaRPr>
          </a:p>
          <a:p>
            <a:pPr marL="355600" indent="-342900">
              <a:spcBef>
                <a:spcPts val="670"/>
              </a:spcBef>
              <a:buClr>
                <a:schemeClr val="tx1"/>
              </a:buClr>
              <a:buSzPct val="58928"/>
              <a:buFont typeface="Wingdings" panose="05000000000000000000" pitchFamily="2" charset="2"/>
              <a:buChar char="§"/>
              <a:tabLst>
                <a:tab pos="354965" algn="l"/>
                <a:tab pos="355600" algn="l"/>
              </a:tabLst>
              <a:defRPr/>
            </a:pPr>
            <a:r>
              <a:rPr lang="en-US" sz="2400" spc="-5" dirty="0">
                <a:latin typeface="Tahoma"/>
                <a:cs typeface="Tahoma"/>
              </a:rPr>
              <a:t>4 </a:t>
            </a:r>
            <a:r>
              <a:rPr sz="2400" spc="-5" dirty="0">
                <a:latin typeface="Tahoma"/>
                <a:cs typeface="Tahoma"/>
              </a:rPr>
              <a:t>Quizzes</a:t>
            </a:r>
            <a:r>
              <a:rPr lang="en-US" sz="2400" spc="-5" dirty="0">
                <a:latin typeface="Tahoma"/>
                <a:cs typeface="Tahoma"/>
              </a:rPr>
              <a:t> (15%)</a:t>
            </a:r>
          </a:p>
          <a:p>
            <a:pPr marL="355600" indent="-342900">
              <a:spcBef>
                <a:spcPts val="670"/>
              </a:spcBef>
              <a:buClr>
                <a:schemeClr val="tx1"/>
              </a:buClr>
              <a:buSzPct val="58928"/>
              <a:buFont typeface="Wingdings" panose="05000000000000000000" pitchFamily="2" charset="2"/>
              <a:buChar char="§"/>
              <a:tabLst>
                <a:tab pos="354965" algn="l"/>
                <a:tab pos="355600" algn="l"/>
              </a:tabLst>
              <a:defRPr/>
            </a:pPr>
            <a:r>
              <a:rPr lang="en-US" sz="2400" spc="-5" dirty="0">
                <a:latin typeface="Tahoma"/>
                <a:cs typeface="Tahoma"/>
              </a:rPr>
              <a:t>Mid term </a:t>
            </a:r>
            <a:r>
              <a:rPr sz="2400" spc="-10" dirty="0">
                <a:latin typeface="Tahoma"/>
                <a:cs typeface="Tahoma"/>
              </a:rPr>
              <a:t>exam</a:t>
            </a:r>
            <a:r>
              <a:rPr lang="en-US" sz="2400" spc="-10" dirty="0">
                <a:latin typeface="Tahoma"/>
                <a:cs typeface="Tahoma"/>
              </a:rPr>
              <a:t> (25%)</a:t>
            </a:r>
            <a:endParaRPr sz="2400" dirty="0">
              <a:latin typeface="Tahoma"/>
              <a:cs typeface="Tahoma"/>
            </a:endParaRPr>
          </a:p>
          <a:p>
            <a:pPr marL="355600" indent="-342900">
              <a:spcBef>
                <a:spcPts val="675"/>
              </a:spcBef>
              <a:buClr>
                <a:schemeClr val="tx1"/>
              </a:buClr>
              <a:buSzPct val="58928"/>
              <a:buFont typeface="Wingdings" panose="05000000000000000000" pitchFamily="2" charset="2"/>
              <a:buChar char="§"/>
              <a:tabLst>
                <a:tab pos="354965" algn="l"/>
                <a:tab pos="355600" algn="l"/>
              </a:tabLst>
              <a:defRPr/>
            </a:pPr>
            <a:r>
              <a:rPr sz="2400" spc="-10" dirty="0">
                <a:latin typeface="Tahoma"/>
                <a:cs typeface="Tahoma"/>
              </a:rPr>
              <a:t>Final exam</a:t>
            </a:r>
            <a:r>
              <a:rPr lang="en-US" sz="2400" spc="-10" dirty="0">
                <a:latin typeface="Tahoma"/>
                <a:cs typeface="Tahoma"/>
              </a:rPr>
              <a:t> (50%)</a:t>
            </a:r>
          </a:p>
          <a:p>
            <a:pPr marL="12700">
              <a:spcBef>
                <a:spcPts val="675"/>
              </a:spcBef>
              <a:buClr>
                <a:schemeClr val="tx1"/>
              </a:buClr>
              <a:buSzPct val="58928"/>
              <a:tabLst>
                <a:tab pos="354965" algn="l"/>
                <a:tab pos="355600" algn="l"/>
              </a:tabLst>
              <a:defRPr/>
            </a:pPr>
            <a:endParaRPr lang="en-US" sz="2400" spc="-10" dirty="0">
              <a:latin typeface="Tahoma"/>
              <a:cs typeface="Tahoma"/>
            </a:endParaRPr>
          </a:p>
        </p:txBody>
      </p:sp>
      <p:sp>
        <p:nvSpPr>
          <p:cNvPr id="4" name="object 3">
            <a:extLst>
              <a:ext uri="{FF2B5EF4-FFF2-40B4-BE49-F238E27FC236}">
                <a16:creationId xmlns:a16="http://schemas.microsoft.com/office/drawing/2014/main" id="{D5C820B8-2990-656E-6F08-FA5688EB7BC8}"/>
              </a:ext>
            </a:extLst>
          </p:cNvPr>
          <p:cNvSpPr txBox="1"/>
          <p:nvPr/>
        </p:nvSpPr>
        <p:spPr>
          <a:xfrm>
            <a:off x="4724400" y="1219200"/>
            <a:ext cx="3962400" cy="1920398"/>
          </a:xfrm>
          <a:prstGeom prst="rect">
            <a:avLst/>
          </a:prstGeom>
        </p:spPr>
        <p:txBody>
          <a:bodyPr wrap="square" lIns="0" tIns="98425" rIns="0" bIns="0">
            <a:spAutoFit/>
          </a:bodyPr>
          <a:lstStyle/>
          <a:p>
            <a:pPr marL="12700" algn="ctr">
              <a:spcBef>
                <a:spcPts val="775"/>
              </a:spcBef>
              <a:buClr>
                <a:srgbClr val="3333CC"/>
              </a:buClr>
              <a:buSzPct val="58928"/>
              <a:tabLst>
                <a:tab pos="354965" algn="l"/>
                <a:tab pos="355600" algn="l"/>
              </a:tabLst>
              <a:defRPr/>
            </a:pPr>
            <a:r>
              <a:rPr lang="en-US" sz="2800" b="1" spc="-5" dirty="0">
                <a:latin typeface="Tahoma"/>
                <a:cs typeface="Tahoma"/>
              </a:rPr>
              <a:t>Lab (100)</a:t>
            </a:r>
          </a:p>
          <a:p>
            <a:pPr marL="355600" indent="-342900">
              <a:spcBef>
                <a:spcPts val="775"/>
              </a:spcBef>
              <a:buClr>
                <a:schemeClr val="tx1"/>
              </a:buClr>
              <a:buSzPct val="58928"/>
              <a:buFont typeface="Wingdings" panose="05000000000000000000" pitchFamily="2" charset="2"/>
              <a:buChar char="§"/>
              <a:tabLst>
                <a:tab pos="354965" algn="l"/>
                <a:tab pos="355600" algn="l"/>
              </a:tabLst>
              <a:defRPr/>
            </a:pPr>
            <a:r>
              <a:rPr lang="en-US" sz="2400" spc="-5" dirty="0">
                <a:latin typeface="Tahoma"/>
                <a:cs typeface="Tahoma"/>
              </a:rPr>
              <a:t>4 </a:t>
            </a:r>
            <a:r>
              <a:rPr sz="2400" spc="-5" dirty="0">
                <a:latin typeface="Tahoma"/>
                <a:cs typeface="Tahoma"/>
              </a:rPr>
              <a:t>Assignments</a:t>
            </a:r>
            <a:r>
              <a:rPr lang="en-US" sz="2400" spc="-5" dirty="0">
                <a:latin typeface="Tahoma"/>
                <a:cs typeface="Tahoma"/>
              </a:rPr>
              <a:t> (25%)</a:t>
            </a:r>
          </a:p>
          <a:p>
            <a:pPr marL="355600" indent="-342900">
              <a:spcBef>
                <a:spcPts val="670"/>
              </a:spcBef>
              <a:buClr>
                <a:schemeClr val="tx1"/>
              </a:buClr>
              <a:buSzPct val="58928"/>
              <a:buFont typeface="Wingdings" panose="05000000000000000000" pitchFamily="2" charset="2"/>
              <a:buChar char="§"/>
              <a:tabLst>
                <a:tab pos="354965" algn="l"/>
                <a:tab pos="355600" algn="l"/>
              </a:tabLst>
              <a:defRPr/>
            </a:pPr>
            <a:r>
              <a:rPr lang="en-US" sz="2400" spc="-5" dirty="0">
                <a:latin typeface="Tahoma"/>
                <a:cs typeface="Tahoma"/>
              </a:rPr>
              <a:t>Mid term </a:t>
            </a:r>
            <a:r>
              <a:rPr sz="2400" spc="-10" dirty="0">
                <a:latin typeface="Tahoma"/>
                <a:cs typeface="Tahoma"/>
              </a:rPr>
              <a:t>exam</a:t>
            </a:r>
            <a:r>
              <a:rPr lang="en-US" sz="2400" spc="-10" dirty="0">
                <a:latin typeface="Tahoma"/>
                <a:cs typeface="Tahoma"/>
              </a:rPr>
              <a:t> (25%)</a:t>
            </a:r>
            <a:endParaRPr sz="2400" dirty="0">
              <a:latin typeface="Tahoma"/>
              <a:cs typeface="Tahoma"/>
            </a:endParaRPr>
          </a:p>
          <a:p>
            <a:pPr marL="355600" indent="-342900">
              <a:spcBef>
                <a:spcPts val="675"/>
              </a:spcBef>
              <a:buClr>
                <a:schemeClr val="tx1"/>
              </a:buClr>
              <a:buSzPct val="58928"/>
              <a:buFont typeface="Wingdings" panose="05000000000000000000" pitchFamily="2" charset="2"/>
              <a:buChar char="§"/>
              <a:tabLst>
                <a:tab pos="354965" algn="l"/>
                <a:tab pos="355600" algn="l"/>
              </a:tabLst>
              <a:defRPr/>
            </a:pPr>
            <a:r>
              <a:rPr sz="2400" spc="-10" dirty="0">
                <a:latin typeface="Tahoma"/>
                <a:cs typeface="Tahoma"/>
              </a:rPr>
              <a:t>Final exam</a:t>
            </a:r>
            <a:r>
              <a:rPr lang="en-US" sz="2400" spc="-10" dirty="0">
                <a:latin typeface="Tahoma"/>
                <a:cs typeface="Tahoma"/>
              </a:rPr>
              <a:t> (50%)</a:t>
            </a:r>
            <a:endParaRPr sz="2400" dirty="0">
              <a:latin typeface="Tahoma"/>
              <a:cs typeface="Tahoma"/>
            </a:endParaRPr>
          </a:p>
        </p:txBody>
      </p:sp>
      <p:sp>
        <p:nvSpPr>
          <p:cNvPr id="6" name="TextBox 5">
            <a:extLst>
              <a:ext uri="{FF2B5EF4-FFF2-40B4-BE49-F238E27FC236}">
                <a16:creationId xmlns:a16="http://schemas.microsoft.com/office/drawing/2014/main" id="{94EC343C-DC3E-CCD7-BD5E-74E7D86E793B}"/>
              </a:ext>
            </a:extLst>
          </p:cNvPr>
          <p:cNvSpPr txBox="1"/>
          <p:nvPr/>
        </p:nvSpPr>
        <p:spPr>
          <a:xfrm>
            <a:off x="1176734" y="4300133"/>
            <a:ext cx="7400132" cy="1290097"/>
          </a:xfrm>
          <a:prstGeom prst="rect">
            <a:avLst/>
          </a:prstGeom>
          <a:noFill/>
        </p:spPr>
        <p:txBody>
          <a:bodyPr wrap="square">
            <a:spAutoFit/>
          </a:bodyPr>
          <a:lstStyle/>
          <a:p>
            <a:pPr marL="12700">
              <a:spcBef>
                <a:spcPts val="675"/>
              </a:spcBef>
              <a:buClr>
                <a:schemeClr val="tx1"/>
              </a:buClr>
              <a:buSzPct val="58928"/>
              <a:tabLst>
                <a:tab pos="354965" algn="l"/>
                <a:tab pos="355600" algn="l"/>
              </a:tabLst>
              <a:defRPr/>
            </a:pPr>
            <a:r>
              <a:rPr lang="en-US" sz="2400" spc="-10" dirty="0">
                <a:latin typeface="Tahoma"/>
                <a:cs typeface="Tahoma"/>
              </a:rPr>
              <a:t>= (Theory obt. /100) * 67 + (Lab obt. /100) * 33</a:t>
            </a:r>
          </a:p>
          <a:p>
            <a:pPr marL="12700">
              <a:spcBef>
                <a:spcPts val="675"/>
              </a:spcBef>
              <a:buClr>
                <a:schemeClr val="tx1"/>
              </a:buClr>
              <a:buSzPct val="58928"/>
              <a:tabLst>
                <a:tab pos="354965" algn="l"/>
                <a:tab pos="355600" algn="l"/>
              </a:tabLst>
              <a:defRPr/>
            </a:pPr>
            <a:r>
              <a:rPr lang="en-US" sz="2400" b="1" spc="-10" dirty="0">
                <a:solidFill>
                  <a:srgbClr val="FF0000"/>
                </a:solidFill>
                <a:latin typeface="Tahoma"/>
                <a:cs typeface="Tahoma"/>
              </a:rPr>
              <a:t>Note: </a:t>
            </a:r>
            <a:r>
              <a:rPr lang="en-US" sz="2400" spc="-10" dirty="0">
                <a:latin typeface="Tahoma"/>
                <a:cs typeface="Tahoma"/>
              </a:rPr>
              <a:t>50% marks mandatory in both Theory and Lab for passing the course</a:t>
            </a:r>
            <a:endParaRPr lang="en-US" sz="2400" dirty="0">
              <a:latin typeface="Tahoma"/>
              <a:cs typeface="Tahoma"/>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1">
            <a:extLst>
              <a:ext uri="{FF2B5EF4-FFF2-40B4-BE49-F238E27FC236}">
                <a16:creationId xmlns:a16="http://schemas.microsoft.com/office/drawing/2014/main" id="{E455BA93-5FDD-2D81-B9D3-683229486795}"/>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B5D42887-BE12-4671-9088-07FF7ACCF0AF}" type="slidenum">
              <a:rPr lang="en-US" altLang="en-US" sz="1200">
                <a:solidFill>
                  <a:schemeClr val="bg1"/>
                </a:solidFill>
              </a:rPr>
              <a:pPr algn="r" eaLnBrk="1" hangingPunct="1"/>
              <a:t>30</a:t>
            </a:fld>
            <a:endParaRPr lang="en-US" altLang="en-US" sz="1200">
              <a:solidFill>
                <a:schemeClr val="bg1"/>
              </a:solidFill>
            </a:endParaRPr>
          </a:p>
        </p:txBody>
      </p:sp>
      <p:sp>
        <p:nvSpPr>
          <p:cNvPr id="47107" name="Title 1">
            <a:extLst>
              <a:ext uri="{FF2B5EF4-FFF2-40B4-BE49-F238E27FC236}">
                <a16:creationId xmlns:a16="http://schemas.microsoft.com/office/drawing/2014/main" id="{C0A9FE28-64EC-F671-18A1-8B155A67070C}"/>
              </a:ext>
            </a:extLst>
          </p:cNvPr>
          <p:cNvSpPr>
            <a:spLocks noGrp="1"/>
          </p:cNvSpPr>
          <p:nvPr>
            <p:ph type="title" idx="4294967295"/>
          </p:nvPr>
        </p:nvSpPr>
        <p:spPr>
          <a:xfrm>
            <a:off x="457200" y="228600"/>
            <a:ext cx="5105400" cy="574039"/>
          </a:xfrm>
        </p:spPr>
        <p:txBody>
          <a:bodyPr anchor="b"/>
          <a:lstStyle/>
          <a:p>
            <a:pPr eaLnBrk="1" hangingPunct="1"/>
            <a:r>
              <a:rPr lang="en-US" altLang="en-US" dirty="0"/>
              <a:t>Mainframe Computers</a:t>
            </a:r>
          </a:p>
        </p:txBody>
      </p:sp>
      <p:pic>
        <p:nvPicPr>
          <p:cNvPr id="47108" name="Picture 4" descr="Fig1-18.JPG">
            <a:extLst>
              <a:ext uri="{FF2B5EF4-FFF2-40B4-BE49-F238E27FC236}">
                <a16:creationId xmlns:a16="http://schemas.microsoft.com/office/drawing/2014/main" id="{4A3B0C54-D4D4-A82D-436D-4629A56BAE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371600"/>
            <a:ext cx="3743325" cy="457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1">
            <a:extLst>
              <a:ext uri="{FF2B5EF4-FFF2-40B4-BE49-F238E27FC236}">
                <a16:creationId xmlns:a16="http://schemas.microsoft.com/office/drawing/2014/main" id="{A273D105-C223-CDB7-67CD-E903B4EDAA1A}"/>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129FA739-6AB2-46D7-92BB-FA81AB8953E2}" type="slidenum">
              <a:rPr lang="en-US" altLang="en-US" sz="1200">
                <a:solidFill>
                  <a:schemeClr val="bg1"/>
                </a:solidFill>
              </a:rPr>
              <a:pPr algn="r" eaLnBrk="1" hangingPunct="1"/>
              <a:t>31</a:t>
            </a:fld>
            <a:endParaRPr lang="en-US" altLang="en-US" sz="1200">
              <a:solidFill>
                <a:schemeClr val="bg1"/>
              </a:solidFill>
            </a:endParaRPr>
          </a:p>
        </p:txBody>
      </p:sp>
      <p:sp>
        <p:nvSpPr>
          <p:cNvPr id="48131" name="Title 1">
            <a:extLst>
              <a:ext uri="{FF2B5EF4-FFF2-40B4-BE49-F238E27FC236}">
                <a16:creationId xmlns:a16="http://schemas.microsoft.com/office/drawing/2014/main" id="{61B99B57-27FE-42A9-8258-E80AA1D84F01}"/>
              </a:ext>
            </a:extLst>
          </p:cNvPr>
          <p:cNvSpPr>
            <a:spLocks noGrp="1"/>
          </p:cNvSpPr>
          <p:nvPr>
            <p:ph type="title" idx="4294967295"/>
          </p:nvPr>
        </p:nvSpPr>
        <p:spPr>
          <a:xfrm>
            <a:off x="457200" y="330517"/>
            <a:ext cx="3713479" cy="574039"/>
          </a:xfrm>
        </p:spPr>
        <p:txBody>
          <a:bodyPr anchor="b"/>
          <a:lstStyle/>
          <a:p>
            <a:pPr eaLnBrk="1" hangingPunct="1"/>
            <a:r>
              <a:rPr lang="en-US" altLang="en-US"/>
              <a:t>Supercomputers</a:t>
            </a:r>
          </a:p>
        </p:txBody>
      </p:sp>
      <p:sp>
        <p:nvSpPr>
          <p:cNvPr id="82946" name="Content Placeholder 2">
            <a:extLst>
              <a:ext uri="{FF2B5EF4-FFF2-40B4-BE49-F238E27FC236}">
                <a16:creationId xmlns:a16="http://schemas.microsoft.com/office/drawing/2014/main" id="{D7898658-E3AD-ABE7-7513-B077F61202FB}"/>
              </a:ext>
            </a:extLst>
          </p:cNvPr>
          <p:cNvSpPr>
            <a:spLocks noGrp="1"/>
          </p:cNvSpPr>
          <p:nvPr>
            <p:ph idx="4294967295"/>
          </p:nvPr>
        </p:nvSpPr>
        <p:spPr>
          <a:xfrm>
            <a:off x="609600" y="1143000"/>
            <a:ext cx="7772400" cy="2687402"/>
          </a:xfrm>
        </p:spPr>
        <p:txBody>
          <a:bodyPr/>
          <a:lstStyle/>
          <a:p>
            <a:pPr eaLnBrk="1" hangingPunct="1">
              <a:spcBef>
                <a:spcPts val="500"/>
              </a:spcBef>
              <a:spcAft>
                <a:spcPct val="5000"/>
              </a:spcAft>
            </a:pPr>
            <a:r>
              <a:rPr lang="en-US" altLang="en-US" dirty="0">
                <a:latin typeface="Tahoma" panose="020B0604030504040204" pitchFamily="34" charset="0"/>
                <a:ea typeface="Tahoma" panose="020B0604030504040204" pitchFamily="34" charset="0"/>
                <a:cs typeface="Tahoma" panose="020B0604030504040204" pitchFamily="34" charset="0"/>
              </a:rPr>
              <a:t>Supercomputer: Fastest, most expensive, most powerful type of computer</a:t>
            </a:r>
          </a:p>
          <a:p>
            <a:pPr marL="742950" lvl="1" indent="-285750" eaLnBrk="1" hangingPunct="1">
              <a:spcBef>
                <a:spcPts val="500"/>
              </a:spcBef>
              <a:spcAft>
                <a:spcPct val="5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Commonly built by connecting hundreds of smaller computers, supercomputing cluster</a:t>
            </a:r>
          </a:p>
          <a:p>
            <a:pPr marL="742950" lvl="1" indent="-285750" eaLnBrk="1" hangingPunct="1">
              <a:spcBef>
                <a:spcPts val="500"/>
              </a:spcBef>
              <a:spcAft>
                <a:spcPct val="5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Used for space exploration, missile guidance, satellites, weather forecast, oil exploration, scientific research, complex Web sites, decision support systems, 3D applications, etc.</a:t>
            </a:r>
          </a:p>
          <a:p>
            <a:pPr lvl="1" eaLnBrk="1" hangingPunct="1">
              <a:lnSpc>
                <a:spcPct val="90000"/>
              </a:lnSpc>
              <a:spcBef>
                <a:spcPct val="5000"/>
              </a:spcBef>
              <a:spcAft>
                <a:spcPct val="5000"/>
              </a:spcAft>
              <a:buFontTx/>
              <a:buNone/>
            </a:pP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1">
            <a:extLst>
              <a:ext uri="{FF2B5EF4-FFF2-40B4-BE49-F238E27FC236}">
                <a16:creationId xmlns:a16="http://schemas.microsoft.com/office/drawing/2014/main" id="{E279DD54-83A7-FC02-AD5D-F53D6B0181DD}"/>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B5A0AB70-5A76-4535-BE23-BFA283C16E23}" type="slidenum">
              <a:rPr lang="en-US" altLang="en-US" sz="1200">
                <a:solidFill>
                  <a:schemeClr val="bg1"/>
                </a:solidFill>
              </a:rPr>
              <a:pPr algn="r" eaLnBrk="1" hangingPunct="1"/>
              <a:t>32</a:t>
            </a:fld>
            <a:endParaRPr lang="en-US" altLang="en-US" sz="1200">
              <a:solidFill>
                <a:schemeClr val="bg1"/>
              </a:solidFill>
            </a:endParaRPr>
          </a:p>
        </p:txBody>
      </p:sp>
      <p:sp>
        <p:nvSpPr>
          <p:cNvPr id="49155" name="Title 1">
            <a:extLst>
              <a:ext uri="{FF2B5EF4-FFF2-40B4-BE49-F238E27FC236}">
                <a16:creationId xmlns:a16="http://schemas.microsoft.com/office/drawing/2014/main" id="{F722552F-9252-DC9B-86E1-B96C04E62E3C}"/>
              </a:ext>
            </a:extLst>
          </p:cNvPr>
          <p:cNvSpPr>
            <a:spLocks noGrp="1"/>
          </p:cNvSpPr>
          <p:nvPr>
            <p:ph type="title" idx="4294967295"/>
          </p:nvPr>
        </p:nvSpPr>
        <p:spPr>
          <a:xfrm>
            <a:off x="457200" y="227330"/>
            <a:ext cx="3713479" cy="574039"/>
          </a:xfrm>
        </p:spPr>
        <p:txBody>
          <a:bodyPr anchor="b"/>
          <a:lstStyle/>
          <a:p>
            <a:pPr eaLnBrk="1" hangingPunct="1"/>
            <a:r>
              <a:rPr lang="en-US" altLang="en-US" dirty="0"/>
              <a:t>Supercomputers</a:t>
            </a:r>
          </a:p>
        </p:txBody>
      </p:sp>
      <p:pic>
        <p:nvPicPr>
          <p:cNvPr id="49156" name="Picture 2">
            <a:extLst>
              <a:ext uri="{FF2B5EF4-FFF2-40B4-BE49-F238E27FC236}">
                <a16:creationId xmlns:a16="http://schemas.microsoft.com/office/drawing/2014/main" id="{D73251BF-0CC3-9D8D-2482-21AB3133C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114" y="1371600"/>
            <a:ext cx="4235450" cy="466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1">
            <a:extLst>
              <a:ext uri="{FF2B5EF4-FFF2-40B4-BE49-F238E27FC236}">
                <a16:creationId xmlns:a16="http://schemas.microsoft.com/office/drawing/2014/main" id="{E0B12120-BA47-D8A2-0167-5CA68B101B5A}"/>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6DF74E4A-0161-471A-9F47-07E4CC54AB24}" type="slidenum">
              <a:rPr lang="en-US" altLang="en-US" sz="1200">
                <a:solidFill>
                  <a:schemeClr val="bg1"/>
                </a:solidFill>
              </a:rPr>
              <a:pPr algn="r" eaLnBrk="1" hangingPunct="1"/>
              <a:t>33</a:t>
            </a:fld>
            <a:endParaRPr lang="en-US" altLang="en-US" sz="1200">
              <a:solidFill>
                <a:schemeClr val="bg1"/>
              </a:solidFill>
            </a:endParaRPr>
          </a:p>
        </p:txBody>
      </p:sp>
      <p:sp>
        <p:nvSpPr>
          <p:cNvPr id="50179" name="Title 1">
            <a:extLst>
              <a:ext uri="{FF2B5EF4-FFF2-40B4-BE49-F238E27FC236}">
                <a16:creationId xmlns:a16="http://schemas.microsoft.com/office/drawing/2014/main" id="{920E1630-F776-2BDD-C8B8-F00B2560C8B2}"/>
              </a:ext>
            </a:extLst>
          </p:cNvPr>
          <p:cNvSpPr>
            <a:spLocks noGrp="1"/>
          </p:cNvSpPr>
          <p:nvPr>
            <p:ph type="title" idx="4294967295"/>
          </p:nvPr>
        </p:nvSpPr>
        <p:spPr>
          <a:xfrm>
            <a:off x="551645" y="230823"/>
            <a:ext cx="3713479" cy="574039"/>
          </a:xfrm>
        </p:spPr>
        <p:txBody>
          <a:bodyPr anchor="b"/>
          <a:lstStyle/>
          <a:p>
            <a:pPr eaLnBrk="1" hangingPunct="1"/>
            <a:r>
              <a:rPr lang="en-US" altLang="en-US" dirty="0"/>
              <a:t>Quick Quiz</a:t>
            </a:r>
          </a:p>
        </p:txBody>
      </p:sp>
      <p:sp>
        <p:nvSpPr>
          <p:cNvPr id="68610" name="Content Placeholder 2">
            <a:extLst>
              <a:ext uri="{FF2B5EF4-FFF2-40B4-BE49-F238E27FC236}">
                <a16:creationId xmlns:a16="http://schemas.microsoft.com/office/drawing/2014/main" id="{5DB7609F-D15A-E51F-4B4E-AE36A3BF4618}"/>
              </a:ext>
            </a:extLst>
          </p:cNvPr>
          <p:cNvSpPr>
            <a:spLocks noGrp="1"/>
          </p:cNvSpPr>
          <p:nvPr>
            <p:ph idx="4294967295"/>
          </p:nvPr>
        </p:nvSpPr>
        <p:spPr>
          <a:xfrm>
            <a:off x="551645" y="1168400"/>
            <a:ext cx="7772400" cy="4708981"/>
          </a:xfrm>
        </p:spPr>
        <p:txBody>
          <a:bodyPr/>
          <a:lstStyle/>
          <a:p>
            <a:pPr marL="457200" indent="-457200">
              <a:buFontTx/>
              <a:buNone/>
              <a:defRPr/>
            </a:pPr>
            <a:r>
              <a:rPr lang="en-US" dirty="0">
                <a:latin typeface="Tahoma" panose="020B0604030504040204" pitchFamily="34" charset="0"/>
                <a:ea typeface="Tahoma" panose="020B0604030504040204" pitchFamily="34" charset="0"/>
                <a:cs typeface="Tahoma" panose="020B0604030504040204" pitchFamily="34" charset="0"/>
              </a:rPr>
              <a:t>1. A tablet PC is an example of a(n) _____________. </a:t>
            </a:r>
          </a:p>
          <a:p>
            <a:pPr marL="857250" lvl="1" indent="-400050">
              <a:buFontTx/>
              <a:buNone/>
              <a:defRPr/>
            </a:pPr>
            <a:r>
              <a:rPr lang="en-US" dirty="0">
                <a:latin typeface="Tahoma" panose="020B0604030504040204" pitchFamily="34" charset="0"/>
                <a:ea typeface="Tahoma" panose="020B0604030504040204" pitchFamily="34" charset="0"/>
                <a:cs typeface="Tahoma" panose="020B0604030504040204" pitchFamily="34" charset="0"/>
              </a:rPr>
              <a:t>a. Desktop computer</a:t>
            </a:r>
          </a:p>
          <a:p>
            <a:pPr lvl="1">
              <a:buFontTx/>
              <a:buNone/>
              <a:defRPr/>
            </a:pPr>
            <a:r>
              <a:rPr lang="en-US" dirty="0">
                <a:latin typeface="Tahoma" panose="020B0604030504040204" pitchFamily="34" charset="0"/>
                <a:ea typeface="Tahoma" panose="020B0604030504040204" pitchFamily="34" charset="0"/>
                <a:cs typeface="Tahoma" panose="020B0604030504040204" pitchFamily="34" charset="0"/>
              </a:rPr>
              <a:t>b. Portable PC</a:t>
            </a:r>
          </a:p>
          <a:p>
            <a:pPr lvl="1">
              <a:buFontTx/>
              <a:buNone/>
              <a:defRPr/>
            </a:pPr>
            <a:r>
              <a:rPr lang="en-US" dirty="0">
                <a:latin typeface="Tahoma" panose="020B0604030504040204" pitchFamily="34" charset="0"/>
                <a:ea typeface="Tahoma" panose="020B0604030504040204" pitchFamily="34" charset="0"/>
                <a:cs typeface="Tahoma" panose="020B0604030504040204" pitchFamily="34" charset="0"/>
              </a:rPr>
              <a:t>c. Internet appliance</a:t>
            </a:r>
          </a:p>
          <a:p>
            <a:pPr>
              <a:buFontTx/>
              <a:buNone/>
              <a:defRPr/>
            </a:pPr>
            <a:r>
              <a:rPr lang="en-US" dirty="0">
                <a:latin typeface="Tahoma" panose="020B0604030504040204" pitchFamily="34" charset="0"/>
                <a:ea typeface="Tahoma" panose="020B0604030504040204" pitchFamily="34" charset="0"/>
                <a:cs typeface="Tahoma" panose="020B0604030504040204" pitchFamily="34" charset="0"/>
              </a:rPr>
              <a:t>2. True or False: The terms mainframe computer and supercomputer are interchangeable; both refer to the largest, most powerful computers. </a:t>
            </a:r>
          </a:p>
          <a:p>
            <a:pPr>
              <a:buFontTx/>
              <a:buNone/>
              <a:defRPr/>
            </a:pPr>
            <a:r>
              <a:rPr lang="en-US" dirty="0">
                <a:latin typeface="Tahoma" panose="020B0604030504040204" pitchFamily="34" charset="0"/>
                <a:ea typeface="Tahoma" panose="020B0604030504040204" pitchFamily="34" charset="0"/>
                <a:cs typeface="Tahoma" panose="020B0604030504040204" pitchFamily="34" charset="0"/>
              </a:rPr>
              <a:t>3. A smartphone is an example of a(n) _____________. </a:t>
            </a:r>
          </a:p>
          <a:p>
            <a:pPr>
              <a:buFontTx/>
              <a:buNone/>
              <a:defRPr/>
            </a:pPr>
            <a:r>
              <a:rPr lang="en-US" dirty="0">
                <a:latin typeface="Tahoma" panose="020B0604030504040204" pitchFamily="34" charset="0"/>
                <a:ea typeface="Tahoma" panose="020B0604030504040204" pitchFamily="34" charset="0"/>
                <a:cs typeface="Tahoma" panose="020B0604030504040204" pitchFamily="34" charset="0"/>
              </a:rPr>
              <a:t>Answers: </a:t>
            </a:r>
          </a:p>
          <a:p>
            <a:pPr>
              <a:buFontTx/>
              <a:buNone/>
              <a:defRPr/>
            </a:pPr>
            <a:r>
              <a:rPr lang="en-US" dirty="0">
                <a:latin typeface="Tahoma" panose="020B0604030504040204" pitchFamily="34" charset="0"/>
                <a:ea typeface="Tahoma" panose="020B0604030504040204" pitchFamily="34" charset="0"/>
                <a:cs typeface="Tahoma" panose="020B0604030504040204" pitchFamily="34" charset="0"/>
              </a:rPr>
              <a:t>1) b; 2) False; 3) mobile device</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861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BFC6199-90B2-A1BF-69FD-A8A810E7B395}"/>
              </a:ext>
            </a:extLst>
          </p:cNvPr>
          <p:cNvSpPr txBox="1">
            <a:spLocks noGrp="1"/>
          </p:cNvSpPr>
          <p:nvPr>
            <p:ph type="title"/>
          </p:nvPr>
        </p:nvSpPr>
        <p:spPr>
          <a:xfrm>
            <a:off x="460375" y="381000"/>
            <a:ext cx="8074025" cy="567463"/>
          </a:xfrm>
        </p:spPr>
        <p:txBody>
          <a:bodyPr wrap="square" lIns="0" tIns="13335" rIns="0" bIns="0" rtlCol="0">
            <a:spAutoFit/>
          </a:bodyPr>
          <a:lstStyle/>
          <a:p>
            <a:pPr marL="12700">
              <a:spcBef>
                <a:spcPts val="105"/>
              </a:spcBef>
              <a:defRPr/>
            </a:pPr>
            <a:r>
              <a:rPr lang="en-US" spc="-5" dirty="0"/>
              <a:t>Data vs Information</a:t>
            </a:r>
            <a:endParaRPr dirty="0"/>
          </a:p>
        </p:txBody>
      </p:sp>
      <p:sp>
        <p:nvSpPr>
          <p:cNvPr id="12291" name="object 3">
            <a:extLst>
              <a:ext uri="{FF2B5EF4-FFF2-40B4-BE49-F238E27FC236}">
                <a16:creationId xmlns:a16="http://schemas.microsoft.com/office/drawing/2014/main" id="{4A49DE9D-0368-146D-7FB6-025F5E471AA2}"/>
              </a:ext>
            </a:extLst>
          </p:cNvPr>
          <p:cNvSpPr txBox="1">
            <a:spLocks noChangeArrowheads="1"/>
          </p:cNvSpPr>
          <p:nvPr/>
        </p:nvSpPr>
        <p:spPr bwMode="auto">
          <a:xfrm>
            <a:off x="460375" y="1149530"/>
            <a:ext cx="8247063" cy="2143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tabLst>
                <a:tab pos="354013" algn="l"/>
                <a:tab pos="355600" algn="l"/>
              </a:tabLst>
              <a:defRPr sz="2400">
                <a:solidFill>
                  <a:schemeClr val="tx1"/>
                </a:solidFill>
                <a:latin typeface="Times" panose="02020603050405020304" pitchFamily="18" charset="0"/>
              </a:defRPr>
            </a:lvl1pPr>
            <a:lvl2pPr marL="742950" indent="-285750">
              <a:tabLst>
                <a:tab pos="354013" algn="l"/>
                <a:tab pos="355600" algn="l"/>
              </a:tabLst>
              <a:defRPr sz="2400">
                <a:solidFill>
                  <a:schemeClr val="tx1"/>
                </a:solidFill>
                <a:latin typeface="Times" panose="02020603050405020304" pitchFamily="18" charset="0"/>
              </a:defRPr>
            </a:lvl2pPr>
            <a:lvl3pPr marL="1143000" indent="-228600">
              <a:tabLst>
                <a:tab pos="354013" algn="l"/>
                <a:tab pos="355600" algn="l"/>
              </a:tabLst>
              <a:defRPr sz="2400">
                <a:solidFill>
                  <a:schemeClr val="tx1"/>
                </a:solidFill>
                <a:latin typeface="Times" panose="02020603050405020304" pitchFamily="18" charset="0"/>
              </a:defRPr>
            </a:lvl3pPr>
            <a:lvl4pPr marL="1600200" indent="-228600">
              <a:tabLst>
                <a:tab pos="354013" algn="l"/>
                <a:tab pos="355600" algn="l"/>
              </a:tabLst>
              <a:defRPr sz="2400">
                <a:solidFill>
                  <a:schemeClr val="tx1"/>
                </a:solidFill>
                <a:latin typeface="Times" panose="02020603050405020304" pitchFamily="18" charset="0"/>
              </a:defRPr>
            </a:lvl4pPr>
            <a:lvl5pPr marL="2057400" indent="-228600">
              <a:tabLst>
                <a:tab pos="354013" algn="l"/>
                <a:tab pos="355600" algn="l"/>
              </a:tabLst>
              <a:defRPr sz="2400">
                <a:solidFill>
                  <a:schemeClr val="tx1"/>
                </a:solidFill>
                <a:latin typeface="Times" panose="02020603050405020304" pitchFamily="18" charset="0"/>
              </a:defRPr>
            </a:lvl5pPr>
            <a:lvl6pPr marL="25146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6pPr>
            <a:lvl7pPr marL="29718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7pPr>
            <a:lvl8pPr marL="34290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8pPr>
            <a:lvl9pPr marL="38862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9pPr>
          </a:lstStyle>
          <a:p>
            <a:pPr marL="12700" indent="0">
              <a:spcBef>
                <a:spcPts val="100"/>
              </a:spcBef>
              <a:buClr>
                <a:schemeClr val="tx1"/>
              </a:buClr>
              <a:buSzPct val="59000"/>
            </a:pPr>
            <a:r>
              <a:rPr lang="en-US" sz="2800" b="0" i="0" dirty="0">
                <a:effectLst/>
                <a:latin typeface="Tahoma" panose="020B0604030504040204" pitchFamily="34" charset="0"/>
                <a:ea typeface="Tahoma" panose="020B0604030504040204" pitchFamily="34" charset="0"/>
                <a:cs typeface="Tahoma" panose="020B0604030504040204" pitchFamily="34" charset="0"/>
              </a:rPr>
              <a:t>Data</a:t>
            </a:r>
          </a:p>
          <a:p>
            <a:pPr>
              <a:spcBef>
                <a:spcPts val="100"/>
              </a:spcBef>
              <a:buClr>
                <a:schemeClr val="tx1"/>
              </a:buClr>
              <a:buSzPct val="59000"/>
              <a:buFont typeface="Wingdings" panose="05000000000000000000" pitchFamily="2" charset="2"/>
              <a:buChar char="§"/>
            </a:pPr>
            <a:r>
              <a:rPr lang="en-US" sz="2000" b="0" i="0" dirty="0">
                <a:effectLst/>
                <a:latin typeface="Tahoma" panose="020B0604030504040204" pitchFamily="34" charset="0"/>
                <a:ea typeface="Tahoma" panose="020B0604030504040204" pitchFamily="34" charset="0"/>
                <a:cs typeface="Tahoma" panose="020B0604030504040204" pitchFamily="34" charset="0"/>
              </a:rPr>
              <a:t>Data is raw, unorganized facts that need to be processed. </a:t>
            </a:r>
            <a:r>
              <a:rPr lang="en-US" altLang="en-US" sz="2000" dirty="0">
                <a:latin typeface="Tahoma" panose="020B0604030504040204" pitchFamily="34" charset="0"/>
                <a:ea typeface="Tahoma" panose="020B0604030504040204" pitchFamily="34" charset="0"/>
                <a:cs typeface="Tahoma" panose="020B0604030504040204" pitchFamily="34" charset="0"/>
              </a:rPr>
              <a:t>Can be in the form of text, graphics, audio, or video</a:t>
            </a:r>
          </a:p>
          <a:p>
            <a:pPr marL="12700" indent="0">
              <a:spcBef>
                <a:spcPts val="100"/>
              </a:spcBef>
              <a:buClr>
                <a:schemeClr val="tx1"/>
              </a:buClr>
              <a:buSzPct val="59000"/>
            </a:pPr>
            <a:r>
              <a:rPr lang="en-US" sz="2800" b="0" i="0" dirty="0">
                <a:effectLst/>
                <a:latin typeface="Tahoma" panose="020B0604030504040204" pitchFamily="34" charset="0"/>
                <a:ea typeface="Tahoma" panose="020B0604030504040204" pitchFamily="34" charset="0"/>
                <a:cs typeface="Tahoma" panose="020B0604030504040204" pitchFamily="34" charset="0"/>
              </a:rPr>
              <a:t>Information</a:t>
            </a:r>
          </a:p>
          <a:p>
            <a:pPr>
              <a:spcBef>
                <a:spcPts val="100"/>
              </a:spcBef>
              <a:buClr>
                <a:schemeClr val="tx1"/>
              </a:buClr>
              <a:buSzPct val="59000"/>
              <a:buFont typeface="Wingdings" panose="05000000000000000000" pitchFamily="2" charset="2"/>
              <a:buChar char="§"/>
            </a:pPr>
            <a:r>
              <a:rPr lang="en-US" sz="2000" b="0" i="0" dirty="0">
                <a:effectLst/>
                <a:latin typeface="Tahoma" panose="020B0604030504040204" pitchFamily="34" charset="0"/>
                <a:ea typeface="Tahoma" panose="020B0604030504040204" pitchFamily="34" charset="0"/>
                <a:cs typeface="Tahoma" panose="020B0604030504040204" pitchFamily="34" charset="0"/>
              </a:rPr>
              <a:t>When data is processed, organized, structured or presented in a given context so as to make it useful, it is called information.</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E38C3E15-FB6F-974A-2912-AC9539D55DAC}"/>
              </a:ext>
            </a:extLst>
          </p:cNvPr>
          <p:cNvPicPr>
            <a:picLocks noChangeAspect="1"/>
          </p:cNvPicPr>
          <p:nvPr/>
        </p:nvPicPr>
        <p:blipFill>
          <a:blip r:embed="rId2"/>
          <a:stretch>
            <a:fillRect/>
          </a:stretch>
        </p:blipFill>
        <p:spPr>
          <a:xfrm>
            <a:off x="2791879" y="3810000"/>
            <a:ext cx="3560241" cy="2143536"/>
          </a:xfrm>
          <a:prstGeom prst="rect">
            <a:avLst/>
          </a:prstGeom>
        </p:spPr>
      </p:pic>
    </p:spTree>
    <p:extLst>
      <p:ext uri="{BB962C8B-B14F-4D97-AF65-F5344CB8AC3E}">
        <p14:creationId xmlns:p14="http://schemas.microsoft.com/office/powerpoint/2010/main" val="2205635035"/>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BFC6199-90B2-A1BF-69FD-A8A810E7B395}"/>
              </a:ext>
            </a:extLst>
          </p:cNvPr>
          <p:cNvSpPr txBox="1">
            <a:spLocks noGrp="1"/>
          </p:cNvSpPr>
          <p:nvPr>
            <p:ph type="title"/>
          </p:nvPr>
        </p:nvSpPr>
        <p:spPr>
          <a:xfrm>
            <a:off x="460375" y="381000"/>
            <a:ext cx="8074025" cy="567463"/>
          </a:xfrm>
        </p:spPr>
        <p:txBody>
          <a:bodyPr wrap="square" lIns="0" tIns="13335" rIns="0" bIns="0" rtlCol="0">
            <a:spAutoFit/>
          </a:bodyPr>
          <a:lstStyle/>
          <a:p>
            <a:pPr marL="12700">
              <a:spcBef>
                <a:spcPts val="105"/>
              </a:spcBef>
              <a:defRPr/>
            </a:pPr>
            <a:r>
              <a:rPr lang="en-US" spc="-5" dirty="0"/>
              <a:t>Information Technology?</a:t>
            </a:r>
            <a:endParaRPr dirty="0"/>
          </a:p>
        </p:txBody>
      </p:sp>
      <p:sp>
        <p:nvSpPr>
          <p:cNvPr id="12291" name="object 3">
            <a:extLst>
              <a:ext uri="{FF2B5EF4-FFF2-40B4-BE49-F238E27FC236}">
                <a16:creationId xmlns:a16="http://schemas.microsoft.com/office/drawing/2014/main" id="{4A49DE9D-0368-146D-7FB6-025F5E471AA2}"/>
              </a:ext>
            </a:extLst>
          </p:cNvPr>
          <p:cNvSpPr txBox="1">
            <a:spLocks noChangeArrowheads="1"/>
          </p:cNvSpPr>
          <p:nvPr/>
        </p:nvSpPr>
        <p:spPr bwMode="auto">
          <a:xfrm>
            <a:off x="460375" y="1149530"/>
            <a:ext cx="8247063" cy="3225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tabLst>
                <a:tab pos="354013" algn="l"/>
                <a:tab pos="355600" algn="l"/>
              </a:tabLst>
              <a:defRPr sz="2400">
                <a:solidFill>
                  <a:schemeClr val="tx1"/>
                </a:solidFill>
                <a:latin typeface="Times" panose="02020603050405020304" pitchFamily="18" charset="0"/>
              </a:defRPr>
            </a:lvl1pPr>
            <a:lvl2pPr marL="742950" indent="-285750">
              <a:tabLst>
                <a:tab pos="354013" algn="l"/>
                <a:tab pos="355600" algn="l"/>
              </a:tabLst>
              <a:defRPr sz="2400">
                <a:solidFill>
                  <a:schemeClr val="tx1"/>
                </a:solidFill>
                <a:latin typeface="Times" panose="02020603050405020304" pitchFamily="18" charset="0"/>
              </a:defRPr>
            </a:lvl2pPr>
            <a:lvl3pPr marL="1143000" indent="-228600">
              <a:tabLst>
                <a:tab pos="354013" algn="l"/>
                <a:tab pos="355600" algn="l"/>
              </a:tabLst>
              <a:defRPr sz="2400">
                <a:solidFill>
                  <a:schemeClr val="tx1"/>
                </a:solidFill>
                <a:latin typeface="Times" panose="02020603050405020304" pitchFamily="18" charset="0"/>
              </a:defRPr>
            </a:lvl3pPr>
            <a:lvl4pPr marL="1600200" indent="-228600">
              <a:tabLst>
                <a:tab pos="354013" algn="l"/>
                <a:tab pos="355600" algn="l"/>
              </a:tabLst>
              <a:defRPr sz="2400">
                <a:solidFill>
                  <a:schemeClr val="tx1"/>
                </a:solidFill>
                <a:latin typeface="Times" panose="02020603050405020304" pitchFamily="18" charset="0"/>
              </a:defRPr>
            </a:lvl4pPr>
            <a:lvl5pPr marL="2057400" indent="-228600">
              <a:tabLst>
                <a:tab pos="354013" algn="l"/>
                <a:tab pos="355600" algn="l"/>
              </a:tabLst>
              <a:defRPr sz="2400">
                <a:solidFill>
                  <a:schemeClr val="tx1"/>
                </a:solidFill>
                <a:latin typeface="Times" panose="02020603050405020304" pitchFamily="18" charset="0"/>
              </a:defRPr>
            </a:lvl5pPr>
            <a:lvl6pPr marL="25146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6pPr>
            <a:lvl7pPr marL="29718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7pPr>
            <a:lvl8pPr marL="34290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8pPr>
            <a:lvl9pPr marL="38862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9pPr>
          </a:lstStyle>
          <a:p>
            <a:r>
              <a:rPr lang="en-US" sz="2000" b="1" dirty="0"/>
              <a:t>1. Technology</a:t>
            </a:r>
          </a:p>
          <a:p>
            <a:r>
              <a:rPr lang="en-US" sz="2000" dirty="0"/>
              <a:t>Technology refers to the application of scientific knowledge to create tools, systems, and methods that solve problems and improve human life. It includes both physical and digital innovations across various fields.</a:t>
            </a:r>
          </a:p>
          <a:p>
            <a:r>
              <a:rPr lang="en-US" sz="2000" b="1" dirty="0"/>
              <a:t>Examples of Technology:</a:t>
            </a:r>
            <a:endParaRPr lang="en-US" sz="2000" dirty="0"/>
          </a:p>
          <a:p>
            <a:pPr>
              <a:buFont typeface="Arial" panose="020B0604020202020204" pitchFamily="34" charset="0"/>
              <a:buChar char="•"/>
            </a:pPr>
            <a:r>
              <a:rPr lang="en-US" sz="2000" dirty="0"/>
              <a:t>Mechanical tools (e.g., cars, engines, industrial machines)</a:t>
            </a:r>
          </a:p>
          <a:p>
            <a:pPr>
              <a:buFont typeface="Arial" panose="020B0604020202020204" pitchFamily="34" charset="0"/>
              <a:buChar char="•"/>
            </a:pPr>
            <a:r>
              <a:rPr lang="en-US" sz="2000" dirty="0"/>
              <a:t>Electronics (e.g., smartphones, televisions, medical devices)</a:t>
            </a:r>
          </a:p>
          <a:p>
            <a:pPr>
              <a:buFont typeface="Arial" panose="020B0604020202020204" pitchFamily="34" charset="0"/>
              <a:buChar char="•"/>
            </a:pPr>
            <a:r>
              <a:rPr lang="en-US" sz="2000" dirty="0"/>
              <a:t>Software and automation systems</a:t>
            </a:r>
          </a:p>
          <a:p>
            <a:pPr>
              <a:buFont typeface="Arial" panose="020B0604020202020204" pitchFamily="34" charset="0"/>
              <a:buChar char="•"/>
            </a:pPr>
            <a:r>
              <a:rPr lang="en-US" sz="2000" dirty="0"/>
              <a:t>Biotechnology (e.g., genetic engineering, medical advancements)</a:t>
            </a:r>
          </a:p>
          <a:p>
            <a:pPr marL="12700" indent="0">
              <a:spcBef>
                <a:spcPts val="100"/>
              </a:spcBef>
              <a:buClr>
                <a:schemeClr val="tx1"/>
              </a:buClr>
              <a:buSzPct val="59000"/>
            </a:pPr>
            <a:endParaRPr lang="en-US" altLang="en-US"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04850044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5BACA-0E9E-B18D-FD13-D81E5E01D5F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634F3F5-CF8E-DE5A-A264-45657870B3D2}"/>
              </a:ext>
            </a:extLst>
          </p:cNvPr>
          <p:cNvSpPr txBox="1">
            <a:spLocks noGrp="1"/>
          </p:cNvSpPr>
          <p:nvPr>
            <p:ph type="title"/>
          </p:nvPr>
        </p:nvSpPr>
        <p:spPr>
          <a:xfrm>
            <a:off x="460375" y="381000"/>
            <a:ext cx="8074025" cy="567463"/>
          </a:xfrm>
        </p:spPr>
        <p:txBody>
          <a:bodyPr wrap="square" lIns="0" tIns="13335" rIns="0" bIns="0" rtlCol="0">
            <a:spAutoFit/>
          </a:bodyPr>
          <a:lstStyle/>
          <a:p>
            <a:pPr marL="12700">
              <a:spcBef>
                <a:spcPts val="105"/>
              </a:spcBef>
              <a:defRPr/>
            </a:pPr>
            <a:r>
              <a:rPr lang="en-US" spc="-5" dirty="0"/>
              <a:t>Information Technology?</a:t>
            </a:r>
            <a:endParaRPr dirty="0"/>
          </a:p>
        </p:txBody>
      </p:sp>
      <p:sp>
        <p:nvSpPr>
          <p:cNvPr id="12291" name="object 3">
            <a:extLst>
              <a:ext uri="{FF2B5EF4-FFF2-40B4-BE49-F238E27FC236}">
                <a16:creationId xmlns:a16="http://schemas.microsoft.com/office/drawing/2014/main" id="{D80E9B17-45B1-3003-4CBB-4D55F63FFD85}"/>
              </a:ext>
            </a:extLst>
          </p:cNvPr>
          <p:cNvSpPr txBox="1">
            <a:spLocks noChangeArrowheads="1"/>
          </p:cNvSpPr>
          <p:nvPr/>
        </p:nvSpPr>
        <p:spPr bwMode="auto">
          <a:xfrm>
            <a:off x="460375" y="1149530"/>
            <a:ext cx="8247063" cy="3089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tabLst>
                <a:tab pos="354013" algn="l"/>
                <a:tab pos="355600" algn="l"/>
              </a:tabLst>
              <a:defRPr sz="2400">
                <a:solidFill>
                  <a:schemeClr val="tx1"/>
                </a:solidFill>
                <a:latin typeface="Times" panose="02020603050405020304" pitchFamily="18" charset="0"/>
              </a:defRPr>
            </a:lvl1pPr>
            <a:lvl2pPr marL="742950" indent="-285750">
              <a:tabLst>
                <a:tab pos="354013" algn="l"/>
                <a:tab pos="355600" algn="l"/>
              </a:tabLst>
              <a:defRPr sz="2400">
                <a:solidFill>
                  <a:schemeClr val="tx1"/>
                </a:solidFill>
                <a:latin typeface="Times" panose="02020603050405020304" pitchFamily="18" charset="0"/>
              </a:defRPr>
            </a:lvl2pPr>
            <a:lvl3pPr marL="1143000" indent="-228600">
              <a:tabLst>
                <a:tab pos="354013" algn="l"/>
                <a:tab pos="355600" algn="l"/>
              </a:tabLst>
              <a:defRPr sz="2400">
                <a:solidFill>
                  <a:schemeClr val="tx1"/>
                </a:solidFill>
                <a:latin typeface="Times" panose="02020603050405020304" pitchFamily="18" charset="0"/>
              </a:defRPr>
            </a:lvl3pPr>
            <a:lvl4pPr marL="1600200" indent="-228600">
              <a:tabLst>
                <a:tab pos="354013" algn="l"/>
                <a:tab pos="355600" algn="l"/>
              </a:tabLst>
              <a:defRPr sz="2400">
                <a:solidFill>
                  <a:schemeClr val="tx1"/>
                </a:solidFill>
                <a:latin typeface="Times" panose="02020603050405020304" pitchFamily="18" charset="0"/>
              </a:defRPr>
            </a:lvl4pPr>
            <a:lvl5pPr marL="2057400" indent="-228600">
              <a:tabLst>
                <a:tab pos="354013" algn="l"/>
                <a:tab pos="355600" algn="l"/>
              </a:tabLst>
              <a:defRPr sz="2400">
                <a:solidFill>
                  <a:schemeClr val="tx1"/>
                </a:solidFill>
                <a:latin typeface="Times" panose="02020603050405020304" pitchFamily="18" charset="0"/>
              </a:defRPr>
            </a:lvl5pPr>
            <a:lvl6pPr marL="25146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6pPr>
            <a:lvl7pPr marL="29718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7pPr>
            <a:lvl8pPr marL="34290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8pPr>
            <a:lvl9pPr marL="38862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9pPr>
          </a:lstStyle>
          <a:p>
            <a:r>
              <a:rPr lang="en-US" sz="2000" b="1" dirty="0"/>
              <a:t>2.Information Technology (IT)</a:t>
            </a:r>
          </a:p>
          <a:p>
            <a:r>
              <a:rPr lang="en-US" sz="2000" dirty="0"/>
              <a:t>IT is a subset of technology that specifically deals with computing, data, and digital communication systems. It focuses on managing, processing, and storing information efficiently.</a:t>
            </a:r>
          </a:p>
          <a:p>
            <a:r>
              <a:rPr lang="en-US" sz="2000" b="1" dirty="0"/>
              <a:t>Examples of IT:</a:t>
            </a:r>
            <a:endParaRPr lang="en-US" sz="2000" dirty="0"/>
          </a:p>
          <a:p>
            <a:pPr>
              <a:buFont typeface="Arial" panose="020B0604020202020204" pitchFamily="34" charset="0"/>
              <a:buChar char="•"/>
            </a:pPr>
            <a:r>
              <a:rPr lang="en-US" sz="2000" dirty="0"/>
              <a:t>Computer hardware (servers, networking devices)</a:t>
            </a:r>
          </a:p>
          <a:p>
            <a:pPr>
              <a:buFont typeface="Arial" panose="020B0604020202020204" pitchFamily="34" charset="0"/>
              <a:buChar char="•"/>
            </a:pPr>
            <a:r>
              <a:rPr lang="en-US" sz="2000" dirty="0"/>
              <a:t>Software development (applications, operating systems)</a:t>
            </a:r>
          </a:p>
          <a:p>
            <a:pPr>
              <a:buFont typeface="Arial" panose="020B0604020202020204" pitchFamily="34" charset="0"/>
              <a:buChar char="•"/>
            </a:pPr>
            <a:r>
              <a:rPr lang="en-US" sz="2000" dirty="0"/>
              <a:t>Databases and cloud computing</a:t>
            </a:r>
          </a:p>
          <a:p>
            <a:pPr>
              <a:buFont typeface="Arial" panose="020B0604020202020204" pitchFamily="34" charset="0"/>
              <a:buChar char="•"/>
            </a:pPr>
            <a:r>
              <a:rPr lang="en-US" sz="2000" dirty="0"/>
              <a:t>Cybersecurity and data protection</a:t>
            </a:r>
          </a:p>
          <a:p>
            <a:pPr>
              <a:buFont typeface="Arial" panose="020B0604020202020204" pitchFamily="34" charset="0"/>
              <a:buChar char="•"/>
            </a:pPr>
            <a:r>
              <a:rPr lang="en-US" sz="2000" dirty="0"/>
              <a:t>IT services (help desks, system administration)</a:t>
            </a:r>
          </a:p>
        </p:txBody>
      </p:sp>
    </p:spTree>
    <p:extLst>
      <p:ext uri="{BB962C8B-B14F-4D97-AF65-F5344CB8AC3E}">
        <p14:creationId xmlns:p14="http://schemas.microsoft.com/office/powerpoint/2010/main" val="85190061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1">
            <a:extLst>
              <a:ext uri="{FF2B5EF4-FFF2-40B4-BE49-F238E27FC236}">
                <a16:creationId xmlns:a16="http://schemas.microsoft.com/office/drawing/2014/main" id="{2C5AEB90-33E5-6AD1-5541-E65ED9DECBE8}"/>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6B252F41-2307-4D64-BE20-10BFD3160F0C}" type="slidenum">
              <a:rPr lang="en-US" altLang="en-US" sz="1200">
                <a:solidFill>
                  <a:schemeClr val="bg1"/>
                </a:solidFill>
              </a:rPr>
              <a:pPr algn="r" eaLnBrk="1" hangingPunct="1"/>
              <a:t>37</a:t>
            </a:fld>
            <a:endParaRPr lang="en-US" altLang="en-US" sz="1200">
              <a:solidFill>
                <a:schemeClr val="bg1"/>
              </a:solidFill>
            </a:endParaRPr>
          </a:p>
        </p:txBody>
      </p:sp>
      <p:sp>
        <p:nvSpPr>
          <p:cNvPr id="65539" name="Title 1">
            <a:extLst>
              <a:ext uri="{FF2B5EF4-FFF2-40B4-BE49-F238E27FC236}">
                <a16:creationId xmlns:a16="http://schemas.microsoft.com/office/drawing/2014/main" id="{7964D6AD-7EF1-5F50-C90F-149097CB45BB}"/>
              </a:ext>
            </a:extLst>
          </p:cNvPr>
          <p:cNvSpPr>
            <a:spLocks noGrp="1"/>
          </p:cNvSpPr>
          <p:nvPr>
            <p:ph type="title" idx="4294967295"/>
          </p:nvPr>
        </p:nvSpPr>
        <p:spPr>
          <a:xfrm>
            <a:off x="533400" y="228600"/>
            <a:ext cx="6019800" cy="574039"/>
          </a:xfrm>
        </p:spPr>
        <p:txBody>
          <a:bodyPr anchor="b"/>
          <a:lstStyle/>
          <a:p>
            <a:pPr eaLnBrk="1" hangingPunct="1"/>
            <a:r>
              <a:rPr lang="en-US" altLang="en-US" dirty="0"/>
              <a:t>Computers and Society</a:t>
            </a:r>
          </a:p>
        </p:txBody>
      </p:sp>
      <p:sp>
        <p:nvSpPr>
          <p:cNvPr id="106498" name="Content Placeholder 2">
            <a:extLst>
              <a:ext uri="{FF2B5EF4-FFF2-40B4-BE49-F238E27FC236}">
                <a16:creationId xmlns:a16="http://schemas.microsoft.com/office/drawing/2014/main" id="{F97A7816-576C-A75D-86D8-03743216824E}"/>
              </a:ext>
            </a:extLst>
          </p:cNvPr>
          <p:cNvSpPr>
            <a:spLocks noGrp="1"/>
          </p:cNvSpPr>
          <p:nvPr>
            <p:ph idx="4294967295"/>
          </p:nvPr>
        </p:nvSpPr>
        <p:spPr>
          <a:xfrm>
            <a:off x="533400" y="990600"/>
            <a:ext cx="7772400" cy="3440942"/>
          </a:xfrm>
        </p:spPr>
        <p:txBody>
          <a:bodyPr/>
          <a:lstStyle/>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The vast improvements in technology over the past decade have had a distinct impact on daily life, both at home and at work</a:t>
            </a:r>
          </a:p>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Many benefits of a computer-oriented society:</a:t>
            </a:r>
          </a:p>
          <a:p>
            <a:pPr marL="742950" lvl="1" indent="-285750" eaLnBrk="1" hangingPunct="1">
              <a:lnSpc>
                <a:spcPct val="90000"/>
              </a:lnSpc>
              <a:spcAft>
                <a:spcPct val="2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Ability to design products before construction leads to safer products</a:t>
            </a:r>
          </a:p>
          <a:p>
            <a:pPr marL="742950" lvl="1" indent="-285750" eaLnBrk="1" hangingPunct="1">
              <a:lnSpc>
                <a:spcPct val="90000"/>
              </a:lnSpc>
              <a:spcAft>
                <a:spcPct val="2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Earlier medical diagnoses</a:t>
            </a:r>
          </a:p>
          <a:p>
            <a:pPr marL="742950" lvl="1" indent="-285750" eaLnBrk="1" hangingPunct="1">
              <a:lnSpc>
                <a:spcPct val="90000"/>
              </a:lnSpc>
              <a:spcAft>
                <a:spcPct val="2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Devices that allow challenged people to perform job tasks</a:t>
            </a:r>
          </a:p>
          <a:p>
            <a:pPr marL="742950" lvl="1" indent="-285750" eaLnBrk="1" hangingPunct="1">
              <a:lnSpc>
                <a:spcPct val="90000"/>
              </a:lnSpc>
              <a:spcAft>
                <a:spcPct val="2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Documents e-mailed or faxed in moments</a:t>
            </a:r>
          </a:p>
          <a:p>
            <a:pPr marL="742950" lvl="1" indent="-285750" eaLnBrk="1" hangingPunct="1">
              <a:lnSpc>
                <a:spcPct val="90000"/>
              </a:lnSpc>
              <a:spcAft>
                <a:spcPct val="2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Download information, music, programs, movies, and more on demand</a:t>
            </a:r>
          </a:p>
        </p:txBody>
      </p:sp>
    </p:spTree>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Content Placeholder 2">
            <a:extLst>
              <a:ext uri="{FF2B5EF4-FFF2-40B4-BE49-F238E27FC236}">
                <a16:creationId xmlns:a16="http://schemas.microsoft.com/office/drawing/2014/main" id="{33A6222B-4804-FF98-5F54-012117F5DC41}"/>
              </a:ext>
            </a:extLst>
          </p:cNvPr>
          <p:cNvSpPr>
            <a:spLocks noGrp="1"/>
          </p:cNvSpPr>
          <p:nvPr>
            <p:ph idx="4294967295"/>
          </p:nvPr>
        </p:nvSpPr>
        <p:spPr>
          <a:xfrm>
            <a:off x="538089" y="1066800"/>
            <a:ext cx="8229600" cy="5927777"/>
          </a:xfrm>
        </p:spPr>
        <p:txBody>
          <a:bodyPr/>
          <a:lstStyle/>
          <a:p>
            <a:r>
              <a:rPr lang="en-US" sz="2400" b="1" dirty="0"/>
              <a:t>1.Computer Viruses and Malware</a:t>
            </a:r>
          </a:p>
          <a:p>
            <a:pPr>
              <a:buFont typeface="Arial" panose="020B0604020202020204" pitchFamily="34" charset="0"/>
              <a:buChar char="•"/>
            </a:pPr>
            <a:r>
              <a:rPr lang="en-US" sz="2400" b="1" dirty="0"/>
              <a:t>What it means</a:t>
            </a:r>
            <a:r>
              <a:rPr lang="en-US" sz="2400" dirty="0"/>
              <a:t>: Viruses and malware (malicious software) can harm your computer, steal data, or disrupt systems.</a:t>
            </a:r>
          </a:p>
          <a:p>
            <a:pPr>
              <a:buFont typeface="Arial" panose="020B0604020202020204" pitchFamily="34" charset="0"/>
              <a:buChar char="•"/>
            </a:pPr>
            <a:r>
              <a:rPr lang="en-US" sz="2400" b="1" dirty="0"/>
              <a:t>Example</a:t>
            </a:r>
            <a:r>
              <a:rPr lang="en-US" sz="2400" dirty="0"/>
              <a:t>: A Trojan horse virus that looks like a useful program but actually installs spyware to steal passwords.</a:t>
            </a:r>
          </a:p>
          <a:p>
            <a:pPr>
              <a:buFont typeface="Arial" panose="020B0604020202020204" pitchFamily="34" charset="0"/>
              <a:buChar char="•"/>
            </a:pPr>
            <a:r>
              <a:rPr lang="en-US" sz="2400" b="1" dirty="0"/>
              <a:t>Prevention</a:t>
            </a:r>
            <a:r>
              <a:rPr lang="en-US" sz="2400" dirty="0"/>
              <a:t>: Use antivirus software, update systems regularly, and avoid downloading unknown files.</a:t>
            </a:r>
          </a:p>
          <a:p>
            <a:r>
              <a:rPr lang="en-US" sz="2400" b="1" dirty="0"/>
              <a:t>2. Identity Theft and Phishing</a:t>
            </a:r>
          </a:p>
          <a:p>
            <a:pPr>
              <a:buFont typeface="Arial" panose="020B0604020202020204" pitchFamily="34" charset="0"/>
              <a:buChar char="•"/>
            </a:pPr>
            <a:r>
              <a:rPr lang="en-US" sz="2400" b="1" dirty="0"/>
              <a:t>What it means</a:t>
            </a:r>
            <a:r>
              <a:rPr lang="en-US" sz="2400" dirty="0"/>
              <a:t>: Cybercriminals steal personal information (e.g., credit card details, passwords) by pretending to be a trustworthy source.</a:t>
            </a:r>
          </a:p>
          <a:p>
            <a:pPr>
              <a:buFont typeface="Arial" panose="020B0604020202020204" pitchFamily="34" charset="0"/>
              <a:buChar char="•"/>
            </a:pPr>
            <a:r>
              <a:rPr lang="en-US" sz="2400" b="1" dirty="0"/>
              <a:t>Example</a:t>
            </a:r>
            <a:r>
              <a:rPr lang="en-US" sz="2400" dirty="0"/>
              <a:t>: A fake email from a "bank" asking you to enter your login details on a fraudulent website.</a:t>
            </a:r>
          </a:p>
          <a:p>
            <a:pPr>
              <a:buFont typeface="Arial" panose="020B0604020202020204" pitchFamily="34" charset="0"/>
              <a:buChar char="•"/>
            </a:pPr>
            <a:r>
              <a:rPr lang="en-US" sz="2400" b="1" dirty="0"/>
              <a:t>Prevention</a:t>
            </a:r>
            <a:r>
              <a:rPr lang="en-US" sz="2400" dirty="0"/>
              <a:t>: Be cautious of suspicious emails, use strong passwords, and enable two-factor authentication (2FA).</a:t>
            </a:r>
          </a:p>
          <a:p>
            <a:pPr eaLnBrk="1" hangingPunct="1">
              <a:lnSpc>
                <a:spcPct val="90000"/>
              </a:lnSpc>
              <a:spcAft>
                <a:spcPct val="20000"/>
              </a:spcAft>
            </a:pPr>
            <a:endParaRPr lang="en-US" alt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97BEDF05-2F16-7D49-80F5-5FA58A1997C1}"/>
              </a:ext>
            </a:extLst>
          </p:cNvPr>
          <p:cNvSpPr txBox="1">
            <a:spLocks/>
          </p:cNvSpPr>
          <p:nvPr/>
        </p:nvSpPr>
        <p:spPr>
          <a:xfrm>
            <a:off x="533400" y="228600"/>
            <a:ext cx="601980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Computers and Society</a:t>
            </a:r>
            <a:endParaRPr lang="en-US" altLang="en-US" kern="0" dirty="0"/>
          </a:p>
        </p:txBody>
      </p:sp>
    </p:spTree>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9CD56-CD0B-003A-6BC8-010282589B70}"/>
            </a:ext>
          </a:extLst>
        </p:cNvPr>
        <p:cNvGrpSpPr/>
        <p:nvPr/>
      </p:nvGrpSpPr>
      <p:grpSpPr>
        <a:xfrm>
          <a:off x="0" y="0"/>
          <a:ext cx="0" cy="0"/>
          <a:chOff x="0" y="0"/>
          <a:chExt cx="0" cy="0"/>
        </a:xfrm>
      </p:grpSpPr>
      <p:sp>
        <p:nvSpPr>
          <p:cNvPr id="139266" name="Content Placeholder 2">
            <a:extLst>
              <a:ext uri="{FF2B5EF4-FFF2-40B4-BE49-F238E27FC236}">
                <a16:creationId xmlns:a16="http://schemas.microsoft.com/office/drawing/2014/main" id="{C6323539-B47D-FF9B-4940-D1449E9438DE}"/>
              </a:ext>
            </a:extLst>
          </p:cNvPr>
          <p:cNvSpPr>
            <a:spLocks noGrp="1"/>
          </p:cNvSpPr>
          <p:nvPr>
            <p:ph idx="4294967295"/>
          </p:nvPr>
        </p:nvSpPr>
        <p:spPr>
          <a:xfrm>
            <a:off x="538089" y="1066800"/>
            <a:ext cx="8229600" cy="5229124"/>
          </a:xfrm>
        </p:spPr>
        <p:txBody>
          <a:bodyPr/>
          <a:lstStyle/>
          <a:p>
            <a:r>
              <a:rPr lang="en-US" sz="2000" b="1" dirty="0"/>
              <a:t>3. Privacy Issues</a:t>
            </a:r>
          </a:p>
          <a:p>
            <a:pPr>
              <a:buFont typeface="Arial" panose="020B0604020202020204" pitchFamily="34" charset="0"/>
              <a:buChar char="•"/>
            </a:pPr>
            <a:r>
              <a:rPr lang="en-US" sz="2000" b="1" dirty="0"/>
              <a:t>What it means</a:t>
            </a:r>
            <a:r>
              <a:rPr lang="en-US" sz="2000" dirty="0"/>
              <a:t>: Personal data can be collected, shared, or misused without consent.</a:t>
            </a:r>
          </a:p>
          <a:p>
            <a:pPr>
              <a:buFont typeface="Arial" panose="020B0604020202020204" pitchFamily="34" charset="0"/>
              <a:buChar char="•"/>
            </a:pPr>
            <a:r>
              <a:rPr lang="en-US" sz="2000" b="1" dirty="0"/>
              <a:t>Example</a:t>
            </a:r>
            <a:r>
              <a:rPr lang="en-US" sz="2000" dirty="0"/>
              <a:t>: Social media platforms tracking your activities and selling data to advertisers.</a:t>
            </a:r>
          </a:p>
          <a:p>
            <a:pPr>
              <a:buFont typeface="Arial" panose="020B0604020202020204" pitchFamily="34" charset="0"/>
              <a:buChar char="•"/>
            </a:pPr>
            <a:r>
              <a:rPr lang="en-US" sz="2000" b="1" dirty="0"/>
              <a:t>Prevention</a:t>
            </a:r>
            <a:r>
              <a:rPr lang="en-US" sz="2000" dirty="0"/>
              <a:t>: Adjust privacy settings, limit the personal information you share online, and use encrypted communication.</a:t>
            </a:r>
          </a:p>
          <a:p>
            <a:r>
              <a:rPr lang="en-US" sz="2000" b="1" dirty="0"/>
              <a:t>4. Differences in Online Communication</a:t>
            </a:r>
          </a:p>
          <a:p>
            <a:pPr>
              <a:buFont typeface="Arial" panose="020B0604020202020204" pitchFamily="34" charset="0"/>
              <a:buChar char="•"/>
            </a:pPr>
            <a:r>
              <a:rPr lang="en-US" sz="2000" b="1" dirty="0"/>
              <a:t>What it means</a:t>
            </a:r>
            <a:r>
              <a:rPr lang="en-US" sz="2000" dirty="0"/>
              <a:t>: Online interactions lack face-to-face context, making misunderstandings common.</a:t>
            </a:r>
          </a:p>
          <a:p>
            <a:pPr>
              <a:buFont typeface="Arial" panose="020B0604020202020204" pitchFamily="34" charset="0"/>
              <a:buChar char="•"/>
            </a:pPr>
            <a:r>
              <a:rPr lang="en-US" sz="2000" b="1" dirty="0"/>
              <a:t>Example</a:t>
            </a:r>
            <a:r>
              <a:rPr lang="en-US" sz="2000" dirty="0"/>
              <a:t>: A sarcastic comment in text may be misinterpreted as rude.</a:t>
            </a:r>
          </a:p>
          <a:p>
            <a:pPr>
              <a:buFont typeface="Arial" panose="020B0604020202020204" pitchFamily="34" charset="0"/>
              <a:buChar char="•"/>
            </a:pPr>
            <a:r>
              <a:rPr lang="en-US" sz="2000" b="1" dirty="0"/>
              <a:t>Solution</a:t>
            </a:r>
            <a:r>
              <a:rPr lang="en-US" sz="2000" dirty="0"/>
              <a:t>: Use clear language and consider the tone of your messages.</a:t>
            </a:r>
          </a:p>
          <a:p>
            <a:r>
              <a:rPr lang="en-US" sz="2000" b="1" dirty="0"/>
              <a:t>5. Netiquette (Internet Etiquette)</a:t>
            </a:r>
          </a:p>
          <a:p>
            <a:pPr>
              <a:buFont typeface="Arial" panose="020B0604020202020204" pitchFamily="34" charset="0"/>
              <a:buChar char="•"/>
            </a:pPr>
            <a:r>
              <a:rPr lang="en-US" sz="2000" b="1" dirty="0"/>
              <a:t>What it means</a:t>
            </a:r>
            <a:r>
              <a:rPr lang="en-US" sz="2000" dirty="0"/>
              <a:t>: Guidelines for respectful and polite online behavior.</a:t>
            </a:r>
          </a:p>
          <a:p>
            <a:pPr>
              <a:buFont typeface="Arial" panose="020B0604020202020204" pitchFamily="34" charset="0"/>
              <a:buChar char="•"/>
            </a:pPr>
            <a:r>
              <a:rPr lang="en-US" sz="2000" b="1" dirty="0"/>
              <a:t>Example</a:t>
            </a:r>
            <a:r>
              <a:rPr lang="en-US" sz="2000" dirty="0"/>
              <a:t> respecting others' opinions.</a:t>
            </a:r>
          </a:p>
          <a:p>
            <a:pPr>
              <a:buFont typeface="Arial" panose="020B0604020202020204" pitchFamily="34" charset="0"/>
              <a:buChar char="•"/>
            </a:pPr>
            <a:r>
              <a:rPr lang="en-US" sz="2000" b="1" dirty="0"/>
              <a:t>Tip</a:t>
            </a:r>
            <a:r>
              <a:rPr lang="en-US" sz="2000" dirty="0"/>
              <a:t>: Think before you post and be respectful in online discussions.</a:t>
            </a:r>
          </a:p>
          <a:p>
            <a:pPr eaLnBrk="1" hangingPunct="1">
              <a:lnSpc>
                <a:spcPct val="90000"/>
              </a:lnSpc>
              <a:spcAft>
                <a:spcPct val="20000"/>
              </a:spcAft>
            </a:pPr>
            <a:endParaRPr lang="en-US" alt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32AD7870-5280-6047-F4C2-0C47B9EED357}"/>
              </a:ext>
            </a:extLst>
          </p:cNvPr>
          <p:cNvSpPr txBox="1">
            <a:spLocks/>
          </p:cNvSpPr>
          <p:nvPr/>
        </p:nvSpPr>
        <p:spPr>
          <a:xfrm>
            <a:off x="533400" y="228600"/>
            <a:ext cx="601980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Computers and Society</a:t>
            </a:r>
            <a:endParaRPr lang="en-US" altLang="en-US" kern="0" dirty="0"/>
          </a:p>
        </p:txBody>
      </p:sp>
    </p:spTree>
    <p:extLst>
      <p:ext uri="{BB962C8B-B14F-4D97-AF65-F5344CB8AC3E}">
        <p14:creationId xmlns:p14="http://schemas.microsoft.com/office/powerpoint/2010/main" val="52289638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C8495FE-8D8C-2324-3360-A27820BA02FD}"/>
              </a:ext>
            </a:extLst>
          </p:cNvPr>
          <p:cNvSpPr txBox="1">
            <a:spLocks noGrp="1"/>
          </p:cNvSpPr>
          <p:nvPr>
            <p:ph type="title"/>
          </p:nvPr>
        </p:nvSpPr>
        <p:spPr>
          <a:xfrm>
            <a:off x="457200" y="228600"/>
            <a:ext cx="4862513" cy="574675"/>
          </a:xfrm>
        </p:spPr>
        <p:txBody>
          <a:bodyPr lIns="0" tIns="12700" rIns="0" bIns="0" rtlCol="0">
            <a:spAutoFit/>
          </a:bodyPr>
          <a:lstStyle/>
          <a:p>
            <a:pPr marL="12700">
              <a:spcBef>
                <a:spcPts val="100"/>
              </a:spcBef>
              <a:defRPr/>
            </a:pPr>
            <a:r>
              <a:rPr dirty="0"/>
              <a:t>Class</a:t>
            </a:r>
            <a:r>
              <a:rPr spc="-75" dirty="0"/>
              <a:t> </a:t>
            </a:r>
            <a:r>
              <a:rPr spc="-5" dirty="0"/>
              <a:t>Expectations</a:t>
            </a:r>
          </a:p>
        </p:txBody>
      </p:sp>
      <p:sp>
        <p:nvSpPr>
          <p:cNvPr id="3" name="object 3">
            <a:extLst>
              <a:ext uri="{FF2B5EF4-FFF2-40B4-BE49-F238E27FC236}">
                <a16:creationId xmlns:a16="http://schemas.microsoft.com/office/drawing/2014/main" id="{E38CB3E4-E8AB-7BD9-9503-49DC0F1384AC}"/>
              </a:ext>
            </a:extLst>
          </p:cNvPr>
          <p:cNvSpPr txBox="1"/>
          <p:nvPr/>
        </p:nvSpPr>
        <p:spPr>
          <a:xfrm>
            <a:off x="429065" y="1066800"/>
            <a:ext cx="8094663" cy="1845377"/>
          </a:xfrm>
          <a:prstGeom prst="rect">
            <a:avLst/>
          </a:prstGeom>
        </p:spPr>
        <p:txBody>
          <a:bodyPr lIns="0" tIns="97790" rIns="0" bIns="0">
            <a:spAutoFit/>
          </a:bodyPr>
          <a:lstStyle/>
          <a:p>
            <a:pPr marL="355600" indent="-342900">
              <a:spcBef>
                <a:spcPts val="770"/>
              </a:spcBef>
              <a:buClr>
                <a:schemeClr val="tx1"/>
              </a:buClr>
              <a:buSzPct val="58928"/>
              <a:buFont typeface="Wingdings" panose="05000000000000000000" pitchFamily="2" charset="2"/>
              <a:buChar char="§"/>
              <a:tabLst>
                <a:tab pos="354965" algn="l"/>
                <a:tab pos="355600" algn="l"/>
              </a:tabLst>
              <a:defRPr/>
            </a:pPr>
            <a:r>
              <a:rPr sz="2400" spc="-5" dirty="0">
                <a:latin typeface="Tahoma"/>
                <a:cs typeface="Tahoma"/>
              </a:rPr>
              <a:t>Come to lectures on time and</a:t>
            </a:r>
            <a:r>
              <a:rPr sz="2400" spc="55" dirty="0">
                <a:latin typeface="Tahoma"/>
                <a:cs typeface="Tahoma"/>
              </a:rPr>
              <a:t> </a:t>
            </a:r>
            <a:r>
              <a:rPr sz="2400" spc="-5" dirty="0">
                <a:latin typeface="Tahoma"/>
                <a:cs typeface="Tahoma"/>
              </a:rPr>
              <a:t>participate</a:t>
            </a:r>
            <a:endParaRPr sz="2400" dirty="0">
              <a:latin typeface="Tahoma"/>
              <a:cs typeface="Tahoma"/>
            </a:endParaRPr>
          </a:p>
          <a:p>
            <a:pPr marL="355600" indent="-342900">
              <a:spcBef>
                <a:spcPts val="675"/>
              </a:spcBef>
              <a:buClr>
                <a:schemeClr val="tx1"/>
              </a:buClr>
              <a:buSzPct val="58928"/>
              <a:buFont typeface="Wingdings" panose="05000000000000000000" pitchFamily="2" charset="2"/>
              <a:buChar char="§"/>
              <a:tabLst>
                <a:tab pos="354965" algn="l"/>
                <a:tab pos="355600" algn="l"/>
              </a:tabLst>
              <a:defRPr/>
            </a:pPr>
            <a:r>
              <a:rPr sz="2400" spc="-5" dirty="0">
                <a:latin typeface="Tahoma"/>
                <a:cs typeface="Tahoma"/>
              </a:rPr>
              <a:t>Keep up </a:t>
            </a:r>
            <a:r>
              <a:rPr sz="2400" spc="-10" dirty="0">
                <a:latin typeface="Tahoma"/>
                <a:cs typeface="Tahoma"/>
              </a:rPr>
              <a:t>with reading</a:t>
            </a:r>
            <a:r>
              <a:rPr sz="2400" spc="50" dirty="0">
                <a:latin typeface="Tahoma"/>
                <a:cs typeface="Tahoma"/>
              </a:rPr>
              <a:t> </a:t>
            </a:r>
            <a:r>
              <a:rPr sz="2400" spc="-5" dirty="0">
                <a:latin typeface="Tahoma"/>
                <a:cs typeface="Tahoma"/>
              </a:rPr>
              <a:t>material</a:t>
            </a:r>
            <a:endParaRPr sz="2400" dirty="0">
              <a:latin typeface="Tahoma"/>
              <a:cs typeface="Tahoma"/>
            </a:endParaRPr>
          </a:p>
          <a:p>
            <a:pPr marL="355600" indent="-342900">
              <a:spcBef>
                <a:spcPts val="670"/>
              </a:spcBef>
              <a:buClr>
                <a:schemeClr val="tx1"/>
              </a:buClr>
              <a:buSzPct val="58928"/>
              <a:buFont typeface="Wingdings" panose="05000000000000000000" pitchFamily="2" charset="2"/>
              <a:buChar char="§"/>
              <a:tabLst>
                <a:tab pos="354965" algn="l"/>
                <a:tab pos="355600" algn="l"/>
              </a:tabLst>
              <a:defRPr/>
            </a:pPr>
            <a:r>
              <a:rPr sz="2400" spc="-5" dirty="0">
                <a:latin typeface="Tahoma"/>
                <a:cs typeface="Tahoma"/>
              </a:rPr>
              <a:t>Complete assignments, projects, etc on</a:t>
            </a:r>
            <a:r>
              <a:rPr sz="2400" spc="65" dirty="0">
                <a:latin typeface="Tahoma"/>
                <a:cs typeface="Tahoma"/>
              </a:rPr>
              <a:t> </a:t>
            </a:r>
            <a:r>
              <a:rPr sz="2400" spc="-10" dirty="0">
                <a:latin typeface="Tahoma"/>
                <a:cs typeface="Tahoma"/>
              </a:rPr>
              <a:t>time</a:t>
            </a:r>
            <a:endParaRPr sz="2400" dirty="0">
              <a:latin typeface="Tahoma"/>
              <a:cs typeface="Tahoma"/>
            </a:endParaRPr>
          </a:p>
          <a:p>
            <a:pPr marL="355600" indent="-342900">
              <a:spcBef>
                <a:spcPts val="675"/>
              </a:spcBef>
              <a:buClr>
                <a:schemeClr val="tx1"/>
              </a:buClr>
              <a:buSzPct val="58928"/>
              <a:buFont typeface="Wingdings" panose="05000000000000000000" pitchFamily="2" charset="2"/>
              <a:buChar char="§"/>
              <a:tabLst>
                <a:tab pos="354965" algn="l"/>
                <a:tab pos="355600" algn="l"/>
              </a:tabLst>
              <a:defRPr/>
            </a:pPr>
            <a:r>
              <a:rPr sz="2400" spc="-10" dirty="0">
                <a:latin typeface="Tahoma"/>
                <a:cs typeface="Tahoma"/>
              </a:rPr>
              <a:t>Submit clean, </a:t>
            </a:r>
            <a:r>
              <a:rPr sz="2400" spc="-5" dirty="0">
                <a:latin typeface="Tahoma"/>
                <a:cs typeface="Tahoma"/>
              </a:rPr>
              <a:t>organized, and to the point</a:t>
            </a:r>
            <a:r>
              <a:rPr sz="2400" spc="135" dirty="0">
                <a:latin typeface="Tahoma"/>
                <a:cs typeface="Tahoma"/>
              </a:rPr>
              <a:t> </a:t>
            </a:r>
            <a:r>
              <a:rPr sz="2400" spc="-5" dirty="0">
                <a:latin typeface="Tahoma"/>
                <a:cs typeface="Tahoma"/>
              </a:rPr>
              <a:t>reports</a:t>
            </a:r>
            <a:endParaRPr sz="2400" dirty="0">
              <a:latin typeface="Tahoma"/>
              <a:cs typeface="Tahoma"/>
            </a:endParaRPr>
          </a:p>
        </p:txBody>
      </p:sp>
    </p:spTree>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7B2A-37F1-DBF8-C8D1-B3D60FA4E54E}"/>
              </a:ext>
            </a:extLst>
          </p:cNvPr>
          <p:cNvSpPr>
            <a:spLocks noGrp="1"/>
          </p:cNvSpPr>
          <p:nvPr>
            <p:ph type="ctrTitle"/>
          </p:nvPr>
        </p:nvSpPr>
        <p:spPr>
          <a:xfrm>
            <a:off x="723391" y="2067306"/>
            <a:ext cx="7697216" cy="553998"/>
          </a:xfrm>
        </p:spPr>
        <p:txBody>
          <a:bodyPr/>
          <a:lstStyle/>
          <a:p>
            <a:pPr algn="ctr"/>
            <a:r>
              <a:rPr lang="en-US" dirty="0"/>
              <a:t>Models</a:t>
            </a:r>
          </a:p>
        </p:txBody>
      </p:sp>
    </p:spTree>
    <p:extLst>
      <p:ext uri="{BB962C8B-B14F-4D97-AF65-F5344CB8AC3E}">
        <p14:creationId xmlns:p14="http://schemas.microsoft.com/office/powerpoint/2010/main" val="3648994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66210-3FE2-774C-5A1B-92695B5580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C0AE5-3F1D-A816-0611-B47DF4BC3FB4}"/>
              </a:ext>
            </a:extLst>
          </p:cNvPr>
          <p:cNvSpPr>
            <a:spLocks noGrp="1"/>
          </p:cNvSpPr>
          <p:nvPr>
            <p:ph type="title"/>
          </p:nvPr>
        </p:nvSpPr>
        <p:spPr>
          <a:xfrm>
            <a:off x="1002921" y="152400"/>
            <a:ext cx="7837831" cy="1661993"/>
          </a:xfrm>
        </p:spPr>
        <p:txBody>
          <a:bodyPr/>
          <a:lstStyle/>
          <a:p>
            <a:r>
              <a:rPr lang="en-US" b="1" dirty="0"/>
              <a:t>Turing Model (Turing Machine)</a:t>
            </a:r>
            <a:endParaRPr lang="en-US" dirty="0"/>
          </a:p>
        </p:txBody>
      </p:sp>
      <p:sp>
        <p:nvSpPr>
          <p:cNvPr id="3" name="Text Placeholder 2">
            <a:extLst>
              <a:ext uri="{FF2B5EF4-FFF2-40B4-BE49-F238E27FC236}">
                <a16:creationId xmlns:a16="http://schemas.microsoft.com/office/drawing/2014/main" id="{ED18DE60-A383-C13A-D6DB-AB3C3EE83063}"/>
              </a:ext>
            </a:extLst>
          </p:cNvPr>
          <p:cNvSpPr>
            <a:spLocks noGrp="1"/>
          </p:cNvSpPr>
          <p:nvPr>
            <p:ph type="body" idx="1"/>
          </p:nvPr>
        </p:nvSpPr>
        <p:spPr>
          <a:xfrm>
            <a:off x="838200" y="762000"/>
            <a:ext cx="6493509" cy="5539978"/>
          </a:xfrm>
        </p:spPr>
        <p:txBody>
          <a:bodyPr/>
          <a:lstStyle/>
          <a:p>
            <a:endParaRPr lang="en-US" sz="2400" b="1" dirty="0"/>
          </a:p>
          <a:p>
            <a:r>
              <a:rPr lang="en-US" sz="2400" b="1" dirty="0"/>
              <a:t>Definition:</a:t>
            </a:r>
            <a:br>
              <a:rPr lang="en-US" sz="2400" dirty="0"/>
            </a:br>
            <a:r>
              <a:rPr lang="en-US" sz="2400" dirty="0"/>
              <a:t>A </a:t>
            </a:r>
            <a:r>
              <a:rPr lang="en-US" sz="2400" b="1" dirty="0"/>
              <a:t>Turing Machine</a:t>
            </a:r>
            <a:r>
              <a:rPr lang="en-US" sz="2400" dirty="0"/>
              <a:t> is a theoretical model of computation introduced by </a:t>
            </a:r>
            <a:r>
              <a:rPr lang="en-US" sz="2400" b="1" dirty="0"/>
              <a:t>Alan Turing (1936)</a:t>
            </a:r>
            <a:r>
              <a:rPr lang="en-US" sz="2400" dirty="0"/>
              <a:t>. It defines how a computer processes information using a simple set of rules.</a:t>
            </a:r>
          </a:p>
          <a:p>
            <a:r>
              <a:rPr lang="en-US" sz="2400" b="1" dirty="0"/>
              <a:t>Components:</a:t>
            </a:r>
            <a:endParaRPr lang="en-US" sz="2400" dirty="0"/>
          </a:p>
          <a:p>
            <a:pPr>
              <a:buFont typeface="Arial" panose="020B0604020202020204" pitchFamily="34" charset="0"/>
              <a:buChar char="•"/>
            </a:pPr>
            <a:r>
              <a:rPr lang="en-US" sz="2400" b="1" dirty="0"/>
              <a:t>Infinite Tape</a:t>
            </a:r>
            <a:r>
              <a:rPr lang="en-US" sz="2400" dirty="0"/>
              <a:t> – Memory storage, divided into cells with symbols (0s &amp; 1s).</a:t>
            </a:r>
          </a:p>
          <a:p>
            <a:pPr>
              <a:buFont typeface="Arial" panose="020B0604020202020204" pitchFamily="34" charset="0"/>
              <a:buChar char="•"/>
            </a:pPr>
            <a:r>
              <a:rPr lang="en-US" sz="2400" b="1" dirty="0"/>
              <a:t>Read/Write Head</a:t>
            </a:r>
            <a:r>
              <a:rPr lang="en-US" sz="2400" dirty="0"/>
              <a:t> – Reads symbols, writes new ones, and moves left or right.</a:t>
            </a:r>
          </a:p>
          <a:p>
            <a:pPr>
              <a:buFont typeface="Arial" panose="020B0604020202020204" pitchFamily="34" charset="0"/>
              <a:buChar char="•"/>
            </a:pPr>
            <a:r>
              <a:rPr lang="en-US" sz="2400" b="1" dirty="0"/>
              <a:t>State Register</a:t>
            </a:r>
            <a:r>
              <a:rPr lang="en-US" sz="2400" dirty="0"/>
              <a:t> – Tracks the current step in the process.</a:t>
            </a:r>
          </a:p>
          <a:p>
            <a:pPr>
              <a:buFont typeface="Arial" panose="020B0604020202020204" pitchFamily="34" charset="0"/>
              <a:buChar char="•"/>
            </a:pPr>
            <a:r>
              <a:rPr lang="en-US" sz="2400" b="1" dirty="0"/>
              <a:t>Rules (Algorithm)</a:t>
            </a:r>
            <a:r>
              <a:rPr lang="en-US" sz="2400" dirty="0"/>
              <a:t> – Defines actions based on what is read.</a:t>
            </a:r>
          </a:p>
        </p:txBody>
      </p:sp>
    </p:spTree>
    <p:extLst>
      <p:ext uri="{BB962C8B-B14F-4D97-AF65-F5344CB8AC3E}">
        <p14:creationId xmlns:p14="http://schemas.microsoft.com/office/powerpoint/2010/main" val="1562634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5712-49F8-912F-4B03-3098FC24EF58}"/>
              </a:ext>
            </a:extLst>
          </p:cNvPr>
          <p:cNvSpPr>
            <a:spLocks noGrp="1"/>
          </p:cNvSpPr>
          <p:nvPr>
            <p:ph type="title"/>
          </p:nvPr>
        </p:nvSpPr>
        <p:spPr>
          <a:xfrm>
            <a:off x="685800" y="228600"/>
            <a:ext cx="8066431" cy="1661993"/>
          </a:xfrm>
        </p:spPr>
        <p:txBody>
          <a:bodyPr/>
          <a:lstStyle/>
          <a:p>
            <a:r>
              <a:rPr lang="en-US" b="1" dirty="0"/>
              <a:t>Turing Model (Turing Machine)</a:t>
            </a:r>
            <a:endParaRPr lang="en-US" dirty="0"/>
          </a:p>
        </p:txBody>
      </p:sp>
      <p:sp>
        <p:nvSpPr>
          <p:cNvPr id="3" name="Text Placeholder 2">
            <a:extLst>
              <a:ext uri="{FF2B5EF4-FFF2-40B4-BE49-F238E27FC236}">
                <a16:creationId xmlns:a16="http://schemas.microsoft.com/office/drawing/2014/main" id="{DEFCB5F5-1D4B-2D5B-E1D7-201879C14CC6}"/>
              </a:ext>
            </a:extLst>
          </p:cNvPr>
          <p:cNvSpPr>
            <a:spLocks noGrp="1"/>
          </p:cNvSpPr>
          <p:nvPr>
            <p:ph type="body" idx="1"/>
          </p:nvPr>
        </p:nvSpPr>
        <p:spPr>
          <a:xfrm>
            <a:off x="762000" y="914400"/>
            <a:ext cx="7379079" cy="4062651"/>
          </a:xfrm>
        </p:spPr>
        <p:txBody>
          <a:bodyPr/>
          <a:lstStyle/>
          <a:p>
            <a:r>
              <a:rPr lang="en-US" sz="2400" b="1" dirty="0"/>
              <a:t>How It Works:</a:t>
            </a:r>
            <a:endParaRPr lang="en-US" sz="2400" dirty="0"/>
          </a:p>
          <a:p>
            <a:pPr>
              <a:buFont typeface="+mj-lt"/>
              <a:buAutoNum type="arabicPeriod"/>
            </a:pPr>
            <a:r>
              <a:rPr lang="en-US" sz="2400" dirty="0"/>
              <a:t>The machine </a:t>
            </a:r>
            <a:r>
              <a:rPr lang="en-US" sz="2400" b="1" dirty="0"/>
              <a:t>reads</a:t>
            </a:r>
            <a:r>
              <a:rPr lang="en-US" sz="2400" dirty="0"/>
              <a:t> a symbol.</a:t>
            </a:r>
          </a:p>
          <a:p>
            <a:pPr>
              <a:buFont typeface="+mj-lt"/>
              <a:buAutoNum type="arabicPeriod"/>
            </a:pPr>
            <a:r>
              <a:rPr lang="en-US" sz="2400" dirty="0"/>
              <a:t>It </a:t>
            </a:r>
            <a:r>
              <a:rPr lang="en-US" sz="2400" b="1" dirty="0"/>
              <a:t>writes</a:t>
            </a:r>
            <a:r>
              <a:rPr lang="en-US" sz="2400" dirty="0"/>
              <a:t> or </a:t>
            </a:r>
            <a:r>
              <a:rPr lang="en-US" sz="2400" b="1" dirty="0"/>
              <a:t>erases</a:t>
            </a:r>
            <a:r>
              <a:rPr lang="en-US" sz="2400" dirty="0"/>
              <a:t> a symbol.</a:t>
            </a:r>
          </a:p>
          <a:p>
            <a:pPr>
              <a:buFont typeface="+mj-lt"/>
              <a:buAutoNum type="arabicPeriod"/>
            </a:pPr>
            <a:r>
              <a:rPr lang="en-US" sz="2400" dirty="0"/>
              <a:t>It </a:t>
            </a:r>
            <a:r>
              <a:rPr lang="en-US" sz="2400" b="1" dirty="0"/>
              <a:t>moves left or right</a:t>
            </a:r>
            <a:r>
              <a:rPr lang="en-US" sz="2400" dirty="0"/>
              <a:t> based on rules.</a:t>
            </a:r>
          </a:p>
          <a:p>
            <a:pPr>
              <a:buFont typeface="+mj-lt"/>
              <a:buAutoNum type="arabicPeriod"/>
            </a:pPr>
            <a:r>
              <a:rPr lang="en-US" sz="2400" dirty="0"/>
              <a:t>The process continues until a final state is reached.</a:t>
            </a:r>
          </a:p>
          <a:p>
            <a:r>
              <a:rPr lang="en-US" sz="2400" b="1" dirty="0"/>
              <a:t>Importance:</a:t>
            </a:r>
            <a:endParaRPr lang="en-US" sz="2400" dirty="0"/>
          </a:p>
          <a:p>
            <a:pPr>
              <a:buFont typeface="Arial" panose="020B0604020202020204" pitchFamily="34" charset="0"/>
              <a:buChar char="•"/>
            </a:pPr>
            <a:r>
              <a:rPr lang="en-US" sz="2400" dirty="0"/>
              <a:t>Foundation of modern computing.</a:t>
            </a:r>
          </a:p>
          <a:p>
            <a:pPr>
              <a:buFont typeface="Arial" panose="020B0604020202020204" pitchFamily="34" charset="0"/>
              <a:buChar char="•"/>
            </a:pPr>
            <a:r>
              <a:rPr lang="en-US" sz="2400" dirty="0"/>
              <a:t>Helps define what problems computers can solve.</a:t>
            </a:r>
          </a:p>
          <a:p>
            <a:pPr>
              <a:buFont typeface="Arial" panose="020B0604020202020204" pitchFamily="34" charset="0"/>
              <a:buChar char="•"/>
            </a:pPr>
            <a:r>
              <a:rPr lang="en-US" sz="2400" dirty="0"/>
              <a:t>Used in artificial intelligence, algorithms, and programming.</a:t>
            </a:r>
          </a:p>
          <a:p>
            <a:endParaRPr lang="en-US" sz="2400" dirty="0"/>
          </a:p>
        </p:txBody>
      </p:sp>
    </p:spTree>
    <p:extLst>
      <p:ext uri="{BB962C8B-B14F-4D97-AF65-F5344CB8AC3E}">
        <p14:creationId xmlns:p14="http://schemas.microsoft.com/office/powerpoint/2010/main" val="38455260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DF05-2F16-7D49-80F5-5FA58A1997C1}"/>
              </a:ext>
            </a:extLst>
          </p:cNvPr>
          <p:cNvSpPr txBox="1">
            <a:spLocks/>
          </p:cNvSpPr>
          <p:nvPr/>
        </p:nvSpPr>
        <p:spPr>
          <a:xfrm>
            <a:off x="533400" y="228600"/>
            <a:ext cx="601980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dirty="0"/>
              <a:t>Von Neumann Model</a:t>
            </a:r>
          </a:p>
        </p:txBody>
      </p:sp>
      <p:sp>
        <p:nvSpPr>
          <p:cNvPr id="5" name="TextBox 4">
            <a:extLst>
              <a:ext uri="{FF2B5EF4-FFF2-40B4-BE49-F238E27FC236}">
                <a16:creationId xmlns:a16="http://schemas.microsoft.com/office/drawing/2014/main" id="{0F76B852-D5F9-E696-6552-621D19D3EE16}"/>
              </a:ext>
            </a:extLst>
          </p:cNvPr>
          <p:cNvSpPr txBox="1"/>
          <p:nvPr/>
        </p:nvSpPr>
        <p:spPr>
          <a:xfrm>
            <a:off x="541606" y="990600"/>
            <a:ext cx="8145194" cy="2554545"/>
          </a:xfrm>
          <a:prstGeom prst="rect">
            <a:avLst/>
          </a:prstGeom>
          <a:noFill/>
        </p:spPr>
        <p:txBody>
          <a:bodyPr wrap="square">
            <a:spAutoFit/>
          </a:bodyPr>
          <a:lstStyle/>
          <a:p>
            <a:pPr marL="342900" indent="-342900" algn="just">
              <a:buFont typeface="Wingdings" panose="05000000000000000000" pitchFamily="2" charset="2"/>
              <a:buChar char="§"/>
            </a:pPr>
            <a:r>
              <a:rPr lang="en-US" sz="2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Von-Neumann proposed his computer architecture design in 1945 which was later known as Von-Neumann Architecture. It consisted of a </a:t>
            </a:r>
            <a:r>
              <a:rPr lang="en-US" sz="2000" b="0" i="0" u="sng" dirty="0">
                <a:solidFill>
                  <a:srgbClr val="333333"/>
                </a:solidFill>
                <a:effectLst/>
                <a:latin typeface="Tahoma" panose="020B0604030504040204" pitchFamily="34" charset="0"/>
                <a:ea typeface="Tahoma" panose="020B0604030504040204" pitchFamily="34" charset="0"/>
                <a:cs typeface="Tahoma" panose="020B0604030504040204" pitchFamily="34" charset="0"/>
              </a:rPr>
              <a:t>Control Unit, Arithmetic, and Logical Memory Unit (ALU), Registers and Inputs/Outputs.</a:t>
            </a:r>
          </a:p>
          <a:p>
            <a:pPr marL="342900" indent="-342900" algn="just">
              <a:buFont typeface="Wingdings" panose="05000000000000000000" pitchFamily="2" charset="2"/>
              <a:buChar char="§"/>
            </a:pPr>
            <a:r>
              <a:rPr lang="en-US" sz="2000" b="0" i="0" dirty="0">
                <a:solidFill>
                  <a:srgbClr val="333333"/>
                </a:solidFill>
                <a:effectLst/>
                <a:latin typeface="Tahoma" panose="020B0604030504040204" pitchFamily="34" charset="0"/>
                <a:ea typeface="Tahoma" panose="020B0604030504040204" pitchFamily="34" charset="0"/>
                <a:cs typeface="Tahoma" panose="020B0604030504040204" pitchFamily="34" charset="0"/>
              </a:rPr>
              <a:t>Von Neumann architecture is based on the stored-program computer concept, where instruction data and program data are stored in the same memory. This design is still used in most computers produced today.</a:t>
            </a:r>
          </a:p>
        </p:txBody>
      </p:sp>
    </p:spTree>
    <p:extLst>
      <p:ext uri="{BB962C8B-B14F-4D97-AF65-F5344CB8AC3E}">
        <p14:creationId xmlns:p14="http://schemas.microsoft.com/office/powerpoint/2010/main" val="2320236651"/>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2AD836-A7C7-5752-CDC0-40E6E594FD40}"/>
              </a:ext>
            </a:extLst>
          </p:cNvPr>
          <p:cNvSpPr txBox="1">
            <a:spLocks/>
          </p:cNvSpPr>
          <p:nvPr/>
        </p:nvSpPr>
        <p:spPr>
          <a:xfrm>
            <a:off x="533400" y="228600"/>
            <a:ext cx="601980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dirty="0"/>
              <a:t>Von Neumann Model</a:t>
            </a:r>
          </a:p>
        </p:txBody>
      </p:sp>
      <p:pic>
        <p:nvPicPr>
          <p:cNvPr id="1028" name="Picture 4">
            <a:extLst>
              <a:ext uri="{FF2B5EF4-FFF2-40B4-BE49-F238E27FC236}">
                <a16:creationId xmlns:a16="http://schemas.microsoft.com/office/drawing/2014/main" id="{F5DBCEB9-5F01-5A18-E4D5-A65B28B25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388316" cy="519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8261288"/>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59B2-ECF1-4F9A-D0C1-F2A79965ABB0}"/>
              </a:ext>
            </a:extLst>
          </p:cNvPr>
          <p:cNvSpPr>
            <a:spLocks noGrp="1"/>
          </p:cNvSpPr>
          <p:nvPr>
            <p:ph type="title"/>
          </p:nvPr>
        </p:nvSpPr>
        <p:spPr>
          <a:xfrm>
            <a:off x="2590800" y="59365"/>
            <a:ext cx="3713479" cy="574039"/>
          </a:xfrm>
        </p:spPr>
        <p:txBody>
          <a:bodyPr/>
          <a:lstStyle/>
          <a:p>
            <a:r>
              <a:rPr lang="en-US" dirty="0"/>
              <a:t>components</a:t>
            </a:r>
          </a:p>
        </p:txBody>
      </p:sp>
      <p:sp>
        <p:nvSpPr>
          <p:cNvPr id="3" name="Text Placeholder 2">
            <a:extLst>
              <a:ext uri="{FF2B5EF4-FFF2-40B4-BE49-F238E27FC236}">
                <a16:creationId xmlns:a16="http://schemas.microsoft.com/office/drawing/2014/main" id="{669AE13E-E434-FEAB-B9DE-8E38B1FCA2A0}"/>
              </a:ext>
            </a:extLst>
          </p:cNvPr>
          <p:cNvSpPr>
            <a:spLocks noGrp="1"/>
          </p:cNvSpPr>
          <p:nvPr>
            <p:ph type="body" idx="1"/>
          </p:nvPr>
        </p:nvSpPr>
        <p:spPr>
          <a:xfrm>
            <a:off x="457200" y="633404"/>
            <a:ext cx="8534400" cy="5411738"/>
          </a:xfrm>
        </p:spPr>
        <p:txBody>
          <a:bodyPr/>
          <a:lstStyle/>
          <a:p>
            <a:pPr algn="just" rtl="0" fontAlgn="base">
              <a:spcAft>
                <a:spcPts val="750"/>
              </a:spcAft>
            </a:pPr>
            <a:r>
              <a:rPr lang="en-US" sz="1800" b="0" i="0" dirty="0">
                <a:solidFill>
                  <a:srgbClr val="273239"/>
                </a:solidFill>
                <a:effectLst/>
                <a:latin typeface="Nunito" pitchFamily="2" charset="0"/>
              </a:rPr>
              <a:t>The structure described in the figure outlines the basic components of a computer system, particularly focusing on the memory and processor. Here’s a breakdown of the components:</a:t>
            </a:r>
          </a:p>
          <a:p>
            <a:pPr algn="just" fontAlgn="base">
              <a:spcAft>
                <a:spcPts val="1800"/>
              </a:spcAft>
              <a:buFont typeface="Arial" panose="020B0604020202020204" pitchFamily="34" charset="0"/>
              <a:buChar char="•"/>
            </a:pPr>
            <a:r>
              <a:rPr lang="en-US" sz="1800" b="1" i="0" dirty="0">
                <a:solidFill>
                  <a:srgbClr val="273239"/>
                </a:solidFill>
                <a:effectLst/>
                <a:latin typeface="Nunito" pitchFamily="2" charset="0"/>
              </a:rPr>
              <a:t>Memory: </a:t>
            </a:r>
            <a:r>
              <a:rPr lang="en-US" sz="1800" b="0" i="0" dirty="0">
                <a:solidFill>
                  <a:srgbClr val="273239"/>
                </a:solidFill>
                <a:effectLst/>
                <a:latin typeface="Nunito" pitchFamily="2" charset="0"/>
              </a:rPr>
              <a:t>This is where data and instructions are stored. It is a crucial part of the computer system that allows for the storage and retrieval of information.</a:t>
            </a:r>
          </a:p>
          <a:p>
            <a:pPr algn="just" fontAlgn="base">
              <a:spcAft>
                <a:spcPts val="1800"/>
              </a:spcAft>
              <a:buFont typeface="Arial" panose="020B0604020202020204" pitchFamily="34" charset="0"/>
              <a:buChar char="•"/>
            </a:pPr>
            <a:r>
              <a:rPr lang="en-US" sz="1800" b="1" i="0" dirty="0">
                <a:solidFill>
                  <a:srgbClr val="273239"/>
                </a:solidFill>
                <a:effectLst/>
                <a:latin typeface="Nunito" pitchFamily="2" charset="0"/>
              </a:rPr>
              <a:t>Processor:</a:t>
            </a:r>
            <a:r>
              <a:rPr lang="en-US" sz="1800" b="0" i="0" dirty="0">
                <a:solidFill>
                  <a:srgbClr val="273239"/>
                </a:solidFill>
                <a:effectLst/>
                <a:latin typeface="Nunito" pitchFamily="2" charset="0"/>
              </a:rPr>
              <a:t> The processor, or CPU, is the central component that carries out the instructions of a computer program. It includes the ALU and Control Unit.</a:t>
            </a:r>
            <a:endParaRPr lang="en-US" sz="1800" b="1" i="0" dirty="0">
              <a:solidFill>
                <a:srgbClr val="273239"/>
              </a:solidFill>
              <a:effectLst/>
              <a:latin typeface="Nunito" pitchFamily="2" charset="0"/>
            </a:endParaRPr>
          </a:p>
          <a:p>
            <a:pPr algn="just" fontAlgn="base">
              <a:spcAft>
                <a:spcPts val="1800"/>
              </a:spcAft>
              <a:buFont typeface="Arial" panose="020B0604020202020204" pitchFamily="34" charset="0"/>
              <a:buChar char="•"/>
            </a:pPr>
            <a:r>
              <a:rPr lang="en-US" sz="1800" b="1" i="0" dirty="0">
                <a:solidFill>
                  <a:srgbClr val="273239"/>
                </a:solidFill>
                <a:effectLst/>
                <a:latin typeface="Nunito" pitchFamily="2" charset="0"/>
              </a:rPr>
              <a:t>Control Unit:</a:t>
            </a:r>
            <a:r>
              <a:rPr lang="en-US" sz="1800" b="0" i="0" dirty="0">
                <a:solidFill>
                  <a:srgbClr val="273239"/>
                </a:solidFill>
                <a:effectLst/>
                <a:latin typeface="Nunito" pitchFamily="2" charset="0"/>
              </a:rPr>
              <a:t> This component manages the operations of the computer. It directs the flow of data between the CPU and other components.</a:t>
            </a:r>
          </a:p>
          <a:p>
            <a:pPr algn="just" fontAlgn="base">
              <a:spcAft>
                <a:spcPts val="1800"/>
              </a:spcAft>
              <a:buFont typeface="Arial" panose="020B0604020202020204" pitchFamily="34" charset="0"/>
              <a:buChar char="•"/>
            </a:pPr>
            <a:r>
              <a:rPr lang="en-US" sz="1800" b="1" i="0" dirty="0">
                <a:solidFill>
                  <a:srgbClr val="273239"/>
                </a:solidFill>
                <a:effectLst/>
                <a:latin typeface="Nunito" pitchFamily="2" charset="0"/>
              </a:rPr>
              <a:t>Arithmetic Logic Unit (ALU):</a:t>
            </a:r>
            <a:r>
              <a:rPr lang="en-US" sz="1800" b="0" i="0" dirty="0">
                <a:solidFill>
                  <a:srgbClr val="273239"/>
                </a:solidFill>
                <a:effectLst/>
                <a:latin typeface="Nunito" pitchFamily="2" charset="0"/>
              </a:rPr>
              <a:t> The ALU performs arithmetic and logical operations. It is responsible for calculations and decision-making processes.</a:t>
            </a:r>
          </a:p>
          <a:p>
            <a:pPr algn="just" fontAlgn="base">
              <a:spcAft>
                <a:spcPts val="1800"/>
              </a:spcAft>
              <a:buFont typeface="Arial" panose="020B0604020202020204" pitchFamily="34" charset="0"/>
              <a:buChar char="•"/>
            </a:pPr>
            <a:r>
              <a:rPr lang="en-US" sz="1800" b="1" i="0" dirty="0">
                <a:solidFill>
                  <a:srgbClr val="273239"/>
                </a:solidFill>
                <a:effectLst/>
                <a:latin typeface="Nunito" pitchFamily="2" charset="0"/>
              </a:rPr>
              <a:t>Input: </a:t>
            </a:r>
            <a:r>
              <a:rPr lang="en-US" sz="1800" b="0" i="0" dirty="0">
                <a:solidFill>
                  <a:srgbClr val="273239"/>
                </a:solidFill>
                <a:effectLst/>
                <a:latin typeface="Nunito" pitchFamily="2" charset="0"/>
              </a:rPr>
              <a:t>This refers to the devices or methods through which data is entered into the computer system.</a:t>
            </a:r>
          </a:p>
          <a:p>
            <a:pPr algn="just" fontAlgn="base">
              <a:spcAft>
                <a:spcPts val="1800"/>
              </a:spcAft>
              <a:buFont typeface="Arial" panose="020B0604020202020204" pitchFamily="34" charset="0"/>
              <a:buChar char="•"/>
            </a:pPr>
            <a:r>
              <a:rPr lang="en-US" sz="1800" b="1" i="0" dirty="0">
                <a:solidFill>
                  <a:srgbClr val="273239"/>
                </a:solidFill>
                <a:effectLst/>
                <a:latin typeface="Nunito" pitchFamily="2" charset="0"/>
              </a:rPr>
              <a:t>Output:</a:t>
            </a:r>
            <a:r>
              <a:rPr lang="en-US" sz="1800" b="0" i="0" dirty="0">
                <a:solidFill>
                  <a:srgbClr val="273239"/>
                </a:solidFill>
                <a:effectLst/>
                <a:latin typeface="Nunito" pitchFamily="2" charset="0"/>
              </a:rPr>
              <a:t> This refers to the devices or methods through which data is presented to the user or other systems.</a:t>
            </a:r>
            <a:endParaRPr lang="en-US" sz="1800" dirty="0"/>
          </a:p>
        </p:txBody>
      </p:sp>
    </p:spTree>
    <p:extLst>
      <p:ext uri="{BB962C8B-B14F-4D97-AF65-F5344CB8AC3E}">
        <p14:creationId xmlns:p14="http://schemas.microsoft.com/office/powerpoint/2010/main" val="3928317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6BDE-3A79-3B79-2DF0-0C0AFE1198E4}"/>
              </a:ext>
            </a:extLst>
          </p:cNvPr>
          <p:cNvSpPr>
            <a:spLocks noGrp="1"/>
          </p:cNvSpPr>
          <p:nvPr>
            <p:ph type="title"/>
          </p:nvPr>
        </p:nvSpPr>
        <p:spPr>
          <a:xfrm>
            <a:off x="2715260" y="838200"/>
            <a:ext cx="3713479" cy="574039"/>
          </a:xfrm>
        </p:spPr>
        <p:txBody>
          <a:bodyPr/>
          <a:lstStyle/>
          <a:p>
            <a:r>
              <a:rPr lang="en-US" dirty="0"/>
              <a:t>components</a:t>
            </a:r>
          </a:p>
        </p:txBody>
      </p:sp>
      <p:sp>
        <p:nvSpPr>
          <p:cNvPr id="3" name="Text Placeholder 2">
            <a:extLst>
              <a:ext uri="{FF2B5EF4-FFF2-40B4-BE49-F238E27FC236}">
                <a16:creationId xmlns:a16="http://schemas.microsoft.com/office/drawing/2014/main" id="{316F09E6-7513-C24F-EC7F-C0EE5F2AF5D7}"/>
              </a:ext>
            </a:extLst>
          </p:cNvPr>
          <p:cNvSpPr>
            <a:spLocks noGrp="1"/>
          </p:cNvSpPr>
          <p:nvPr>
            <p:ph type="body" idx="1"/>
          </p:nvPr>
        </p:nvSpPr>
        <p:spPr>
          <a:xfrm>
            <a:off x="1647570" y="1671559"/>
            <a:ext cx="6493509" cy="3139321"/>
          </a:xfrm>
        </p:spPr>
        <p:txBody>
          <a:bodyPr/>
          <a:lstStyle/>
          <a:p>
            <a:pPr algn="just" fontAlgn="base">
              <a:spcAft>
                <a:spcPts val="1800"/>
              </a:spcAft>
              <a:buFont typeface="Arial" panose="020B0604020202020204" pitchFamily="34" charset="0"/>
              <a:buChar char="•"/>
            </a:pPr>
            <a:endParaRPr lang="en-US" sz="1800" b="0" i="0" dirty="0">
              <a:solidFill>
                <a:srgbClr val="273239"/>
              </a:solidFill>
              <a:effectLst/>
              <a:latin typeface="Nunito" pitchFamily="2" charset="0"/>
            </a:endParaRPr>
          </a:p>
          <a:p>
            <a:pPr algn="just" fontAlgn="base">
              <a:spcAft>
                <a:spcPts val="1800"/>
              </a:spcAft>
              <a:buFont typeface="Arial" panose="020B0604020202020204" pitchFamily="34" charset="0"/>
              <a:buChar char="•"/>
            </a:pPr>
            <a:r>
              <a:rPr lang="en-US" sz="1800" b="1" i="0" dirty="0">
                <a:solidFill>
                  <a:srgbClr val="273239"/>
                </a:solidFill>
                <a:effectLst/>
                <a:latin typeface="Nunito" pitchFamily="2" charset="0"/>
              </a:rPr>
              <a:t>Registers: </a:t>
            </a:r>
            <a:r>
              <a:rPr lang="en-US" sz="1800" i="0" dirty="0">
                <a:solidFill>
                  <a:srgbClr val="273239"/>
                </a:solidFill>
                <a:effectLst/>
                <a:latin typeface="Nunito" pitchFamily="2" charset="0"/>
              </a:rPr>
              <a:t>Small, fast memory units within the </a:t>
            </a:r>
            <a:r>
              <a:rPr lang="en-US" sz="1800" i="0" dirty="0" err="1">
                <a:solidFill>
                  <a:srgbClr val="273239"/>
                </a:solidFill>
                <a:effectLst/>
                <a:latin typeface="Nunito" pitchFamily="2" charset="0"/>
              </a:rPr>
              <a:t>CPU.Temporarily</a:t>
            </a:r>
            <a:r>
              <a:rPr lang="en-US" sz="1800" i="0" dirty="0">
                <a:solidFill>
                  <a:srgbClr val="273239"/>
                </a:solidFill>
                <a:effectLst/>
                <a:latin typeface="Nunito" pitchFamily="2" charset="0"/>
              </a:rPr>
              <a:t> hold data, instructions, and addresses during execution.</a:t>
            </a:r>
          </a:p>
          <a:p>
            <a:pPr algn="just" fontAlgn="base">
              <a:spcAft>
                <a:spcPts val="1800"/>
              </a:spcAft>
              <a:buFont typeface="Arial" panose="020B0604020202020204" pitchFamily="34" charset="0"/>
              <a:buChar char="•"/>
            </a:pPr>
            <a:r>
              <a:rPr lang="en-US" sz="1800" b="1" i="0" dirty="0">
                <a:solidFill>
                  <a:srgbClr val="273239"/>
                </a:solidFill>
                <a:effectLst/>
                <a:latin typeface="Nunito" pitchFamily="2" charset="0"/>
              </a:rPr>
              <a:t>Example: </a:t>
            </a:r>
          </a:p>
          <a:p>
            <a:pPr algn="just" fontAlgn="base">
              <a:spcAft>
                <a:spcPts val="1800"/>
              </a:spcAft>
            </a:pPr>
            <a:r>
              <a:rPr lang="en-US" sz="1800" b="1" i="0" dirty="0">
                <a:solidFill>
                  <a:srgbClr val="273239"/>
                </a:solidFill>
                <a:effectLst/>
                <a:latin typeface="Nunito" pitchFamily="2" charset="0"/>
              </a:rPr>
              <a:t>Accumulator :</a:t>
            </a:r>
            <a:r>
              <a:rPr lang="en-US" sz="1800" b="0" i="0" dirty="0">
                <a:solidFill>
                  <a:srgbClr val="273239"/>
                </a:solidFill>
                <a:effectLst/>
                <a:latin typeface="Nunito" pitchFamily="2" charset="0"/>
              </a:rPr>
              <a:t>This is a register in the CPU that stores intermediate results of arithmetic and logic operations.</a:t>
            </a:r>
          </a:p>
          <a:p>
            <a:endParaRPr lang="en-US" sz="1800" dirty="0"/>
          </a:p>
        </p:txBody>
      </p:sp>
    </p:spTree>
    <p:extLst>
      <p:ext uri="{BB962C8B-B14F-4D97-AF65-F5344CB8AC3E}">
        <p14:creationId xmlns:p14="http://schemas.microsoft.com/office/powerpoint/2010/main" val="1155549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CFE57-22D1-10CF-919D-37A5EDA3076F}"/>
              </a:ext>
            </a:extLst>
          </p:cNvPr>
          <p:cNvSpPr>
            <a:spLocks noGrp="1"/>
          </p:cNvSpPr>
          <p:nvPr>
            <p:ph type="title"/>
          </p:nvPr>
        </p:nvSpPr>
        <p:spPr>
          <a:xfrm>
            <a:off x="2133600" y="609600"/>
            <a:ext cx="4572000" cy="1107996"/>
          </a:xfrm>
        </p:spPr>
        <p:txBody>
          <a:bodyPr/>
          <a:lstStyle/>
          <a:p>
            <a:r>
              <a:rPr lang="en-US" sz="3600" b="1" dirty="0"/>
              <a:t>Instruction Cycle</a:t>
            </a:r>
            <a:endParaRPr lang="en-US" dirty="0"/>
          </a:p>
        </p:txBody>
      </p:sp>
      <p:sp>
        <p:nvSpPr>
          <p:cNvPr id="3" name="Text Placeholder 2">
            <a:extLst>
              <a:ext uri="{FF2B5EF4-FFF2-40B4-BE49-F238E27FC236}">
                <a16:creationId xmlns:a16="http://schemas.microsoft.com/office/drawing/2014/main" id="{B0CCC1FC-E1D1-89C1-575B-6D2B125BA4B7}"/>
              </a:ext>
            </a:extLst>
          </p:cNvPr>
          <p:cNvSpPr>
            <a:spLocks noGrp="1"/>
          </p:cNvSpPr>
          <p:nvPr>
            <p:ph type="body" idx="1"/>
          </p:nvPr>
        </p:nvSpPr>
        <p:spPr>
          <a:xfrm>
            <a:off x="609600" y="1707764"/>
            <a:ext cx="8258430" cy="5909310"/>
          </a:xfrm>
        </p:spPr>
        <p:txBody>
          <a:bodyPr/>
          <a:lstStyle/>
          <a:p>
            <a:pPr algn="just"/>
            <a:r>
              <a:rPr lang="en-US" sz="2400" dirty="0"/>
              <a:t>The </a:t>
            </a:r>
            <a:r>
              <a:rPr lang="en-US" sz="2400" b="1" dirty="0"/>
              <a:t>Von Neumann Cycle</a:t>
            </a:r>
            <a:r>
              <a:rPr lang="en-US" sz="2400" dirty="0"/>
              <a:t> (also known as the </a:t>
            </a:r>
            <a:r>
              <a:rPr lang="en-US" sz="2400" b="1" dirty="0"/>
              <a:t>Instruction Cycle</a:t>
            </a:r>
            <a:r>
              <a:rPr lang="en-US" sz="2400" dirty="0"/>
              <a:t>) describes how a computer executes instructions based on the </a:t>
            </a:r>
            <a:r>
              <a:rPr lang="en-US" sz="2400" b="1" dirty="0"/>
              <a:t>Von Neumann Architecture.</a:t>
            </a:r>
          </a:p>
          <a:p>
            <a:pPr algn="just"/>
            <a:endParaRPr lang="en-US" sz="2400" b="1" dirty="0"/>
          </a:p>
          <a:p>
            <a:pPr algn="just"/>
            <a:r>
              <a:rPr lang="en-US" sz="2400" b="1" dirty="0"/>
              <a:t>Step 1: Fetch (Getting the Instruction from Memory)</a:t>
            </a:r>
          </a:p>
          <a:p>
            <a:pPr algn="just">
              <a:buFont typeface="Arial" panose="020B0604020202020204" pitchFamily="34" charset="0"/>
              <a:buChar char="•"/>
            </a:pPr>
            <a:r>
              <a:rPr lang="en-US" sz="2400" dirty="0"/>
              <a:t>The </a:t>
            </a:r>
            <a:r>
              <a:rPr lang="en-US" sz="2400" b="1" dirty="0"/>
              <a:t>Control Unit (CU)</a:t>
            </a:r>
            <a:r>
              <a:rPr lang="en-US" sz="2400" dirty="0"/>
              <a:t> sends a request to </a:t>
            </a:r>
            <a:r>
              <a:rPr lang="en-US" sz="2400" b="1" dirty="0"/>
              <a:t>Memory</a:t>
            </a:r>
            <a:r>
              <a:rPr lang="en-US" sz="2400" dirty="0"/>
              <a:t> (represented by the arrow from CU to Memory).</a:t>
            </a:r>
          </a:p>
          <a:p>
            <a:pPr algn="just">
              <a:buFont typeface="Arial" panose="020B0604020202020204" pitchFamily="34" charset="0"/>
              <a:buChar char="•"/>
            </a:pPr>
            <a:r>
              <a:rPr lang="en-US" sz="2400" dirty="0"/>
              <a:t>Memory responds by sending the instruction to the </a:t>
            </a:r>
            <a:r>
              <a:rPr lang="en-US" sz="2400" b="1" dirty="0"/>
              <a:t>Control Unit</a:t>
            </a:r>
            <a:r>
              <a:rPr lang="en-US" sz="2400" dirty="0"/>
              <a:t> (arrow from Memory to CU).</a:t>
            </a:r>
          </a:p>
          <a:p>
            <a:pPr algn="just">
              <a:buFont typeface="Arial" panose="020B0604020202020204" pitchFamily="34" charset="0"/>
              <a:buChar char="•"/>
            </a:pPr>
            <a:r>
              <a:rPr lang="en-US" sz="2400" dirty="0"/>
              <a:t>The </a:t>
            </a:r>
            <a:r>
              <a:rPr lang="en-US" sz="2400" b="1" dirty="0"/>
              <a:t>Program Counter (PC)</a:t>
            </a:r>
            <a:r>
              <a:rPr lang="en-US" sz="2400" dirty="0"/>
              <a:t> in the CU keeps track of which instruction to fetch next.</a:t>
            </a:r>
          </a:p>
          <a:p>
            <a:pPr algn="just">
              <a:buFont typeface="Arial" panose="020B0604020202020204" pitchFamily="34" charset="0"/>
              <a:buChar char="•"/>
            </a:pPr>
            <a:r>
              <a:rPr lang="en-US" sz="2400" dirty="0"/>
              <a:t>The instruction is then placed in the </a:t>
            </a:r>
            <a:r>
              <a:rPr lang="en-US" sz="2400" b="1" dirty="0"/>
              <a:t>Instruction Register (IR)</a:t>
            </a:r>
            <a:r>
              <a:rPr lang="en-US" sz="2400" dirty="0"/>
              <a:t>.</a:t>
            </a:r>
          </a:p>
          <a:p>
            <a:pPr algn="just"/>
            <a:endParaRPr lang="en-US" sz="2400" b="1" dirty="0"/>
          </a:p>
          <a:p>
            <a:pPr algn="just"/>
            <a:endParaRPr lang="en-US" sz="2400" b="1" dirty="0"/>
          </a:p>
          <a:p>
            <a:pPr algn="just"/>
            <a:endParaRPr lang="en-US" sz="2400" dirty="0"/>
          </a:p>
        </p:txBody>
      </p:sp>
    </p:spTree>
    <p:extLst>
      <p:ext uri="{BB962C8B-B14F-4D97-AF65-F5344CB8AC3E}">
        <p14:creationId xmlns:p14="http://schemas.microsoft.com/office/powerpoint/2010/main" val="14986543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2811-9027-CFB7-A3FB-A64B297FB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7E57A-D628-55C5-B9EA-37182E8CA049}"/>
              </a:ext>
            </a:extLst>
          </p:cNvPr>
          <p:cNvSpPr>
            <a:spLocks noGrp="1"/>
          </p:cNvSpPr>
          <p:nvPr>
            <p:ph type="title"/>
          </p:nvPr>
        </p:nvSpPr>
        <p:spPr>
          <a:xfrm>
            <a:off x="2133600" y="609600"/>
            <a:ext cx="4572000" cy="1107996"/>
          </a:xfrm>
        </p:spPr>
        <p:txBody>
          <a:bodyPr/>
          <a:lstStyle/>
          <a:p>
            <a:r>
              <a:rPr lang="en-US" sz="3600" b="1" dirty="0"/>
              <a:t>Instruction Cycle</a:t>
            </a:r>
            <a:endParaRPr lang="en-US" dirty="0"/>
          </a:p>
        </p:txBody>
      </p:sp>
      <p:sp>
        <p:nvSpPr>
          <p:cNvPr id="3" name="Text Placeholder 2">
            <a:extLst>
              <a:ext uri="{FF2B5EF4-FFF2-40B4-BE49-F238E27FC236}">
                <a16:creationId xmlns:a16="http://schemas.microsoft.com/office/drawing/2014/main" id="{90653974-F2BF-EBA3-AA22-9B44F80F2E4E}"/>
              </a:ext>
            </a:extLst>
          </p:cNvPr>
          <p:cNvSpPr>
            <a:spLocks noGrp="1"/>
          </p:cNvSpPr>
          <p:nvPr>
            <p:ph type="body" idx="1"/>
          </p:nvPr>
        </p:nvSpPr>
        <p:spPr>
          <a:xfrm>
            <a:off x="609600" y="1707764"/>
            <a:ext cx="8258430" cy="4616648"/>
          </a:xfrm>
        </p:spPr>
        <p:txBody>
          <a:bodyPr/>
          <a:lstStyle/>
          <a:p>
            <a:pPr algn="just"/>
            <a:r>
              <a:rPr lang="en-US" sz="2400" b="1" dirty="0"/>
              <a:t>Step 2: Decode (Understanding the Instruction)</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The </a:t>
            </a:r>
            <a:r>
              <a:rPr lang="en-US" sz="2400" b="1" dirty="0"/>
              <a:t>Control Unit (CU)</a:t>
            </a:r>
            <a:r>
              <a:rPr lang="en-US" sz="2400" dirty="0"/>
              <a:t> reads the fetched instruction from the </a:t>
            </a:r>
            <a:r>
              <a:rPr lang="en-US" sz="2400" b="1" dirty="0"/>
              <a:t>Instruction Register (IR)</a:t>
            </a:r>
            <a:r>
              <a:rPr lang="en-US" sz="2400" dirty="0"/>
              <a:t> and deciphers what needs to be done.</a:t>
            </a:r>
          </a:p>
          <a:p>
            <a:pPr algn="just">
              <a:buFont typeface="Arial" panose="020B0604020202020204" pitchFamily="34" charset="0"/>
              <a:buChar char="•"/>
            </a:pPr>
            <a:r>
              <a:rPr lang="en-US" sz="2400" dirty="0"/>
              <a:t>If the instruction involves arithmetic or logical operations, the CU signals the </a:t>
            </a:r>
            <a:r>
              <a:rPr lang="en-US" sz="2400" b="1" dirty="0"/>
              <a:t>Arithmetic Logic Unit (ALU)</a:t>
            </a:r>
            <a:r>
              <a:rPr lang="en-US" sz="2400" dirty="0"/>
              <a:t> (arrow from CU to ALU).</a:t>
            </a:r>
          </a:p>
          <a:p>
            <a:pPr algn="just">
              <a:buFont typeface="Arial" panose="020B0604020202020204" pitchFamily="34" charset="0"/>
              <a:buChar char="•"/>
            </a:pPr>
            <a:r>
              <a:rPr lang="en-US" sz="2400" dirty="0"/>
              <a:t>If the instruction requires accessing memory (e.g., fetching data for calculations), CU sends another request to </a:t>
            </a:r>
            <a:r>
              <a:rPr lang="en-US" sz="2400" b="1" dirty="0"/>
              <a:t>Memory</a:t>
            </a:r>
            <a:r>
              <a:rPr lang="en-US" sz="2400" dirty="0"/>
              <a:t> (arrow from CU to Memory).</a:t>
            </a:r>
          </a:p>
          <a:p>
            <a:pPr algn="just"/>
            <a:endParaRPr lang="en-US" sz="3600" dirty="0"/>
          </a:p>
        </p:txBody>
      </p:sp>
    </p:spTree>
    <p:extLst>
      <p:ext uri="{BB962C8B-B14F-4D97-AF65-F5344CB8AC3E}">
        <p14:creationId xmlns:p14="http://schemas.microsoft.com/office/powerpoint/2010/main" val="30443458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42354-560B-0534-EFAC-55FD28A915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96F2B-A8CE-324F-BED8-26D9EDE0FFFF}"/>
              </a:ext>
            </a:extLst>
          </p:cNvPr>
          <p:cNvSpPr>
            <a:spLocks noGrp="1"/>
          </p:cNvSpPr>
          <p:nvPr>
            <p:ph type="title"/>
          </p:nvPr>
        </p:nvSpPr>
        <p:spPr>
          <a:xfrm>
            <a:off x="2133600" y="609600"/>
            <a:ext cx="4572000" cy="1107996"/>
          </a:xfrm>
        </p:spPr>
        <p:txBody>
          <a:bodyPr/>
          <a:lstStyle/>
          <a:p>
            <a:r>
              <a:rPr lang="en-US" sz="3600" b="1" dirty="0"/>
              <a:t>Instruction Cycle</a:t>
            </a:r>
            <a:endParaRPr lang="en-US" dirty="0"/>
          </a:p>
        </p:txBody>
      </p:sp>
      <p:sp>
        <p:nvSpPr>
          <p:cNvPr id="3" name="Text Placeholder 2">
            <a:extLst>
              <a:ext uri="{FF2B5EF4-FFF2-40B4-BE49-F238E27FC236}">
                <a16:creationId xmlns:a16="http://schemas.microsoft.com/office/drawing/2014/main" id="{193187DA-3D7E-6BAE-01BE-4CD933545B90}"/>
              </a:ext>
            </a:extLst>
          </p:cNvPr>
          <p:cNvSpPr>
            <a:spLocks noGrp="1"/>
          </p:cNvSpPr>
          <p:nvPr>
            <p:ph type="body" idx="1"/>
          </p:nvPr>
        </p:nvSpPr>
        <p:spPr>
          <a:xfrm>
            <a:off x="609600" y="1707764"/>
            <a:ext cx="8258430" cy="5539978"/>
          </a:xfrm>
        </p:spPr>
        <p:txBody>
          <a:bodyPr/>
          <a:lstStyle/>
          <a:p>
            <a:r>
              <a:rPr lang="en-US" b="1" dirty="0"/>
              <a:t>Step 3: Execute (Performing the Operation)</a:t>
            </a:r>
          </a:p>
          <a:p>
            <a:pPr>
              <a:buFont typeface="Arial" panose="020B0604020202020204" pitchFamily="34" charset="0"/>
              <a:buChar char="•"/>
            </a:pPr>
            <a:r>
              <a:rPr lang="en-US" dirty="0"/>
              <a:t>If the instruction is an arithmetic or logical operation:</a:t>
            </a:r>
          </a:p>
          <a:p>
            <a:pPr marL="742950" lvl="1" indent="-285750">
              <a:buFont typeface="Arial" panose="020B0604020202020204" pitchFamily="34" charset="0"/>
              <a:buChar char="•"/>
            </a:pPr>
            <a:r>
              <a:rPr lang="en-US" dirty="0"/>
              <a:t>The CU sends the required data from </a:t>
            </a:r>
            <a:r>
              <a:rPr lang="en-US" b="1" dirty="0"/>
              <a:t>Memory</a:t>
            </a:r>
            <a:r>
              <a:rPr lang="en-US" dirty="0"/>
              <a:t> to the </a:t>
            </a:r>
            <a:r>
              <a:rPr lang="en-US" b="1" dirty="0"/>
              <a:t>Arithmetic Logic Unit (ALU)</a:t>
            </a:r>
            <a:r>
              <a:rPr lang="en-US" dirty="0"/>
              <a:t> (arrow from Memory to ALU).</a:t>
            </a:r>
          </a:p>
          <a:p>
            <a:pPr marL="742950" lvl="1" indent="-285750">
              <a:buFont typeface="Arial" panose="020B0604020202020204" pitchFamily="34" charset="0"/>
              <a:buChar char="•"/>
            </a:pPr>
            <a:r>
              <a:rPr lang="en-US" dirty="0"/>
              <a:t>The ALU processes the data and places the result in the </a:t>
            </a:r>
            <a:r>
              <a:rPr lang="en-US" b="1" dirty="0"/>
              <a:t>Accumulator</a:t>
            </a:r>
            <a:r>
              <a:rPr lang="en-US" dirty="0"/>
              <a:t> (small box inside ALU with an arrow pointing to it).</a:t>
            </a:r>
          </a:p>
          <a:p>
            <a:pPr>
              <a:buFont typeface="Arial" panose="020B0604020202020204" pitchFamily="34" charset="0"/>
              <a:buChar char="•"/>
            </a:pPr>
            <a:r>
              <a:rPr lang="en-US" dirty="0"/>
              <a:t>If the instruction is a </a:t>
            </a:r>
            <a:r>
              <a:rPr lang="en-US" b="1" dirty="0"/>
              <a:t>data movement operation</a:t>
            </a:r>
            <a:r>
              <a:rPr lang="en-US" dirty="0"/>
              <a:t>, it directs the data to or from memory.</a:t>
            </a:r>
          </a:p>
          <a:p>
            <a:pPr>
              <a:buFont typeface="Arial" panose="020B0604020202020204" pitchFamily="34" charset="0"/>
              <a:buChar char="•"/>
            </a:pPr>
            <a:r>
              <a:rPr lang="en-US" dirty="0"/>
              <a:t>If the instruction involves input/output, data is either received from </a:t>
            </a:r>
            <a:r>
              <a:rPr lang="en-US" b="1" dirty="0"/>
              <a:t>Input</a:t>
            </a:r>
            <a:r>
              <a:rPr lang="en-US" dirty="0"/>
              <a:t> (arrow from Input to ALU) or sent to </a:t>
            </a:r>
            <a:r>
              <a:rPr lang="en-US" b="1" dirty="0"/>
              <a:t>Output</a:t>
            </a:r>
            <a:r>
              <a:rPr lang="en-US" dirty="0"/>
              <a:t> (arrow from ALU to Output).</a:t>
            </a:r>
          </a:p>
          <a:p>
            <a:pPr algn="just"/>
            <a:endParaRPr lang="en-US" sz="3600" dirty="0"/>
          </a:p>
        </p:txBody>
      </p:sp>
    </p:spTree>
    <p:extLst>
      <p:ext uri="{BB962C8B-B14F-4D97-AF65-F5344CB8AC3E}">
        <p14:creationId xmlns:p14="http://schemas.microsoft.com/office/powerpoint/2010/main" val="326871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A36001-561B-50C6-1320-C64751684A2A}"/>
              </a:ext>
            </a:extLst>
          </p:cNvPr>
          <p:cNvSpPr txBox="1">
            <a:spLocks noGrp="1"/>
          </p:cNvSpPr>
          <p:nvPr>
            <p:ph type="title"/>
          </p:nvPr>
        </p:nvSpPr>
        <p:spPr>
          <a:xfrm>
            <a:off x="1676400" y="313483"/>
            <a:ext cx="3027363" cy="574675"/>
          </a:xfrm>
        </p:spPr>
        <p:txBody>
          <a:bodyPr lIns="0" tIns="12700" rIns="0" bIns="0" rtlCol="0">
            <a:spAutoFit/>
          </a:bodyPr>
          <a:lstStyle/>
          <a:p>
            <a:pPr marL="12700">
              <a:spcBef>
                <a:spcPts val="100"/>
              </a:spcBef>
              <a:defRPr/>
            </a:pPr>
            <a:r>
              <a:rPr dirty="0"/>
              <a:t>Key </a:t>
            </a:r>
            <a:r>
              <a:rPr spc="-5" dirty="0"/>
              <a:t>to</a:t>
            </a:r>
            <a:r>
              <a:rPr spc="-60" dirty="0"/>
              <a:t> </a:t>
            </a:r>
            <a:r>
              <a:rPr spc="-10" dirty="0"/>
              <a:t>Success</a:t>
            </a:r>
          </a:p>
        </p:txBody>
      </p:sp>
      <p:sp>
        <p:nvSpPr>
          <p:cNvPr id="3" name="object 3">
            <a:extLst>
              <a:ext uri="{FF2B5EF4-FFF2-40B4-BE49-F238E27FC236}">
                <a16:creationId xmlns:a16="http://schemas.microsoft.com/office/drawing/2014/main" id="{50E097C0-A572-C11B-5A5D-BBEB61C22E36}"/>
              </a:ext>
            </a:extLst>
          </p:cNvPr>
          <p:cNvSpPr txBox="1"/>
          <p:nvPr/>
        </p:nvSpPr>
        <p:spPr>
          <a:xfrm>
            <a:off x="231775" y="1327150"/>
            <a:ext cx="2511425" cy="443070"/>
          </a:xfrm>
          <a:prstGeom prst="rect">
            <a:avLst/>
          </a:prstGeom>
        </p:spPr>
        <p:txBody>
          <a:bodyPr wrap="square" lIns="0" tIns="12065" rIns="0" bIns="0">
            <a:spAutoFit/>
          </a:bodyPr>
          <a:lstStyle/>
          <a:p>
            <a:pPr marL="12700">
              <a:spcBef>
                <a:spcPts val="95"/>
              </a:spcBef>
              <a:buClr>
                <a:schemeClr val="tx1"/>
              </a:buClr>
              <a:buSzPct val="58928"/>
              <a:tabLst>
                <a:tab pos="354965" algn="l"/>
                <a:tab pos="355600" algn="l"/>
              </a:tabLst>
              <a:defRPr/>
            </a:pPr>
            <a:r>
              <a:rPr lang="en-US" sz="2800" spc="-5" dirty="0">
                <a:solidFill>
                  <a:srgbClr val="0000FF"/>
                </a:solidFill>
                <a:latin typeface="Tahoma"/>
                <a:cs typeface="Tahoma"/>
              </a:rPr>
              <a:t>		</a:t>
            </a:r>
            <a:r>
              <a:rPr sz="2800" spc="-5" dirty="0">
                <a:solidFill>
                  <a:srgbClr val="0000FF"/>
                </a:solidFill>
                <a:latin typeface="Tahoma"/>
                <a:cs typeface="Tahoma"/>
              </a:rPr>
              <a:t>Attendance</a:t>
            </a:r>
            <a:endParaRPr sz="2800" dirty="0">
              <a:latin typeface="Tahoma"/>
              <a:cs typeface="Tahoma"/>
            </a:endParaRPr>
          </a:p>
        </p:txBody>
      </p:sp>
      <p:sp>
        <p:nvSpPr>
          <p:cNvPr id="11268" name="object 4">
            <a:extLst>
              <a:ext uri="{FF2B5EF4-FFF2-40B4-BE49-F238E27FC236}">
                <a16:creationId xmlns:a16="http://schemas.microsoft.com/office/drawing/2014/main" id="{3FEE58D4-F636-3548-529F-F83671CF5B04}"/>
              </a:ext>
            </a:extLst>
          </p:cNvPr>
          <p:cNvSpPr txBox="1">
            <a:spLocks noChangeArrowheads="1"/>
          </p:cNvSpPr>
          <p:nvPr/>
        </p:nvSpPr>
        <p:spPr bwMode="auto">
          <a:xfrm>
            <a:off x="231775" y="1754188"/>
            <a:ext cx="8642350" cy="302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5725" rIns="0" bIns="0">
            <a:spAutoFit/>
          </a:bodyPr>
          <a:lstStyle>
            <a:lvl1pPr marL="755650" indent="-285750">
              <a:tabLst>
                <a:tab pos="755650" algn="l"/>
              </a:tabLst>
              <a:defRPr sz="2400">
                <a:solidFill>
                  <a:schemeClr val="tx1"/>
                </a:solidFill>
                <a:latin typeface="Times" panose="02020603050405020304" pitchFamily="18" charset="0"/>
              </a:defRPr>
            </a:lvl1pPr>
            <a:lvl2pPr marL="755650" indent="-285750">
              <a:tabLst>
                <a:tab pos="755650" algn="l"/>
              </a:tabLst>
              <a:defRPr sz="2400">
                <a:solidFill>
                  <a:schemeClr val="tx1"/>
                </a:solidFill>
                <a:latin typeface="Times" panose="02020603050405020304" pitchFamily="18" charset="0"/>
              </a:defRPr>
            </a:lvl2pPr>
            <a:lvl3pPr marL="1143000" indent="-228600">
              <a:tabLst>
                <a:tab pos="755650" algn="l"/>
              </a:tabLst>
              <a:defRPr sz="2400">
                <a:solidFill>
                  <a:schemeClr val="tx1"/>
                </a:solidFill>
                <a:latin typeface="Times" panose="02020603050405020304" pitchFamily="18" charset="0"/>
              </a:defRPr>
            </a:lvl3pPr>
            <a:lvl4pPr marL="1600200" indent="-228600">
              <a:tabLst>
                <a:tab pos="755650" algn="l"/>
              </a:tabLst>
              <a:defRPr sz="2400">
                <a:solidFill>
                  <a:schemeClr val="tx1"/>
                </a:solidFill>
                <a:latin typeface="Times" panose="02020603050405020304" pitchFamily="18" charset="0"/>
              </a:defRPr>
            </a:lvl4pPr>
            <a:lvl5pPr marL="2057400" indent="-228600">
              <a:tabLst>
                <a:tab pos="755650" algn="l"/>
              </a:tabLst>
              <a:defRPr sz="2400">
                <a:solidFill>
                  <a:schemeClr val="tx1"/>
                </a:solidFill>
                <a:latin typeface="Times" panose="02020603050405020304" pitchFamily="18" charset="0"/>
              </a:defRPr>
            </a:lvl5pPr>
            <a:lvl6pPr marL="2514600" indent="-228600" eaLnBrk="0" fontAlgn="base" hangingPunct="0">
              <a:spcBef>
                <a:spcPct val="0"/>
              </a:spcBef>
              <a:spcAft>
                <a:spcPct val="0"/>
              </a:spcAft>
              <a:tabLst>
                <a:tab pos="755650" algn="l"/>
              </a:tabLst>
              <a:defRPr sz="2400">
                <a:solidFill>
                  <a:schemeClr val="tx1"/>
                </a:solidFill>
                <a:latin typeface="Times" panose="02020603050405020304" pitchFamily="18" charset="0"/>
              </a:defRPr>
            </a:lvl6pPr>
            <a:lvl7pPr marL="2971800" indent="-228600" eaLnBrk="0" fontAlgn="base" hangingPunct="0">
              <a:spcBef>
                <a:spcPct val="0"/>
              </a:spcBef>
              <a:spcAft>
                <a:spcPct val="0"/>
              </a:spcAft>
              <a:tabLst>
                <a:tab pos="755650" algn="l"/>
              </a:tabLst>
              <a:defRPr sz="2400">
                <a:solidFill>
                  <a:schemeClr val="tx1"/>
                </a:solidFill>
                <a:latin typeface="Times" panose="02020603050405020304" pitchFamily="18" charset="0"/>
              </a:defRPr>
            </a:lvl7pPr>
            <a:lvl8pPr marL="3429000" indent="-228600" eaLnBrk="0" fontAlgn="base" hangingPunct="0">
              <a:spcBef>
                <a:spcPct val="0"/>
              </a:spcBef>
              <a:spcAft>
                <a:spcPct val="0"/>
              </a:spcAft>
              <a:tabLst>
                <a:tab pos="755650" algn="l"/>
              </a:tabLst>
              <a:defRPr sz="2400">
                <a:solidFill>
                  <a:schemeClr val="tx1"/>
                </a:solidFill>
                <a:latin typeface="Times" panose="02020603050405020304" pitchFamily="18" charset="0"/>
              </a:defRPr>
            </a:lvl8pPr>
            <a:lvl9pPr marL="3886200" indent="-228600" eaLnBrk="0" fontAlgn="base" hangingPunct="0">
              <a:spcBef>
                <a:spcPct val="0"/>
              </a:spcBef>
              <a:spcAft>
                <a:spcPct val="0"/>
              </a:spcAft>
              <a:tabLst>
                <a:tab pos="755650" algn="l"/>
              </a:tabLst>
              <a:defRPr sz="2400">
                <a:solidFill>
                  <a:schemeClr val="tx1"/>
                </a:solidFill>
                <a:latin typeface="Times" panose="02020603050405020304" pitchFamily="18" charset="0"/>
              </a:defRPr>
            </a:lvl9pPr>
          </a:lstStyle>
          <a:p>
            <a:pPr marL="812800" indent="-342900">
              <a:spcBef>
                <a:spcPts val="675"/>
              </a:spcBef>
              <a:buClr>
                <a:schemeClr val="tx1"/>
              </a:buClr>
              <a:buSzPct val="54000"/>
              <a:buFont typeface="Wingdings" panose="05000000000000000000" pitchFamily="2" charset="2"/>
              <a:buChar char="§"/>
            </a:pPr>
            <a:r>
              <a:rPr lang="en-US" altLang="en-US" dirty="0">
                <a:latin typeface="Tahoma" panose="020B0604030504040204" pitchFamily="34" charset="0"/>
                <a:cs typeface="Tahoma" panose="020B0604030504040204" pitchFamily="34" charset="0"/>
              </a:rPr>
              <a:t>Pay attention to lectures and keep extra notes</a:t>
            </a:r>
          </a:p>
          <a:p>
            <a:pPr marL="812800" indent="-342900">
              <a:spcBef>
                <a:spcPts val="575"/>
              </a:spcBef>
              <a:buClr>
                <a:schemeClr val="tx1"/>
              </a:buClr>
              <a:buSzPct val="54000"/>
              <a:buFont typeface="Wingdings" panose="05000000000000000000" pitchFamily="2" charset="2"/>
              <a:buChar char="§"/>
            </a:pPr>
            <a:r>
              <a:rPr lang="en-US" altLang="en-US" dirty="0">
                <a:latin typeface="Tahoma" panose="020B0604030504040204" pitchFamily="34" charset="0"/>
                <a:cs typeface="Tahoma" panose="020B0604030504040204" pitchFamily="34" charset="0"/>
              </a:rPr>
              <a:t>Ask questions</a:t>
            </a:r>
            <a:endParaRPr lang="en-US" altLang="en-US" sz="2300" dirty="0">
              <a:latin typeface="Times New Roman" panose="02020603050405020304" pitchFamily="18" charset="0"/>
              <a:cs typeface="Times New Roman" panose="02020603050405020304" pitchFamily="18" charset="0"/>
            </a:endParaRPr>
          </a:p>
          <a:p>
            <a:pPr marL="469900" indent="0">
              <a:buClr>
                <a:schemeClr val="tx1"/>
              </a:buClr>
              <a:buSzPct val="59000"/>
            </a:pPr>
            <a:r>
              <a:rPr lang="en-US" altLang="en-US" sz="2800" dirty="0">
                <a:solidFill>
                  <a:srgbClr val="0000FF"/>
                </a:solidFill>
                <a:latin typeface="Tahoma" panose="020B0604030504040204" pitchFamily="34" charset="0"/>
                <a:cs typeface="Tahoma" panose="020B0604030504040204" pitchFamily="34" charset="0"/>
              </a:rPr>
              <a:t>Effort</a:t>
            </a:r>
            <a:endParaRPr lang="en-US" altLang="en-US" sz="2800" dirty="0">
              <a:latin typeface="Tahoma" panose="020B0604030504040204" pitchFamily="34" charset="0"/>
              <a:cs typeface="Tahoma" panose="020B0604030504040204" pitchFamily="34" charset="0"/>
            </a:endParaRPr>
          </a:p>
          <a:p>
            <a:pPr marL="812800" lvl="1" indent="-342900">
              <a:spcBef>
                <a:spcPts val="575"/>
              </a:spcBef>
              <a:buClr>
                <a:schemeClr val="tx1"/>
              </a:buClr>
              <a:buSzPct val="54000"/>
              <a:buFont typeface="Wingdings" panose="05000000000000000000" pitchFamily="2" charset="2"/>
              <a:buChar char="§"/>
            </a:pPr>
            <a:r>
              <a:rPr lang="en-US" altLang="en-US" dirty="0">
                <a:latin typeface="Tahoma" panose="020B0604030504040204" pitchFamily="34" charset="0"/>
                <a:cs typeface="Tahoma" panose="020B0604030504040204" pitchFamily="34" charset="0"/>
              </a:rPr>
              <a:t>Do homework on your own. It’s ok to ask others but make  your own effort.</a:t>
            </a:r>
            <a:endParaRPr lang="en-US" altLang="en-US" sz="2300" dirty="0">
              <a:latin typeface="Times New Roman" panose="02020603050405020304" pitchFamily="18" charset="0"/>
              <a:cs typeface="Times New Roman" panose="02020603050405020304" pitchFamily="18" charset="0"/>
            </a:endParaRPr>
          </a:p>
          <a:p>
            <a:pPr marL="469900" indent="0">
              <a:buClr>
                <a:schemeClr val="tx1"/>
              </a:buClr>
              <a:buSzPct val="59000"/>
            </a:pPr>
            <a:r>
              <a:rPr lang="en-US" altLang="en-US" sz="2800" dirty="0">
                <a:solidFill>
                  <a:srgbClr val="0000FF"/>
                </a:solidFill>
                <a:latin typeface="Tahoma" panose="020B0604030504040204" pitchFamily="34" charset="0"/>
                <a:cs typeface="Tahoma" panose="020B0604030504040204" pitchFamily="34" charset="0"/>
              </a:rPr>
              <a:t>Consistency</a:t>
            </a:r>
            <a:endParaRPr lang="en-US" altLang="en-US" sz="2800" dirty="0">
              <a:latin typeface="Tahoma" panose="020B0604030504040204" pitchFamily="34" charset="0"/>
              <a:cs typeface="Tahoma" panose="020B0604030504040204" pitchFamily="34" charset="0"/>
            </a:endParaRPr>
          </a:p>
          <a:p>
            <a:pPr marL="812800" lvl="1" indent="-342900">
              <a:spcBef>
                <a:spcPts val="575"/>
              </a:spcBef>
              <a:buClr>
                <a:schemeClr val="tx1"/>
              </a:buClr>
              <a:buSzPct val="54000"/>
              <a:buFont typeface="Wingdings" panose="05000000000000000000" pitchFamily="2" charset="2"/>
              <a:buChar char="§"/>
            </a:pPr>
            <a:r>
              <a:rPr lang="en-US" altLang="en-US" dirty="0">
                <a:latin typeface="Tahoma" panose="020B0604030504040204" pitchFamily="34" charset="0"/>
                <a:cs typeface="Tahoma" panose="020B0604030504040204" pitchFamily="34" charset="0"/>
              </a:rPr>
              <a:t>Keep up with reading, and homework.</a:t>
            </a:r>
          </a:p>
        </p:txBody>
      </p:sp>
      <p:sp>
        <p:nvSpPr>
          <p:cNvPr id="11269" name="object 5">
            <a:extLst>
              <a:ext uri="{FF2B5EF4-FFF2-40B4-BE49-F238E27FC236}">
                <a16:creationId xmlns:a16="http://schemas.microsoft.com/office/drawing/2014/main" id="{F515A9BE-2AA2-E631-7139-388068C247CE}"/>
              </a:ext>
            </a:extLst>
          </p:cNvPr>
          <p:cNvSpPr>
            <a:spLocks noChangeArrowheads="1"/>
          </p:cNvSpPr>
          <p:nvPr/>
        </p:nvSpPr>
        <p:spPr bwMode="auto">
          <a:xfrm>
            <a:off x="309563" y="160338"/>
            <a:ext cx="1054100" cy="10541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Tree>
  </p:cSld>
  <p:clrMapOvr>
    <a:masterClrMapping/>
  </p:clrMapOvr>
  <p:transition spd="slow">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177FF-E3E5-4FB5-BF50-C50A57E035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B011C-97B9-B548-89C4-9903B85CAB10}"/>
              </a:ext>
            </a:extLst>
          </p:cNvPr>
          <p:cNvSpPr>
            <a:spLocks noGrp="1"/>
          </p:cNvSpPr>
          <p:nvPr>
            <p:ph type="title"/>
          </p:nvPr>
        </p:nvSpPr>
        <p:spPr>
          <a:xfrm>
            <a:off x="2133600" y="609600"/>
            <a:ext cx="4572000" cy="1107996"/>
          </a:xfrm>
        </p:spPr>
        <p:txBody>
          <a:bodyPr/>
          <a:lstStyle/>
          <a:p>
            <a:r>
              <a:rPr lang="en-US" sz="3600" b="1" dirty="0"/>
              <a:t>Instruction Cycle</a:t>
            </a:r>
            <a:endParaRPr lang="en-US" dirty="0"/>
          </a:p>
        </p:txBody>
      </p:sp>
      <p:sp>
        <p:nvSpPr>
          <p:cNvPr id="3" name="Text Placeholder 2">
            <a:extLst>
              <a:ext uri="{FF2B5EF4-FFF2-40B4-BE49-F238E27FC236}">
                <a16:creationId xmlns:a16="http://schemas.microsoft.com/office/drawing/2014/main" id="{D03C6788-61F6-164E-1833-6171278FAF14}"/>
              </a:ext>
            </a:extLst>
          </p:cNvPr>
          <p:cNvSpPr>
            <a:spLocks noGrp="1"/>
          </p:cNvSpPr>
          <p:nvPr>
            <p:ph type="body" idx="1"/>
          </p:nvPr>
        </p:nvSpPr>
        <p:spPr>
          <a:xfrm>
            <a:off x="609600" y="1707764"/>
            <a:ext cx="8258430" cy="2954655"/>
          </a:xfrm>
        </p:spPr>
        <p:txBody>
          <a:bodyPr/>
          <a:lstStyle/>
          <a:p>
            <a:r>
              <a:rPr lang="en-US" b="1" dirty="0"/>
              <a:t>Step 4: Store (Writing the Result Back)</a:t>
            </a:r>
          </a:p>
          <a:p>
            <a:pPr>
              <a:buFont typeface="Arial" panose="020B0604020202020204" pitchFamily="34" charset="0"/>
              <a:buChar char="•"/>
            </a:pPr>
            <a:r>
              <a:rPr lang="en-US" dirty="0"/>
              <a:t>If the executed instruction produced a result that needs to be stored:</a:t>
            </a:r>
          </a:p>
          <a:p>
            <a:pPr marL="742950" lvl="1" indent="-285750">
              <a:buFont typeface="Arial" panose="020B0604020202020204" pitchFamily="34" charset="0"/>
              <a:buChar char="•"/>
            </a:pPr>
            <a:r>
              <a:rPr lang="en-US" dirty="0"/>
              <a:t>The </a:t>
            </a:r>
            <a:r>
              <a:rPr lang="en-US" b="1" dirty="0"/>
              <a:t>Arithmetic Logic Unit (ALU)</a:t>
            </a:r>
            <a:r>
              <a:rPr lang="en-US" dirty="0"/>
              <a:t> sends the result back to </a:t>
            </a:r>
            <a:r>
              <a:rPr lang="en-US" b="1" dirty="0"/>
              <a:t>Memory</a:t>
            </a:r>
            <a:r>
              <a:rPr lang="en-US" dirty="0"/>
              <a:t> (arrow from ALU to Memory).</a:t>
            </a:r>
          </a:p>
          <a:p>
            <a:pPr marL="742950" lvl="1" indent="-285750">
              <a:buFont typeface="Arial" panose="020B0604020202020204" pitchFamily="34" charset="0"/>
              <a:buChar char="•"/>
            </a:pPr>
            <a:r>
              <a:rPr lang="en-US" dirty="0"/>
              <a:t>Alternatively, the result can be sent to an </a:t>
            </a:r>
            <a:r>
              <a:rPr lang="en-US" b="1" dirty="0"/>
              <a:t>Output</a:t>
            </a:r>
            <a:r>
              <a:rPr lang="en-US" dirty="0"/>
              <a:t> device (arrow from ALU to Output).</a:t>
            </a:r>
          </a:p>
          <a:p>
            <a:pPr algn="just"/>
            <a:endParaRPr lang="en-US" sz="3600" dirty="0"/>
          </a:p>
        </p:txBody>
      </p:sp>
    </p:spTree>
    <p:extLst>
      <p:ext uri="{BB962C8B-B14F-4D97-AF65-F5344CB8AC3E}">
        <p14:creationId xmlns:p14="http://schemas.microsoft.com/office/powerpoint/2010/main" val="39435992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706CD83-35FD-B18A-A054-EDA9F949439A}"/>
              </a:ext>
            </a:extLst>
          </p:cNvPr>
          <p:cNvSpPr>
            <a:spLocks noGrp="1"/>
          </p:cNvSpPr>
          <p:nvPr>
            <p:ph type="body" idx="1"/>
          </p:nvPr>
        </p:nvSpPr>
        <p:spPr>
          <a:xfrm>
            <a:off x="1676400" y="1524000"/>
            <a:ext cx="6493509" cy="6176050"/>
          </a:xfrm>
        </p:spPr>
        <p:txBody>
          <a:bodyPr/>
          <a:lstStyle/>
          <a:p>
            <a:pPr algn="l" fontAlgn="ctr">
              <a:spcAft>
                <a:spcPts val="1500"/>
              </a:spcAft>
            </a:pPr>
            <a:r>
              <a:rPr lang="en-US" b="0" i="0" dirty="0">
                <a:solidFill>
                  <a:srgbClr val="001D35"/>
                </a:solidFill>
                <a:effectLst/>
                <a:latin typeface="Google Sans"/>
              </a:rPr>
              <a:t>The cycle of the Von Neumann architecture is also known as the fetch-decode-execute (FDE) cycle. </a:t>
            </a:r>
          </a:p>
          <a:p>
            <a:pPr algn="l" fontAlgn="ctr">
              <a:spcBef>
                <a:spcPts val="1500"/>
              </a:spcBef>
              <a:spcAft>
                <a:spcPts val="750"/>
              </a:spcAft>
            </a:pPr>
            <a:r>
              <a:rPr lang="en-US" b="0" i="0" dirty="0">
                <a:solidFill>
                  <a:srgbClr val="001D35"/>
                </a:solidFill>
                <a:effectLst/>
                <a:latin typeface="Google Sans"/>
              </a:rPr>
              <a:t>How the FDE cycle works </a:t>
            </a:r>
          </a:p>
          <a:p>
            <a:pPr algn="l">
              <a:spcBef>
                <a:spcPts val="750"/>
              </a:spcBef>
              <a:spcAft>
                <a:spcPts val="600"/>
              </a:spcAft>
              <a:buFont typeface="+mj-lt"/>
              <a:buAutoNum type="arabicPeriod"/>
            </a:pPr>
            <a:r>
              <a:rPr lang="en-US" b="1" i="0" dirty="0">
                <a:solidFill>
                  <a:srgbClr val="001D35"/>
                </a:solidFill>
                <a:effectLst/>
                <a:latin typeface="Google Sans"/>
              </a:rPr>
              <a:t>Fetch</a:t>
            </a:r>
            <a:r>
              <a:rPr lang="en-US" b="0" i="0" dirty="0">
                <a:solidFill>
                  <a:srgbClr val="001D35"/>
                </a:solidFill>
                <a:effectLst/>
                <a:latin typeface="Google Sans"/>
              </a:rPr>
              <a:t>: The CPU retrieves an instruction from memory</a:t>
            </a:r>
          </a:p>
          <a:p>
            <a:pPr algn="l">
              <a:spcBef>
                <a:spcPts val="750"/>
              </a:spcBef>
              <a:spcAft>
                <a:spcPts val="600"/>
              </a:spcAft>
              <a:buFont typeface="+mj-lt"/>
              <a:buAutoNum type="arabicPeriod" startAt="2"/>
            </a:pPr>
            <a:r>
              <a:rPr lang="en-US" b="1" i="0" dirty="0">
                <a:solidFill>
                  <a:srgbClr val="001D35"/>
                </a:solidFill>
                <a:effectLst/>
                <a:latin typeface="Google Sans"/>
              </a:rPr>
              <a:t>Decode</a:t>
            </a:r>
            <a:r>
              <a:rPr lang="en-US" b="0" i="0" dirty="0">
                <a:solidFill>
                  <a:srgbClr val="001D35"/>
                </a:solidFill>
                <a:effectLst/>
                <a:latin typeface="Google Sans"/>
              </a:rPr>
              <a:t>: The instruction is translated into signals the computer understands</a:t>
            </a:r>
          </a:p>
          <a:p>
            <a:pPr algn="l">
              <a:spcBef>
                <a:spcPts val="750"/>
              </a:spcBef>
              <a:spcAft>
                <a:spcPts val="1500"/>
              </a:spcAft>
              <a:buFont typeface="+mj-lt"/>
              <a:buAutoNum type="arabicPeriod" startAt="3"/>
            </a:pPr>
            <a:r>
              <a:rPr lang="en-US" b="1" i="0" dirty="0">
                <a:solidFill>
                  <a:srgbClr val="001D35"/>
                </a:solidFill>
                <a:effectLst/>
                <a:latin typeface="Google Sans"/>
              </a:rPr>
              <a:t>Execute</a:t>
            </a:r>
            <a:r>
              <a:rPr lang="en-US" b="0" i="0" dirty="0">
                <a:solidFill>
                  <a:srgbClr val="001D35"/>
                </a:solidFill>
                <a:effectLst/>
                <a:latin typeface="Google Sans"/>
              </a:rPr>
              <a:t>: The CPU performs the instruction</a:t>
            </a:r>
          </a:p>
          <a:p>
            <a:pPr algn="l">
              <a:spcBef>
                <a:spcPts val="750"/>
              </a:spcBef>
              <a:spcAft>
                <a:spcPts val="1500"/>
              </a:spcAft>
            </a:pPr>
            <a:endParaRPr lang="en-US" b="0" i="0" dirty="0">
              <a:solidFill>
                <a:srgbClr val="001D35"/>
              </a:solidFill>
              <a:effectLst/>
              <a:latin typeface="Google Sans"/>
            </a:endParaRPr>
          </a:p>
          <a:p>
            <a:endParaRPr lang="en-US" dirty="0"/>
          </a:p>
        </p:txBody>
      </p:sp>
      <p:sp>
        <p:nvSpPr>
          <p:cNvPr id="4" name="Title 1">
            <a:extLst>
              <a:ext uri="{FF2B5EF4-FFF2-40B4-BE49-F238E27FC236}">
                <a16:creationId xmlns:a16="http://schemas.microsoft.com/office/drawing/2014/main" id="{309FD91A-9255-B367-EF4C-853DC645E203}"/>
              </a:ext>
            </a:extLst>
          </p:cNvPr>
          <p:cNvSpPr txBox="1">
            <a:spLocks/>
          </p:cNvSpPr>
          <p:nvPr/>
        </p:nvSpPr>
        <p:spPr>
          <a:xfrm>
            <a:off x="2133600" y="609600"/>
            <a:ext cx="4572000" cy="1107996"/>
          </a:xfrm>
          <a:prstGeom prst="rect">
            <a:avLst/>
          </a:prstGeom>
        </p:spPr>
        <p:txBody>
          <a:bodyPr wrap="square" lIns="0" tIns="0" rIns="0" bIns="0">
            <a:spAutoFit/>
          </a:bodyPr>
          <a:lstStyle>
            <a:lvl1pPr>
              <a:defRPr sz="3600" b="0" i="0">
                <a:solidFill>
                  <a:srgbClr val="333399"/>
                </a:solidFill>
                <a:latin typeface="Tahoma"/>
                <a:ea typeface="+mj-ea"/>
                <a:cs typeface="Tahoma"/>
              </a:defRPr>
            </a:lvl1pPr>
          </a:lstStyle>
          <a:p>
            <a:r>
              <a:rPr lang="en-US" b="1" kern="0" dirty="0"/>
              <a:t>Instruction Cycle</a:t>
            </a:r>
          </a:p>
          <a:p>
            <a:r>
              <a:rPr lang="en-US" b="1" kern="0" dirty="0"/>
              <a:t>Summary:</a:t>
            </a:r>
            <a:endParaRPr lang="en-US" kern="0" dirty="0"/>
          </a:p>
        </p:txBody>
      </p:sp>
    </p:spTree>
    <p:extLst>
      <p:ext uri="{BB962C8B-B14F-4D97-AF65-F5344CB8AC3E}">
        <p14:creationId xmlns:p14="http://schemas.microsoft.com/office/powerpoint/2010/main" val="42529413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82AD836-A7C7-5752-CDC0-40E6E594FD40}"/>
              </a:ext>
            </a:extLst>
          </p:cNvPr>
          <p:cNvSpPr txBox="1">
            <a:spLocks/>
          </p:cNvSpPr>
          <p:nvPr/>
        </p:nvSpPr>
        <p:spPr>
          <a:xfrm>
            <a:off x="533400" y="228600"/>
            <a:ext cx="601980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dirty="0"/>
              <a:t>Input Devices</a:t>
            </a:r>
          </a:p>
        </p:txBody>
      </p:sp>
      <p:sp>
        <p:nvSpPr>
          <p:cNvPr id="5" name="TextBox 4">
            <a:extLst>
              <a:ext uri="{FF2B5EF4-FFF2-40B4-BE49-F238E27FC236}">
                <a16:creationId xmlns:a16="http://schemas.microsoft.com/office/drawing/2014/main" id="{C8421AC8-3D65-BF79-D19A-D095A41C1C00}"/>
              </a:ext>
            </a:extLst>
          </p:cNvPr>
          <p:cNvSpPr txBox="1"/>
          <p:nvPr/>
        </p:nvSpPr>
        <p:spPr>
          <a:xfrm>
            <a:off x="533400" y="1107781"/>
            <a:ext cx="7391400" cy="1877437"/>
          </a:xfrm>
          <a:prstGeom prst="rect">
            <a:avLst/>
          </a:prstGeom>
          <a:noFill/>
        </p:spPr>
        <p:txBody>
          <a:bodyPr wrap="square">
            <a:spAutoFit/>
          </a:bodyPr>
          <a:lstStyle/>
          <a:p>
            <a:r>
              <a:rPr lang="en-US" sz="2200" b="0" i="0" dirty="0">
                <a:effectLst/>
                <a:latin typeface="Tahoma" panose="020B0604030504040204" pitchFamily="34" charset="0"/>
                <a:ea typeface="Tahoma" panose="020B0604030504040204" pitchFamily="34" charset="0"/>
                <a:cs typeface="Tahoma" panose="020B0604030504040204" pitchFamily="34" charset="0"/>
              </a:rPr>
              <a:t>In computing, an input device is a piece of equipment used to </a:t>
            </a:r>
            <a:r>
              <a:rPr lang="en-US" sz="2200" b="0" i="0" u="sng" dirty="0">
                <a:effectLst/>
                <a:latin typeface="Tahoma" panose="020B0604030504040204" pitchFamily="34" charset="0"/>
                <a:ea typeface="Tahoma" panose="020B0604030504040204" pitchFamily="34" charset="0"/>
                <a:cs typeface="Tahoma" panose="020B0604030504040204" pitchFamily="34" charset="0"/>
              </a:rPr>
              <a:t>provide data and control signals</a:t>
            </a:r>
            <a:r>
              <a:rPr lang="en-US" sz="2200" b="0" i="0" dirty="0">
                <a:effectLst/>
                <a:latin typeface="Tahoma" panose="020B0604030504040204" pitchFamily="34" charset="0"/>
                <a:ea typeface="Tahoma" panose="020B0604030504040204" pitchFamily="34" charset="0"/>
                <a:cs typeface="Tahoma" panose="020B0604030504040204" pitchFamily="34" charset="0"/>
              </a:rPr>
              <a:t> to system</a:t>
            </a:r>
          </a:p>
          <a:p>
            <a:r>
              <a:rPr lang="en-US" sz="2800" b="0" i="0" dirty="0">
                <a:effectLst/>
                <a:latin typeface="Tahoma" panose="020B0604030504040204" pitchFamily="34" charset="0"/>
                <a:ea typeface="Tahoma" panose="020B0604030504040204" pitchFamily="34" charset="0"/>
                <a:cs typeface="Tahoma" panose="020B0604030504040204" pitchFamily="34" charset="0"/>
              </a:rPr>
              <a:t>Examples</a:t>
            </a:r>
            <a:r>
              <a:rPr lang="en-US" sz="2200" b="0" i="0" dirty="0">
                <a:effectLst/>
                <a:latin typeface="Tahoma" panose="020B0604030504040204" pitchFamily="34" charset="0"/>
                <a:ea typeface="Tahoma" panose="020B0604030504040204" pitchFamily="34" charset="0"/>
                <a:cs typeface="Tahoma" panose="020B0604030504040204" pitchFamily="34" charset="0"/>
              </a:rPr>
              <a:t> </a:t>
            </a:r>
          </a:p>
          <a:p>
            <a:r>
              <a:rPr lang="en-US" sz="2200" dirty="0">
                <a:latin typeface="Tahoma" panose="020B0604030504040204" pitchFamily="34" charset="0"/>
                <a:ea typeface="Tahoma" panose="020B0604030504040204" pitchFamily="34" charset="0"/>
                <a:cs typeface="Tahoma" panose="020B0604030504040204" pitchFamily="34" charset="0"/>
              </a:rPr>
              <a:t>K</a:t>
            </a:r>
            <a:r>
              <a:rPr lang="en-US" sz="2200" b="0" i="0" dirty="0">
                <a:effectLst/>
                <a:latin typeface="Tahoma" panose="020B0604030504040204" pitchFamily="34" charset="0"/>
                <a:ea typeface="Tahoma" panose="020B0604030504040204" pitchFamily="34" charset="0"/>
                <a:cs typeface="Tahoma" panose="020B0604030504040204" pitchFamily="34" charset="0"/>
              </a:rPr>
              <a:t>eyboards, mouse, scanners, cameras, joysticks, and microphones</a:t>
            </a:r>
            <a:endParaRPr lang="en-US" sz="2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37736218"/>
      </p:ext>
    </p:extLst>
  </p:cSld>
  <p:clrMapOvr>
    <a:masterClrMapping/>
  </p:clrMapOvr>
  <p:transition spd="slow">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1">
            <a:extLst>
              <a:ext uri="{FF2B5EF4-FFF2-40B4-BE49-F238E27FC236}">
                <a16:creationId xmlns:a16="http://schemas.microsoft.com/office/drawing/2014/main" id="{64AD6365-B13A-B229-E3C1-76F37E3DC663}"/>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2A21B71B-DDB3-4E02-AB37-9942DCF77408}" type="slidenum">
              <a:rPr lang="en-US" altLang="en-US" sz="1200">
                <a:solidFill>
                  <a:schemeClr val="bg1"/>
                </a:solidFill>
              </a:rPr>
              <a:pPr algn="r" eaLnBrk="1" hangingPunct="1"/>
              <a:t>53</a:t>
            </a:fld>
            <a:endParaRPr lang="en-US" altLang="en-US" sz="1200">
              <a:solidFill>
                <a:schemeClr val="bg1"/>
              </a:solidFill>
            </a:endParaRPr>
          </a:p>
        </p:txBody>
      </p:sp>
      <p:sp>
        <p:nvSpPr>
          <p:cNvPr id="6147" name="Rectangle 2">
            <a:extLst>
              <a:ext uri="{FF2B5EF4-FFF2-40B4-BE49-F238E27FC236}">
                <a16:creationId xmlns:a16="http://schemas.microsoft.com/office/drawing/2014/main" id="{3F741F10-1DA8-B458-5782-2D602CCD3C4F}"/>
              </a:ext>
            </a:extLst>
          </p:cNvPr>
          <p:cNvSpPr>
            <a:spLocks noGrp="1" noChangeArrowheads="1"/>
          </p:cNvSpPr>
          <p:nvPr>
            <p:ph type="title" idx="4294967295"/>
          </p:nvPr>
        </p:nvSpPr>
        <p:spPr>
          <a:xfrm>
            <a:off x="457200" y="304800"/>
            <a:ext cx="7239000" cy="553998"/>
          </a:xfrm>
        </p:spPr>
        <p:txBody>
          <a:bodyPr anchor="b"/>
          <a:lstStyle/>
          <a:p>
            <a:pPr eaLnBrk="1" hangingPunct="1"/>
            <a:r>
              <a:rPr lang="en-US" altLang="en-US" dirty="0"/>
              <a:t>Input Devices (Keyboards)</a:t>
            </a:r>
          </a:p>
        </p:txBody>
      </p:sp>
      <p:sp>
        <p:nvSpPr>
          <p:cNvPr id="34819" name="Rectangle 3">
            <a:extLst>
              <a:ext uri="{FF2B5EF4-FFF2-40B4-BE49-F238E27FC236}">
                <a16:creationId xmlns:a16="http://schemas.microsoft.com/office/drawing/2014/main" id="{0565EF84-8038-AB04-86DC-863905246703}"/>
              </a:ext>
            </a:extLst>
          </p:cNvPr>
          <p:cNvSpPr>
            <a:spLocks noGrp="1" noChangeArrowheads="1"/>
          </p:cNvSpPr>
          <p:nvPr>
            <p:ph type="body" idx="4294967295"/>
          </p:nvPr>
        </p:nvSpPr>
        <p:spPr>
          <a:xfrm>
            <a:off x="637541" y="1066800"/>
            <a:ext cx="8201659" cy="2123658"/>
          </a:xfrm>
        </p:spPr>
        <p:txBody>
          <a:bodyPr/>
          <a:lstStyle/>
          <a:p>
            <a:pPr eaLnBrk="1" hangingPunct="1"/>
            <a:r>
              <a:rPr lang="en-US" altLang="en-US" sz="2400" dirty="0">
                <a:latin typeface="Tahoma" panose="020B0604030504040204" pitchFamily="34" charset="0"/>
                <a:ea typeface="Tahoma" panose="020B0604030504040204" pitchFamily="34" charset="0"/>
                <a:cs typeface="Tahoma" panose="020B0604030504040204" pitchFamily="34" charset="0"/>
              </a:rPr>
              <a:t>Keyboard: An input device used to enter characters at the location marked by the insertion point or cursor</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Can be wired or wireless</a:t>
            </a:r>
          </a:p>
          <a:p>
            <a:pPr eaLnBrk="1" hangingPunct="1"/>
            <a:r>
              <a:rPr lang="en-US" altLang="en-US" sz="2400" dirty="0">
                <a:latin typeface="Tahoma" panose="020B0604030504040204" pitchFamily="34" charset="0"/>
                <a:ea typeface="Tahoma" panose="020B0604030504040204" pitchFamily="34" charset="0"/>
                <a:cs typeface="Tahoma" panose="020B0604030504040204" pitchFamily="34" charset="0"/>
              </a:rPr>
              <a:t>Most computers today are designed to be used with a keyboard</a:t>
            </a:r>
          </a:p>
          <a:p>
            <a:pPr eaLnBrk="1" hangingPunct="1"/>
            <a:r>
              <a:rPr lang="en-US" altLang="en-US" sz="2400" dirty="0">
                <a:latin typeface="Tahoma" panose="020B0604030504040204" pitchFamily="34" charset="0"/>
                <a:ea typeface="Tahoma" panose="020B0604030504040204" pitchFamily="34" charset="0"/>
                <a:cs typeface="Tahoma" panose="020B0604030504040204" pitchFamily="34" charset="0"/>
              </a:rPr>
              <a:t>Typically contains:</a:t>
            </a:r>
          </a:p>
        </p:txBody>
      </p:sp>
      <p:pic>
        <p:nvPicPr>
          <p:cNvPr id="4100" name="Picture 4" descr="Uploaded image">
            <a:extLst>
              <a:ext uri="{FF2B5EF4-FFF2-40B4-BE49-F238E27FC236}">
                <a16:creationId xmlns:a16="http://schemas.microsoft.com/office/drawing/2014/main" id="{00AA8C72-6C34-1DF0-C30D-7549EC5553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527" y="3361403"/>
            <a:ext cx="5899355" cy="34965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1">
            <a:extLst>
              <a:ext uri="{FF2B5EF4-FFF2-40B4-BE49-F238E27FC236}">
                <a16:creationId xmlns:a16="http://schemas.microsoft.com/office/drawing/2014/main" id="{F666F955-A0B5-558C-0A78-9E9FA4AF4CFD}"/>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92F89CAE-8DE1-4083-8D5C-785D018D8DB9}" type="slidenum">
              <a:rPr lang="en-US" altLang="en-US" sz="1200">
                <a:solidFill>
                  <a:schemeClr val="bg1"/>
                </a:solidFill>
              </a:rPr>
              <a:pPr algn="r" eaLnBrk="1" hangingPunct="1"/>
              <a:t>54</a:t>
            </a:fld>
            <a:endParaRPr lang="en-US" altLang="en-US" sz="1200">
              <a:solidFill>
                <a:schemeClr val="bg1"/>
              </a:solidFill>
            </a:endParaRPr>
          </a:p>
        </p:txBody>
      </p:sp>
      <p:sp>
        <p:nvSpPr>
          <p:cNvPr id="38915" name="Rectangle 3">
            <a:extLst>
              <a:ext uri="{FF2B5EF4-FFF2-40B4-BE49-F238E27FC236}">
                <a16:creationId xmlns:a16="http://schemas.microsoft.com/office/drawing/2014/main" id="{7E8D331B-E032-8DFE-6946-FDB9A196BAC9}"/>
              </a:ext>
            </a:extLst>
          </p:cNvPr>
          <p:cNvSpPr>
            <a:spLocks noGrp="1" noChangeArrowheads="1"/>
          </p:cNvSpPr>
          <p:nvPr>
            <p:ph type="body" idx="4294967295"/>
          </p:nvPr>
        </p:nvSpPr>
        <p:spPr>
          <a:xfrm>
            <a:off x="1066800" y="1524000"/>
            <a:ext cx="6493509" cy="4031873"/>
          </a:xfrm>
        </p:spPr>
        <p:txBody>
          <a:bodyPr/>
          <a:lstStyle/>
          <a:p>
            <a:r>
              <a:rPr lang="en-US" b="1" dirty="0"/>
              <a:t>1. Escape Key (ESC)</a:t>
            </a:r>
          </a:p>
          <a:p>
            <a:pPr>
              <a:buFont typeface="Arial" panose="020B0604020202020204" pitchFamily="34" charset="0"/>
              <a:buChar char="•"/>
            </a:pPr>
            <a:r>
              <a:rPr lang="en-US" dirty="0"/>
              <a:t>Used to </a:t>
            </a:r>
            <a:r>
              <a:rPr lang="en-US" b="1" dirty="0"/>
              <a:t>cancel or exit</a:t>
            </a:r>
            <a:r>
              <a:rPr lang="en-US" dirty="0"/>
              <a:t> an operation, close pop-ups, or stop loading a webpage.</a:t>
            </a:r>
          </a:p>
          <a:p>
            <a:r>
              <a:rPr lang="en-US" b="1" dirty="0"/>
              <a:t>2. Function Keys (F1–F12)</a:t>
            </a:r>
          </a:p>
          <a:p>
            <a:pPr>
              <a:buFont typeface="Arial" panose="020B0604020202020204" pitchFamily="34" charset="0"/>
              <a:buChar char="•"/>
            </a:pPr>
            <a:r>
              <a:rPr lang="en-US" dirty="0"/>
              <a:t>These keys perform special functions depending on the software being used.</a:t>
            </a:r>
          </a:p>
          <a:p>
            <a:pPr>
              <a:buFont typeface="Arial" panose="020B0604020202020204" pitchFamily="34" charset="0"/>
              <a:buChar char="•"/>
            </a:pPr>
            <a:r>
              <a:rPr lang="en-US" dirty="0"/>
              <a:t>Example:</a:t>
            </a:r>
          </a:p>
          <a:p>
            <a:pPr marL="742950" lvl="1" indent="-285750">
              <a:buFont typeface="Arial" panose="020B0604020202020204" pitchFamily="34" charset="0"/>
              <a:buChar char="•"/>
            </a:pPr>
            <a:r>
              <a:rPr lang="en-US" b="1" dirty="0"/>
              <a:t>F1</a:t>
            </a:r>
            <a:r>
              <a:rPr lang="en-US" dirty="0"/>
              <a:t> often opens help menus almost in every software.</a:t>
            </a:r>
          </a:p>
          <a:p>
            <a:pPr marL="742950" lvl="1" indent="-285750">
              <a:buFont typeface="Arial" panose="020B0604020202020204" pitchFamily="34" charset="0"/>
              <a:buChar char="•"/>
            </a:pPr>
            <a:r>
              <a:rPr lang="en-US" b="1" dirty="0"/>
              <a:t>Alt+ F4 </a:t>
            </a:r>
            <a:r>
              <a:rPr lang="en-US" dirty="0"/>
              <a:t>refreshes</a:t>
            </a:r>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2">
            <a:extLst>
              <a:ext uri="{FF2B5EF4-FFF2-40B4-BE49-F238E27FC236}">
                <a16:creationId xmlns:a16="http://schemas.microsoft.com/office/drawing/2014/main" id="{FC7EAD94-E247-9E86-DDCB-440E8FEBF3F3}"/>
              </a:ext>
            </a:extLst>
          </p:cNvPr>
          <p:cNvSpPr txBox="1">
            <a:spLocks noChangeArrowheads="1"/>
          </p:cNvSpPr>
          <p:nvPr/>
        </p:nvSpPr>
        <p:spPr>
          <a:xfrm>
            <a:off x="457200" y="304800"/>
            <a:ext cx="7239000" cy="553998"/>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Input Devices (Keyboards)</a:t>
            </a:r>
            <a:endParaRPr lang="en-US" altLang="en-US" kern="0" dirty="0"/>
          </a:p>
        </p:txBody>
      </p:sp>
    </p:spTree>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5A6E-83BC-DB22-F010-2D59AC8E9835}"/>
            </a:ext>
          </a:extLst>
        </p:cNvPr>
        <p:cNvGrpSpPr/>
        <p:nvPr/>
      </p:nvGrpSpPr>
      <p:grpSpPr>
        <a:xfrm>
          <a:off x="0" y="0"/>
          <a:ext cx="0" cy="0"/>
          <a:chOff x="0" y="0"/>
          <a:chExt cx="0" cy="0"/>
        </a:xfrm>
      </p:grpSpPr>
      <p:sp>
        <p:nvSpPr>
          <p:cNvPr id="8194" name="Rectangle 21">
            <a:extLst>
              <a:ext uri="{FF2B5EF4-FFF2-40B4-BE49-F238E27FC236}">
                <a16:creationId xmlns:a16="http://schemas.microsoft.com/office/drawing/2014/main" id="{2EBDE311-8442-CA6C-A247-5F035D0D5293}"/>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92F89CAE-8DE1-4083-8D5C-785D018D8DB9}" type="slidenum">
              <a:rPr lang="en-US" altLang="en-US" sz="1200">
                <a:solidFill>
                  <a:schemeClr val="bg1"/>
                </a:solidFill>
              </a:rPr>
              <a:pPr algn="r" eaLnBrk="1" hangingPunct="1"/>
              <a:t>55</a:t>
            </a:fld>
            <a:endParaRPr lang="en-US" altLang="en-US" sz="1200">
              <a:solidFill>
                <a:schemeClr val="bg1"/>
              </a:solidFill>
            </a:endParaRPr>
          </a:p>
        </p:txBody>
      </p:sp>
      <p:sp>
        <p:nvSpPr>
          <p:cNvPr id="38915" name="Rectangle 3">
            <a:extLst>
              <a:ext uri="{FF2B5EF4-FFF2-40B4-BE49-F238E27FC236}">
                <a16:creationId xmlns:a16="http://schemas.microsoft.com/office/drawing/2014/main" id="{8811E8E6-9FA7-3672-2A64-B68FE774F505}"/>
              </a:ext>
            </a:extLst>
          </p:cNvPr>
          <p:cNvSpPr>
            <a:spLocks noGrp="1" noChangeArrowheads="1"/>
          </p:cNvSpPr>
          <p:nvPr>
            <p:ph type="body" idx="4294967295"/>
          </p:nvPr>
        </p:nvSpPr>
        <p:spPr>
          <a:xfrm>
            <a:off x="1066800" y="1524000"/>
            <a:ext cx="6493509" cy="3847207"/>
          </a:xfrm>
        </p:spPr>
        <p:txBody>
          <a:bodyPr/>
          <a:lstStyle/>
          <a:p>
            <a:r>
              <a:rPr lang="en-US" b="1" dirty="0"/>
              <a:t>3. Backspace Key</a:t>
            </a:r>
          </a:p>
          <a:p>
            <a:pPr>
              <a:buFont typeface="Arial" panose="020B0604020202020204" pitchFamily="34" charset="0"/>
              <a:buChar char="•"/>
            </a:pPr>
            <a:r>
              <a:rPr lang="en-US" dirty="0"/>
              <a:t>Used to </a:t>
            </a:r>
            <a:r>
              <a:rPr lang="en-US" b="1" dirty="0"/>
              <a:t>delete characters</a:t>
            </a:r>
            <a:r>
              <a:rPr lang="en-US" dirty="0"/>
              <a:t> to the left of the cursor.</a:t>
            </a:r>
          </a:p>
          <a:p>
            <a:r>
              <a:rPr lang="en-US" b="1" dirty="0"/>
              <a:t>4. Navigation and Editing Keys</a:t>
            </a:r>
          </a:p>
          <a:p>
            <a:pPr>
              <a:buFont typeface="Arial" panose="020B0604020202020204" pitchFamily="34" charset="0"/>
              <a:buChar char="•"/>
            </a:pPr>
            <a:r>
              <a:rPr lang="en-US" dirty="0"/>
              <a:t>Includes keys like:</a:t>
            </a:r>
          </a:p>
          <a:p>
            <a:pPr marL="742950" lvl="1" indent="-285750">
              <a:buFont typeface="Arial" panose="020B0604020202020204" pitchFamily="34" charset="0"/>
              <a:buChar char="•"/>
            </a:pPr>
            <a:r>
              <a:rPr lang="en-US" b="1" dirty="0"/>
              <a:t>Delete</a:t>
            </a:r>
            <a:r>
              <a:rPr lang="en-US" dirty="0"/>
              <a:t> (removes the character to the right of the cursor).</a:t>
            </a:r>
          </a:p>
          <a:p>
            <a:pPr marL="742950" lvl="1" indent="-285750">
              <a:buFont typeface="Arial" panose="020B0604020202020204" pitchFamily="34" charset="0"/>
              <a:buChar char="•"/>
            </a:pPr>
            <a:r>
              <a:rPr lang="en-US" b="1" dirty="0"/>
              <a:t>Home</a:t>
            </a:r>
            <a:r>
              <a:rPr lang="en-US" dirty="0"/>
              <a:t> (moves cursor to the beginning of a line or document).</a:t>
            </a:r>
          </a:p>
          <a:p>
            <a:pPr marL="742950" lvl="1" indent="-285750">
              <a:buFont typeface="Arial" panose="020B0604020202020204" pitchFamily="34" charset="0"/>
              <a:buChar char="•"/>
            </a:pPr>
            <a:r>
              <a:rPr lang="en-US" b="1" dirty="0"/>
              <a:t>End</a:t>
            </a:r>
            <a:r>
              <a:rPr lang="en-US" dirty="0"/>
              <a:t> (moves cursor to the end of a line or document).</a:t>
            </a:r>
          </a:p>
          <a:p>
            <a:pPr marL="742950" lvl="1" indent="-285750">
              <a:buFont typeface="Arial" panose="020B0604020202020204" pitchFamily="34" charset="0"/>
              <a:buChar char="•"/>
            </a:pPr>
            <a:r>
              <a:rPr lang="en-US" b="1" dirty="0"/>
              <a:t>Page Up &amp; Page Down</a:t>
            </a:r>
            <a:r>
              <a:rPr lang="en-US" dirty="0"/>
              <a:t> (scroll up or down in a document or webpage).</a:t>
            </a:r>
          </a:p>
          <a:p>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2">
            <a:extLst>
              <a:ext uri="{FF2B5EF4-FFF2-40B4-BE49-F238E27FC236}">
                <a16:creationId xmlns:a16="http://schemas.microsoft.com/office/drawing/2014/main" id="{72B78F2A-37D9-B15D-F82F-7BF3D2BA2011}"/>
              </a:ext>
            </a:extLst>
          </p:cNvPr>
          <p:cNvSpPr txBox="1">
            <a:spLocks noChangeArrowheads="1"/>
          </p:cNvSpPr>
          <p:nvPr/>
        </p:nvSpPr>
        <p:spPr>
          <a:xfrm>
            <a:off x="457200" y="304800"/>
            <a:ext cx="7239000" cy="553998"/>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Input Devices (Keyboards)</a:t>
            </a:r>
            <a:endParaRPr lang="en-US" altLang="en-US" kern="0" dirty="0"/>
          </a:p>
        </p:txBody>
      </p:sp>
    </p:spTree>
    <p:extLst>
      <p:ext uri="{BB962C8B-B14F-4D97-AF65-F5344CB8AC3E}">
        <p14:creationId xmlns:p14="http://schemas.microsoft.com/office/powerpoint/2010/main" val="3397278929"/>
      </p:ext>
    </p:extLst>
  </p:cSld>
  <p:clrMapOvr>
    <a:masterClrMapping/>
  </p:clrMapOvr>
  <p:transition spd="slow">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36B08-310C-E501-F24A-1C624D58D862}"/>
            </a:ext>
          </a:extLst>
        </p:cNvPr>
        <p:cNvGrpSpPr/>
        <p:nvPr/>
      </p:nvGrpSpPr>
      <p:grpSpPr>
        <a:xfrm>
          <a:off x="0" y="0"/>
          <a:ext cx="0" cy="0"/>
          <a:chOff x="0" y="0"/>
          <a:chExt cx="0" cy="0"/>
        </a:xfrm>
      </p:grpSpPr>
      <p:sp>
        <p:nvSpPr>
          <p:cNvPr id="8194" name="Rectangle 21">
            <a:extLst>
              <a:ext uri="{FF2B5EF4-FFF2-40B4-BE49-F238E27FC236}">
                <a16:creationId xmlns:a16="http://schemas.microsoft.com/office/drawing/2014/main" id="{83DCA516-F49B-4D4A-B350-DDFEE928FD59}"/>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92F89CAE-8DE1-4083-8D5C-785D018D8DB9}" type="slidenum">
              <a:rPr lang="en-US" altLang="en-US" sz="1200">
                <a:solidFill>
                  <a:schemeClr val="bg1"/>
                </a:solidFill>
              </a:rPr>
              <a:pPr algn="r" eaLnBrk="1" hangingPunct="1"/>
              <a:t>56</a:t>
            </a:fld>
            <a:endParaRPr lang="en-US" altLang="en-US" sz="1200">
              <a:solidFill>
                <a:schemeClr val="bg1"/>
              </a:solidFill>
            </a:endParaRPr>
          </a:p>
        </p:txBody>
      </p:sp>
      <p:sp>
        <p:nvSpPr>
          <p:cNvPr id="38915" name="Rectangle 3">
            <a:extLst>
              <a:ext uri="{FF2B5EF4-FFF2-40B4-BE49-F238E27FC236}">
                <a16:creationId xmlns:a16="http://schemas.microsoft.com/office/drawing/2014/main" id="{16E58AAE-0F10-8104-0B43-D785A6B60BF5}"/>
              </a:ext>
            </a:extLst>
          </p:cNvPr>
          <p:cNvSpPr>
            <a:spLocks noGrp="1" noChangeArrowheads="1"/>
          </p:cNvSpPr>
          <p:nvPr>
            <p:ph type="body" idx="4294967295"/>
          </p:nvPr>
        </p:nvSpPr>
        <p:spPr>
          <a:xfrm>
            <a:off x="1066800" y="1524000"/>
            <a:ext cx="6493509" cy="3877985"/>
          </a:xfrm>
        </p:spPr>
        <p:txBody>
          <a:bodyPr/>
          <a:lstStyle/>
          <a:p>
            <a:r>
              <a:rPr lang="en-US" sz="2400" b="1" dirty="0"/>
              <a:t>5. Directional Keys (Arrow Keys)</a:t>
            </a:r>
          </a:p>
          <a:p>
            <a:pPr>
              <a:buFont typeface="Arial" panose="020B0604020202020204" pitchFamily="34" charset="0"/>
              <a:buChar char="•"/>
            </a:pPr>
            <a:r>
              <a:rPr lang="en-US" sz="2400" dirty="0"/>
              <a:t>Used to </a:t>
            </a:r>
            <a:r>
              <a:rPr lang="en-US" sz="2400" b="1" dirty="0"/>
              <a:t>move the cursor or selection</a:t>
            </a:r>
            <a:r>
              <a:rPr lang="en-US" sz="2400" dirty="0"/>
              <a:t> in different directions.</a:t>
            </a:r>
          </a:p>
          <a:p>
            <a:r>
              <a:rPr lang="en-US" sz="2400" b="1" dirty="0"/>
              <a:t>6. Numeric Keypad</a:t>
            </a:r>
          </a:p>
          <a:p>
            <a:pPr>
              <a:buFont typeface="Arial" panose="020B0604020202020204" pitchFamily="34" charset="0"/>
              <a:buChar char="•"/>
            </a:pPr>
            <a:r>
              <a:rPr lang="en-US" sz="2400" dirty="0"/>
              <a:t>Functions like a calculator for quick numeric input.</a:t>
            </a:r>
          </a:p>
          <a:p>
            <a:pPr>
              <a:buFont typeface="Arial" panose="020B0604020202020204" pitchFamily="34" charset="0"/>
              <a:buChar char="•"/>
            </a:pPr>
            <a:r>
              <a:rPr lang="en-US" sz="2400" dirty="0"/>
              <a:t>Includes numbers </a:t>
            </a:r>
            <a:r>
              <a:rPr lang="en-US" sz="2400" b="1" dirty="0"/>
              <a:t>0-9</a:t>
            </a:r>
            <a:r>
              <a:rPr lang="en-US" sz="2400" dirty="0"/>
              <a:t>, decimal point, and arithmetic operators (</a:t>
            </a:r>
            <a:r>
              <a:rPr lang="en-US" sz="2400" b="1" dirty="0"/>
              <a:t>+</a:t>
            </a:r>
            <a:r>
              <a:rPr lang="en-US" sz="2400" dirty="0"/>
              <a:t>, </a:t>
            </a:r>
            <a:r>
              <a:rPr lang="en-US" sz="2400" b="1" dirty="0"/>
              <a:t>-</a:t>
            </a:r>
            <a:r>
              <a:rPr lang="en-US" sz="2400" dirty="0"/>
              <a:t>, </a:t>
            </a:r>
            <a:r>
              <a:rPr lang="en-US" sz="2400" b="1" dirty="0"/>
              <a:t>/</a:t>
            </a:r>
            <a:r>
              <a:rPr lang="en-US" sz="2400" dirty="0"/>
              <a:t>, </a:t>
            </a:r>
            <a:r>
              <a:rPr lang="en-US" sz="2400" b="1" dirty="0"/>
              <a:t>*</a:t>
            </a:r>
            <a:r>
              <a:rPr lang="en-US" sz="2400" dirty="0"/>
              <a:t>).</a:t>
            </a:r>
          </a:p>
          <a:p>
            <a:endParaRPr lang="en-US" sz="2400" dirty="0"/>
          </a:p>
          <a:p>
            <a:endParaRPr lang="en-US" alt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2">
            <a:extLst>
              <a:ext uri="{FF2B5EF4-FFF2-40B4-BE49-F238E27FC236}">
                <a16:creationId xmlns:a16="http://schemas.microsoft.com/office/drawing/2014/main" id="{C5C0F7AF-AD36-21A4-DDD1-27171786C356}"/>
              </a:ext>
            </a:extLst>
          </p:cNvPr>
          <p:cNvSpPr txBox="1">
            <a:spLocks noChangeArrowheads="1"/>
          </p:cNvSpPr>
          <p:nvPr/>
        </p:nvSpPr>
        <p:spPr>
          <a:xfrm>
            <a:off x="457200" y="304800"/>
            <a:ext cx="7239000" cy="553998"/>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Input Devices (Keyboards)</a:t>
            </a:r>
            <a:endParaRPr lang="en-US" altLang="en-US" kern="0" dirty="0"/>
          </a:p>
        </p:txBody>
      </p:sp>
    </p:spTree>
    <p:extLst>
      <p:ext uri="{BB962C8B-B14F-4D97-AF65-F5344CB8AC3E}">
        <p14:creationId xmlns:p14="http://schemas.microsoft.com/office/powerpoint/2010/main" val="1955620632"/>
      </p:ext>
    </p:extLst>
  </p:cSld>
  <p:clrMapOvr>
    <a:masterClrMapping/>
  </p:clrMapOvr>
  <p:transition spd="slow">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7507E-4A5A-C2BB-8149-B4161399090D}"/>
            </a:ext>
          </a:extLst>
        </p:cNvPr>
        <p:cNvGrpSpPr/>
        <p:nvPr/>
      </p:nvGrpSpPr>
      <p:grpSpPr>
        <a:xfrm>
          <a:off x="0" y="0"/>
          <a:ext cx="0" cy="0"/>
          <a:chOff x="0" y="0"/>
          <a:chExt cx="0" cy="0"/>
        </a:xfrm>
      </p:grpSpPr>
      <p:sp>
        <p:nvSpPr>
          <p:cNvPr id="8194" name="Rectangle 21">
            <a:extLst>
              <a:ext uri="{FF2B5EF4-FFF2-40B4-BE49-F238E27FC236}">
                <a16:creationId xmlns:a16="http://schemas.microsoft.com/office/drawing/2014/main" id="{B451AFCA-CBF2-AA28-AEAB-17B426152818}"/>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92F89CAE-8DE1-4083-8D5C-785D018D8DB9}" type="slidenum">
              <a:rPr lang="en-US" altLang="en-US" sz="1200">
                <a:solidFill>
                  <a:schemeClr val="bg1"/>
                </a:solidFill>
              </a:rPr>
              <a:pPr algn="r" eaLnBrk="1" hangingPunct="1"/>
              <a:t>57</a:t>
            </a:fld>
            <a:endParaRPr lang="en-US" altLang="en-US" sz="1200">
              <a:solidFill>
                <a:schemeClr val="bg1"/>
              </a:solidFill>
            </a:endParaRPr>
          </a:p>
        </p:txBody>
      </p:sp>
      <p:sp>
        <p:nvSpPr>
          <p:cNvPr id="38915" name="Rectangle 3">
            <a:extLst>
              <a:ext uri="{FF2B5EF4-FFF2-40B4-BE49-F238E27FC236}">
                <a16:creationId xmlns:a16="http://schemas.microsoft.com/office/drawing/2014/main" id="{43FD4A15-6AF0-E0D4-2230-9AEE5FC0CC9F}"/>
              </a:ext>
            </a:extLst>
          </p:cNvPr>
          <p:cNvSpPr>
            <a:spLocks noGrp="1" noChangeArrowheads="1"/>
          </p:cNvSpPr>
          <p:nvPr>
            <p:ph type="body" idx="4294967295"/>
          </p:nvPr>
        </p:nvSpPr>
        <p:spPr>
          <a:xfrm>
            <a:off x="1066800" y="1524000"/>
            <a:ext cx="6493509" cy="3877985"/>
          </a:xfrm>
        </p:spPr>
        <p:txBody>
          <a:bodyPr/>
          <a:lstStyle/>
          <a:p>
            <a:r>
              <a:rPr lang="en-US" sz="2400" b="1" dirty="0"/>
              <a:t>7. Modifier Keys</a:t>
            </a:r>
          </a:p>
          <a:p>
            <a:pPr>
              <a:buFont typeface="Arial" panose="020B0604020202020204" pitchFamily="34" charset="0"/>
              <a:buChar char="•"/>
            </a:pPr>
            <a:r>
              <a:rPr lang="en-US" sz="2400" b="1" dirty="0"/>
              <a:t>CTRL (Control) Key</a:t>
            </a:r>
            <a:r>
              <a:rPr lang="en-US" sz="2400" dirty="0"/>
              <a:t>: Used in shortcuts (e.g., </a:t>
            </a:r>
            <a:r>
              <a:rPr lang="en-US" sz="2400" b="1" dirty="0"/>
              <a:t>Ctrl + C</a:t>
            </a:r>
            <a:r>
              <a:rPr lang="en-US" sz="2400" dirty="0"/>
              <a:t> to copy, </a:t>
            </a:r>
            <a:r>
              <a:rPr lang="en-US" sz="2400" b="1" dirty="0"/>
              <a:t>Ctrl + V</a:t>
            </a:r>
            <a:r>
              <a:rPr lang="en-US" sz="2400" dirty="0"/>
              <a:t> to paste).</a:t>
            </a:r>
          </a:p>
          <a:p>
            <a:pPr>
              <a:buFont typeface="Arial" panose="020B0604020202020204" pitchFamily="34" charset="0"/>
              <a:buChar char="•"/>
            </a:pPr>
            <a:r>
              <a:rPr lang="en-US" sz="2400" b="1" dirty="0"/>
              <a:t>ALT Key</a:t>
            </a:r>
            <a:r>
              <a:rPr lang="en-US" sz="2400" dirty="0"/>
              <a:t>: Used for shortcuts and special characters (e.g., </a:t>
            </a:r>
            <a:r>
              <a:rPr lang="en-US" sz="2400" b="1" dirty="0"/>
              <a:t>Alt + Tab</a:t>
            </a:r>
            <a:r>
              <a:rPr lang="en-US" sz="2400" dirty="0"/>
              <a:t> to switch windows).</a:t>
            </a:r>
          </a:p>
          <a:p>
            <a:pPr>
              <a:buFont typeface="Arial" panose="020B0604020202020204" pitchFamily="34" charset="0"/>
              <a:buChar char="•"/>
            </a:pPr>
            <a:r>
              <a:rPr lang="en-US" sz="2400" b="1" dirty="0"/>
              <a:t>Windows Key</a:t>
            </a:r>
            <a:r>
              <a:rPr lang="en-US" sz="2400" dirty="0"/>
              <a:t>: Opens the </a:t>
            </a:r>
            <a:r>
              <a:rPr lang="en-US" sz="2400" b="1" dirty="0"/>
              <a:t>Start menu</a:t>
            </a:r>
            <a:r>
              <a:rPr lang="en-US" sz="2400" dirty="0"/>
              <a:t> and is used in various shortcuts (</a:t>
            </a:r>
            <a:r>
              <a:rPr lang="en-US" sz="2400" b="1" dirty="0"/>
              <a:t>Windows + D</a:t>
            </a:r>
            <a:r>
              <a:rPr lang="en-US" sz="2400" dirty="0"/>
              <a:t> minimizes all windows).</a:t>
            </a:r>
          </a:p>
          <a:p>
            <a:pPr>
              <a:buFont typeface="Arial" panose="020B0604020202020204" pitchFamily="34" charset="0"/>
              <a:buChar char="•"/>
            </a:pPr>
            <a:endParaRPr lang="en-US" sz="2400" dirty="0"/>
          </a:p>
          <a:p>
            <a:endParaRPr lang="en-US" altLang="en-US" sz="36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2">
            <a:extLst>
              <a:ext uri="{FF2B5EF4-FFF2-40B4-BE49-F238E27FC236}">
                <a16:creationId xmlns:a16="http://schemas.microsoft.com/office/drawing/2014/main" id="{13A04BE2-505A-60CE-011F-C96CBA9ED5B0}"/>
              </a:ext>
            </a:extLst>
          </p:cNvPr>
          <p:cNvSpPr txBox="1">
            <a:spLocks noChangeArrowheads="1"/>
          </p:cNvSpPr>
          <p:nvPr/>
        </p:nvSpPr>
        <p:spPr>
          <a:xfrm>
            <a:off x="457200" y="304800"/>
            <a:ext cx="7239000" cy="553998"/>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Input Devices (Keyboards)</a:t>
            </a:r>
            <a:endParaRPr lang="en-US" altLang="en-US" kern="0" dirty="0"/>
          </a:p>
        </p:txBody>
      </p:sp>
    </p:spTree>
    <p:extLst>
      <p:ext uri="{BB962C8B-B14F-4D97-AF65-F5344CB8AC3E}">
        <p14:creationId xmlns:p14="http://schemas.microsoft.com/office/powerpoint/2010/main" val="2857693234"/>
      </p:ext>
    </p:extLst>
  </p:cSld>
  <p:clrMapOvr>
    <a:masterClrMapping/>
  </p:clrMapOvr>
  <p:transition spd="slow">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AD770-51B7-7CBD-180F-F7783317A810}"/>
            </a:ext>
          </a:extLst>
        </p:cNvPr>
        <p:cNvGrpSpPr/>
        <p:nvPr/>
      </p:nvGrpSpPr>
      <p:grpSpPr>
        <a:xfrm>
          <a:off x="0" y="0"/>
          <a:ext cx="0" cy="0"/>
          <a:chOff x="0" y="0"/>
          <a:chExt cx="0" cy="0"/>
        </a:xfrm>
      </p:grpSpPr>
      <p:sp>
        <p:nvSpPr>
          <p:cNvPr id="8194" name="Rectangle 21">
            <a:extLst>
              <a:ext uri="{FF2B5EF4-FFF2-40B4-BE49-F238E27FC236}">
                <a16:creationId xmlns:a16="http://schemas.microsoft.com/office/drawing/2014/main" id="{DA8402F7-D09B-8705-8AA3-D71888084709}"/>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92F89CAE-8DE1-4083-8D5C-785D018D8DB9}" type="slidenum">
              <a:rPr lang="en-US" altLang="en-US" sz="1200">
                <a:solidFill>
                  <a:schemeClr val="bg1"/>
                </a:solidFill>
              </a:rPr>
              <a:pPr algn="r" eaLnBrk="1" hangingPunct="1"/>
              <a:t>58</a:t>
            </a:fld>
            <a:endParaRPr lang="en-US" altLang="en-US" sz="1200">
              <a:solidFill>
                <a:schemeClr val="bg1"/>
              </a:solidFill>
            </a:endParaRPr>
          </a:p>
        </p:txBody>
      </p:sp>
      <p:sp>
        <p:nvSpPr>
          <p:cNvPr id="38915" name="Rectangle 3">
            <a:extLst>
              <a:ext uri="{FF2B5EF4-FFF2-40B4-BE49-F238E27FC236}">
                <a16:creationId xmlns:a16="http://schemas.microsoft.com/office/drawing/2014/main" id="{12BEE8A2-C0F3-67CC-0141-866AFECC93B5}"/>
              </a:ext>
            </a:extLst>
          </p:cNvPr>
          <p:cNvSpPr>
            <a:spLocks noGrp="1" noChangeArrowheads="1"/>
          </p:cNvSpPr>
          <p:nvPr>
            <p:ph type="body" idx="4294967295"/>
          </p:nvPr>
        </p:nvSpPr>
        <p:spPr>
          <a:xfrm>
            <a:off x="457200" y="1066800"/>
            <a:ext cx="6493509" cy="1723549"/>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Portable computers and mobile devices often use:</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Built in or slide-out keyboard</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Pen or touch input (on-screen keyboard)</a:t>
            </a:r>
          </a:p>
          <a:p>
            <a:pPr eaLnBrk="1" hangingPunct="1"/>
            <a:endParaRPr lang="en-US" alt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a:extLst>
              <a:ext uri="{FF2B5EF4-FFF2-40B4-BE49-F238E27FC236}">
                <a16:creationId xmlns:a16="http://schemas.microsoft.com/office/drawing/2014/main" id="{750C0E3E-8550-42A1-EF31-0088ED533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112" y="2790349"/>
            <a:ext cx="6675438" cy="3505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A9B67191-95E9-7C7A-DE81-B93B5900C03F}"/>
              </a:ext>
            </a:extLst>
          </p:cNvPr>
          <p:cNvSpPr txBox="1">
            <a:spLocks noChangeArrowheads="1"/>
          </p:cNvSpPr>
          <p:nvPr/>
        </p:nvSpPr>
        <p:spPr>
          <a:xfrm>
            <a:off x="457200" y="304800"/>
            <a:ext cx="7239000" cy="553998"/>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Input Devices (Keyboards)</a:t>
            </a:r>
            <a:endParaRPr lang="en-US" altLang="en-US" kern="0" dirty="0"/>
          </a:p>
        </p:txBody>
      </p:sp>
    </p:spTree>
    <p:extLst>
      <p:ext uri="{BB962C8B-B14F-4D97-AF65-F5344CB8AC3E}">
        <p14:creationId xmlns:p14="http://schemas.microsoft.com/office/powerpoint/2010/main" val="3247331231"/>
      </p:ext>
    </p:extLst>
  </p:cSld>
  <p:clrMapOvr>
    <a:masterClrMapping/>
  </p:clrMapOvr>
  <p:transition spd="slow">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1">
            <a:extLst>
              <a:ext uri="{FF2B5EF4-FFF2-40B4-BE49-F238E27FC236}">
                <a16:creationId xmlns:a16="http://schemas.microsoft.com/office/drawing/2014/main" id="{DAD5CF01-1D42-9B22-E5DC-661812CB818E}"/>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62831585-C320-46BE-9D28-CF65E689DFD0}" type="slidenum">
              <a:rPr lang="en-US" altLang="en-US" sz="1200">
                <a:solidFill>
                  <a:schemeClr val="bg1"/>
                </a:solidFill>
              </a:rPr>
              <a:pPr algn="r" eaLnBrk="1" hangingPunct="1"/>
              <a:t>59</a:t>
            </a:fld>
            <a:endParaRPr lang="en-US" altLang="en-US" sz="1200">
              <a:solidFill>
                <a:schemeClr val="bg1"/>
              </a:solidFill>
            </a:endParaRPr>
          </a:p>
        </p:txBody>
      </p:sp>
      <p:sp>
        <p:nvSpPr>
          <p:cNvPr id="9219" name="Rectangle 2">
            <a:extLst>
              <a:ext uri="{FF2B5EF4-FFF2-40B4-BE49-F238E27FC236}">
                <a16:creationId xmlns:a16="http://schemas.microsoft.com/office/drawing/2014/main" id="{42783330-DBC0-A5F8-4075-6EE3760B7171}"/>
              </a:ext>
            </a:extLst>
          </p:cNvPr>
          <p:cNvSpPr>
            <a:spLocks noGrp="1" noChangeArrowheads="1"/>
          </p:cNvSpPr>
          <p:nvPr>
            <p:ph type="title" idx="4294967295"/>
          </p:nvPr>
        </p:nvSpPr>
        <p:spPr>
          <a:xfrm>
            <a:off x="533400" y="152400"/>
            <a:ext cx="7239000" cy="574039"/>
          </a:xfrm>
        </p:spPr>
        <p:txBody>
          <a:bodyPr anchor="b"/>
          <a:lstStyle/>
          <a:p>
            <a:pPr eaLnBrk="1" hangingPunct="1"/>
            <a:r>
              <a:rPr lang="en-US" altLang="en-US" dirty="0"/>
              <a:t>Input Devices (Pointing Devices)</a:t>
            </a:r>
          </a:p>
        </p:txBody>
      </p:sp>
      <p:sp>
        <p:nvSpPr>
          <p:cNvPr id="43011" name="Rectangle 3">
            <a:extLst>
              <a:ext uri="{FF2B5EF4-FFF2-40B4-BE49-F238E27FC236}">
                <a16:creationId xmlns:a16="http://schemas.microsoft.com/office/drawing/2014/main" id="{02E01CCE-2C7F-82B0-8B62-88875A5101D2}"/>
              </a:ext>
            </a:extLst>
          </p:cNvPr>
          <p:cNvSpPr>
            <a:spLocks noGrp="1" noChangeArrowheads="1"/>
          </p:cNvSpPr>
          <p:nvPr>
            <p:ph type="body" idx="4294967295"/>
          </p:nvPr>
        </p:nvSpPr>
        <p:spPr>
          <a:xfrm>
            <a:off x="685800" y="1143000"/>
            <a:ext cx="8229600" cy="2677656"/>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Pointing devices: Used to select and manipulate objects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Used to input data</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Used to issue commands to the computer</a:t>
            </a:r>
          </a:p>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Common types of pointing devices:</a:t>
            </a:r>
          </a:p>
          <a:p>
            <a:pPr marL="742950" lvl="1" indent="-285750" eaLnBrk="1" hangingPunct="1">
              <a:buFont typeface="Wingdings" panose="05000000000000000000" pitchFamily="2" charset="2"/>
              <a:buChar char="§"/>
            </a:pPr>
            <a:r>
              <a:rPr lang="en-US" altLang="en-US" u="sng" dirty="0">
                <a:latin typeface="Tahoma" panose="020B0604030504040204" pitchFamily="34" charset="0"/>
                <a:ea typeface="Tahoma" panose="020B0604030504040204" pitchFamily="34" charset="0"/>
                <a:cs typeface="Tahoma" panose="020B0604030504040204" pitchFamily="34" charset="0"/>
              </a:rPr>
              <a:t>Mouse</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Pen/stylus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Touch screen</a:t>
            </a: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BFC6199-90B2-A1BF-69FD-A8A810E7B395}"/>
              </a:ext>
            </a:extLst>
          </p:cNvPr>
          <p:cNvSpPr txBox="1">
            <a:spLocks noGrp="1"/>
          </p:cNvSpPr>
          <p:nvPr>
            <p:ph type="title"/>
          </p:nvPr>
        </p:nvSpPr>
        <p:spPr>
          <a:xfrm>
            <a:off x="460375" y="381000"/>
            <a:ext cx="5254625" cy="567463"/>
          </a:xfrm>
        </p:spPr>
        <p:txBody>
          <a:bodyPr lIns="0" tIns="13335" rIns="0" bIns="0" rtlCol="0">
            <a:spAutoFit/>
          </a:bodyPr>
          <a:lstStyle/>
          <a:p>
            <a:pPr marL="12700">
              <a:spcBef>
                <a:spcPts val="105"/>
              </a:spcBef>
              <a:defRPr/>
            </a:pPr>
            <a:r>
              <a:rPr spc="-5" dirty="0"/>
              <a:t>Plagiarism</a:t>
            </a:r>
            <a:r>
              <a:rPr spc="-100" dirty="0"/>
              <a:t> </a:t>
            </a:r>
            <a:r>
              <a:rPr spc="-5" dirty="0"/>
              <a:t>Policy</a:t>
            </a:r>
            <a:endParaRPr dirty="0"/>
          </a:p>
        </p:txBody>
      </p:sp>
      <p:sp>
        <p:nvSpPr>
          <p:cNvPr id="12291" name="object 3">
            <a:extLst>
              <a:ext uri="{FF2B5EF4-FFF2-40B4-BE49-F238E27FC236}">
                <a16:creationId xmlns:a16="http://schemas.microsoft.com/office/drawing/2014/main" id="{4A49DE9D-0368-146D-7FB6-025F5E471AA2}"/>
              </a:ext>
            </a:extLst>
          </p:cNvPr>
          <p:cNvSpPr txBox="1">
            <a:spLocks noChangeArrowheads="1"/>
          </p:cNvSpPr>
          <p:nvPr/>
        </p:nvSpPr>
        <p:spPr bwMode="auto">
          <a:xfrm>
            <a:off x="460375" y="1403350"/>
            <a:ext cx="8247063" cy="1489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355600" indent="-342900">
              <a:tabLst>
                <a:tab pos="354013" algn="l"/>
                <a:tab pos="355600" algn="l"/>
              </a:tabLst>
              <a:defRPr sz="2400">
                <a:solidFill>
                  <a:schemeClr val="tx1"/>
                </a:solidFill>
                <a:latin typeface="Times" panose="02020603050405020304" pitchFamily="18" charset="0"/>
              </a:defRPr>
            </a:lvl1pPr>
            <a:lvl2pPr marL="742950" indent="-285750">
              <a:tabLst>
                <a:tab pos="354013" algn="l"/>
                <a:tab pos="355600" algn="l"/>
              </a:tabLst>
              <a:defRPr sz="2400">
                <a:solidFill>
                  <a:schemeClr val="tx1"/>
                </a:solidFill>
                <a:latin typeface="Times" panose="02020603050405020304" pitchFamily="18" charset="0"/>
              </a:defRPr>
            </a:lvl2pPr>
            <a:lvl3pPr marL="1143000" indent="-228600">
              <a:tabLst>
                <a:tab pos="354013" algn="l"/>
                <a:tab pos="355600" algn="l"/>
              </a:tabLst>
              <a:defRPr sz="2400">
                <a:solidFill>
                  <a:schemeClr val="tx1"/>
                </a:solidFill>
                <a:latin typeface="Times" panose="02020603050405020304" pitchFamily="18" charset="0"/>
              </a:defRPr>
            </a:lvl3pPr>
            <a:lvl4pPr marL="1600200" indent="-228600">
              <a:tabLst>
                <a:tab pos="354013" algn="l"/>
                <a:tab pos="355600" algn="l"/>
              </a:tabLst>
              <a:defRPr sz="2400">
                <a:solidFill>
                  <a:schemeClr val="tx1"/>
                </a:solidFill>
                <a:latin typeface="Times" panose="02020603050405020304" pitchFamily="18" charset="0"/>
              </a:defRPr>
            </a:lvl4pPr>
            <a:lvl5pPr marL="2057400" indent="-228600">
              <a:tabLst>
                <a:tab pos="354013" algn="l"/>
                <a:tab pos="355600" algn="l"/>
              </a:tabLst>
              <a:defRPr sz="2400">
                <a:solidFill>
                  <a:schemeClr val="tx1"/>
                </a:solidFill>
                <a:latin typeface="Times" panose="02020603050405020304" pitchFamily="18" charset="0"/>
              </a:defRPr>
            </a:lvl5pPr>
            <a:lvl6pPr marL="25146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6pPr>
            <a:lvl7pPr marL="29718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7pPr>
            <a:lvl8pPr marL="34290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8pPr>
            <a:lvl9pPr marL="3886200" indent="-228600" eaLnBrk="0" fontAlgn="base" hangingPunct="0">
              <a:spcBef>
                <a:spcPct val="0"/>
              </a:spcBef>
              <a:spcAft>
                <a:spcPct val="0"/>
              </a:spcAft>
              <a:tabLst>
                <a:tab pos="354013" algn="l"/>
                <a:tab pos="355600" algn="l"/>
              </a:tabLst>
              <a:defRPr sz="2400">
                <a:solidFill>
                  <a:schemeClr val="tx1"/>
                </a:solidFill>
                <a:latin typeface="Times" panose="02020603050405020304" pitchFamily="18" charset="0"/>
              </a:defRPr>
            </a:lvl9pPr>
          </a:lstStyle>
          <a:p>
            <a:pPr>
              <a:spcBef>
                <a:spcPts val="100"/>
              </a:spcBef>
              <a:buClr>
                <a:schemeClr val="tx1"/>
              </a:buClr>
              <a:buSzPct val="59000"/>
              <a:buFont typeface="Wingdings" panose="05000000000000000000" pitchFamily="2" charset="2"/>
              <a:buChar char="§"/>
            </a:pPr>
            <a:r>
              <a:rPr lang="en-US" altLang="en-US" dirty="0">
                <a:latin typeface="Tahoma" panose="020B0604030504040204" pitchFamily="34" charset="0"/>
                <a:cs typeface="Tahoma" panose="020B0604030504040204" pitchFamily="34" charset="0"/>
              </a:rPr>
              <a:t>According to this policy, a student's submitted  work must be the student's own. In this course,  this policy will be applied to all work submitted for  grade including exams, quizzes, homework, and  projects.</a:t>
            </a:r>
          </a:p>
        </p:txBody>
      </p:sp>
    </p:spTree>
  </p:cSld>
  <p:clrMapOvr>
    <a:masterClrMapping/>
  </p:clrMapOvr>
  <p:transition spd="slow">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1">
            <a:extLst>
              <a:ext uri="{FF2B5EF4-FFF2-40B4-BE49-F238E27FC236}">
                <a16:creationId xmlns:a16="http://schemas.microsoft.com/office/drawing/2014/main" id="{57F89DFC-2502-BB8C-13AE-6ABDA7089E1E}"/>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58EF1588-BC54-4F74-B0D0-344A1CDE82C9}" type="slidenum">
              <a:rPr lang="en-US" altLang="en-US" sz="1200">
                <a:solidFill>
                  <a:schemeClr val="bg1"/>
                </a:solidFill>
              </a:rPr>
              <a:pPr algn="r" eaLnBrk="1" hangingPunct="1"/>
              <a:t>60</a:t>
            </a:fld>
            <a:endParaRPr lang="en-US" altLang="en-US" sz="1200">
              <a:solidFill>
                <a:schemeClr val="bg1"/>
              </a:solidFill>
            </a:endParaRPr>
          </a:p>
        </p:txBody>
      </p:sp>
      <p:sp>
        <p:nvSpPr>
          <p:cNvPr id="10243" name="Rectangle 2">
            <a:extLst>
              <a:ext uri="{FF2B5EF4-FFF2-40B4-BE49-F238E27FC236}">
                <a16:creationId xmlns:a16="http://schemas.microsoft.com/office/drawing/2014/main" id="{2BA37DDC-8517-5164-F828-C709EB73359C}"/>
              </a:ext>
            </a:extLst>
          </p:cNvPr>
          <p:cNvSpPr>
            <a:spLocks noGrp="1" noChangeArrowheads="1"/>
          </p:cNvSpPr>
          <p:nvPr>
            <p:ph type="title" idx="4294967295"/>
          </p:nvPr>
        </p:nvSpPr>
        <p:spPr>
          <a:xfrm>
            <a:off x="501918" y="180024"/>
            <a:ext cx="4679682" cy="574039"/>
          </a:xfrm>
        </p:spPr>
        <p:txBody>
          <a:bodyPr anchor="b"/>
          <a:lstStyle/>
          <a:p>
            <a:pPr eaLnBrk="1" hangingPunct="1"/>
            <a:r>
              <a:rPr lang="en-US" altLang="en-US" dirty="0"/>
              <a:t>Mice</a:t>
            </a:r>
          </a:p>
        </p:txBody>
      </p:sp>
      <p:sp>
        <p:nvSpPr>
          <p:cNvPr id="45059" name="Rectangle 3">
            <a:extLst>
              <a:ext uri="{FF2B5EF4-FFF2-40B4-BE49-F238E27FC236}">
                <a16:creationId xmlns:a16="http://schemas.microsoft.com/office/drawing/2014/main" id="{9D47BF0D-2DC3-3EF5-477B-7A2E8C54CFA0}"/>
              </a:ext>
            </a:extLst>
          </p:cNvPr>
          <p:cNvSpPr>
            <a:spLocks noGrp="1" noChangeArrowheads="1"/>
          </p:cNvSpPr>
          <p:nvPr>
            <p:ph type="body" idx="4294967295"/>
          </p:nvPr>
        </p:nvSpPr>
        <p:spPr>
          <a:xfrm>
            <a:off x="531226" y="876300"/>
            <a:ext cx="6122988" cy="3262432"/>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Mouse: A common pointing device that the user slides along a flat surface to move a pointer around the screen and clicks its buttons to make selections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Older mechanical mice use a ball</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Optical or laser mice track with light</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3D mice</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Can be wireless</a:t>
            </a:r>
          </a:p>
        </p:txBody>
      </p:sp>
      <p:pic>
        <p:nvPicPr>
          <p:cNvPr id="10245" name="Picture 5" descr="fig4-4.jpg">
            <a:extLst>
              <a:ext uri="{FF2B5EF4-FFF2-40B4-BE49-F238E27FC236}">
                <a16:creationId xmlns:a16="http://schemas.microsoft.com/office/drawing/2014/main" id="{89AA3A36-5CFC-7121-FC80-18001C12EA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16700" y="1347788"/>
            <a:ext cx="2373313" cy="5016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246" name="Picture 6" descr="fig4-3.jpg">
            <a:extLst>
              <a:ext uri="{FF2B5EF4-FFF2-40B4-BE49-F238E27FC236}">
                <a16:creationId xmlns:a16="http://schemas.microsoft.com/office/drawing/2014/main" id="{820964A0-DA1A-B67D-E287-B7386E8E650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40113" y="3830638"/>
            <a:ext cx="3017837" cy="2555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1">
            <a:extLst>
              <a:ext uri="{FF2B5EF4-FFF2-40B4-BE49-F238E27FC236}">
                <a16:creationId xmlns:a16="http://schemas.microsoft.com/office/drawing/2014/main" id="{28EE4EDF-BA6E-641E-541C-0B9C178F7587}"/>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8862011F-8B9B-4B43-9A9F-4FE31428A951}" type="slidenum">
              <a:rPr lang="en-US" altLang="en-US" sz="1200">
                <a:solidFill>
                  <a:schemeClr val="bg1"/>
                </a:solidFill>
              </a:rPr>
              <a:pPr algn="r" eaLnBrk="1" hangingPunct="1"/>
              <a:t>61</a:t>
            </a:fld>
            <a:endParaRPr lang="en-US" altLang="en-US" sz="1200">
              <a:solidFill>
                <a:schemeClr val="bg1"/>
              </a:solidFill>
            </a:endParaRPr>
          </a:p>
        </p:txBody>
      </p:sp>
      <p:sp>
        <p:nvSpPr>
          <p:cNvPr id="11267" name="Rectangle 2">
            <a:extLst>
              <a:ext uri="{FF2B5EF4-FFF2-40B4-BE49-F238E27FC236}">
                <a16:creationId xmlns:a16="http://schemas.microsoft.com/office/drawing/2014/main" id="{F71F8D32-AFCD-F2F8-B630-60B7782B54E9}"/>
              </a:ext>
            </a:extLst>
          </p:cNvPr>
          <p:cNvSpPr>
            <a:spLocks noGrp="1" noChangeArrowheads="1"/>
          </p:cNvSpPr>
          <p:nvPr>
            <p:ph type="title" idx="4294967295"/>
          </p:nvPr>
        </p:nvSpPr>
        <p:spPr>
          <a:xfrm>
            <a:off x="457200" y="111442"/>
            <a:ext cx="3713479" cy="574039"/>
          </a:xfrm>
        </p:spPr>
        <p:txBody>
          <a:bodyPr anchor="b"/>
          <a:lstStyle/>
          <a:p>
            <a:pPr eaLnBrk="1" hangingPunct="1"/>
            <a:r>
              <a:rPr lang="en-US" altLang="en-US" dirty="0"/>
              <a:t>Pens/Styluses</a:t>
            </a:r>
          </a:p>
        </p:txBody>
      </p:sp>
      <p:sp>
        <p:nvSpPr>
          <p:cNvPr id="49155" name="Rectangle 3">
            <a:extLst>
              <a:ext uri="{FF2B5EF4-FFF2-40B4-BE49-F238E27FC236}">
                <a16:creationId xmlns:a16="http://schemas.microsoft.com/office/drawing/2014/main" id="{F8C024AA-A48C-0AFF-4F96-F2E1CE14E33F}"/>
              </a:ext>
            </a:extLst>
          </p:cNvPr>
          <p:cNvSpPr>
            <a:spLocks noGrp="1" noChangeArrowheads="1"/>
          </p:cNvSpPr>
          <p:nvPr>
            <p:ph type="body" idx="4294967295"/>
          </p:nvPr>
        </p:nvSpPr>
        <p:spPr>
          <a:xfrm>
            <a:off x="457200" y="972235"/>
            <a:ext cx="8229600" cy="2043636"/>
          </a:xfrm>
        </p:spPr>
        <p:txBody>
          <a:bodyPr/>
          <a:lstStyle/>
          <a:p>
            <a:pPr eaLnBrk="1" hangingPunct="1">
              <a:lnSpc>
                <a:spcPct val="80000"/>
              </a:lnSpc>
            </a:pPr>
            <a:r>
              <a:rPr lang="en-US" altLang="en-US" dirty="0">
                <a:latin typeface="Tahoma" panose="020B0604030504040204" pitchFamily="34" charset="0"/>
                <a:ea typeface="Tahoma" panose="020B0604030504040204" pitchFamily="34" charset="0"/>
                <a:cs typeface="Tahoma" panose="020B0604030504040204" pitchFamily="34" charset="0"/>
              </a:rPr>
              <a:t>Stylus: Pen-like device used to draw or write electronically on the screen</a:t>
            </a:r>
          </a:p>
          <a:p>
            <a:pPr eaLnBrk="1" hangingPunct="1">
              <a:lnSpc>
                <a:spcPct val="80000"/>
              </a:lnSpc>
            </a:pPr>
            <a:r>
              <a:rPr lang="en-US" altLang="en-US" dirty="0">
                <a:latin typeface="Tahoma" panose="020B0604030504040204" pitchFamily="34" charset="0"/>
                <a:ea typeface="Tahoma" panose="020B0604030504040204" pitchFamily="34" charset="0"/>
                <a:cs typeface="Tahoma" panose="020B0604030504040204" pitchFamily="34" charset="0"/>
              </a:rPr>
              <a:t>Also called digital pen, electronic pen, tablet pen</a:t>
            </a:r>
          </a:p>
          <a:p>
            <a:pPr eaLnBrk="1" hangingPunct="1">
              <a:lnSpc>
                <a:spcPct val="80000"/>
              </a:lnSpc>
            </a:pPr>
            <a:r>
              <a:rPr lang="en-US" altLang="en-US" dirty="0">
                <a:latin typeface="Tahoma" panose="020B0604030504040204" pitchFamily="34" charset="0"/>
                <a:ea typeface="Tahoma" panose="020B0604030504040204" pitchFamily="34" charset="0"/>
                <a:cs typeface="Tahoma" panose="020B0604030504040204" pitchFamily="34" charset="0"/>
              </a:rPr>
              <a:t>Commonly used with pen-based computers</a:t>
            </a:r>
          </a:p>
          <a:p>
            <a:pPr lvl="1" eaLnBrk="1" hangingPunct="1">
              <a:lnSpc>
                <a:spcPct val="80000"/>
              </a:lnSpc>
            </a:pPr>
            <a:r>
              <a:rPr lang="en-US" altLang="en-US" dirty="0">
                <a:latin typeface="Tahoma" panose="020B0604030504040204" pitchFamily="34" charset="0"/>
                <a:ea typeface="Tahoma" panose="020B0604030504040204" pitchFamily="34" charset="0"/>
                <a:cs typeface="Tahoma" panose="020B0604030504040204" pitchFamily="34" charset="0"/>
              </a:rPr>
              <a:t>Used to issue commands and input data</a:t>
            </a:r>
          </a:p>
          <a:p>
            <a:pPr lvl="1" eaLnBrk="1" hangingPunct="1">
              <a:lnSpc>
                <a:spcPct val="80000"/>
              </a:lnSpc>
            </a:pPr>
            <a:r>
              <a:rPr lang="en-US" altLang="en-US" dirty="0">
                <a:latin typeface="Tahoma" panose="020B0604030504040204" pitchFamily="34" charset="0"/>
                <a:ea typeface="Tahoma" panose="020B0604030504040204" pitchFamily="34" charset="0"/>
                <a:cs typeface="Tahoma" panose="020B0604030504040204" pitchFamily="34" charset="0"/>
              </a:rPr>
              <a:t>If handwriting recognition is used, written text can be converted to editable typed text</a:t>
            </a:r>
          </a:p>
        </p:txBody>
      </p:sp>
      <p:pic>
        <p:nvPicPr>
          <p:cNvPr id="11269" name="Picture 5" descr="fig4-5.jpg">
            <a:extLst>
              <a:ext uri="{FF2B5EF4-FFF2-40B4-BE49-F238E27FC236}">
                <a16:creationId xmlns:a16="http://schemas.microsoft.com/office/drawing/2014/main" id="{5777B540-23C2-B1FF-83E2-C08953407C5B}"/>
              </a:ext>
            </a:extLst>
          </p:cNvPr>
          <p:cNvPicPr>
            <a:picLocks noChangeAspect="1"/>
          </p:cNvPicPr>
          <p:nvPr/>
        </p:nvPicPr>
        <p:blipFill>
          <a:blip r:embed="rId3">
            <a:extLst>
              <a:ext uri="{28A0092B-C50C-407E-A947-70E740481C1C}">
                <a14:useLocalDpi xmlns:a14="http://schemas.microsoft.com/office/drawing/2010/main" val="0"/>
              </a:ext>
            </a:extLst>
          </a:blip>
          <a:srcRect l="4453" t="2010"/>
          <a:stretch>
            <a:fillRect/>
          </a:stretch>
        </p:blipFill>
        <p:spPr bwMode="auto">
          <a:xfrm>
            <a:off x="1600200" y="3339268"/>
            <a:ext cx="6267450" cy="2555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1">
            <a:extLst>
              <a:ext uri="{FF2B5EF4-FFF2-40B4-BE49-F238E27FC236}">
                <a16:creationId xmlns:a16="http://schemas.microsoft.com/office/drawing/2014/main" id="{44DD0E7E-74B5-5D8D-2823-367EB2933B2E}"/>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464906CE-15AE-4D15-AFF1-0315158187F8}" type="slidenum">
              <a:rPr lang="en-US" altLang="en-US" sz="1200">
                <a:solidFill>
                  <a:schemeClr val="bg1"/>
                </a:solidFill>
              </a:rPr>
              <a:pPr algn="r" eaLnBrk="1" hangingPunct="1"/>
              <a:t>62</a:t>
            </a:fld>
            <a:endParaRPr lang="en-US" altLang="en-US" sz="1200">
              <a:solidFill>
                <a:schemeClr val="bg1"/>
              </a:solidFill>
            </a:endParaRPr>
          </a:p>
        </p:txBody>
      </p:sp>
      <p:sp>
        <p:nvSpPr>
          <p:cNvPr id="12291" name="Rectangle 2">
            <a:extLst>
              <a:ext uri="{FF2B5EF4-FFF2-40B4-BE49-F238E27FC236}">
                <a16:creationId xmlns:a16="http://schemas.microsoft.com/office/drawing/2014/main" id="{6BFFE902-B654-2DC8-3011-51C9D6FE974F}"/>
              </a:ext>
            </a:extLst>
          </p:cNvPr>
          <p:cNvSpPr>
            <a:spLocks noGrp="1" noChangeArrowheads="1"/>
          </p:cNvSpPr>
          <p:nvPr>
            <p:ph type="title" idx="4294967295"/>
          </p:nvPr>
        </p:nvSpPr>
        <p:spPr>
          <a:xfrm>
            <a:off x="422031" y="218099"/>
            <a:ext cx="6172200" cy="574039"/>
          </a:xfrm>
        </p:spPr>
        <p:txBody>
          <a:bodyPr anchor="b"/>
          <a:lstStyle/>
          <a:p>
            <a:pPr eaLnBrk="1" hangingPunct="1"/>
            <a:r>
              <a:rPr lang="en-US" altLang="en-US" dirty="0"/>
              <a:t>Handwriting Recognition</a:t>
            </a:r>
          </a:p>
        </p:txBody>
      </p:sp>
      <p:pic>
        <p:nvPicPr>
          <p:cNvPr id="12292" name="Picture 2" descr="C:\Data\Course\_UC13\IM stuff\ch04\FigureChapter04_fig06.jpg">
            <a:extLst>
              <a:ext uri="{FF2B5EF4-FFF2-40B4-BE49-F238E27FC236}">
                <a16:creationId xmlns:a16="http://schemas.microsoft.com/office/drawing/2014/main" id="{AA9E08EC-D3BC-AD8A-7539-B42B0E88DE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7800" y="1676400"/>
            <a:ext cx="3943350" cy="40767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2293" name="Picture 3">
            <a:extLst>
              <a:ext uri="{FF2B5EF4-FFF2-40B4-BE49-F238E27FC236}">
                <a16:creationId xmlns:a16="http://schemas.microsoft.com/office/drawing/2014/main" id="{5928BF53-6E9C-4CE4-4700-41ECFCFB5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6838" y="4633913"/>
            <a:ext cx="1352550" cy="1123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644D1BED-CFE7-2BF0-7D32-3E0BA5D63B12}"/>
              </a:ext>
            </a:extLst>
          </p:cNvPr>
          <p:cNvSpPr txBox="1">
            <a:spLocks noChangeArrowheads="1"/>
          </p:cNvSpPr>
          <p:nvPr/>
        </p:nvSpPr>
        <p:spPr bwMode="auto">
          <a:xfrm>
            <a:off x="457200" y="1439863"/>
            <a:ext cx="3494088" cy="5037137"/>
          </a:xfrm>
          <a:prstGeom prst="rect">
            <a:avLst/>
          </a:prstGeom>
          <a:noFill/>
          <a:ln w="9525">
            <a:noFill/>
            <a:miter lim="800000"/>
            <a:headEnd/>
            <a:tailEnd/>
          </a:ln>
        </p:spPr>
        <p:txBody>
          <a:bodyPr/>
          <a:lstStyle/>
          <a:p>
            <a:pPr marL="342900" indent="-342900">
              <a:spcBef>
                <a:spcPct val="20000"/>
              </a:spcBef>
              <a:buFontTx/>
              <a:buChar char="•"/>
              <a:defRPr/>
            </a:pPr>
            <a:r>
              <a:rPr lang="en-US" sz="2400" kern="0" dirty="0">
                <a:latin typeface="Tahoma" panose="020B0604030504040204" pitchFamily="34" charset="0"/>
                <a:ea typeface="Tahoma" panose="020B0604030504040204" pitchFamily="34" charset="0"/>
                <a:cs typeface="Tahoma" panose="020B0604030504040204" pitchFamily="34" charset="0"/>
              </a:rPr>
              <a:t>Digital form: Used to input handwritten data into the computer and then convert it to editable text</a:t>
            </a:r>
          </a:p>
        </p:txBody>
      </p:sp>
    </p:spTree>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1">
            <a:extLst>
              <a:ext uri="{FF2B5EF4-FFF2-40B4-BE49-F238E27FC236}">
                <a16:creationId xmlns:a16="http://schemas.microsoft.com/office/drawing/2014/main" id="{F37A14C6-63E3-4C44-D8BE-3BECA8086DE8}"/>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DC866E54-8AF3-4D33-8B19-6F72A6A21F35}" type="slidenum">
              <a:rPr lang="en-US" altLang="en-US" sz="1200">
                <a:solidFill>
                  <a:schemeClr val="bg1"/>
                </a:solidFill>
              </a:rPr>
              <a:pPr algn="r" eaLnBrk="1" hangingPunct="1"/>
              <a:t>63</a:t>
            </a:fld>
            <a:endParaRPr lang="en-US" altLang="en-US" sz="1200">
              <a:solidFill>
                <a:schemeClr val="bg1"/>
              </a:solidFill>
            </a:endParaRPr>
          </a:p>
        </p:txBody>
      </p:sp>
      <p:sp>
        <p:nvSpPr>
          <p:cNvPr id="13315" name="Rectangle 2">
            <a:extLst>
              <a:ext uri="{FF2B5EF4-FFF2-40B4-BE49-F238E27FC236}">
                <a16:creationId xmlns:a16="http://schemas.microsoft.com/office/drawing/2014/main" id="{6DB8798E-04C0-4BB1-06AC-D10E94EB18DD}"/>
              </a:ext>
            </a:extLst>
          </p:cNvPr>
          <p:cNvSpPr>
            <a:spLocks noGrp="1" noChangeArrowheads="1"/>
          </p:cNvSpPr>
          <p:nvPr>
            <p:ph type="title" idx="4294967295"/>
          </p:nvPr>
        </p:nvSpPr>
        <p:spPr>
          <a:xfrm>
            <a:off x="457200" y="227330"/>
            <a:ext cx="5029200" cy="574039"/>
          </a:xfrm>
        </p:spPr>
        <p:txBody>
          <a:bodyPr anchor="b"/>
          <a:lstStyle/>
          <a:p>
            <a:pPr eaLnBrk="1" hangingPunct="1"/>
            <a:r>
              <a:rPr lang="en-US" altLang="en-US" dirty="0"/>
              <a:t>Pens/Styluses</a:t>
            </a:r>
          </a:p>
        </p:txBody>
      </p:sp>
      <p:sp>
        <p:nvSpPr>
          <p:cNvPr id="55299" name="Rectangle 3">
            <a:extLst>
              <a:ext uri="{FF2B5EF4-FFF2-40B4-BE49-F238E27FC236}">
                <a16:creationId xmlns:a16="http://schemas.microsoft.com/office/drawing/2014/main" id="{23EAC24B-1376-1777-1DAB-9E942A589637}"/>
              </a:ext>
            </a:extLst>
          </p:cNvPr>
          <p:cNvSpPr>
            <a:spLocks noGrp="1" noChangeArrowheads="1"/>
          </p:cNvSpPr>
          <p:nvPr>
            <p:ph type="body" idx="4294967295"/>
          </p:nvPr>
        </p:nvSpPr>
        <p:spPr>
          <a:xfrm>
            <a:off x="457200" y="1066800"/>
            <a:ext cx="8229600" cy="1261884"/>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Other uses for pens/styluses: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Digital writing systems </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Graphics tablets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Signature capture devices</a:t>
            </a:r>
          </a:p>
        </p:txBody>
      </p:sp>
      <p:pic>
        <p:nvPicPr>
          <p:cNvPr id="13317" name="Picture 2">
            <a:extLst>
              <a:ext uri="{FF2B5EF4-FFF2-40B4-BE49-F238E27FC236}">
                <a16:creationId xmlns:a16="http://schemas.microsoft.com/office/drawing/2014/main" id="{5920FC3A-527C-50E9-CB7A-0382537E8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6041" b="81628"/>
          <a:stretch>
            <a:fillRect/>
          </a:stretch>
        </p:blipFill>
        <p:spPr bwMode="auto">
          <a:xfrm>
            <a:off x="6507163" y="2844800"/>
            <a:ext cx="1679575" cy="600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318" name="Picture 2">
            <a:extLst>
              <a:ext uri="{FF2B5EF4-FFF2-40B4-BE49-F238E27FC236}">
                <a16:creationId xmlns:a16="http://schemas.microsoft.com/office/drawing/2014/main" id="{B3DF67D0-308B-7E56-6EE0-3019879AA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933"/>
          <a:stretch>
            <a:fillRect/>
          </a:stretch>
        </p:blipFill>
        <p:spPr bwMode="auto">
          <a:xfrm>
            <a:off x="747713" y="3422902"/>
            <a:ext cx="7439025" cy="287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1">
            <a:extLst>
              <a:ext uri="{FF2B5EF4-FFF2-40B4-BE49-F238E27FC236}">
                <a16:creationId xmlns:a16="http://schemas.microsoft.com/office/drawing/2014/main" id="{94A29160-7307-0CBB-704A-BDAB9E3A5E79}"/>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146CB720-1651-4B6D-8175-74ABF99FC8FC}" type="slidenum">
              <a:rPr lang="en-US" altLang="en-US" sz="1200">
                <a:solidFill>
                  <a:schemeClr val="bg1"/>
                </a:solidFill>
              </a:rPr>
              <a:pPr algn="r" eaLnBrk="1" hangingPunct="1"/>
              <a:t>64</a:t>
            </a:fld>
            <a:endParaRPr lang="en-US" altLang="en-US" sz="1200">
              <a:solidFill>
                <a:schemeClr val="bg1"/>
              </a:solidFill>
            </a:endParaRPr>
          </a:p>
        </p:txBody>
      </p:sp>
      <p:sp>
        <p:nvSpPr>
          <p:cNvPr id="14339" name="Rectangle 2">
            <a:extLst>
              <a:ext uri="{FF2B5EF4-FFF2-40B4-BE49-F238E27FC236}">
                <a16:creationId xmlns:a16="http://schemas.microsoft.com/office/drawing/2014/main" id="{82226836-77C5-0E9F-16BF-8C2EDE66D398}"/>
              </a:ext>
            </a:extLst>
          </p:cNvPr>
          <p:cNvSpPr>
            <a:spLocks noGrp="1" noChangeArrowheads="1"/>
          </p:cNvSpPr>
          <p:nvPr>
            <p:ph type="title" idx="4294967295"/>
          </p:nvPr>
        </p:nvSpPr>
        <p:spPr>
          <a:xfrm>
            <a:off x="436098" y="228600"/>
            <a:ext cx="3713479" cy="574039"/>
          </a:xfrm>
        </p:spPr>
        <p:txBody>
          <a:bodyPr anchor="b"/>
          <a:lstStyle/>
          <a:p>
            <a:pPr eaLnBrk="1" hangingPunct="1"/>
            <a:r>
              <a:rPr lang="en-US" altLang="en-US" dirty="0"/>
              <a:t>Touch Screens</a:t>
            </a:r>
          </a:p>
        </p:txBody>
      </p:sp>
      <p:sp>
        <p:nvSpPr>
          <p:cNvPr id="57347" name="Rectangle 3">
            <a:extLst>
              <a:ext uri="{FF2B5EF4-FFF2-40B4-BE49-F238E27FC236}">
                <a16:creationId xmlns:a16="http://schemas.microsoft.com/office/drawing/2014/main" id="{8CF10216-C26F-7EF6-9BB0-F0DD9685983F}"/>
              </a:ext>
            </a:extLst>
          </p:cNvPr>
          <p:cNvSpPr>
            <a:spLocks noGrp="1" noChangeArrowheads="1"/>
          </p:cNvSpPr>
          <p:nvPr>
            <p:ph type="body" idx="4294967295"/>
          </p:nvPr>
        </p:nvSpPr>
        <p:spPr>
          <a:xfrm>
            <a:off x="609600" y="1066800"/>
            <a:ext cx="8229600" cy="2985433"/>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Touch screen: Display device that is touched with the finger to select commands or otherwise provide input to the computer</a:t>
            </a:r>
          </a:p>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Used with:</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Desktop and portable computers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Mobile phones and mobile devices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Consumer kiosks</a:t>
            </a:r>
          </a:p>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Can be multi-touch</a:t>
            </a:r>
          </a:p>
        </p:txBody>
      </p:sp>
    </p:spTree>
  </p:cSld>
  <p:clrMapOvr>
    <a:masterClrMapping/>
  </p:clrMapOvr>
  <p:transition spd="slow">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1">
            <a:extLst>
              <a:ext uri="{FF2B5EF4-FFF2-40B4-BE49-F238E27FC236}">
                <a16:creationId xmlns:a16="http://schemas.microsoft.com/office/drawing/2014/main" id="{A91F7859-EDF1-3AC2-6D6B-DAB68F669BDE}"/>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CF036319-E608-4F6F-AF68-4BD7764149BC}" type="slidenum">
              <a:rPr lang="en-US" altLang="en-US" sz="1200">
                <a:solidFill>
                  <a:schemeClr val="bg1"/>
                </a:solidFill>
              </a:rPr>
              <a:pPr algn="r" eaLnBrk="1" hangingPunct="1"/>
              <a:t>65</a:t>
            </a:fld>
            <a:endParaRPr lang="en-US" altLang="en-US" sz="1200">
              <a:solidFill>
                <a:schemeClr val="bg1"/>
              </a:solidFill>
            </a:endParaRPr>
          </a:p>
        </p:txBody>
      </p:sp>
      <p:sp>
        <p:nvSpPr>
          <p:cNvPr id="16387" name="Rectangle 2">
            <a:extLst>
              <a:ext uri="{FF2B5EF4-FFF2-40B4-BE49-F238E27FC236}">
                <a16:creationId xmlns:a16="http://schemas.microsoft.com/office/drawing/2014/main" id="{C4052466-737D-BEDB-B694-32B41C1B1F20}"/>
              </a:ext>
            </a:extLst>
          </p:cNvPr>
          <p:cNvSpPr>
            <a:spLocks noGrp="1" noChangeArrowheads="1"/>
          </p:cNvSpPr>
          <p:nvPr>
            <p:ph type="title" idx="4294967295"/>
          </p:nvPr>
        </p:nvSpPr>
        <p:spPr>
          <a:xfrm>
            <a:off x="451338" y="-163508"/>
            <a:ext cx="4958862" cy="1107996"/>
          </a:xfrm>
        </p:spPr>
        <p:txBody>
          <a:bodyPr anchor="b"/>
          <a:lstStyle/>
          <a:p>
            <a:pPr eaLnBrk="1" hangingPunct="1"/>
            <a:r>
              <a:rPr lang="en-US" altLang="en-US" dirty="0"/>
              <a:t>Other Pointing Devices</a:t>
            </a:r>
          </a:p>
        </p:txBody>
      </p:sp>
      <p:sp>
        <p:nvSpPr>
          <p:cNvPr id="61443" name="Rectangle 3">
            <a:extLst>
              <a:ext uri="{FF2B5EF4-FFF2-40B4-BE49-F238E27FC236}">
                <a16:creationId xmlns:a16="http://schemas.microsoft.com/office/drawing/2014/main" id="{D8CBB647-34FD-F5E7-8516-F1CB89AFE014}"/>
              </a:ext>
            </a:extLst>
          </p:cNvPr>
          <p:cNvSpPr>
            <a:spLocks noGrp="1" noChangeArrowheads="1"/>
          </p:cNvSpPr>
          <p:nvPr>
            <p:ph type="body" idx="4294967295"/>
          </p:nvPr>
        </p:nvSpPr>
        <p:spPr>
          <a:xfrm>
            <a:off x="451338" y="1382713"/>
            <a:ext cx="3417888" cy="2246769"/>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Other pointing devices: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Joysticks, gamepads, and other gaming devices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Trackballs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Buttons and wheels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Touch pads</a:t>
            </a:r>
          </a:p>
        </p:txBody>
      </p:sp>
      <p:pic>
        <p:nvPicPr>
          <p:cNvPr id="16389" name="Picture 2">
            <a:extLst>
              <a:ext uri="{FF2B5EF4-FFF2-40B4-BE49-F238E27FC236}">
                <a16:creationId xmlns:a16="http://schemas.microsoft.com/office/drawing/2014/main" id="{F8CBD31C-CCC8-7011-5DD9-7F0A86BA8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416"/>
          <a:stretch>
            <a:fillRect/>
          </a:stretch>
        </p:blipFill>
        <p:spPr bwMode="auto">
          <a:xfrm>
            <a:off x="4206875" y="1439863"/>
            <a:ext cx="4581525" cy="4946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6390" name="Picture 2">
            <a:extLst>
              <a:ext uri="{FF2B5EF4-FFF2-40B4-BE49-F238E27FC236}">
                <a16:creationId xmlns:a16="http://schemas.microsoft.com/office/drawing/2014/main" id="{A075888F-EF2A-D5B9-4E48-7B7D3C5CDA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4302" t="90158"/>
          <a:stretch>
            <a:fillRect/>
          </a:stretch>
        </p:blipFill>
        <p:spPr bwMode="auto">
          <a:xfrm>
            <a:off x="2527300" y="5838825"/>
            <a:ext cx="1666875" cy="554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1">
            <a:extLst>
              <a:ext uri="{FF2B5EF4-FFF2-40B4-BE49-F238E27FC236}">
                <a16:creationId xmlns:a16="http://schemas.microsoft.com/office/drawing/2014/main" id="{F30D4BE6-D7C2-9572-289E-BBDE96A172F6}"/>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49DBFD1C-9581-4F75-A8BF-C6CE0D5D933C}" type="slidenum">
              <a:rPr lang="en-US" altLang="en-US" sz="1200">
                <a:solidFill>
                  <a:schemeClr val="bg1"/>
                </a:solidFill>
              </a:rPr>
              <a:pPr algn="r" eaLnBrk="1" hangingPunct="1"/>
              <a:t>66</a:t>
            </a:fld>
            <a:endParaRPr lang="en-US" altLang="en-US" sz="1200">
              <a:solidFill>
                <a:schemeClr val="bg1"/>
              </a:solidFill>
            </a:endParaRPr>
          </a:p>
        </p:txBody>
      </p:sp>
      <p:sp>
        <p:nvSpPr>
          <p:cNvPr id="17411" name="Title 1">
            <a:extLst>
              <a:ext uri="{FF2B5EF4-FFF2-40B4-BE49-F238E27FC236}">
                <a16:creationId xmlns:a16="http://schemas.microsoft.com/office/drawing/2014/main" id="{4A3112C9-5334-52A6-D4A1-B9C0BCDC89A3}"/>
              </a:ext>
            </a:extLst>
          </p:cNvPr>
          <p:cNvSpPr>
            <a:spLocks noGrp="1"/>
          </p:cNvSpPr>
          <p:nvPr>
            <p:ph type="title" idx="4294967295"/>
          </p:nvPr>
        </p:nvSpPr>
        <p:spPr>
          <a:xfrm>
            <a:off x="457200" y="303893"/>
            <a:ext cx="3713479" cy="574039"/>
          </a:xfrm>
        </p:spPr>
        <p:txBody>
          <a:bodyPr anchor="b"/>
          <a:lstStyle/>
          <a:p>
            <a:pPr eaLnBrk="1" hangingPunct="1"/>
            <a:r>
              <a:rPr lang="en-US" altLang="en-US" dirty="0"/>
              <a:t>Quick Quiz</a:t>
            </a:r>
          </a:p>
        </p:txBody>
      </p:sp>
      <p:sp>
        <p:nvSpPr>
          <p:cNvPr id="68610" name="Content Placeholder 2">
            <a:extLst>
              <a:ext uri="{FF2B5EF4-FFF2-40B4-BE49-F238E27FC236}">
                <a16:creationId xmlns:a16="http://schemas.microsoft.com/office/drawing/2014/main" id="{93355E2F-3629-DA27-48F6-1D8F7696CA20}"/>
              </a:ext>
            </a:extLst>
          </p:cNvPr>
          <p:cNvSpPr>
            <a:spLocks noGrp="1"/>
          </p:cNvSpPr>
          <p:nvPr>
            <p:ph idx="4294967295"/>
          </p:nvPr>
        </p:nvSpPr>
        <p:spPr>
          <a:xfrm>
            <a:off x="609600" y="1168400"/>
            <a:ext cx="7772400" cy="4708981"/>
          </a:xfrm>
        </p:spPr>
        <p:txBody>
          <a:bodyPr/>
          <a:lstStyle/>
          <a:p>
            <a:pPr>
              <a:buFontTx/>
              <a:buNone/>
            </a:pPr>
            <a:r>
              <a:rPr lang="en-US" altLang="en-US" dirty="0">
                <a:latin typeface="Tahoma" panose="020B0604030504040204" pitchFamily="34" charset="0"/>
                <a:ea typeface="Tahoma" panose="020B0604030504040204" pitchFamily="34" charset="0"/>
                <a:cs typeface="Tahoma" panose="020B0604030504040204" pitchFamily="34" charset="0"/>
              </a:rPr>
              <a:t>1. An optical mouse is ____________. </a:t>
            </a:r>
          </a:p>
          <a:p>
            <a:pPr lvl="1">
              <a:buFontTx/>
              <a:buNone/>
            </a:pPr>
            <a:r>
              <a:rPr lang="en-US" altLang="en-US" dirty="0">
                <a:latin typeface="Tahoma" panose="020B0604030504040204" pitchFamily="34" charset="0"/>
                <a:ea typeface="Tahoma" panose="020B0604030504040204" pitchFamily="34" charset="0"/>
                <a:cs typeface="Tahoma" panose="020B0604030504040204" pitchFamily="34" charset="0"/>
              </a:rPr>
              <a:t>a. the same as a wireless mouse</a:t>
            </a:r>
          </a:p>
          <a:p>
            <a:pPr lvl="1">
              <a:buFontTx/>
              <a:buNone/>
            </a:pPr>
            <a:r>
              <a:rPr lang="en-US" altLang="en-US" dirty="0">
                <a:latin typeface="Tahoma" panose="020B0604030504040204" pitchFamily="34" charset="0"/>
                <a:ea typeface="Tahoma" panose="020B0604030504040204" pitchFamily="34" charset="0"/>
                <a:cs typeface="Tahoma" panose="020B0604030504040204" pitchFamily="34" charset="0"/>
              </a:rPr>
              <a:t>b. a mouse that tracks movements with light instead of a ball</a:t>
            </a:r>
          </a:p>
          <a:p>
            <a:pPr lvl="1">
              <a:buFontTx/>
              <a:buNone/>
            </a:pPr>
            <a:r>
              <a:rPr lang="en-US" altLang="en-US" dirty="0">
                <a:latin typeface="Tahoma" panose="020B0604030504040204" pitchFamily="34" charset="0"/>
                <a:ea typeface="Tahoma" panose="020B0604030504040204" pitchFamily="34" charset="0"/>
                <a:cs typeface="Tahoma" panose="020B0604030504040204" pitchFamily="34" charset="0"/>
              </a:rPr>
              <a:t>c. a mouse that contains a scroll wheel on the top</a:t>
            </a:r>
          </a:p>
          <a:p>
            <a:pPr>
              <a:buFontTx/>
              <a:buNone/>
            </a:pPr>
            <a:r>
              <a:rPr lang="en-US" altLang="en-US" dirty="0">
                <a:latin typeface="Tahoma" panose="020B0604030504040204" pitchFamily="34" charset="0"/>
                <a:ea typeface="Tahoma" panose="020B0604030504040204" pitchFamily="34" charset="0"/>
                <a:cs typeface="Tahoma" panose="020B0604030504040204" pitchFamily="34" charset="0"/>
              </a:rPr>
              <a:t>2. True or False: With handwriting recognition, text is input as a graphical image so the text cannot later be edited as text. </a:t>
            </a:r>
          </a:p>
          <a:p>
            <a:pPr>
              <a:buFontTx/>
              <a:buNone/>
            </a:pPr>
            <a:r>
              <a:rPr lang="en-US" altLang="en-US" dirty="0">
                <a:latin typeface="Tahoma" panose="020B0604030504040204" pitchFamily="34" charset="0"/>
                <a:ea typeface="Tahoma" panose="020B0604030504040204" pitchFamily="34" charset="0"/>
                <a:cs typeface="Tahoma" panose="020B0604030504040204" pitchFamily="34" charset="0"/>
              </a:rPr>
              <a:t>3. An input device that looks like an upside-down mouse with the ball on top is a(n) ____________.  </a:t>
            </a:r>
          </a:p>
          <a:p>
            <a:pPr>
              <a:buFontTx/>
              <a:buNone/>
            </a:pPr>
            <a:r>
              <a:rPr lang="en-US" altLang="en-US" dirty="0">
                <a:latin typeface="Tahoma" panose="020B0604030504040204" pitchFamily="34" charset="0"/>
                <a:ea typeface="Tahoma" panose="020B0604030504040204" pitchFamily="34" charset="0"/>
                <a:cs typeface="Tahoma" panose="020B0604030504040204" pitchFamily="34" charset="0"/>
              </a:rPr>
              <a:t>Answers: </a:t>
            </a:r>
          </a:p>
          <a:p>
            <a:pPr>
              <a:buFontTx/>
              <a:buNone/>
            </a:pPr>
            <a:r>
              <a:rPr lang="en-US" altLang="en-US" dirty="0">
                <a:latin typeface="Tahoma" panose="020B0604030504040204" pitchFamily="34" charset="0"/>
                <a:ea typeface="Tahoma" panose="020B0604030504040204" pitchFamily="34" charset="0"/>
                <a:cs typeface="Tahoma" panose="020B0604030504040204" pitchFamily="34" charset="0"/>
              </a:rPr>
              <a:t>1) b; 2) False; 3) trackball</a:t>
            </a: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861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1">
            <a:extLst>
              <a:ext uri="{FF2B5EF4-FFF2-40B4-BE49-F238E27FC236}">
                <a16:creationId xmlns:a16="http://schemas.microsoft.com/office/drawing/2014/main" id="{2CE11324-2F8D-FFE3-23F5-A3FEBF7FE6F1}"/>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0629CBD7-AF37-4530-966C-E014F56887BA}" type="slidenum">
              <a:rPr lang="en-US" altLang="en-US" sz="1200">
                <a:solidFill>
                  <a:schemeClr val="bg1"/>
                </a:solidFill>
              </a:rPr>
              <a:pPr algn="r" eaLnBrk="1" hangingPunct="1"/>
              <a:t>67</a:t>
            </a:fld>
            <a:endParaRPr lang="en-US" altLang="en-US" sz="1200">
              <a:solidFill>
                <a:schemeClr val="bg1"/>
              </a:solidFill>
            </a:endParaRPr>
          </a:p>
        </p:txBody>
      </p:sp>
      <p:sp>
        <p:nvSpPr>
          <p:cNvPr id="18435" name="Rectangle 2">
            <a:extLst>
              <a:ext uri="{FF2B5EF4-FFF2-40B4-BE49-F238E27FC236}">
                <a16:creationId xmlns:a16="http://schemas.microsoft.com/office/drawing/2014/main" id="{7A2558DA-9553-3BCD-49CE-0E4D9C67C2A3}"/>
              </a:ext>
            </a:extLst>
          </p:cNvPr>
          <p:cNvSpPr>
            <a:spLocks noGrp="1" noChangeArrowheads="1"/>
          </p:cNvSpPr>
          <p:nvPr>
            <p:ph type="title" idx="4294967295"/>
          </p:nvPr>
        </p:nvSpPr>
        <p:spPr>
          <a:xfrm>
            <a:off x="457200" y="-393421"/>
            <a:ext cx="8382000" cy="1107996"/>
          </a:xfrm>
        </p:spPr>
        <p:txBody>
          <a:bodyPr anchor="b"/>
          <a:lstStyle/>
          <a:p>
            <a:pPr eaLnBrk="1" hangingPunct="1"/>
            <a:r>
              <a:rPr lang="en-US" altLang="en-US" dirty="0"/>
              <a:t>Scanners, Readers, and Digital Cameras</a:t>
            </a:r>
          </a:p>
        </p:txBody>
      </p:sp>
      <p:sp>
        <p:nvSpPr>
          <p:cNvPr id="63491" name="Rectangle 3">
            <a:extLst>
              <a:ext uri="{FF2B5EF4-FFF2-40B4-BE49-F238E27FC236}">
                <a16:creationId xmlns:a16="http://schemas.microsoft.com/office/drawing/2014/main" id="{2B4EC27A-8B7B-1161-C125-F882931541E0}"/>
              </a:ext>
            </a:extLst>
          </p:cNvPr>
          <p:cNvSpPr>
            <a:spLocks noGrp="1" noChangeArrowheads="1"/>
          </p:cNvSpPr>
          <p:nvPr>
            <p:ph type="body" idx="4294967295"/>
          </p:nvPr>
        </p:nvSpPr>
        <p:spPr>
          <a:xfrm>
            <a:off x="637541" y="919163"/>
            <a:ext cx="6493509" cy="3231654"/>
          </a:xfrm>
        </p:spPr>
        <p:txBody>
          <a:bodyPr/>
          <a:lstStyle/>
          <a:p>
            <a:pPr eaLnBrk="1" hangingPunct="1"/>
            <a:r>
              <a:rPr lang="en-US" altLang="en-US" sz="2600" dirty="0"/>
              <a:t>Source documents: Documents containing data that already exists in physical form (order form, photograph, invoice, check, or price label)</a:t>
            </a:r>
          </a:p>
          <a:p>
            <a:pPr eaLnBrk="1" hangingPunct="1"/>
            <a:r>
              <a:rPr lang="en-US" altLang="en-US" sz="2600" dirty="0"/>
              <a:t>Source data automation: Capturing data directly from a source document</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Saves time</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Increases accuracy</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Scanning or reading devices</a:t>
            </a:r>
          </a:p>
        </p:txBody>
      </p:sp>
      <p:pic>
        <p:nvPicPr>
          <p:cNvPr id="18437" name="Picture 5" descr="fig4-10.jpg">
            <a:extLst>
              <a:ext uri="{FF2B5EF4-FFF2-40B4-BE49-F238E27FC236}">
                <a16:creationId xmlns:a16="http://schemas.microsoft.com/office/drawing/2014/main" id="{C032F771-47F6-0139-55FF-F5F3703B4F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3187" y="3398838"/>
            <a:ext cx="3960813" cy="3459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116ABD8-4D46-4125-61CC-724802F78025}"/>
              </a:ext>
            </a:extLst>
          </p:cNvPr>
          <p:cNvSpPr>
            <a:spLocks noGrp="1" noChangeArrowheads="1"/>
          </p:cNvSpPr>
          <p:nvPr>
            <p:ph type="title" idx="4294967295"/>
          </p:nvPr>
        </p:nvSpPr>
        <p:spPr>
          <a:xfrm>
            <a:off x="533400" y="228600"/>
            <a:ext cx="3713479" cy="574039"/>
          </a:xfrm>
        </p:spPr>
        <p:txBody>
          <a:bodyPr anchor="b"/>
          <a:lstStyle/>
          <a:p>
            <a:pPr eaLnBrk="1" hangingPunct="1"/>
            <a:r>
              <a:rPr lang="en-US" altLang="en-US"/>
              <a:t>Scanners</a:t>
            </a:r>
          </a:p>
        </p:txBody>
      </p:sp>
      <p:sp>
        <p:nvSpPr>
          <p:cNvPr id="67587" name="Rectangle 3">
            <a:extLst>
              <a:ext uri="{FF2B5EF4-FFF2-40B4-BE49-F238E27FC236}">
                <a16:creationId xmlns:a16="http://schemas.microsoft.com/office/drawing/2014/main" id="{95A30533-9BC1-562A-43FC-125969157214}"/>
              </a:ext>
            </a:extLst>
          </p:cNvPr>
          <p:cNvSpPr>
            <a:spLocks noGrp="1" noChangeArrowheads="1"/>
          </p:cNvSpPr>
          <p:nvPr>
            <p:ph idx="4294967295"/>
          </p:nvPr>
        </p:nvSpPr>
        <p:spPr>
          <a:xfrm>
            <a:off x="838200" y="990600"/>
            <a:ext cx="8001000" cy="3662541"/>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Scanner (optical scanner): Input device that captures an image of an object and transfers them to a computer in digital form</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Can scan photos, documents, drawings, (flat objects)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Data is typically input as a single image</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If optical character recognition (OCR) is used, text is input as individual text characters</a:t>
            </a:r>
          </a:p>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Types of scanners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Flatbed             </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Portable</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Integrated (ATMs, etc.)</a:t>
            </a:r>
          </a:p>
        </p:txBody>
      </p:sp>
      <p:sp>
        <p:nvSpPr>
          <p:cNvPr id="19460" name="Rectangle 21">
            <a:extLst>
              <a:ext uri="{FF2B5EF4-FFF2-40B4-BE49-F238E27FC236}">
                <a16:creationId xmlns:a16="http://schemas.microsoft.com/office/drawing/2014/main" id="{589A7A51-CBC8-4D23-4168-2EAF0FFC98FF}"/>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97513E4B-1225-4EA4-B65F-EA2A82B0B43E}" type="slidenum">
              <a:rPr lang="en-US" altLang="en-US" sz="1200">
                <a:solidFill>
                  <a:schemeClr val="bg1"/>
                </a:solidFill>
              </a:rPr>
              <a:pPr algn="r" eaLnBrk="1" hangingPunct="1"/>
              <a:t>68</a:t>
            </a:fld>
            <a:endParaRPr lang="en-US" altLang="en-US" sz="1200">
              <a:solidFill>
                <a:schemeClr val="bg1"/>
              </a:solidFill>
            </a:endParaRPr>
          </a:p>
        </p:txBody>
      </p:sp>
    </p:spTree>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a:extLst>
              <a:ext uri="{FF2B5EF4-FFF2-40B4-BE49-F238E27FC236}">
                <a16:creationId xmlns:a16="http://schemas.microsoft.com/office/drawing/2014/main" id="{5D542B81-8F03-8134-92D9-30F36F08FDA1}"/>
              </a:ext>
            </a:extLst>
          </p:cNvPr>
          <p:cNvSpPr>
            <a:spLocks noGrp="1"/>
          </p:cNvSpPr>
          <p:nvPr>
            <p:ph type="title" idx="4294967295"/>
          </p:nvPr>
        </p:nvSpPr>
        <p:spPr>
          <a:xfrm>
            <a:off x="482600" y="435293"/>
            <a:ext cx="3713479" cy="574039"/>
          </a:xfrm>
        </p:spPr>
        <p:txBody>
          <a:bodyPr/>
          <a:lstStyle/>
          <a:p>
            <a:pPr eaLnBrk="1" hangingPunct="1"/>
            <a:r>
              <a:rPr lang="en-US" altLang="en-US" dirty="0"/>
              <a:t>Scanners</a:t>
            </a:r>
          </a:p>
        </p:txBody>
      </p:sp>
      <p:sp>
        <p:nvSpPr>
          <p:cNvPr id="20483" name="Slide Number Placeholder 1">
            <a:extLst>
              <a:ext uri="{FF2B5EF4-FFF2-40B4-BE49-F238E27FC236}">
                <a16:creationId xmlns:a16="http://schemas.microsoft.com/office/drawing/2014/main" id="{94403B8B-374A-2501-0AFF-FAF91C213DFD}"/>
              </a:ext>
            </a:extLst>
          </p:cNvPr>
          <p:cNvSpPr>
            <a:spLocks noGrp="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4B3FA387-7B94-4A11-BB22-373B3F5171F7}" type="slidenum">
              <a:rPr lang="en-US" altLang="en-US" sz="1200">
                <a:solidFill>
                  <a:schemeClr val="bg1"/>
                </a:solidFill>
              </a:rPr>
              <a:pPr algn="r" eaLnBrk="1" hangingPunct="1"/>
              <a:t>69</a:t>
            </a:fld>
            <a:endParaRPr lang="en-US" altLang="en-US" sz="1200">
              <a:solidFill>
                <a:schemeClr val="bg1"/>
              </a:solidFill>
            </a:endParaRPr>
          </a:p>
        </p:txBody>
      </p:sp>
      <p:pic>
        <p:nvPicPr>
          <p:cNvPr id="20484" name="Picture 2">
            <a:extLst>
              <a:ext uri="{FF2B5EF4-FFF2-40B4-BE49-F238E27FC236}">
                <a16:creationId xmlns:a16="http://schemas.microsoft.com/office/drawing/2014/main" id="{2D9FEB25-5563-B016-A194-78C280D14D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 y="1712913"/>
            <a:ext cx="8423275" cy="3724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1">
            <a:extLst>
              <a:ext uri="{FF2B5EF4-FFF2-40B4-BE49-F238E27FC236}">
                <a16:creationId xmlns:a16="http://schemas.microsoft.com/office/drawing/2014/main" id="{6D0DE816-2FE8-683B-7CB5-74EC1F8DAF51}"/>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6F350933-1239-46F5-8941-60F6FC074E8C}" type="slidenum">
              <a:rPr lang="en-US" altLang="en-US" sz="1200">
                <a:solidFill>
                  <a:schemeClr val="bg1"/>
                </a:solidFill>
              </a:rPr>
              <a:pPr algn="r" eaLnBrk="1" hangingPunct="1"/>
              <a:t>7</a:t>
            </a:fld>
            <a:endParaRPr lang="en-US" altLang="en-US" sz="1200">
              <a:solidFill>
                <a:schemeClr val="bg1"/>
              </a:solidFill>
            </a:endParaRPr>
          </a:p>
        </p:txBody>
      </p:sp>
      <p:sp>
        <p:nvSpPr>
          <p:cNvPr id="7171" name="Title 1">
            <a:extLst>
              <a:ext uri="{FF2B5EF4-FFF2-40B4-BE49-F238E27FC236}">
                <a16:creationId xmlns:a16="http://schemas.microsoft.com/office/drawing/2014/main" id="{7B4C77FF-6150-97E6-1CD4-4C0026E44E70}"/>
              </a:ext>
            </a:extLst>
          </p:cNvPr>
          <p:cNvSpPr>
            <a:spLocks noGrp="1"/>
          </p:cNvSpPr>
          <p:nvPr>
            <p:ph type="title" idx="4294967295"/>
          </p:nvPr>
        </p:nvSpPr>
        <p:spPr>
          <a:xfrm>
            <a:off x="609600" y="228600"/>
            <a:ext cx="5867400" cy="574039"/>
          </a:xfrm>
        </p:spPr>
        <p:txBody>
          <a:bodyPr anchor="b"/>
          <a:lstStyle/>
          <a:p>
            <a:pPr eaLnBrk="1" hangingPunct="1"/>
            <a:r>
              <a:rPr lang="en-US" altLang="en-US" dirty="0"/>
              <a:t>Computers in Your Life</a:t>
            </a:r>
          </a:p>
        </p:txBody>
      </p:sp>
      <p:sp>
        <p:nvSpPr>
          <p:cNvPr id="5" name="Rectangle 4">
            <a:extLst>
              <a:ext uri="{FF2B5EF4-FFF2-40B4-BE49-F238E27FC236}">
                <a16:creationId xmlns:a16="http://schemas.microsoft.com/office/drawing/2014/main" id="{7F823A09-2B8D-8B3D-8CE2-56C489CAE307}"/>
              </a:ext>
            </a:extLst>
          </p:cNvPr>
          <p:cNvSpPr>
            <a:spLocks noChangeArrowheads="1"/>
          </p:cNvSpPr>
          <p:nvPr/>
        </p:nvSpPr>
        <p:spPr bwMode="auto">
          <a:xfrm>
            <a:off x="381000" y="743635"/>
            <a:ext cx="8655050"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Why Learn About Computers?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Computers are everywhere in today's world, influencing work, education, healthcare, and daily life.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Understanding computers helps individuals adapt to technological advancements.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Pervasive Computing (A World of Computers)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Also called </a:t>
            </a:r>
            <a:r>
              <a:rPr kumimoji="0" lang="en-US" altLang="en-US" sz="1800" b="1" i="0" u="none" strike="noStrike" cap="none" normalizeH="0" baseline="0" dirty="0">
                <a:ln>
                  <a:noFill/>
                </a:ln>
                <a:solidFill>
                  <a:schemeClr val="tx1"/>
                </a:solidFill>
                <a:effectLst/>
                <a:latin typeface="Arial" panose="020B0604020202020204" pitchFamily="34" charset="0"/>
              </a:rPr>
              <a:t>ubiquitous computing</a:t>
            </a:r>
            <a:r>
              <a:rPr kumimoji="0" lang="en-US" altLang="en-US" sz="1800" b="0" i="0" u="none" strike="noStrike" cap="none" normalizeH="0" baseline="0" dirty="0">
                <a:ln>
                  <a:noFill/>
                </a:ln>
                <a:solidFill>
                  <a:schemeClr val="tx1"/>
                </a:solidFill>
                <a:effectLst/>
                <a:latin typeface="Arial" panose="020B0604020202020204" pitchFamily="34" charset="0"/>
              </a:rPr>
              <a:t>, this concept highlights how computers are embedded in everyday activities.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Examples include smartphones, smart homes, and AI-driven applications.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Computing is no longer limited to desktops or laptops but is integrated into daily life.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Basic Computer Literacy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Knowing how to use and understand computers is a fundamental skill.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Computer literacy is essential for employment, communication, and education.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2870041"/>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1">
            <a:extLst>
              <a:ext uri="{FF2B5EF4-FFF2-40B4-BE49-F238E27FC236}">
                <a16:creationId xmlns:a16="http://schemas.microsoft.com/office/drawing/2014/main" id="{365C89F3-A1A2-D19B-C4C6-6742A70D5C4B}"/>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53621F6B-B219-4396-A439-814FFDA6BB33}" type="slidenum">
              <a:rPr lang="en-US" altLang="en-US" sz="1200">
                <a:solidFill>
                  <a:schemeClr val="bg1"/>
                </a:solidFill>
              </a:rPr>
              <a:pPr algn="r" eaLnBrk="1" hangingPunct="1"/>
              <a:t>70</a:t>
            </a:fld>
            <a:endParaRPr lang="en-US" altLang="en-US" sz="1200">
              <a:solidFill>
                <a:schemeClr val="bg1"/>
              </a:solidFill>
            </a:endParaRPr>
          </a:p>
        </p:txBody>
      </p:sp>
      <p:sp>
        <p:nvSpPr>
          <p:cNvPr id="22531" name="Rectangle 2">
            <a:extLst>
              <a:ext uri="{FF2B5EF4-FFF2-40B4-BE49-F238E27FC236}">
                <a16:creationId xmlns:a16="http://schemas.microsoft.com/office/drawing/2014/main" id="{0A9A1FBA-2328-8E46-3C48-16EED78DCA75}"/>
              </a:ext>
            </a:extLst>
          </p:cNvPr>
          <p:cNvSpPr>
            <a:spLocks noGrp="1" noChangeArrowheads="1"/>
          </p:cNvSpPr>
          <p:nvPr>
            <p:ph type="title" idx="4294967295"/>
          </p:nvPr>
        </p:nvSpPr>
        <p:spPr>
          <a:xfrm>
            <a:off x="457200" y="228600"/>
            <a:ext cx="4876800" cy="574039"/>
          </a:xfrm>
        </p:spPr>
        <p:txBody>
          <a:bodyPr anchor="b"/>
          <a:lstStyle/>
          <a:p>
            <a:pPr eaLnBrk="1" hangingPunct="1"/>
            <a:r>
              <a:rPr lang="en-US" altLang="en-US" dirty="0"/>
              <a:t>Barcode Readers</a:t>
            </a:r>
          </a:p>
        </p:txBody>
      </p:sp>
      <p:sp>
        <p:nvSpPr>
          <p:cNvPr id="73731" name="Rectangle 3">
            <a:extLst>
              <a:ext uri="{FF2B5EF4-FFF2-40B4-BE49-F238E27FC236}">
                <a16:creationId xmlns:a16="http://schemas.microsoft.com/office/drawing/2014/main" id="{AC325123-EC10-EEDC-1792-677810440B69}"/>
              </a:ext>
            </a:extLst>
          </p:cNvPr>
          <p:cNvSpPr>
            <a:spLocks noGrp="1" noChangeArrowheads="1"/>
          </p:cNvSpPr>
          <p:nvPr>
            <p:ph type="body" idx="4294967295"/>
          </p:nvPr>
        </p:nvSpPr>
        <p:spPr>
          <a:xfrm>
            <a:off x="457200" y="1045040"/>
            <a:ext cx="5173663" cy="3816429"/>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Barcode readers: Input devices that read barcodes</a:t>
            </a:r>
          </a:p>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Barcode: Machine-readable code that represents data as </a:t>
            </a:r>
            <a:br>
              <a:rPr lang="en-US" altLang="en-US" dirty="0">
                <a:latin typeface="Tahoma" panose="020B0604030504040204" pitchFamily="34" charset="0"/>
                <a:ea typeface="Tahoma" panose="020B0604030504040204" pitchFamily="34" charset="0"/>
                <a:cs typeface="Tahoma" panose="020B0604030504040204" pitchFamily="34" charset="0"/>
              </a:rPr>
            </a:br>
            <a:r>
              <a:rPr lang="en-US" altLang="en-US" dirty="0">
                <a:latin typeface="Tahoma" panose="020B0604030504040204" pitchFamily="34" charset="0"/>
                <a:ea typeface="Tahoma" panose="020B0604030504040204" pitchFamily="34" charset="0"/>
                <a:cs typeface="Tahoma" panose="020B0604030504040204" pitchFamily="34" charset="0"/>
              </a:rPr>
              <a:t>a set of bars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Common types</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Universal Product Code (UPC)</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ISBN</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Code 39</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Intelligent mail code</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2D (QR) – hold more data</a:t>
            </a:r>
          </a:p>
        </p:txBody>
      </p:sp>
      <p:pic>
        <p:nvPicPr>
          <p:cNvPr id="22533" name="Picture 5" descr="fig4-13.jpg">
            <a:extLst>
              <a:ext uri="{FF2B5EF4-FFF2-40B4-BE49-F238E27FC236}">
                <a16:creationId xmlns:a16="http://schemas.microsoft.com/office/drawing/2014/main" id="{51270893-C427-3085-B918-3167CFA0AF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6575" y="1893888"/>
            <a:ext cx="3213100" cy="4235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1">
            <a:extLst>
              <a:ext uri="{FF2B5EF4-FFF2-40B4-BE49-F238E27FC236}">
                <a16:creationId xmlns:a16="http://schemas.microsoft.com/office/drawing/2014/main" id="{2A8A3510-E31A-B2CD-E75B-CFC1E73B9A1B}"/>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EE5447EF-C72B-4BD7-B3EC-B3DFA2339468}" type="slidenum">
              <a:rPr lang="en-US" altLang="en-US" sz="1200">
                <a:solidFill>
                  <a:schemeClr val="bg1"/>
                </a:solidFill>
              </a:rPr>
              <a:pPr algn="r" eaLnBrk="1" hangingPunct="1"/>
              <a:t>71</a:t>
            </a:fld>
            <a:endParaRPr lang="en-US" altLang="en-US" sz="1200">
              <a:solidFill>
                <a:schemeClr val="bg1"/>
              </a:solidFill>
            </a:endParaRPr>
          </a:p>
        </p:txBody>
      </p:sp>
      <p:sp>
        <p:nvSpPr>
          <p:cNvPr id="28675" name="Rectangle 2">
            <a:extLst>
              <a:ext uri="{FF2B5EF4-FFF2-40B4-BE49-F238E27FC236}">
                <a16:creationId xmlns:a16="http://schemas.microsoft.com/office/drawing/2014/main" id="{D4114AF6-0BBB-8155-0539-CD92ACB9A3AC}"/>
              </a:ext>
            </a:extLst>
          </p:cNvPr>
          <p:cNvSpPr>
            <a:spLocks noGrp="1" noChangeArrowheads="1"/>
          </p:cNvSpPr>
          <p:nvPr>
            <p:ph type="title" idx="4294967295"/>
          </p:nvPr>
        </p:nvSpPr>
        <p:spPr>
          <a:xfrm>
            <a:off x="381000" y="228600"/>
            <a:ext cx="3713479" cy="574039"/>
          </a:xfrm>
        </p:spPr>
        <p:txBody>
          <a:bodyPr anchor="b"/>
          <a:lstStyle/>
          <a:p>
            <a:pPr eaLnBrk="1" hangingPunct="1"/>
            <a:r>
              <a:rPr lang="en-US" altLang="en-US"/>
              <a:t>Biometric Readers</a:t>
            </a:r>
          </a:p>
        </p:txBody>
      </p:sp>
      <p:sp>
        <p:nvSpPr>
          <p:cNvPr id="90115" name="Rectangle 3">
            <a:extLst>
              <a:ext uri="{FF2B5EF4-FFF2-40B4-BE49-F238E27FC236}">
                <a16:creationId xmlns:a16="http://schemas.microsoft.com/office/drawing/2014/main" id="{859DBABC-5D2E-9CDC-5D27-3D96C47BBC61}"/>
              </a:ext>
            </a:extLst>
          </p:cNvPr>
          <p:cNvSpPr>
            <a:spLocks noGrp="1" noChangeArrowheads="1"/>
          </p:cNvSpPr>
          <p:nvPr>
            <p:ph type="body" idx="4294967295"/>
          </p:nvPr>
        </p:nvSpPr>
        <p:spPr>
          <a:xfrm>
            <a:off x="457200" y="1143000"/>
            <a:ext cx="8229600" cy="3231654"/>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Biometric data: Based on unique physiological characteristics or personal trait</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Fingerprint</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Hand or face geometry</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Iris of the eye</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Voice or signature</a:t>
            </a:r>
          </a:p>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Biometric readers: Used to input biometric data</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Can be stand-alone or built into another piece of hardware</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Used to allow access only by authorized individuals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Most often used for access control and to verify transactions</a:t>
            </a:r>
          </a:p>
        </p:txBody>
      </p:sp>
    </p:spTree>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1">
            <a:extLst>
              <a:ext uri="{FF2B5EF4-FFF2-40B4-BE49-F238E27FC236}">
                <a16:creationId xmlns:a16="http://schemas.microsoft.com/office/drawing/2014/main" id="{0D65AD62-E7F9-76D2-1C58-68CD54D1153F}"/>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D214389A-18A9-4DBE-A433-CC6F7C90F08F}" type="slidenum">
              <a:rPr lang="en-US" altLang="en-US" sz="1200">
                <a:solidFill>
                  <a:schemeClr val="bg1"/>
                </a:solidFill>
              </a:rPr>
              <a:pPr algn="r" eaLnBrk="1" hangingPunct="1"/>
              <a:t>72</a:t>
            </a:fld>
            <a:endParaRPr lang="en-US" altLang="en-US" sz="1200">
              <a:solidFill>
                <a:schemeClr val="bg1"/>
              </a:solidFill>
            </a:endParaRPr>
          </a:p>
        </p:txBody>
      </p:sp>
      <p:sp>
        <p:nvSpPr>
          <p:cNvPr id="29699" name="Rectangle 2">
            <a:extLst>
              <a:ext uri="{FF2B5EF4-FFF2-40B4-BE49-F238E27FC236}">
                <a16:creationId xmlns:a16="http://schemas.microsoft.com/office/drawing/2014/main" id="{642C670C-3C1A-C909-D685-85B410B48C7D}"/>
              </a:ext>
            </a:extLst>
          </p:cNvPr>
          <p:cNvSpPr>
            <a:spLocks noGrp="1" noChangeArrowheads="1"/>
          </p:cNvSpPr>
          <p:nvPr>
            <p:ph type="title" idx="4294967295"/>
          </p:nvPr>
        </p:nvSpPr>
        <p:spPr>
          <a:xfrm>
            <a:off x="533400" y="304800"/>
            <a:ext cx="3713479" cy="574039"/>
          </a:xfrm>
        </p:spPr>
        <p:txBody>
          <a:bodyPr anchor="b"/>
          <a:lstStyle/>
          <a:p>
            <a:pPr eaLnBrk="1" hangingPunct="1"/>
            <a:r>
              <a:rPr lang="en-US" altLang="en-US" dirty="0"/>
              <a:t>Biometric Readers</a:t>
            </a:r>
          </a:p>
        </p:txBody>
      </p:sp>
      <p:pic>
        <p:nvPicPr>
          <p:cNvPr id="29700" name="Picture 2">
            <a:extLst>
              <a:ext uri="{FF2B5EF4-FFF2-40B4-BE49-F238E27FC236}">
                <a16:creationId xmlns:a16="http://schemas.microsoft.com/office/drawing/2014/main" id="{8197E37E-EB3F-8A04-E17C-2F55BED706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493837"/>
            <a:ext cx="5019675" cy="3870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1">
            <a:extLst>
              <a:ext uri="{FF2B5EF4-FFF2-40B4-BE49-F238E27FC236}">
                <a16:creationId xmlns:a16="http://schemas.microsoft.com/office/drawing/2014/main" id="{9288B861-1092-4F63-6BD8-F67084F53E50}"/>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1F6DD8E7-E021-4A71-A502-B003C8F00648}" type="slidenum">
              <a:rPr lang="en-US" altLang="en-US" sz="1200">
                <a:solidFill>
                  <a:schemeClr val="bg1"/>
                </a:solidFill>
              </a:rPr>
              <a:pPr algn="r" eaLnBrk="1" hangingPunct="1"/>
              <a:t>73</a:t>
            </a:fld>
            <a:endParaRPr lang="en-US" altLang="en-US" sz="1200">
              <a:solidFill>
                <a:schemeClr val="bg1"/>
              </a:solidFill>
            </a:endParaRPr>
          </a:p>
        </p:txBody>
      </p:sp>
      <p:sp>
        <p:nvSpPr>
          <p:cNvPr id="34819" name="Rectangle 2">
            <a:extLst>
              <a:ext uri="{FF2B5EF4-FFF2-40B4-BE49-F238E27FC236}">
                <a16:creationId xmlns:a16="http://schemas.microsoft.com/office/drawing/2014/main" id="{71568024-418B-A76A-7AE3-9F077A252BBA}"/>
              </a:ext>
            </a:extLst>
          </p:cNvPr>
          <p:cNvSpPr>
            <a:spLocks noGrp="1" noChangeArrowheads="1"/>
          </p:cNvSpPr>
          <p:nvPr>
            <p:ph type="title" idx="4294967295"/>
          </p:nvPr>
        </p:nvSpPr>
        <p:spPr>
          <a:xfrm>
            <a:off x="502236" y="304800"/>
            <a:ext cx="3713479" cy="574039"/>
          </a:xfrm>
        </p:spPr>
        <p:txBody>
          <a:bodyPr anchor="b"/>
          <a:lstStyle/>
          <a:p>
            <a:pPr eaLnBrk="1" hangingPunct="1"/>
            <a:r>
              <a:rPr lang="en-US" altLang="en-US" dirty="0"/>
              <a:t>Audio Input</a:t>
            </a:r>
          </a:p>
        </p:txBody>
      </p:sp>
      <p:sp>
        <p:nvSpPr>
          <p:cNvPr id="102403" name="Rectangle 3">
            <a:extLst>
              <a:ext uri="{FF2B5EF4-FFF2-40B4-BE49-F238E27FC236}">
                <a16:creationId xmlns:a16="http://schemas.microsoft.com/office/drawing/2014/main" id="{FE6F5004-6DBE-675F-76D4-6B6E52261ED2}"/>
              </a:ext>
            </a:extLst>
          </p:cNvPr>
          <p:cNvSpPr>
            <a:spLocks noGrp="1" noChangeArrowheads="1"/>
          </p:cNvSpPr>
          <p:nvPr>
            <p:ph type="body" idx="4294967295"/>
          </p:nvPr>
        </p:nvSpPr>
        <p:spPr>
          <a:xfrm>
            <a:off x="629443" y="1044575"/>
            <a:ext cx="7885113" cy="3771802"/>
          </a:xfrm>
        </p:spPr>
        <p:txBody>
          <a:bodyPr/>
          <a:lstStyle/>
          <a:p>
            <a:pPr eaLnBrk="1" hangingPunct="1">
              <a:spcBef>
                <a:spcPct val="5000"/>
              </a:spcBef>
              <a:spcAft>
                <a:spcPct val="5000"/>
              </a:spcAft>
            </a:pPr>
            <a:r>
              <a:rPr lang="en-US" altLang="en-US" dirty="0"/>
              <a:t>Audio input: The process of entering audio data into the computer</a:t>
            </a:r>
          </a:p>
          <a:p>
            <a:pPr eaLnBrk="1" hangingPunct="1">
              <a:spcBef>
                <a:spcPct val="5000"/>
              </a:spcBef>
              <a:spcAft>
                <a:spcPct val="5000"/>
              </a:spcAft>
            </a:pPr>
            <a:r>
              <a:rPr lang="en-US" altLang="en-US" dirty="0"/>
              <a:t>Voice input: Inputting spoken words and converting them to digital form</a:t>
            </a:r>
          </a:p>
          <a:p>
            <a:pPr marL="742950" lvl="1" indent="-285750" eaLnBrk="1" hangingPunct="1">
              <a:spcBef>
                <a:spcPct val="5000"/>
              </a:spcBef>
              <a:spcAft>
                <a:spcPct val="5000"/>
              </a:spcAft>
              <a:buFont typeface="Wingdings" panose="05000000000000000000" pitchFamily="2" charset="2"/>
              <a:buChar char="§"/>
            </a:pPr>
            <a:r>
              <a:rPr lang="en-US" altLang="en-US" dirty="0"/>
              <a:t>Via microphone or headset</a:t>
            </a:r>
          </a:p>
          <a:p>
            <a:pPr marL="742950" lvl="1" indent="-285750" eaLnBrk="1" hangingPunct="1">
              <a:spcBef>
                <a:spcPct val="5000"/>
              </a:spcBef>
              <a:spcAft>
                <a:spcPct val="5000"/>
              </a:spcAft>
              <a:buFont typeface="Wingdings" panose="05000000000000000000" pitchFamily="2" charset="2"/>
              <a:buChar char="§"/>
            </a:pPr>
            <a:r>
              <a:rPr lang="en-US" altLang="en-US" dirty="0">
                <a:cs typeface="Times New Roman" panose="02020603050405020304" pitchFamily="18" charset="0"/>
              </a:rPr>
              <a:t>Recorded for narrations, podcasts, etc.</a:t>
            </a:r>
          </a:p>
          <a:p>
            <a:pPr marL="742950" lvl="1" indent="-285750" eaLnBrk="1" hangingPunct="1">
              <a:spcBef>
                <a:spcPct val="5000"/>
              </a:spcBef>
              <a:spcAft>
                <a:spcPct val="5000"/>
              </a:spcAft>
              <a:buFont typeface="Wingdings" panose="05000000000000000000" pitchFamily="2" charset="2"/>
              <a:buChar char="§"/>
            </a:pPr>
            <a:r>
              <a:rPr lang="en-US" altLang="en-US" dirty="0">
                <a:cs typeface="Times New Roman" panose="02020603050405020304" pitchFamily="18" charset="0"/>
              </a:rPr>
              <a:t>VoIP (Voice over IP systems) applications</a:t>
            </a:r>
          </a:p>
          <a:p>
            <a:pPr marL="742950" lvl="1" indent="-285750" eaLnBrk="1" hangingPunct="1">
              <a:spcBef>
                <a:spcPct val="5000"/>
              </a:spcBef>
              <a:spcAft>
                <a:spcPct val="5000"/>
              </a:spcAft>
              <a:buFont typeface="Wingdings" panose="05000000000000000000" pitchFamily="2" charset="2"/>
              <a:buChar char="§"/>
            </a:pPr>
            <a:r>
              <a:rPr lang="en-US" altLang="en-US" dirty="0">
                <a:cs typeface="Times New Roman" panose="02020603050405020304" pitchFamily="18" charset="0"/>
              </a:rPr>
              <a:t>To provide spoken instructions to computer (speech recognition systems)</a:t>
            </a:r>
          </a:p>
          <a:p>
            <a:pPr eaLnBrk="1" hangingPunct="1">
              <a:spcBef>
                <a:spcPct val="5000"/>
              </a:spcBef>
              <a:spcAft>
                <a:spcPct val="5000"/>
              </a:spcAft>
            </a:pPr>
            <a:r>
              <a:rPr lang="en-US" altLang="en-US" dirty="0">
                <a:cs typeface="Times New Roman" panose="02020603050405020304" pitchFamily="18" charset="0"/>
              </a:rPr>
              <a:t>Music input systems are used to input music </a:t>
            </a:r>
          </a:p>
          <a:p>
            <a:pPr lvl="1" eaLnBrk="1" hangingPunct="1">
              <a:spcBef>
                <a:spcPct val="5000"/>
              </a:spcBef>
              <a:spcAft>
                <a:spcPct val="5000"/>
              </a:spcAft>
            </a:pPr>
            <a:r>
              <a:rPr lang="en-US" altLang="en-US" dirty="0">
                <a:cs typeface="Times New Roman" panose="02020603050405020304" pitchFamily="18" charset="0"/>
              </a:rPr>
              <a:t>Microphones, keyboard controllers, etc.</a:t>
            </a:r>
          </a:p>
        </p:txBody>
      </p:sp>
    </p:spTree>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1">
            <a:extLst>
              <a:ext uri="{FF2B5EF4-FFF2-40B4-BE49-F238E27FC236}">
                <a16:creationId xmlns:a16="http://schemas.microsoft.com/office/drawing/2014/main" id="{9288B861-1092-4F63-6BD8-F67084F53E50}"/>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1F6DD8E7-E021-4A71-A502-B003C8F00648}" type="slidenum">
              <a:rPr lang="en-US" altLang="en-US" sz="1200">
                <a:solidFill>
                  <a:schemeClr val="bg1"/>
                </a:solidFill>
              </a:rPr>
              <a:pPr algn="r" eaLnBrk="1" hangingPunct="1"/>
              <a:t>74</a:t>
            </a:fld>
            <a:endParaRPr lang="en-US" altLang="en-US" sz="1200">
              <a:solidFill>
                <a:schemeClr val="bg1"/>
              </a:solidFill>
            </a:endParaRPr>
          </a:p>
        </p:txBody>
      </p:sp>
      <p:sp>
        <p:nvSpPr>
          <p:cNvPr id="34819" name="Rectangle 2">
            <a:extLst>
              <a:ext uri="{FF2B5EF4-FFF2-40B4-BE49-F238E27FC236}">
                <a16:creationId xmlns:a16="http://schemas.microsoft.com/office/drawing/2014/main" id="{71568024-418B-A76A-7AE3-9F077A252BBA}"/>
              </a:ext>
            </a:extLst>
          </p:cNvPr>
          <p:cNvSpPr>
            <a:spLocks noGrp="1" noChangeArrowheads="1"/>
          </p:cNvSpPr>
          <p:nvPr>
            <p:ph type="title" idx="4294967295"/>
          </p:nvPr>
        </p:nvSpPr>
        <p:spPr>
          <a:xfrm>
            <a:off x="502236" y="304800"/>
            <a:ext cx="3713479" cy="574039"/>
          </a:xfrm>
        </p:spPr>
        <p:txBody>
          <a:bodyPr anchor="b"/>
          <a:lstStyle/>
          <a:p>
            <a:pPr eaLnBrk="1" hangingPunct="1"/>
            <a:r>
              <a:rPr lang="en-US" altLang="en-US" dirty="0"/>
              <a:t>Output Devices</a:t>
            </a:r>
          </a:p>
        </p:txBody>
      </p:sp>
      <p:sp>
        <p:nvSpPr>
          <p:cNvPr id="102403" name="Rectangle 3">
            <a:extLst>
              <a:ext uri="{FF2B5EF4-FFF2-40B4-BE49-F238E27FC236}">
                <a16:creationId xmlns:a16="http://schemas.microsoft.com/office/drawing/2014/main" id="{FE6F5004-6DBE-675F-76D4-6B6E52261ED2}"/>
              </a:ext>
            </a:extLst>
          </p:cNvPr>
          <p:cNvSpPr>
            <a:spLocks noGrp="1" noChangeArrowheads="1"/>
          </p:cNvSpPr>
          <p:nvPr>
            <p:ph type="body" idx="4294967295"/>
          </p:nvPr>
        </p:nvSpPr>
        <p:spPr>
          <a:xfrm>
            <a:off x="629443" y="1044575"/>
            <a:ext cx="7885113" cy="2840778"/>
          </a:xfrm>
        </p:spPr>
        <p:txBody>
          <a:bodyPr/>
          <a:lstStyle/>
          <a:p>
            <a:pPr eaLnBrk="1" hangingPunct="1">
              <a:spcBef>
                <a:spcPct val="5000"/>
              </a:spcBef>
              <a:spcAft>
                <a:spcPct val="5000"/>
              </a:spcAft>
            </a:pPr>
            <a:r>
              <a:rPr lang="en-US" sz="2600" dirty="0"/>
              <a:t>An output device is any piece of computer hardware equipment which converts information into a human-perceptible form or, historically, into a physical machine-readable form for use with other non-computerized equipment. It can be text, graphics, tactile, audio, or video.</a:t>
            </a:r>
          </a:p>
          <a:p>
            <a:pPr eaLnBrk="1" hangingPunct="1">
              <a:spcBef>
                <a:spcPct val="5000"/>
              </a:spcBef>
              <a:spcAft>
                <a:spcPct val="5000"/>
              </a:spcAft>
            </a:pPr>
            <a:endParaRPr lang="en-US" altLang="en-US" sz="2600" dirty="0">
              <a:cs typeface="Times New Roman" panose="02020603050405020304" pitchFamily="18" charset="0"/>
            </a:endParaRPr>
          </a:p>
        </p:txBody>
      </p:sp>
    </p:spTree>
    <p:extLst>
      <p:ext uri="{BB962C8B-B14F-4D97-AF65-F5344CB8AC3E}">
        <p14:creationId xmlns:p14="http://schemas.microsoft.com/office/powerpoint/2010/main" val="12057363"/>
      </p:ext>
    </p:extLst>
  </p:cSld>
  <p:clrMapOvr>
    <a:masterClrMapping/>
  </p:clrMapOvr>
  <p:transition spd="slow">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1">
            <a:extLst>
              <a:ext uri="{FF2B5EF4-FFF2-40B4-BE49-F238E27FC236}">
                <a16:creationId xmlns:a16="http://schemas.microsoft.com/office/drawing/2014/main" id="{3B30A74C-9BE0-D4AB-9D28-6943205C0F1A}"/>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3DC632B0-132E-4D90-8E69-E4A149CDDD88}" type="slidenum">
              <a:rPr lang="en-US" altLang="en-US" sz="1200">
                <a:solidFill>
                  <a:schemeClr val="bg1"/>
                </a:solidFill>
              </a:rPr>
              <a:pPr algn="r" eaLnBrk="1" hangingPunct="1"/>
              <a:t>75</a:t>
            </a:fld>
            <a:endParaRPr lang="en-US" altLang="en-US" sz="1200">
              <a:solidFill>
                <a:schemeClr val="bg1"/>
              </a:solidFill>
            </a:endParaRPr>
          </a:p>
        </p:txBody>
      </p:sp>
      <p:sp>
        <p:nvSpPr>
          <p:cNvPr id="37891" name="Rectangle 2">
            <a:extLst>
              <a:ext uri="{FF2B5EF4-FFF2-40B4-BE49-F238E27FC236}">
                <a16:creationId xmlns:a16="http://schemas.microsoft.com/office/drawing/2014/main" id="{C7940556-E6C4-BC48-CC4A-D0F105A9D2CA}"/>
              </a:ext>
            </a:extLst>
          </p:cNvPr>
          <p:cNvSpPr>
            <a:spLocks noGrp="1" noChangeArrowheads="1"/>
          </p:cNvSpPr>
          <p:nvPr>
            <p:ph type="title" idx="4294967295"/>
          </p:nvPr>
        </p:nvSpPr>
        <p:spPr>
          <a:xfrm>
            <a:off x="457200" y="374690"/>
            <a:ext cx="8229600" cy="553998"/>
          </a:xfrm>
        </p:spPr>
        <p:txBody>
          <a:bodyPr anchor="b"/>
          <a:lstStyle/>
          <a:p>
            <a:pPr eaLnBrk="1" hangingPunct="1"/>
            <a:r>
              <a:rPr lang="en-US" altLang="en-US" dirty="0"/>
              <a:t>Display Devices</a:t>
            </a:r>
          </a:p>
        </p:txBody>
      </p:sp>
      <p:sp>
        <p:nvSpPr>
          <p:cNvPr id="106499" name="Rectangle 3">
            <a:extLst>
              <a:ext uri="{FF2B5EF4-FFF2-40B4-BE49-F238E27FC236}">
                <a16:creationId xmlns:a16="http://schemas.microsoft.com/office/drawing/2014/main" id="{85BFAB32-0E84-9B38-8C16-97CBE05AF4FE}"/>
              </a:ext>
            </a:extLst>
          </p:cNvPr>
          <p:cNvSpPr>
            <a:spLocks noGrp="1" noChangeArrowheads="1"/>
          </p:cNvSpPr>
          <p:nvPr>
            <p:ph type="body" idx="4294967295"/>
          </p:nvPr>
        </p:nvSpPr>
        <p:spPr>
          <a:xfrm>
            <a:off x="457200" y="1166703"/>
            <a:ext cx="8229600" cy="2646878"/>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Display device: Presents output visually</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Monitor: Display device for a desktop computer</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Display screen: Screen built into a variety of devices</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Notebook and other portable computers</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Mobile phones and mobile devices</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Handheld gaming devices, home entertainment devices, kitchen appliances</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Digital photo frames, e-book readers</a:t>
            </a:r>
          </a:p>
          <a:p>
            <a:pPr marL="1200150" lvl="2"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Digital signage systems, digital billboards</a:t>
            </a:r>
          </a:p>
        </p:txBody>
      </p:sp>
    </p:spTree>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1">
            <a:extLst>
              <a:ext uri="{FF2B5EF4-FFF2-40B4-BE49-F238E27FC236}">
                <a16:creationId xmlns:a16="http://schemas.microsoft.com/office/drawing/2014/main" id="{DD808ADD-714C-C8FF-D886-20152B547CF6}"/>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53582763-E1FA-4BAA-BFDD-2FC1E8AA6ACE}" type="slidenum">
              <a:rPr lang="en-US" altLang="en-US" sz="1200">
                <a:solidFill>
                  <a:schemeClr val="bg1"/>
                </a:solidFill>
              </a:rPr>
              <a:pPr algn="r" eaLnBrk="1" hangingPunct="1"/>
              <a:t>76</a:t>
            </a:fld>
            <a:endParaRPr lang="en-US" altLang="en-US" sz="1200">
              <a:solidFill>
                <a:schemeClr val="bg1"/>
              </a:solidFill>
            </a:endParaRPr>
          </a:p>
        </p:txBody>
      </p:sp>
      <p:sp>
        <p:nvSpPr>
          <p:cNvPr id="38915" name="Rectangle 2">
            <a:extLst>
              <a:ext uri="{FF2B5EF4-FFF2-40B4-BE49-F238E27FC236}">
                <a16:creationId xmlns:a16="http://schemas.microsoft.com/office/drawing/2014/main" id="{A62F1C6B-A0EB-DB58-9356-C52F0F11DB43}"/>
              </a:ext>
            </a:extLst>
          </p:cNvPr>
          <p:cNvSpPr>
            <a:spLocks noGrp="1" noChangeArrowheads="1"/>
          </p:cNvSpPr>
          <p:nvPr>
            <p:ph type="title" idx="4294967295"/>
          </p:nvPr>
        </p:nvSpPr>
        <p:spPr>
          <a:xfrm>
            <a:off x="457200" y="228600"/>
            <a:ext cx="3713479" cy="574039"/>
          </a:xfrm>
        </p:spPr>
        <p:txBody>
          <a:bodyPr anchor="b"/>
          <a:lstStyle/>
          <a:p>
            <a:pPr eaLnBrk="1" hangingPunct="1"/>
            <a:r>
              <a:rPr lang="en-US" altLang="en-US"/>
              <a:t>Display Devices</a:t>
            </a:r>
          </a:p>
        </p:txBody>
      </p:sp>
      <p:pic>
        <p:nvPicPr>
          <p:cNvPr id="38916" name="Picture 2">
            <a:extLst>
              <a:ext uri="{FF2B5EF4-FFF2-40B4-BE49-F238E27FC236}">
                <a16:creationId xmlns:a16="http://schemas.microsoft.com/office/drawing/2014/main" id="{E5E5A53B-C633-FF05-F09F-5E98E29B7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235" t="90552"/>
          <a:stretch>
            <a:fillRect/>
          </a:stretch>
        </p:blipFill>
        <p:spPr bwMode="auto">
          <a:xfrm>
            <a:off x="117475" y="5729288"/>
            <a:ext cx="1708150"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8917" name="Picture 2">
            <a:extLst>
              <a:ext uri="{FF2B5EF4-FFF2-40B4-BE49-F238E27FC236}">
                <a16:creationId xmlns:a16="http://schemas.microsoft.com/office/drawing/2014/main" id="{52C39AD3-79F6-4A7F-F242-C1F60A44EA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0333"/>
          <a:stretch>
            <a:fillRect/>
          </a:stretch>
        </p:blipFill>
        <p:spPr bwMode="auto">
          <a:xfrm>
            <a:off x="1577975" y="1676400"/>
            <a:ext cx="6650038" cy="452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1">
            <a:extLst>
              <a:ext uri="{FF2B5EF4-FFF2-40B4-BE49-F238E27FC236}">
                <a16:creationId xmlns:a16="http://schemas.microsoft.com/office/drawing/2014/main" id="{25CF9F0B-39B1-50C6-1D60-1DE79B24DDAA}"/>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B02F9652-464B-41D3-AECC-70F94F7D1FFE}" type="slidenum">
              <a:rPr lang="en-US" altLang="en-US" sz="1200">
                <a:solidFill>
                  <a:schemeClr val="bg1"/>
                </a:solidFill>
              </a:rPr>
              <a:pPr algn="r" eaLnBrk="1" hangingPunct="1"/>
              <a:t>77</a:t>
            </a:fld>
            <a:endParaRPr lang="en-US" altLang="en-US" sz="1200">
              <a:solidFill>
                <a:schemeClr val="bg1"/>
              </a:solidFill>
            </a:endParaRPr>
          </a:p>
        </p:txBody>
      </p:sp>
      <p:sp>
        <p:nvSpPr>
          <p:cNvPr id="45059" name="Rectangle 2">
            <a:extLst>
              <a:ext uri="{FF2B5EF4-FFF2-40B4-BE49-F238E27FC236}">
                <a16:creationId xmlns:a16="http://schemas.microsoft.com/office/drawing/2014/main" id="{1BC2F14B-C008-54D3-047E-6D35B478732B}"/>
              </a:ext>
            </a:extLst>
          </p:cNvPr>
          <p:cNvSpPr>
            <a:spLocks noGrp="1" noChangeArrowheads="1"/>
          </p:cNvSpPr>
          <p:nvPr>
            <p:ph type="title" idx="4294967295"/>
          </p:nvPr>
        </p:nvSpPr>
        <p:spPr>
          <a:xfrm>
            <a:off x="325218" y="195580"/>
            <a:ext cx="7772400" cy="574039"/>
          </a:xfrm>
        </p:spPr>
        <p:txBody>
          <a:bodyPr anchor="b"/>
          <a:lstStyle/>
          <a:p>
            <a:pPr eaLnBrk="1" hangingPunct="1"/>
            <a:r>
              <a:rPr lang="en-US" altLang="en-US" dirty="0"/>
              <a:t>Data and Multimedia Projectors</a:t>
            </a:r>
          </a:p>
        </p:txBody>
      </p:sp>
      <p:sp>
        <p:nvSpPr>
          <p:cNvPr id="125955" name="Rectangle 3">
            <a:extLst>
              <a:ext uri="{FF2B5EF4-FFF2-40B4-BE49-F238E27FC236}">
                <a16:creationId xmlns:a16="http://schemas.microsoft.com/office/drawing/2014/main" id="{C29FBFF0-4E97-A21D-73C4-2698D1F2B70A}"/>
              </a:ext>
            </a:extLst>
          </p:cNvPr>
          <p:cNvSpPr>
            <a:spLocks noGrp="1" noChangeArrowheads="1"/>
          </p:cNvSpPr>
          <p:nvPr>
            <p:ph type="body" idx="4294967295"/>
          </p:nvPr>
        </p:nvSpPr>
        <p:spPr>
          <a:xfrm>
            <a:off x="457200" y="1056481"/>
            <a:ext cx="8229600" cy="1415772"/>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Data projector: Display device that projects all computer output to a wall or projection screen</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Found in classrooms, conference rooms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Can be wireless or integrated into devices</a:t>
            </a:r>
          </a:p>
        </p:txBody>
      </p:sp>
      <p:pic>
        <p:nvPicPr>
          <p:cNvPr id="45061" name="Picture 2">
            <a:extLst>
              <a:ext uri="{FF2B5EF4-FFF2-40B4-BE49-F238E27FC236}">
                <a16:creationId xmlns:a16="http://schemas.microsoft.com/office/drawing/2014/main" id="{2EDA44B4-2789-A83A-2E49-9B6158E36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001169"/>
            <a:ext cx="6229350" cy="2800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1">
            <a:extLst>
              <a:ext uri="{FF2B5EF4-FFF2-40B4-BE49-F238E27FC236}">
                <a16:creationId xmlns:a16="http://schemas.microsoft.com/office/drawing/2014/main" id="{0125D9A7-74F8-F399-12CF-1C05BBFE711C}"/>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DA4A61AB-1E2B-4BF2-AE1F-7AE71FB6D199}" type="slidenum">
              <a:rPr lang="en-US" altLang="en-US" sz="1200">
                <a:solidFill>
                  <a:schemeClr val="bg1"/>
                </a:solidFill>
              </a:rPr>
              <a:pPr algn="r" eaLnBrk="1" hangingPunct="1"/>
              <a:t>78</a:t>
            </a:fld>
            <a:endParaRPr lang="en-US" altLang="en-US" sz="1200">
              <a:solidFill>
                <a:schemeClr val="bg1"/>
              </a:solidFill>
            </a:endParaRPr>
          </a:p>
        </p:txBody>
      </p:sp>
      <p:sp>
        <p:nvSpPr>
          <p:cNvPr id="46083" name="Rectangle 2">
            <a:extLst>
              <a:ext uri="{FF2B5EF4-FFF2-40B4-BE49-F238E27FC236}">
                <a16:creationId xmlns:a16="http://schemas.microsoft.com/office/drawing/2014/main" id="{6A1003DF-EE45-CEA7-BD7D-7E458C04BB37}"/>
              </a:ext>
            </a:extLst>
          </p:cNvPr>
          <p:cNvSpPr>
            <a:spLocks noGrp="1" noChangeArrowheads="1"/>
          </p:cNvSpPr>
          <p:nvPr>
            <p:ph type="title" idx="4294967295"/>
          </p:nvPr>
        </p:nvSpPr>
        <p:spPr>
          <a:xfrm>
            <a:off x="457200" y="360398"/>
            <a:ext cx="3713479" cy="574039"/>
          </a:xfrm>
        </p:spPr>
        <p:txBody>
          <a:bodyPr anchor="b"/>
          <a:lstStyle/>
          <a:p>
            <a:pPr eaLnBrk="1" hangingPunct="1"/>
            <a:r>
              <a:rPr lang="en-US" altLang="en-US" dirty="0"/>
              <a:t>Printers</a:t>
            </a:r>
          </a:p>
        </p:txBody>
      </p:sp>
      <p:sp>
        <p:nvSpPr>
          <p:cNvPr id="130051" name="Rectangle 3">
            <a:extLst>
              <a:ext uri="{FF2B5EF4-FFF2-40B4-BE49-F238E27FC236}">
                <a16:creationId xmlns:a16="http://schemas.microsoft.com/office/drawing/2014/main" id="{B64F744B-BE40-EB4E-BD79-90FA40448B21}"/>
              </a:ext>
            </a:extLst>
          </p:cNvPr>
          <p:cNvSpPr>
            <a:spLocks noGrp="1" noChangeArrowheads="1"/>
          </p:cNvSpPr>
          <p:nvPr>
            <p:ph type="body" idx="4294967295"/>
          </p:nvPr>
        </p:nvSpPr>
        <p:spPr>
          <a:xfrm>
            <a:off x="762000" y="1233488"/>
            <a:ext cx="6493509" cy="3908762"/>
          </a:xfrm>
        </p:spPr>
        <p:txBody>
          <a:bodyPr/>
          <a:lstStyle/>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Printers: Produce hard copy</a:t>
            </a:r>
          </a:p>
          <a:p>
            <a:pPr eaLnBrk="1" hangingPunct="1"/>
            <a:r>
              <a:rPr lang="en-US" altLang="en-US" dirty="0">
                <a:latin typeface="Tahoma" panose="020B0604030504040204" pitchFamily="34" charset="0"/>
                <a:ea typeface="Tahoma" panose="020B0604030504040204" pitchFamily="34" charset="0"/>
                <a:cs typeface="Tahoma" panose="020B0604030504040204" pitchFamily="34" charset="0"/>
              </a:rPr>
              <a:t>Printer characteristics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Printing technology used</a:t>
            </a:r>
          </a:p>
          <a:p>
            <a:pPr lvl="2" eaLnBrk="1" hangingPunct="1"/>
            <a:r>
              <a:rPr lang="en-US" altLang="en-US" dirty="0">
                <a:latin typeface="Tahoma" panose="020B0604030504040204" pitchFamily="34" charset="0"/>
                <a:ea typeface="Tahoma" panose="020B0604030504040204" pitchFamily="34" charset="0"/>
                <a:cs typeface="Tahoma" panose="020B0604030504040204" pitchFamily="34" charset="0"/>
              </a:rPr>
              <a:t>Impact vs. nonimpact</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Color vs. black and white</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Personal vs. network printers</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Dot-matrix printer</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Laser printer</a:t>
            </a:r>
          </a:p>
          <a:p>
            <a:pPr marL="742950" lvl="1" indent="-285750" eaLnBrk="1" hangingPunct="1">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Ink-jet printer</a:t>
            </a:r>
          </a:p>
          <a:p>
            <a:pPr lvl="1" eaLnBrk="1" hangingPunct="1"/>
            <a:r>
              <a:rPr lang="en-US" altLang="en-US" b="1" dirty="0">
                <a:latin typeface="Tahoma" panose="020B0604030504040204" pitchFamily="34" charset="0"/>
                <a:ea typeface="Tahoma" panose="020B0604030504040204" pitchFamily="34" charset="0"/>
                <a:cs typeface="Tahoma" panose="020B0604030504040204" pitchFamily="34" charset="0"/>
              </a:rPr>
              <a:t>Plotter: </a:t>
            </a:r>
          </a:p>
          <a:p>
            <a:pPr lvl="1" eaLnBrk="1" hangingPunct="1"/>
            <a:r>
              <a:rPr lang="en-US" dirty="0">
                <a:latin typeface="Tahoma" panose="020B0604030504040204" pitchFamily="34" charset="0"/>
                <a:ea typeface="Tahoma" panose="020B0604030504040204" pitchFamily="34" charset="0"/>
                <a:cs typeface="Tahoma" panose="020B0604030504040204" pitchFamily="34" charset="0"/>
              </a:rPr>
              <a:t>A plotter is a device that receives commands </a:t>
            </a:r>
          </a:p>
          <a:p>
            <a:pPr lvl="1" eaLnBrk="1" hangingPunct="1"/>
            <a:r>
              <a:rPr lang="en-US" dirty="0">
                <a:latin typeface="Tahoma" panose="020B0604030504040204" pitchFamily="34" charset="0"/>
                <a:ea typeface="Tahoma" panose="020B0604030504040204" pitchFamily="34" charset="0"/>
                <a:cs typeface="Tahoma" panose="020B0604030504040204" pitchFamily="34" charset="0"/>
              </a:rPr>
              <a:t>from the computer and then draws its picture on </a:t>
            </a:r>
          </a:p>
          <a:p>
            <a:pPr lvl="1" eaLnBrk="1" hangingPunct="1"/>
            <a:r>
              <a:rPr lang="en-US" dirty="0">
                <a:latin typeface="Tahoma" panose="020B0604030504040204" pitchFamily="34" charset="0"/>
                <a:ea typeface="Tahoma" panose="020B0604030504040204" pitchFamily="34" charset="0"/>
                <a:cs typeface="Tahoma" panose="020B0604030504040204" pitchFamily="34" charset="0"/>
              </a:rPr>
              <a:t>the page</a:t>
            </a: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pic>
        <p:nvPicPr>
          <p:cNvPr id="46085" name="Picture 2">
            <a:extLst>
              <a:ext uri="{FF2B5EF4-FFF2-40B4-BE49-F238E27FC236}">
                <a16:creationId xmlns:a16="http://schemas.microsoft.com/office/drawing/2014/main" id="{0BD2DFC7-6EAD-96D0-3B3C-423257625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403520"/>
            <a:ext cx="2097088" cy="4673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1">
            <a:extLst>
              <a:ext uri="{FF2B5EF4-FFF2-40B4-BE49-F238E27FC236}">
                <a16:creationId xmlns:a16="http://schemas.microsoft.com/office/drawing/2014/main" id="{54F70285-1151-58CC-B286-81195623B840}"/>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0C83F65A-9EB9-453A-92A2-EE1FF9AA41FA}" type="slidenum">
              <a:rPr lang="en-US" altLang="en-US" sz="1200">
                <a:solidFill>
                  <a:schemeClr val="bg1"/>
                </a:solidFill>
              </a:rPr>
              <a:pPr algn="r" eaLnBrk="1" hangingPunct="1"/>
              <a:t>79</a:t>
            </a:fld>
            <a:endParaRPr lang="en-US" altLang="en-US" sz="1200">
              <a:solidFill>
                <a:schemeClr val="bg1"/>
              </a:solidFill>
            </a:endParaRPr>
          </a:p>
        </p:txBody>
      </p:sp>
      <p:sp>
        <p:nvSpPr>
          <p:cNvPr id="52227" name="Rectangle 2">
            <a:extLst>
              <a:ext uri="{FF2B5EF4-FFF2-40B4-BE49-F238E27FC236}">
                <a16:creationId xmlns:a16="http://schemas.microsoft.com/office/drawing/2014/main" id="{0D52792D-A889-A99B-1104-DAAE1E13C408}"/>
              </a:ext>
            </a:extLst>
          </p:cNvPr>
          <p:cNvSpPr>
            <a:spLocks noGrp="1" noChangeArrowheads="1"/>
          </p:cNvSpPr>
          <p:nvPr>
            <p:ph type="title" idx="4294967295"/>
          </p:nvPr>
        </p:nvSpPr>
        <p:spPr>
          <a:xfrm>
            <a:off x="457200" y="327342"/>
            <a:ext cx="3713479" cy="574039"/>
          </a:xfrm>
        </p:spPr>
        <p:txBody>
          <a:bodyPr anchor="b"/>
          <a:lstStyle/>
          <a:p>
            <a:pPr eaLnBrk="1" hangingPunct="1"/>
            <a:r>
              <a:rPr lang="en-US" altLang="en-US"/>
              <a:t>Audio Output</a:t>
            </a:r>
          </a:p>
        </p:txBody>
      </p:sp>
      <p:sp>
        <p:nvSpPr>
          <p:cNvPr id="145411" name="Rectangle 3">
            <a:extLst>
              <a:ext uri="{FF2B5EF4-FFF2-40B4-BE49-F238E27FC236}">
                <a16:creationId xmlns:a16="http://schemas.microsoft.com/office/drawing/2014/main" id="{D3AB0C84-99E2-3D36-D3E0-4E6FDAAFC815}"/>
              </a:ext>
            </a:extLst>
          </p:cNvPr>
          <p:cNvSpPr>
            <a:spLocks noGrp="1" noChangeArrowheads="1"/>
          </p:cNvSpPr>
          <p:nvPr>
            <p:ph type="body" idx="4294967295"/>
          </p:nvPr>
        </p:nvSpPr>
        <p:spPr>
          <a:xfrm>
            <a:off x="857275" y="1153771"/>
            <a:ext cx="6493509" cy="1783565"/>
          </a:xfrm>
        </p:spPr>
        <p:txBody>
          <a:bodyPr/>
          <a:lstStyle/>
          <a:p>
            <a:pPr eaLnBrk="1" hangingPunct="1">
              <a:spcBef>
                <a:spcPct val="5000"/>
              </a:spcBef>
              <a:spcAft>
                <a:spcPct val="5000"/>
              </a:spcAft>
            </a:pPr>
            <a:r>
              <a:rPr lang="en-US" altLang="en-US" dirty="0">
                <a:latin typeface="Tahoma" panose="020B0604030504040204" pitchFamily="34" charset="0"/>
                <a:ea typeface="Tahoma" panose="020B0604030504040204" pitchFamily="34" charset="0"/>
                <a:cs typeface="Tahoma" panose="020B0604030504040204" pitchFamily="34" charset="0"/>
              </a:rPr>
              <a:t>Audio output: Output in the form of voice, music, and other audible sounds</a:t>
            </a:r>
          </a:p>
          <a:p>
            <a:pPr marL="742950" lvl="1" indent="-285750" eaLnBrk="1" hangingPunct="1">
              <a:spcBef>
                <a:spcPct val="5000"/>
              </a:spcBef>
              <a:spcAft>
                <a:spcPct val="5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Speakers</a:t>
            </a:r>
          </a:p>
          <a:p>
            <a:pPr marL="742950" lvl="1" indent="-285750" eaLnBrk="1" hangingPunct="1">
              <a:spcBef>
                <a:spcPct val="5000"/>
              </a:spcBef>
              <a:spcAft>
                <a:spcPct val="5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Headphones and headsets</a:t>
            </a:r>
          </a:p>
          <a:p>
            <a:pPr marL="742950" lvl="1" indent="-285750" eaLnBrk="1" hangingPunct="1">
              <a:spcBef>
                <a:spcPct val="5000"/>
              </a:spcBef>
              <a:spcAft>
                <a:spcPct val="5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Earphones and earbuds</a:t>
            </a:r>
          </a:p>
        </p:txBody>
      </p:sp>
      <p:pic>
        <p:nvPicPr>
          <p:cNvPr id="52229" name="Picture 2">
            <a:extLst>
              <a:ext uri="{FF2B5EF4-FFF2-40B4-BE49-F238E27FC236}">
                <a16:creationId xmlns:a16="http://schemas.microsoft.com/office/drawing/2014/main" id="{1C242A78-9D9F-8513-33CD-F4A222C6B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38" y="3538538"/>
            <a:ext cx="7740650" cy="2705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2230" name="Picture 3">
            <a:extLst>
              <a:ext uri="{FF2B5EF4-FFF2-40B4-BE49-F238E27FC236}">
                <a16:creationId xmlns:a16="http://schemas.microsoft.com/office/drawing/2014/main" id="{F8EB5C3C-B1F5-5BCB-8140-CB41B6B8A6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5963" y="2960688"/>
            <a:ext cx="1558925" cy="577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41AF1FA-9B09-967C-FB18-3F741514058E}"/>
            </a:ext>
          </a:extLst>
        </p:cNvPr>
        <p:cNvGrpSpPr/>
        <p:nvPr/>
      </p:nvGrpSpPr>
      <p:grpSpPr>
        <a:xfrm>
          <a:off x="0" y="0"/>
          <a:ext cx="0" cy="0"/>
          <a:chOff x="0" y="0"/>
          <a:chExt cx="0" cy="0"/>
        </a:xfrm>
      </p:grpSpPr>
      <p:sp>
        <p:nvSpPr>
          <p:cNvPr id="7170" name="Rectangle 21">
            <a:extLst>
              <a:ext uri="{FF2B5EF4-FFF2-40B4-BE49-F238E27FC236}">
                <a16:creationId xmlns:a16="http://schemas.microsoft.com/office/drawing/2014/main" id="{7A579C23-0149-A314-5E22-F4CCBF174E87}"/>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6F350933-1239-46F5-8941-60F6FC074E8C}" type="slidenum">
              <a:rPr lang="en-US" altLang="en-US" sz="1200">
                <a:solidFill>
                  <a:schemeClr val="bg1"/>
                </a:solidFill>
              </a:rPr>
              <a:pPr algn="r" eaLnBrk="1" hangingPunct="1"/>
              <a:t>8</a:t>
            </a:fld>
            <a:endParaRPr lang="en-US" altLang="en-US" sz="1200">
              <a:solidFill>
                <a:schemeClr val="bg1"/>
              </a:solidFill>
            </a:endParaRPr>
          </a:p>
        </p:txBody>
      </p:sp>
      <p:sp>
        <p:nvSpPr>
          <p:cNvPr id="7171" name="Title 1">
            <a:extLst>
              <a:ext uri="{FF2B5EF4-FFF2-40B4-BE49-F238E27FC236}">
                <a16:creationId xmlns:a16="http://schemas.microsoft.com/office/drawing/2014/main" id="{54BB033D-BA30-3603-B13D-88BA392483A8}"/>
              </a:ext>
            </a:extLst>
          </p:cNvPr>
          <p:cNvSpPr>
            <a:spLocks noGrp="1"/>
          </p:cNvSpPr>
          <p:nvPr>
            <p:ph type="title" idx="4294967295"/>
          </p:nvPr>
        </p:nvSpPr>
        <p:spPr>
          <a:xfrm>
            <a:off x="609600" y="228600"/>
            <a:ext cx="5867400" cy="574039"/>
          </a:xfrm>
        </p:spPr>
        <p:txBody>
          <a:bodyPr anchor="b"/>
          <a:lstStyle/>
          <a:p>
            <a:pPr eaLnBrk="1" hangingPunct="1"/>
            <a:r>
              <a:rPr lang="en-US" altLang="en-US" dirty="0"/>
              <a:t>Computers in Your Life</a:t>
            </a:r>
          </a:p>
        </p:txBody>
      </p:sp>
      <p:sp>
        <p:nvSpPr>
          <p:cNvPr id="5" name="Rectangle 4">
            <a:extLst>
              <a:ext uri="{FF2B5EF4-FFF2-40B4-BE49-F238E27FC236}">
                <a16:creationId xmlns:a16="http://schemas.microsoft.com/office/drawing/2014/main" id="{78E0B99B-F238-66BD-CF22-614C3AA0DBDC}"/>
              </a:ext>
            </a:extLst>
          </p:cNvPr>
          <p:cNvSpPr>
            <a:spLocks noChangeArrowheads="1"/>
          </p:cNvSpPr>
          <p:nvPr/>
        </p:nvSpPr>
        <p:spPr bwMode="auto">
          <a:xfrm>
            <a:off x="381000" y="2682629"/>
            <a:ext cx="86550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800" b="1" dirty="0"/>
              <a:t>Question from previous slide</a:t>
            </a:r>
            <a:endParaRPr lang="en-US" b="1" dirty="0"/>
          </a:p>
          <a:p>
            <a:pPr marL="0" marR="0" lvl="0" indent="0" algn="just" defTabSz="914400" rtl="0" eaLnBrk="0" fontAlgn="base" latinLnBrk="0" hangingPunct="0">
              <a:lnSpc>
                <a:spcPct val="100000"/>
              </a:lnSpc>
              <a:spcBef>
                <a:spcPct val="0"/>
              </a:spcBef>
              <a:spcAft>
                <a:spcPct val="0"/>
              </a:spcAft>
              <a:buClrTx/>
              <a:buSzTx/>
              <a:buFontTx/>
              <a:buNone/>
              <a:tabLst/>
            </a:pPr>
            <a:r>
              <a:rPr lang="en-US" dirty="0"/>
              <a:t>how computers have become an integral part of modern society and why learning about them is crucial for everyone.?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0143210"/>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1">
            <a:extLst>
              <a:ext uri="{FF2B5EF4-FFF2-40B4-BE49-F238E27FC236}">
                <a16:creationId xmlns:a16="http://schemas.microsoft.com/office/drawing/2014/main" id="{54F70285-1151-58CC-B286-81195623B840}"/>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0C83F65A-9EB9-453A-92A2-EE1FF9AA41FA}" type="slidenum">
              <a:rPr lang="en-US" altLang="en-US" sz="1200">
                <a:solidFill>
                  <a:schemeClr val="bg1"/>
                </a:solidFill>
              </a:rPr>
              <a:pPr algn="r" eaLnBrk="1" hangingPunct="1"/>
              <a:t>80</a:t>
            </a:fld>
            <a:endParaRPr lang="en-US" altLang="en-US" sz="1200">
              <a:solidFill>
                <a:schemeClr val="bg1"/>
              </a:solidFill>
            </a:endParaRPr>
          </a:p>
        </p:txBody>
      </p:sp>
      <p:sp>
        <p:nvSpPr>
          <p:cNvPr id="52227" name="Rectangle 2">
            <a:extLst>
              <a:ext uri="{FF2B5EF4-FFF2-40B4-BE49-F238E27FC236}">
                <a16:creationId xmlns:a16="http://schemas.microsoft.com/office/drawing/2014/main" id="{0D52792D-A889-A99B-1104-DAAE1E13C408}"/>
              </a:ext>
            </a:extLst>
          </p:cNvPr>
          <p:cNvSpPr>
            <a:spLocks noGrp="1" noChangeArrowheads="1"/>
          </p:cNvSpPr>
          <p:nvPr>
            <p:ph type="title" idx="4294967295"/>
          </p:nvPr>
        </p:nvSpPr>
        <p:spPr>
          <a:xfrm>
            <a:off x="457200" y="327342"/>
            <a:ext cx="3713479" cy="574039"/>
          </a:xfrm>
        </p:spPr>
        <p:txBody>
          <a:bodyPr anchor="b"/>
          <a:lstStyle/>
          <a:p>
            <a:pPr eaLnBrk="1" hangingPunct="1"/>
            <a:r>
              <a:rPr lang="en-US" altLang="en-US" dirty="0"/>
              <a:t>Next Lecture</a:t>
            </a:r>
          </a:p>
        </p:txBody>
      </p:sp>
      <p:sp>
        <p:nvSpPr>
          <p:cNvPr id="3" name="TextBox 2">
            <a:extLst>
              <a:ext uri="{FF2B5EF4-FFF2-40B4-BE49-F238E27FC236}">
                <a16:creationId xmlns:a16="http://schemas.microsoft.com/office/drawing/2014/main" id="{753C2547-35FF-C121-F418-C0AEA1B4A89A}"/>
              </a:ext>
            </a:extLst>
          </p:cNvPr>
          <p:cNvSpPr txBox="1"/>
          <p:nvPr/>
        </p:nvSpPr>
        <p:spPr>
          <a:xfrm>
            <a:off x="1066800" y="1371600"/>
            <a:ext cx="7010400" cy="1477328"/>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How Computer Process Data; Central Processing Unit: Control Unit, Arithmetic &amp; Logic Unit, System Clock &amp; Machine Cycle; Memory: Volatile &amp; Non-Volatile, Flash Memory, Registers, Cache Memory; Bus &amp; Types, and Ports. </a:t>
            </a:r>
          </a:p>
          <a:p>
            <a:r>
              <a:rPr lang="en-US" sz="1800" b="0" i="0" u="none" strike="noStrike" baseline="0" dirty="0">
                <a:solidFill>
                  <a:srgbClr val="000000"/>
                </a:solidFill>
                <a:latin typeface="Tahoma" panose="020B0604030504040204" pitchFamily="34" charset="0"/>
                <a:ea typeface="Tahoma" panose="020B0604030504040204" pitchFamily="34" charset="0"/>
                <a:cs typeface="Tahoma" panose="020B0604030504040204" pitchFamily="34" charset="0"/>
              </a:rPr>
              <a:t>  </a:t>
            </a:r>
          </a:p>
        </p:txBody>
      </p:sp>
    </p:spTree>
    <p:extLst>
      <p:ext uri="{BB962C8B-B14F-4D97-AF65-F5344CB8AC3E}">
        <p14:creationId xmlns:p14="http://schemas.microsoft.com/office/powerpoint/2010/main" val="26022909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1">
            <a:extLst>
              <a:ext uri="{FF2B5EF4-FFF2-40B4-BE49-F238E27FC236}">
                <a16:creationId xmlns:a16="http://schemas.microsoft.com/office/drawing/2014/main" id="{0859AC97-C615-6D78-6273-64F8F636A7C7}"/>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BD005A7F-C8D5-4F03-B78B-200D0F42A314}" type="slidenum">
              <a:rPr lang="en-US" altLang="en-US" sz="1200">
                <a:solidFill>
                  <a:schemeClr val="bg1"/>
                </a:solidFill>
              </a:rPr>
              <a:pPr algn="r" eaLnBrk="1" hangingPunct="1"/>
              <a:t>9</a:t>
            </a:fld>
            <a:endParaRPr lang="en-US" altLang="en-US" sz="1200">
              <a:solidFill>
                <a:schemeClr val="bg1"/>
              </a:solidFill>
            </a:endParaRPr>
          </a:p>
        </p:txBody>
      </p:sp>
      <p:sp>
        <p:nvSpPr>
          <p:cNvPr id="8195" name="Title 1">
            <a:extLst>
              <a:ext uri="{FF2B5EF4-FFF2-40B4-BE49-F238E27FC236}">
                <a16:creationId xmlns:a16="http://schemas.microsoft.com/office/drawing/2014/main" id="{E2594A7D-4653-B04D-E5F9-09519ED64638}"/>
              </a:ext>
            </a:extLst>
          </p:cNvPr>
          <p:cNvSpPr>
            <a:spLocks noGrp="1"/>
          </p:cNvSpPr>
          <p:nvPr>
            <p:ph type="title" idx="4294967295"/>
          </p:nvPr>
        </p:nvSpPr>
        <p:spPr>
          <a:xfrm>
            <a:off x="609600" y="228600"/>
            <a:ext cx="5029200" cy="574039"/>
          </a:xfrm>
        </p:spPr>
        <p:txBody>
          <a:bodyPr anchor="b"/>
          <a:lstStyle/>
          <a:p>
            <a:pPr eaLnBrk="1" hangingPunct="1"/>
            <a:r>
              <a:rPr lang="en-US" altLang="en-US" dirty="0"/>
              <a:t>Computers in Your Life</a:t>
            </a:r>
          </a:p>
        </p:txBody>
      </p:sp>
      <p:sp>
        <p:nvSpPr>
          <p:cNvPr id="33794" name="Content Placeholder 2">
            <a:extLst>
              <a:ext uri="{FF2B5EF4-FFF2-40B4-BE49-F238E27FC236}">
                <a16:creationId xmlns:a16="http://schemas.microsoft.com/office/drawing/2014/main" id="{8914B60B-BCD5-DA2F-EC16-04AA1832D7D1}"/>
              </a:ext>
            </a:extLst>
          </p:cNvPr>
          <p:cNvSpPr>
            <a:spLocks noGrp="1"/>
          </p:cNvSpPr>
          <p:nvPr>
            <p:ph idx="4294967295"/>
          </p:nvPr>
        </p:nvSpPr>
        <p:spPr>
          <a:xfrm>
            <a:off x="626012" y="1066800"/>
            <a:ext cx="7772400" cy="4561249"/>
          </a:xfrm>
        </p:spPr>
        <p:txBody>
          <a:bodyPr/>
          <a:lstStyle/>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Before 1980</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Computers were large, expensive</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Very few people had access to them</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Computers were mostly used for high-volume processing tasks</a:t>
            </a:r>
          </a:p>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Microcomputers in the early 80s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Inexpensive personal computers</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Computer use increased dramatically</a:t>
            </a:r>
          </a:p>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Today</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More than 80% of US households include a computer, and most use computers at work</a:t>
            </a:r>
          </a:p>
          <a:p>
            <a:pPr marL="800100" lvl="1" indent="-342900" eaLnBrk="1" hangingPunct="1">
              <a:lnSpc>
                <a:spcPct val="90000"/>
              </a:lnSpc>
              <a:spcAft>
                <a:spcPct val="20000"/>
              </a:spcAft>
              <a:buFont typeface="Wingdings" panose="05000000000000000000" pitchFamily="2" charset="2"/>
              <a:buChar char="§"/>
            </a:pPr>
            <a:r>
              <a:rPr lang="en-US" altLang="en-US" sz="2000" dirty="0">
                <a:latin typeface="Tahoma" panose="020B0604030504040204" pitchFamily="34" charset="0"/>
                <a:ea typeface="Tahoma" panose="020B0604030504040204" pitchFamily="34" charset="0"/>
                <a:cs typeface="Tahoma" panose="020B0604030504040204" pitchFamily="34" charset="0"/>
              </a:rPr>
              <a:t>Electronic devices are converging into single units with multiple capabilities</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1261</TotalTime>
  <Words>4428</Words>
  <Application>Microsoft Office PowerPoint</Application>
  <PresentationFormat>On-screen Show (4:3)</PresentationFormat>
  <Paragraphs>553</Paragraphs>
  <Slides>80</Slides>
  <Notes>52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80</vt:i4>
      </vt:variant>
    </vt:vector>
  </HeadingPairs>
  <TitlesOfParts>
    <vt:vector size="91" baseType="lpstr">
      <vt:lpstr>Arial</vt:lpstr>
      <vt:lpstr>Calibri</vt:lpstr>
      <vt:lpstr>Georgia</vt:lpstr>
      <vt:lpstr>Google Sans</vt:lpstr>
      <vt:lpstr>Impact</vt:lpstr>
      <vt:lpstr>Nunito</vt:lpstr>
      <vt:lpstr>Tahoma</vt:lpstr>
      <vt:lpstr>Times</vt:lpstr>
      <vt:lpstr>Times New Roman</vt:lpstr>
      <vt:lpstr>Wingdings</vt:lpstr>
      <vt:lpstr>Office Theme</vt:lpstr>
      <vt:lpstr>Introduction to Information and Communication Technologies</vt:lpstr>
      <vt:lpstr>Course Information</vt:lpstr>
      <vt:lpstr>Course Evaluation</vt:lpstr>
      <vt:lpstr>Class Expectations</vt:lpstr>
      <vt:lpstr>Key to Success</vt:lpstr>
      <vt:lpstr>Plagiarism Policy</vt:lpstr>
      <vt:lpstr>Computers in Your Life</vt:lpstr>
      <vt:lpstr>Computers in Your Life</vt:lpstr>
      <vt:lpstr>Computers in Your Life</vt:lpstr>
      <vt:lpstr>Computers in the Home</vt:lpstr>
      <vt:lpstr>PowerPoint Presentation</vt:lpstr>
      <vt:lpstr>Computers in the Home </vt:lpstr>
      <vt:lpstr>PowerPoint Presentation</vt:lpstr>
      <vt:lpstr>Computers in Education</vt:lpstr>
      <vt:lpstr>PowerPoint Presentation</vt:lpstr>
      <vt:lpstr>Computers on the Job</vt:lpstr>
      <vt:lpstr>PowerPoint Presentation</vt:lpstr>
      <vt:lpstr>What Is a Computer and What Does It Do?</vt:lpstr>
      <vt:lpstr>PowerPoint Presentation</vt:lpstr>
      <vt:lpstr>Advantages and Disadvantages  of Using Computers</vt:lpstr>
      <vt:lpstr>Computers to Fit Every Need</vt:lpstr>
      <vt:lpstr>Embedded Computers</vt:lpstr>
      <vt:lpstr>Mobile Devices</vt:lpstr>
      <vt:lpstr>Personal Computers (PCs)</vt:lpstr>
      <vt:lpstr>Portable Computers</vt:lpstr>
      <vt:lpstr>Portable Computers</vt:lpstr>
      <vt:lpstr>Portable Computers</vt:lpstr>
      <vt:lpstr>Midrange Servers</vt:lpstr>
      <vt:lpstr>Mainframe Computers</vt:lpstr>
      <vt:lpstr>Mainframe Computers</vt:lpstr>
      <vt:lpstr>Supercomputers</vt:lpstr>
      <vt:lpstr>Supercomputers</vt:lpstr>
      <vt:lpstr>Quick Quiz</vt:lpstr>
      <vt:lpstr>Data vs Information</vt:lpstr>
      <vt:lpstr>Information Technology?</vt:lpstr>
      <vt:lpstr>Information Technology?</vt:lpstr>
      <vt:lpstr>Computers and Society</vt:lpstr>
      <vt:lpstr>PowerPoint Presentation</vt:lpstr>
      <vt:lpstr>PowerPoint Presentation</vt:lpstr>
      <vt:lpstr>Models</vt:lpstr>
      <vt:lpstr>Turing Model (Turing Machine)</vt:lpstr>
      <vt:lpstr>Turing Model (Turing Machine)</vt:lpstr>
      <vt:lpstr>PowerPoint Presentation</vt:lpstr>
      <vt:lpstr>PowerPoint Presentation</vt:lpstr>
      <vt:lpstr>components</vt:lpstr>
      <vt:lpstr>components</vt:lpstr>
      <vt:lpstr>Instruction Cycle</vt:lpstr>
      <vt:lpstr>Instruction Cycle</vt:lpstr>
      <vt:lpstr>Instruction Cycle</vt:lpstr>
      <vt:lpstr>Instruction Cycle</vt:lpstr>
      <vt:lpstr>PowerPoint Presentation</vt:lpstr>
      <vt:lpstr>PowerPoint Presentation</vt:lpstr>
      <vt:lpstr>Input Devices (Keyboards)</vt:lpstr>
      <vt:lpstr>PowerPoint Presentation</vt:lpstr>
      <vt:lpstr>PowerPoint Presentation</vt:lpstr>
      <vt:lpstr>PowerPoint Presentation</vt:lpstr>
      <vt:lpstr>PowerPoint Presentation</vt:lpstr>
      <vt:lpstr>PowerPoint Presentation</vt:lpstr>
      <vt:lpstr>Input Devices (Pointing Devices)</vt:lpstr>
      <vt:lpstr>Mice</vt:lpstr>
      <vt:lpstr>Pens/Styluses</vt:lpstr>
      <vt:lpstr>Handwriting Recognition</vt:lpstr>
      <vt:lpstr>Pens/Styluses</vt:lpstr>
      <vt:lpstr>Touch Screens</vt:lpstr>
      <vt:lpstr>Other Pointing Devices</vt:lpstr>
      <vt:lpstr>Quick Quiz</vt:lpstr>
      <vt:lpstr>Scanners, Readers, and Digital Cameras</vt:lpstr>
      <vt:lpstr>Scanners</vt:lpstr>
      <vt:lpstr>Scanners</vt:lpstr>
      <vt:lpstr>Barcode Readers</vt:lpstr>
      <vt:lpstr>Biometric Readers</vt:lpstr>
      <vt:lpstr>Biometric Readers</vt:lpstr>
      <vt:lpstr>Audio Input</vt:lpstr>
      <vt:lpstr>Output Devices</vt:lpstr>
      <vt:lpstr>Display Devices</vt:lpstr>
      <vt:lpstr>Display Devices</vt:lpstr>
      <vt:lpstr>Data and Multimedia Projectors</vt:lpstr>
      <vt:lpstr>Printers</vt:lpstr>
      <vt:lpstr>Audio Output</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220-001:  Networking and Telecommunications</dc:title>
  <dc:creator>Lee Giles</dc:creator>
  <cp:lastModifiedBy>Rabail Asghar</cp:lastModifiedBy>
  <cp:revision>109</cp:revision>
  <dcterms:created xsi:type="dcterms:W3CDTF">2018-01-17T15:03:08Z</dcterms:created>
  <dcterms:modified xsi:type="dcterms:W3CDTF">2025-02-18T03:02:17Z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2015-09-11T00:00:00Z</vt:filetime>
  </property>
  <property fmtid="{D5CDD505-2E9C-101B-9397-08002B2CF9AE}" pid="3" name="Creator">
    <vt:lpwstr>Microsoft® PowerPoint® 2010</vt:lpwstr>
  </property>
  <property fmtid="{D5CDD505-2E9C-101B-9397-08002B2CF9AE}" pid="4" name="LastSaved">
    <vt:filetime>2018-01-17T00:00:00Z</vt:filetime>
  </property>
</Properties>
</file>