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19" r:id="rId2"/>
    <p:sldId id="258" r:id="rId3"/>
    <p:sldId id="259" r:id="rId4"/>
    <p:sldId id="347" r:id="rId5"/>
    <p:sldId id="321" r:id="rId6"/>
    <p:sldId id="348" r:id="rId7"/>
    <p:sldId id="349" r:id="rId8"/>
    <p:sldId id="350" r:id="rId9"/>
    <p:sldId id="351" r:id="rId10"/>
    <p:sldId id="352" r:id="rId11"/>
    <p:sldId id="354" r:id="rId12"/>
    <p:sldId id="353" r:id="rId13"/>
    <p:sldId id="355" r:id="rId14"/>
    <p:sldId id="357" r:id="rId15"/>
    <p:sldId id="356" r:id="rId16"/>
    <p:sldId id="35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73" autoAdjust="0"/>
  </p:normalViewPr>
  <p:slideViewPr>
    <p:cSldViewPr snapToGrid="0">
      <p:cViewPr varScale="1">
        <p:scale>
          <a:sx n="72" d="100"/>
          <a:sy n="72" d="100"/>
        </p:scale>
        <p:origin x="17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802AC-B18C-4AAD-8C6E-999B4366EA32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C34D5-D062-4E29-B0D8-9550565F4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31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C34D5-D062-4E29-B0D8-9550565F498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0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C81BE-F712-4DDC-A1D1-4814E67D0909}" type="datetime1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80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CDC6-73FA-4C4D-B05A-C5A002A5A518}" type="datetime1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689F-2F29-481B-AE43-EB292EA99F5E}" type="datetime1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9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BE61-13DC-4E59-A4C0-B9A0C59D6BEC}" type="datetime1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66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7E9E5-8A36-4A66-A53C-C73331835B1F}" type="datetime1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38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77F8C-0C28-43FA-B233-95289839B84F}" type="datetime1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3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9B668-0AEB-414D-A695-4563BCAF2FEA}" type="datetime1">
              <a:rPr lang="en-IN" smtClean="0"/>
              <a:t>13-05-2025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23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3FA8-92E9-46FA-86E8-B50D80BD96CA}" type="datetime1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00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5448-2EE9-4D1F-9977-7B1603C3D17E}" type="datetime1">
              <a:rPr lang="en-IN" smtClean="0"/>
              <a:t>13-05-2025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86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EBF6B-911A-41B0-BA27-5BE2CD5D48A1}" type="datetime1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2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2827-96F1-42A6-9305-ACD17C8B91CC}" type="datetime1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97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75644-1E9C-4BD2-9EF8-37895EF1F75B}" type="datetime1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FE7E-7B71-4107-A3BD-0446BD8160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1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1173-BF91-D09B-E498-BB1AFE886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Applications of Information and Communication Technologies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8A016-DA75-04FC-EB4A-58CB28052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Rabail Asghar</a:t>
            </a:r>
          </a:p>
          <a:p>
            <a:pPr algn="ctr"/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Lecturer (Computer Science)</a:t>
            </a:r>
          </a:p>
          <a:p>
            <a:pPr algn="ctr"/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COMSATS University Islamabad, Lahore Campus</a:t>
            </a:r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F0B36-0F3E-0C32-E75B-25DD45B6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40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0FCC-D567-3966-00A6-ACEEF14E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continue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A4B3-4956-F78C-25B3-4317FAD30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continue statement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used to skip the remaining code inside a loop for the current iteration only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Syntax: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05FBD-F952-BF99-D933-A010D47D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F60B9-FE0A-25D5-72D5-961809F71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99" y="4061637"/>
            <a:ext cx="4528111" cy="13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1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16D7-950A-2DA9-BB72-AA0EDC32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continue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8693-C65A-E531-9C56-544BF09EF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Use Case:</a:t>
            </a:r>
          </a:p>
          <a:p>
            <a:r>
              <a:rPr lang="en-US" dirty="0"/>
              <a:t>Useful when certain values need to be skipped or ignored during iteration.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CE2A2-A694-1D9F-C5B5-00A17CB7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269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B4C4-40C2-C571-823E-CD433B88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Example: </a:t>
            </a:r>
            <a:r>
              <a:rPr lang="en-US" b="1" dirty="0"/>
              <a:t>Skipping Invalid Entries During Data Input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FA45A-C163-48AA-B8E1-5F895B30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Scenario:</a:t>
            </a:r>
          </a:p>
          <a:p>
            <a:pPr marL="0" indent="0">
              <a:buNone/>
            </a:pPr>
            <a:r>
              <a:rPr lang="en-US" dirty="0"/>
              <a:t>process a list of user-entered ages. If any age is negative or zero, it's invalid and should be skipped.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77629-87A9-B008-F96B-7470D27B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2498F-052D-DCBA-9F7F-5FDC3ACC3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05" y="3216349"/>
            <a:ext cx="6293145" cy="2477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5BD9F7-0C20-2C74-A012-64B708719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804" y="3429000"/>
            <a:ext cx="2382391" cy="21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32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EDD8-2782-0003-73C8-A2519CC6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1F1F"/>
                </a:solidFill>
                <a:latin typeface="Google Sans"/>
              </a:rPr>
              <a:t>pass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9D04-8F89-20F0-A61D-2789AC00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pass statement does nothing. It is a null statement used as a placeholder when a statement is syntactically required but is intentionally left empty for future implementation.</a:t>
            </a:r>
          </a:p>
          <a:p>
            <a:pPr algn="just"/>
            <a:r>
              <a:rPr lang="en-US" dirty="0"/>
              <a:t>So the pass statement allows the code to run without errors.</a:t>
            </a:r>
          </a:p>
          <a:p>
            <a:pPr algn="just"/>
            <a:r>
              <a:rPr lang="en-US" dirty="0"/>
              <a:t>It is different from a comment, which is ignored by the interpreter, while pass is a valid statement that does nothing.</a:t>
            </a:r>
          </a:p>
          <a:p>
            <a:pPr algn="just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This is particularly useful in situations like defining empty functions, classes, or control flow structures where the implementation will be added later.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AFF93-593A-E818-575D-19A5C67A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13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AC703-9FD9-2F6F-7FD7-690F21ED5C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27"/>
          <a:stretch/>
        </p:blipFill>
        <p:spPr>
          <a:xfrm>
            <a:off x="5284381" y="365125"/>
            <a:ext cx="342025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191E-3924-BACE-5D45-D8F8472E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  <a:r>
              <a:rPr lang="en-US" dirty="0"/>
              <a:t>: Handling Special Cases with pass in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FBEBF-8620-8BE3-F025-288A2906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Scenario:</a:t>
            </a:r>
          </a:p>
          <a:p>
            <a:r>
              <a:rPr lang="en-US" dirty="0"/>
              <a:t>You're checking a list of students. If a student is on probation, you want to skip any action for now but still keep the program running without errors.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85C08-2B98-FC0E-9A08-B848C456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31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7236-C706-DF69-27B9-40BA68F0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  <a:r>
              <a:rPr lang="en-US" dirty="0"/>
              <a:t>: Handling Special Cases with pass in a Loop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3B5A547-0B03-C253-75BD-8380F19A7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592" y="1690689"/>
            <a:ext cx="8238408" cy="27005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BB787-6045-82EE-BACA-E4BF7E79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15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87C2FF-8927-AE75-A615-3A63CBDB7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113" y="4684543"/>
            <a:ext cx="5182727" cy="185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6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9900-FE41-564D-B3FB-593C4644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00E86-4151-0C86-9F66-F99E0F0B7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scenario and combine all three statements in one loop.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21E34-0783-268A-3D55-9C326128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28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2</a:t>
            </a:fld>
            <a:endParaRPr lang="en-IN"/>
          </a:p>
        </p:txBody>
      </p:sp>
      <p:sp>
        <p:nvSpPr>
          <p:cNvPr id="7" name="Title 1"/>
          <p:cNvSpPr txBox="1">
            <a:spLocks noChangeArrowheads="1"/>
          </p:cNvSpPr>
          <p:nvPr/>
        </p:nvSpPr>
        <p:spPr>
          <a:xfrm>
            <a:off x="845575" y="337454"/>
            <a:ext cx="3205316" cy="740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Topics to cover</a:t>
            </a:r>
          </a:p>
        </p:txBody>
      </p:sp>
      <p:sp>
        <p:nvSpPr>
          <p:cNvPr id="9" name="object 2"/>
          <p:cNvSpPr txBox="1"/>
          <p:nvPr/>
        </p:nvSpPr>
        <p:spPr>
          <a:xfrm>
            <a:off x="590616" y="1077707"/>
            <a:ext cx="6668600" cy="2560956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509"/>
              </a:spcBef>
              <a:buClr>
                <a:srgbClr val="2CA1BE"/>
              </a:buClr>
              <a:buSzPct val="67857"/>
              <a:buFont typeface="Microsoft Sans Serif"/>
              <a:buChar char=""/>
              <a:tabLst>
                <a:tab pos="469900" algn="l"/>
                <a:tab pos="470534" algn="l"/>
              </a:tabLst>
            </a:pPr>
            <a:r>
              <a:rPr lang="en-US" sz="2800" b="1" dirty="0">
                <a:latin typeface="Arial"/>
                <a:cs typeface="Arial"/>
              </a:rPr>
              <a:t>Control Flow Statements</a:t>
            </a:r>
          </a:p>
          <a:p>
            <a:pPr marL="469900" indent="-457834">
              <a:lnSpc>
                <a:spcPct val="100000"/>
              </a:lnSpc>
              <a:spcBef>
                <a:spcPts val="509"/>
              </a:spcBef>
              <a:buClr>
                <a:srgbClr val="2CA1BE"/>
              </a:buClr>
              <a:buSzPct val="67857"/>
              <a:buFont typeface="Microsoft Sans Serif"/>
              <a:buChar char=""/>
              <a:tabLst>
                <a:tab pos="469900" algn="l"/>
                <a:tab pos="470534" algn="l"/>
              </a:tabLst>
            </a:pPr>
            <a:endParaRPr lang="en-GB" b="1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7857"/>
              <a:buFont typeface="Microsoft Sans Serif"/>
              <a:buChar char=""/>
              <a:tabLst>
                <a:tab pos="469900" algn="l"/>
                <a:tab pos="470534" algn="l"/>
              </a:tabLst>
            </a:pP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409"/>
              </a:spcBef>
              <a:buClr>
                <a:srgbClr val="2CA1BE"/>
              </a:buClr>
              <a:buSzPct val="67857"/>
              <a:buFont typeface="Microsoft Sans Serif"/>
              <a:buChar char=""/>
              <a:tabLst>
                <a:tab pos="469900" algn="l"/>
                <a:tab pos="470534" algn="l"/>
              </a:tabLst>
            </a:pP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385"/>
              </a:spcBef>
              <a:buClr>
                <a:srgbClr val="2CA1BE"/>
              </a:buClr>
              <a:buSzPct val="67857"/>
              <a:buFont typeface="Microsoft Sans Serif"/>
              <a:buChar char=""/>
              <a:tabLst>
                <a:tab pos="469900" algn="l"/>
                <a:tab pos="470534" algn="l"/>
              </a:tabLst>
            </a:pPr>
            <a:endParaRPr sz="2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503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064" y="838200"/>
            <a:ext cx="56220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Control Flow Statements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830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The statements inside your source files are generally executed from top to bottom, in the order that they appear. Control flow statements, however, 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break up the flow of execution by employing decision making/conditioning, looping, and transferring control, enabling your program to execute particular blocks of code</a:t>
            </a:r>
            <a:r>
              <a:rPr lang="en-US" sz="28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19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064" y="838200"/>
            <a:ext cx="56220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Control Flow Statements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6764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The control flow statements are divided into three parts:-</a:t>
            </a:r>
          </a:p>
          <a:p>
            <a:endParaRPr lang="en-GB" sz="3200" dirty="0"/>
          </a:p>
          <a:p>
            <a:pPr marL="0" indent="0">
              <a:buNone/>
            </a:pPr>
            <a:endParaRPr lang="en-GB" sz="3200" dirty="0"/>
          </a:p>
          <a:p>
            <a:pPr marL="457200" indent="-457200">
              <a:buFont typeface="+mj-lt"/>
              <a:buAutoNum type="arabicPeriod"/>
            </a:pPr>
            <a:r>
              <a:rPr lang="en-GB" sz="3200" dirty="0"/>
              <a:t>Conditional statements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/>
              <a:t>Iterative statements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3200" dirty="0"/>
              <a:t>Transfer statements</a:t>
            </a:r>
          </a:p>
          <a:p>
            <a:pPr algn="just"/>
            <a:endParaRPr lang="en-US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81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7064" y="838200"/>
            <a:ext cx="56220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/>
                <a:cs typeface="Arial"/>
              </a:rPr>
              <a:t>Control Flow Statements</a:t>
            </a:r>
          </a:p>
          <a:p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Python Control Flow Statements and Loops – PYnative">
            <a:extLst>
              <a:ext uri="{FF2B5EF4-FFF2-40B4-BE49-F238E27FC236}">
                <a16:creationId xmlns:a16="http://schemas.microsoft.com/office/drawing/2014/main" id="{AB51955F-DD77-F416-9860-AF606E3FD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1335" y="1782603"/>
            <a:ext cx="5345521" cy="453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05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1A4C-29BE-24E0-E044-C4736521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67782-BF3C-A0D7-765E-E82540882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are typically used within loops (for and while) to control how the loop behaves under specific conditions.</a:t>
            </a:r>
          </a:p>
          <a:p>
            <a:pPr algn="just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They are used to transfer control from one part of the program to another.</a:t>
            </a:r>
          </a:p>
          <a:p>
            <a:pPr lvl="1" algn="just"/>
            <a:r>
              <a:rPr lang="en-US" dirty="0"/>
              <a:t>break</a:t>
            </a:r>
          </a:p>
          <a:p>
            <a:pPr lvl="1" algn="just"/>
            <a:r>
              <a:rPr lang="en-US" dirty="0"/>
              <a:t>continue</a:t>
            </a:r>
          </a:p>
          <a:p>
            <a:pPr lvl="1" algn="just"/>
            <a:r>
              <a:rPr lang="en-US" dirty="0"/>
              <a:t>pass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41423-0C42-0837-6CCE-989B10A6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62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437A-1D36-F47E-0E03-17B80967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break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1EB40-0094-AE40-7FBC-183E7D481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break statement is used to terminate the loop prematurely when a specific condition is met.</a:t>
            </a:r>
          </a:p>
          <a:p>
            <a:r>
              <a:rPr lang="en-US" dirty="0"/>
              <a:t>Control moves to the statement following the loop.</a:t>
            </a:r>
          </a:p>
          <a:p>
            <a:r>
              <a:rPr lang="en-US" b="1" dirty="0"/>
              <a:t>Syntax: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82CC2-D706-5E73-9326-F26D76EB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2BF1D-FFDA-65D2-9AB5-13B50C494E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74"/>
          <a:stretch/>
        </p:blipFill>
        <p:spPr>
          <a:xfrm>
            <a:off x="2838892" y="4420990"/>
            <a:ext cx="4647757" cy="207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8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7286-19D6-321C-5412-7FFD7E4A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Example- </a:t>
            </a:r>
            <a:r>
              <a:rPr lang="en-US" dirty="0"/>
              <a:t>searching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38C32-9869-0A3D-B8FB-AE2D2AA5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6B486-6E85-A013-D602-2404F411E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41" y="1690689"/>
            <a:ext cx="7036318" cy="1706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FECFD9-AFD5-845C-D7CF-B9C4E524C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46" y="3793561"/>
            <a:ext cx="4233404" cy="185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0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28FC-14E5-475A-D5AB-00B08FE4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break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CC30-0D42-698A-3C9D-38912D79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Use Case:</a:t>
            </a:r>
          </a:p>
          <a:p>
            <a:r>
              <a:rPr lang="en-US" dirty="0"/>
              <a:t>Efficient when searching for a value — it avoids unnecessary iterations after the result is found.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15962-D6CD-E0E9-2504-8ACE424F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E7E-7B71-4107-A3BD-0446BD81608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28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3386</TotalTime>
  <Words>450</Words>
  <Application>Microsoft Office PowerPoint</Application>
  <PresentationFormat>On-screen Show (4:3)</PresentationFormat>
  <Paragraphs>67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Google Sans</vt:lpstr>
      <vt:lpstr>Microsoft Sans Serif</vt:lpstr>
      <vt:lpstr>Times New Roman</vt:lpstr>
      <vt:lpstr>Office Theme</vt:lpstr>
      <vt:lpstr>Applications of Information and Communication Technologies</vt:lpstr>
      <vt:lpstr>PowerPoint Presentation</vt:lpstr>
      <vt:lpstr>PowerPoint Presentation</vt:lpstr>
      <vt:lpstr>PowerPoint Presentation</vt:lpstr>
      <vt:lpstr>PowerPoint Presentation</vt:lpstr>
      <vt:lpstr>Transfer statements</vt:lpstr>
      <vt:lpstr>break Statement</vt:lpstr>
      <vt:lpstr>Example- searching name</vt:lpstr>
      <vt:lpstr>break Statement</vt:lpstr>
      <vt:lpstr>continue statement</vt:lpstr>
      <vt:lpstr>continue statement</vt:lpstr>
      <vt:lpstr>Example: Skipping Invalid Entries During Data Input </vt:lpstr>
      <vt:lpstr>pass statement</vt:lpstr>
      <vt:lpstr>Example: Handling Special Cases with pass in a Loop</vt:lpstr>
      <vt:lpstr>Example: Handling Special Cases with pass in a Loop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Elective – 1 : Wireless Sensor Networks</dc:title>
  <dc:creator>Mr.A.Uthiramoorthy</dc:creator>
  <cp:lastModifiedBy>Rabail Asghar</cp:lastModifiedBy>
  <cp:revision>145</cp:revision>
  <dcterms:created xsi:type="dcterms:W3CDTF">2022-03-29T11:46:45Z</dcterms:created>
  <dcterms:modified xsi:type="dcterms:W3CDTF">2025-05-12T23:12:24Z</dcterms:modified>
</cp:coreProperties>
</file>