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19" r:id="rId2"/>
    <p:sldId id="258" r:id="rId3"/>
    <p:sldId id="259" r:id="rId4"/>
    <p:sldId id="320" r:id="rId5"/>
    <p:sldId id="321" r:id="rId6"/>
    <p:sldId id="323" r:id="rId7"/>
    <p:sldId id="324" r:id="rId8"/>
    <p:sldId id="327" r:id="rId9"/>
    <p:sldId id="328" r:id="rId10"/>
    <p:sldId id="329" r:id="rId11"/>
    <p:sldId id="33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373" autoAdjust="0"/>
  </p:normalViewPr>
  <p:slideViewPr>
    <p:cSldViewPr snapToGrid="0">
      <p:cViewPr varScale="1">
        <p:scale>
          <a:sx n="72" d="100"/>
          <a:sy n="72" d="100"/>
        </p:scale>
        <p:origin x="17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802AC-B18C-4AAD-8C6E-999B4366EA32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C34D5-D062-4E29-B0D8-9550565F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311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81BE-F712-4DDC-A1D1-4814E67D0909}" type="datetime1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80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CDC6-73FA-4C4D-B05A-C5A002A5A518}" type="datetime1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6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689F-2F29-481B-AE43-EB292EA99F5E}" type="datetime1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09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BE61-13DC-4E59-A4C0-B9A0C59D6BEC}" type="datetime1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66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E9E5-8A36-4A66-A53C-C73331835B1F}" type="datetime1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38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7F8C-0C28-43FA-B233-95289839B84F}" type="datetime1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03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B668-0AEB-414D-A695-4563BCAF2FEA}" type="datetime1">
              <a:rPr lang="en-IN" smtClean="0"/>
              <a:t>13-05-2025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23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3FA8-92E9-46FA-86E8-B50D80BD96CA}" type="datetime1">
              <a:rPr lang="en-IN" smtClean="0"/>
              <a:t>13-05-2025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00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5448-2EE9-4D1F-9977-7B1603C3D17E}" type="datetime1">
              <a:rPr lang="en-IN" smtClean="0"/>
              <a:t>13-05-2025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86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F6B-911A-41B0-BA27-5BE2CD5D48A1}" type="datetime1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52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2827-96F1-42A6-9305-ACD17C8B91CC}" type="datetime1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97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75644-1E9C-4BD2-9EF8-37895EF1F75B}" type="datetime1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AFE7E-7B71-4107-A3BD-0446BD816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1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1173-BF91-D09B-E498-BB1AFE8860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3600" b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Applications 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of Information and Communication Technologies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8A016-DA75-04FC-EB4A-58CB28052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18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Rabail Asghar</a:t>
            </a:r>
          </a:p>
          <a:p>
            <a:pPr algn="ctr"/>
            <a:r>
              <a:rPr lang="en-IN" sz="18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Lecturer (Computer Science)</a:t>
            </a:r>
          </a:p>
          <a:p>
            <a:pPr algn="ctr"/>
            <a:r>
              <a:rPr lang="en-IN" sz="18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COMSATS University Islamabad, Lahore Campus</a:t>
            </a:r>
          </a:p>
          <a:p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F0B36-0F3E-0C32-E75B-25DD45B6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405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13A4D3-311F-98FF-9D27-FA84DEDA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10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CDA1F-D24F-EFB6-82C5-CB56C203D2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12" t="31136" r="71889" b="39827"/>
          <a:stretch/>
        </p:blipFill>
        <p:spPr>
          <a:xfrm>
            <a:off x="2246630" y="1775693"/>
            <a:ext cx="4826000" cy="3284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6B02FD-513E-444D-9F6F-ABD1EA6AF7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000" t="31729" r="27444" b="53061"/>
          <a:stretch/>
        </p:blipFill>
        <p:spPr>
          <a:xfrm>
            <a:off x="2566670" y="5060054"/>
            <a:ext cx="4185920" cy="16614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178128-FD9F-5D43-F4C2-1E77DCFCB1E6}"/>
              </a:ext>
            </a:extLst>
          </p:cNvPr>
          <p:cNvSpPr txBox="1"/>
          <p:nvPr/>
        </p:nvSpPr>
        <p:spPr>
          <a:xfrm>
            <a:off x="1727200" y="835157"/>
            <a:ext cx="62293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Practice1-</a:t>
            </a:r>
            <a:r>
              <a:rPr lang="en-US" sz="3200" dirty="0"/>
              <a:t> </a:t>
            </a:r>
            <a:r>
              <a:rPr lang="en-US" sz="3200" b="1" dirty="0"/>
              <a:t>Function to Calculate Total Sales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5652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23242-ABB6-E2BA-1D77-1C28FDF2D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0AC3BA-B052-AFF5-65E2-6D1FBFE1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11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4D4D5E-EB42-445B-5BE5-9B6F308D117D}"/>
              </a:ext>
            </a:extLst>
          </p:cNvPr>
          <p:cNvSpPr txBox="1"/>
          <p:nvPr/>
        </p:nvSpPr>
        <p:spPr>
          <a:xfrm>
            <a:off x="1727200" y="835157"/>
            <a:ext cx="62293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Practice2-</a:t>
            </a:r>
            <a:r>
              <a:rPr lang="en-US" sz="3200" dirty="0"/>
              <a:t> </a:t>
            </a:r>
            <a:r>
              <a:rPr lang="en-US" sz="3200" b="1" dirty="0"/>
              <a:t>Function to Calculate Average Sales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4CA68-D7BC-4AF4-27A2-3E97B85493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01" t="31438" r="68940" b="50000"/>
          <a:stretch/>
        </p:blipFill>
        <p:spPr>
          <a:xfrm>
            <a:off x="1366222" y="2098265"/>
            <a:ext cx="5755341" cy="2220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14E5DA-A7DA-F566-872E-765313D44A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294" t="30810" r="27530" b="52458"/>
          <a:stretch/>
        </p:blipFill>
        <p:spPr>
          <a:xfrm>
            <a:off x="1936376" y="4598727"/>
            <a:ext cx="4410636" cy="196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9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2</a:t>
            </a:fld>
            <a:endParaRPr lang="en-IN"/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845575" y="337454"/>
            <a:ext cx="3205316" cy="740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Topics to cover</a:t>
            </a:r>
          </a:p>
        </p:txBody>
      </p:sp>
      <p:sp>
        <p:nvSpPr>
          <p:cNvPr id="9" name="object 2"/>
          <p:cNvSpPr txBox="1"/>
          <p:nvPr/>
        </p:nvSpPr>
        <p:spPr>
          <a:xfrm>
            <a:off x="590616" y="1077707"/>
            <a:ext cx="6668600" cy="2560956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509"/>
              </a:spcBef>
              <a:buClr>
                <a:srgbClr val="2CA1BE"/>
              </a:buClr>
              <a:buSzPct val="67857"/>
              <a:buFont typeface="Microsoft Sans Serif"/>
              <a:buChar char=""/>
              <a:tabLst>
                <a:tab pos="469900" algn="l"/>
                <a:tab pos="470534" algn="l"/>
              </a:tabLst>
            </a:pPr>
            <a:r>
              <a:rPr lang="en-US" sz="2800" b="1" dirty="0">
                <a:latin typeface="Arial"/>
                <a:cs typeface="Arial"/>
              </a:rPr>
              <a:t>Functions</a:t>
            </a:r>
          </a:p>
          <a:p>
            <a:pPr marL="469900" indent="-457834">
              <a:lnSpc>
                <a:spcPct val="100000"/>
              </a:lnSpc>
              <a:spcBef>
                <a:spcPts val="509"/>
              </a:spcBef>
              <a:buClr>
                <a:srgbClr val="2CA1BE"/>
              </a:buClr>
              <a:buSzPct val="67857"/>
              <a:buFont typeface="Microsoft Sans Serif"/>
              <a:buChar char=""/>
              <a:tabLst>
                <a:tab pos="469900" algn="l"/>
                <a:tab pos="470534" algn="l"/>
              </a:tabLst>
            </a:pPr>
            <a:endParaRPr lang="en-GB" b="1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7857"/>
              <a:buFont typeface="Microsoft Sans Serif"/>
              <a:buChar char=""/>
              <a:tabLst>
                <a:tab pos="469900" algn="l"/>
                <a:tab pos="470534" algn="l"/>
              </a:tabLst>
            </a:pPr>
            <a:endParaRPr sz="2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7857"/>
              <a:buFont typeface="Microsoft Sans Serif"/>
              <a:buChar char=""/>
              <a:tabLst>
                <a:tab pos="469900" algn="l"/>
                <a:tab pos="470534" algn="l"/>
              </a:tabLst>
            </a:pPr>
            <a:endParaRPr sz="2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385"/>
              </a:spcBef>
              <a:buClr>
                <a:srgbClr val="2CA1BE"/>
              </a:buClr>
              <a:buSzPct val="67857"/>
              <a:buFont typeface="Microsoft Sans Serif"/>
              <a:buChar char=""/>
              <a:tabLst>
                <a:tab pos="469900" algn="l"/>
                <a:tab pos="470534" algn="l"/>
              </a:tabLst>
            </a:pPr>
            <a:endParaRPr sz="2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503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7064" y="838200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Function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67640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What is a Function?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A function is a group of statements that performs a specific operation. You can think of it as a mini-program within your main program that can be reused multiple times.</a:t>
            </a: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19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67660-5B87-7463-47E2-F11EC615C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066976-2C90-7B1C-284D-E549A308D934}"/>
              </a:ext>
            </a:extLst>
          </p:cNvPr>
          <p:cNvSpPr txBox="1"/>
          <p:nvPr/>
        </p:nvSpPr>
        <p:spPr>
          <a:xfrm>
            <a:off x="1367064" y="838200"/>
            <a:ext cx="5972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Basic Structure of a Function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7B07B8-FAA4-7880-ED86-9A75CC25D884}"/>
              </a:ext>
            </a:extLst>
          </p:cNvPr>
          <p:cNvSpPr txBox="1"/>
          <p:nvPr/>
        </p:nvSpPr>
        <p:spPr>
          <a:xfrm>
            <a:off x="609600" y="1676400"/>
            <a:ext cx="8305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(parameters):</a:t>
            </a:r>
          </a:p>
          <a:p>
            <a:pPr algn="just"/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algn="just"/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   # Code block</a:t>
            </a:r>
          </a:p>
          <a:p>
            <a:pPr algn="just"/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algn="just"/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   return value  # Optional</a:t>
            </a:r>
          </a:p>
        </p:txBody>
      </p:sp>
    </p:spTree>
    <p:extLst>
      <p:ext uri="{BB962C8B-B14F-4D97-AF65-F5344CB8AC3E}">
        <p14:creationId xmlns:p14="http://schemas.microsoft.com/office/powerpoint/2010/main" val="29155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5C5D8-2C1E-BC67-9DA0-C774ECD6D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A954BB-9276-4F17-BBE0-4B62402F8E27}"/>
              </a:ext>
            </a:extLst>
          </p:cNvPr>
          <p:cNvSpPr txBox="1"/>
          <p:nvPr/>
        </p:nvSpPr>
        <p:spPr>
          <a:xfrm>
            <a:off x="1367064" y="838200"/>
            <a:ext cx="5972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Basic Structure of a Function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5E54B9-0D2E-730B-9ACC-B6984EA4F175}"/>
              </a:ext>
            </a:extLst>
          </p:cNvPr>
          <p:cNvSpPr txBox="1"/>
          <p:nvPr/>
        </p:nvSpPr>
        <p:spPr>
          <a:xfrm>
            <a:off x="609600" y="1676400"/>
            <a:ext cx="8305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def: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This keyword starts the function definition.</a:t>
            </a:r>
          </a:p>
          <a:p>
            <a:pPr algn="just"/>
            <a:r>
              <a:rPr lang="en-US" altLang="en-US" sz="2800" b="1" dirty="0" err="1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The name you choose for your function.</a:t>
            </a:r>
          </a:p>
          <a:p>
            <a:pPr algn="just"/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parameters: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Variables that allow data to be passed into the function.</a:t>
            </a:r>
          </a:p>
          <a:p>
            <a:pPr algn="just"/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return: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Optional keyword to return a result from the function.</a:t>
            </a:r>
          </a:p>
        </p:txBody>
      </p:sp>
    </p:spTree>
    <p:extLst>
      <p:ext uri="{BB962C8B-B14F-4D97-AF65-F5344CB8AC3E}">
        <p14:creationId xmlns:p14="http://schemas.microsoft.com/office/powerpoint/2010/main" val="100338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D07EC-E1ED-9F13-7331-CCBA31077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8C3E13-9F21-483A-D106-0E506B7D7296}"/>
              </a:ext>
            </a:extLst>
          </p:cNvPr>
          <p:cNvSpPr txBox="1"/>
          <p:nvPr/>
        </p:nvSpPr>
        <p:spPr>
          <a:xfrm>
            <a:off x="1367064" y="838200"/>
            <a:ext cx="4058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Why Use Functions?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7D4EC-5F0C-3A1E-B1B5-253C5B1DA199}"/>
              </a:ext>
            </a:extLst>
          </p:cNvPr>
          <p:cNvSpPr txBox="1"/>
          <p:nvPr/>
        </p:nvSpPr>
        <p:spPr>
          <a:xfrm>
            <a:off x="609600" y="1676400"/>
            <a:ext cx="830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Reusability:</a:t>
            </a:r>
            <a:r>
              <a:rPr lang="en-US" sz="2800" dirty="0"/>
              <a:t> Write the code once and reuse it.</a:t>
            </a:r>
          </a:p>
          <a:p>
            <a:pPr algn="just"/>
            <a:r>
              <a:rPr lang="en-US" sz="2800" b="1" dirty="0"/>
              <a:t>Modularity:</a:t>
            </a:r>
            <a:r>
              <a:rPr lang="en-US" sz="2800" dirty="0"/>
              <a:t> Break down complex programs into simpler parts.</a:t>
            </a:r>
          </a:p>
          <a:p>
            <a:pPr algn="just"/>
            <a:r>
              <a:rPr lang="en-US" sz="2800" b="1" dirty="0"/>
              <a:t>Improved Readability:</a:t>
            </a:r>
            <a:r>
              <a:rPr lang="en-US" sz="2800" dirty="0"/>
              <a:t> Functions organize code and make it more understandable.</a:t>
            </a:r>
          </a:p>
          <a:p>
            <a:pPr algn="just"/>
            <a:r>
              <a:rPr lang="en-US" sz="2800" b="1" dirty="0"/>
              <a:t>Easy Debugging:</a:t>
            </a:r>
            <a:r>
              <a:rPr lang="en-US" sz="2800" dirty="0"/>
              <a:t> Isolate and debug specific parts of code within functions.</a:t>
            </a: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73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8B820-794C-F3B3-3451-97F5E2E74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6D362-4A3F-C92A-7F6F-09BDAFEAB177}"/>
              </a:ext>
            </a:extLst>
          </p:cNvPr>
          <p:cNvSpPr txBox="1"/>
          <p:nvPr/>
        </p:nvSpPr>
        <p:spPr>
          <a:xfrm>
            <a:off x="1367064" y="838200"/>
            <a:ext cx="525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Example (without return)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7BED0A-1FBC-5A7F-7FBA-F7D274D30C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44" t="36272" r="80111" b="44953"/>
          <a:stretch/>
        </p:blipFill>
        <p:spPr>
          <a:xfrm>
            <a:off x="1600790" y="1901675"/>
            <a:ext cx="5556340" cy="27307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6D1838-9538-206B-58BD-B356FE6362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333" t="31136" r="39000" b="59382"/>
          <a:stretch/>
        </p:blipFill>
        <p:spPr>
          <a:xfrm>
            <a:off x="3139440" y="4917440"/>
            <a:ext cx="2479040" cy="136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3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26C21-0C97-6B2D-FD89-0A41C3D78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E996CA-CF8D-5FF0-52C1-F58E19DB2F1D}"/>
              </a:ext>
            </a:extLst>
          </p:cNvPr>
          <p:cNvSpPr txBox="1"/>
          <p:nvPr/>
        </p:nvSpPr>
        <p:spPr>
          <a:xfrm>
            <a:off x="609600" y="1676400"/>
            <a:ext cx="8305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20C40-6840-50CF-DE45-4090E9609959}"/>
              </a:ext>
            </a:extLst>
          </p:cNvPr>
          <p:cNvSpPr txBox="1"/>
          <p:nvPr/>
        </p:nvSpPr>
        <p:spPr>
          <a:xfrm>
            <a:off x="1367064" y="838200"/>
            <a:ext cx="461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Example (with return)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1186A1-3C8A-64CA-5F38-23AABF06A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333" t="31136" r="39000" b="59382"/>
          <a:stretch/>
        </p:blipFill>
        <p:spPr>
          <a:xfrm>
            <a:off x="3139440" y="4917440"/>
            <a:ext cx="2479040" cy="13677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36A1E5-208E-2DCF-3077-84C49A1605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55" t="31703" r="77667" b="48399"/>
          <a:stretch/>
        </p:blipFill>
        <p:spPr>
          <a:xfrm>
            <a:off x="2672080" y="1946791"/>
            <a:ext cx="3413760" cy="214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EC60FC-DF19-66C0-7C38-920884FA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9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F0D2CE-90F2-E220-4C99-9865D6BCD0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78" t="30148" r="76778" b="43580"/>
          <a:stretch/>
        </p:blipFill>
        <p:spPr>
          <a:xfrm>
            <a:off x="0" y="3046625"/>
            <a:ext cx="4358640" cy="33097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8D200F-73BD-F9AA-4191-A080106504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778" t="30148" r="21444" b="41803"/>
          <a:stretch/>
        </p:blipFill>
        <p:spPr>
          <a:xfrm>
            <a:off x="4486910" y="3397269"/>
            <a:ext cx="4592320" cy="26084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CC7A60-A8FC-7F7F-170E-7D992C7E85EB}"/>
              </a:ext>
            </a:extLst>
          </p:cNvPr>
          <p:cNvSpPr txBox="1"/>
          <p:nvPr/>
        </p:nvSpPr>
        <p:spPr>
          <a:xfrm>
            <a:off x="448627" y="1192529"/>
            <a:ext cx="78200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Return Values</a:t>
            </a:r>
            <a:r>
              <a:rPr lang="en-US" sz="2400" dirty="0"/>
              <a:t>: Instead of printing within functions, return values so they can be used outside the function, in calculations or for some other purpose.</a:t>
            </a:r>
          </a:p>
        </p:txBody>
      </p:sp>
    </p:spTree>
    <p:extLst>
      <p:ext uri="{BB962C8B-B14F-4D97-AF65-F5344CB8AC3E}">
        <p14:creationId xmlns:p14="http://schemas.microsoft.com/office/powerpoint/2010/main" val="2672904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1455</TotalTime>
  <Words>240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Microsoft Sans Serif</vt:lpstr>
      <vt:lpstr>Times New Roman</vt:lpstr>
      <vt:lpstr>Office Theme</vt:lpstr>
      <vt:lpstr>Applications of Information and Communication Technologies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Elective – 1 : Wireless Sensor Networks</dc:title>
  <dc:creator>Mr.A.Uthiramoorthy</dc:creator>
  <cp:lastModifiedBy>Rabail Asghar</cp:lastModifiedBy>
  <cp:revision>126</cp:revision>
  <dcterms:created xsi:type="dcterms:W3CDTF">2022-03-29T11:46:45Z</dcterms:created>
  <dcterms:modified xsi:type="dcterms:W3CDTF">2025-05-13T07:44:26Z</dcterms:modified>
</cp:coreProperties>
</file>