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73" r:id="rId2"/>
    <p:sldId id="274" r:id="rId3"/>
    <p:sldId id="385" r:id="rId4"/>
    <p:sldId id="275" r:id="rId5"/>
    <p:sldId id="286" r:id="rId6"/>
    <p:sldId id="404" r:id="rId7"/>
    <p:sldId id="405" r:id="rId8"/>
    <p:sldId id="406" r:id="rId9"/>
    <p:sldId id="407" r:id="rId10"/>
    <p:sldId id="276" r:id="rId11"/>
    <p:sldId id="278" r:id="rId12"/>
    <p:sldId id="386" r:id="rId13"/>
    <p:sldId id="387" r:id="rId14"/>
    <p:sldId id="388" r:id="rId15"/>
    <p:sldId id="279" r:id="rId16"/>
    <p:sldId id="280" r:id="rId17"/>
    <p:sldId id="389" r:id="rId18"/>
    <p:sldId id="390" r:id="rId19"/>
    <p:sldId id="391" r:id="rId20"/>
    <p:sldId id="392" r:id="rId21"/>
    <p:sldId id="393" r:id="rId22"/>
    <p:sldId id="394" r:id="rId23"/>
    <p:sldId id="375" r:id="rId24"/>
    <p:sldId id="376" r:id="rId25"/>
    <p:sldId id="396" r:id="rId26"/>
    <p:sldId id="395" r:id="rId27"/>
    <p:sldId id="377" r:id="rId28"/>
    <p:sldId id="281" r:id="rId29"/>
    <p:sldId id="397" r:id="rId30"/>
    <p:sldId id="398" r:id="rId31"/>
    <p:sldId id="309" r:id="rId32"/>
    <p:sldId id="399" r:id="rId33"/>
    <p:sldId id="400" r:id="rId34"/>
    <p:sldId id="401" r:id="rId35"/>
    <p:sldId id="378" r:id="rId36"/>
    <p:sldId id="379" r:id="rId37"/>
    <p:sldId id="380" r:id="rId38"/>
    <p:sldId id="381" r:id="rId39"/>
    <p:sldId id="402" r:id="rId40"/>
    <p:sldId id="284" r:id="rId41"/>
    <p:sldId id="408" r:id="rId42"/>
    <p:sldId id="409" r:id="rId43"/>
    <p:sldId id="291" r:id="rId44"/>
    <p:sldId id="410" r:id="rId45"/>
    <p:sldId id="411" r:id="rId46"/>
    <p:sldId id="412" r:id="rId47"/>
    <p:sldId id="413" r:id="rId48"/>
    <p:sldId id="322" r:id="rId49"/>
    <p:sldId id="306" r:id="rId50"/>
    <p:sldId id="308" r:id="rId51"/>
    <p:sldId id="311"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7451" autoAdjust="0"/>
  </p:normalViewPr>
  <p:slideViewPr>
    <p:cSldViewPr>
      <p:cViewPr varScale="1">
        <p:scale>
          <a:sx n="72" d="100"/>
          <a:sy n="72" d="100"/>
        </p:scale>
        <p:origin x="1762"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9317"/>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5010" y="0"/>
            <a:ext cx="2971800" cy="459317"/>
          </a:xfrm>
          <a:prstGeom prst="rect">
            <a:avLst/>
          </a:prstGeom>
        </p:spPr>
        <p:txBody>
          <a:bodyPr vert="horz" lIns="91440" tIns="45720" rIns="91440" bIns="45720" rtlCol="0"/>
          <a:lstStyle>
            <a:lvl1pPr algn="r">
              <a:defRPr sz="1200"/>
            </a:lvl1pPr>
          </a:lstStyle>
          <a:p>
            <a:fld id="{93F0F89D-B2D3-4117-94CA-910EDCE5C7CB}" type="datetimeFigureOut">
              <a:rPr lang="en-US" smtClean="0"/>
              <a:t>2/25/2025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3"/>
            <a:ext cx="5486400" cy="360044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4686"/>
            <a:ext cx="2971800" cy="45931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5010" y="8684686"/>
            <a:ext cx="2971800" cy="459316"/>
          </a:xfrm>
          <a:prstGeom prst="rect">
            <a:avLst/>
          </a:prstGeom>
        </p:spPr>
        <p:txBody>
          <a:bodyPr vert="horz" lIns="91440" tIns="45720" rIns="91440" bIns="45720" rtlCol="0" anchor="b"/>
          <a:lstStyle>
            <a:lvl1pPr algn="r">
              <a:defRPr sz="1200"/>
            </a:lvl1pPr>
          </a:lstStyle>
          <a:p>
            <a:fld id="{240E9D4B-CCB2-4F1B-9BAF-A3572231412A}" type="slidenum">
              <a:rPr lang="en-US" smtClean="0"/>
              <a:t>‹#›</a:t>
            </a:fld>
            <a:endParaRPr lang="en-US"/>
          </a:p>
        </p:txBody>
      </p:sp>
    </p:spTree>
    <p:extLst>
      <p:ext uri="{BB962C8B-B14F-4D97-AF65-F5344CB8AC3E}">
        <p14:creationId xmlns:p14="http://schemas.microsoft.com/office/powerpoint/2010/main" val="1657762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2E34B3BB-AEF9-D03F-CF21-202748CB33B6}"/>
              </a:ext>
            </a:extLst>
          </p:cNvPr>
          <p:cNvSpPr>
            <a:spLocks noGrp="1" noRot="1" noChangeAspect="1" noChangeArrowheads="1" noTextEdit="1"/>
          </p:cNvSpPr>
          <p:nvPr>
            <p:ph type="sldImg"/>
          </p:nvPr>
        </p:nvSpPr>
        <p:spPr>
          <a:ln/>
        </p:spPr>
      </p:sp>
      <p:sp>
        <p:nvSpPr>
          <p:cNvPr id="67587" name="Rectangle 3">
            <a:extLst>
              <a:ext uri="{FF2B5EF4-FFF2-40B4-BE49-F238E27FC236}">
                <a16:creationId xmlns:a16="http://schemas.microsoft.com/office/drawing/2014/main" id="{C4DE5DDF-CD6B-D69D-0677-D90C36B0187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90A99686-0A2E-A4A6-82DD-AADD8DCBE841}"/>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5AA8A89E-9850-2066-2E8C-D670C8B8522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6358AB0D-4BA7-7E07-D3DE-2FFBCCAA5B16}"/>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481D5904-0664-7AF8-B3CA-815E9499AC2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138CA7B1-2015-1722-DA64-40247A2B77FD}"/>
              </a:ext>
            </a:extLst>
          </p:cNvPr>
          <p:cNvSpPr>
            <a:spLocks noGrp="1" noRot="1" noChangeAspect="1" noChangeArrowheads="1" noTextEdit="1"/>
          </p:cNvSpPr>
          <p:nvPr>
            <p:ph type="sldImg"/>
          </p:nvPr>
        </p:nvSpPr>
        <p:spPr>
          <a:ln/>
        </p:spPr>
      </p:sp>
      <p:sp>
        <p:nvSpPr>
          <p:cNvPr id="98307" name="Rectangle 3">
            <a:extLst>
              <a:ext uri="{FF2B5EF4-FFF2-40B4-BE49-F238E27FC236}">
                <a16:creationId xmlns:a16="http://schemas.microsoft.com/office/drawing/2014/main" id="{72E69BB3-3EEA-9099-A85C-4332DE20AD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490857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HDD </a:t>
            </a:r>
            <a:r>
              <a:rPr lang="en-US" sz="1200" dirty="0"/>
              <a:t>Uses </a:t>
            </a:r>
            <a:r>
              <a:rPr lang="en-US" sz="1200" b="1" dirty="0"/>
              <a:t>magnetic fields</a:t>
            </a:r>
            <a:r>
              <a:rPr lang="en-US" sz="1200" dirty="0"/>
              <a:t> to store data </a:t>
            </a:r>
          </a:p>
          <a:p>
            <a:r>
              <a:rPr lang="en-US" sz="1200" dirty="0"/>
              <a:t>SSD-Solid state device uses flash memory to store data. </a:t>
            </a:r>
            <a:r>
              <a:rPr lang="en-US" sz="1200" dirty="0" err="1"/>
              <a:t>E.g</a:t>
            </a:r>
            <a:r>
              <a:rPr lang="en-US" sz="1200" dirty="0"/>
              <a:t> </a:t>
            </a:r>
            <a:r>
              <a:rPr lang="en-US" sz="1200" dirty="0" err="1"/>
              <a:t>usb</a:t>
            </a:r>
            <a:endParaRPr lang="en-US" dirty="0"/>
          </a:p>
        </p:txBody>
      </p:sp>
      <p:sp>
        <p:nvSpPr>
          <p:cNvPr id="4" name="Slide Number Placeholder 3"/>
          <p:cNvSpPr>
            <a:spLocks noGrp="1"/>
          </p:cNvSpPr>
          <p:nvPr>
            <p:ph type="sldNum" sz="quarter" idx="5"/>
          </p:nvPr>
        </p:nvSpPr>
        <p:spPr/>
        <p:txBody>
          <a:bodyPr/>
          <a:lstStyle/>
          <a:p>
            <a:fld id="{240E9D4B-CCB2-4F1B-9BAF-A3572231412A}" type="slidenum">
              <a:rPr lang="en-US" smtClean="0"/>
              <a:t>38</a:t>
            </a:fld>
            <a:endParaRPr lang="en-US"/>
          </a:p>
        </p:txBody>
      </p:sp>
    </p:spTree>
    <p:extLst>
      <p:ext uri="{BB962C8B-B14F-4D97-AF65-F5344CB8AC3E}">
        <p14:creationId xmlns:p14="http://schemas.microsoft.com/office/powerpoint/2010/main" val="536875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0DB8C43F-92C5-6B42-030F-7CFD45A5A8E0}"/>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D5CD1AC8-B451-1335-93FE-3BD79305D0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676176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913F88BE-E901-EFA5-EC6A-5EE629DFB23D}"/>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306583CA-25D8-EB67-DFD2-B2E58A85DFE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4F0ED-56BC-3BD5-3598-2BFD5E99B64B}"/>
            </a:ext>
          </a:extLst>
        </p:cNvPr>
        <p:cNvGrpSpPr/>
        <p:nvPr/>
      </p:nvGrpSpPr>
      <p:grpSpPr>
        <a:xfrm>
          <a:off x="0" y="0"/>
          <a:ext cx="0" cy="0"/>
          <a:chOff x="0" y="0"/>
          <a:chExt cx="0" cy="0"/>
        </a:xfrm>
      </p:grpSpPr>
      <p:sp>
        <p:nvSpPr>
          <p:cNvPr id="83970" name="Rectangle 2">
            <a:extLst>
              <a:ext uri="{FF2B5EF4-FFF2-40B4-BE49-F238E27FC236}">
                <a16:creationId xmlns:a16="http://schemas.microsoft.com/office/drawing/2014/main" id="{94051337-21E9-4AFA-6F80-E3E235323B95}"/>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392BDBCA-22C6-6067-014B-DDF672ED28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045007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2D5346-5C0D-A0CF-6CB1-994C8AD14C62}"/>
            </a:ext>
          </a:extLst>
        </p:cNvPr>
        <p:cNvGrpSpPr/>
        <p:nvPr/>
      </p:nvGrpSpPr>
      <p:grpSpPr>
        <a:xfrm>
          <a:off x="0" y="0"/>
          <a:ext cx="0" cy="0"/>
          <a:chOff x="0" y="0"/>
          <a:chExt cx="0" cy="0"/>
        </a:xfrm>
      </p:grpSpPr>
      <p:sp>
        <p:nvSpPr>
          <p:cNvPr id="83970" name="Rectangle 2">
            <a:extLst>
              <a:ext uri="{FF2B5EF4-FFF2-40B4-BE49-F238E27FC236}">
                <a16:creationId xmlns:a16="http://schemas.microsoft.com/office/drawing/2014/main" id="{1209A0A3-9F3C-A5C8-B724-46CEEC8F6733}"/>
              </a:ext>
            </a:extLst>
          </p:cNvPr>
          <p:cNvSpPr>
            <a:spLocks noGrp="1" noRot="1" noChangeAspect="1" noChangeArrowheads="1" noTextEdit="1"/>
          </p:cNvSpPr>
          <p:nvPr>
            <p:ph type="sldImg"/>
          </p:nvPr>
        </p:nvSpPr>
        <p:spPr>
          <a:ln/>
        </p:spPr>
      </p:sp>
      <p:sp>
        <p:nvSpPr>
          <p:cNvPr id="83971" name="Rectangle 3">
            <a:extLst>
              <a:ext uri="{FF2B5EF4-FFF2-40B4-BE49-F238E27FC236}">
                <a16:creationId xmlns:a16="http://schemas.microsoft.com/office/drawing/2014/main" id="{96246B50-5BF4-9112-6DD1-13AB417F87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421021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D779EC8C-98BF-5BC1-9AF0-3E2540C14A6E}"/>
              </a:ext>
            </a:extLst>
          </p:cNvPr>
          <p:cNvSpPr>
            <a:spLocks noGrp="1" noRot="1" noChangeAspect="1" noChangeArrowheads="1" noTextEdit="1"/>
          </p:cNvSpPr>
          <p:nvPr>
            <p:ph type="sldImg"/>
          </p:nvPr>
        </p:nvSpPr>
        <p:spPr>
          <a:ln/>
        </p:spPr>
      </p:sp>
      <p:sp>
        <p:nvSpPr>
          <p:cNvPr id="90115" name="Rectangle 3">
            <a:extLst>
              <a:ext uri="{FF2B5EF4-FFF2-40B4-BE49-F238E27FC236}">
                <a16:creationId xmlns:a16="http://schemas.microsoft.com/office/drawing/2014/main" id="{25F8789A-4D04-F603-B2A2-9149281F2A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D42D2F8-547F-9D19-4354-BCA5CFEA1E10}"/>
              </a:ext>
            </a:extLst>
          </p:cNvPr>
          <p:cNvSpPr>
            <a:spLocks noGrp="1" noRot="1" noChangeAspect="1" noChangeArrowheads="1" noTextEdit="1"/>
          </p:cNvSpPr>
          <p:nvPr>
            <p:ph type="sldImg"/>
          </p:nvPr>
        </p:nvSpPr>
        <p:spPr>
          <a:ln/>
        </p:spPr>
      </p:sp>
      <p:sp>
        <p:nvSpPr>
          <p:cNvPr id="96259" name="Rectangle 3">
            <a:extLst>
              <a:ext uri="{FF2B5EF4-FFF2-40B4-BE49-F238E27FC236}">
                <a16:creationId xmlns:a16="http://schemas.microsoft.com/office/drawing/2014/main" id="{57860C97-72F0-8B47-6908-E0706876D06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EC3D70CD-34CC-4CBF-A0E8-2A3F4D495C9E}"/>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B633026E-5198-4BAD-C01A-963F6B3666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-Power supply: </a:t>
            </a:r>
            <a:r>
              <a:rPr lang="en-US" b="1" dirty="0"/>
              <a:t>Converts AC to DC</a:t>
            </a:r>
          </a:p>
          <a:p>
            <a:r>
              <a:rPr lang="en-US" dirty="0"/>
              <a:t>Most wall outlets provide </a:t>
            </a:r>
            <a:r>
              <a:rPr lang="en-US" b="1" dirty="0"/>
              <a:t>Alternating Current (AC)</a:t>
            </a:r>
            <a:r>
              <a:rPr lang="en-US" dirty="0"/>
              <a:t>, but computer components require </a:t>
            </a:r>
            <a:r>
              <a:rPr lang="en-US" b="1" dirty="0"/>
              <a:t>Direct Current (DC)</a:t>
            </a:r>
            <a:r>
              <a:rPr lang="en-US" dirty="0"/>
              <a:t>. The </a:t>
            </a:r>
            <a:r>
              <a:rPr lang="en-US" b="1" dirty="0"/>
              <a:t>Power Supply Unit (PSU)</a:t>
            </a:r>
            <a:r>
              <a:rPr lang="en-US" dirty="0"/>
              <a:t> converts AC into DC at the necessary voltages.</a:t>
            </a:r>
          </a:p>
          <a:p>
            <a:r>
              <a:rPr lang="en-US" dirty="0"/>
              <a:t>-A </a:t>
            </a:r>
            <a:r>
              <a:rPr lang="en-US" b="1" dirty="0"/>
              <a:t>bay</a:t>
            </a:r>
            <a:r>
              <a:rPr lang="en-US" dirty="0"/>
              <a:t> in computing and hardware refers to a </a:t>
            </a:r>
            <a:r>
              <a:rPr lang="en-US" b="1" dirty="0"/>
              <a:t>physical space inside a computer case or other electronic device</a:t>
            </a:r>
            <a:r>
              <a:rPr lang="en-US" dirty="0"/>
              <a:t> designed to hold and mount components like hard drives, SSDs, CD/DVD drives, or cooling systems.</a:t>
            </a:r>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8F30824-1E78-5875-6BA4-4A19DC7E0A37}"/>
              </a:ext>
            </a:extLst>
          </p:cNvPr>
          <p:cNvSpPr>
            <a:spLocks noGrp="1" noRot="1" noChangeAspect="1" noChangeArrowheads="1" noTextEdit="1"/>
          </p:cNvSpPr>
          <p:nvPr>
            <p:ph type="sldImg"/>
          </p:nvPr>
        </p:nvSpPr>
        <p:spPr>
          <a:ln/>
        </p:spPr>
      </p:sp>
      <p:sp>
        <p:nvSpPr>
          <p:cNvPr id="97283" name="Rectangle 3">
            <a:extLst>
              <a:ext uri="{FF2B5EF4-FFF2-40B4-BE49-F238E27FC236}">
                <a16:creationId xmlns:a16="http://schemas.microsoft.com/office/drawing/2014/main" id="{41077031-2A45-540D-3C94-5AB09779D3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9CC35DC5-1CC6-0F2A-279E-163C0AEA6DD1}"/>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86094777-DF1E-5144-E053-5D80CD2066E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1C8C93B4-9DF0-075B-2F8A-54BD29878A96}"/>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B93DB588-B777-BC49-3A07-AE9C3FFC4E0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6DBB1-CF35-EDE6-4D2E-7AC5418D3D7C}"/>
            </a:ext>
          </a:extLst>
        </p:cNvPr>
        <p:cNvGrpSpPr/>
        <p:nvPr/>
      </p:nvGrpSpPr>
      <p:grpSpPr>
        <a:xfrm>
          <a:off x="0" y="0"/>
          <a:ext cx="0" cy="0"/>
          <a:chOff x="0" y="0"/>
          <a:chExt cx="0" cy="0"/>
        </a:xfrm>
      </p:grpSpPr>
      <p:sp>
        <p:nvSpPr>
          <p:cNvPr id="82946" name="Rectangle 2">
            <a:extLst>
              <a:ext uri="{FF2B5EF4-FFF2-40B4-BE49-F238E27FC236}">
                <a16:creationId xmlns:a16="http://schemas.microsoft.com/office/drawing/2014/main" id="{3A3E06C6-A27C-BD7D-17AF-D3EDCAFF9167}"/>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D5A6C151-76C4-A53C-EEAA-7BC89A3473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1658922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C2022-C61B-2F11-99E0-5378138C0D29}"/>
            </a:ext>
          </a:extLst>
        </p:cNvPr>
        <p:cNvGrpSpPr/>
        <p:nvPr/>
      </p:nvGrpSpPr>
      <p:grpSpPr>
        <a:xfrm>
          <a:off x="0" y="0"/>
          <a:ext cx="0" cy="0"/>
          <a:chOff x="0" y="0"/>
          <a:chExt cx="0" cy="0"/>
        </a:xfrm>
      </p:grpSpPr>
      <p:sp>
        <p:nvSpPr>
          <p:cNvPr id="86018" name="Rectangle 2">
            <a:extLst>
              <a:ext uri="{FF2B5EF4-FFF2-40B4-BE49-F238E27FC236}">
                <a16:creationId xmlns:a16="http://schemas.microsoft.com/office/drawing/2014/main" id="{64401BE1-C12D-DCC5-49FA-B8A0A11871DE}"/>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6DFE8500-5D61-A395-114C-3A6E706051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109026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1B556-9D5C-F208-0F60-0DBCF6492A1D}"/>
            </a:ext>
          </a:extLst>
        </p:cNvPr>
        <p:cNvGrpSpPr/>
        <p:nvPr/>
      </p:nvGrpSpPr>
      <p:grpSpPr>
        <a:xfrm>
          <a:off x="0" y="0"/>
          <a:ext cx="0" cy="0"/>
          <a:chOff x="0" y="0"/>
          <a:chExt cx="0" cy="0"/>
        </a:xfrm>
      </p:grpSpPr>
      <p:sp>
        <p:nvSpPr>
          <p:cNvPr id="87042" name="Rectangle 2">
            <a:extLst>
              <a:ext uri="{FF2B5EF4-FFF2-40B4-BE49-F238E27FC236}">
                <a16:creationId xmlns:a16="http://schemas.microsoft.com/office/drawing/2014/main" id="{E5374430-3C92-6507-9499-431473839B1C}"/>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303FFCE4-9628-B3B9-4480-9D66BBB2225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010107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8FEDFC0-B9DE-C718-3C86-74948F18D46D}"/>
              </a:ext>
            </a:extLst>
          </p:cNvPr>
          <p:cNvSpPr>
            <a:spLocks noGrp="1" noRot="1" noChangeAspect="1" noChangeArrowheads="1" noTextEdit="1"/>
          </p:cNvSpPr>
          <p:nvPr>
            <p:ph type="sldImg"/>
          </p:nvPr>
        </p:nvSpPr>
        <p:spPr>
          <a:ln/>
        </p:spPr>
      </p:sp>
      <p:sp>
        <p:nvSpPr>
          <p:cNvPr id="69635" name="Rectangle 3">
            <a:extLst>
              <a:ext uri="{FF2B5EF4-FFF2-40B4-BE49-F238E27FC236}">
                <a16:creationId xmlns:a16="http://schemas.microsoft.com/office/drawing/2014/main" id="{1DA42163-F251-2F84-6FA0-1A0B595639D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C4BC0AF9-51F9-EE74-CE06-BD530E477F5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0DA2F2D8-97F8-8D75-1F5D-3E5FA70D404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B62FC964-4390-0E4C-458A-CFC03199C0BA}"/>
              </a:ext>
            </a:extLst>
          </p:cNvPr>
          <p:cNvSpPr>
            <a:spLocks noGrp="1" noRot="1" noChangeAspect="1" noChangeArrowheads="1" noTextEdit="1"/>
          </p:cNvSpPr>
          <p:nvPr>
            <p:ph type="sldImg"/>
          </p:nvPr>
        </p:nvSpPr>
        <p:spPr>
          <a:ln/>
        </p:spPr>
      </p:sp>
      <p:sp>
        <p:nvSpPr>
          <p:cNvPr id="71683" name="Rectangle 3">
            <a:extLst>
              <a:ext uri="{FF2B5EF4-FFF2-40B4-BE49-F238E27FC236}">
                <a16:creationId xmlns:a16="http://schemas.microsoft.com/office/drawing/2014/main" id="{4DB842B9-0B34-7C36-4CDD-707F0564E63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23391" y="2067306"/>
            <a:ext cx="7697216" cy="69659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6" name="Holder 6"/>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7" name="Holder 7"/>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52400" y="152400"/>
            <a:ext cx="8763000" cy="0"/>
          </a:xfrm>
          <a:custGeom>
            <a:avLst/>
            <a:gdLst/>
            <a:ahLst/>
            <a:cxnLst/>
            <a:rect l="l" t="t" r="r" b="b"/>
            <a:pathLst>
              <a:path w="8763000">
                <a:moveTo>
                  <a:pt x="0" y="0"/>
                </a:moveTo>
                <a:lnTo>
                  <a:pt x="8763000" y="0"/>
                </a:lnTo>
              </a:path>
            </a:pathLst>
          </a:custGeom>
          <a:ln w="76200">
            <a:solidFill>
              <a:srgbClr val="FF0000"/>
            </a:solidFill>
          </a:ln>
        </p:spPr>
        <p:txBody>
          <a:bodyPr wrap="square" lIns="0" tIns="0" rIns="0" bIns="0" rtlCol="0"/>
          <a:lstStyle/>
          <a:p>
            <a:endParaRPr/>
          </a:p>
        </p:txBody>
      </p:sp>
      <p:sp>
        <p:nvSpPr>
          <p:cNvPr id="17" name="bk object 17"/>
          <p:cNvSpPr/>
          <p:nvPr/>
        </p:nvSpPr>
        <p:spPr>
          <a:xfrm>
            <a:off x="152400" y="990600"/>
            <a:ext cx="8763000" cy="0"/>
          </a:xfrm>
          <a:custGeom>
            <a:avLst/>
            <a:gdLst/>
            <a:ahLst/>
            <a:cxnLst/>
            <a:rect l="l" t="t" r="r" b="b"/>
            <a:pathLst>
              <a:path w="8763000">
                <a:moveTo>
                  <a:pt x="0" y="0"/>
                </a:moveTo>
                <a:lnTo>
                  <a:pt x="8763000" y="0"/>
                </a:lnTo>
              </a:path>
            </a:pathLst>
          </a:custGeom>
          <a:ln w="19050">
            <a:solidFill>
              <a:srgbClr val="FF0000"/>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rgbClr val="3333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5" name="Holder 5"/>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4" name="Holder 4"/>
          <p:cNvSpPr>
            <a:spLocks noGrp="1"/>
          </p:cNvSpPr>
          <p:nvPr>
            <p:ph type="sldNum" sz="quarter" idx="7"/>
          </p:nvPr>
        </p:nvSpPr>
        <p:spPr/>
        <p:txBody>
          <a:bodyPr lIns="0" tIns="0" rIns="0" bIns="0"/>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29969" y="1150746"/>
            <a:ext cx="3713479" cy="574039"/>
          </a:xfrm>
          <a:prstGeom prst="rect">
            <a:avLst/>
          </a:prstGeom>
        </p:spPr>
        <p:txBody>
          <a:bodyPr wrap="square" lIns="0" tIns="0" rIns="0" bIns="0">
            <a:spAutoFit/>
          </a:bodyPr>
          <a:lstStyle>
            <a:lvl1pPr>
              <a:defRPr sz="3600" b="0" i="0">
                <a:solidFill>
                  <a:srgbClr val="333399"/>
                </a:solidFill>
                <a:latin typeface="Tahoma"/>
                <a:cs typeface="Tahoma"/>
              </a:defRPr>
            </a:lvl1pPr>
          </a:lstStyle>
          <a:p>
            <a:endParaRPr/>
          </a:p>
        </p:txBody>
      </p:sp>
      <p:sp>
        <p:nvSpPr>
          <p:cNvPr id="3" name="Holder 3"/>
          <p:cNvSpPr>
            <a:spLocks noGrp="1"/>
          </p:cNvSpPr>
          <p:nvPr>
            <p:ph type="body" idx="1"/>
          </p:nvPr>
        </p:nvSpPr>
        <p:spPr>
          <a:xfrm>
            <a:off x="1647570" y="1671559"/>
            <a:ext cx="6493509" cy="4184650"/>
          </a:xfrm>
          <a:prstGeom prst="rect">
            <a:avLst/>
          </a:prstGeom>
        </p:spPr>
        <p:txBody>
          <a:bodyPr wrap="square" lIns="0" tIns="0" rIns="0" bIns="0">
            <a:spAutoFit/>
          </a:bodyPr>
          <a:lstStyle>
            <a:lvl1pPr>
              <a:defRPr sz="2800" b="0" i="0">
                <a:solidFill>
                  <a:schemeClr val="tx1"/>
                </a:solidFill>
                <a:latin typeface="Tahoma"/>
                <a:cs typeface="Tahoma"/>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2/25/2025</a:t>
            </a:fld>
            <a:endParaRPr lang="en-US"/>
          </a:p>
        </p:txBody>
      </p:sp>
      <p:sp>
        <p:nvSpPr>
          <p:cNvPr id="6" name="Holder 6"/>
          <p:cNvSpPr>
            <a:spLocks noGrp="1"/>
          </p:cNvSpPr>
          <p:nvPr>
            <p:ph type="sldNum" sz="quarter" idx="7"/>
          </p:nvPr>
        </p:nvSpPr>
        <p:spPr>
          <a:xfrm>
            <a:off x="8374633" y="6509932"/>
            <a:ext cx="246379" cy="240665"/>
          </a:xfrm>
          <a:prstGeom prst="rect">
            <a:avLst/>
          </a:prstGeom>
        </p:spPr>
        <p:txBody>
          <a:bodyPr wrap="square" lIns="0" tIns="0" rIns="0" bIns="0">
            <a:spAutoFit/>
          </a:bodyPr>
          <a:lstStyle>
            <a:lvl1pPr>
              <a:defRPr sz="1400" b="0" i="0">
                <a:solidFill>
                  <a:schemeClr val="tx1"/>
                </a:solidFill>
                <a:latin typeface="Tahoma"/>
                <a:cs typeface="Tahoma"/>
              </a:defRPr>
            </a:lvl1pPr>
          </a:lstStyle>
          <a:p>
            <a:pPr marL="25400">
              <a:lnSpc>
                <a:spcPct val="100000"/>
              </a:lnSpc>
              <a:spcBef>
                <a:spcPts val="105"/>
              </a:spcBef>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object 2">
            <a:extLst>
              <a:ext uri="{FF2B5EF4-FFF2-40B4-BE49-F238E27FC236}">
                <a16:creationId xmlns:a16="http://schemas.microsoft.com/office/drawing/2014/main" id="{96BF3F56-F6CD-670A-A189-BA8AE4E1580E}"/>
              </a:ext>
            </a:extLst>
          </p:cNvPr>
          <p:cNvSpPr>
            <a:spLocks noGrp="1"/>
          </p:cNvSpPr>
          <p:nvPr>
            <p:ph type="title"/>
          </p:nvPr>
        </p:nvSpPr>
        <p:spPr>
          <a:xfrm>
            <a:off x="685800" y="1157288"/>
            <a:ext cx="8458200" cy="1244600"/>
          </a:xfrm>
        </p:spPr>
        <p:txBody>
          <a:bodyPr lIns="0" tIns="12065" rIns="0" bIns="0">
            <a:spAutoFit/>
          </a:bodyPr>
          <a:lstStyle/>
          <a:p>
            <a:pPr marL="2114550" indent="-2103438">
              <a:spcBef>
                <a:spcPts val="100"/>
              </a:spcBef>
            </a:pPr>
            <a:r>
              <a:rPr lang="en-US" altLang="en-US" sz="4000" dirty="0">
                <a:latin typeface="Times" panose="02020603050405020304" pitchFamily="18" charset="0"/>
                <a:ea typeface="Impact" panose="020B0806030902050204" pitchFamily="34" charset="0"/>
                <a:cs typeface="Times" panose="02020603050405020304" pitchFamily="18" charset="0"/>
              </a:rPr>
              <a:t>Introduction to Information and Communication Technologies</a:t>
            </a:r>
          </a:p>
        </p:txBody>
      </p:sp>
      <p:sp>
        <p:nvSpPr>
          <p:cNvPr id="5123" name="object 5">
            <a:extLst>
              <a:ext uri="{FF2B5EF4-FFF2-40B4-BE49-F238E27FC236}">
                <a16:creationId xmlns:a16="http://schemas.microsoft.com/office/drawing/2014/main" id="{3B04C9B4-790D-5933-20F8-B8EAD1CA8421}"/>
              </a:ext>
            </a:extLst>
          </p:cNvPr>
          <p:cNvSpPr>
            <a:spLocks/>
          </p:cNvSpPr>
          <p:nvPr/>
        </p:nvSpPr>
        <p:spPr bwMode="auto">
          <a:xfrm>
            <a:off x="2209800" y="2667000"/>
            <a:ext cx="4749800" cy="454025"/>
          </a:xfrm>
          <a:custGeom>
            <a:avLst/>
            <a:gdLst>
              <a:gd name="T0" fmla="*/ 4668749 w 4750434"/>
              <a:gd name="T1" fmla="*/ 0 h 454660"/>
              <a:gd name="T2" fmla="*/ 75602 w 4750434"/>
              <a:gd name="T3" fmla="*/ 0 h 454660"/>
              <a:gd name="T4" fmla="*/ 46183 w 4750434"/>
              <a:gd name="T5" fmla="*/ 5879 h 454660"/>
              <a:gd name="T6" fmla="*/ 22150 w 4750434"/>
              <a:gd name="T7" fmla="*/ 21898 h 454660"/>
              <a:gd name="T8" fmla="*/ 5942 w 4750434"/>
              <a:gd name="T9" fmla="*/ 45660 h 454660"/>
              <a:gd name="T10" fmla="*/ 0 w 4750434"/>
              <a:gd name="T11" fmla="*/ 74744 h 454660"/>
              <a:gd name="T12" fmla="*/ 0 w 4750434"/>
              <a:gd name="T13" fmla="*/ 373854 h 454660"/>
              <a:gd name="T14" fmla="*/ 5942 w 4750434"/>
              <a:gd name="T15" fmla="*/ 402993 h 454660"/>
              <a:gd name="T16" fmla="*/ 22150 w 4750434"/>
              <a:gd name="T17" fmla="*/ 426746 h 454660"/>
              <a:gd name="T18" fmla="*/ 46183 w 4750434"/>
              <a:gd name="T19" fmla="*/ 442741 h 454660"/>
              <a:gd name="T20" fmla="*/ 75602 w 4750434"/>
              <a:gd name="T21" fmla="*/ 448601 h 454660"/>
              <a:gd name="T22" fmla="*/ 4668749 w 4750434"/>
              <a:gd name="T23" fmla="*/ 448601 h 454660"/>
              <a:gd name="T24" fmla="*/ 4698169 w 4750434"/>
              <a:gd name="T25" fmla="*/ 442741 h 454660"/>
              <a:gd name="T26" fmla="*/ 4722200 w 4750434"/>
              <a:gd name="T27" fmla="*/ 426746 h 454660"/>
              <a:gd name="T28" fmla="*/ 4738406 w 4750434"/>
              <a:gd name="T29" fmla="*/ 402993 h 454660"/>
              <a:gd name="T30" fmla="*/ 4744351 w 4750434"/>
              <a:gd name="T31" fmla="*/ 373854 h 454660"/>
              <a:gd name="T32" fmla="*/ 4744351 w 4750434"/>
              <a:gd name="T33" fmla="*/ 74744 h 454660"/>
              <a:gd name="T34" fmla="*/ 4738406 w 4750434"/>
              <a:gd name="T35" fmla="*/ 45660 h 454660"/>
              <a:gd name="T36" fmla="*/ 4722200 w 4750434"/>
              <a:gd name="T37" fmla="*/ 21898 h 454660"/>
              <a:gd name="T38" fmla="*/ 4698169 w 4750434"/>
              <a:gd name="T39" fmla="*/ 5879 h 454660"/>
              <a:gd name="T40" fmla="*/ 4668749 w 4750434"/>
              <a:gd name="T41" fmla="*/ 0 h 454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50434" h="454660">
                <a:moveTo>
                  <a:pt x="4674361" y="0"/>
                </a:moveTo>
                <a:lnTo>
                  <a:pt x="75692" y="0"/>
                </a:lnTo>
                <a:lnTo>
                  <a:pt x="46237" y="5951"/>
                </a:lnTo>
                <a:lnTo>
                  <a:pt x="22177" y="22177"/>
                </a:lnTo>
                <a:lnTo>
                  <a:pt x="5951" y="46237"/>
                </a:lnTo>
                <a:lnTo>
                  <a:pt x="0" y="75691"/>
                </a:lnTo>
                <a:lnTo>
                  <a:pt x="0" y="378587"/>
                </a:lnTo>
                <a:lnTo>
                  <a:pt x="5951" y="408094"/>
                </a:lnTo>
                <a:lnTo>
                  <a:pt x="22177" y="432149"/>
                </a:lnTo>
                <a:lnTo>
                  <a:pt x="46237" y="448345"/>
                </a:lnTo>
                <a:lnTo>
                  <a:pt x="75692" y="454279"/>
                </a:lnTo>
                <a:lnTo>
                  <a:pt x="4674361" y="454279"/>
                </a:lnTo>
                <a:lnTo>
                  <a:pt x="4703816" y="448345"/>
                </a:lnTo>
                <a:lnTo>
                  <a:pt x="4727876" y="432149"/>
                </a:lnTo>
                <a:lnTo>
                  <a:pt x="4744102" y="408094"/>
                </a:lnTo>
                <a:lnTo>
                  <a:pt x="4750054" y="378587"/>
                </a:lnTo>
                <a:lnTo>
                  <a:pt x="4750054" y="75691"/>
                </a:lnTo>
                <a:lnTo>
                  <a:pt x="4744102" y="46237"/>
                </a:lnTo>
                <a:lnTo>
                  <a:pt x="4727876" y="22177"/>
                </a:lnTo>
                <a:lnTo>
                  <a:pt x="4703816" y="5951"/>
                </a:lnTo>
                <a:lnTo>
                  <a:pt x="4674361" y="0"/>
                </a:lnTo>
                <a:close/>
              </a:path>
            </a:pathLst>
          </a:custGeom>
          <a:solidFill>
            <a:srgbClr val="333399"/>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a:p>
        </p:txBody>
      </p:sp>
      <p:sp>
        <p:nvSpPr>
          <p:cNvPr id="5124" name="object 6">
            <a:extLst>
              <a:ext uri="{FF2B5EF4-FFF2-40B4-BE49-F238E27FC236}">
                <a16:creationId xmlns:a16="http://schemas.microsoft.com/office/drawing/2014/main" id="{56066227-ACFF-B9C5-5CD7-3C614C3F6D0B}"/>
              </a:ext>
            </a:extLst>
          </p:cNvPr>
          <p:cNvSpPr>
            <a:spLocks/>
          </p:cNvSpPr>
          <p:nvPr/>
        </p:nvSpPr>
        <p:spPr bwMode="auto">
          <a:xfrm>
            <a:off x="2209800" y="2667000"/>
            <a:ext cx="4749800" cy="454025"/>
          </a:xfrm>
          <a:custGeom>
            <a:avLst/>
            <a:gdLst>
              <a:gd name="T0" fmla="*/ 0 w 4750434"/>
              <a:gd name="T1" fmla="*/ 74744 h 454660"/>
              <a:gd name="T2" fmla="*/ 5942 w 4750434"/>
              <a:gd name="T3" fmla="*/ 45660 h 454660"/>
              <a:gd name="T4" fmla="*/ 22150 w 4750434"/>
              <a:gd name="T5" fmla="*/ 21898 h 454660"/>
              <a:gd name="T6" fmla="*/ 46183 w 4750434"/>
              <a:gd name="T7" fmla="*/ 5879 h 454660"/>
              <a:gd name="T8" fmla="*/ 75602 w 4750434"/>
              <a:gd name="T9" fmla="*/ 0 h 454660"/>
              <a:gd name="T10" fmla="*/ 4668749 w 4750434"/>
              <a:gd name="T11" fmla="*/ 0 h 454660"/>
              <a:gd name="T12" fmla="*/ 4698169 w 4750434"/>
              <a:gd name="T13" fmla="*/ 5879 h 454660"/>
              <a:gd name="T14" fmla="*/ 4722200 w 4750434"/>
              <a:gd name="T15" fmla="*/ 21898 h 454660"/>
              <a:gd name="T16" fmla="*/ 4738406 w 4750434"/>
              <a:gd name="T17" fmla="*/ 45660 h 454660"/>
              <a:gd name="T18" fmla="*/ 4744351 w 4750434"/>
              <a:gd name="T19" fmla="*/ 74744 h 454660"/>
              <a:gd name="T20" fmla="*/ 4744351 w 4750434"/>
              <a:gd name="T21" fmla="*/ 373854 h 454660"/>
              <a:gd name="T22" fmla="*/ 4738406 w 4750434"/>
              <a:gd name="T23" fmla="*/ 402993 h 454660"/>
              <a:gd name="T24" fmla="*/ 4722200 w 4750434"/>
              <a:gd name="T25" fmla="*/ 426746 h 454660"/>
              <a:gd name="T26" fmla="*/ 4698169 w 4750434"/>
              <a:gd name="T27" fmla="*/ 442741 h 454660"/>
              <a:gd name="T28" fmla="*/ 4668749 w 4750434"/>
              <a:gd name="T29" fmla="*/ 448601 h 454660"/>
              <a:gd name="T30" fmla="*/ 75602 w 4750434"/>
              <a:gd name="T31" fmla="*/ 448601 h 454660"/>
              <a:gd name="T32" fmla="*/ 46183 w 4750434"/>
              <a:gd name="T33" fmla="*/ 442741 h 454660"/>
              <a:gd name="T34" fmla="*/ 22150 w 4750434"/>
              <a:gd name="T35" fmla="*/ 426746 h 454660"/>
              <a:gd name="T36" fmla="*/ 5942 w 4750434"/>
              <a:gd name="T37" fmla="*/ 402993 h 454660"/>
              <a:gd name="T38" fmla="*/ 0 w 4750434"/>
              <a:gd name="T39" fmla="*/ 373854 h 454660"/>
              <a:gd name="T40" fmla="*/ 0 w 4750434"/>
              <a:gd name="T41" fmla="*/ 74744 h 45466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750434" h="454660">
                <a:moveTo>
                  <a:pt x="0" y="75691"/>
                </a:moveTo>
                <a:lnTo>
                  <a:pt x="5951" y="46237"/>
                </a:lnTo>
                <a:lnTo>
                  <a:pt x="22177" y="22177"/>
                </a:lnTo>
                <a:lnTo>
                  <a:pt x="46237" y="5951"/>
                </a:lnTo>
                <a:lnTo>
                  <a:pt x="75692" y="0"/>
                </a:lnTo>
                <a:lnTo>
                  <a:pt x="4674361" y="0"/>
                </a:lnTo>
                <a:lnTo>
                  <a:pt x="4703816" y="5951"/>
                </a:lnTo>
                <a:lnTo>
                  <a:pt x="4727876" y="22177"/>
                </a:lnTo>
                <a:lnTo>
                  <a:pt x="4744102" y="46237"/>
                </a:lnTo>
                <a:lnTo>
                  <a:pt x="4750054" y="75691"/>
                </a:lnTo>
                <a:lnTo>
                  <a:pt x="4750054" y="378587"/>
                </a:lnTo>
                <a:lnTo>
                  <a:pt x="4744102" y="408094"/>
                </a:lnTo>
                <a:lnTo>
                  <a:pt x="4727876" y="432149"/>
                </a:lnTo>
                <a:lnTo>
                  <a:pt x="4703816" y="448345"/>
                </a:lnTo>
                <a:lnTo>
                  <a:pt x="4674361" y="454279"/>
                </a:lnTo>
                <a:lnTo>
                  <a:pt x="75692" y="454279"/>
                </a:lnTo>
                <a:lnTo>
                  <a:pt x="46237" y="448345"/>
                </a:lnTo>
                <a:lnTo>
                  <a:pt x="22177" y="432149"/>
                </a:lnTo>
                <a:lnTo>
                  <a:pt x="5951" y="408094"/>
                </a:lnTo>
                <a:lnTo>
                  <a:pt x="0" y="378587"/>
                </a:lnTo>
                <a:lnTo>
                  <a:pt x="0" y="75691"/>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4103" name="object 7">
            <a:extLst>
              <a:ext uri="{FF2B5EF4-FFF2-40B4-BE49-F238E27FC236}">
                <a16:creationId xmlns:a16="http://schemas.microsoft.com/office/drawing/2014/main" id="{03D4C37B-8323-49E8-563C-C4540E0E9648}"/>
              </a:ext>
            </a:extLst>
          </p:cNvPr>
          <p:cNvSpPr txBox="1">
            <a:spLocks noChangeArrowheads="1"/>
          </p:cNvSpPr>
          <p:nvPr/>
        </p:nvSpPr>
        <p:spPr bwMode="auto">
          <a:xfrm>
            <a:off x="685800" y="2590800"/>
            <a:ext cx="7696200" cy="249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60020" rIns="0" bIns="0">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algn="ctr">
              <a:spcBef>
                <a:spcPts val="1263"/>
              </a:spcBef>
              <a:defRPr/>
            </a:pPr>
            <a:r>
              <a:rPr lang="en-US" altLang="en-US" sz="2000" dirty="0">
                <a:solidFill>
                  <a:srgbClr val="FFFFFF"/>
                </a:solidFill>
                <a:latin typeface="Impact" panose="020B0806030902050204" pitchFamily="34" charset="0"/>
                <a:ea typeface="Impact" panose="020B0806030902050204" pitchFamily="34" charset="0"/>
                <a:cs typeface="Impact" panose="020B0806030902050204" pitchFamily="34" charset="0"/>
              </a:rPr>
              <a:t>Lecture # 2</a:t>
            </a:r>
            <a:endParaRPr lang="en-US" altLang="en-US" sz="2000" dirty="0">
              <a:latin typeface="Impact" panose="020B0806030902050204" pitchFamily="34" charset="0"/>
              <a:ea typeface="Impact" panose="020B0806030902050204" pitchFamily="34" charset="0"/>
              <a:cs typeface="Impact" panose="020B0806030902050204" pitchFamily="34" charset="0"/>
            </a:endParaRPr>
          </a:p>
          <a:p>
            <a:pPr algn="ctr">
              <a:spcBef>
                <a:spcPts val="1625"/>
              </a:spcBef>
              <a:defRPr/>
            </a:pPr>
            <a:r>
              <a:rPr lang="en-US" altLang="en-US" sz="1600" dirty="0">
                <a:solidFill>
                  <a:srgbClr val="002060"/>
                </a:solidFill>
                <a:ea typeface="Georgia" panose="02040502050405020303" pitchFamily="18" charset="0"/>
                <a:cs typeface="Times" panose="02020603050405020304" pitchFamily="18" charset="0"/>
              </a:rPr>
              <a:t>Department of Computer Science  </a:t>
            </a:r>
          </a:p>
          <a:p>
            <a:pPr algn="ctr">
              <a:defRPr/>
            </a:pPr>
            <a:r>
              <a:rPr lang="en-US" altLang="en-US" dirty="0">
                <a:solidFill>
                  <a:srgbClr val="002060"/>
                </a:solidFill>
              </a:rPr>
              <a:t>The slides are adapted from the publisher’s material</a:t>
            </a:r>
            <a:endParaRPr lang="en-US" sz="1800" b="0" i="0" u="none" strike="noStrike" baseline="0" dirty="0">
              <a:solidFill>
                <a:srgbClr val="000000"/>
              </a:solidFill>
              <a:latin typeface="Times New Roman" panose="02020603050405020304" pitchFamily="18" charset="0"/>
            </a:endParaRPr>
          </a:p>
          <a:p>
            <a:pPr algn="ctr"/>
            <a:r>
              <a:rPr lang="en-US" sz="1800" b="0" i="0" u="none" strike="noStrike" baseline="0" dirty="0">
                <a:solidFill>
                  <a:srgbClr val="002060"/>
                </a:solidFill>
                <a:latin typeface="Times New Roman" panose="02020603050405020304" pitchFamily="18" charset="0"/>
              </a:rPr>
              <a:t>Understanding Computers: Today and Tomorrow (Ch2)</a:t>
            </a:r>
          </a:p>
          <a:p>
            <a:r>
              <a:rPr lang="en-US" sz="1800" b="0" i="0" u="none" strike="noStrike" baseline="0" dirty="0">
                <a:solidFill>
                  <a:srgbClr val="000000"/>
                </a:solidFill>
                <a:latin typeface="Times New Roman" panose="02020603050405020304" pitchFamily="18" charset="0"/>
              </a:rPr>
              <a:t>	</a:t>
            </a:r>
          </a:p>
          <a:p>
            <a:pPr algn="ctr">
              <a:defRPr/>
            </a:pPr>
            <a:r>
              <a:rPr lang="en-US" altLang="en-US" dirty="0">
                <a:solidFill>
                  <a:schemeClr val="bg2"/>
                </a:solidFill>
              </a:rPr>
              <a:t> </a:t>
            </a:r>
            <a:endParaRPr lang="en-US" altLang="en-US" sz="1600" dirty="0">
              <a:solidFill>
                <a:schemeClr val="bg2"/>
              </a:solidFill>
              <a:latin typeface="Georgia" panose="02040502050405020303" pitchFamily="18" charset="0"/>
              <a:ea typeface="Georgia" panose="02040502050405020303" pitchFamily="18" charset="0"/>
              <a:cs typeface="Georgia" panose="02040502050405020303" pitchFamily="18" charset="0"/>
            </a:endParaRPr>
          </a:p>
          <a:p>
            <a:pPr>
              <a:defRPr/>
            </a:pPr>
            <a:endParaRPr lang="en-US" altLang="en-US" sz="1800"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1">
            <a:extLst>
              <a:ext uri="{FF2B5EF4-FFF2-40B4-BE49-F238E27FC236}">
                <a16:creationId xmlns:a16="http://schemas.microsoft.com/office/drawing/2014/main" id="{61120C23-A020-F37C-7F86-4BD64F4C1186}"/>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0AE2FDB-AD47-468C-9A12-3827A3AD37B9}" type="slidenum">
              <a:rPr lang="en-US" altLang="en-US" sz="1200">
                <a:solidFill>
                  <a:schemeClr val="bg1"/>
                </a:solidFill>
              </a:rPr>
              <a:pPr algn="r" eaLnBrk="1" hangingPunct="1"/>
              <a:t>10</a:t>
            </a:fld>
            <a:endParaRPr lang="en-US" altLang="en-US" sz="1200">
              <a:solidFill>
                <a:schemeClr val="bg1"/>
              </a:solidFill>
            </a:endParaRPr>
          </a:p>
        </p:txBody>
      </p:sp>
      <p:sp>
        <p:nvSpPr>
          <p:cNvPr id="18435" name="Title 1">
            <a:extLst>
              <a:ext uri="{FF2B5EF4-FFF2-40B4-BE49-F238E27FC236}">
                <a16:creationId xmlns:a16="http://schemas.microsoft.com/office/drawing/2014/main" id="{D4973D42-B4F5-A56A-AB84-B0A7A67D3DD8}"/>
              </a:ext>
            </a:extLst>
          </p:cNvPr>
          <p:cNvSpPr>
            <a:spLocks noGrp="1"/>
          </p:cNvSpPr>
          <p:nvPr>
            <p:ph type="title" idx="4294967295"/>
          </p:nvPr>
        </p:nvSpPr>
        <p:spPr>
          <a:xfrm>
            <a:off x="576263" y="228600"/>
            <a:ext cx="3713479" cy="574039"/>
          </a:xfrm>
        </p:spPr>
        <p:txBody>
          <a:bodyPr anchor="b"/>
          <a:lstStyle/>
          <a:p>
            <a:pPr eaLnBrk="1" hangingPunct="1"/>
            <a:r>
              <a:rPr lang="en-US" altLang="en-US" dirty="0"/>
              <a:t>The Motherboard</a:t>
            </a:r>
          </a:p>
        </p:txBody>
      </p:sp>
      <p:sp>
        <p:nvSpPr>
          <p:cNvPr id="48131" name="Content Placeholder 2">
            <a:extLst>
              <a:ext uri="{FF2B5EF4-FFF2-40B4-BE49-F238E27FC236}">
                <a16:creationId xmlns:a16="http://schemas.microsoft.com/office/drawing/2014/main" id="{34361E6F-7B87-B87F-44F4-2FBABF5543A6}"/>
              </a:ext>
            </a:extLst>
          </p:cNvPr>
          <p:cNvSpPr>
            <a:spLocks noGrp="1"/>
          </p:cNvSpPr>
          <p:nvPr>
            <p:ph idx="4294967295"/>
          </p:nvPr>
        </p:nvSpPr>
        <p:spPr>
          <a:xfrm>
            <a:off x="347186" y="1371600"/>
            <a:ext cx="7885112" cy="2391424"/>
          </a:xfrm>
        </p:spPr>
        <p:txBody>
          <a:bodyPr/>
          <a:lstStyle/>
          <a:p>
            <a:pPr eaLnBrk="1" hangingPunct="1">
              <a:spcBef>
                <a:spcPct val="10000"/>
              </a:spcBef>
              <a:spcAft>
                <a:spcPct val="10000"/>
              </a:spcAft>
            </a:pPr>
            <a:r>
              <a:rPr lang="en-US" altLang="en-US" sz="2400" b="1" dirty="0">
                <a:latin typeface="Tahoma" panose="020B0604030504040204" pitchFamily="34" charset="0"/>
                <a:ea typeface="Tahoma" panose="020B0604030504040204" pitchFamily="34" charset="0"/>
                <a:cs typeface="Tahoma" panose="020B0604030504040204" pitchFamily="34" charset="0"/>
              </a:rPr>
              <a:t>Motherboard or system board: </a:t>
            </a:r>
            <a:r>
              <a:rPr lang="en-US" altLang="en-US" sz="2400" dirty="0">
                <a:latin typeface="Tahoma" panose="020B0604030504040204" pitchFamily="34" charset="0"/>
                <a:ea typeface="Tahoma" panose="020B0604030504040204" pitchFamily="34" charset="0"/>
                <a:cs typeface="Tahoma" panose="020B0604030504040204" pitchFamily="34" charset="0"/>
              </a:rPr>
              <a:t>The main circuit board inside the system unit. Also called </a:t>
            </a:r>
            <a:r>
              <a:rPr lang="en-US" altLang="en-US" sz="2400" b="1" dirty="0">
                <a:latin typeface="Tahoma" panose="020B0604030504040204" pitchFamily="34" charset="0"/>
                <a:ea typeface="Tahoma" panose="020B0604030504040204" pitchFamily="34" charset="0"/>
                <a:cs typeface="Tahoma" panose="020B0604030504040204" pitchFamily="34" charset="0"/>
              </a:rPr>
              <a:t>main board/ system board.</a:t>
            </a:r>
          </a:p>
          <a:p>
            <a:pPr marL="742950" lvl="1" indent="-285750" eaLnBrk="1" hangingPunct="1">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 communication medium for the entire computer system.</a:t>
            </a:r>
          </a:p>
          <a:p>
            <a:pPr marL="742950" lvl="1" indent="-285750" eaLnBrk="1" hangingPunct="1">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All devices must connect to the motherboard. </a:t>
            </a:r>
          </a:p>
          <a:p>
            <a:pPr marL="742950" lvl="1" indent="-285750" eaLnBrk="1" hangingPunct="1">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Houses essential components like the processor, memory, expansion slots.</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1">
            <a:extLst>
              <a:ext uri="{FF2B5EF4-FFF2-40B4-BE49-F238E27FC236}">
                <a16:creationId xmlns:a16="http://schemas.microsoft.com/office/drawing/2014/main" id="{94CB4CA4-DBB4-EEA5-6190-463A4F0FA93B}"/>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20D170DD-D8DE-4449-9D29-97699A72472F}" type="slidenum">
              <a:rPr lang="en-US" altLang="en-US" sz="1200">
                <a:solidFill>
                  <a:schemeClr val="bg1"/>
                </a:solidFill>
              </a:rPr>
              <a:pPr algn="r" eaLnBrk="1" hangingPunct="1"/>
              <a:t>11</a:t>
            </a:fld>
            <a:endParaRPr lang="en-US" altLang="en-US" sz="1200">
              <a:solidFill>
                <a:schemeClr val="bg1"/>
              </a:solidFill>
            </a:endParaRPr>
          </a:p>
        </p:txBody>
      </p:sp>
      <p:sp>
        <p:nvSpPr>
          <p:cNvPr id="19459" name="Title 1">
            <a:extLst>
              <a:ext uri="{FF2B5EF4-FFF2-40B4-BE49-F238E27FC236}">
                <a16:creationId xmlns:a16="http://schemas.microsoft.com/office/drawing/2014/main" id="{F825EFA6-9184-3E7A-55C3-9AD766C68EA0}"/>
              </a:ext>
            </a:extLst>
          </p:cNvPr>
          <p:cNvSpPr>
            <a:spLocks noGrp="1"/>
          </p:cNvSpPr>
          <p:nvPr>
            <p:ph type="title" idx="4294967295"/>
          </p:nvPr>
        </p:nvSpPr>
        <p:spPr>
          <a:xfrm>
            <a:off x="564043" y="578807"/>
            <a:ext cx="6400800" cy="553998"/>
          </a:xfrm>
        </p:spPr>
        <p:txBody>
          <a:bodyPr anchor="b"/>
          <a:lstStyle/>
          <a:p>
            <a:pPr eaLnBrk="1" hangingPunct="1"/>
            <a:r>
              <a:rPr lang="en-US" altLang="en-US" dirty="0"/>
              <a:t>The CPU- </a:t>
            </a:r>
            <a:r>
              <a:rPr lang="en-US" altLang="en-US" sz="2800" dirty="0">
                <a:solidFill>
                  <a:srgbClr val="FF0000"/>
                </a:solidFill>
              </a:rPr>
              <a:t>Brain of the computer</a:t>
            </a:r>
            <a:endParaRPr lang="en-US" altLang="en-US" dirty="0">
              <a:solidFill>
                <a:srgbClr val="FF0000"/>
              </a:solidFill>
            </a:endParaRPr>
          </a:p>
        </p:txBody>
      </p:sp>
      <p:sp>
        <p:nvSpPr>
          <p:cNvPr id="50179" name="Content Placeholder 2">
            <a:extLst>
              <a:ext uri="{FF2B5EF4-FFF2-40B4-BE49-F238E27FC236}">
                <a16:creationId xmlns:a16="http://schemas.microsoft.com/office/drawing/2014/main" id="{04DA3E38-CE33-68AD-7E50-E988AA2C2D3B}"/>
              </a:ext>
            </a:extLst>
          </p:cNvPr>
          <p:cNvSpPr>
            <a:spLocks noGrp="1"/>
          </p:cNvSpPr>
          <p:nvPr>
            <p:ph idx="4294967295"/>
          </p:nvPr>
        </p:nvSpPr>
        <p:spPr>
          <a:xfrm>
            <a:off x="542778" y="1066800"/>
            <a:ext cx="8372622" cy="2234458"/>
          </a:xfrm>
        </p:spPr>
        <p:txBody>
          <a:bodyPr/>
          <a:lstStyle/>
          <a:p>
            <a:pPr eaLnBrk="1" hangingPunct="1">
              <a:lnSpc>
                <a:spcPct val="90000"/>
              </a:lnSpc>
              <a:spcAft>
                <a:spcPct val="20000"/>
              </a:spcAft>
            </a:pPr>
            <a:r>
              <a:rPr lang="en-US" altLang="en-US" sz="2400" b="1" dirty="0"/>
              <a:t>Central processing unit (CPU): </a:t>
            </a:r>
            <a:r>
              <a:rPr lang="en-US" altLang="en-US" sz="2400" dirty="0"/>
              <a:t>connected directly to the motherboard</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Does the vast majority of processing for a computer</a:t>
            </a:r>
          </a:p>
          <a:p>
            <a:pPr marL="742950" lvl="1" indent="-285750" eaLnBrk="1" hangingPunct="1">
              <a:lnSpc>
                <a:spcPct val="90000"/>
              </a:lnSpc>
              <a:spcAft>
                <a:spcPct val="20000"/>
              </a:spcAft>
              <a:buFont typeface="Wingdings" panose="05000000000000000000" pitchFamily="2" charset="2"/>
              <a:buChar char="§"/>
            </a:pPr>
            <a:r>
              <a:rPr lang="en-US" b="1" dirty="0"/>
              <a:t>Processes calculations</a:t>
            </a:r>
            <a:r>
              <a:rPr lang="en-US" dirty="0"/>
              <a:t> and </a:t>
            </a:r>
            <a:r>
              <a:rPr lang="en-US" b="1" dirty="0"/>
              <a:t>transfers data</a:t>
            </a:r>
            <a:r>
              <a:rPr lang="en-US" dirty="0"/>
              <a:t> between different components.</a:t>
            </a:r>
            <a:endParaRPr lang="en-US" altLang="en-US" dirty="0">
              <a:latin typeface="Tahoma" panose="020B0604030504040204" pitchFamily="34" charset="0"/>
              <a:ea typeface="Tahoma" panose="020B0604030504040204" pitchFamily="34" charset="0"/>
              <a:cs typeface="Tahoma" panose="020B0604030504040204" pitchFamily="34" charset="0"/>
            </a:endParaRP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Also called a processor; called a microprocessor when talking about personal </a:t>
            </a:r>
            <a:r>
              <a:rPr lang="en-US" altLang="en-US" dirty="0" err="1">
                <a:latin typeface="Tahoma" panose="020B0604030504040204" pitchFamily="34" charset="0"/>
                <a:ea typeface="Tahoma" panose="020B0604030504040204" pitchFamily="34" charset="0"/>
                <a:cs typeface="Tahoma" panose="020B0604030504040204" pitchFamily="34" charset="0"/>
              </a:rPr>
              <a:t>computesr</a:t>
            </a:r>
            <a:endParaRPr lang="en-US" altLang="en-US" dirty="0">
              <a:latin typeface="Tahoma" panose="020B0604030504040204" pitchFamily="34" charset="0"/>
              <a:ea typeface="Tahoma" panose="020B0604030504040204" pitchFamily="34" charset="0"/>
              <a:cs typeface="Tahoma" panose="020B0604030504040204" pitchFamily="34" charset="0"/>
            </a:endParaRPr>
          </a:p>
          <a:p>
            <a:pPr eaLnBrk="1" hangingPunct="1">
              <a:lnSpc>
                <a:spcPct val="90000"/>
              </a:lnSpc>
              <a:spcAft>
                <a:spcPct val="20000"/>
              </a:spcAft>
            </a:pPr>
            <a:endParaRPr lang="en-US" altLang="en-US" sz="2400"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0C887-CABA-C4DB-BE46-E1650931E381}"/>
              </a:ext>
            </a:extLst>
          </p:cNvPr>
          <p:cNvSpPr>
            <a:spLocks noGrp="1"/>
          </p:cNvSpPr>
          <p:nvPr>
            <p:ph type="title"/>
          </p:nvPr>
        </p:nvSpPr>
        <p:spPr>
          <a:xfrm>
            <a:off x="1229969" y="590144"/>
            <a:ext cx="6266461" cy="1107996"/>
          </a:xfrm>
        </p:spPr>
        <p:txBody>
          <a:bodyPr/>
          <a:lstStyle/>
          <a:p>
            <a:r>
              <a:rPr lang="en-US" dirty="0"/>
              <a:t>Multi-core processors</a:t>
            </a:r>
          </a:p>
        </p:txBody>
      </p:sp>
      <p:sp>
        <p:nvSpPr>
          <p:cNvPr id="3" name="Text Placeholder 2">
            <a:extLst>
              <a:ext uri="{FF2B5EF4-FFF2-40B4-BE49-F238E27FC236}">
                <a16:creationId xmlns:a16="http://schemas.microsoft.com/office/drawing/2014/main" id="{BAF391FA-BD91-1A01-10B9-07ADFB7862AE}"/>
              </a:ext>
            </a:extLst>
          </p:cNvPr>
          <p:cNvSpPr>
            <a:spLocks noGrp="1"/>
          </p:cNvSpPr>
          <p:nvPr>
            <p:ph type="body" idx="1"/>
          </p:nvPr>
        </p:nvSpPr>
        <p:spPr>
          <a:xfrm>
            <a:off x="515099" y="1524000"/>
            <a:ext cx="7696200" cy="3447098"/>
          </a:xfrm>
        </p:spPr>
        <p:txBody>
          <a:bodyPr/>
          <a:lstStyle/>
          <a:p>
            <a:pPr marL="457200" indent="-457200" algn="just">
              <a:buFont typeface="Arial" panose="020B0604020202020204" pitchFamily="34" charset="0"/>
              <a:buChar char="•"/>
            </a:pPr>
            <a:r>
              <a:rPr lang="en-US" dirty="0"/>
              <a:t>All functions of the processor usually are on a single chip in personal computers.</a:t>
            </a:r>
          </a:p>
          <a:p>
            <a:pPr marL="457200" indent="-457200" algn="just">
              <a:buFont typeface="Arial" panose="020B0604020202020204" pitchFamily="34" charset="0"/>
              <a:buChar char="•"/>
            </a:pPr>
            <a:r>
              <a:rPr lang="en-US" dirty="0"/>
              <a:t> The manufacturers of processor chips are also producing multi-core processors.</a:t>
            </a:r>
          </a:p>
          <a:p>
            <a:pPr marL="457200" indent="-457200" algn="just">
              <a:buFont typeface="Arial" panose="020B0604020202020204" pitchFamily="34" charset="0"/>
              <a:buChar char="•"/>
            </a:pPr>
            <a:r>
              <a:rPr lang="en-US" dirty="0"/>
              <a:t> A single chip that contains two or more separate processors is known as a multi-core processor. </a:t>
            </a:r>
          </a:p>
          <a:p>
            <a:pPr marL="457200" indent="-457200" algn="just">
              <a:buFont typeface="Arial" panose="020B0604020202020204" pitchFamily="34" charset="0"/>
              <a:buChar char="•"/>
            </a:pPr>
            <a:r>
              <a:rPr lang="en-US" dirty="0"/>
              <a:t>Multi-core processing reduces access time and increases overall processing speed. </a:t>
            </a:r>
          </a:p>
        </p:txBody>
      </p:sp>
    </p:spTree>
    <p:extLst>
      <p:ext uri="{BB962C8B-B14F-4D97-AF65-F5344CB8AC3E}">
        <p14:creationId xmlns:p14="http://schemas.microsoft.com/office/powerpoint/2010/main" val="388833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CA696-9B4B-0F91-F104-27C3580DA088}"/>
              </a:ext>
            </a:extLst>
          </p:cNvPr>
          <p:cNvSpPr>
            <a:spLocks noGrp="1"/>
          </p:cNvSpPr>
          <p:nvPr>
            <p:ph type="title"/>
          </p:nvPr>
        </p:nvSpPr>
        <p:spPr>
          <a:xfrm>
            <a:off x="1235285" y="579512"/>
            <a:ext cx="6266461" cy="1107996"/>
          </a:xfrm>
        </p:spPr>
        <p:txBody>
          <a:bodyPr/>
          <a:lstStyle/>
          <a:p>
            <a:r>
              <a:rPr lang="en-US" dirty="0"/>
              <a:t>Multi-core processors</a:t>
            </a:r>
          </a:p>
        </p:txBody>
      </p:sp>
      <p:sp>
        <p:nvSpPr>
          <p:cNvPr id="3" name="Text Placeholder 2">
            <a:extLst>
              <a:ext uri="{FF2B5EF4-FFF2-40B4-BE49-F238E27FC236}">
                <a16:creationId xmlns:a16="http://schemas.microsoft.com/office/drawing/2014/main" id="{681C593A-891E-B6E7-DDC1-44DA7D0C296E}"/>
              </a:ext>
            </a:extLst>
          </p:cNvPr>
          <p:cNvSpPr>
            <a:spLocks noGrp="1"/>
          </p:cNvSpPr>
          <p:nvPr>
            <p:ph type="body" idx="1"/>
          </p:nvPr>
        </p:nvSpPr>
        <p:spPr>
          <a:xfrm>
            <a:off x="1121760" y="1828800"/>
            <a:ext cx="6493509" cy="3447098"/>
          </a:xfrm>
        </p:spPr>
        <p:txBody>
          <a:bodyPr/>
          <a:lstStyle/>
          <a:p>
            <a:pPr marL="457200" indent="-457200" algn="just">
              <a:buFont typeface="Arial" panose="020B0604020202020204" pitchFamily="34" charset="0"/>
              <a:buChar char="•"/>
            </a:pPr>
            <a:r>
              <a:rPr lang="en-US" dirty="0"/>
              <a:t>For example, if one core is busy executing an instruction, another can handle incoming data or instructions. </a:t>
            </a:r>
          </a:p>
          <a:p>
            <a:pPr marL="457200" indent="-457200" algn="just">
              <a:buFont typeface="Arial" panose="020B0604020202020204" pitchFamily="34" charset="0"/>
              <a:buChar char="•"/>
            </a:pPr>
            <a:endParaRPr lang="en-US" dirty="0"/>
          </a:p>
          <a:p>
            <a:pPr marL="457200" indent="-457200" algn="just">
              <a:buFont typeface="Arial" panose="020B0604020202020204" pitchFamily="34" charset="0"/>
              <a:buChar char="•"/>
            </a:pPr>
            <a:r>
              <a:rPr lang="en-US" dirty="0"/>
              <a:t>Multi-core processors include dual-core, quad-core, six-core, and eight-core. AMD and Intel offer multi-core processors.</a:t>
            </a:r>
          </a:p>
        </p:txBody>
      </p:sp>
    </p:spTree>
    <p:extLst>
      <p:ext uri="{BB962C8B-B14F-4D97-AF65-F5344CB8AC3E}">
        <p14:creationId xmlns:p14="http://schemas.microsoft.com/office/powerpoint/2010/main" val="1388736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30FCC-FC02-EDF3-DD92-ABF72D2B9BB5}"/>
              </a:ext>
            </a:extLst>
          </p:cNvPr>
          <p:cNvSpPr>
            <a:spLocks noGrp="1"/>
          </p:cNvSpPr>
          <p:nvPr>
            <p:ph type="title"/>
          </p:nvPr>
        </p:nvSpPr>
        <p:spPr>
          <a:xfrm>
            <a:off x="1295400" y="563563"/>
            <a:ext cx="5867400" cy="1107996"/>
          </a:xfrm>
        </p:spPr>
        <p:txBody>
          <a:bodyPr/>
          <a:lstStyle/>
          <a:p>
            <a:r>
              <a:rPr lang="en-US" dirty="0"/>
              <a:t>Multi-core processors</a:t>
            </a:r>
          </a:p>
        </p:txBody>
      </p:sp>
      <p:sp>
        <p:nvSpPr>
          <p:cNvPr id="3" name="Text Placeholder 2">
            <a:extLst>
              <a:ext uri="{FF2B5EF4-FFF2-40B4-BE49-F238E27FC236}">
                <a16:creationId xmlns:a16="http://schemas.microsoft.com/office/drawing/2014/main" id="{3E52C81C-8AF4-E052-0809-8EA2EDC1D818}"/>
              </a:ext>
            </a:extLst>
          </p:cNvPr>
          <p:cNvSpPr>
            <a:spLocks noGrp="1"/>
          </p:cNvSpPr>
          <p:nvPr>
            <p:ph type="body" idx="1"/>
          </p:nvPr>
        </p:nvSpPr>
        <p:spPr>
          <a:xfrm>
            <a:off x="1647570" y="1671559"/>
            <a:ext cx="6493509" cy="2985433"/>
          </a:xfrm>
        </p:spPr>
        <p:txBody>
          <a:bodyPr/>
          <a:lstStyle/>
          <a:p>
            <a:pPr algn="just"/>
            <a:r>
              <a:rPr lang="en-US" dirty="0"/>
              <a:t>Two common multi-core processors are as follows:</a:t>
            </a:r>
          </a:p>
          <a:p>
            <a:pPr algn="just">
              <a:buFont typeface="+mj-lt"/>
              <a:buAutoNum type="arabicPeriod"/>
            </a:pPr>
            <a:r>
              <a:rPr lang="en-US" b="1" dirty="0"/>
              <a:t>Dual-core Processor</a:t>
            </a:r>
            <a:endParaRPr lang="en-US" dirty="0"/>
          </a:p>
          <a:p>
            <a:pPr marL="742950" lvl="1" indent="-285750" algn="just">
              <a:buFont typeface="+mj-lt"/>
              <a:buAutoNum type="arabicPeriod"/>
            </a:pPr>
            <a:r>
              <a:rPr lang="en-US" dirty="0"/>
              <a:t>A dual-core processor chip contains two separate processors.</a:t>
            </a:r>
          </a:p>
          <a:p>
            <a:pPr algn="just">
              <a:buFont typeface="+mj-lt"/>
              <a:buAutoNum type="arabicPeriod"/>
            </a:pPr>
            <a:r>
              <a:rPr lang="en-US" b="1" dirty="0"/>
              <a:t>Quad-core Processor</a:t>
            </a:r>
            <a:endParaRPr lang="en-US" dirty="0"/>
          </a:p>
          <a:p>
            <a:pPr marL="742950" lvl="1" indent="-285750" algn="just">
              <a:buFont typeface="+mj-lt"/>
              <a:buAutoNum type="arabicPeriod"/>
            </a:pPr>
            <a:r>
              <a:rPr lang="en-US" dirty="0"/>
              <a:t>A quad-core processor chip contains four separate processors.</a:t>
            </a:r>
          </a:p>
          <a:p>
            <a:pPr algn="just"/>
            <a:endParaRPr lang="en-US" dirty="0"/>
          </a:p>
        </p:txBody>
      </p:sp>
    </p:spTree>
    <p:extLst>
      <p:ext uri="{BB962C8B-B14F-4D97-AF65-F5344CB8AC3E}">
        <p14:creationId xmlns:p14="http://schemas.microsoft.com/office/powerpoint/2010/main" val="3400243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1">
            <a:extLst>
              <a:ext uri="{FF2B5EF4-FFF2-40B4-BE49-F238E27FC236}">
                <a16:creationId xmlns:a16="http://schemas.microsoft.com/office/drawing/2014/main" id="{75B5A4B9-C772-175E-9835-05506E697767}"/>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9D48D17-B99C-497B-90BB-6804F5D60342}" type="slidenum">
              <a:rPr lang="en-US" altLang="en-US" sz="1200">
                <a:solidFill>
                  <a:schemeClr val="bg1"/>
                </a:solidFill>
              </a:rPr>
              <a:pPr algn="r" eaLnBrk="1" hangingPunct="1"/>
              <a:t>15</a:t>
            </a:fld>
            <a:endParaRPr lang="en-US" altLang="en-US" sz="1200">
              <a:solidFill>
                <a:schemeClr val="bg1"/>
              </a:solidFill>
            </a:endParaRPr>
          </a:p>
        </p:txBody>
      </p:sp>
      <p:sp>
        <p:nvSpPr>
          <p:cNvPr id="2" name="Title 1">
            <a:extLst>
              <a:ext uri="{FF2B5EF4-FFF2-40B4-BE49-F238E27FC236}">
                <a16:creationId xmlns:a16="http://schemas.microsoft.com/office/drawing/2014/main" id="{11DF8DA2-9603-B996-95A7-B3F52E580517}"/>
              </a:ext>
            </a:extLst>
          </p:cNvPr>
          <p:cNvSpPr txBox="1">
            <a:spLocks/>
          </p:cNvSpPr>
          <p:nvPr/>
        </p:nvSpPr>
        <p:spPr>
          <a:xfrm>
            <a:off x="533400" y="228600"/>
            <a:ext cx="3713479"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The CPU</a:t>
            </a:r>
          </a:p>
        </p:txBody>
      </p:sp>
      <p:pic>
        <p:nvPicPr>
          <p:cNvPr id="2050" name="Picture 2" descr="Why Won't My Program Use More than 25% of the CPU? - Ask Leo!">
            <a:extLst>
              <a:ext uri="{FF2B5EF4-FFF2-40B4-BE49-F238E27FC236}">
                <a16:creationId xmlns:a16="http://schemas.microsoft.com/office/drawing/2014/main" id="{BD9F2D94-6604-252C-6C74-33D200FAD41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50833" t="5555"/>
          <a:stretch/>
        </p:blipFill>
        <p:spPr bwMode="auto">
          <a:xfrm>
            <a:off x="2404316" y="1162050"/>
            <a:ext cx="4495800" cy="45339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1">
            <a:extLst>
              <a:ext uri="{FF2B5EF4-FFF2-40B4-BE49-F238E27FC236}">
                <a16:creationId xmlns:a16="http://schemas.microsoft.com/office/drawing/2014/main" id="{DD82106C-7254-BCB4-1596-B7D43D7D3C9D}"/>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4075D65-46D7-4148-9BC1-CC41AEE04D8F}" type="slidenum">
              <a:rPr lang="en-US" altLang="en-US" sz="1200">
                <a:solidFill>
                  <a:schemeClr val="bg1"/>
                </a:solidFill>
              </a:rPr>
              <a:pPr algn="r" eaLnBrk="1" hangingPunct="1"/>
              <a:t>16</a:t>
            </a:fld>
            <a:endParaRPr lang="en-US" altLang="en-US" sz="1200">
              <a:solidFill>
                <a:schemeClr val="bg1"/>
              </a:solidFill>
            </a:endParaRPr>
          </a:p>
        </p:txBody>
      </p:sp>
      <p:sp>
        <p:nvSpPr>
          <p:cNvPr id="2" name="Title 1">
            <a:extLst>
              <a:ext uri="{FF2B5EF4-FFF2-40B4-BE49-F238E27FC236}">
                <a16:creationId xmlns:a16="http://schemas.microsoft.com/office/drawing/2014/main" id="{663ABB1B-BA5A-8526-5B93-187AD220F619}"/>
              </a:ext>
            </a:extLst>
          </p:cNvPr>
          <p:cNvSpPr txBox="1">
            <a:spLocks/>
          </p:cNvSpPr>
          <p:nvPr/>
        </p:nvSpPr>
        <p:spPr>
          <a:xfrm>
            <a:off x="533400" y="228600"/>
            <a:ext cx="3713479"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The CPU</a:t>
            </a:r>
          </a:p>
        </p:txBody>
      </p:sp>
      <p:sp>
        <p:nvSpPr>
          <p:cNvPr id="4" name="TextBox 3">
            <a:extLst>
              <a:ext uri="{FF2B5EF4-FFF2-40B4-BE49-F238E27FC236}">
                <a16:creationId xmlns:a16="http://schemas.microsoft.com/office/drawing/2014/main" id="{BE71DE01-01F7-C618-D9FA-B3D689624D84}"/>
              </a:ext>
            </a:extLst>
          </p:cNvPr>
          <p:cNvSpPr txBox="1"/>
          <p:nvPr/>
        </p:nvSpPr>
        <p:spPr>
          <a:xfrm>
            <a:off x="914400" y="1981200"/>
            <a:ext cx="6781800" cy="2677656"/>
          </a:xfrm>
          <a:prstGeom prst="rect">
            <a:avLst/>
          </a:prstGeom>
          <a:noFill/>
        </p:spPr>
        <p:txBody>
          <a:bodyPr wrap="square">
            <a:spAutoFit/>
          </a:bodyPr>
          <a:lstStyle/>
          <a:p>
            <a:pPr algn="just"/>
            <a:r>
              <a:rPr lang="en-US" sz="2400" b="1" dirty="0"/>
              <a:t>Does i7 Always Mean 7 Cores?</a:t>
            </a:r>
          </a:p>
          <a:p>
            <a:pPr algn="just"/>
            <a:r>
              <a:rPr lang="en-US" sz="2400" dirty="0"/>
              <a:t>❌ No! The </a:t>
            </a:r>
            <a:r>
              <a:rPr lang="en-US" sz="2400" b="1" dirty="0"/>
              <a:t>"7" in i7 does NOT mean 7 cores</a:t>
            </a:r>
            <a:r>
              <a:rPr lang="en-US" sz="2400" dirty="0"/>
              <a:t>.</a:t>
            </a:r>
          </a:p>
          <a:p>
            <a:pPr algn="just">
              <a:buFont typeface="Arial" panose="020B0604020202020204" pitchFamily="34" charset="0"/>
              <a:buChar char="•"/>
            </a:pPr>
            <a:r>
              <a:rPr lang="en-US" sz="2400" dirty="0"/>
              <a:t>An </a:t>
            </a:r>
            <a:r>
              <a:rPr lang="en-US" sz="2400" b="1" dirty="0"/>
              <a:t>i7-13700K</a:t>
            </a:r>
            <a:r>
              <a:rPr lang="en-US" sz="2400" dirty="0"/>
              <a:t> has </a:t>
            </a:r>
            <a:r>
              <a:rPr lang="en-US" sz="2400" b="1" dirty="0"/>
              <a:t>16 cores</a:t>
            </a:r>
            <a:r>
              <a:rPr lang="en-US" sz="2400" dirty="0"/>
              <a:t> (8 performance + 8 efficiency cores).</a:t>
            </a:r>
          </a:p>
          <a:p>
            <a:pPr algn="just">
              <a:buFont typeface="Arial" panose="020B0604020202020204" pitchFamily="34" charset="0"/>
              <a:buChar char="•"/>
            </a:pPr>
            <a:r>
              <a:rPr lang="en-US" sz="2400" dirty="0"/>
              <a:t>An </a:t>
            </a:r>
            <a:r>
              <a:rPr lang="en-US" sz="2400" b="1" dirty="0"/>
              <a:t>older i7-7700K</a:t>
            </a:r>
            <a:r>
              <a:rPr lang="en-US" sz="2400" dirty="0"/>
              <a:t> had only </a:t>
            </a:r>
            <a:r>
              <a:rPr lang="en-US" sz="2400" b="1" dirty="0"/>
              <a:t>4 cores</a:t>
            </a:r>
            <a:r>
              <a:rPr lang="en-US" sz="2400" dirty="0"/>
              <a:t>.</a:t>
            </a:r>
          </a:p>
          <a:p>
            <a:pPr algn="just"/>
            <a:r>
              <a:rPr lang="en-US" sz="2400" dirty="0"/>
              <a:t>The actual </a:t>
            </a:r>
            <a:r>
              <a:rPr lang="en-US" sz="2400" b="1" dirty="0"/>
              <a:t>core count and speed change</a:t>
            </a:r>
            <a:r>
              <a:rPr lang="en-US" sz="2400" dirty="0"/>
              <a:t> between generations!</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D765FED-D94E-C2AE-B3FF-CB686C559962}"/>
              </a:ext>
            </a:extLst>
          </p:cNvPr>
          <p:cNvSpPr>
            <a:spLocks noGrp="1"/>
          </p:cNvSpPr>
          <p:nvPr>
            <p:ph type="body" idx="1"/>
          </p:nvPr>
        </p:nvSpPr>
        <p:spPr>
          <a:xfrm>
            <a:off x="1647570" y="1684615"/>
            <a:ext cx="6493509" cy="4739759"/>
          </a:xfrm>
        </p:spPr>
        <p:txBody>
          <a:bodyPr/>
          <a:lstStyle/>
          <a:p>
            <a:pPr marL="457200" indent="-457200">
              <a:buFont typeface="Arial" panose="020B0604020202020204" pitchFamily="34" charset="0"/>
              <a:buChar char="•"/>
            </a:pPr>
            <a:r>
              <a:rPr lang="en-US" b="1" dirty="0"/>
              <a:t>CPU Components</a:t>
            </a:r>
          </a:p>
          <a:p>
            <a:r>
              <a:rPr lang="en-US" dirty="0"/>
              <a:t>The </a:t>
            </a:r>
            <a:r>
              <a:rPr lang="en-US" b="1" dirty="0"/>
              <a:t>CPU</a:t>
            </a:r>
            <a:r>
              <a:rPr lang="en-US" dirty="0"/>
              <a:t> consists of two main units:</a:t>
            </a:r>
          </a:p>
          <a:p>
            <a:pPr>
              <a:buFont typeface="+mj-lt"/>
              <a:buAutoNum type="arabicPeriod"/>
            </a:pPr>
            <a:r>
              <a:rPr lang="en-US" b="1" dirty="0"/>
              <a:t>Arithmetic &amp; Logic Unit (ALU)</a:t>
            </a:r>
            <a:endParaRPr lang="en-US" dirty="0"/>
          </a:p>
          <a:p>
            <a:pPr>
              <a:buFont typeface="+mj-lt"/>
              <a:buAutoNum type="arabicPeriod"/>
            </a:pPr>
            <a:r>
              <a:rPr lang="en-US" b="1" dirty="0"/>
              <a:t>Control Unit (CU).</a:t>
            </a:r>
          </a:p>
          <a:p>
            <a:endParaRPr lang="en-US" b="1" dirty="0"/>
          </a:p>
          <a:p>
            <a:pPr marL="457200" indent="-457200">
              <a:buFont typeface="Arial" panose="020B0604020202020204" pitchFamily="34" charset="0"/>
              <a:buChar char="•"/>
            </a:pPr>
            <a:r>
              <a:rPr lang="en-US" b="1" dirty="0"/>
              <a:t>CPU Instruction Cycle/Machine Cycle/ Fetch-Decode-Execute Cycle.</a:t>
            </a:r>
          </a:p>
          <a:p>
            <a:r>
              <a:rPr lang="en-US" sz="2000" dirty="0"/>
              <a:t>Already discussed in lecture 1 slides</a:t>
            </a:r>
          </a:p>
          <a:p>
            <a:pPr>
              <a:buFont typeface="+mj-lt"/>
              <a:buAutoNum type="arabicPeriod"/>
            </a:pPr>
            <a:endParaRPr lang="en-US" dirty="0"/>
          </a:p>
          <a:p>
            <a:endParaRPr lang="en-US" dirty="0"/>
          </a:p>
        </p:txBody>
      </p:sp>
      <p:sp>
        <p:nvSpPr>
          <p:cNvPr id="4" name="Title 1">
            <a:extLst>
              <a:ext uri="{FF2B5EF4-FFF2-40B4-BE49-F238E27FC236}">
                <a16:creationId xmlns:a16="http://schemas.microsoft.com/office/drawing/2014/main" id="{076ECF49-F0C4-BC81-304F-74F243CECF95}"/>
              </a:ext>
            </a:extLst>
          </p:cNvPr>
          <p:cNvSpPr txBox="1">
            <a:spLocks/>
          </p:cNvSpPr>
          <p:nvPr/>
        </p:nvSpPr>
        <p:spPr>
          <a:xfrm>
            <a:off x="533400" y="228600"/>
            <a:ext cx="3713479"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dirty="0"/>
              <a:t>The CPU</a:t>
            </a:r>
          </a:p>
        </p:txBody>
      </p:sp>
    </p:spTree>
    <p:extLst>
      <p:ext uri="{BB962C8B-B14F-4D97-AF65-F5344CB8AC3E}">
        <p14:creationId xmlns:p14="http://schemas.microsoft.com/office/powerpoint/2010/main" val="2381328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E80F1-6A65-D9E9-1B64-D7B38609ED81}"/>
              </a:ext>
            </a:extLst>
          </p:cNvPr>
          <p:cNvSpPr>
            <a:spLocks noGrp="1"/>
          </p:cNvSpPr>
          <p:nvPr>
            <p:ph type="title"/>
          </p:nvPr>
        </p:nvSpPr>
        <p:spPr>
          <a:xfrm>
            <a:off x="1180845" y="304800"/>
            <a:ext cx="3713479" cy="574039"/>
          </a:xfrm>
        </p:spPr>
        <p:txBody>
          <a:bodyPr/>
          <a:lstStyle/>
          <a:p>
            <a:r>
              <a:rPr lang="en-US" dirty="0"/>
              <a:t>Instruction Set</a:t>
            </a:r>
          </a:p>
        </p:txBody>
      </p:sp>
      <p:sp>
        <p:nvSpPr>
          <p:cNvPr id="3" name="Text Placeholder 2">
            <a:extLst>
              <a:ext uri="{FF2B5EF4-FFF2-40B4-BE49-F238E27FC236}">
                <a16:creationId xmlns:a16="http://schemas.microsoft.com/office/drawing/2014/main" id="{B70FC5CE-5CBA-3BD2-A15F-6E4CE193E0A1}"/>
              </a:ext>
            </a:extLst>
          </p:cNvPr>
          <p:cNvSpPr>
            <a:spLocks noGrp="1"/>
          </p:cNvSpPr>
          <p:nvPr>
            <p:ph type="body" idx="1"/>
          </p:nvPr>
        </p:nvSpPr>
        <p:spPr>
          <a:xfrm>
            <a:off x="727009" y="1752600"/>
            <a:ext cx="8334630" cy="3447098"/>
          </a:xfrm>
        </p:spPr>
        <p:txBody>
          <a:bodyPr/>
          <a:lstStyle/>
          <a:p>
            <a:pPr algn="just"/>
            <a:r>
              <a:rPr lang="en-US" dirty="0"/>
              <a:t>A set of all instructions that can be performed by a </a:t>
            </a:r>
            <a:r>
              <a:rPr lang="en-US" b="1" dirty="0"/>
              <a:t>CPU</a:t>
            </a:r>
            <a:r>
              <a:rPr lang="en-US" dirty="0"/>
              <a:t> is called an </a:t>
            </a:r>
            <a:r>
              <a:rPr lang="en-US" b="1" dirty="0"/>
              <a:t>instruction set</a:t>
            </a:r>
            <a:r>
              <a:rPr lang="en-US" dirty="0"/>
              <a:t>. The instruction set consists of the following types of instructions:</a:t>
            </a:r>
          </a:p>
          <a:p>
            <a:pPr algn="just">
              <a:buFont typeface="Arial" panose="020B0604020202020204" pitchFamily="34" charset="0"/>
              <a:buChar char="•"/>
            </a:pPr>
            <a:r>
              <a:rPr lang="en-US" b="1" dirty="0"/>
              <a:t>Arithmetic Instructions</a:t>
            </a:r>
            <a:endParaRPr lang="en-US" dirty="0"/>
          </a:p>
          <a:p>
            <a:pPr algn="just">
              <a:buFont typeface="Arial" panose="020B0604020202020204" pitchFamily="34" charset="0"/>
              <a:buChar char="•"/>
            </a:pPr>
            <a:r>
              <a:rPr lang="en-US" b="1" dirty="0"/>
              <a:t>Logical Instructions</a:t>
            </a:r>
            <a:endParaRPr lang="en-US" dirty="0"/>
          </a:p>
          <a:p>
            <a:pPr algn="just">
              <a:buFont typeface="Arial" panose="020B0604020202020204" pitchFamily="34" charset="0"/>
              <a:buChar char="•"/>
            </a:pPr>
            <a:r>
              <a:rPr lang="en-US" b="1" dirty="0"/>
              <a:t>Data Transfer Instructions</a:t>
            </a:r>
            <a:endParaRPr lang="en-US" dirty="0"/>
          </a:p>
          <a:p>
            <a:pPr algn="just">
              <a:buFont typeface="Arial" panose="020B0604020202020204" pitchFamily="34" charset="0"/>
              <a:buChar char="•"/>
            </a:pPr>
            <a:r>
              <a:rPr lang="en-US" b="1" dirty="0"/>
              <a:t>Control Transfer Instructions</a:t>
            </a:r>
            <a:endParaRPr lang="en-US" dirty="0"/>
          </a:p>
          <a:p>
            <a:pPr algn="just"/>
            <a:endParaRPr lang="en-US" dirty="0"/>
          </a:p>
        </p:txBody>
      </p:sp>
    </p:spTree>
    <p:extLst>
      <p:ext uri="{BB962C8B-B14F-4D97-AF65-F5344CB8AC3E}">
        <p14:creationId xmlns:p14="http://schemas.microsoft.com/office/powerpoint/2010/main" val="3532364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9C6EB-213A-02DD-42B9-3362EAD440B4}"/>
              </a:ext>
            </a:extLst>
          </p:cNvPr>
          <p:cNvSpPr>
            <a:spLocks noGrp="1"/>
          </p:cNvSpPr>
          <p:nvPr>
            <p:ph type="title"/>
          </p:nvPr>
        </p:nvSpPr>
        <p:spPr>
          <a:xfrm>
            <a:off x="1180845" y="304800"/>
            <a:ext cx="3713479" cy="1661993"/>
          </a:xfrm>
        </p:spPr>
        <p:txBody>
          <a:bodyPr/>
          <a:lstStyle/>
          <a:p>
            <a:r>
              <a:rPr lang="en-US" b="1" dirty="0"/>
              <a:t>1. Arithmetic Instructions</a:t>
            </a:r>
            <a:br>
              <a:rPr lang="en-US" b="1" dirty="0"/>
            </a:br>
            <a:endParaRPr lang="en-US" dirty="0"/>
          </a:p>
        </p:txBody>
      </p:sp>
      <p:sp>
        <p:nvSpPr>
          <p:cNvPr id="3" name="Text Placeholder 2">
            <a:extLst>
              <a:ext uri="{FF2B5EF4-FFF2-40B4-BE49-F238E27FC236}">
                <a16:creationId xmlns:a16="http://schemas.microsoft.com/office/drawing/2014/main" id="{95F2DAC2-C7D0-17CA-DBCE-AF31D9F93F20}"/>
              </a:ext>
            </a:extLst>
          </p:cNvPr>
          <p:cNvSpPr>
            <a:spLocks noGrp="1"/>
          </p:cNvSpPr>
          <p:nvPr>
            <p:ph type="body" idx="1"/>
          </p:nvPr>
        </p:nvSpPr>
        <p:spPr>
          <a:xfrm>
            <a:off x="1675572" y="1966793"/>
            <a:ext cx="6248400" cy="4308872"/>
          </a:xfrm>
        </p:spPr>
        <p:txBody>
          <a:bodyPr/>
          <a:lstStyle/>
          <a:p>
            <a:pPr algn="just"/>
            <a:r>
              <a:rPr lang="en-US" dirty="0"/>
              <a:t>The instructions used to perform </a:t>
            </a:r>
            <a:r>
              <a:rPr lang="en-US" b="1" dirty="0"/>
              <a:t>arithmetic operations</a:t>
            </a:r>
            <a:r>
              <a:rPr lang="en-US" dirty="0"/>
              <a:t> are called </a:t>
            </a:r>
            <a:r>
              <a:rPr lang="en-US" b="1" dirty="0"/>
              <a:t>arithmetic instructions</a:t>
            </a:r>
            <a:r>
              <a:rPr lang="en-US" dirty="0"/>
              <a:t>. Different arithmetic operations are </a:t>
            </a:r>
            <a:r>
              <a:rPr lang="en-US" b="1" dirty="0"/>
              <a:t>addition, subtraction, multiplication, and division</a:t>
            </a:r>
            <a:r>
              <a:rPr lang="en-US" dirty="0"/>
              <a:t>. </a:t>
            </a:r>
          </a:p>
          <a:p>
            <a:pPr algn="just"/>
            <a:r>
              <a:rPr lang="en-US" dirty="0"/>
              <a:t>These instructions are executed by the </a:t>
            </a:r>
            <a:r>
              <a:rPr lang="en-US" b="1" dirty="0"/>
              <a:t>Arithmetic &amp; Logic Unit (ALU)</a:t>
            </a:r>
            <a:r>
              <a:rPr lang="en-US" dirty="0"/>
              <a:t> of the </a:t>
            </a:r>
            <a:r>
              <a:rPr lang="en-US" b="1" dirty="0"/>
              <a:t>CPU</a:t>
            </a:r>
            <a:r>
              <a:rPr lang="en-US" dirty="0"/>
              <a:t>.</a:t>
            </a:r>
          </a:p>
          <a:p>
            <a:endParaRPr lang="en-US" dirty="0"/>
          </a:p>
        </p:txBody>
      </p:sp>
    </p:spTree>
    <p:extLst>
      <p:ext uri="{BB962C8B-B14F-4D97-AF65-F5344CB8AC3E}">
        <p14:creationId xmlns:p14="http://schemas.microsoft.com/office/powerpoint/2010/main" val="630254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1">
            <a:extLst>
              <a:ext uri="{FF2B5EF4-FFF2-40B4-BE49-F238E27FC236}">
                <a16:creationId xmlns:a16="http://schemas.microsoft.com/office/drawing/2014/main" id="{DAB7B56D-E3A6-629F-EF25-E971C4C8C37A}"/>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E79C9D18-0300-4D26-B44D-3725318F6B8C}" type="slidenum">
              <a:rPr lang="en-US" altLang="en-US" sz="1200">
                <a:solidFill>
                  <a:schemeClr val="bg1"/>
                </a:solidFill>
              </a:rPr>
              <a:pPr algn="r" eaLnBrk="1" hangingPunct="1"/>
              <a:t>2</a:t>
            </a:fld>
            <a:endParaRPr lang="en-US" altLang="en-US" sz="1200">
              <a:solidFill>
                <a:schemeClr val="bg1"/>
              </a:solidFill>
            </a:endParaRPr>
          </a:p>
        </p:txBody>
      </p:sp>
      <p:sp>
        <p:nvSpPr>
          <p:cNvPr id="16387" name="Title 1">
            <a:extLst>
              <a:ext uri="{FF2B5EF4-FFF2-40B4-BE49-F238E27FC236}">
                <a16:creationId xmlns:a16="http://schemas.microsoft.com/office/drawing/2014/main" id="{CFF39B50-9B24-C1A4-A07F-9F9E16192CF5}"/>
              </a:ext>
            </a:extLst>
          </p:cNvPr>
          <p:cNvSpPr>
            <a:spLocks noGrp="1"/>
          </p:cNvSpPr>
          <p:nvPr>
            <p:ph type="title" idx="4294967295"/>
          </p:nvPr>
        </p:nvSpPr>
        <p:spPr>
          <a:xfrm>
            <a:off x="457200" y="228600"/>
            <a:ext cx="5257800" cy="574039"/>
          </a:xfrm>
        </p:spPr>
        <p:txBody>
          <a:bodyPr anchor="b"/>
          <a:lstStyle/>
          <a:p>
            <a:pPr eaLnBrk="1" hangingPunct="1"/>
            <a:r>
              <a:rPr lang="en-US" altLang="en-US" dirty="0"/>
              <a:t>Inside the System Unit</a:t>
            </a:r>
          </a:p>
        </p:txBody>
      </p:sp>
      <p:sp>
        <p:nvSpPr>
          <p:cNvPr id="46083" name="Content Placeholder 2">
            <a:extLst>
              <a:ext uri="{FF2B5EF4-FFF2-40B4-BE49-F238E27FC236}">
                <a16:creationId xmlns:a16="http://schemas.microsoft.com/office/drawing/2014/main" id="{9F1E5FCA-95F7-7E81-F8DE-7DF6647E4575}"/>
              </a:ext>
            </a:extLst>
          </p:cNvPr>
          <p:cNvSpPr>
            <a:spLocks noGrp="1"/>
          </p:cNvSpPr>
          <p:nvPr>
            <p:ph idx="4294967295"/>
          </p:nvPr>
        </p:nvSpPr>
        <p:spPr>
          <a:xfrm>
            <a:off x="1066800" y="1066800"/>
            <a:ext cx="7391400" cy="5989332"/>
          </a:xfrm>
        </p:spPr>
        <p:txBody>
          <a:bodyPr/>
          <a:lstStyle/>
          <a:p>
            <a:pPr algn="just"/>
            <a:r>
              <a:rPr lang="en-US" dirty="0"/>
              <a:t>The </a:t>
            </a:r>
            <a:r>
              <a:rPr lang="en-US" b="1" dirty="0"/>
              <a:t>system unit</a:t>
            </a:r>
            <a:r>
              <a:rPr lang="en-US" dirty="0"/>
              <a:t> is the main body of a computer that houses essential electronic components responsible for processing data. These components are connected to the </a:t>
            </a:r>
            <a:r>
              <a:rPr lang="en-US" b="1" dirty="0"/>
              <a:t>motherboard</a:t>
            </a:r>
            <a:r>
              <a:rPr lang="en-US" dirty="0"/>
              <a:t>, which serves as the primary circuit board of the computer.</a:t>
            </a:r>
          </a:p>
          <a:p>
            <a:pPr algn="just"/>
            <a:endParaRPr lang="en-US" dirty="0"/>
          </a:p>
          <a:p>
            <a:pPr algn="just"/>
            <a:r>
              <a:rPr lang="en-US" b="1" u="sng" dirty="0"/>
              <a:t>Key Features of the System Unit:</a:t>
            </a:r>
          </a:p>
          <a:p>
            <a:pPr algn="just">
              <a:buFont typeface="Arial" panose="020B0604020202020204" pitchFamily="34" charset="0"/>
              <a:buChar char="•"/>
            </a:pPr>
            <a:r>
              <a:rPr lang="en-US" b="1" dirty="0"/>
              <a:t>Purpose:</a:t>
            </a:r>
            <a:r>
              <a:rPr lang="en-US" dirty="0"/>
              <a:t> Protects and holds key electronic components such as the processor, memory, hard disk, and other essential hardware.</a:t>
            </a:r>
          </a:p>
          <a:p>
            <a:pPr algn="just">
              <a:buFont typeface="Arial" panose="020B0604020202020204" pitchFamily="34" charset="0"/>
              <a:buChar char="•"/>
            </a:pPr>
            <a:r>
              <a:rPr lang="en-US" b="1" dirty="0"/>
              <a:t>Material:</a:t>
            </a:r>
            <a:r>
              <a:rPr lang="en-US" dirty="0"/>
              <a:t> Typically made of </a:t>
            </a:r>
            <a:r>
              <a:rPr lang="en-US" b="1" dirty="0"/>
              <a:t>plastic</a:t>
            </a:r>
            <a:r>
              <a:rPr lang="en-US" dirty="0"/>
              <a:t> or </a:t>
            </a:r>
            <a:r>
              <a:rPr lang="en-US" b="1" dirty="0"/>
              <a:t>metal</a:t>
            </a:r>
            <a:r>
              <a:rPr lang="en-US" dirty="0"/>
              <a:t> to ensure durability and protection.</a:t>
            </a:r>
          </a:p>
          <a:p>
            <a:pPr algn="just" eaLnBrk="1" hangingPunct="1">
              <a:lnSpc>
                <a:spcPct val="90000"/>
              </a:lnSpc>
              <a:spcAft>
                <a:spcPct val="20000"/>
              </a:spcAft>
            </a:pPr>
            <a:endParaRPr lang="en-US" altLang="en-US"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51E9E-8559-20F1-9236-DC1C4C061580}"/>
              </a:ext>
            </a:extLst>
          </p:cNvPr>
          <p:cNvSpPr>
            <a:spLocks noGrp="1"/>
          </p:cNvSpPr>
          <p:nvPr>
            <p:ph type="title"/>
          </p:nvPr>
        </p:nvSpPr>
        <p:spPr>
          <a:xfrm>
            <a:off x="1152295" y="304800"/>
            <a:ext cx="5477105" cy="1661993"/>
          </a:xfrm>
        </p:spPr>
        <p:txBody>
          <a:bodyPr/>
          <a:lstStyle/>
          <a:p>
            <a:r>
              <a:rPr lang="en-US" b="1" dirty="0"/>
              <a:t>2. Logical Instructions</a:t>
            </a:r>
            <a:br>
              <a:rPr lang="en-US" b="1" dirty="0"/>
            </a:br>
            <a:endParaRPr lang="en-US" dirty="0"/>
          </a:p>
        </p:txBody>
      </p:sp>
      <p:sp>
        <p:nvSpPr>
          <p:cNvPr id="3" name="Text Placeholder 2">
            <a:extLst>
              <a:ext uri="{FF2B5EF4-FFF2-40B4-BE49-F238E27FC236}">
                <a16:creationId xmlns:a16="http://schemas.microsoft.com/office/drawing/2014/main" id="{A3C43600-065A-1BFF-6589-14BA1D48B43B}"/>
              </a:ext>
            </a:extLst>
          </p:cNvPr>
          <p:cNvSpPr>
            <a:spLocks noGrp="1"/>
          </p:cNvSpPr>
          <p:nvPr>
            <p:ph type="body" idx="1"/>
          </p:nvPr>
        </p:nvSpPr>
        <p:spPr>
          <a:xfrm>
            <a:off x="1325245" y="1600200"/>
            <a:ext cx="6493509" cy="3877985"/>
          </a:xfrm>
        </p:spPr>
        <p:txBody>
          <a:bodyPr/>
          <a:lstStyle/>
          <a:p>
            <a:pPr algn="just"/>
            <a:r>
              <a:rPr lang="en-US" dirty="0"/>
              <a:t>The instructions used to perform </a:t>
            </a:r>
            <a:r>
              <a:rPr lang="en-US" b="1" dirty="0"/>
              <a:t>logical operations</a:t>
            </a:r>
            <a:r>
              <a:rPr lang="en-US" dirty="0"/>
              <a:t> are called </a:t>
            </a:r>
            <a:r>
              <a:rPr lang="en-US" b="1" dirty="0"/>
              <a:t>logical instructions</a:t>
            </a:r>
            <a:r>
              <a:rPr lang="en-US" dirty="0"/>
              <a:t>. A logical operation is the </a:t>
            </a:r>
            <a:r>
              <a:rPr lang="en-US" b="1" dirty="0"/>
              <a:t>comparison of two data values</a:t>
            </a:r>
            <a:r>
              <a:rPr lang="en-US" dirty="0"/>
              <a:t>. Possible comparisons are:</a:t>
            </a:r>
          </a:p>
          <a:p>
            <a:pPr algn="just">
              <a:buFont typeface="Arial" panose="020B0604020202020204" pitchFamily="34" charset="0"/>
              <a:buChar char="•"/>
            </a:pPr>
            <a:r>
              <a:rPr lang="en-US" b="1" dirty="0"/>
              <a:t>Greater than (&gt;)</a:t>
            </a:r>
            <a:endParaRPr lang="en-US" dirty="0"/>
          </a:p>
          <a:p>
            <a:pPr algn="just">
              <a:buFont typeface="Arial" panose="020B0604020202020204" pitchFamily="34" charset="0"/>
              <a:buChar char="•"/>
            </a:pPr>
            <a:r>
              <a:rPr lang="en-US" b="1" dirty="0"/>
              <a:t>Equal to (==)</a:t>
            </a:r>
            <a:endParaRPr lang="en-US" dirty="0"/>
          </a:p>
          <a:p>
            <a:pPr algn="just">
              <a:buFont typeface="Arial" panose="020B0604020202020204" pitchFamily="34" charset="0"/>
              <a:buChar char="•"/>
            </a:pPr>
            <a:r>
              <a:rPr lang="en-US" b="1" dirty="0"/>
              <a:t>Less than (&lt;)</a:t>
            </a:r>
            <a:endParaRPr lang="en-US" dirty="0"/>
          </a:p>
          <a:p>
            <a:pPr algn="just"/>
            <a:endParaRPr lang="en-US" dirty="0"/>
          </a:p>
        </p:txBody>
      </p:sp>
    </p:spTree>
    <p:extLst>
      <p:ext uri="{BB962C8B-B14F-4D97-AF65-F5344CB8AC3E}">
        <p14:creationId xmlns:p14="http://schemas.microsoft.com/office/powerpoint/2010/main" val="20037898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739FA8-0319-E249-D8ED-7D389CCF4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CA5B4A-94DC-AE4A-1E18-9FD4ABA76E9A}"/>
              </a:ext>
            </a:extLst>
          </p:cNvPr>
          <p:cNvSpPr>
            <a:spLocks noGrp="1"/>
          </p:cNvSpPr>
          <p:nvPr>
            <p:ph type="title"/>
          </p:nvPr>
        </p:nvSpPr>
        <p:spPr>
          <a:xfrm>
            <a:off x="1152295" y="304800"/>
            <a:ext cx="7991705" cy="1107996"/>
          </a:xfrm>
        </p:spPr>
        <p:txBody>
          <a:bodyPr/>
          <a:lstStyle/>
          <a:p>
            <a:r>
              <a:rPr lang="en-US" b="1" dirty="0"/>
              <a:t>3. Data Transfer Instructions</a:t>
            </a:r>
            <a:br>
              <a:rPr lang="en-US" b="1" dirty="0"/>
            </a:br>
            <a:endParaRPr lang="en-US" dirty="0"/>
          </a:p>
        </p:txBody>
      </p:sp>
      <p:sp>
        <p:nvSpPr>
          <p:cNvPr id="3" name="Text Placeholder 2">
            <a:extLst>
              <a:ext uri="{FF2B5EF4-FFF2-40B4-BE49-F238E27FC236}">
                <a16:creationId xmlns:a16="http://schemas.microsoft.com/office/drawing/2014/main" id="{485FFDDC-C79F-709B-22B6-485E7A281CD9}"/>
              </a:ext>
            </a:extLst>
          </p:cNvPr>
          <p:cNvSpPr>
            <a:spLocks noGrp="1"/>
          </p:cNvSpPr>
          <p:nvPr>
            <p:ph type="body" idx="1"/>
          </p:nvPr>
        </p:nvSpPr>
        <p:spPr>
          <a:xfrm>
            <a:off x="1325245" y="1600200"/>
            <a:ext cx="6493509" cy="2154436"/>
          </a:xfrm>
        </p:spPr>
        <p:txBody>
          <a:bodyPr/>
          <a:lstStyle/>
          <a:p>
            <a:pPr algn="just"/>
            <a:r>
              <a:rPr lang="en-US" dirty="0"/>
              <a:t>The instructions used to </a:t>
            </a:r>
            <a:r>
              <a:rPr lang="en-US" b="1" dirty="0"/>
              <a:t>transfer data</a:t>
            </a:r>
            <a:r>
              <a:rPr lang="en-US" dirty="0"/>
              <a:t> from one component to another during program execution are called </a:t>
            </a:r>
            <a:r>
              <a:rPr lang="en-US" b="1" dirty="0"/>
              <a:t>data transfer instructions</a:t>
            </a:r>
            <a:r>
              <a:rPr lang="en-US" dirty="0"/>
              <a:t>.</a:t>
            </a:r>
          </a:p>
          <a:p>
            <a:pPr algn="just"/>
            <a:endParaRPr lang="en-US" dirty="0"/>
          </a:p>
        </p:txBody>
      </p:sp>
    </p:spTree>
    <p:extLst>
      <p:ext uri="{BB962C8B-B14F-4D97-AF65-F5344CB8AC3E}">
        <p14:creationId xmlns:p14="http://schemas.microsoft.com/office/powerpoint/2010/main" val="3204203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5CDC3-6D33-52FE-6A77-AA335A9C42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391D1A-6677-386C-6916-EE51D324D48E}"/>
              </a:ext>
            </a:extLst>
          </p:cNvPr>
          <p:cNvSpPr>
            <a:spLocks noGrp="1"/>
          </p:cNvSpPr>
          <p:nvPr>
            <p:ph type="title"/>
          </p:nvPr>
        </p:nvSpPr>
        <p:spPr>
          <a:xfrm>
            <a:off x="1152295" y="304800"/>
            <a:ext cx="7382105" cy="1661993"/>
          </a:xfrm>
        </p:spPr>
        <p:txBody>
          <a:bodyPr/>
          <a:lstStyle/>
          <a:p>
            <a:r>
              <a:rPr lang="en-US" b="1" dirty="0"/>
              <a:t>4. Control Transfer Instructions</a:t>
            </a:r>
            <a:br>
              <a:rPr lang="en-US" b="1" dirty="0"/>
            </a:br>
            <a:endParaRPr lang="en-US" dirty="0"/>
          </a:p>
        </p:txBody>
      </p:sp>
      <p:sp>
        <p:nvSpPr>
          <p:cNvPr id="3" name="Text Placeholder 2">
            <a:extLst>
              <a:ext uri="{FF2B5EF4-FFF2-40B4-BE49-F238E27FC236}">
                <a16:creationId xmlns:a16="http://schemas.microsoft.com/office/drawing/2014/main" id="{AC130AB0-D486-B417-E737-CE8D2B2D895C}"/>
              </a:ext>
            </a:extLst>
          </p:cNvPr>
          <p:cNvSpPr>
            <a:spLocks noGrp="1"/>
          </p:cNvSpPr>
          <p:nvPr>
            <p:ph type="body" idx="1"/>
          </p:nvPr>
        </p:nvSpPr>
        <p:spPr>
          <a:xfrm>
            <a:off x="1325245" y="1600200"/>
            <a:ext cx="6493509" cy="3447098"/>
          </a:xfrm>
        </p:spPr>
        <p:txBody>
          <a:bodyPr/>
          <a:lstStyle/>
          <a:p>
            <a:pPr algn="just"/>
            <a:r>
              <a:rPr lang="en-US" dirty="0"/>
              <a:t>The instructions used to </a:t>
            </a:r>
            <a:r>
              <a:rPr lang="en-US" b="1" dirty="0"/>
              <a:t>change the sequence of instructions</a:t>
            </a:r>
            <a:r>
              <a:rPr lang="en-US" dirty="0"/>
              <a:t> of a program are called </a:t>
            </a:r>
            <a:r>
              <a:rPr lang="en-US" b="1" dirty="0"/>
              <a:t>control transfer instructions</a:t>
            </a:r>
            <a:r>
              <a:rPr lang="en-US" dirty="0"/>
              <a:t>. These instructions </a:t>
            </a:r>
            <a:r>
              <a:rPr lang="en-US" b="1" dirty="0"/>
              <a:t>transfer execution control</a:t>
            </a:r>
            <a:r>
              <a:rPr lang="en-US" dirty="0"/>
              <a:t> to a certain part of the program </a:t>
            </a:r>
            <a:r>
              <a:rPr lang="en-US" b="1" dirty="0"/>
              <a:t>instead of the next instruction</a:t>
            </a:r>
            <a:r>
              <a:rPr lang="en-US" dirty="0"/>
              <a:t>.</a:t>
            </a:r>
          </a:p>
          <a:p>
            <a:pPr algn="just"/>
            <a:endParaRPr lang="en-US" dirty="0"/>
          </a:p>
        </p:txBody>
      </p:sp>
    </p:spTree>
    <p:extLst>
      <p:ext uri="{BB962C8B-B14F-4D97-AF65-F5344CB8AC3E}">
        <p14:creationId xmlns:p14="http://schemas.microsoft.com/office/powerpoint/2010/main" val="29689155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49B1E-5D20-9387-AC90-567202B47F19}"/>
              </a:ext>
            </a:extLst>
          </p:cNvPr>
          <p:cNvSpPr>
            <a:spLocks noGrp="1"/>
          </p:cNvSpPr>
          <p:nvPr>
            <p:ph type="title"/>
          </p:nvPr>
        </p:nvSpPr>
        <p:spPr/>
        <p:txBody>
          <a:bodyPr/>
          <a:lstStyle/>
          <a:p>
            <a:r>
              <a:rPr lang="en-US" altLang="en-US" dirty="0"/>
              <a:t>Processing Speed</a:t>
            </a:r>
            <a:endParaRPr lang="en-US" dirty="0"/>
          </a:p>
        </p:txBody>
      </p:sp>
      <p:sp>
        <p:nvSpPr>
          <p:cNvPr id="3" name="Text Placeholder 2">
            <a:extLst>
              <a:ext uri="{FF2B5EF4-FFF2-40B4-BE49-F238E27FC236}">
                <a16:creationId xmlns:a16="http://schemas.microsoft.com/office/drawing/2014/main" id="{61A59E1D-34DD-390E-E6D4-85F8067496CA}"/>
              </a:ext>
            </a:extLst>
          </p:cNvPr>
          <p:cNvSpPr>
            <a:spLocks noGrp="1"/>
          </p:cNvSpPr>
          <p:nvPr>
            <p:ph type="body" idx="1"/>
          </p:nvPr>
        </p:nvSpPr>
        <p:spPr>
          <a:xfrm>
            <a:off x="1244146" y="2136338"/>
            <a:ext cx="7039230" cy="2585323"/>
          </a:xfrm>
        </p:spPr>
        <p:txBody>
          <a:bodyPr/>
          <a:lstStyle/>
          <a:p>
            <a:pPr algn="just"/>
            <a:r>
              <a:rPr lang="en-US" b="1" dirty="0"/>
              <a:t>Processing speed</a:t>
            </a:r>
            <a:r>
              <a:rPr lang="en-US" dirty="0"/>
              <a:t> refers to how fast a computer’s </a:t>
            </a:r>
            <a:r>
              <a:rPr lang="en-US" b="1" dirty="0"/>
              <a:t>CPU (Central Processing Unit)</a:t>
            </a:r>
            <a:r>
              <a:rPr lang="en-US" dirty="0"/>
              <a:t> can execute instructions. It determines how quickly a computer can perform tasks like opening programs, running calculations, or processing data.</a:t>
            </a:r>
          </a:p>
        </p:txBody>
      </p:sp>
    </p:spTree>
    <p:extLst>
      <p:ext uri="{BB962C8B-B14F-4D97-AF65-F5344CB8AC3E}">
        <p14:creationId xmlns:p14="http://schemas.microsoft.com/office/powerpoint/2010/main" val="609836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93A06-6530-D664-875A-638AEABBA059}"/>
              </a:ext>
            </a:extLst>
          </p:cNvPr>
          <p:cNvSpPr>
            <a:spLocks noGrp="1"/>
          </p:cNvSpPr>
          <p:nvPr>
            <p:ph type="title"/>
          </p:nvPr>
        </p:nvSpPr>
        <p:spPr/>
        <p:txBody>
          <a:bodyPr/>
          <a:lstStyle/>
          <a:p>
            <a:r>
              <a:rPr lang="en-US" altLang="en-US" dirty="0"/>
              <a:t>Processing Speed</a:t>
            </a:r>
            <a:endParaRPr lang="en-US" dirty="0"/>
          </a:p>
        </p:txBody>
      </p:sp>
      <p:sp>
        <p:nvSpPr>
          <p:cNvPr id="3" name="Text Placeholder 2">
            <a:extLst>
              <a:ext uri="{FF2B5EF4-FFF2-40B4-BE49-F238E27FC236}">
                <a16:creationId xmlns:a16="http://schemas.microsoft.com/office/drawing/2014/main" id="{6E797CAA-1E44-E7E7-2A14-13FB17986993}"/>
              </a:ext>
            </a:extLst>
          </p:cNvPr>
          <p:cNvSpPr>
            <a:spLocks noGrp="1"/>
          </p:cNvSpPr>
          <p:nvPr>
            <p:ph type="body" idx="1"/>
          </p:nvPr>
        </p:nvSpPr>
        <p:spPr>
          <a:xfrm>
            <a:off x="1229969" y="2057400"/>
            <a:ext cx="6493509" cy="2585323"/>
          </a:xfrm>
        </p:spPr>
        <p:txBody>
          <a:bodyPr/>
          <a:lstStyle/>
          <a:p>
            <a:pPr algn="just"/>
            <a:r>
              <a:rPr lang="en-US" b="1" dirty="0"/>
              <a:t>How is Processing Speed Measured?</a:t>
            </a:r>
          </a:p>
          <a:p>
            <a:pPr algn="just"/>
            <a:r>
              <a:rPr lang="en-US" dirty="0"/>
              <a:t>Processing speed is typically measured in </a:t>
            </a:r>
            <a:r>
              <a:rPr lang="en-US" b="1" dirty="0"/>
              <a:t>Hertz (Hz)</a:t>
            </a:r>
            <a:r>
              <a:rPr lang="en-US" dirty="0"/>
              <a:t>, which indicates the number of cycles (operations) a processor can perform per second.</a:t>
            </a:r>
          </a:p>
          <a:p>
            <a:pPr algn="just"/>
            <a:endParaRPr lang="en-US" dirty="0"/>
          </a:p>
        </p:txBody>
      </p:sp>
    </p:spTree>
    <p:extLst>
      <p:ext uri="{BB962C8B-B14F-4D97-AF65-F5344CB8AC3E}">
        <p14:creationId xmlns:p14="http://schemas.microsoft.com/office/powerpoint/2010/main" val="33932886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5F041-4655-BEEE-C502-DA0FF80B04F1}"/>
              </a:ext>
            </a:extLst>
          </p:cNvPr>
          <p:cNvSpPr>
            <a:spLocks noGrp="1"/>
          </p:cNvSpPr>
          <p:nvPr>
            <p:ph type="title"/>
          </p:nvPr>
        </p:nvSpPr>
        <p:spPr/>
        <p:txBody>
          <a:bodyPr/>
          <a:lstStyle/>
          <a:p>
            <a:r>
              <a:rPr lang="en-US" dirty="0"/>
              <a:t>System clock</a:t>
            </a:r>
          </a:p>
        </p:txBody>
      </p:sp>
      <p:sp>
        <p:nvSpPr>
          <p:cNvPr id="3" name="Text Placeholder 2">
            <a:extLst>
              <a:ext uri="{FF2B5EF4-FFF2-40B4-BE49-F238E27FC236}">
                <a16:creationId xmlns:a16="http://schemas.microsoft.com/office/drawing/2014/main" id="{9BDDC15F-CFC9-4FFF-1CBB-497CD21804B8}"/>
              </a:ext>
            </a:extLst>
          </p:cNvPr>
          <p:cNvSpPr>
            <a:spLocks noGrp="1"/>
          </p:cNvSpPr>
          <p:nvPr>
            <p:ph type="body" idx="1"/>
          </p:nvPr>
        </p:nvSpPr>
        <p:spPr>
          <a:xfrm>
            <a:off x="838200" y="1751366"/>
            <a:ext cx="7620000" cy="5170646"/>
          </a:xfrm>
        </p:spPr>
        <p:txBody>
          <a:bodyPr/>
          <a:lstStyle/>
          <a:p>
            <a:pPr marL="457200" indent="-457200">
              <a:buFont typeface="Arial" panose="020B0604020202020204" pitchFamily="34" charset="0"/>
              <a:buChar char="•"/>
            </a:pPr>
            <a:r>
              <a:rPr lang="en-US" dirty="0"/>
              <a:t>A </a:t>
            </a:r>
            <a:r>
              <a:rPr lang="en-US" b="1" dirty="0"/>
              <a:t>system clock</a:t>
            </a:r>
            <a:r>
              <a:rPr lang="en-US" dirty="0"/>
              <a:t> is an </a:t>
            </a:r>
            <a:r>
              <a:rPr lang="en-US" b="1" dirty="0"/>
              <a:t>electronic component</a:t>
            </a:r>
            <a:r>
              <a:rPr lang="en-US" dirty="0"/>
              <a:t> that </a:t>
            </a:r>
            <a:r>
              <a:rPr lang="en-US" b="1" dirty="0"/>
              <a:t>generates</a:t>
            </a:r>
            <a:r>
              <a:rPr lang="en-US" dirty="0"/>
              <a:t> generates </a:t>
            </a:r>
            <a:r>
              <a:rPr lang="en-US" b="1" dirty="0"/>
              <a:t>electronic pulses (clock cycles)</a:t>
            </a:r>
            <a:r>
              <a:rPr lang="en-US" dirty="0"/>
              <a:t> at a rapid speed, and each pulse tells the CPU to process the next step of an instruction. The more pulses per second, the faster the CPU can work.</a:t>
            </a:r>
          </a:p>
          <a:p>
            <a:pPr marL="457200" indent="-457200" algn="just">
              <a:buFont typeface="Arial" panose="020B0604020202020204" pitchFamily="34" charset="0"/>
              <a:buChar char="•"/>
            </a:pPr>
            <a:r>
              <a:rPr lang="en-US" b="1" dirty="0"/>
              <a:t>Processing speed: </a:t>
            </a:r>
          </a:p>
          <a:p>
            <a:pPr algn="just"/>
            <a:r>
              <a:rPr lang="en-US" dirty="0"/>
              <a:t>the speed of the </a:t>
            </a:r>
            <a:r>
              <a:rPr lang="en-US" b="1" dirty="0"/>
              <a:t>CPU</a:t>
            </a:r>
            <a:r>
              <a:rPr lang="en-US" dirty="0"/>
              <a:t> is measured in clock cycles. A </a:t>
            </a:r>
            <a:r>
              <a:rPr lang="en-US" b="1" dirty="0"/>
              <a:t>computer clock</a:t>
            </a:r>
            <a:r>
              <a:rPr lang="en-US" dirty="0"/>
              <a:t> can tick from </a:t>
            </a:r>
            <a:r>
              <a:rPr lang="en-US" b="1" dirty="0"/>
              <a:t>millions to billions of times per second</a:t>
            </a:r>
            <a:r>
              <a:rPr lang="en-US" dirty="0"/>
              <a:t>.</a:t>
            </a:r>
          </a:p>
          <a:p>
            <a:endParaRPr lang="en-US" dirty="0"/>
          </a:p>
        </p:txBody>
      </p:sp>
    </p:spTree>
    <p:extLst>
      <p:ext uri="{BB962C8B-B14F-4D97-AF65-F5344CB8AC3E}">
        <p14:creationId xmlns:p14="http://schemas.microsoft.com/office/powerpoint/2010/main" val="7239507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E217E-567E-2D3E-0E41-F7D864F5D3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E540CD-7BFE-C828-BF5B-48F2E182EC03}"/>
              </a:ext>
            </a:extLst>
          </p:cNvPr>
          <p:cNvSpPr>
            <a:spLocks noGrp="1"/>
          </p:cNvSpPr>
          <p:nvPr>
            <p:ph type="title"/>
          </p:nvPr>
        </p:nvSpPr>
        <p:spPr>
          <a:xfrm>
            <a:off x="1229969" y="1150746"/>
            <a:ext cx="3713479" cy="553998"/>
          </a:xfrm>
        </p:spPr>
        <p:txBody>
          <a:bodyPr/>
          <a:lstStyle/>
          <a:p>
            <a:r>
              <a:rPr lang="en-US" altLang="en-US" dirty="0"/>
              <a:t>Processing Speed</a:t>
            </a:r>
            <a:endParaRPr lang="en-US" dirty="0"/>
          </a:p>
        </p:txBody>
      </p:sp>
      <p:sp>
        <p:nvSpPr>
          <p:cNvPr id="4" name="Rectangle 1">
            <a:extLst>
              <a:ext uri="{FF2B5EF4-FFF2-40B4-BE49-F238E27FC236}">
                <a16:creationId xmlns:a16="http://schemas.microsoft.com/office/drawing/2014/main" id="{64AE2A23-939E-8A08-08FF-F81BAD949F9C}"/>
              </a:ext>
            </a:extLst>
          </p:cNvPr>
          <p:cNvSpPr>
            <a:spLocks noGrp="1" noChangeArrowheads="1"/>
          </p:cNvSpPr>
          <p:nvPr>
            <p:ph type="body" idx="1"/>
          </p:nvPr>
        </p:nvSpPr>
        <p:spPr bwMode="auto">
          <a:xfrm>
            <a:off x="858521" y="2133600"/>
            <a:ext cx="7315199"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Megahertz (MHz) = millions of cycles per second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Gigahertz (GHz) = billions of cycles per second</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For example, a 3.0 GHz processor can handle 3 billion operations per second. However, clock speed isn't the only factor affecting performance—other components like the CPU architecture, number of cores, and cache memory also play a big role.</a:t>
            </a:r>
          </a:p>
        </p:txBody>
      </p:sp>
    </p:spTree>
    <p:extLst>
      <p:ext uri="{BB962C8B-B14F-4D97-AF65-F5344CB8AC3E}">
        <p14:creationId xmlns:p14="http://schemas.microsoft.com/office/powerpoint/2010/main" val="2352408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5B0A-7203-02AF-F3D5-AF97FF94EF75}"/>
              </a:ext>
            </a:extLst>
          </p:cNvPr>
          <p:cNvSpPr>
            <a:spLocks noGrp="1"/>
          </p:cNvSpPr>
          <p:nvPr>
            <p:ph type="title"/>
          </p:nvPr>
        </p:nvSpPr>
        <p:spPr/>
        <p:txBody>
          <a:bodyPr/>
          <a:lstStyle/>
          <a:p>
            <a:r>
              <a:rPr lang="en-US" altLang="en-US" dirty="0"/>
              <a:t>Processing Speed</a:t>
            </a:r>
            <a:endParaRPr lang="en-US" dirty="0"/>
          </a:p>
        </p:txBody>
      </p:sp>
      <p:pic>
        <p:nvPicPr>
          <p:cNvPr id="12" name="Picture 11">
            <a:extLst>
              <a:ext uri="{FF2B5EF4-FFF2-40B4-BE49-F238E27FC236}">
                <a16:creationId xmlns:a16="http://schemas.microsoft.com/office/drawing/2014/main" id="{DCBCF0B2-3372-ADE7-94A5-7CAC859B9187}"/>
              </a:ext>
            </a:extLst>
          </p:cNvPr>
          <p:cNvPicPr>
            <a:picLocks noChangeAspect="1"/>
          </p:cNvPicPr>
          <p:nvPr/>
        </p:nvPicPr>
        <p:blipFill>
          <a:blip r:embed="rId2"/>
          <a:stretch>
            <a:fillRect/>
          </a:stretch>
        </p:blipFill>
        <p:spPr>
          <a:xfrm>
            <a:off x="137355" y="2013011"/>
            <a:ext cx="9014751" cy="2116590"/>
          </a:xfrm>
          <a:prstGeom prst="rect">
            <a:avLst/>
          </a:prstGeom>
        </p:spPr>
      </p:pic>
    </p:spTree>
    <p:extLst>
      <p:ext uri="{BB962C8B-B14F-4D97-AF65-F5344CB8AC3E}">
        <p14:creationId xmlns:p14="http://schemas.microsoft.com/office/powerpoint/2010/main" val="2014421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1">
            <a:extLst>
              <a:ext uri="{FF2B5EF4-FFF2-40B4-BE49-F238E27FC236}">
                <a16:creationId xmlns:a16="http://schemas.microsoft.com/office/drawing/2014/main" id="{183AAD70-8B21-5818-45A8-920705C7F931}"/>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E6910D8-03AA-4DB7-9EAF-617ACD2AE9FD}" type="slidenum">
              <a:rPr lang="en-US" altLang="en-US" sz="1200">
                <a:solidFill>
                  <a:schemeClr val="bg1"/>
                </a:solidFill>
              </a:rPr>
              <a:pPr algn="r" eaLnBrk="1" hangingPunct="1"/>
              <a:t>28</a:t>
            </a:fld>
            <a:endParaRPr lang="en-US" altLang="en-US" sz="1200">
              <a:solidFill>
                <a:schemeClr val="bg1"/>
              </a:solidFill>
            </a:endParaRPr>
          </a:p>
        </p:txBody>
      </p:sp>
      <p:sp>
        <p:nvSpPr>
          <p:cNvPr id="23555" name="Title 1">
            <a:extLst>
              <a:ext uri="{FF2B5EF4-FFF2-40B4-BE49-F238E27FC236}">
                <a16:creationId xmlns:a16="http://schemas.microsoft.com/office/drawing/2014/main" id="{8C90EBD0-49A4-225F-586C-A487C7B1BC67}"/>
              </a:ext>
            </a:extLst>
          </p:cNvPr>
          <p:cNvSpPr>
            <a:spLocks noGrp="1"/>
          </p:cNvSpPr>
          <p:nvPr>
            <p:ph type="title" idx="4294967295"/>
          </p:nvPr>
        </p:nvSpPr>
        <p:spPr>
          <a:xfrm>
            <a:off x="533400" y="228600"/>
            <a:ext cx="5181600" cy="574039"/>
          </a:xfrm>
        </p:spPr>
        <p:txBody>
          <a:bodyPr anchor="b"/>
          <a:lstStyle/>
          <a:p>
            <a:pPr eaLnBrk="1" hangingPunct="1"/>
            <a:r>
              <a:rPr lang="en-US" altLang="en-US" dirty="0"/>
              <a:t>Processing Speed</a:t>
            </a:r>
          </a:p>
        </p:txBody>
      </p:sp>
      <p:pic>
        <p:nvPicPr>
          <p:cNvPr id="3" name="Picture 2">
            <a:extLst>
              <a:ext uri="{FF2B5EF4-FFF2-40B4-BE49-F238E27FC236}">
                <a16:creationId xmlns:a16="http://schemas.microsoft.com/office/drawing/2014/main" id="{C926DF51-7A6A-A3CD-641C-897553C9127D}"/>
              </a:ext>
            </a:extLst>
          </p:cNvPr>
          <p:cNvPicPr>
            <a:picLocks noChangeAspect="1"/>
          </p:cNvPicPr>
          <p:nvPr/>
        </p:nvPicPr>
        <p:blipFill>
          <a:blip r:embed="rId3"/>
          <a:stretch>
            <a:fillRect/>
          </a:stretch>
        </p:blipFill>
        <p:spPr>
          <a:xfrm>
            <a:off x="5316" y="1592437"/>
            <a:ext cx="8740678" cy="3673125"/>
          </a:xfrm>
          <a:prstGeom prst="rect">
            <a:avLst/>
          </a:prstGeom>
        </p:spPr>
      </p:pic>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77138-99C9-4E71-D7FA-0D1354FCF80A}"/>
              </a:ext>
            </a:extLst>
          </p:cNvPr>
          <p:cNvSpPr>
            <a:spLocks noGrp="1"/>
          </p:cNvSpPr>
          <p:nvPr>
            <p:ph type="title"/>
          </p:nvPr>
        </p:nvSpPr>
        <p:spPr/>
        <p:txBody>
          <a:bodyPr/>
          <a:lstStyle/>
          <a:p>
            <a:r>
              <a:rPr lang="en-US" altLang="en-US" dirty="0"/>
              <a:t>Pipelining</a:t>
            </a:r>
            <a:endParaRPr lang="en-US" dirty="0"/>
          </a:p>
        </p:txBody>
      </p:sp>
      <p:sp>
        <p:nvSpPr>
          <p:cNvPr id="3" name="Text Placeholder 2">
            <a:extLst>
              <a:ext uri="{FF2B5EF4-FFF2-40B4-BE49-F238E27FC236}">
                <a16:creationId xmlns:a16="http://schemas.microsoft.com/office/drawing/2014/main" id="{B11977F1-5D19-6CFD-64C1-4E05CA2B97DA}"/>
              </a:ext>
            </a:extLst>
          </p:cNvPr>
          <p:cNvSpPr>
            <a:spLocks noGrp="1"/>
          </p:cNvSpPr>
          <p:nvPr>
            <p:ph type="body" idx="1"/>
          </p:nvPr>
        </p:nvSpPr>
        <p:spPr>
          <a:xfrm>
            <a:off x="1647570" y="1671559"/>
            <a:ext cx="6493509" cy="3016210"/>
          </a:xfrm>
        </p:spPr>
        <p:txBody>
          <a:bodyPr/>
          <a:lstStyle/>
          <a:p>
            <a:pPr algn="just"/>
            <a:r>
              <a:rPr lang="en-US" dirty="0"/>
              <a:t>Pipelining is a technique in which the CPU </a:t>
            </a:r>
            <a:r>
              <a:rPr lang="en-US" b="1" dirty="0"/>
              <a:t>starts the next instruction</a:t>
            </a:r>
            <a:r>
              <a:rPr lang="en-US" dirty="0"/>
              <a:t> before finishing the current one. This allows multiple instructions to be processed at the same time, increasing speed and efficiency.</a:t>
            </a:r>
          </a:p>
          <a:p>
            <a:pPr algn="just"/>
            <a:endParaRPr lang="en-US" dirty="0"/>
          </a:p>
        </p:txBody>
      </p:sp>
    </p:spTree>
    <p:extLst>
      <p:ext uri="{BB962C8B-B14F-4D97-AF65-F5344CB8AC3E}">
        <p14:creationId xmlns:p14="http://schemas.microsoft.com/office/powerpoint/2010/main" val="425806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0F297-3BD0-A329-0BA1-AB2851A9BF3A}"/>
              </a:ext>
            </a:extLst>
          </p:cNvPr>
          <p:cNvSpPr>
            <a:spLocks noGrp="1"/>
          </p:cNvSpPr>
          <p:nvPr>
            <p:ph type="title"/>
          </p:nvPr>
        </p:nvSpPr>
        <p:spPr>
          <a:xfrm>
            <a:off x="990600" y="385126"/>
            <a:ext cx="5334000" cy="1107996"/>
          </a:xfrm>
        </p:spPr>
        <p:txBody>
          <a:bodyPr/>
          <a:lstStyle/>
          <a:p>
            <a:r>
              <a:rPr lang="en-US" altLang="en-US" dirty="0"/>
              <a:t>Inside the System Unit</a:t>
            </a:r>
            <a:endParaRPr lang="en-US" dirty="0"/>
          </a:p>
        </p:txBody>
      </p:sp>
      <p:sp>
        <p:nvSpPr>
          <p:cNvPr id="3" name="Text Placeholder 2">
            <a:extLst>
              <a:ext uri="{FF2B5EF4-FFF2-40B4-BE49-F238E27FC236}">
                <a16:creationId xmlns:a16="http://schemas.microsoft.com/office/drawing/2014/main" id="{B7696485-7489-38FC-1AF9-D9983B67BB69}"/>
              </a:ext>
            </a:extLst>
          </p:cNvPr>
          <p:cNvSpPr>
            <a:spLocks noGrp="1"/>
          </p:cNvSpPr>
          <p:nvPr>
            <p:ph type="body" idx="1"/>
          </p:nvPr>
        </p:nvSpPr>
        <p:spPr>
          <a:xfrm>
            <a:off x="1647570" y="1671559"/>
            <a:ext cx="6493509" cy="4247317"/>
          </a:xfrm>
        </p:spPr>
        <p:txBody>
          <a:bodyPr/>
          <a:lstStyle/>
          <a:p>
            <a:r>
              <a:rPr lang="en-US" b="1" dirty="0"/>
              <a:t>Types of System Units:</a:t>
            </a:r>
          </a:p>
          <a:p>
            <a:pPr>
              <a:buFont typeface="+mj-lt"/>
              <a:buAutoNum type="arabicPeriod"/>
            </a:pPr>
            <a:r>
              <a:rPr lang="en-US" b="1" dirty="0"/>
              <a:t>Tower Model:</a:t>
            </a:r>
            <a:endParaRPr lang="en-US" dirty="0"/>
          </a:p>
          <a:p>
            <a:pPr marL="742950" lvl="1" indent="-285750">
              <a:buFont typeface="+mj-lt"/>
              <a:buAutoNum type="arabicPeriod"/>
            </a:pPr>
            <a:r>
              <a:rPr lang="en-US" dirty="0"/>
              <a:t>Used in </a:t>
            </a:r>
            <a:r>
              <a:rPr lang="en-US" b="1" dirty="0"/>
              <a:t>desktop computers</a:t>
            </a:r>
            <a:r>
              <a:rPr lang="en-US" dirty="0"/>
              <a:t>.</a:t>
            </a:r>
          </a:p>
          <a:p>
            <a:pPr marL="742950" lvl="1" indent="-285750">
              <a:buFont typeface="+mj-lt"/>
              <a:buAutoNum type="arabicPeriod"/>
            </a:pPr>
            <a:r>
              <a:rPr lang="en-US" dirty="0"/>
              <a:t>Stands </a:t>
            </a:r>
            <a:r>
              <a:rPr lang="en-US" b="1" dirty="0"/>
              <a:t>vertically</a:t>
            </a:r>
            <a:r>
              <a:rPr lang="en-US" dirty="0"/>
              <a:t> on the desk.</a:t>
            </a:r>
          </a:p>
          <a:p>
            <a:pPr>
              <a:buFont typeface="+mj-lt"/>
              <a:buAutoNum type="arabicPeriod"/>
            </a:pPr>
            <a:r>
              <a:rPr lang="en-US" b="1" dirty="0"/>
              <a:t>All-in-One Computer:</a:t>
            </a:r>
            <a:endParaRPr lang="en-US" dirty="0"/>
          </a:p>
          <a:p>
            <a:pPr marL="742950" lvl="1" indent="-285750">
              <a:buFont typeface="+mj-lt"/>
              <a:buAutoNum type="arabicPeriod"/>
            </a:pPr>
            <a:r>
              <a:rPr lang="en-US" dirty="0"/>
              <a:t>Integrates the </a:t>
            </a:r>
            <a:r>
              <a:rPr lang="en-US" b="1" dirty="0"/>
              <a:t>system unit and monitor</a:t>
            </a:r>
            <a:r>
              <a:rPr lang="en-US" dirty="0"/>
              <a:t> into a single case.</a:t>
            </a:r>
          </a:p>
          <a:p>
            <a:pPr>
              <a:buFont typeface="+mj-lt"/>
              <a:buAutoNum type="arabicPeriod"/>
            </a:pPr>
            <a:r>
              <a:rPr lang="en-US" b="1" dirty="0"/>
              <a:t>Laptop Computer:</a:t>
            </a:r>
            <a:endParaRPr lang="en-US" dirty="0"/>
          </a:p>
          <a:p>
            <a:pPr marL="742950" lvl="1" indent="-285750">
              <a:buFont typeface="+mj-lt"/>
              <a:buAutoNum type="arabicPeriod"/>
            </a:pPr>
            <a:r>
              <a:rPr lang="en-US" dirty="0"/>
              <a:t>The </a:t>
            </a:r>
            <a:r>
              <a:rPr lang="en-US" b="1" dirty="0"/>
              <a:t>keyboard and pointing devices</a:t>
            </a:r>
            <a:r>
              <a:rPr lang="en-US" dirty="0"/>
              <a:t> are built onto the system unit.</a:t>
            </a:r>
          </a:p>
          <a:p>
            <a:pPr>
              <a:buFont typeface="+mj-lt"/>
              <a:buAutoNum type="arabicPeriod"/>
            </a:pPr>
            <a:r>
              <a:rPr lang="en-US" b="1" dirty="0"/>
              <a:t>Slate Tablet:</a:t>
            </a:r>
            <a:endParaRPr lang="en-US" dirty="0"/>
          </a:p>
          <a:p>
            <a:pPr marL="742950" lvl="1" indent="-285750">
              <a:buFont typeface="+mj-lt"/>
              <a:buAutoNum type="arabicPeriod"/>
            </a:pPr>
            <a:r>
              <a:rPr lang="en-US" dirty="0"/>
              <a:t>The </a:t>
            </a:r>
            <a:r>
              <a:rPr lang="en-US" b="1" dirty="0"/>
              <a:t>system unit is located behind the display screen</a:t>
            </a:r>
            <a:r>
              <a:rPr lang="en-US" dirty="0"/>
              <a:t>.</a:t>
            </a:r>
          </a:p>
          <a:p>
            <a:endParaRPr lang="en-US" dirty="0"/>
          </a:p>
        </p:txBody>
      </p:sp>
    </p:spTree>
    <p:extLst>
      <p:ext uri="{BB962C8B-B14F-4D97-AF65-F5344CB8AC3E}">
        <p14:creationId xmlns:p14="http://schemas.microsoft.com/office/powerpoint/2010/main" val="37230995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8ADD-A015-20F2-3F70-ACB18443B169}"/>
              </a:ext>
            </a:extLst>
          </p:cNvPr>
          <p:cNvSpPr>
            <a:spLocks noGrp="1"/>
          </p:cNvSpPr>
          <p:nvPr>
            <p:ph type="title"/>
          </p:nvPr>
        </p:nvSpPr>
        <p:spPr/>
        <p:txBody>
          <a:bodyPr/>
          <a:lstStyle/>
          <a:p>
            <a:r>
              <a:rPr lang="en-US" altLang="en-US" dirty="0"/>
              <a:t>Pipelining</a:t>
            </a:r>
            <a:endParaRPr lang="en-US" dirty="0"/>
          </a:p>
        </p:txBody>
      </p:sp>
      <p:sp>
        <p:nvSpPr>
          <p:cNvPr id="3" name="Text Placeholder 2">
            <a:extLst>
              <a:ext uri="{FF2B5EF4-FFF2-40B4-BE49-F238E27FC236}">
                <a16:creationId xmlns:a16="http://schemas.microsoft.com/office/drawing/2014/main" id="{81ADF676-5D28-B7D5-AAC0-9AA303ECF5EE}"/>
              </a:ext>
            </a:extLst>
          </p:cNvPr>
          <p:cNvSpPr>
            <a:spLocks noGrp="1"/>
          </p:cNvSpPr>
          <p:nvPr>
            <p:ph type="body" idx="1"/>
          </p:nvPr>
        </p:nvSpPr>
        <p:spPr>
          <a:xfrm>
            <a:off x="1647570" y="1671559"/>
            <a:ext cx="6493509" cy="5170646"/>
          </a:xfrm>
        </p:spPr>
        <p:txBody>
          <a:bodyPr/>
          <a:lstStyle/>
          <a:p>
            <a:pPr algn="just"/>
            <a:r>
              <a:rPr lang="en-US" dirty="0"/>
              <a:t>Without pipelining, the CPU completes one full instruction (fetch → decode → execute → store) </a:t>
            </a:r>
            <a:r>
              <a:rPr lang="en-US" b="1" dirty="0"/>
              <a:t>before starting the next</a:t>
            </a:r>
            <a:r>
              <a:rPr lang="en-US" dirty="0"/>
              <a:t>. This is slower because each step must wait for the previous one to finish.</a:t>
            </a:r>
          </a:p>
          <a:p>
            <a:pPr algn="just"/>
            <a:r>
              <a:rPr lang="en-US" dirty="0"/>
              <a:t>With pipelining, different steps of multiple instructions </a:t>
            </a:r>
            <a:r>
              <a:rPr lang="en-US" b="1" dirty="0"/>
              <a:t>overlap</a:t>
            </a:r>
            <a:r>
              <a:rPr lang="en-US" dirty="0"/>
              <a:t>, so while one instruction is being executed, the next one is already being decoded. This speeds up processing and improves computer performance.</a:t>
            </a:r>
          </a:p>
          <a:p>
            <a:pPr algn="just"/>
            <a:endParaRPr lang="en-US" dirty="0"/>
          </a:p>
        </p:txBody>
      </p:sp>
    </p:spTree>
    <p:extLst>
      <p:ext uri="{BB962C8B-B14F-4D97-AF65-F5344CB8AC3E}">
        <p14:creationId xmlns:p14="http://schemas.microsoft.com/office/powerpoint/2010/main" val="31141349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1">
            <a:extLst>
              <a:ext uri="{FF2B5EF4-FFF2-40B4-BE49-F238E27FC236}">
                <a16:creationId xmlns:a16="http://schemas.microsoft.com/office/drawing/2014/main" id="{3F4A9654-CABB-BE2B-271F-265686D09EF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934C3153-AB2B-4474-9E70-6A39F43952A6}" type="slidenum">
              <a:rPr lang="en-US" altLang="en-US" sz="1200">
                <a:solidFill>
                  <a:schemeClr val="bg1"/>
                </a:solidFill>
              </a:rPr>
              <a:pPr algn="r" eaLnBrk="1" hangingPunct="1"/>
              <a:t>31</a:t>
            </a:fld>
            <a:endParaRPr lang="en-US" altLang="en-US" sz="1200">
              <a:solidFill>
                <a:schemeClr val="bg1"/>
              </a:solidFill>
            </a:endParaRPr>
          </a:p>
        </p:txBody>
      </p:sp>
      <p:sp>
        <p:nvSpPr>
          <p:cNvPr id="47107" name="Title 1">
            <a:extLst>
              <a:ext uri="{FF2B5EF4-FFF2-40B4-BE49-F238E27FC236}">
                <a16:creationId xmlns:a16="http://schemas.microsoft.com/office/drawing/2014/main" id="{72CC9E29-8A0F-65E6-BBC9-74A66A3D3F1E}"/>
              </a:ext>
            </a:extLst>
          </p:cNvPr>
          <p:cNvSpPr>
            <a:spLocks noGrp="1"/>
          </p:cNvSpPr>
          <p:nvPr>
            <p:ph type="title" idx="4294967295"/>
          </p:nvPr>
        </p:nvSpPr>
        <p:spPr>
          <a:xfrm>
            <a:off x="369375" y="398072"/>
            <a:ext cx="3713479" cy="574039"/>
          </a:xfrm>
        </p:spPr>
        <p:txBody>
          <a:bodyPr anchor="b"/>
          <a:lstStyle/>
          <a:p>
            <a:pPr eaLnBrk="1" hangingPunct="1"/>
            <a:r>
              <a:rPr lang="en-US" altLang="en-US" dirty="0"/>
              <a:t>Pipelining</a:t>
            </a:r>
          </a:p>
        </p:txBody>
      </p:sp>
      <p:pic>
        <p:nvPicPr>
          <p:cNvPr id="47108" name="Picture 2">
            <a:extLst>
              <a:ext uri="{FF2B5EF4-FFF2-40B4-BE49-F238E27FC236}">
                <a16:creationId xmlns:a16="http://schemas.microsoft.com/office/drawing/2014/main" id="{40362DA0-CFEE-4888-00DB-1FF513C3B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 y="1524000"/>
            <a:ext cx="8477250" cy="4089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893086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33467-37A7-2F17-F7DC-8C35B8382E4A}"/>
              </a:ext>
            </a:extLst>
          </p:cNvPr>
          <p:cNvSpPr>
            <a:spLocks noGrp="1"/>
          </p:cNvSpPr>
          <p:nvPr>
            <p:ph type="title"/>
          </p:nvPr>
        </p:nvSpPr>
        <p:spPr>
          <a:xfrm>
            <a:off x="1180845" y="304800"/>
            <a:ext cx="3713479" cy="574039"/>
          </a:xfrm>
        </p:spPr>
        <p:txBody>
          <a:bodyPr/>
          <a:lstStyle/>
          <a:p>
            <a:r>
              <a:rPr lang="en-US" dirty="0"/>
              <a:t>Memory</a:t>
            </a:r>
          </a:p>
        </p:txBody>
      </p:sp>
      <p:sp>
        <p:nvSpPr>
          <p:cNvPr id="3" name="Text Placeholder 2">
            <a:extLst>
              <a:ext uri="{FF2B5EF4-FFF2-40B4-BE49-F238E27FC236}">
                <a16:creationId xmlns:a16="http://schemas.microsoft.com/office/drawing/2014/main" id="{64E8E054-99DB-D17B-5FE5-1C6DA82DEDE7}"/>
              </a:ext>
            </a:extLst>
          </p:cNvPr>
          <p:cNvSpPr>
            <a:spLocks noGrp="1"/>
          </p:cNvSpPr>
          <p:nvPr>
            <p:ph type="body" idx="1"/>
          </p:nvPr>
        </p:nvSpPr>
        <p:spPr>
          <a:xfrm>
            <a:off x="1168440" y="1336675"/>
            <a:ext cx="6493509" cy="3877985"/>
          </a:xfrm>
        </p:spPr>
        <p:txBody>
          <a:bodyPr/>
          <a:lstStyle/>
          <a:p>
            <a:r>
              <a:rPr lang="en-US" dirty="0"/>
              <a:t>Memory is the part of a computer that </a:t>
            </a:r>
            <a:r>
              <a:rPr lang="en-US" b="1" dirty="0"/>
              <a:t>stores data and instructions</a:t>
            </a:r>
            <a:r>
              <a:rPr lang="en-US" dirty="0"/>
              <a:t> so the CPU can use them when needed. It is made up of </a:t>
            </a:r>
            <a:r>
              <a:rPr lang="en-US" b="1" dirty="0"/>
              <a:t>small storage locations</a:t>
            </a:r>
            <a:r>
              <a:rPr lang="en-US" dirty="0"/>
              <a:t> called </a:t>
            </a:r>
            <a:r>
              <a:rPr lang="en-US" b="1" dirty="0"/>
              <a:t>cells</a:t>
            </a:r>
            <a:r>
              <a:rPr lang="en-US" dirty="0"/>
              <a:t>. Each cell stores a bit (0 or 1), and </a:t>
            </a:r>
            <a:r>
              <a:rPr lang="en-US" b="1" dirty="0"/>
              <a:t>eight bits together form a byte</a:t>
            </a:r>
            <a:r>
              <a:rPr lang="en-US" dirty="0"/>
              <a:t>.</a:t>
            </a:r>
          </a:p>
          <a:p>
            <a:endParaRPr lang="en-US" dirty="0"/>
          </a:p>
          <a:p>
            <a:r>
              <a:rPr lang="en-US" dirty="0"/>
              <a:t>Bit=binary digit</a:t>
            </a:r>
          </a:p>
        </p:txBody>
      </p:sp>
    </p:spTree>
    <p:extLst>
      <p:ext uri="{BB962C8B-B14F-4D97-AF65-F5344CB8AC3E}">
        <p14:creationId xmlns:p14="http://schemas.microsoft.com/office/powerpoint/2010/main" val="34960907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26AB2D-8BF5-52E2-8674-FE6861925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8B3064-B17B-F7EF-3339-29D0ED086232}"/>
              </a:ext>
            </a:extLst>
          </p:cNvPr>
          <p:cNvSpPr>
            <a:spLocks noGrp="1"/>
          </p:cNvSpPr>
          <p:nvPr>
            <p:ph type="title"/>
          </p:nvPr>
        </p:nvSpPr>
        <p:spPr>
          <a:xfrm>
            <a:off x="1180845" y="304800"/>
            <a:ext cx="3713479" cy="574039"/>
          </a:xfrm>
        </p:spPr>
        <p:txBody>
          <a:bodyPr/>
          <a:lstStyle/>
          <a:p>
            <a:r>
              <a:rPr lang="en-US" dirty="0"/>
              <a:t>Memory</a:t>
            </a:r>
          </a:p>
        </p:txBody>
      </p:sp>
      <p:sp>
        <p:nvSpPr>
          <p:cNvPr id="3" name="Text Placeholder 2">
            <a:extLst>
              <a:ext uri="{FF2B5EF4-FFF2-40B4-BE49-F238E27FC236}">
                <a16:creationId xmlns:a16="http://schemas.microsoft.com/office/drawing/2014/main" id="{DB1F72A3-E34B-38E6-A531-3F6A117A12A0}"/>
              </a:ext>
            </a:extLst>
          </p:cNvPr>
          <p:cNvSpPr>
            <a:spLocks noGrp="1"/>
          </p:cNvSpPr>
          <p:nvPr>
            <p:ph type="body" idx="1"/>
          </p:nvPr>
        </p:nvSpPr>
        <p:spPr>
          <a:xfrm>
            <a:off x="1168440" y="1336675"/>
            <a:ext cx="6493509" cy="3016210"/>
          </a:xfrm>
        </p:spPr>
        <p:txBody>
          <a:bodyPr/>
          <a:lstStyle/>
          <a:p>
            <a:r>
              <a:rPr lang="en-US" b="1" dirty="0"/>
              <a:t>Structure of Main Memory</a:t>
            </a:r>
          </a:p>
          <a:p>
            <a:pPr>
              <a:buFont typeface="Arial" panose="020B0604020202020204" pitchFamily="34" charset="0"/>
              <a:buChar char="•"/>
            </a:pPr>
            <a:r>
              <a:rPr lang="en-US" dirty="0"/>
              <a:t>The memory consists of </a:t>
            </a:r>
            <a:r>
              <a:rPr lang="en-US" b="1" dirty="0"/>
              <a:t>thousands or millions of storage locations</a:t>
            </a:r>
            <a:r>
              <a:rPr lang="en-US" dirty="0"/>
              <a:t>.</a:t>
            </a:r>
          </a:p>
          <a:p>
            <a:pPr>
              <a:buFont typeface="Arial" panose="020B0604020202020204" pitchFamily="34" charset="0"/>
              <a:buChar char="•"/>
            </a:pPr>
            <a:r>
              <a:rPr lang="en-US" dirty="0"/>
              <a:t>Each byte has a unique </a:t>
            </a:r>
            <a:r>
              <a:rPr lang="en-US" b="1" dirty="0"/>
              <a:t>address</a:t>
            </a:r>
            <a:r>
              <a:rPr lang="en-US" dirty="0"/>
              <a:t> (like a house number) that helps the CPU find and access it quickly.</a:t>
            </a:r>
          </a:p>
          <a:p>
            <a:endParaRPr lang="en-US" dirty="0"/>
          </a:p>
        </p:txBody>
      </p:sp>
    </p:spTree>
    <p:extLst>
      <p:ext uri="{BB962C8B-B14F-4D97-AF65-F5344CB8AC3E}">
        <p14:creationId xmlns:p14="http://schemas.microsoft.com/office/powerpoint/2010/main" val="2218820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255 Sylabus">
            <a:extLst>
              <a:ext uri="{FF2B5EF4-FFF2-40B4-BE49-F238E27FC236}">
                <a16:creationId xmlns:a16="http://schemas.microsoft.com/office/drawing/2014/main" id="{A485E0EC-8E6F-78FC-9DC4-36C7CA9A0A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66800"/>
            <a:ext cx="7218017"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458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Solved With help of the following video: | Chegg.com">
            <a:extLst>
              <a:ext uri="{FF2B5EF4-FFF2-40B4-BE49-F238E27FC236}">
                <a16:creationId xmlns:a16="http://schemas.microsoft.com/office/drawing/2014/main" id="{748F6FFF-8899-5C78-7823-24D4A15D748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031" t="28758" r="8672" b="35943"/>
          <a:stretch/>
        </p:blipFill>
        <p:spPr bwMode="auto">
          <a:xfrm>
            <a:off x="533400" y="2209800"/>
            <a:ext cx="8242126" cy="32004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D38B3F-008C-BC91-9614-29C8E575A502}"/>
              </a:ext>
            </a:extLst>
          </p:cNvPr>
          <p:cNvSpPr txBox="1"/>
          <p:nvPr/>
        </p:nvSpPr>
        <p:spPr>
          <a:xfrm>
            <a:off x="1524000" y="708860"/>
            <a:ext cx="4572000" cy="646331"/>
          </a:xfrm>
          <a:prstGeom prst="rect">
            <a:avLst/>
          </a:prstGeom>
          <a:noFill/>
        </p:spPr>
        <p:txBody>
          <a:bodyPr wrap="square">
            <a:spAutoFit/>
          </a:bodyPr>
          <a:lstStyle/>
          <a:p>
            <a:r>
              <a:rPr kumimoji="0" lang="en-US" altLang="en-US" sz="3600" b="0" i="0" u="none" strike="noStrike" kern="0" cap="none" spc="0" normalizeH="0" baseline="0" noProof="0" dirty="0">
                <a:ln>
                  <a:noFill/>
                </a:ln>
                <a:solidFill>
                  <a:srgbClr val="333399"/>
                </a:solidFill>
                <a:effectLst/>
                <a:uLnTx/>
                <a:uFillTx/>
                <a:latin typeface="Tahoma"/>
                <a:ea typeface="+mj-ea"/>
                <a:cs typeface="Tahoma"/>
              </a:rPr>
              <a:t>Memory Hierarchy</a:t>
            </a:r>
            <a:endParaRPr lang="en-US" dirty="0"/>
          </a:p>
        </p:txBody>
      </p:sp>
    </p:spTree>
    <p:extLst>
      <p:ext uri="{BB962C8B-B14F-4D97-AF65-F5344CB8AC3E}">
        <p14:creationId xmlns:p14="http://schemas.microsoft.com/office/powerpoint/2010/main" val="2399168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9B7C3-D2CE-8FA2-26FA-070F011131B9}"/>
              </a:ext>
            </a:extLst>
          </p:cNvPr>
          <p:cNvSpPr>
            <a:spLocks noGrp="1"/>
          </p:cNvSpPr>
          <p:nvPr>
            <p:ph type="title"/>
          </p:nvPr>
        </p:nvSpPr>
        <p:spPr>
          <a:xfrm>
            <a:off x="2438400" y="457200"/>
            <a:ext cx="3713479" cy="574039"/>
          </a:xfrm>
        </p:spPr>
        <p:txBody>
          <a:bodyPr/>
          <a:lstStyle/>
          <a:p>
            <a:r>
              <a:rPr lang="en-US" dirty="0"/>
              <a:t>Types of memory</a:t>
            </a:r>
          </a:p>
        </p:txBody>
      </p:sp>
      <p:sp>
        <p:nvSpPr>
          <p:cNvPr id="3" name="Text Placeholder 2">
            <a:extLst>
              <a:ext uri="{FF2B5EF4-FFF2-40B4-BE49-F238E27FC236}">
                <a16:creationId xmlns:a16="http://schemas.microsoft.com/office/drawing/2014/main" id="{D6550D9A-1473-42F1-25DD-F29599448A2F}"/>
              </a:ext>
            </a:extLst>
          </p:cNvPr>
          <p:cNvSpPr>
            <a:spLocks noGrp="1"/>
          </p:cNvSpPr>
          <p:nvPr>
            <p:ph type="body" idx="1"/>
          </p:nvPr>
        </p:nvSpPr>
        <p:spPr>
          <a:xfrm>
            <a:off x="609600" y="1031239"/>
            <a:ext cx="7531479" cy="2585323"/>
          </a:xfrm>
        </p:spPr>
        <p:txBody>
          <a:bodyPr/>
          <a:lstStyle/>
          <a:p>
            <a:pPr algn="just"/>
            <a:r>
              <a:rPr lang="en-US" sz="2400" b="1" u="sng" dirty="0">
                <a:solidFill>
                  <a:srgbClr val="FF0000"/>
                </a:solidFill>
              </a:rPr>
              <a:t>Primary Memory (Volatile Memory)</a:t>
            </a:r>
          </a:p>
          <a:p>
            <a:pPr algn="just"/>
            <a:r>
              <a:rPr lang="en-US" sz="2400" dirty="0"/>
              <a:t>🔹 </a:t>
            </a:r>
            <a:r>
              <a:rPr lang="en-US" sz="2400" b="1" dirty="0"/>
              <a:t>Definition</a:t>
            </a:r>
            <a:r>
              <a:rPr lang="en-US" sz="2400" dirty="0"/>
              <a:t> → Primary memory is the </a:t>
            </a:r>
            <a:r>
              <a:rPr lang="en-US" sz="2400" b="1" dirty="0"/>
              <a:t>main memory</a:t>
            </a:r>
            <a:r>
              <a:rPr lang="en-US" sz="2400" dirty="0"/>
              <a:t> of a computer, used for temporary data storage while the system is running.</a:t>
            </a:r>
            <a:br>
              <a:rPr lang="en-US" sz="2400" dirty="0"/>
            </a:br>
            <a:r>
              <a:rPr lang="en-US" sz="2400" dirty="0"/>
              <a:t>🔹 </a:t>
            </a:r>
            <a:r>
              <a:rPr lang="en-US" sz="2400" b="1" dirty="0"/>
              <a:t>Fastest memory</a:t>
            </a:r>
            <a:r>
              <a:rPr lang="en-US" sz="2400" dirty="0"/>
              <a:t> but </a:t>
            </a:r>
            <a:r>
              <a:rPr lang="en-US" sz="2400" b="1" dirty="0"/>
              <a:t>temporary (volatile)</a:t>
            </a:r>
            <a:r>
              <a:rPr lang="en-US" sz="2400" dirty="0"/>
              <a:t>—data is lost when power is turned off.</a:t>
            </a:r>
          </a:p>
          <a:p>
            <a:pPr algn="just"/>
            <a:endParaRPr lang="en-US" sz="2400" dirty="0"/>
          </a:p>
        </p:txBody>
      </p:sp>
      <p:pic>
        <p:nvPicPr>
          <p:cNvPr id="5" name="Picture 4">
            <a:extLst>
              <a:ext uri="{FF2B5EF4-FFF2-40B4-BE49-F238E27FC236}">
                <a16:creationId xmlns:a16="http://schemas.microsoft.com/office/drawing/2014/main" id="{7B5411C2-9DCE-DC9E-C94C-2845AF889E14}"/>
              </a:ext>
            </a:extLst>
          </p:cNvPr>
          <p:cNvPicPr>
            <a:picLocks noChangeAspect="1"/>
          </p:cNvPicPr>
          <p:nvPr/>
        </p:nvPicPr>
        <p:blipFill>
          <a:blip r:embed="rId2"/>
          <a:stretch>
            <a:fillRect/>
          </a:stretch>
        </p:blipFill>
        <p:spPr>
          <a:xfrm>
            <a:off x="457200" y="3962400"/>
            <a:ext cx="8429317" cy="2209800"/>
          </a:xfrm>
          <a:prstGeom prst="rect">
            <a:avLst/>
          </a:prstGeom>
        </p:spPr>
      </p:pic>
    </p:spTree>
    <p:extLst>
      <p:ext uri="{BB962C8B-B14F-4D97-AF65-F5344CB8AC3E}">
        <p14:creationId xmlns:p14="http://schemas.microsoft.com/office/powerpoint/2010/main" val="27568988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E5BE85A-A053-2BFA-4A54-CE892460B4DF}"/>
              </a:ext>
            </a:extLst>
          </p:cNvPr>
          <p:cNvSpPr>
            <a:spLocks noGrp="1"/>
          </p:cNvSpPr>
          <p:nvPr>
            <p:ph type="body" idx="1"/>
          </p:nvPr>
        </p:nvSpPr>
        <p:spPr>
          <a:xfrm>
            <a:off x="533400" y="228601"/>
            <a:ext cx="7607679" cy="6647974"/>
          </a:xfrm>
        </p:spPr>
        <p:txBody>
          <a:bodyPr/>
          <a:lstStyle/>
          <a:p>
            <a:r>
              <a:rPr lang="en-US" sz="2400" b="1" dirty="0">
                <a:solidFill>
                  <a:srgbClr val="FF0000"/>
                </a:solidFill>
              </a:rPr>
              <a:t>Types of Primary Memory:</a:t>
            </a:r>
          </a:p>
          <a:p>
            <a:endParaRPr lang="en-US" sz="2400" b="1" dirty="0"/>
          </a:p>
          <a:p>
            <a:endParaRPr lang="en-US" sz="2400" dirty="0"/>
          </a:p>
          <a:p>
            <a:pPr>
              <a:buFont typeface="+mj-lt"/>
              <a:buAutoNum type="arabicPeriod"/>
            </a:pPr>
            <a:r>
              <a:rPr lang="en-US" sz="2400" b="1" dirty="0"/>
              <a:t>RAM (Random Access Memory)</a:t>
            </a:r>
            <a:r>
              <a:rPr lang="en-US" sz="2400" dirty="0"/>
              <a:t> → Stores active programs and data (temporary storage).</a:t>
            </a:r>
          </a:p>
          <a:p>
            <a:pPr>
              <a:buFont typeface="+mj-lt"/>
              <a:buAutoNum type="arabicPeriod"/>
            </a:pPr>
            <a:endParaRPr lang="en-US" sz="2400" dirty="0"/>
          </a:p>
          <a:p>
            <a:pPr>
              <a:buFont typeface="+mj-lt"/>
              <a:buAutoNum type="arabicPeriod"/>
            </a:pPr>
            <a:r>
              <a:rPr lang="en-US" sz="2400" b="1" dirty="0"/>
              <a:t>Cache Memory</a:t>
            </a:r>
            <a:r>
              <a:rPr lang="en-US" sz="2400" dirty="0"/>
              <a:t> → Small, high-speed memory close to the CPU for quick data access. Level 1 is fastest, then Level 2, then Level 3. More cache memory typically means faster processing</a:t>
            </a:r>
          </a:p>
          <a:p>
            <a:pPr>
              <a:buFont typeface="+mj-lt"/>
              <a:buAutoNum type="arabicPeriod"/>
            </a:pPr>
            <a:endParaRPr lang="en-US" sz="2400" dirty="0"/>
          </a:p>
          <a:p>
            <a:pPr>
              <a:buFont typeface="+mj-lt"/>
              <a:buAutoNum type="arabicPeriod"/>
            </a:pPr>
            <a:r>
              <a:rPr lang="en-US" sz="2400" b="1" dirty="0"/>
              <a:t>Registers</a:t>
            </a:r>
            <a:r>
              <a:rPr lang="en-US" sz="2400" dirty="0"/>
              <a:t> → Ultra-fast memory inside the CPU, used for immediate calculations.</a:t>
            </a:r>
          </a:p>
          <a:p>
            <a:pPr>
              <a:buFont typeface="+mj-lt"/>
              <a:buAutoNum type="arabicPeriod"/>
            </a:pPr>
            <a:endParaRPr lang="en-US" sz="2400" dirty="0"/>
          </a:p>
          <a:p>
            <a:r>
              <a:rPr lang="en-US" sz="2400" dirty="0"/>
              <a:t>💡 </a:t>
            </a:r>
            <a:r>
              <a:rPr lang="en-US" sz="2400" b="1" dirty="0"/>
              <a:t>Example:</a:t>
            </a:r>
            <a:r>
              <a:rPr lang="en-US" sz="2400" dirty="0"/>
              <a:t> If you're working on a Word document, the content is stored in </a:t>
            </a:r>
            <a:r>
              <a:rPr lang="en-US" sz="2400" b="1" dirty="0"/>
              <a:t>RAM</a:t>
            </a:r>
            <a:r>
              <a:rPr lang="en-US" sz="2400" dirty="0"/>
              <a:t> while you're typing. If the power goes off, the document is lost unless saved.</a:t>
            </a:r>
          </a:p>
          <a:p>
            <a:endParaRPr lang="en-US" sz="2400" dirty="0"/>
          </a:p>
        </p:txBody>
      </p:sp>
    </p:spTree>
    <p:extLst>
      <p:ext uri="{BB962C8B-B14F-4D97-AF65-F5344CB8AC3E}">
        <p14:creationId xmlns:p14="http://schemas.microsoft.com/office/powerpoint/2010/main" val="41002291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E25C2900-C813-5D6F-3F2C-A6ED4679EF3E}"/>
              </a:ext>
            </a:extLst>
          </p:cNvPr>
          <p:cNvSpPr>
            <a:spLocks noGrp="1"/>
          </p:cNvSpPr>
          <p:nvPr>
            <p:ph type="body" idx="1"/>
          </p:nvPr>
        </p:nvSpPr>
        <p:spPr>
          <a:xfrm>
            <a:off x="685800" y="304800"/>
            <a:ext cx="8229600" cy="3508653"/>
          </a:xfrm>
        </p:spPr>
        <p:txBody>
          <a:bodyPr/>
          <a:lstStyle/>
          <a:p>
            <a:r>
              <a:rPr lang="en-US" b="1" dirty="0"/>
              <a:t>. </a:t>
            </a:r>
            <a:r>
              <a:rPr lang="en-US" b="1" dirty="0">
                <a:solidFill>
                  <a:srgbClr val="FF0000"/>
                </a:solidFill>
              </a:rPr>
              <a:t>Secondary Memory (Non-Volatile Memory)</a:t>
            </a:r>
          </a:p>
          <a:p>
            <a:r>
              <a:rPr lang="en-US" sz="2400" dirty="0"/>
              <a:t>🔹 </a:t>
            </a:r>
            <a:r>
              <a:rPr lang="en-US" sz="2400" b="1" dirty="0"/>
              <a:t>Definition</a:t>
            </a:r>
            <a:r>
              <a:rPr lang="en-US" sz="2400" dirty="0"/>
              <a:t> → Secondary memory is </a:t>
            </a:r>
            <a:r>
              <a:rPr lang="en-US" sz="2400" b="1" dirty="0"/>
              <a:t>permanent storage</a:t>
            </a:r>
            <a:r>
              <a:rPr lang="en-US" sz="2400" dirty="0"/>
              <a:t>, used to store data and programs long-term.</a:t>
            </a:r>
            <a:br>
              <a:rPr lang="en-US" sz="2400" dirty="0"/>
            </a:br>
            <a:r>
              <a:rPr lang="en-US" sz="2400" dirty="0"/>
              <a:t>🔹 </a:t>
            </a:r>
            <a:r>
              <a:rPr lang="en-US" sz="2400" b="1" dirty="0"/>
              <a:t>Slower than primary memory but retains data even after power is turned off.</a:t>
            </a:r>
            <a:endParaRPr lang="en-US" sz="2400" dirty="0"/>
          </a:p>
          <a:p>
            <a:endParaRPr lang="en-US" dirty="0"/>
          </a:p>
        </p:txBody>
      </p:sp>
      <p:pic>
        <p:nvPicPr>
          <p:cNvPr id="7" name="Picture 6">
            <a:extLst>
              <a:ext uri="{FF2B5EF4-FFF2-40B4-BE49-F238E27FC236}">
                <a16:creationId xmlns:a16="http://schemas.microsoft.com/office/drawing/2014/main" id="{CA0BED0D-4BFA-E0A7-7927-9917146841E5}"/>
              </a:ext>
            </a:extLst>
          </p:cNvPr>
          <p:cNvPicPr>
            <a:picLocks noChangeAspect="1"/>
          </p:cNvPicPr>
          <p:nvPr/>
        </p:nvPicPr>
        <p:blipFill>
          <a:blip r:embed="rId3"/>
          <a:stretch>
            <a:fillRect/>
          </a:stretch>
        </p:blipFill>
        <p:spPr>
          <a:xfrm>
            <a:off x="818825" y="2971800"/>
            <a:ext cx="7506350" cy="2019475"/>
          </a:xfrm>
          <a:prstGeom prst="rect">
            <a:avLst/>
          </a:prstGeom>
        </p:spPr>
      </p:pic>
    </p:spTree>
    <p:extLst>
      <p:ext uri="{BB962C8B-B14F-4D97-AF65-F5344CB8AC3E}">
        <p14:creationId xmlns:p14="http://schemas.microsoft.com/office/powerpoint/2010/main" val="27997803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E7125D-1619-69BA-2EC6-7E6326D7D006}"/>
              </a:ext>
            </a:extLst>
          </p:cNvPr>
          <p:cNvPicPr>
            <a:picLocks noChangeAspect="1"/>
          </p:cNvPicPr>
          <p:nvPr/>
        </p:nvPicPr>
        <p:blipFill>
          <a:blip r:embed="rId2"/>
          <a:stretch>
            <a:fillRect/>
          </a:stretch>
        </p:blipFill>
        <p:spPr>
          <a:xfrm>
            <a:off x="114300" y="2743200"/>
            <a:ext cx="8915400" cy="3894098"/>
          </a:xfrm>
          <a:prstGeom prst="rect">
            <a:avLst/>
          </a:prstGeom>
        </p:spPr>
      </p:pic>
      <p:sp>
        <p:nvSpPr>
          <p:cNvPr id="8" name="TextBox 7">
            <a:extLst>
              <a:ext uri="{FF2B5EF4-FFF2-40B4-BE49-F238E27FC236}">
                <a16:creationId xmlns:a16="http://schemas.microsoft.com/office/drawing/2014/main" id="{443790C5-0ED4-598A-7AEE-7F9D7CCEF1EA}"/>
              </a:ext>
            </a:extLst>
          </p:cNvPr>
          <p:cNvSpPr txBox="1"/>
          <p:nvPr/>
        </p:nvSpPr>
        <p:spPr>
          <a:xfrm>
            <a:off x="1524000" y="708860"/>
            <a:ext cx="4572000" cy="646331"/>
          </a:xfrm>
          <a:prstGeom prst="rect">
            <a:avLst/>
          </a:prstGeom>
          <a:noFill/>
        </p:spPr>
        <p:txBody>
          <a:bodyPr wrap="square">
            <a:spAutoFit/>
          </a:bodyPr>
          <a:lstStyle/>
          <a:p>
            <a:r>
              <a:rPr lang="en-US" altLang="en-US" sz="3600" kern="0" dirty="0">
                <a:solidFill>
                  <a:srgbClr val="333399"/>
                </a:solidFill>
                <a:latin typeface="Tahoma"/>
                <a:ea typeface="+mj-ea"/>
                <a:cs typeface="Tahoma"/>
              </a:rPr>
              <a:t>RA</a:t>
            </a:r>
            <a:r>
              <a:rPr kumimoji="0" lang="en-US" altLang="en-US" sz="3600" b="0" i="0" u="none" strike="noStrike" kern="0" cap="none" spc="0" normalizeH="0" baseline="0" noProof="0" dirty="0">
                <a:ln>
                  <a:noFill/>
                </a:ln>
                <a:solidFill>
                  <a:srgbClr val="333399"/>
                </a:solidFill>
                <a:effectLst/>
                <a:uLnTx/>
                <a:uFillTx/>
                <a:latin typeface="Tahoma"/>
                <a:ea typeface="+mj-ea"/>
                <a:cs typeface="Tahoma"/>
              </a:rPr>
              <a:t>M VS ROM</a:t>
            </a:r>
            <a:endParaRPr lang="en-US" dirty="0"/>
          </a:p>
        </p:txBody>
      </p:sp>
    </p:spTree>
    <p:extLst>
      <p:ext uri="{BB962C8B-B14F-4D97-AF65-F5344CB8AC3E}">
        <p14:creationId xmlns:p14="http://schemas.microsoft.com/office/powerpoint/2010/main" val="2762680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1">
            <a:extLst>
              <a:ext uri="{FF2B5EF4-FFF2-40B4-BE49-F238E27FC236}">
                <a16:creationId xmlns:a16="http://schemas.microsoft.com/office/drawing/2014/main" id="{923E978C-6E28-1736-3C9A-789B1C20171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A239A000-B495-4E10-B2FF-51C5A048B5F7}" type="slidenum">
              <a:rPr lang="en-US" altLang="en-US" sz="1200">
                <a:solidFill>
                  <a:schemeClr val="bg1"/>
                </a:solidFill>
              </a:rPr>
              <a:pPr algn="r" eaLnBrk="1" hangingPunct="1"/>
              <a:t>4</a:t>
            </a:fld>
            <a:endParaRPr lang="en-US" altLang="en-US" sz="1200">
              <a:solidFill>
                <a:schemeClr val="bg1"/>
              </a:solidFill>
            </a:endParaRPr>
          </a:p>
        </p:txBody>
      </p:sp>
      <p:pic>
        <p:nvPicPr>
          <p:cNvPr id="17412" name="Picture 2">
            <a:extLst>
              <a:ext uri="{FF2B5EF4-FFF2-40B4-BE49-F238E27FC236}">
                <a16:creationId xmlns:a16="http://schemas.microsoft.com/office/drawing/2014/main" id="{E6F754AD-A47C-594F-0E69-C5C9ED42ED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3332"/>
          <a:stretch>
            <a:fillRect/>
          </a:stretch>
        </p:blipFill>
        <p:spPr bwMode="auto">
          <a:xfrm>
            <a:off x="300038" y="1785938"/>
            <a:ext cx="7140575" cy="423545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7413" name="Picture 2">
            <a:extLst>
              <a:ext uri="{FF2B5EF4-FFF2-40B4-BE49-F238E27FC236}">
                <a16:creationId xmlns:a16="http://schemas.microsoft.com/office/drawing/2014/main" id="{D45A0911-A73B-90CB-6AB7-C50D5FD2A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73772" t="77264" r="3477"/>
          <a:stretch>
            <a:fillRect/>
          </a:stretch>
        </p:blipFill>
        <p:spPr bwMode="auto">
          <a:xfrm>
            <a:off x="7432675" y="4889500"/>
            <a:ext cx="1484313" cy="114776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5327D8D-6659-385A-C4F6-C99BBCD02ADC}"/>
              </a:ext>
            </a:extLst>
          </p:cNvPr>
          <p:cNvSpPr txBox="1">
            <a:spLocks/>
          </p:cNvSpPr>
          <p:nvPr/>
        </p:nvSpPr>
        <p:spPr>
          <a:xfrm>
            <a:off x="457200" y="228600"/>
            <a:ext cx="5257800"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Inside the System Unit</a:t>
            </a:r>
            <a:endParaRPr lang="en-US" altLang="en-US" kern="0" dirty="0"/>
          </a:p>
        </p:txBody>
      </p:sp>
      <p:sp>
        <p:nvSpPr>
          <p:cNvPr id="4" name="TextBox 3">
            <a:extLst>
              <a:ext uri="{FF2B5EF4-FFF2-40B4-BE49-F238E27FC236}">
                <a16:creationId xmlns:a16="http://schemas.microsoft.com/office/drawing/2014/main" id="{11D81A93-47A7-7D5D-5063-262182C782A6}"/>
              </a:ext>
            </a:extLst>
          </p:cNvPr>
          <p:cNvSpPr txBox="1"/>
          <p:nvPr/>
        </p:nvSpPr>
        <p:spPr>
          <a:xfrm>
            <a:off x="2286000" y="3164314"/>
            <a:ext cx="4572000" cy="646331"/>
          </a:xfrm>
          <a:prstGeom prst="rect">
            <a:avLst/>
          </a:prstGeom>
          <a:noFill/>
        </p:spPr>
        <p:txBody>
          <a:bodyPr wrap="square">
            <a:spAutoFit/>
          </a:bodyPr>
          <a:lstStyle/>
          <a:p>
            <a:r>
              <a:rPr lang="en-US" b="1" dirty="0"/>
              <a:t>Physical interfaces</a:t>
            </a:r>
            <a:r>
              <a:rPr lang="en-US" dirty="0"/>
              <a:t> that allow cables and devices to connect properly.</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1">
            <a:extLst>
              <a:ext uri="{FF2B5EF4-FFF2-40B4-BE49-F238E27FC236}">
                <a16:creationId xmlns:a16="http://schemas.microsoft.com/office/drawing/2014/main" id="{B4BFF993-1D65-B3CE-6F6C-DBD96B064944}"/>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6B8C0121-B6B2-4E1B-B1A3-B7AF68303879}" type="slidenum">
              <a:rPr lang="en-US" altLang="en-US" sz="1200">
                <a:solidFill>
                  <a:schemeClr val="bg1"/>
                </a:solidFill>
              </a:rPr>
              <a:pPr algn="r" eaLnBrk="1" hangingPunct="1"/>
              <a:t>40</a:t>
            </a:fld>
            <a:endParaRPr lang="en-US" altLang="en-US" sz="1200" dirty="0">
              <a:solidFill>
                <a:schemeClr val="bg1"/>
              </a:solidFill>
            </a:endParaRPr>
          </a:p>
        </p:txBody>
      </p:sp>
      <p:sp>
        <p:nvSpPr>
          <p:cNvPr id="25603" name="Title 1">
            <a:extLst>
              <a:ext uri="{FF2B5EF4-FFF2-40B4-BE49-F238E27FC236}">
                <a16:creationId xmlns:a16="http://schemas.microsoft.com/office/drawing/2014/main" id="{4B6637D8-791D-E397-2262-C954EC185F17}"/>
              </a:ext>
            </a:extLst>
          </p:cNvPr>
          <p:cNvSpPr>
            <a:spLocks noGrp="1"/>
          </p:cNvSpPr>
          <p:nvPr>
            <p:ph type="title" idx="4294967295"/>
          </p:nvPr>
        </p:nvSpPr>
        <p:spPr>
          <a:xfrm>
            <a:off x="457200" y="381000"/>
            <a:ext cx="7991475" cy="553998"/>
          </a:xfrm>
        </p:spPr>
        <p:txBody>
          <a:bodyPr anchor="b"/>
          <a:lstStyle/>
          <a:p>
            <a:pPr eaLnBrk="1" hangingPunct="1"/>
            <a:r>
              <a:rPr lang="en-US" altLang="en-US" dirty="0"/>
              <a:t>Bus Width, Bus Speed, and Bandwidth</a:t>
            </a:r>
          </a:p>
        </p:txBody>
      </p:sp>
      <p:sp>
        <p:nvSpPr>
          <p:cNvPr id="55299" name="Content Placeholder 2">
            <a:extLst>
              <a:ext uri="{FF2B5EF4-FFF2-40B4-BE49-F238E27FC236}">
                <a16:creationId xmlns:a16="http://schemas.microsoft.com/office/drawing/2014/main" id="{DE24C6B1-9B74-6D5D-2FBE-3A65DD24B519}"/>
              </a:ext>
            </a:extLst>
          </p:cNvPr>
          <p:cNvSpPr>
            <a:spLocks noGrp="1"/>
          </p:cNvSpPr>
          <p:nvPr>
            <p:ph idx="4294967295"/>
          </p:nvPr>
        </p:nvSpPr>
        <p:spPr>
          <a:xfrm>
            <a:off x="457200" y="1322388"/>
            <a:ext cx="4695825" cy="3139321"/>
          </a:xfrm>
        </p:spPr>
        <p:txBody>
          <a:bodyPr/>
          <a:lstStyle/>
          <a:p>
            <a:pPr eaLnBrk="1" hangingPunct="1">
              <a:lnSpc>
                <a:spcPct val="90000"/>
              </a:lnSpc>
              <a:spcAft>
                <a:spcPct val="20000"/>
              </a:spcAft>
            </a:pPr>
            <a:r>
              <a:rPr lang="en-US" altLang="en-US" sz="2400" b="1" dirty="0">
                <a:latin typeface="Tahoma" panose="020B0604030504040204" pitchFamily="34" charset="0"/>
                <a:ea typeface="Tahoma" panose="020B0604030504040204" pitchFamily="34" charset="0"/>
                <a:cs typeface="Tahoma" panose="020B0604030504040204" pitchFamily="34" charset="0"/>
              </a:rPr>
              <a:t>Bus: </a:t>
            </a:r>
          </a:p>
          <a:p>
            <a:pPr marL="342900" indent="-342900" eaLnBrk="1" hangingPunct="1">
              <a:lnSpc>
                <a:spcPct val="90000"/>
              </a:lnSpc>
              <a:spcAft>
                <a:spcPct val="20000"/>
              </a:spcAft>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An electronic path over which data can travel between different components of computer.</a:t>
            </a:r>
          </a:p>
          <a:p>
            <a:pPr marL="342900" indent="-342900" eaLnBrk="1" hangingPunct="1">
              <a:lnSpc>
                <a:spcPct val="90000"/>
              </a:lnSpc>
              <a:spcAft>
                <a:spcPct val="20000"/>
              </a:spcAft>
              <a:buFont typeface="Arial" panose="020B0604020202020204" pitchFamily="34" charset="0"/>
              <a:buChar char="•"/>
            </a:pPr>
            <a:r>
              <a:rPr lang="en-US" altLang="en-US" sz="2400" dirty="0">
                <a:latin typeface="Tahoma" panose="020B0604030504040204" pitchFamily="34" charset="0"/>
                <a:ea typeface="Tahoma" panose="020B0604030504040204" pitchFamily="34" charset="0"/>
                <a:cs typeface="Tahoma" panose="020B0604030504040204" pitchFamily="34" charset="0"/>
              </a:rPr>
              <a:t> allowing different parts (CPU, memory, storage, and peripherals) to communicate with each other efficiently.</a:t>
            </a:r>
          </a:p>
        </p:txBody>
      </p:sp>
      <p:pic>
        <p:nvPicPr>
          <p:cNvPr id="56324" name="Picture 6" descr="fig 2-10">
            <a:extLst>
              <a:ext uri="{FF2B5EF4-FFF2-40B4-BE49-F238E27FC236}">
                <a16:creationId xmlns:a16="http://schemas.microsoft.com/office/drawing/2014/main" id="{52DED36A-7226-85C8-D6DE-646E9ECE2B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19700" y="2168525"/>
            <a:ext cx="3314700" cy="30384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99412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8256-BCAF-6C10-215F-9556704F945B}"/>
              </a:ext>
            </a:extLst>
          </p:cNvPr>
          <p:cNvSpPr>
            <a:spLocks noGrp="1"/>
          </p:cNvSpPr>
          <p:nvPr>
            <p:ph type="title"/>
          </p:nvPr>
        </p:nvSpPr>
        <p:spPr>
          <a:xfrm>
            <a:off x="1229969" y="1150746"/>
            <a:ext cx="3713479" cy="553998"/>
          </a:xfrm>
        </p:spPr>
        <p:txBody>
          <a:bodyPr/>
          <a:lstStyle/>
          <a:p>
            <a:r>
              <a:rPr lang="en-US" dirty="0"/>
              <a:t>Bus Width</a:t>
            </a:r>
            <a:endParaRPr lang="en-US" b="1" dirty="0"/>
          </a:p>
        </p:txBody>
      </p:sp>
      <p:sp>
        <p:nvSpPr>
          <p:cNvPr id="3" name="Text Placeholder 2">
            <a:extLst>
              <a:ext uri="{FF2B5EF4-FFF2-40B4-BE49-F238E27FC236}">
                <a16:creationId xmlns:a16="http://schemas.microsoft.com/office/drawing/2014/main" id="{EC8EC0FB-5040-9E21-BF3F-56F6E886EF71}"/>
              </a:ext>
            </a:extLst>
          </p:cNvPr>
          <p:cNvSpPr>
            <a:spLocks noGrp="1"/>
          </p:cNvSpPr>
          <p:nvPr>
            <p:ph type="body" idx="1"/>
          </p:nvPr>
        </p:nvSpPr>
        <p:spPr>
          <a:xfrm>
            <a:off x="1647570" y="1671559"/>
            <a:ext cx="6493509" cy="4308872"/>
          </a:xfrm>
        </p:spPr>
        <p:txBody>
          <a:bodyPr/>
          <a:lstStyle/>
          <a:p>
            <a:r>
              <a:rPr lang="en-US" dirty="0"/>
              <a:t>The capacity of a bus depends on the number of data lines in it.</a:t>
            </a:r>
          </a:p>
          <a:p>
            <a:r>
              <a:rPr lang="en-US" dirty="0"/>
              <a:t>The amount of data that a bus can carry at one time is called </a:t>
            </a:r>
            <a:r>
              <a:rPr lang="en-US" b="1" dirty="0"/>
              <a:t>bus width. </a:t>
            </a:r>
            <a:r>
              <a:rPr lang="en-US" dirty="0"/>
              <a:t>A higher bus width means that the bus can carry more data. It increases the performance of the computer.</a:t>
            </a:r>
          </a:p>
          <a:p>
            <a:r>
              <a:rPr lang="en-US" dirty="0"/>
              <a:t> A bus with </a:t>
            </a:r>
            <a:r>
              <a:rPr lang="en-US" b="1" dirty="0"/>
              <a:t>32 lines can carry 32 bits</a:t>
            </a:r>
            <a:r>
              <a:rPr lang="en-US" dirty="0"/>
              <a:t> or 4 bytes at a time. A bus with 64 lines can carry </a:t>
            </a:r>
            <a:r>
              <a:rPr lang="en-US" b="1" dirty="0"/>
              <a:t>64 bits </a:t>
            </a:r>
            <a:r>
              <a:rPr lang="en-US" dirty="0"/>
              <a:t>or 8 bytes at a time.</a:t>
            </a:r>
          </a:p>
        </p:txBody>
      </p:sp>
    </p:spTree>
    <p:extLst>
      <p:ext uri="{BB962C8B-B14F-4D97-AF65-F5344CB8AC3E}">
        <p14:creationId xmlns:p14="http://schemas.microsoft.com/office/powerpoint/2010/main" val="21288802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32E47-3FA0-32A9-ADAA-7DAA4FA41158}"/>
              </a:ext>
            </a:extLst>
          </p:cNvPr>
          <p:cNvSpPr>
            <a:spLocks noGrp="1"/>
          </p:cNvSpPr>
          <p:nvPr>
            <p:ph type="title"/>
          </p:nvPr>
        </p:nvSpPr>
        <p:spPr/>
        <p:txBody>
          <a:bodyPr/>
          <a:lstStyle/>
          <a:p>
            <a:r>
              <a:rPr lang="en-US" b="1" dirty="0"/>
              <a:t>Bus Speed</a:t>
            </a:r>
            <a:endParaRPr lang="en-US" dirty="0"/>
          </a:p>
        </p:txBody>
      </p:sp>
      <p:sp>
        <p:nvSpPr>
          <p:cNvPr id="3" name="Text Placeholder 2">
            <a:extLst>
              <a:ext uri="{FF2B5EF4-FFF2-40B4-BE49-F238E27FC236}">
                <a16:creationId xmlns:a16="http://schemas.microsoft.com/office/drawing/2014/main" id="{21F125E3-E414-D543-B45D-45612C9AEC75}"/>
              </a:ext>
            </a:extLst>
          </p:cNvPr>
          <p:cNvSpPr>
            <a:spLocks noGrp="1"/>
          </p:cNvSpPr>
          <p:nvPr>
            <p:ph type="body" idx="1"/>
          </p:nvPr>
        </p:nvSpPr>
        <p:spPr>
          <a:xfrm>
            <a:off x="1647570" y="1671559"/>
            <a:ext cx="6493509" cy="3877985"/>
          </a:xfrm>
        </p:spPr>
        <p:txBody>
          <a:bodyPr/>
          <a:lstStyle/>
          <a:p>
            <a:r>
              <a:rPr lang="en-US" dirty="0"/>
              <a:t>The speed at which data moves from one component to another component of the computer is called </a:t>
            </a:r>
            <a:r>
              <a:rPr lang="en-US" b="1" dirty="0"/>
              <a:t>bus speed</a:t>
            </a:r>
            <a:r>
              <a:rPr lang="en-US" dirty="0"/>
              <a:t>.</a:t>
            </a:r>
          </a:p>
          <a:p>
            <a:endParaRPr lang="en-US" dirty="0"/>
          </a:p>
          <a:p>
            <a:endParaRPr lang="en-US" dirty="0"/>
          </a:p>
          <a:p>
            <a:pPr eaLnBrk="1" hangingPunct="1">
              <a:lnSpc>
                <a:spcPct val="90000"/>
              </a:lnSpc>
              <a:spcAft>
                <a:spcPct val="20000"/>
              </a:spcAft>
            </a:pPr>
            <a:r>
              <a:rPr lang="en-US" altLang="en-US" sz="2400" dirty="0">
                <a:latin typeface="Tahoma" panose="020B0604030504040204" pitchFamily="34" charset="0"/>
                <a:ea typeface="Tahoma" panose="020B0604030504040204" pitchFamily="34" charset="0"/>
                <a:cs typeface="Tahoma" panose="020B0604030504040204" pitchFamily="34" charset="0"/>
              </a:rPr>
              <a:t>Bus width and speed determine the throughput (or </a:t>
            </a:r>
            <a:r>
              <a:rPr lang="en-US" altLang="en-US" sz="2400" b="1" dirty="0">
                <a:latin typeface="Tahoma" panose="020B0604030504040204" pitchFamily="34" charset="0"/>
                <a:ea typeface="Tahoma" panose="020B0604030504040204" pitchFamily="34" charset="0"/>
                <a:cs typeface="Tahoma" panose="020B0604030504040204" pitchFamily="34" charset="0"/>
              </a:rPr>
              <a:t>bandwidth</a:t>
            </a:r>
            <a:r>
              <a:rPr lang="en-US" altLang="en-US" sz="2400" dirty="0">
                <a:latin typeface="Tahoma" panose="020B0604030504040204" pitchFamily="34" charset="0"/>
                <a:ea typeface="Tahoma" panose="020B0604030504040204" pitchFamily="34" charset="0"/>
                <a:cs typeface="Tahoma" panose="020B0604030504040204" pitchFamily="34" charset="0"/>
              </a:rPr>
              <a:t>) of the bus</a:t>
            </a:r>
          </a:p>
          <a:p>
            <a:pPr marL="742950" lvl="1" indent="-285750" eaLnBrk="1" hangingPunct="1">
              <a:lnSpc>
                <a:spcPct val="90000"/>
              </a:lnSpc>
              <a:spcAft>
                <a:spcPct val="2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The amount of data that can be transferred by the bus in a given time period</a:t>
            </a:r>
          </a:p>
          <a:p>
            <a:endParaRPr lang="en-US" dirty="0"/>
          </a:p>
        </p:txBody>
      </p:sp>
    </p:spTree>
    <p:extLst>
      <p:ext uri="{BB962C8B-B14F-4D97-AF65-F5344CB8AC3E}">
        <p14:creationId xmlns:p14="http://schemas.microsoft.com/office/powerpoint/2010/main" val="350743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1">
            <a:extLst>
              <a:ext uri="{FF2B5EF4-FFF2-40B4-BE49-F238E27FC236}">
                <a16:creationId xmlns:a16="http://schemas.microsoft.com/office/drawing/2014/main" id="{38FAC589-9CF3-10E5-E219-44C9682D223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F594FF9C-5CBA-4971-AAA8-F69F82327359}" type="slidenum">
              <a:rPr lang="en-US" altLang="en-US" sz="1200">
                <a:solidFill>
                  <a:schemeClr val="bg1"/>
                </a:solidFill>
              </a:rPr>
              <a:pPr algn="r" eaLnBrk="1" hangingPunct="1"/>
              <a:t>43</a:t>
            </a:fld>
            <a:endParaRPr lang="en-US" altLang="en-US" sz="1200">
              <a:solidFill>
                <a:schemeClr val="bg1"/>
              </a:solidFill>
            </a:endParaRPr>
          </a:p>
        </p:txBody>
      </p:sp>
      <p:sp>
        <p:nvSpPr>
          <p:cNvPr id="32771" name="Title 1">
            <a:extLst>
              <a:ext uri="{FF2B5EF4-FFF2-40B4-BE49-F238E27FC236}">
                <a16:creationId xmlns:a16="http://schemas.microsoft.com/office/drawing/2014/main" id="{72C1F957-FA01-B78C-59E1-ED12B8377244}"/>
              </a:ext>
            </a:extLst>
          </p:cNvPr>
          <p:cNvSpPr>
            <a:spLocks noGrp="1"/>
          </p:cNvSpPr>
          <p:nvPr>
            <p:ph type="title" idx="4294967295"/>
          </p:nvPr>
        </p:nvSpPr>
        <p:spPr>
          <a:xfrm>
            <a:off x="685800" y="-755691"/>
            <a:ext cx="5943600" cy="1974891"/>
          </a:xfrm>
        </p:spPr>
        <p:txBody>
          <a:bodyPr anchor="b"/>
          <a:lstStyle/>
          <a:p>
            <a:pPr eaLnBrk="1" hangingPunct="1"/>
            <a:r>
              <a:rPr lang="en-US" dirty="0"/>
              <a:t>Interaction between CPU and RAM</a:t>
            </a:r>
            <a:endParaRPr lang="en-US" altLang="en-US" dirty="0"/>
          </a:p>
        </p:txBody>
      </p:sp>
      <p:sp>
        <p:nvSpPr>
          <p:cNvPr id="63491" name="Content Placeholder 2">
            <a:extLst>
              <a:ext uri="{FF2B5EF4-FFF2-40B4-BE49-F238E27FC236}">
                <a16:creationId xmlns:a16="http://schemas.microsoft.com/office/drawing/2014/main" id="{6647702A-D672-384C-A2A1-6CABC6873B01}"/>
              </a:ext>
            </a:extLst>
          </p:cNvPr>
          <p:cNvSpPr>
            <a:spLocks noGrp="1"/>
          </p:cNvSpPr>
          <p:nvPr>
            <p:ph idx="4294967295"/>
          </p:nvPr>
        </p:nvSpPr>
        <p:spPr>
          <a:xfrm>
            <a:off x="990600" y="1219200"/>
            <a:ext cx="7086600" cy="5318379"/>
          </a:xfrm>
        </p:spPr>
        <p:txBody>
          <a:bodyPr/>
          <a:lstStyle/>
          <a:p>
            <a:pPr lvl="1" algn="just" eaLnBrk="1" hangingPunct="1">
              <a:lnSpc>
                <a:spcPct val="90000"/>
              </a:lnSpc>
              <a:spcBef>
                <a:spcPct val="10000"/>
              </a:spcBef>
              <a:spcAft>
                <a:spcPct val="10000"/>
              </a:spcAft>
            </a:pPr>
            <a:r>
              <a:rPr lang="en-US" altLang="en-US" sz="3200" dirty="0">
                <a:latin typeface="Tahoma" panose="020B0604030504040204" pitchFamily="34" charset="0"/>
                <a:ea typeface="Tahoma" panose="020B0604030504040204" pitchFamily="34" charset="0"/>
                <a:cs typeface="Tahoma" panose="020B0604030504040204" pitchFamily="34" charset="0"/>
              </a:rPr>
              <a:t>RAM and CPU are both placed on the motherboard. RAM is a temporary memory that stores data and instructions for the CPU. The CPU takes data and instructions from RAM when required. CPU also places processed data in RAM. The interaction between CPU and RAM takes place every time an instruction is executed. This interaction takes place with the help of the computer bus.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27962E-D7F4-4D47-C7A2-D675FD4D45D7}"/>
            </a:ext>
          </a:extLst>
        </p:cNvPr>
        <p:cNvGrpSpPr/>
        <p:nvPr/>
      </p:nvGrpSpPr>
      <p:grpSpPr>
        <a:xfrm>
          <a:off x="0" y="0"/>
          <a:ext cx="0" cy="0"/>
          <a:chOff x="0" y="0"/>
          <a:chExt cx="0" cy="0"/>
        </a:xfrm>
      </p:grpSpPr>
      <p:sp>
        <p:nvSpPr>
          <p:cNvPr id="32770" name="Rectangle 21">
            <a:extLst>
              <a:ext uri="{FF2B5EF4-FFF2-40B4-BE49-F238E27FC236}">
                <a16:creationId xmlns:a16="http://schemas.microsoft.com/office/drawing/2014/main" id="{8304645F-410B-6877-BB30-E78CF34E6BD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F594FF9C-5CBA-4971-AAA8-F69F82327359}" type="slidenum">
              <a:rPr lang="en-US" altLang="en-US" sz="1200">
                <a:solidFill>
                  <a:schemeClr val="bg1"/>
                </a:solidFill>
              </a:rPr>
              <a:pPr algn="r" eaLnBrk="1" hangingPunct="1"/>
              <a:t>44</a:t>
            </a:fld>
            <a:endParaRPr lang="en-US" altLang="en-US" sz="1200">
              <a:solidFill>
                <a:schemeClr val="bg1"/>
              </a:solidFill>
            </a:endParaRPr>
          </a:p>
        </p:txBody>
      </p:sp>
      <p:sp>
        <p:nvSpPr>
          <p:cNvPr id="32771" name="Title 1">
            <a:extLst>
              <a:ext uri="{FF2B5EF4-FFF2-40B4-BE49-F238E27FC236}">
                <a16:creationId xmlns:a16="http://schemas.microsoft.com/office/drawing/2014/main" id="{100011B9-0BDB-6845-715D-033F827D8AF5}"/>
              </a:ext>
            </a:extLst>
          </p:cNvPr>
          <p:cNvSpPr>
            <a:spLocks noGrp="1"/>
          </p:cNvSpPr>
          <p:nvPr>
            <p:ph type="title" idx="4294967295"/>
          </p:nvPr>
        </p:nvSpPr>
        <p:spPr>
          <a:xfrm>
            <a:off x="685800" y="-755691"/>
            <a:ext cx="5943600" cy="1974891"/>
          </a:xfrm>
        </p:spPr>
        <p:txBody>
          <a:bodyPr anchor="b"/>
          <a:lstStyle/>
          <a:p>
            <a:pPr eaLnBrk="1" hangingPunct="1"/>
            <a:r>
              <a:rPr lang="en-US" dirty="0"/>
              <a:t>Interaction between CPU and RAM</a:t>
            </a:r>
            <a:endParaRPr lang="en-US" altLang="en-US" dirty="0"/>
          </a:p>
        </p:txBody>
      </p:sp>
      <p:sp>
        <p:nvSpPr>
          <p:cNvPr id="63491" name="Content Placeholder 2">
            <a:extLst>
              <a:ext uri="{FF2B5EF4-FFF2-40B4-BE49-F238E27FC236}">
                <a16:creationId xmlns:a16="http://schemas.microsoft.com/office/drawing/2014/main" id="{A89A929E-429E-82C5-2553-1231D1116C35}"/>
              </a:ext>
            </a:extLst>
          </p:cNvPr>
          <p:cNvSpPr>
            <a:spLocks noGrp="1"/>
          </p:cNvSpPr>
          <p:nvPr>
            <p:ph idx="4294967295"/>
          </p:nvPr>
        </p:nvSpPr>
        <p:spPr>
          <a:xfrm>
            <a:off x="990600" y="1219200"/>
            <a:ext cx="7086600" cy="5970865"/>
          </a:xfrm>
        </p:spPr>
        <p:txBody>
          <a:bodyPr/>
          <a:lstStyle/>
          <a:p>
            <a:pPr algn="just"/>
            <a:r>
              <a:rPr lang="en-US" sz="2400" dirty="0"/>
              <a:t>RAM is connected to the CPU through the </a:t>
            </a:r>
            <a:r>
              <a:rPr lang="en-US" sz="2400" b="1" dirty="0"/>
              <a:t>data bus, control bus, and address bus</a:t>
            </a:r>
            <a:r>
              <a:rPr lang="en-US" sz="2400" dirty="0"/>
              <a:t>. It is collectively known as the </a:t>
            </a:r>
            <a:r>
              <a:rPr lang="en-US" sz="2400" b="1" dirty="0"/>
              <a:t>system bus</a:t>
            </a:r>
            <a:r>
              <a:rPr lang="en-US" sz="2400" dirty="0"/>
              <a:t>. The system bus consists of electrical paths to transfer information between the CPU and RAM.</a:t>
            </a:r>
          </a:p>
          <a:p>
            <a:pPr algn="just"/>
            <a:r>
              <a:rPr lang="en-US" sz="2400" dirty="0"/>
              <a:t>The following steps are performed when the CPU wants to read data from RAM:</a:t>
            </a:r>
          </a:p>
          <a:p>
            <a:pPr algn="just">
              <a:buFont typeface="+mj-lt"/>
              <a:buAutoNum type="arabicPeriod"/>
            </a:pPr>
            <a:r>
              <a:rPr lang="en-US" sz="2400" b="1" dirty="0"/>
              <a:t>CPU places the read request on the control bus.</a:t>
            </a:r>
            <a:endParaRPr lang="en-US" sz="2400" dirty="0"/>
          </a:p>
          <a:p>
            <a:pPr algn="just">
              <a:buFont typeface="+mj-lt"/>
              <a:buAutoNum type="arabicPeriod"/>
            </a:pPr>
            <a:r>
              <a:rPr lang="en-US" sz="2400" b="1" dirty="0"/>
              <a:t>CPU places the address of the required byte or word on the address bus.</a:t>
            </a:r>
            <a:endParaRPr lang="en-US" sz="2400" dirty="0"/>
          </a:p>
          <a:p>
            <a:pPr algn="just">
              <a:buFont typeface="+mj-lt"/>
              <a:buAutoNum type="arabicPeriod"/>
            </a:pPr>
            <a:r>
              <a:rPr lang="en-US" sz="2400" b="1" dirty="0"/>
              <a:t>Memory unit reads the command and address. It puts the required data on the data bus.</a:t>
            </a:r>
            <a:endParaRPr lang="en-US" sz="2400" dirty="0"/>
          </a:p>
          <a:p>
            <a:pPr algn="just">
              <a:buFont typeface="+mj-lt"/>
              <a:buAutoNum type="arabicPeriod"/>
            </a:pPr>
            <a:r>
              <a:rPr lang="en-US" sz="2400" b="1" dirty="0"/>
              <a:t>CPU reads the data from the data bus.</a:t>
            </a:r>
            <a:endParaRPr lang="en-US" sz="2400" dirty="0"/>
          </a:p>
          <a:p>
            <a:pPr lvl="1" algn="just" eaLnBrk="1" hangingPunct="1">
              <a:lnSpc>
                <a:spcPct val="90000"/>
              </a:lnSpc>
              <a:spcBef>
                <a:spcPct val="10000"/>
              </a:spcBef>
              <a:spcAft>
                <a:spcPct val="10000"/>
              </a:spcAft>
            </a:pP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23674461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B5B28E6-9872-6987-FEFF-9A4A8037FAF4}"/>
              </a:ext>
            </a:extLst>
          </p:cNvPr>
          <p:cNvPicPr>
            <a:picLocks noChangeAspect="1"/>
          </p:cNvPicPr>
          <p:nvPr/>
        </p:nvPicPr>
        <p:blipFill>
          <a:blip r:embed="rId2"/>
          <a:srcRect l="46495" t="49816" r="26106" b="33948"/>
          <a:stretch/>
        </p:blipFill>
        <p:spPr>
          <a:xfrm>
            <a:off x="342900" y="1905000"/>
            <a:ext cx="8458200" cy="2819400"/>
          </a:xfrm>
          <a:prstGeom prst="rect">
            <a:avLst/>
          </a:prstGeom>
        </p:spPr>
      </p:pic>
    </p:spTree>
    <p:extLst>
      <p:ext uri="{BB962C8B-B14F-4D97-AF65-F5344CB8AC3E}">
        <p14:creationId xmlns:p14="http://schemas.microsoft.com/office/powerpoint/2010/main" val="2760007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96334-D573-2133-D462-72835C8EDFAC}"/>
            </a:ext>
          </a:extLst>
        </p:cNvPr>
        <p:cNvGrpSpPr/>
        <p:nvPr/>
      </p:nvGrpSpPr>
      <p:grpSpPr>
        <a:xfrm>
          <a:off x="0" y="0"/>
          <a:ext cx="0" cy="0"/>
          <a:chOff x="0" y="0"/>
          <a:chExt cx="0" cy="0"/>
        </a:xfrm>
      </p:grpSpPr>
      <p:sp>
        <p:nvSpPr>
          <p:cNvPr id="32770" name="Rectangle 21">
            <a:extLst>
              <a:ext uri="{FF2B5EF4-FFF2-40B4-BE49-F238E27FC236}">
                <a16:creationId xmlns:a16="http://schemas.microsoft.com/office/drawing/2014/main" id="{9CC67EE4-1199-9528-350C-6B7DE5F76165}"/>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F594FF9C-5CBA-4971-AAA8-F69F82327359}" type="slidenum">
              <a:rPr lang="en-US" altLang="en-US" sz="1200">
                <a:solidFill>
                  <a:schemeClr val="bg1"/>
                </a:solidFill>
              </a:rPr>
              <a:pPr algn="r" eaLnBrk="1" hangingPunct="1"/>
              <a:t>46</a:t>
            </a:fld>
            <a:endParaRPr lang="en-US" altLang="en-US" sz="1200">
              <a:solidFill>
                <a:schemeClr val="bg1"/>
              </a:solidFill>
            </a:endParaRPr>
          </a:p>
        </p:txBody>
      </p:sp>
      <p:sp>
        <p:nvSpPr>
          <p:cNvPr id="32771" name="Title 1">
            <a:extLst>
              <a:ext uri="{FF2B5EF4-FFF2-40B4-BE49-F238E27FC236}">
                <a16:creationId xmlns:a16="http://schemas.microsoft.com/office/drawing/2014/main" id="{D44A7D4F-F30C-2599-D2E4-E2CD59BC6466}"/>
              </a:ext>
            </a:extLst>
          </p:cNvPr>
          <p:cNvSpPr>
            <a:spLocks noGrp="1"/>
          </p:cNvSpPr>
          <p:nvPr>
            <p:ph type="title" idx="4294967295"/>
          </p:nvPr>
        </p:nvSpPr>
        <p:spPr>
          <a:xfrm>
            <a:off x="685800" y="-755691"/>
            <a:ext cx="5943600" cy="1974891"/>
          </a:xfrm>
        </p:spPr>
        <p:txBody>
          <a:bodyPr anchor="b"/>
          <a:lstStyle/>
          <a:p>
            <a:pPr eaLnBrk="1" hangingPunct="1"/>
            <a:r>
              <a:rPr lang="en-US" dirty="0"/>
              <a:t>Interaction between CPU and RAM</a:t>
            </a:r>
            <a:endParaRPr lang="en-US" altLang="en-US" dirty="0"/>
          </a:p>
        </p:txBody>
      </p:sp>
      <p:sp>
        <p:nvSpPr>
          <p:cNvPr id="63491" name="Content Placeholder 2">
            <a:extLst>
              <a:ext uri="{FF2B5EF4-FFF2-40B4-BE49-F238E27FC236}">
                <a16:creationId xmlns:a16="http://schemas.microsoft.com/office/drawing/2014/main" id="{6347848C-B66E-80DC-2DAC-8F81BE840251}"/>
              </a:ext>
            </a:extLst>
          </p:cNvPr>
          <p:cNvSpPr>
            <a:spLocks noGrp="1"/>
          </p:cNvSpPr>
          <p:nvPr>
            <p:ph idx="4294967295"/>
          </p:nvPr>
        </p:nvSpPr>
        <p:spPr>
          <a:xfrm>
            <a:off x="990600" y="1219200"/>
            <a:ext cx="7086600" cy="4062651"/>
          </a:xfrm>
        </p:spPr>
        <p:txBody>
          <a:bodyPr/>
          <a:lstStyle/>
          <a:p>
            <a:r>
              <a:rPr lang="en-US" sz="2400" dirty="0"/>
              <a:t>The following steps are performed when the CPU wants to write data to RAM:</a:t>
            </a:r>
          </a:p>
          <a:p>
            <a:pPr>
              <a:buFont typeface="+mj-lt"/>
              <a:buAutoNum type="arabicPeriod"/>
            </a:pPr>
            <a:r>
              <a:rPr lang="en-US" sz="2400" b="1" dirty="0"/>
              <a:t>CPU places the write request on the control bus.</a:t>
            </a:r>
            <a:endParaRPr lang="en-US" sz="2400" dirty="0"/>
          </a:p>
          <a:p>
            <a:pPr>
              <a:buFont typeface="+mj-lt"/>
              <a:buAutoNum type="arabicPeriod"/>
            </a:pPr>
            <a:r>
              <a:rPr lang="en-US" sz="2400" b="1" dirty="0"/>
              <a:t>CPU places the address of the word where to write data on the address bus.</a:t>
            </a:r>
            <a:endParaRPr lang="en-US" sz="2400" dirty="0"/>
          </a:p>
          <a:p>
            <a:pPr>
              <a:buFont typeface="+mj-lt"/>
              <a:buAutoNum type="arabicPeriod"/>
            </a:pPr>
            <a:r>
              <a:rPr lang="en-US" sz="2400" b="1" dirty="0"/>
              <a:t>Memory unit gets ready to do the operation.</a:t>
            </a:r>
            <a:endParaRPr lang="en-US" sz="2400" dirty="0"/>
          </a:p>
          <a:p>
            <a:pPr>
              <a:buFont typeface="+mj-lt"/>
              <a:buAutoNum type="arabicPeriod"/>
            </a:pPr>
            <a:r>
              <a:rPr lang="en-US" sz="2400" b="1" dirty="0"/>
              <a:t>CPU puts data on the data bus.</a:t>
            </a:r>
            <a:endParaRPr lang="en-US" sz="2400" dirty="0"/>
          </a:p>
          <a:p>
            <a:pPr>
              <a:buFont typeface="+mj-lt"/>
              <a:buAutoNum type="arabicPeriod"/>
            </a:pPr>
            <a:r>
              <a:rPr lang="en-US" sz="2400" b="1" dirty="0"/>
              <a:t>Memory unit reads the data and places it in the required word.</a:t>
            </a:r>
            <a:endParaRPr lang="en-US" sz="2400" dirty="0"/>
          </a:p>
          <a:p>
            <a:pPr lvl="1" algn="just" eaLnBrk="1" hangingPunct="1">
              <a:lnSpc>
                <a:spcPct val="90000"/>
              </a:lnSpc>
              <a:spcBef>
                <a:spcPct val="10000"/>
              </a:spcBef>
              <a:spcAft>
                <a:spcPct val="10000"/>
              </a:spcAft>
            </a:pPr>
            <a:endParaRPr lang="en-US" altLang="en-US"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227773354"/>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E046E99-D4E5-93D1-7E64-35F6DB29379D}"/>
              </a:ext>
            </a:extLst>
          </p:cNvPr>
          <p:cNvPicPr>
            <a:picLocks noChangeAspect="1"/>
          </p:cNvPicPr>
          <p:nvPr/>
        </p:nvPicPr>
        <p:blipFill>
          <a:blip r:embed="rId2"/>
          <a:srcRect l="48333" t="54444" r="28333" b="27778"/>
          <a:stretch/>
        </p:blipFill>
        <p:spPr>
          <a:xfrm>
            <a:off x="990600" y="1676400"/>
            <a:ext cx="7467600" cy="3200400"/>
          </a:xfrm>
          <a:prstGeom prst="rect">
            <a:avLst/>
          </a:prstGeom>
        </p:spPr>
      </p:pic>
    </p:spTree>
    <p:extLst>
      <p:ext uri="{BB962C8B-B14F-4D97-AF65-F5344CB8AC3E}">
        <p14:creationId xmlns:p14="http://schemas.microsoft.com/office/powerpoint/2010/main" val="227864968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1">
            <a:extLst>
              <a:ext uri="{FF2B5EF4-FFF2-40B4-BE49-F238E27FC236}">
                <a16:creationId xmlns:a16="http://schemas.microsoft.com/office/drawing/2014/main" id="{084925C6-C1BC-9AD7-260E-833A19A28B36}"/>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0FB30946-FE38-42F5-812D-EA9A4E288EE5}" type="slidenum">
              <a:rPr lang="en-US" altLang="en-US" sz="1200">
                <a:solidFill>
                  <a:schemeClr val="bg1"/>
                </a:solidFill>
              </a:rPr>
              <a:pPr algn="r" eaLnBrk="1" hangingPunct="1"/>
              <a:t>48</a:t>
            </a:fld>
            <a:endParaRPr lang="en-US" altLang="en-US" sz="1200">
              <a:solidFill>
                <a:schemeClr val="bg1"/>
              </a:solidFill>
            </a:endParaRPr>
          </a:p>
        </p:txBody>
      </p:sp>
      <p:sp>
        <p:nvSpPr>
          <p:cNvPr id="38915" name="Title 1">
            <a:extLst>
              <a:ext uri="{FF2B5EF4-FFF2-40B4-BE49-F238E27FC236}">
                <a16:creationId xmlns:a16="http://schemas.microsoft.com/office/drawing/2014/main" id="{A7ACAC66-D956-0349-15AD-903B4C972048}"/>
              </a:ext>
            </a:extLst>
          </p:cNvPr>
          <p:cNvSpPr>
            <a:spLocks noGrp="1"/>
          </p:cNvSpPr>
          <p:nvPr>
            <p:ph type="title" idx="4294967295"/>
          </p:nvPr>
        </p:nvSpPr>
        <p:spPr>
          <a:xfrm>
            <a:off x="576263" y="248408"/>
            <a:ext cx="3713479" cy="574039"/>
          </a:xfrm>
        </p:spPr>
        <p:txBody>
          <a:bodyPr anchor="b"/>
          <a:lstStyle/>
          <a:p>
            <a:pPr eaLnBrk="1" hangingPunct="1"/>
            <a:r>
              <a:rPr lang="en-US" altLang="en-US"/>
              <a:t>Quick Quiz</a:t>
            </a:r>
          </a:p>
        </p:txBody>
      </p:sp>
      <p:sp>
        <p:nvSpPr>
          <p:cNvPr id="68610" name="Content Placeholder 2">
            <a:extLst>
              <a:ext uri="{FF2B5EF4-FFF2-40B4-BE49-F238E27FC236}">
                <a16:creationId xmlns:a16="http://schemas.microsoft.com/office/drawing/2014/main" id="{3B454A7D-00ED-0871-1F9A-A4D01A15E72D}"/>
              </a:ext>
            </a:extLst>
          </p:cNvPr>
          <p:cNvSpPr>
            <a:spLocks noGrp="1"/>
          </p:cNvSpPr>
          <p:nvPr>
            <p:ph idx="4294967295"/>
          </p:nvPr>
        </p:nvSpPr>
        <p:spPr>
          <a:xfrm>
            <a:off x="576263" y="1168400"/>
            <a:ext cx="7772400" cy="4278094"/>
          </a:xfrm>
        </p:spPr>
        <p:txBody>
          <a:bodyPr/>
          <a:lstStyle/>
          <a:p>
            <a:pPr marL="344488" indent="-344488">
              <a:buFontTx/>
              <a:buNone/>
              <a:defRPr/>
            </a:pPr>
            <a:r>
              <a:rPr lang="en-US" dirty="0">
                <a:latin typeface="Tahoma" panose="020B0604030504040204" pitchFamily="34" charset="0"/>
                <a:ea typeface="Tahoma" panose="020B0604030504040204" pitchFamily="34" charset="0"/>
                <a:cs typeface="Tahoma" panose="020B0604030504040204" pitchFamily="34" charset="0"/>
              </a:rPr>
              <a:t>1. Which type of memory is erased when the power goes out?</a:t>
            </a:r>
          </a:p>
          <a:p>
            <a:pPr marL="744538" lvl="1" indent="-344488">
              <a:buFontTx/>
              <a:buNone/>
              <a:defRPr/>
            </a:pPr>
            <a:r>
              <a:rPr lang="nb-NO" dirty="0">
                <a:latin typeface="Tahoma" panose="020B0604030504040204" pitchFamily="34" charset="0"/>
                <a:ea typeface="Tahoma" panose="020B0604030504040204" pitchFamily="34" charset="0"/>
                <a:cs typeface="Tahoma" panose="020B0604030504040204" pitchFamily="34" charset="0"/>
              </a:rPr>
              <a:t>	a. ROM</a:t>
            </a:r>
            <a:endParaRPr lang="en-US" dirty="0">
              <a:latin typeface="Tahoma" panose="020B0604030504040204" pitchFamily="34" charset="0"/>
              <a:ea typeface="Tahoma" panose="020B0604030504040204" pitchFamily="34" charset="0"/>
              <a:cs typeface="Tahoma" panose="020B0604030504040204" pitchFamily="34" charset="0"/>
            </a:endParaRPr>
          </a:p>
          <a:p>
            <a:pPr lvl="1">
              <a:buFontTx/>
              <a:buNone/>
              <a:defRPr/>
            </a:pPr>
            <a:r>
              <a:rPr lang="nb-NO" dirty="0">
                <a:latin typeface="Tahoma" panose="020B0604030504040204" pitchFamily="34" charset="0"/>
                <a:ea typeface="Tahoma" panose="020B0604030504040204" pitchFamily="34" charset="0"/>
                <a:cs typeface="Tahoma" panose="020B0604030504040204" pitchFamily="34" charset="0"/>
              </a:rPr>
              <a:t>	b. RAM</a:t>
            </a:r>
            <a:endParaRPr lang="en-US" dirty="0">
              <a:latin typeface="Tahoma" panose="020B0604030504040204" pitchFamily="34" charset="0"/>
              <a:ea typeface="Tahoma" panose="020B0604030504040204" pitchFamily="34" charset="0"/>
              <a:cs typeface="Tahoma" panose="020B0604030504040204" pitchFamily="34" charset="0"/>
            </a:endParaRPr>
          </a:p>
          <a:p>
            <a:pPr lvl="1">
              <a:buFontTx/>
              <a:buNone/>
              <a:defRPr/>
            </a:pPr>
            <a:r>
              <a:rPr lang="en-US" dirty="0">
                <a:latin typeface="Tahoma" panose="020B0604030504040204" pitchFamily="34" charset="0"/>
                <a:ea typeface="Tahoma" panose="020B0604030504040204" pitchFamily="34" charset="0"/>
                <a:cs typeface="Tahoma" panose="020B0604030504040204" pitchFamily="34" charset="0"/>
              </a:rPr>
              <a:t>	c. flash memory</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2. True or False: The CPU can also be called the motherboard.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3. A(n) electronic path within a computer over which data travels is called a(n) _____________.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Answers: </a:t>
            </a:r>
          </a:p>
          <a:p>
            <a:pPr>
              <a:buFontTx/>
              <a:buNone/>
              <a:defRPr/>
            </a:pPr>
            <a:r>
              <a:rPr lang="en-US" dirty="0">
                <a:latin typeface="Tahoma" panose="020B0604030504040204" pitchFamily="34" charset="0"/>
                <a:ea typeface="Tahoma" panose="020B0604030504040204" pitchFamily="34" charset="0"/>
                <a:cs typeface="Tahoma" panose="020B0604030504040204" pitchFamily="34" charset="0"/>
              </a:rPr>
              <a:t>1) b; 2) False; 3) bus</a:t>
            </a:r>
            <a:endParaRPr lang="en-US" sz="1800" dirty="0">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86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61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61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61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861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861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68610">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6861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1">
            <a:extLst>
              <a:ext uri="{FF2B5EF4-FFF2-40B4-BE49-F238E27FC236}">
                <a16:creationId xmlns:a16="http://schemas.microsoft.com/office/drawing/2014/main" id="{5AA8ABDC-D078-72E4-D194-A19C328E306F}"/>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750CFF1B-1395-40E2-BB2B-E9725C1C2515}" type="slidenum">
              <a:rPr lang="en-US" altLang="en-US" sz="1200">
                <a:solidFill>
                  <a:schemeClr val="bg1"/>
                </a:solidFill>
              </a:rPr>
              <a:pPr algn="r" eaLnBrk="1" hangingPunct="1"/>
              <a:t>49</a:t>
            </a:fld>
            <a:endParaRPr lang="en-US" altLang="en-US" sz="1200">
              <a:solidFill>
                <a:schemeClr val="bg1"/>
              </a:solidFill>
            </a:endParaRPr>
          </a:p>
        </p:txBody>
      </p:sp>
      <p:sp>
        <p:nvSpPr>
          <p:cNvPr id="45059" name="Title 1">
            <a:extLst>
              <a:ext uri="{FF2B5EF4-FFF2-40B4-BE49-F238E27FC236}">
                <a16:creationId xmlns:a16="http://schemas.microsoft.com/office/drawing/2014/main" id="{422A5D1D-9281-074A-5AD0-1E106A0B706E}"/>
              </a:ext>
            </a:extLst>
          </p:cNvPr>
          <p:cNvSpPr>
            <a:spLocks noGrp="1"/>
          </p:cNvSpPr>
          <p:nvPr>
            <p:ph type="title" idx="4294967295"/>
          </p:nvPr>
        </p:nvSpPr>
        <p:spPr>
          <a:xfrm>
            <a:off x="629443" y="160180"/>
            <a:ext cx="7885113" cy="939800"/>
          </a:xfrm>
        </p:spPr>
        <p:txBody>
          <a:bodyPr anchor="b"/>
          <a:lstStyle/>
          <a:p>
            <a:pPr eaLnBrk="1" hangingPunct="1"/>
            <a:r>
              <a:rPr lang="en-US" altLang="en-US" sz="2800" dirty="0">
                <a:cs typeface="Times New Roman" panose="02020603050405020304" pitchFamily="18" charset="0"/>
              </a:rPr>
              <a:t>Making Computers Faster and Better Now and in the Future</a:t>
            </a:r>
            <a:endParaRPr lang="en-US" altLang="en-US" sz="2800" dirty="0"/>
          </a:p>
        </p:txBody>
      </p:sp>
      <p:sp>
        <p:nvSpPr>
          <p:cNvPr id="77827" name="Content Placeholder 2">
            <a:extLst>
              <a:ext uri="{FF2B5EF4-FFF2-40B4-BE49-F238E27FC236}">
                <a16:creationId xmlns:a16="http://schemas.microsoft.com/office/drawing/2014/main" id="{E6D7ED3E-35E8-C283-6462-BAD2E8B8D615}"/>
              </a:ext>
            </a:extLst>
          </p:cNvPr>
          <p:cNvSpPr>
            <a:spLocks noGrp="1"/>
          </p:cNvSpPr>
          <p:nvPr>
            <p:ph idx="4294967295"/>
          </p:nvPr>
        </p:nvSpPr>
        <p:spPr>
          <a:xfrm>
            <a:off x="914400" y="1336674"/>
            <a:ext cx="6781800" cy="3188565"/>
          </a:xfrm>
        </p:spPr>
        <p:txBody>
          <a:bodyPr/>
          <a:lstStyle/>
          <a:p>
            <a:pPr eaLnBrk="1" hangingPunct="1">
              <a:lnSpc>
                <a:spcPct val="90000"/>
              </a:lnSpc>
              <a:spcAft>
                <a:spcPct val="20000"/>
              </a:spcAft>
            </a:pPr>
            <a:r>
              <a:rPr lang="en-US" altLang="en-US" dirty="0">
                <a:latin typeface="Tahoma" panose="020B0604030504040204" pitchFamily="34" charset="0"/>
                <a:ea typeface="Tahoma" panose="020B0604030504040204" pitchFamily="34" charset="0"/>
                <a:cs typeface="Tahoma" panose="020B0604030504040204" pitchFamily="34" charset="0"/>
              </a:rPr>
              <a:t>Improving performance today</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Add more memory</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Perform system maintenance</a:t>
            </a:r>
          </a:p>
          <a:p>
            <a:pPr marL="1200150" lvl="2"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Uninstall programs properly</a:t>
            </a:r>
          </a:p>
          <a:p>
            <a:pPr marL="1200150" lvl="2"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Consider placing large files on external storage devices</a:t>
            </a:r>
          </a:p>
          <a:p>
            <a:pPr marL="1200150" lvl="2"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Delete temporary files</a:t>
            </a:r>
          </a:p>
          <a:p>
            <a:pPr marL="1200150" lvl="2"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Scan for viruses and spyware</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Buy a larger or second hard drive</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Upgrade your Internet connection</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dirty="0">
                <a:latin typeface="Tahoma" panose="020B0604030504040204" pitchFamily="34" charset="0"/>
                <a:ea typeface="Tahoma" panose="020B0604030504040204" pitchFamily="34" charset="0"/>
                <a:cs typeface="Tahoma" panose="020B0604030504040204" pitchFamily="34" charset="0"/>
              </a:rPr>
              <a:t>Upgrade your video graphics card</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1">
            <a:extLst>
              <a:ext uri="{FF2B5EF4-FFF2-40B4-BE49-F238E27FC236}">
                <a16:creationId xmlns:a16="http://schemas.microsoft.com/office/drawing/2014/main" id="{4B2B4192-B4E2-27E0-DFFE-4AAD52B98B9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DD4366B3-CE45-4A95-8389-1879084E4EC4}" type="slidenum">
              <a:rPr lang="en-US" altLang="en-US" sz="1200">
                <a:solidFill>
                  <a:schemeClr val="bg1"/>
                </a:solidFill>
              </a:rPr>
              <a:pPr algn="r" eaLnBrk="1" hangingPunct="1"/>
              <a:t>5</a:t>
            </a:fld>
            <a:endParaRPr lang="en-US" altLang="en-US" sz="1200">
              <a:solidFill>
                <a:schemeClr val="bg1"/>
              </a:solidFill>
            </a:endParaRPr>
          </a:p>
        </p:txBody>
      </p:sp>
      <p:pic>
        <p:nvPicPr>
          <p:cNvPr id="27652" name="Picture 5" descr="Fig2_11.jpg">
            <a:extLst>
              <a:ext uri="{FF2B5EF4-FFF2-40B4-BE49-F238E27FC236}">
                <a16:creationId xmlns:a16="http://schemas.microsoft.com/office/drawing/2014/main" id="{AA23DCF5-A181-363A-2F89-BAC6C8B273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95413" y="1539875"/>
            <a:ext cx="6416675" cy="457517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470EE03E-74BD-15DC-C3CA-7F63423F19A6}"/>
              </a:ext>
            </a:extLst>
          </p:cNvPr>
          <p:cNvSpPr/>
          <p:nvPr/>
        </p:nvSpPr>
        <p:spPr>
          <a:xfrm>
            <a:off x="6178550" y="3976688"/>
            <a:ext cx="73025" cy="21907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itle 1">
            <a:extLst>
              <a:ext uri="{FF2B5EF4-FFF2-40B4-BE49-F238E27FC236}">
                <a16:creationId xmlns:a16="http://schemas.microsoft.com/office/drawing/2014/main" id="{1C5FC7B2-2E20-020F-9037-DDC2EC0D5C5A}"/>
              </a:ext>
            </a:extLst>
          </p:cNvPr>
          <p:cNvSpPr txBox="1">
            <a:spLocks/>
          </p:cNvSpPr>
          <p:nvPr/>
        </p:nvSpPr>
        <p:spPr>
          <a:xfrm>
            <a:off x="609600" y="304800"/>
            <a:ext cx="3713479" cy="574039"/>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kern="0"/>
              <a:t>Memory</a:t>
            </a:r>
            <a:endParaRPr lang="en-US" altLang="en-US" kern="0"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1">
            <a:extLst>
              <a:ext uri="{FF2B5EF4-FFF2-40B4-BE49-F238E27FC236}">
                <a16:creationId xmlns:a16="http://schemas.microsoft.com/office/drawing/2014/main" id="{27656454-4A53-96F9-465B-AF80F48D61F0}"/>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75578486-A561-4CCE-AE0E-1E2AC8C75F97}" type="slidenum">
              <a:rPr lang="en-US" altLang="en-US" sz="1200">
                <a:solidFill>
                  <a:schemeClr val="bg1"/>
                </a:solidFill>
              </a:rPr>
              <a:pPr algn="r" eaLnBrk="1" hangingPunct="1"/>
              <a:t>50</a:t>
            </a:fld>
            <a:endParaRPr lang="en-US" altLang="en-US" sz="1200">
              <a:solidFill>
                <a:schemeClr val="bg1"/>
              </a:solidFill>
            </a:endParaRPr>
          </a:p>
        </p:txBody>
      </p:sp>
      <p:sp>
        <p:nvSpPr>
          <p:cNvPr id="79875" name="Content Placeholder 2">
            <a:extLst>
              <a:ext uri="{FF2B5EF4-FFF2-40B4-BE49-F238E27FC236}">
                <a16:creationId xmlns:a16="http://schemas.microsoft.com/office/drawing/2014/main" id="{4296621A-0F90-68A2-48FC-13ED97BA4A87}"/>
              </a:ext>
            </a:extLst>
          </p:cNvPr>
          <p:cNvSpPr>
            <a:spLocks noGrp="1"/>
          </p:cNvSpPr>
          <p:nvPr>
            <p:ph idx="4294967295"/>
          </p:nvPr>
        </p:nvSpPr>
        <p:spPr>
          <a:xfrm>
            <a:off x="457200" y="1371600"/>
            <a:ext cx="5783263" cy="2452979"/>
          </a:xfrm>
        </p:spPr>
        <p:txBody>
          <a:bodyPr/>
          <a:lstStyle/>
          <a:p>
            <a:pPr eaLnBrk="1" hangingPunct="1">
              <a:lnSpc>
                <a:spcPct val="90000"/>
              </a:lnSpc>
              <a:spcBef>
                <a:spcPct val="10000"/>
              </a:spcBef>
              <a:spcAft>
                <a:spcPct val="10000"/>
              </a:spcAft>
            </a:pPr>
            <a:r>
              <a:rPr lang="en-US" altLang="en-US" dirty="0">
                <a:latin typeface="Tahoma" panose="020B0604030504040204" pitchFamily="34" charset="0"/>
                <a:ea typeface="Tahoma" panose="020B0604030504040204" pitchFamily="34" charset="0"/>
                <a:cs typeface="Tahoma" panose="020B0604030504040204" pitchFamily="34" charset="0"/>
              </a:rPr>
              <a:t>Strategies for faster and better computers</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b="1" dirty="0">
                <a:latin typeface="Tahoma" panose="020B0604030504040204" pitchFamily="34" charset="0"/>
                <a:ea typeface="Tahoma" panose="020B0604030504040204" pitchFamily="34" charset="0"/>
                <a:cs typeface="Tahoma" panose="020B0604030504040204" pitchFamily="34" charset="0"/>
              </a:rPr>
              <a:t>Improved architecture:</a:t>
            </a:r>
            <a:r>
              <a:rPr lang="en-US" altLang="en-US" dirty="0">
                <a:latin typeface="Tahoma" panose="020B0604030504040204" pitchFamily="34" charset="0"/>
                <a:ea typeface="Tahoma" panose="020B0604030504040204" pitchFamily="34" charset="0"/>
                <a:cs typeface="Tahoma" panose="020B0604030504040204" pitchFamily="34" charset="0"/>
              </a:rPr>
              <a:t> faster bus speeds, multiple CPU cores, etc.</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b="1" dirty="0">
                <a:latin typeface="Tahoma" panose="020B0604030504040204" pitchFamily="34" charset="0"/>
                <a:ea typeface="Tahoma" panose="020B0604030504040204" pitchFamily="34" charset="0"/>
                <a:cs typeface="Tahoma" panose="020B0604030504040204" pitchFamily="34" charset="0"/>
              </a:rPr>
              <a:t>Pipelining: </a:t>
            </a:r>
            <a:r>
              <a:rPr lang="en-US" altLang="en-US" dirty="0">
                <a:latin typeface="Tahoma" panose="020B0604030504040204" pitchFamily="34" charset="0"/>
                <a:ea typeface="Tahoma" panose="020B0604030504040204" pitchFamily="34" charset="0"/>
                <a:cs typeface="Tahoma" panose="020B0604030504040204" pitchFamily="34" charset="0"/>
              </a:rPr>
              <a:t>Allows multiple instructions to be processed at one time</a:t>
            </a:r>
          </a:p>
          <a:p>
            <a:pPr marL="742950" lvl="1" indent="-285750" eaLnBrk="1" hangingPunct="1">
              <a:lnSpc>
                <a:spcPct val="90000"/>
              </a:lnSpc>
              <a:spcBef>
                <a:spcPct val="10000"/>
              </a:spcBef>
              <a:spcAft>
                <a:spcPct val="10000"/>
              </a:spcAft>
              <a:buFont typeface="Wingdings" panose="05000000000000000000" pitchFamily="2" charset="2"/>
              <a:buChar char="§"/>
            </a:pPr>
            <a:r>
              <a:rPr lang="en-US" altLang="en-US" b="1" dirty="0">
                <a:latin typeface="Tahoma" panose="020B0604030504040204" pitchFamily="34" charset="0"/>
                <a:ea typeface="Tahoma" panose="020B0604030504040204" pitchFamily="34" charset="0"/>
                <a:cs typeface="Tahoma" panose="020B0604030504040204" pitchFamily="34" charset="0"/>
              </a:rPr>
              <a:t>Multiprocessing and parallel processing: </a:t>
            </a:r>
            <a:r>
              <a:rPr lang="en-US" altLang="en-US" dirty="0">
                <a:latin typeface="Tahoma" panose="020B0604030504040204" pitchFamily="34" charset="0"/>
                <a:ea typeface="Tahoma" panose="020B0604030504040204" pitchFamily="34" charset="0"/>
                <a:cs typeface="Tahoma" panose="020B0604030504040204" pitchFamily="34" charset="0"/>
              </a:rPr>
              <a:t>Use multiple processors to speed up processing</a:t>
            </a:r>
          </a:p>
        </p:txBody>
      </p:sp>
      <p:pic>
        <p:nvPicPr>
          <p:cNvPr id="10242" name="Picture 2">
            <a:extLst>
              <a:ext uri="{FF2B5EF4-FFF2-40B4-BE49-F238E27FC236}">
                <a16:creationId xmlns:a16="http://schemas.microsoft.com/office/drawing/2014/main" id="{5EE2F9FA-9B9D-E692-5A57-CA49930057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69013" y="2808288"/>
            <a:ext cx="2938462" cy="2565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CA154C1E-86AE-E39A-F29F-91CC1B6C7693}"/>
              </a:ext>
            </a:extLst>
          </p:cNvPr>
          <p:cNvSpPr txBox="1">
            <a:spLocks/>
          </p:cNvSpPr>
          <p:nvPr/>
        </p:nvSpPr>
        <p:spPr>
          <a:xfrm>
            <a:off x="629443" y="160180"/>
            <a:ext cx="7885113" cy="939800"/>
          </a:xfrm>
          <a:prstGeom prst="rect">
            <a:avLst/>
          </a:prstGeom>
        </p:spPr>
        <p:txBody>
          <a:bodyPr wrap="square" lIns="0" tIns="0" rIns="0" bIns="0" anchor="b">
            <a:spAutoFit/>
          </a:bodyPr>
          <a:lstStyle>
            <a:lvl1pPr>
              <a:defRPr sz="3600" b="0" i="0">
                <a:solidFill>
                  <a:srgbClr val="333399"/>
                </a:solidFill>
                <a:latin typeface="Tahoma"/>
                <a:ea typeface="+mj-ea"/>
                <a:cs typeface="Tahoma"/>
              </a:defRPr>
            </a:lvl1pPr>
          </a:lstStyle>
          <a:p>
            <a:r>
              <a:rPr lang="en-US" altLang="en-US" sz="2800" kern="0">
                <a:cs typeface="Times New Roman" panose="02020603050405020304" pitchFamily="18" charset="0"/>
              </a:rPr>
              <a:t>Making Computers Faster and Better Now and in the Future</a:t>
            </a:r>
            <a:endParaRPr lang="en-US" altLang="en-US" sz="2800" kern="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1">
            <a:extLst>
              <a:ext uri="{FF2B5EF4-FFF2-40B4-BE49-F238E27FC236}">
                <a16:creationId xmlns:a16="http://schemas.microsoft.com/office/drawing/2014/main" id="{A962356B-EDCF-AE3D-78B0-AA83BB830771}"/>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7137CFCD-C1E3-488A-9EC4-3D89F8FC4AC4}" type="slidenum">
              <a:rPr lang="en-US" altLang="en-US" sz="1200">
                <a:solidFill>
                  <a:schemeClr val="bg1"/>
                </a:solidFill>
              </a:rPr>
              <a:pPr algn="r" eaLnBrk="1" hangingPunct="1"/>
              <a:t>51</a:t>
            </a:fld>
            <a:endParaRPr lang="en-US" altLang="en-US" sz="1200">
              <a:solidFill>
                <a:schemeClr val="bg1"/>
              </a:solidFill>
            </a:endParaRPr>
          </a:p>
        </p:txBody>
      </p:sp>
      <p:sp>
        <p:nvSpPr>
          <p:cNvPr id="48131" name="Title 1">
            <a:extLst>
              <a:ext uri="{FF2B5EF4-FFF2-40B4-BE49-F238E27FC236}">
                <a16:creationId xmlns:a16="http://schemas.microsoft.com/office/drawing/2014/main" id="{227F4F94-B5A6-EC38-CF9D-342A07714BDB}"/>
              </a:ext>
            </a:extLst>
          </p:cNvPr>
          <p:cNvSpPr>
            <a:spLocks noGrp="1"/>
          </p:cNvSpPr>
          <p:nvPr>
            <p:ph type="title" idx="4294967295"/>
          </p:nvPr>
        </p:nvSpPr>
        <p:spPr>
          <a:xfrm>
            <a:off x="549300" y="-305357"/>
            <a:ext cx="6581750" cy="1107996"/>
          </a:xfrm>
        </p:spPr>
        <p:txBody>
          <a:bodyPr anchor="b"/>
          <a:lstStyle/>
          <a:p>
            <a:pPr eaLnBrk="1" hangingPunct="1"/>
            <a:r>
              <a:rPr lang="en-US" altLang="en-US" dirty="0"/>
              <a:t>Future Trends in computing</a:t>
            </a:r>
          </a:p>
        </p:txBody>
      </p:sp>
      <p:sp>
        <p:nvSpPr>
          <p:cNvPr id="82947" name="Content Placeholder 2">
            <a:extLst>
              <a:ext uri="{FF2B5EF4-FFF2-40B4-BE49-F238E27FC236}">
                <a16:creationId xmlns:a16="http://schemas.microsoft.com/office/drawing/2014/main" id="{9F823153-D7AF-E446-52C6-E0A211EDA1A5}"/>
              </a:ext>
            </a:extLst>
          </p:cNvPr>
          <p:cNvSpPr>
            <a:spLocks noGrp="1"/>
          </p:cNvSpPr>
          <p:nvPr>
            <p:ph idx="4294967295"/>
          </p:nvPr>
        </p:nvSpPr>
        <p:spPr>
          <a:xfrm>
            <a:off x="629444" y="1143000"/>
            <a:ext cx="7885112" cy="430887"/>
          </a:xfrm>
        </p:spPr>
        <p:txBody>
          <a:bodyPr/>
          <a:lstStyle/>
          <a:p>
            <a:pPr eaLnBrk="1" hangingPunct="1">
              <a:spcBef>
                <a:spcPts val="500"/>
              </a:spcBef>
            </a:pPr>
            <a:r>
              <a:rPr lang="en-US" altLang="en-US" dirty="0">
                <a:latin typeface="Tahoma" panose="020B0604030504040204" pitchFamily="34" charset="0"/>
                <a:ea typeface="Tahoma" panose="020B0604030504040204" pitchFamily="34" charset="0"/>
                <a:cs typeface="Tahoma" panose="020B0604030504040204" pitchFamily="34" charset="0"/>
              </a:rPr>
              <a:t>CLASS Activity</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AB368-33F2-EE7E-017F-A9AF634E7EDA}"/>
            </a:ext>
          </a:extLst>
        </p:cNvPr>
        <p:cNvGrpSpPr/>
        <p:nvPr/>
      </p:nvGrpSpPr>
      <p:grpSpPr>
        <a:xfrm>
          <a:off x="0" y="0"/>
          <a:ext cx="0" cy="0"/>
          <a:chOff x="0" y="0"/>
          <a:chExt cx="0" cy="0"/>
        </a:xfrm>
      </p:grpSpPr>
      <p:sp>
        <p:nvSpPr>
          <p:cNvPr id="31746" name="Rectangle 21">
            <a:extLst>
              <a:ext uri="{FF2B5EF4-FFF2-40B4-BE49-F238E27FC236}">
                <a16:creationId xmlns:a16="http://schemas.microsoft.com/office/drawing/2014/main" id="{9BBBFF96-E59F-0803-450F-C846B967BD3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103CA2D-C451-4A81-A7A5-2B174C58B372}" type="slidenum">
              <a:rPr lang="en-US" altLang="en-US" sz="1200">
                <a:solidFill>
                  <a:schemeClr val="bg1"/>
                </a:solidFill>
              </a:rPr>
              <a:pPr algn="r" eaLnBrk="1" hangingPunct="1"/>
              <a:t>6</a:t>
            </a:fld>
            <a:endParaRPr lang="en-US" altLang="en-US" sz="1200">
              <a:solidFill>
                <a:schemeClr val="bg1"/>
              </a:solidFill>
            </a:endParaRPr>
          </a:p>
        </p:txBody>
      </p:sp>
      <p:sp>
        <p:nvSpPr>
          <p:cNvPr id="31747" name="Title 1">
            <a:extLst>
              <a:ext uri="{FF2B5EF4-FFF2-40B4-BE49-F238E27FC236}">
                <a16:creationId xmlns:a16="http://schemas.microsoft.com/office/drawing/2014/main" id="{69689529-5252-21D3-F255-6FA1F3F84356}"/>
              </a:ext>
            </a:extLst>
          </p:cNvPr>
          <p:cNvSpPr>
            <a:spLocks noGrp="1"/>
          </p:cNvSpPr>
          <p:nvPr>
            <p:ph type="title" idx="4294967295"/>
          </p:nvPr>
        </p:nvSpPr>
        <p:spPr>
          <a:xfrm>
            <a:off x="792163" y="585113"/>
            <a:ext cx="7885112" cy="430887"/>
          </a:xfrm>
        </p:spPr>
        <p:txBody>
          <a:bodyPr anchor="b"/>
          <a:lstStyle/>
          <a:p>
            <a:pPr eaLnBrk="1" hangingPunct="1"/>
            <a:r>
              <a:rPr lang="en-US" altLang="en-US" sz="2800" dirty="0"/>
              <a:t>Expansion Slots, Expansion Cards</a:t>
            </a:r>
          </a:p>
        </p:txBody>
      </p:sp>
      <p:sp>
        <p:nvSpPr>
          <p:cNvPr id="61443" name="Content Placeholder 2">
            <a:extLst>
              <a:ext uri="{FF2B5EF4-FFF2-40B4-BE49-F238E27FC236}">
                <a16:creationId xmlns:a16="http://schemas.microsoft.com/office/drawing/2014/main" id="{A9C0E392-5D41-C709-F3CB-DDFDB3A1D183}"/>
              </a:ext>
            </a:extLst>
          </p:cNvPr>
          <p:cNvSpPr>
            <a:spLocks noGrp="1"/>
          </p:cNvSpPr>
          <p:nvPr>
            <p:ph idx="4294967295"/>
          </p:nvPr>
        </p:nvSpPr>
        <p:spPr>
          <a:xfrm>
            <a:off x="801370" y="1336675"/>
            <a:ext cx="6493509" cy="1910779"/>
          </a:xfrm>
        </p:spPr>
        <p:txBody>
          <a:bodyPr/>
          <a:lstStyle/>
          <a:p>
            <a:pPr eaLnBrk="1" hangingPunct="1">
              <a:spcBef>
                <a:spcPts val="500"/>
              </a:spcBef>
            </a:pPr>
            <a:r>
              <a:rPr lang="en-US" altLang="en-US" sz="2400" dirty="0"/>
              <a:t>Expansion slot: A location on the motherboard into which expansion cards are inserted</a:t>
            </a:r>
          </a:p>
          <a:p>
            <a:pPr eaLnBrk="1" hangingPunct="1">
              <a:spcBef>
                <a:spcPts val="500"/>
              </a:spcBef>
            </a:pPr>
            <a:r>
              <a:rPr lang="en-US" altLang="en-US" sz="2400" dirty="0"/>
              <a:t>Expansion card: A circuit board used to add additional functionality or to attach a peripheral device</a:t>
            </a:r>
          </a:p>
        </p:txBody>
      </p:sp>
      <p:pic>
        <p:nvPicPr>
          <p:cNvPr id="31749" name="Picture 2">
            <a:extLst>
              <a:ext uri="{FF2B5EF4-FFF2-40B4-BE49-F238E27FC236}">
                <a16:creationId xmlns:a16="http://schemas.microsoft.com/office/drawing/2014/main" id="{FB19D052-2200-AB14-6B7B-12E3977147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44" b="37985"/>
          <a:stretch/>
        </p:blipFill>
        <p:spPr bwMode="auto">
          <a:xfrm>
            <a:off x="4572000" y="3962400"/>
            <a:ext cx="3949700" cy="20812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891CE068-5D05-B2FC-F933-477D12C1B196}"/>
              </a:ext>
            </a:extLst>
          </p:cNvPr>
          <p:cNvSpPr/>
          <p:nvPr/>
        </p:nvSpPr>
        <p:spPr>
          <a:xfrm>
            <a:off x="6151879" y="5440584"/>
            <a:ext cx="2286000" cy="5746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929271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04D0C6-A5E7-BA8E-3F41-835C07D4B01D}"/>
            </a:ext>
          </a:extLst>
        </p:cNvPr>
        <p:cNvGrpSpPr/>
        <p:nvPr/>
      </p:nvGrpSpPr>
      <p:grpSpPr>
        <a:xfrm>
          <a:off x="0" y="0"/>
          <a:ext cx="0" cy="0"/>
          <a:chOff x="0" y="0"/>
          <a:chExt cx="0" cy="0"/>
        </a:xfrm>
      </p:grpSpPr>
      <p:sp>
        <p:nvSpPr>
          <p:cNvPr id="34818" name="Rectangle 21">
            <a:extLst>
              <a:ext uri="{FF2B5EF4-FFF2-40B4-BE49-F238E27FC236}">
                <a16:creationId xmlns:a16="http://schemas.microsoft.com/office/drawing/2014/main" id="{998FC1F5-4330-2223-53BA-CC9C0947A349}"/>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41F50D55-F174-4254-80FA-AEA9F44C7A80}" type="slidenum">
              <a:rPr lang="en-US" altLang="en-US" sz="1200">
                <a:solidFill>
                  <a:schemeClr val="bg1"/>
                </a:solidFill>
              </a:rPr>
              <a:pPr algn="r" eaLnBrk="1" hangingPunct="1"/>
              <a:t>7</a:t>
            </a:fld>
            <a:endParaRPr lang="en-US" altLang="en-US" sz="1200">
              <a:solidFill>
                <a:schemeClr val="bg1"/>
              </a:solidFill>
            </a:endParaRPr>
          </a:p>
        </p:txBody>
      </p:sp>
      <p:sp>
        <p:nvSpPr>
          <p:cNvPr id="34819" name="Rectangle 2">
            <a:extLst>
              <a:ext uri="{FF2B5EF4-FFF2-40B4-BE49-F238E27FC236}">
                <a16:creationId xmlns:a16="http://schemas.microsoft.com/office/drawing/2014/main" id="{8102FD49-3306-1419-DE8F-FA1B420DD025}"/>
              </a:ext>
            </a:extLst>
          </p:cNvPr>
          <p:cNvSpPr>
            <a:spLocks noGrp="1" noChangeArrowheads="1"/>
          </p:cNvSpPr>
          <p:nvPr>
            <p:ph type="title" idx="4294967295"/>
          </p:nvPr>
        </p:nvSpPr>
        <p:spPr>
          <a:xfrm>
            <a:off x="533888" y="389575"/>
            <a:ext cx="5181112" cy="705800"/>
          </a:xfrm>
        </p:spPr>
        <p:txBody>
          <a:bodyPr/>
          <a:lstStyle/>
          <a:p>
            <a:pPr eaLnBrk="1" hangingPunct="1"/>
            <a:r>
              <a:rPr lang="en-US" altLang="en-US" dirty="0"/>
              <a:t>Ports and Connectors</a:t>
            </a:r>
          </a:p>
        </p:txBody>
      </p:sp>
      <p:sp>
        <p:nvSpPr>
          <p:cNvPr id="66563" name="Rectangle 3">
            <a:extLst>
              <a:ext uri="{FF2B5EF4-FFF2-40B4-BE49-F238E27FC236}">
                <a16:creationId xmlns:a16="http://schemas.microsoft.com/office/drawing/2014/main" id="{4F1F5DAD-E1E3-9194-6376-C2517B78DB9D}"/>
              </a:ext>
            </a:extLst>
          </p:cNvPr>
          <p:cNvSpPr>
            <a:spLocks noGrp="1" noChangeArrowheads="1"/>
          </p:cNvSpPr>
          <p:nvPr>
            <p:ph type="body" idx="4294967295"/>
          </p:nvPr>
        </p:nvSpPr>
        <p:spPr>
          <a:xfrm>
            <a:off x="533888" y="1150938"/>
            <a:ext cx="7885113" cy="4801314"/>
          </a:xfrm>
        </p:spPr>
        <p:txBody>
          <a:bodyPr/>
          <a:lstStyle/>
          <a:p>
            <a:pPr eaLnBrk="1" hangingPunct="1"/>
            <a:r>
              <a:rPr lang="en-US" altLang="en-US" sz="2400" b="1" dirty="0"/>
              <a:t>Port: </a:t>
            </a:r>
            <a:r>
              <a:rPr lang="en-US" altLang="en-US" sz="2400" dirty="0"/>
              <a:t>An interface or connection point on the exterior of a computer’s system unit to which a peripheral device is attached.</a:t>
            </a:r>
          </a:p>
          <a:p>
            <a:pPr eaLnBrk="1" hangingPunct="1"/>
            <a:r>
              <a:rPr lang="en-US" altLang="en-US" sz="2400" b="1" dirty="0"/>
              <a:t>Connector:</a:t>
            </a:r>
          </a:p>
          <a:p>
            <a:pPr eaLnBrk="1" hangingPunct="1"/>
            <a:r>
              <a:rPr lang="en-US" sz="2400" dirty="0"/>
              <a:t>Physical interfaces that allow cables and devices to connect properly.</a:t>
            </a:r>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a:p>
            <a:pPr eaLnBrk="1" hangingPunct="1"/>
            <a:endParaRPr lang="en-US" altLang="en-US" sz="2400" dirty="0"/>
          </a:p>
        </p:txBody>
      </p:sp>
      <p:sp>
        <p:nvSpPr>
          <p:cNvPr id="34821" name="Rectangle 6">
            <a:extLst>
              <a:ext uri="{FF2B5EF4-FFF2-40B4-BE49-F238E27FC236}">
                <a16:creationId xmlns:a16="http://schemas.microsoft.com/office/drawing/2014/main" id="{0CE607C4-28A3-1620-3C78-32334525F479}"/>
              </a:ext>
            </a:extLst>
          </p:cNvPr>
          <p:cNvSpPr>
            <a:spLocks noChangeArrowheads="1"/>
          </p:cNvSpPr>
          <p:nvPr/>
        </p:nvSpPr>
        <p:spPr bwMode="auto">
          <a:xfrm>
            <a:off x="2051050" y="2420938"/>
            <a:ext cx="345757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20000"/>
              </a:spcBef>
              <a:spcAft>
                <a:spcPct val="20000"/>
              </a:spcAft>
              <a:buFontTx/>
              <a:buChar char="–"/>
            </a:pPr>
            <a:endParaRPr lang="en-US" altLang="en-US" sz="2800">
              <a:solidFill>
                <a:schemeClr val="bg1"/>
              </a:solidFill>
            </a:endParaRPr>
          </a:p>
        </p:txBody>
      </p:sp>
      <p:sp>
        <p:nvSpPr>
          <p:cNvPr id="34822" name="Rectangle 7">
            <a:extLst>
              <a:ext uri="{FF2B5EF4-FFF2-40B4-BE49-F238E27FC236}">
                <a16:creationId xmlns:a16="http://schemas.microsoft.com/office/drawing/2014/main" id="{EF930A19-A210-1E13-7A80-6B3B23CB89D5}"/>
              </a:ext>
            </a:extLst>
          </p:cNvPr>
          <p:cNvSpPr>
            <a:spLocks noChangeArrowheads="1"/>
          </p:cNvSpPr>
          <p:nvPr/>
        </p:nvSpPr>
        <p:spPr bwMode="auto">
          <a:xfrm>
            <a:off x="5400675" y="2565400"/>
            <a:ext cx="298767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lvl="1" eaLnBrk="1" hangingPunct="1">
              <a:lnSpc>
                <a:spcPct val="90000"/>
              </a:lnSpc>
              <a:spcBef>
                <a:spcPct val="20000"/>
              </a:spcBef>
              <a:spcAft>
                <a:spcPct val="20000"/>
              </a:spcAft>
              <a:buFontTx/>
              <a:buChar char="–"/>
            </a:pPr>
            <a:endParaRPr lang="en-US" altLang="en-US" sz="2400">
              <a:solidFill>
                <a:schemeClr val="bg1"/>
              </a:solidFill>
            </a:endParaRPr>
          </a:p>
        </p:txBody>
      </p:sp>
    </p:spTree>
    <p:extLst>
      <p:ext uri="{BB962C8B-B14F-4D97-AF65-F5344CB8AC3E}">
        <p14:creationId xmlns:p14="http://schemas.microsoft.com/office/powerpoint/2010/main" val="3596106260"/>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E2CF5-517D-D963-1F55-AFC5A6A93441}"/>
            </a:ext>
          </a:extLst>
        </p:cNvPr>
        <p:cNvGrpSpPr/>
        <p:nvPr/>
      </p:nvGrpSpPr>
      <p:grpSpPr>
        <a:xfrm>
          <a:off x="0" y="0"/>
          <a:ext cx="0" cy="0"/>
          <a:chOff x="0" y="0"/>
          <a:chExt cx="0" cy="0"/>
        </a:xfrm>
      </p:grpSpPr>
      <p:sp>
        <p:nvSpPr>
          <p:cNvPr id="35842" name="Rectangle 21">
            <a:extLst>
              <a:ext uri="{FF2B5EF4-FFF2-40B4-BE49-F238E27FC236}">
                <a16:creationId xmlns:a16="http://schemas.microsoft.com/office/drawing/2014/main" id="{F8CE8AA5-F0D0-D476-AEFD-2CEEF28E12A8}"/>
              </a:ext>
            </a:extLst>
          </p:cNvPr>
          <p:cNvSpPr>
            <a:spLocks noGrp="1" noChangeArrowheads="1"/>
          </p:cNvSpPr>
          <p:nvPr>
            <p:ph type="sldNum" sz="quarter" idx="4294967295"/>
          </p:nvPr>
        </p:nvSpPr>
        <p:spPr bwMode="auto">
          <a:xfrm>
            <a:off x="7131050" y="6427788"/>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300">
                <a:solidFill>
                  <a:schemeClr val="tx1"/>
                </a:solidFill>
                <a:latin typeface="Arial" panose="020B0604020202020204" pitchFamily="34" charset="0"/>
                <a:cs typeface="Arial" panose="020B0604020202020204" pitchFamily="34" charset="0"/>
              </a:defRPr>
            </a:lvl1pPr>
            <a:lvl2pPr marL="742950" indent="-285750" eaLnBrk="0" hangingPunct="0">
              <a:defRPr sz="2300">
                <a:solidFill>
                  <a:schemeClr val="tx1"/>
                </a:solidFill>
                <a:latin typeface="Arial" panose="020B0604020202020204" pitchFamily="34" charset="0"/>
                <a:cs typeface="Arial" panose="020B0604020202020204" pitchFamily="34" charset="0"/>
              </a:defRPr>
            </a:lvl2pPr>
            <a:lvl3pPr marL="1143000" indent="-228600" eaLnBrk="0" hangingPunct="0">
              <a:defRPr sz="2300">
                <a:solidFill>
                  <a:schemeClr val="tx1"/>
                </a:solidFill>
                <a:latin typeface="Arial" panose="020B0604020202020204" pitchFamily="34" charset="0"/>
                <a:cs typeface="Arial" panose="020B0604020202020204" pitchFamily="34" charset="0"/>
              </a:defRPr>
            </a:lvl3pPr>
            <a:lvl4pPr marL="1600200" indent="-228600" eaLnBrk="0" hangingPunct="0">
              <a:defRPr sz="2300">
                <a:solidFill>
                  <a:schemeClr val="tx1"/>
                </a:solidFill>
                <a:latin typeface="Arial" panose="020B0604020202020204" pitchFamily="34" charset="0"/>
                <a:cs typeface="Arial" panose="020B0604020202020204" pitchFamily="34" charset="0"/>
              </a:defRPr>
            </a:lvl4pPr>
            <a:lvl5pPr marL="2057400" indent="-228600" eaLnBrk="0" hangingPunct="0">
              <a:defRPr sz="23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sz="2300">
                <a:solidFill>
                  <a:schemeClr val="tx1"/>
                </a:solidFill>
                <a:latin typeface="Arial" panose="020B0604020202020204" pitchFamily="34" charset="0"/>
                <a:cs typeface="Arial" panose="020B0604020202020204" pitchFamily="34" charset="0"/>
              </a:defRPr>
            </a:lvl9pPr>
          </a:lstStyle>
          <a:p>
            <a:pPr algn="r" eaLnBrk="1" hangingPunct="1"/>
            <a:fld id="{5FA4E475-8A1E-4795-8B39-4CD4B467F51F}" type="slidenum">
              <a:rPr lang="en-US" altLang="en-US" sz="1200">
                <a:solidFill>
                  <a:schemeClr val="bg1"/>
                </a:solidFill>
              </a:rPr>
              <a:pPr algn="r" eaLnBrk="1" hangingPunct="1"/>
              <a:t>8</a:t>
            </a:fld>
            <a:endParaRPr lang="en-US" altLang="en-US" sz="1200">
              <a:solidFill>
                <a:schemeClr val="bg1"/>
              </a:solidFill>
            </a:endParaRPr>
          </a:p>
        </p:txBody>
      </p:sp>
      <p:pic>
        <p:nvPicPr>
          <p:cNvPr id="35844" name="Picture 6" descr="Fig2_16.jpg">
            <a:extLst>
              <a:ext uri="{FF2B5EF4-FFF2-40B4-BE49-F238E27FC236}">
                <a16:creationId xmlns:a16="http://schemas.microsoft.com/office/drawing/2014/main" id="{36B6DD30-87A2-75E0-8E03-975AC9392C2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8063" y="1416050"/>
            <a:ext cx="7273925" cy="49291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6AE3E337-EC17-362C-1502-5781F2250EAC}"/>
              </a:ext>
            </a:extLst>
          </p:cNvPr>
          <p:cNvSpPr txBox="1">
            <a:spLocks noChangeArrowheads="1"/>
          </p:cNvSpPr>
          <p:nvPr/>
        </p:nvSpPr>
        <p:spPr>
          <a:xfrm>
            <a:off x="533888" y="389575"/>
            <a:ext cx="5181112" cy="705800"/>
          </a:xfrm>
          <a:prstGeom prst="rect">
            <a:avLst/>
          </a:prstGeom>
        </p:spPr>
        <p:txBody>
          <a:bodyPr wrap="square" lIns="0" tIns="0" rIns="0" bIns="0">
            <a:spAutoFit/>
          </a:bodyPr>
          <a:lstStyle>
            <a:lvl1pPr>
              <a:defRPr sz="3600" b="0" i="0">
                <a:solidFill>
                  <a:srgbClr val="333399"/>
                </a:solidFill>
                <a:latin typeface="Tahoma"/>
                <a:ea typeface="+mj-ea"/>
                <a:cs typeface="Tahoma"/>
              </a:defRPr>
            </a:lvl1pPr>
          </a:lstStyle>
          <a:p>
            <a:r>
              <a:rPr lang="en-US" altLang="en-US" kern="0"/>
              <a:t>Ports and Connectors</a:t>
            </a:r>
            <a:endParaRPr lang="en-US" altLang="en-US" kern="0" dirty="0"/>
          </a:p>
        </p:txBody>
      </p:sp>
    </p:spTree>
    <p:extLst>
      <p:ext uri="{BB962C8B-B14F-4D97-AF65-F5344CB8AC3E}">
        <p14:creationId xmlns:p14="http://schemas.microsoft.com/office/powerpoint/2010/main" val="2767255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FB33FE-EA06-F0C0-DEB9-F118097B6990}"/>
            </a:ext>
          </a:extLst>
        </p:cNvPr>
        <p:cNvGrpSpPr/>
        <p:nvPr/>
      </p:nvGrpSpPr>
      <p:grpSpPr>
        <a:xfrm>
          <a:off x="0" y="0"/>
          <a:ext cx="0" cy="0"/>
          <a:chOff x="0" y="0"/>
          <a:chExt cx="0" cy="0"/>
        </a:xfrm>
      </p:grpSpPr>
      <p:pic>
        <p:nvPicPr>
          <p:cNvPr id="4098" name="Picture 2" descr="Common Computer Monitor Connectors and Ports : r/it">
            <a:extLst>
              <a:ext uri="{FF2B5EF4-FFF2-40B4-BE49-F238E27FC236}">
                <a16:creationId xmlns:a16="http://schemas.microsoft.com/office/drawing/2014/main" id="{F20C21A2-9F4C-FC14-C06D-816ABCCA41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20750"/>
            <a:ext cx="9144000" cy="5014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51736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1391</TotalTime>
  <Words>2200</Words>
  <Application>Microsoft Office PowerPoint</Application>
  <PresentationFormat>On-screen Show (4:3)</PresentationFormat>
  <Paragraphs>228</Paragraphs>
  <Slides>51</Slides>
  <Notes>21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Calibri</vt:lpstr>
      <vt:lpstr>Georgia</vt:lpstr>
      <vt:lpstr>Impact</vt:lpstr>
      <vt:lpstr>Tahoma</vt:lpstr>
      <vt:lpstr>Times</vt:lpstr>
      <vt:lpstr>Times New Roman</vt:lpstr>
      <vt:lpstr>Wingdings</vt:lpstr>
      <vt:lpstr>Office Theme</vt:lpstr>
      <vt:lpstr>Introduction to Information and Communication Technologies</vt:lpstr>
      <vt:lpstr>Inside the System Unit</vt:lpstr>
      <vt:lpstr>Inside the System Unit</vt:lpstr>
      <vt:lpstr>PowerPoint Presentation</vt:lpstr>
      <vt:lpstr>PowerPoint Presentation</vt:lpstr>
      <vt:lpstr>Expansion Slots, Expansion Cards</vt:lpstr>
      <vt:lpstr>Ports and Connectors</vt:lpstr>
      <vt:lpstr>PowerPoint Presentation</vt:lpstr>
      <vt:lpstr>PowerPoint Presentation</vt:lpstr>
      <vt:lpstr>The Motherboard</vt:lpstr>
      <vt:lpstr>The CPU- Brain of the computer</vt:lpstr>
      <vt:lpstr>Multi-core processors</vt:lpstr>
      <vt:lpstr>Multi-core processors</vt:lpstr>
      <vt:lpstr>Multi-core processors</vt:lpstr>
      <vt:lpstr>PowerPoint Presentation</vt:lpstr>
      <vt:lpstr>PowerPoint Presentation</vt:lpstr>
      <vt:lpstr>PowerPoint Presentation</vt:lpstr>
      <vt:lpstr>Instruction Set</vt:lpstr>
      <vt:lpstr>1. Arithmetic Instructions </vt:lpstr>
      <vt:lpstr>2. Logical Instructions </vt:lpstr>
      <vt:lpstr>3. Data Transfer Instructions </vt:lpstr>
      <vt:lpstr>4. Control Transfer Instructions </vt:lpstr>
      <vt:lpstr>Processing Speed</vt:lpstr>
      <vt:lpstr>Processing Speed</vt:lpstr>
      <vt:lpstr>System clock</vt:lpstr>
      <vt:lpstr>Processing Speed</vt:lpstr>
      <vt:lpstr>Processing Speed</vt:lpstr>
      <vt:lpstr>Processing Speed</vt:lpstr>
      <vt:lpstr>Pipelining</vt:lpstr>
      <vt:lpstr>Pipelining</vt:lpstr>
      <vt:lpstr>Pipelining</vt:lpstr>
      <vt:lpstr>Memory</vt:lpstr>
      <vt:lpstr>Memory</vt:lpstr>
      <vt:lpstr>PowerPoint Presentation</vt:lpstr>
      <vt:lpstr>PowerPoint Presentation</vt:lpstr>
      <vt:lpstr>Types of memory</vt:lpstr>
      <vt:lpstr>PowerPoint Presentation</vt:lpstr>
      <vt:lpstr>PowerPoint Presentation</vt:lpstr>
      <vt:lpstr>PowerPoint Presentation</vt:lpstr>
      <vt:lpstr>Bus Width, Bus Speed, and Bandwidth</vt:lpstr>
      <vt:lpstr>Bus Width</vt:lpstr>
      <vt:lpstr>Bus Speed</vt:lpstr>
      <vt:lpstr>Interaction between CPU and RAM</vt:lpstr>
      <vt:lpstr>Interaction between CPU and RAM</vt:lpstr>
      <vt:lpstr>PowerPoint Presentation</vt:lpstr>
      <vt:lpstr>Interaction between CPU and RAM</vt:lpstr>
      <vt:lpstr>PowerPoint Presentation</vt:lpstr>
      <vt:lpstr>Quick Quiz</vt:lpstr>
      <vt:lpstr>Making Computers Faster and Better Now and in the Future</vt:lpstr>
      <vt:lpstr>PowerPoint Presentation</vt:lpstr>
      <vt:lpstr>Future Trends in computing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 220-001:  Networking and Telecommunications</dc:title>
  <dc:creator>Lee Giles</dc:creator>
  <cp:lastModifiedBy>Rabail Asghar</cp:lastModifiedBy>
  <cp:revision>115</cp:revision>
  <cp:lastPrinted>2022-09-19T03:09:18Z</cp:lastPrinted>
  <dcterms:created xsi:type="dcterms:W3CDTF">2018-01-17T15:03:08Z</dcterms:created>
  <dcterms:modified xsi:type="dcterms:W3CDTF">2025-02-24T23:46:10Z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2015-09-11T00:00:00Z</vt:filetime>
  </property>
  <property fmtid="{D5CDD505-2E9C-101B-9397-08002B2CF9AE}" pid="3" name="Creator">
    <vt:lpwstr>Microsoft® PowerPoint® 2010</vt:lpwstr>
  </property>
  <property fmtid="{D5CDD505-2E9C-101B-9397-08002B2CF9AE}" pid="4" name="LastSaved">
    <vt:filetime>2018-01-17T00:00:00Z</vt:filetime>
  </property>
</Properties>
</file>