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3" r:id="rId2"/>
    <p:sldId id="260" r:id="rId3"/>
    <p:sldId id="263" r:id="rId4"/>
    <p:sldId id="264" r:id="rId5"/>
    <p:sldId id="424" r:id="rId6"/>
    <p:sldId id="426" r:id="rId7"/>
    <p:sldId id="265" r:id="rId8"/>
    <p:sldId id="408" r:id="rId9"/>
    <p:sldId id="427" r:id="rId10"/>
    <p:sldId id="428" r:id="rId11"/>
    <p:sldId id="429" r:id="rId12"/>
    <p:sldId id="430" r:id="rId13"/>
    <p:sldId id="431" r:id="rId14"/>
    <p:sldId id="418" r:id="rId15"/>
    <p:sldId id="419" r:id="rId16"/>
    <p:sldId id="416" r:id="rId17"/>
    <p:sldId id="417" r:id="rId18"/>
    <p:sldId id="414" r:id="rId19"/>
    <p:sldId id="415" r:id="rId20"/>
    <p:sldId id="421" r:id="rId21"/>
    <p:sldId id="4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0F89D-B2D3-4117-94CA-910EDCE5C7C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9D4B-CCB2-4F1B-9BAF-A3572231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B2B028C-806D-6421-F5FF-871E428ED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A772AF3-84AD-5F79-E082-680D91FB8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509FD-CCB1-D088-1A16-D207DCCE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5A60F8F-E3FD-AD5A-8696-6C41A06037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D9A03D-6B5D-278D-B546-82523474B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696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63EE5-62D5-E05D-EB0B-074E910E0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121DEC2-A33E-861B-B772-A3BBAC8C8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0B0509E-2F55-C740-F17D-1C30F28B1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567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0F563-3573-6094-832E-B27073BEE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F6717F5-239E-2EB7-9D45-5C0F62C16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2E8B8EE-5484-515A-4A00-FD1CE4AD2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6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414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810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707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056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176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1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77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B7E247F-C15D-B244-0B8E-F17F9B8058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2A0EC0F-FAFC-3603-4FD4-AD0DAFC60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29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381B164-321A-CC7E-AAAF-094F92CF6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25C10F-C81C-A142-238F-01FEB3566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F4DDA-5AC4-74F2-EB03-866560F65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D24FD64-26E1-CEAD-2DDF-04F02913A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AB53317-C968-1681-F024-E7ACE76DF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54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EF88-E476-BCE0-25D5-CA07D2E9F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C430220-0A59-265A-419F-59B586332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273A50F-3395-CEB1-C4BB-A20314950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84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3932CB6-296C-3443-3E8A-F6657BD721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094B526-D0D1-38EE-C085-461161253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8E00F3F-EF46-9D5B-18B8-84E6EBC7A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688C4-176F-DE8D-316A-5548B7616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17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8B5C-99EE-308B-3BEB-6513FD4CC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9721F40-B59F-5F4A-B887-84F0A76C5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CB1F731-E24C-5FAF-EC87-D616AB80D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21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73C0-A731-F208-33CE-C43A7F5E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34AA6A3-89A8-1957-FD55-D765CF316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5735B3C-CE9A-C38A-4D49-C93BD45F8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68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3391" y="2067306"/>
            <a:ext cx="769721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969" y="1150746"/>
            <a:ext cx="37134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7570" y="1671559"/>
            <a:ext cx="6493509" cy="418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4633" y="6509932"/>
            <a:ext cx="2463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96BF3F56-F6CD-670A-A189-BA8AE4E1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7288"/>
            <a:ext cx="8458200" cy="1244600"/>
          </a:xfrm>
        </p:spPr>
        <p:txBody>
          <a:bodyPr lIns="0" tIns="12065" rIns="0" bIns="0">
            <a:spAutoFit/>
          </a:bodyPr>
          <a:lstStyle/>
          <a:p>
            <a:pPr marL="2114550" indent="-2103438">
              <a:spcBef>
                <a:spcPts val="100"/>
              </a:spcBef>
            </a:pPr>
            <a:r>
              <a:rPr lang="en-US" altLang="en-US" sz="4000" dirty="0">
                <a:latin typeface="Times" panose="02020603050405020304" pitchFamily="18" charset="0"/>
                <a:ea typeface="Impact" panose="020B0806030902050204" pitchFamily="34" charset="0"/>
                <a:cs typeface="Times" panose="02020603050405020304" pitchFamily="18" charset="0"/>
              </a:rPr>
              <a:t>Introduction to Information and Communication Technologies</a:t>
            </a:r>
          </a:p>
        </p:txBody>
      </p:sp>
      <p:sp>
        <p:nvSpPr>
          <p:cNvPr id="5123" name="object 5">
            <a:extLst>
              <a:ext uri="{FF2B5EF4-FFF2-40B4-BE49-F238E27FC236}">
                <a16:creationId xmlns:a16="http://schemas.microsoft.com/office/drawing/2014/main" id="{3B04C9B4-790D-5933-20F8-B8EAD1CA8421}"/>
              </a:ext>
            </a:extLst>
          </p:cNvPr>
          <p:cNvSpPr>
            <a:spLocks/>
          </p:cNvSpPr>
          <p:nvPr/>
        </p:nvSpPr>
        <p:spPr bwMode="auto">
          <a:xfrm>
            <a:off x="2209800" y="2667000"/>
            <a:ext cx="4749800" cy="454025"/>
          </a:xfrm>
          <a:custGeom>
            <a:avLst/>
            <a:gdLst>
              <a:gd name="T0" fmla="*/ 4668749 w 4750434"/>
              <a:gd name="T1" fmla="*/ 0 h 454660"/>
              <a:gd name="T2" fmla="*/ 75602 w 4750434"/>
              <a:gd name="T3" fmla="*/ 0 h 454660"/>
              <a:gd name="T4" fmla="*/ 46183 w 4750434"/>
              <a:gd name="T5" fmla="*/ 5879 h 454660"/>
              <a:gd name="T6" fmla="*/ 22150 w 4750434"/>
              <a:gd name="T7" fmla="*/ 21898 h 454660"/>
              <a:gd name="T8" fmla="*/ 5942 w 4750434"/>
              <a:gd name="T9" fmla="*/ 45660 h 454660"/>
              <a:gd name="T10" fmla="*/ 0 w 4750434"/>
              <a:gd name="T11" fmla="*/ 74744 h 454660"/>
              <a:gd name="T12" fmla="*/ 0 w 4750434"/>
              <a:gd name="T13" fmla="*/ 373854 h 454660"/>
              <a:gd name="T14" fmla="*/ 5942 w 4750434"/>
              <a:gd name="T15" fmla="*/ 402993 h 454660"/>
              <a:gd name="T16" fmla="*/ 22150 w 4750434"/>
              <a:gd name="T17" fmla="*/ 426746 h 454660"/>
              <a:gd name="T18" fmla="*/ 46183 w 4750434"/>
              <a:gd name="T19" fmla="*/ 442741 h 454660"/>
              <a:gd name="T20" fmla="*/ 75602 w 4750434"/>
              <a:gd name="T21" fmla="*/ 448601 h 454660"/>
              <a:gd name="T22" fmla="*/ 4668749 w 4750434"/>
              <a:gd name="T23" fmla="*/ 448601 h 454660"/>
              <a:gd name="T24" fmla="*/ 4698169 w 4750434"/>
              <a:gd name="T25" fmla="*/ 442741 h 454660"/>
              <a:gd name="T26" fmla="*/ 4722200 w 4750434"/>
              <a:gd name="T27" fmla="*/ 426746 h 454660"/>
              <a:gd name="T28" fmla="*/ 4738406 w 4750434"/>
              <a:gd name="T29" fmla="*/ 402993 h 454660"/>
              <a:gd name="T30" fmla="*/ 4744351 w 4750434"/>
              <a:gd name="T31" fmla="*/ 373854 h 454660"/>
              <a:gd name="T32" fmla="*/ 4744351 w 4750434"/>
              <a:gd name="T33" fmla="*/ 74744 h 454660"/>
              <a:gd name="T34" fmla="*/ 4738406 w 4750434"/>
              <a:gd name="T35" fmla="*/ 45660 h 454660"/>
              <a:gd name="T36" fmla="*/ 4722200 w 4750434"/>
              <a:gd name="T37" fmla="*/ 21898 h 454660"/>
              <a:gd name="T38" fmla="*/ 4698169 w 4750434"/>
              <a:gd name="T39" fmla="*/ 5879 h 454660"/>
              <a:gd name="T40" fmla="*/ 4668749 w 4750434"/>
              <a:gd name="T41" fmla="*/ 0 h 4546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750434" h="454660">
                <a:moveTo>
                  <a:pt x="4674361" y="0"/>
                </a:moveTo>
                <a:lnTo>
                  <a:pt x="75692" y="0"/>
                </a:lnTo>
                <a:lnTo>
                  <a:pt x="46237" y="5951"/>
                </a:lnTo>
                <a:lnTo>
                  <a:pt x="22177" y="22177"/>
                </a:lnTo>
                <a:lnTo>
                  <a:pt x="5951" y="46237"/>
                </a:lnTo>
                <a:lnTo>
                  <a:pt x="0" y="75691"/>
                </a:lnTo>
                <a:lnTo>
                  <a:pt x="0" y="378587"/>
                </a:lnTo>
                <a:lnTo>
                  <a:pt x="5951" y="408094"/>
                </a:lnTo>
                <a:lnTo>
                  <a:pt x="22177" y="432149"/>
                </a:lnTo>
                <a:lnTo>
                  <a:pt x="46237" y="448345"/>
                </a:lnTo>
                <a:lnTo>
                  <a:pt x="75692" y="454279"/>
                </a:lnTo>
                <a:lnTo>
                  <a:pt x="4674361" y="454279"/>
                </a:lnTo>
                <a:lnTo>
                  <a:pt x="4703816" y="448345"/>
                </a:lnTo>
                <a:lnTo>
                  <a:pt x="4727876" y="432149"/>
                </a:lnTo>
                <a:lnTo>
                  <a:pt x="4744102" y="408094"/>
                </a:lnTo>
                <a:lnTo>
                  <a:pt x="4750054" y="378587"/>
                </a:lnTo>
                <a:lnTo>
                  <a:pt x="4750054" y="75691"/>
                </a:lnTo>
                <a:lnTo>
                  <a:pt x="4744102" y="46237"/>
                </a:lnTo>
                <a:lnTo>
                  <a:pt x="4727876" y="22177"/>
                </a:lnTo>
                <a:lnTo>
                  <a:pt x="4703816" y="5951"/>
                </a:lnTo>
                <a:lnTo>
                  <a:pt x="4674361" y="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6">
            <a:extLst>
              <a:ext uri="{FF2B5EF4-FFF2-40B4-BE49-F238E27FC236}">
                <a16:creationId xmlns:a16="http://schemas.microsoft.com/office/drawing/2014/main" id="{56066227-ACFF-B9C5-5CD7-3C614C3F6D0B}"/>
              </a:ext>
            </a:extLst>
          </p:cNvPr>
          <p:cNvSpPr>
            <a:spLocks/>
          </p:cNvSpPr>
          <p:nvPr/>
        </p:nvSpPr>
        <p:spPr bwMode="auto">
          <a:xfrm>
            <a:off x="2209800" y="2667000"/>
            <a:ext cx="4749800" cy="454025"/>
          </a:xfrm>
          <a:custGeom>
            <a:avLst/>
            <a:gdLst>
              <a:gd name="T0" fmla="*/ 0 w 4750434"/>
              <a:gd name="T1" fmla="*/ 74744 h 454660"/>
              <a:gd name="T2" fmla="*/ 5942 w 4750434"/>
              <a:gd name="T3" fmla="*/ 45660 h 454660"/>
              <a:gd name="T4" fmla="*/ 22150 w 4750434"/>
              <a:gd name="T5" fmla="*/ 21898 h 454660"/>
              <a:gd name="T6" fmla="*/ 46183 w 4750434"/>
              <a:gd name="T7" fmla="*/ 5879 h 454660"/>
              <a:gd name="T8" fmla="*/ 75602 w 4750434"/>
              <a:gd name="T9" fmla="*/ 0 h 454660"/>
              <a:gd name="T10" fmla="*/ 4668749 w 4750434"/>
              <a:gd name="T11" fmla="*/ 0 h 454660"/>
              <a:gd name="T12" fmla="*/ 4698169 w 4750434"/>
              <a:gd name="T13" fmla="*/ 5879 h 454660"/>
              <a:gd name="T14" fmla="*/ 4722200 w 4750434"/>
              <a:gd name="T15" fmla="*/ 21898 h 454660"/>
              <a:gd name="T16" fmla="*/ 4738406 w 4750434"/>
              <a:gd name="T17" fmla="*/ 45660 h 454660"/>
              <a:gd name="T18" fmla="*/ 4744351 w 4750434"/>
              <a:gd name="T19" fmla="*/ 74744 h 454660"/>
              <a:gd name="T20" fmla="*/ 4744351 w 4750434"/>
              <a:gd name="T21" fmla="*/ 373854 h 454660"/>
              <a:gd name="T22" fmla="*/ 4738406 w 4750434"/>
              <a:gd name="T23" fmla="*/ 402993 h 454660"/>
              <a:gd name="T24" fmla="*/ 4722200 w 4750434"/>
              <a:gd name="T25" fmla="*/ 426746 h 454660"/>
              <a:gd name="T26" fmla="*/ 4698169 w 4750434"/>
              <a:gd name="T27" fmla="*/ 442741 h 454660"/>
              <a:gd name="T28" fmla="*/ 4668749 w 4750434"/>
              <a:gd name="T29" fmla="*/ 448601 h 454660"/>
              <a:gd name="T30" fmla="*/ 75602 w 4750434"/>
              <a:gd name="T31" fmla="*/ 448601 h 454660"/>
              <a:gd name="T32" fmla="*/ 46183 w 4750434"/>
              <a:gd name="T33" fmla="*/ 442741 h 454660"/>
              <a:gd name="T34" fmla="*/ 22150 w 4750434"/>
              <a:gd name="T35" fmla="*/ 426746 h 454660"/>
              <a:gd name="T36" fmla="*/ 5942 w 4750434"/>
              <a:gd name="T37" fmla="*/ 402993 h 454660"/>
              <a:gd name="T38" fmla="*/ 0 w 4750434"/>
              <a:gd name="T39" fmla="*/ 373854 h 454660"/>
              <a:gd name="T40" fmla="*/ 0 w 4750434"/>
              <a:gd name="T41" fmla="*/ 74744 h 4546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750434" h="454660">
                <a:moveTo>
                  <a:pt x="0" y="75691"/>
                </a:moveTo>
                <a:lnTo>
                  <a:pt x="5951" y="46237"/>
                </a:lnTo>
                <a:lnTo>
                  <a:pt x="22177" y="22177"/>
                </a:lnTo>
                <a:lnTo>
                  <a:pt x="46237" y="5951"/>
                </a:lnTo>
                <a:lnTo>
                  <a:pt x="75692" y="0"/>
                </a:lnTo>
                <a:lnTo>
                  <a:pt x="4674361" y="0"/>
                </a:lnTo>
                <a:lnTo>
                  <a:pt x="4703816" y="5951"/>
                </a:lnTo>
                <a:lnTo>
                  <a:pt x="4727876" y="22177"/>
                </a:lnTo>
                <a:lnTo>
                  <a:pt x="4744102" y="46237"/>
                </a:lnTo>
                <a:lnTo>
                  <a:pt x="4750054" y="75691"/>
                </a:lnTo>
                <a:lnTo>
                  <a:pt x="4750054" y="378587"/>
                </a:lnTo>
                <a:lnTo>
                  <a:pt x="4744102" y="408094"/>
                </a:lnTo>
                <a:lnTo>
                  <a:pt x="4727876" y="432149"/>
                </a:lnTo>
                <a:lnTo>
                  <a:pt x="4703816" y="448345"/>
                </a:lnTo>
                <a:lnTo>
                  <a:pt x="4674361" y="454279"/>
                </a:lnTo>
                <a:lnTo>
                  <a:pt x="75692" y="454279"/>
                </a:lnTo>
                <a:lnTo>
                  <a:pt x="46237" y="448345"/>
                </a:lnTo>
                <a:lnTo>
                  <a:pt x="22177" y="432149"/>
                </a:lnTo>
                <a:lnTo>
                  <a:pt x="5951" y="408094"/>
                </a:lnTo>
                <a:lnTo>
                  <a:pt x="0" y="378587"/>
                </a:lnTo>
                <a:lnTo>
                  <a:pt x="0" y="7569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3" name="object 7">
            <a:extLst>
              <a:ext uri="{FF2B5EF4-FFF2-40B4-BE49-F238E27FC236}">
                <a16:creationId xmlns:a16="http://schemas.microsoft.com/office/drawing/2014/main" id="{03D4C37B-8323-49E8-563C-C4540E0E9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7696200" cy="35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6002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1263"/>
              </a:spcBef>
              <a:defRPr/>
            </a:pPr>
            <a:r>
              <a:rPr lang="en-US" altLang="en-US" sz="2000" dirty="0">
                <a:solidFill>
                  <a:srgbClr val="FFFFFF"/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rPr>
              <a:t>Lecture # 4</a:t>
            </a:r>
            <a:endParaRPr lang="en-US" altLang="en-US" sz="2000" dirty="0">
              <a:latin typeface="Impact" panose="020B0806030902050204" pitchFamily="34" charset="0"/>
              <a:ea typeface="Impact" panose="020B0806030902050204" pitchFamily="34" charset="0"/>
              <a:cs typeface="Impact" panose="020B080603090205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6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Department of Computer Science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                                              CUI Lahore Campus      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</a:rPr>
              <a:t>			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2060"/>
                </a:solidFill>
              </a:rPr>
              <a:t>The slides are adapted from the publisher’s material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</a:rPr>
              <a:t>Understanding Computers: Today and Tomorrow (Ch2)</a:t>
            </a:r>
          </a:p>
          <a:p>
            <a:pPr algn="ctr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&amp;</a:t>
            </a:r>
          </a:p>
          <a:p>
            <a:pPr algn="ctr"/>
            <a:r>
              <a:rPr lang="en-US" altLang="en-US" sz="1800" dirty="0">
                <a:solidFill>
                  <a:srgbClr val="002060"/>
                </a:solidFill>
                <a:latin typeface="Times New Roman" panose="02020603050405020304" pitchFamily="18" charset="0"/>
              </a:rPr>
              <a:t>Computer Science Illuminated (Chapter 2)</a:t>
            </a:r>
          </a:p>
          <a:p>
            <a:pPr algn="ctr"/>
            <a:endParaRPr lang="en-US" sz="1800" b="0" i="0" u="none" strike="noStrike" baseline="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algn="ctr">
              <a:defRPr/>
            </a:pPr>
            <a:r>
              <a:rPr lang="en-US" altLang="en-US" dirty="0">
                <a:solidFill>
                  <a:schemeClr val="bg2"/>
                </a:solidFill>
              </a:rPr>
              <a:t> </a:t>
            </a:r>
            <a:endParaRPr lang="en-US" altLang="en-US" sz="1600" dirty="0">
              <a:solidFill>
                <a:schemeClr val="bg2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>
              <a:defRPr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19D6-1D12-2230-914C-ECF1B22C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0721D449-64A4-FABA-BCC9-BC516FE1DB9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6601A52F-6370-59C3-AA5C-E553DF6815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17539"/>
            <a:ext cx="72564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Types of Number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F9C7B3-34F7-949E-2D35-D29B763F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2338864"/>
            <a:ext cx="85540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3. Octal Number System (Base-8)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Used in older computer systems and UNIX file permissions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Consists of </a:t>
            </a:r>
            <a:r>
              <a:rPr lang="en-US" sz="2400" b="1" dirty="0"/>
              <a:t>eight digits</a:t>
            </a:r>
            <a:r>
              <a:rPr lang="en-US" sz="2400" dirty="0"/>
              <a:t>: </a:t>
            </a:r>
            <a:r>
              <a:rPr lang="en-US" sz="2400" b="1" dirty="0"/>
              <a:t>0, 1, 2, 3, 4, 5, 6, 7</a:t>
            </a:r>
            <a:r>
              <a:rPr 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948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56BE0-F111-E36D-0295-87BCB281D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F72EEAD6-A4EF-8BCB-A141-BB89666249E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11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1019AE4C-AAFE-AEA9-B1D7-3540FBAA75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17539"/>
            <a:ext cx="72564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Types of Number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4936D-CC41-1FB9-C29F-7B03377C1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2154198"/>
            <a:ext cx="85540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4. Hexadecimal Number System (Base-16)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Used in computer memory addressing, color codes (e.g., #FF0000 for red)..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Consists of </a:t>
            </a:r>
            <a:r>
              <a:rPr lang="en-US" sz="2400" b="1" dirty="0"/>
              <a:t>16 symbols</a:t>
            </a:r>
            <a:r>
              <a:rPr lang="en-US" sz="2400" dirty="0"/>
              <a:t>: </a:t>
            </a:r>
            <a:r>
              <a:rPr lang="en-US" sz="2400" b="1" dirty="0"/>
              <a:t>0-9 and A-F</a:t>
            </a:r>
            <a:r>
              <a:rPr lang="en-US" sz="2400" dirty="0"/>
              <a:t> (where A=10, B=11, ..., F=15).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088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47466-3F05-651B-ABEC-08991E169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C2CB0502-3222-DB0B-FE68-077B42E5497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12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A88D9BB0-D422-FCEC-5B8F-07C4C451B0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432901"/>
            <a:ext cx="7256462" cy="1107996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Why do we need different Number Systems?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895322-103C-BC42-DB6D-48F31AD9A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7" y="1829306"/>
            <a:ext cx="855652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 work in binary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humans use decimal, so conversion is needed.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2.Efficient data storage and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(hexadecimal is compact for memory addressing).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3.Different number systems suit different applications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UNIX file permissions in octal).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331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66912-635A-BC72-2A7A-440A9BAE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A2360420-66BD-DBF8-8A55-4648E77343F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13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E2077E7A-05C6-4DA5-1DE6-A0CDBE12CA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986899"/>
            <a:ext cx="72564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Number system conversions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013673-B908-B8B8-672E-E065E73B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38" y="2045732"/>
            <a:ext cx="85565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 Decimal to Binary/Octal/Hexadecimal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 Binary/Octal/Hexadecimal to Decimal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3- Between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Binary/Octal/Hexadecimal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32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508694"/>
            <a:ext cx="8763000" cy="1661993"/>
          </a:xfrm>
        </p:spPr>
        <p:txBody>
          <a:bodyPr anchor="b"/>
          <a:lstStyle/>
          <a:p>
            <a:pPr algn="l" rtl="0"/>
            <a:br>
              <a:rPr lang="en-US" altLang="en-US" dirty="0"/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1-Decimal to Binary/Octal/Hexadecimal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/>
              <a:t>Converting Decimal to Binary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688D-3873-2F61-45DF-C9540C98134B}"/>
              </a:ext>
            </a:extLst>
          </p:cNvPr>
          <p:cNvSpPr txBox="1"/>
          <p:nvPr/>
        </p:nvSpPr>
        <p:spPr>
          <a:xfrm>
            <a:off x="181897" y="1066800"/>
            <a:ext cx="788511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Example Scenario:</a:t>
            </a:r>
            <a:r>
              <a:rPr lang="en-US" sz="2400" dirty="0"/>
              <a:t> A computer stores numbers in binary. If you enter </a:t>
            </a:r>
            <a:r>
              <a:rPr lang="en-US" sz="2400" b="1" dirty="0"/>
              <a:t>75</a:t>
            </a:r>
            <a:r>
              <a:rPr lang="en-US" sz="2400" dirty="0"/>
              <a:t> in a program, it must be converted into binary for processing.</a:t>
            </a:r>
          </a:p>
          <a:p>
            <a:pPr>
              <a:defRPr/>
            </a:pPr>
            <a:r>
              <a:rPr lang="en-US" sz="2400" b="1" dirty="0"/>
              <a:t>Method:</a:t>
            </a:r>
            <a:r>
              <a:rPr lang="en-US" sz="2400" dirty="0"/>
              <a:t> Repeated division by </a:t>
            </a:r>
            <a:r>
              <a:rPr lang="en-US" sz="2400" b="1" dirty="0"/>
              <a:t>2</a:t>
            </a:r>
            <a:r>
              <a:rPr lang="en-US" sz="2400" dirty="0"/>
              <a:t>, recording the remainder each time.</a:t>
            </a:r>
          </a:p>
          <a:p>
            <a:pPr>
              <a:defRPr/>
            </a:pPr>
            <a:r>
              <a:rPr lang="en-US" sz="2400" b="1" dirty="0"/>
              <a:t>Result:</a:t>
            </a:r>
            <a:r>
              <a:rPr lang="en-US" sz="2400" dirty="0"/>
              <a:t> Read from bottom to top → </a:t>
            </a:r>
            <a:r>
              <a:rPr lang="en-US" sz="2400" b="1" dirty="0"/>
              <a:t>1001011₂</a:t>
            </a:r>
            <a:br>
              <a:rPr lang="en-US" sz="2400" dirty="0"/>
            </a:b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3083B2-A7F3-8C34-71BA-E28416A85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72282"/>
              </p:ext>
            </p:extLst>
          </p:nvPr>
        </p:nvGraphicFramePr>
        <p:xfrm>
          <a:off x="6575971" y="2514600"/>
          <a:ext cx="2386132" cy="4156306"/>
        </p:xfrm>
        <a:graphic>
          <a:graphicData uri="http://schemas.openxmlformats.org/drawingml/2006/table">
            <a:tbl>
              <a:tblPr firstRow="1" firstCol="1" bandRow="1"/>
              <a:tblGrid>
                <a:gridCol w="737689">
                  <a:extLst>
                    <a:ext uri="{9D8B030D-6E8A-4147-A177-3AD203B41FA5}">
                      <a16:colId xmlns:a16="http://schemas.microsoft.com/office/drawing/2014/main" val="7076286"/>
                    </a:ext>
                  </a:extLst>
                </a:gridCol>
                <a:gridCol w="910754">
                  <a:extLst>
                    <a:ext uri="{9D8B030D-6E8A-4147-A177-3AD203B41FA5}">
                      <a16:colId xmlns:a16="http://schemas.microsoft.com/office/drawing/2014/main" val="4170481321"/>
                    </a:ext>
                  </a:extLst>
                </a:gridCol>
                <a:gridCol w="737689">
                  <a:extLst>
                    <a:ext uri="{9D8B030D-6E8A-4147-A177-3AD203B41FA5}">
                      <a16:colId xmlns:a16="http://schemas.microsoft.com/office/drawing/2014/main" val="3406352819"/>
                    </a:ext>
                  </a:extLst>
                </a:gridCol>
              </a:tblGrid>
              <a:tr h="59375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75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003016"/>
                  </a:ext>
                </a:extLst>
              </a:tr>
              <a:tr h="59375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56459"/>
                  </a:ext>
                </a:extLst>
              </a:tr>
              <a:tr h="59375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161791"/>
                  </a:ext>
                </a:extLst>
              </a:tr>
              <a:tr h="59375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69863"/>
                  </a:ext>
                </a:extLst>
              </a:tr>
              <a:tr h="59375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36256"/>
                  </a:ext>
                </a:extLst>
              </a:tr>
              <a:tr h="59375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19249"/>
                  </a:ext>
                </a:extLst>
              </a:tr>
              <a:tr h="59375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25633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528C17-4594-AEC1-C609-F8BE152967FE}"/>
              </a:ext>
            </a:extLst>
          </p:cNvPr>
          <p:cNvCxnSpPr/>
          <p:nvPr/>
        </p:nvCxnSpPr>
        <p:spPr>
          <a:xfrm rot="5400000" flipH="1" flipV="1">
            <a:off x="5990303" y="3699106"/>
            <a:ext cx="3657600" cy="2286000"/>
          </a:xfrm>
          <a:prstGeom prst="bentConnector3">
            <a:avLst>
              <a:gd name="adj1" fmla="val 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1F2D2F-E5D5-9FEF-2429-C5E00E29834A}"/>
              </a:ext>
            </a:extLst>
          </p:cNvPr>
          <p:cNvSpPr txBox="1"/>
          <p:nvPr/>
        </p:nvSpPr>
        <p:spPr>
          <a:xfrm>
            <a:off x="2207991" y="4071021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75 = 1001011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73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9113" y="228600"/>
            <a:ext cx="788511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Converting Decimal to Binary (Float)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688D-3873-2F61-45DF-C9540C98134B}"/>
              </a:ext>
            </a:extLst>
          </p:cNvPr>
          <p:cNvSpPr txBox="1"/>
          <p:nvPr/>
        </p:nvSpPr>
        <p:spPr>
          <a:xfrm>
            <a:off x="629444" y="1005318"/>
            <a:ext cx="78851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Binary equivalent of the decimal number 75.40? </a:t>
            </a:r>
          </a:p>
          <a:p>
            <a:endParaRPr lang="en-US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3083B2-A7F3-8C34-71BA-E28416A85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5248"/>
              </p:ext>
            </p:extLst>
          </p:nvPr>
        </p:nvGraphicFramePr>
        <p:xfrm>
          <a:off x="685800" y="1901950"/>
          <a:ext cx="2767132" cy="4727450"/>
        </p:xfrm>
        <a:graphic>
          <a:graphicData uri="http://schemas.openxmlformats.org/drawingml/2006/table">
            <a:tbl>
              <a:tblPr firstRow="1" firstCol="1" bandRow="1"/>
              <a:tblGrid>
                <a:gridCol w="855478">
                  <a:extLst>
                    <a:ext uri="{9D8B030D-6E8A-4147-A177-3AD203B41FA5}">
                      <a16:colId xmlns:a16="http://schemas.microsoft.com/office/drawing/2014/main" val="7076286"/>
                    </a:ext>
                  </a:extLst>
                </a:gridCol>
                <a:gridCol w="1056176">
                  <a:extLst>
                    <a:ext uri="{9D8B030D-6E8A-4147-A177-3AD203B41FA5}">
                      <a16:colId xmlns:a16="http://schemas.microsoft.com/office/drawing/2014/main" val="4170481321"/>
                    </a:ext>
                  </a:extLst>
                </a:gridCol>
                <a:gridCol w="855478">
                  <a:extLst>
                    <a:ext uri="{9D8B030D-6E8A-4147-A177-3AD203B41FA5}">
                      <a16:colId xmlns:a16="http://schemas.microsoft.com/office/drawing/2014/main" val="3406352819"/>
                    </a:ext>
                  </a:extLst>
                </a:gridCol>
              </a:tblGrid>
              <a:tr h="675350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75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003016"/>
                  </a:ext>
                </a:extLst>
              </a:tr>
              <a:tr h="675350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37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56459"/>
                  </a:ext>
                </a:extLst>
              </a:tr>
              <a:tr h="675350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161791"/>
                  </a:ext>
                </a:extLst>
              </a:tr>
              <a:tr h="675350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69863"/>
                  </a:ext>
                </a:extLst>
              </a:tr>
              <a:tr h="675350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336256"/>
                  </a:ext>
                </a:extLst>
              </a:tr>
              <a:tr h="675350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819249"/>
                  </a:ext>
                </a:extLst>
              </a:tr>
              <a:tr h="675350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4700" b="0" i="0" u="none" strike="noStrike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4700" b="0" i="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628" marR="180628" marT="2508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25633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3528C17-4594-AEC1-C609-F8BE152967FE}"/>
              </a:ext>
            </a:extLst>
          </p:cNvPr>
          <p:cNvCxnSpPr/>
          <p:nvPr/>
        </p:nvCxnSpPr>
        <p:spPr>
          <a:xfrm rot="5400000" flipH="1" flipV="1">
            <a:off x="1219200" y="3733800"/>
            <a:ext cx="3657600" cy="2286000"/>
          </a:xfrm>
          <a:prstGeom prst="bentConnector3">
            <a:avLst>
              <a:gd name="adj1" fmla="val 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1F2D2F-E5D5-9FEF-2429-C5E00E29834A}"/>
              </a:ext>
            </a:extLst>
          </p:cNvPr>
          <p:cNvSpPr txBox="1"/>
          <p:nvPr/>
        </p:nvSpPr>
        <p:spPr>
          <a:xfrm>
            <a:off x="3595570" y="2045686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75 = 1001011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443BB1-4908-35FD-C2CD-E0E47B308975}"/>
              </a:ext>
            </a:extLst>
          </p:cNvPr>
          <p:cNvCxnSpPr/>
          <p:nvPr/>
        </p:nvCxnSpPr>
        <p:spPr>
          <a:xfrm>
            <a:off x="5029200" y="2045686"/>
            <a:ext cx="0" cy="4583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078BBC-7CA5-4DD7-35ED-ACFB99E21FD5}"/>
              </a:ext>
            </a:extLst>
          </p:cNvPr>
          <p:cNvSpPr txBox="1"/>
          <p:nvPr/>
        </p:nvSpPr>
        <p:spPr>
          <a:xfrm>
            <a:off x="5410200" y="2230352"/>
            <a:ext cx="33527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=0.40 x 2 = 0.8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=0.80 x 2 = 1.6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=0.60 x 2 = 1.2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=0.20 x 2 = 0.4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0.40 = 0110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Pick the Integer Part until term become 0 or for at least 4 terms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75.40 = (1001011.0110)</a:t>
            </a:r>
          </a:p>
        </p:txBody>
      </p:sp>
    </p:spTree>
    <p:extLst>
      <p:ext uri="{BB962C8B-B14F-4D97-AF65-F5344CB8AC3E}">
        <p14:creationId xmlns:p14="http://schemas.microsoft.com/office/powerpoint/2010/main" val="3172686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" y="-1676400"/>
            <a:ext cx="8624887" cy="2977991"/>
          </a:xfrm>
        </p:spPr>
        <p:txBody>
          <a:bodyPr anchor="b"/>
          <a:lstStyle/>
          <a:p>
            <a:pPr eaLnBrk="1" hangingPunct="1"/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Binary/Octal/Hexadecimal to Decimal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/>
              <a:t>Converting Binary to Decimal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688D-3873-2F61-45DF-C9540C98134B}"/>
              </a:ext>
            </a:extLst>
          </p:cNvPr>
          <p:cNvSpPr txBox="1"/>
          <p:nvPr/>
        </p:nvSpPr>
        <p:spPr>
          <a:xfrm>
            <a:off x="762000" y="1219200"/>
            <a:ext cx="78851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decimal equivalent of the binary number 1101110? </a:t>
            </a:r>
          </a:p>
          <a:p>
            <a:pPr>
              <a:spcBef>
                <a:spcPct val="0"/>
              </a:spcBef>
            </a:pPr>
            <a:r>
              <a:rPr kumimoji="0" lang="en-US" alt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x 2</a:t>
            </a:r>
            <a:r>
              <a:rPr lang="en-US" alt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1 x 64  = 64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	+ 1 x 2</a:t>
            </a:r>
            <a:r>
              <a:rPr lang="en-US" alt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1 x 32  = 32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	+ 0 x 2</a:t>
            </a:r>
            <a:r>
              <a:rPr lang="en-US" alt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0 x 16  = 0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+ 1 x 2</a:t>
            </a:r>
            <a:r>
              <a:rPr lang="en-US" alt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1 x 8    = 8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	+ 1 x 2</a:t>
            </a:r>
            <a:r>
              <a:rPr lang="en-US" alt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1 x 4    = 4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+ 1 x 2</a:t>
            </a:r>
            <a:r>
              <a:rPr lang="en-US" altLang="en-US" sz="24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1 x 2    = 2 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	+ 0 x 2º  =  0 x 1    = 0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= 110 in base 10</a:t>
            </a: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28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9113" y="228600"/>
            <a:ext cx="788511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Converting Binary to Decimal (Float)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4B688D-3873-2F61-45DF-C9540C98134B}"/>
                  </a:ext>
                </a:extLst>
              </p:cNvPr>
              <p:cNvSpPr txBox="1"/>
              <p:nvPr/>
            </p:nvSpPr>
            <p:spPr>
              <a:xfrm>
                <a:off x="762000" y="1219200"/>
                <a:ext cx="7885112" cy="2558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What is the decimal equivalent of the binary number </a:t>
                </a:r>
                <a:r>
                  <a:rPr 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10101.011</a:t>
                </a:r>
                <a:r>
                  <a:rPr lang="en-US" sz="24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? </a:t>
                </a:r>
              </a:p>
              <a:p>
                <a:endParaRPr lang="en-US" b="1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𝟑𝟕𝟓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4B688D-3873-2F61-45DF-C9540C981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19200"/>
                <a:ext cx="7885112" cy="2558008"/>
              </a:xfrm>
              <a:prstGeom prst="rect">
                <a:avLst/>
              </a:prstGeom>
              <a:blipFill>
                <a:blip r:embed="rId3"/>
                <a:stretch>
                  <a:fillRect l="-1160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19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4029" y="-20598"/>
            <a:ext cx="7885112" cy="1107996"/>
          </a:xfrm>
        </p:spPr>
        <p:txBody>
          <a:bodyPr anchor="b"/>
          <a:lstStyle/>
          <a:p>
            <a:pPr eaLnBrk="1" hangingPunct="1"/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/>
              <a:t>Converting Octal to Decimal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688D-3873-2F61-45DF-C9540C98134B}"/>
              </a:ext>
            </a:extLst>
          </p:cNvPr>
          <p:cNvSpPr txBox="1"/>
          <p:nvPr/>
        </p:nvSpPr>
        <p:spPr>
          <a:xfrm>
            <a:off x="762000" y="1219200"/>
            <a:ext cx="78851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decimal equivalent of the octal number 642?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6 x 8</a:t>
            </a:r>
            <a:r>
              <a:rPr kumimoji="0" lang="en-US" altLang="en-US" sz="2400" b="0" baseline="2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alt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6 x 64   = 384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	+ 4 x 8</a:t>
            </a:r>
            <a:r>
              <a:rPr kumimoji="0" lang="en-US" altLang="en-US" sz="2400" b="0" baseline="2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alt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4 x  8   = 32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	+ 2 x 8º  =   2 x 1   =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 = 418 in base 10</a:t>
            </a:r>
          </a:p>
          <a:p>
            <a:pPr>
              <a:defRPr/>
            </a:pP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66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888" y="111204"/>
            <a:ext cx="7885112" cy="1107996"/>
          </a:xfrm>
        </p:spPr>
        <p:txBody>
          <a:bodyPr anchor="b"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Converting Hexadecimal to Decimal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688D-3873-2F61-45DF-C9540C98134B}"/>
              </a:ext>
            </a:extLst>
          </p:cNvPr>
          <p:cNvSpPr txBox="1"/>
          <p:nvPr/>
        </p:nvSpPr>
        <p:spPr>
          <a:xfrm>
            <a:off x="762000" y="1219200"/>
            <a:ext cx="78851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decimal equivalent of the hexadecimal number DEF?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D x 16</a:t>
            </a:r>
            <a:r>
              <a:rPr lang="en-US" altLang="en-US" sz="2400" baseline="2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13 x 256 = 3328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	+ E x 16</a:t>
            </a:r>
            <a:r>
              <a:rPr lang="en-US" altLang="en-US" sz="2400" baseline="2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=  14 x  16  = 224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	+ F x 16º  =  15 x 1     = 15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     = 3567 in base 10</a:t>
            </a:r>
          </a:p>
          <a:p>
            <a:pPr>
              <a:defRPr/>
            </a:pP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Remember, the digit symbols in base 16 are 0,1,2,3,4,5,6,7,8,9,A,B,C,D,E,F</a:t>
            </a:r>
          </a:p>
          <a:p>
            <a:pPr>
              <a:defRPr/>
            </a:pPr>
            <a:endParaRPr lang="en-US" sz="2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05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EC4E56B4-8BD8-AA2D-D54E-17D68C47047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CBBC9CF-4A2B-446F-9B3A-E98909A8674D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F411FE90-8142-A5C3-6B01-81D162690D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5469" y="196791"/>
            <a:ext cx="79930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Data and Program Representation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CEEA02E-C5FE-E67E-2475-EAC6763D2A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8021" y="990600"/>
            <a:ext cx="3827779" cy="2268313"/>
          </a:xfrm>
        </p:spPr>
        <p:txBody>
          <a:bodyPr/>
          <a:lstStyle/>
          <a:p>
            <a:pPr algn="l">
              <a:lnSpc>
                <a:spcPct val="90000"/>
              </a:lnSpc>
              <a:spcAft>
                <a:spcPct val="20000"/>
              </a:spcAft>
            </a:pPr>
            <a:r>
              <a:rPr lang="es-EC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Digital data </a:t>
            </a:r>
            <a:r>
              <a:rPr lang="es-EC" altLang="en-US" sz="2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representation</a:t>
            </a:r>
            <a:r>
              <a:rPr lang="es-EC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br>
              <a:rPr lang="es-EC" altLang="en-US" sz="2200" dirty="0">
                <a:cs typeface="Times New Roman" panose="02020603050405020304" pitchFamily="18" charset="0"/>
              </a:rPr>
            </a:br>
            <a:r>
              <a:rPr lang="es-EC" altLang="en-US" sz="2200" dirty="0" err="1">
                <a:cs typeface="Times New Roman" panose="02020603050405020304" pitchFamily="18" charset="0"/>
              </a:rPr>
              <a:t>The</a:t>
            </a:r>
            <a:r>
              <a:rPr lang="es-EC" altLang="en-US" sz="2200" dirty="0">
                <a:cs typeface="Times New Roman" panose="02020603050405020304" pitchFamily="18" charset="0"/>
              </a:rPr>
              <a:t> </a:t>
            </a:r>
            <a:r>
              <a:rPr lang="es-EC" altLang="en-US" sz="2200" dirty="0" err="1">
                <a:cs typeface="Times New Roman" panose="02020603050405020304" pitchFamily="18" charset="0"/>
              </a:rPr>
              <a:t>process</a:t>
            </a:r>
            <a:r>
              <a:rPr lang="es-EC" altLang="en-US" sz="2200" dirty="0">
                <a:cs typeface="Times New Roman" panose="02020603050405020304" pitchFamily="18" charset="0"/>
              </a:rPr>
              <a:t> </a:t>
            </a:r>
            <a:r>
              <a:rPr lang="es-EC" altLang="en-US" sz="2200" dirty="0" err="1">
                <a:cs typeface="Times New Roman" panose="02020603050405020304" pitchFamily="18" charset="0"/>
              </a:rPr>
              <a:t>of</a:t>
            </a:r>
            <a:r>
              <a:rPr lang="es-EC" altLang="en-US" sz="2200" dirty="0">
                <a:cs typeface="Times New Roman" panose="02020603050405020304" pitchFamily="18" charset="0"/>
              </a:rPr>
              <a:t> </a:t>
            </a:r>
            <a:r>
              <a:rPr lang="es-EC" altLang="en-US" sz="2200" dirty="0" err="1">
                <a:cs typeface="Times New Roman" panose="02020603050405020304" pitchFamily="18" charset="0"/>
              </a:rPr>
              <a:t>representing</a:t>
            </a:r>
            <a:r>
              <a:rPr lang="es-EC" altLang="en-US" sz="2200" dirty="0">
                <a:cs typeface="Times New Roman" panose="02020603050405020304" pitchFamily="18" charset="0"/>
              </a:rPr>
              <a:t> </a:t>
            </a:r>
            <a:br>
              <a:rPr lang="es-EC" altLang="en-US" sz="2200" dirty="0">
                <a:cs typeface="Times New Roman" panose="02020603050405020304" pitchFamily="18" charset="0"/>
              </a:rPr>
            </a:br>
            <a:r>
              <a:rPr lang="es-EC" altLang="en-US" sz="2200" dirty="0">
                <a:cs typeface="Times New Roman" panose="02020603050405020304" pitchFamily="18" charset="0"/>
              </a:rPr>
              <a:t>data in digital </a:t>
            </a:r>
            <a:r>
              <a:rPr lang="es-EC" altLang="en-US" sz="2200" dirty="0" err="1">
                <a:cs typeface="Times New Roman" panose="02020603050405020304" pitchFamily="18" charset="0"/>
              </a:rPr>
              <a:t>form</a:t>
            </a:r>
            <a:r>
              <a:rPr lang="es-EC" altLang="en-US" sz="2200" dirty="0">
                <a:cs typeface="Times New Roman" panose="02020603050405020304" pitchFamily="18" charset="0"/>
              </a:rPr>
              <a:t> so </a:t>
            </a:r>
            <a:r>
              <a:rPr lang="es-EC" altLang="en-US" sz="2200" dirty="0" err="1">
                <a:cs typeface="Times New Roman" panose="02020603050405020304" pitchFamily="18" charset="0"/>
              </a:rPr>
              <a:t>it</a:t>
            </a:r>
            <a:r>
              <a:rPr lang="es-EC" altLang="en-US" sz="2200" dirty="0">
                <a:cs typeface="Times New Roman" panose="02020603050405020304" pitchFamily="18" charset="0"/>
              </a:rPr>
              <a:t> can be </a:t>
            </a:r>
            <a:br>
              <a:rPr lang="es-EC" altLang="en-US" sz="2200" dirty="0">
                <a:cs typeface="Times New Roman" panose="02020603050405020304" pitchFamily="18" charset="0"/>
              </a:rPr>
            </a:br>
            <a:r>
              <a:rPr lang="es-EC" altLang="en-US" sz="2200" dirty="0" err="1">
                <a:cs typeface="Times New Roman" panose="02020603050405020304" pitchFamily="18" charset="0"/>
              </a:rPr>
              <a:t>understood</a:t>
            </a:r>
            <a:r>
              <a:rPr lang="es-EC" altLang="en-US" sz="2200" dirty="0">
                <a:cs typeface="Times New Roman" panose="02020603050405020304" pitchFamily="18" charset="0"/>
              </a:rPr>
              <a:t> </a:t>
            </a:r>
            <a:r>
              <a:rPr lang="es-EC" altLang="en-US" sz="2200" dirty="0" err="1">
                <a:cs typeface="Times New Roman" panose="02020603050405020304" pitchFamily="18" charset="0"/>
              </a:rPr>
              <a:t>by</a:t>
            </a:r>
            <a:r>
              <a:rPr lang="es-EC" altLang="en-US" sz="2200" dirty="0">
                <a:cs typeface="Times New Roman" panose="02020603050405020304" pitchFamily="18" charset="0"/>
              </a:rPr>
              <a:t> a </a:t>
            </a:r>
            <a:r>
              <a:rPr lang="es-EC" altLang="en-US" sz="2200" dirty="0" err="1">
                <a:cs typeface="Times New Roman" panose="02020603050405020304" pitchFamily="18" charset="0"/>
              </a:rPr>
              <a:t>computer</a:t>
            </a:r>
            <a:endParaRPr lang="en-US" altLang="en-US" sz="2200" dirty="0"/>
          </a:p>
          <a:p>
            <a:pPr algn="l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sz="2200" dirty="0"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sz="2200" dirty="0"/>
          </a:p>
        </p:txBody>
      </p:sp>
      <p:pic>
        <p:nvPicPr>
          <p:cNvPr id="8" name="Picture 7" descr="Fig2_1.jpg">
            <a:extLst>
              <a:ext uri="{FF2B5EF4-FFF2-40B4-BE49-F238E27FC236}">
                <a16:creationId xmlns:a16="http://schemas.microsoft.com/office/drawing/2014/main" id="{A815645B-63A5-CF42-139D-D8687B8CB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8" t="44007"/>
          <a:stretch/>
        </p:blipFill>
        <p:spPr bwMode="auto">
          <a:xfrm>
            <a:off x="6600475" y="2362200"/>
            <a:ext cx="1905001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9444" y="-844391"/>
            <a:ext cx="7885112" cy="2215991"/>
          </a:xfrm>
        </p:spPr>
        <p:txBody>
          <a:bodyPr anchor="b"/>
          <a:lstStyle/>
          <a:p>
            <a:pPr eaLnBrk="1" hangingPunct="1"/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Conversion between Binary/Octal/Hexadecimal</a:t>
            </a:r>
            <a:endParaRPr lang="en-US" altLang="en-US" dirty="0"/>
          </a:p>
        </p:txBody>
      </p:sp>
      <p:sp>
        <p:nvSpPr>
          <p:cNvPr id="2" name="Text Box 129">
            <a:extLst>
              <a:ext uri="{FF2B5EF4-FFF2-40B4-BE49-F238E27FC236}">
                <a16:creationId xmlns:a16="http://schemas.microsoft.com/office/drawing/2014/main" id="{8BF606BD-F736-5EFA-6C48-76118097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369" y="1371600"/>
            <a:ext cx="7086600" cy="18158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kumimoji="0" lang="en-US" altLang="en-US" b="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kumimoji="0" lang="en-US" alt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step is to convert binary/octal/hexadecimal to Decimal 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altLang="en-US" b="0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kumimoji="0" lang="en-US" altLang="en-US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step is to convert that decimal into binary/octal/hexadecimal</a:t>
            </a:r>
            <a:r>
              <a:rPr kumimoji="0" lang="en-US" altLang="en-US" b="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02517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9113" y="228600"/>
            <a:ext cx="788511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More Conversions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688D-3873-2F61-45DF-C9540C98134B}"/>
              </a:ext>
            </a:extLst>
          </p:cNvPr>
          <p:cNvSpPr txBox="1"/>
          <p:nvPr/>
        </p:nvSpPr>
        <p:spPr>
          <a:xfrm>
            <a:off x="762000" y="1219200"/>
            <a:ext cx="78851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 to Binary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 to Hexadecimal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Decimal to Octal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to Decimal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to Hexadecimal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to Octal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Octal to Binary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Octal to Decimal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Octal to Hexadecimal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Hexadecimal to Binary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Hexadecimal to Decimal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Hexadecimal to Octal</a:t>
            </a:r>
          </a:p>
          <a:p>
            <a:pPr>
              <a:spcBef>
                <a:spcPct val="0"/>
              </a:spcBef>
            </a:pPr>
            <a:r>
              <a:rPr lang="en-US" sz="2400" b="1" i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HW: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Practice examples of above scenarios</a:t>
            </a:r>
          </a:p>
          <a:p>
            <a:pPr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38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>
            <a:extLst>
              <a:ext uri="{FF2B5EF4-FFF2-40B4-BE49-F238E27FC236}">
                <a16:creationId xmlns:a16="http://schemas.microsoft.com/office/drawing/2014/main" id="{41E9143A-DA3F-B3BC-91C8-13FFE498B52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15E4B1B-F55E-4CC8-8AB1-046B693371E1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D4EFA6FA-B44E-1929-4516-76B6D4239B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203" y="281820"/>
            <a:ext cx="827881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Digital Data Representation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975B6E0-61C1-054F-9649-3E0923EA4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5027613" cy="3684085"/>
          </a:xfrm>
        </p:spPr>
        <p:txBody>
          <a:bodyPr/>
          <a:lstStyle/>
          <a:p>
            <a:pPr marL="342900" lvl="1" indent="-342900" eaLnBrk="1" hangingPunct="1"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Bit: The smallest unit of data that a computer can recognize (a single 1 or 0)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= 8 bits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 terminology used to express the size of documents and other files, programs, etc.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Prefixes are often used to express larger quantities of bytes: kilobyte (KB), megabyte (MB), gigabyte (GB), terabyte (TB), etc.</a:t>
            </a: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76E63325-3F52-5335-FD23-774A610E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2740" b="1794"/>
          <a:stretch>
            <a:fillRect/>
          </a:stretch>
        </p:blipFill>
        <p:spPr bwMode="auto">
          <a:xfrm>
            <a:off x="5667375" y="1420813"/>
            <a:ext cx="2555875" cy="496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0C467AEC-3949-8DBD-6D29-2F3B88319DAB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CDE28F2A-BBB1-9ADE-C784-B136DF7DD9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17539"/>
            <a:ext cx="72564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The Number System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4BFF0CB-C789-1D40-EAE5-3657B36C6A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476" y="1143000"/>
            <a:ext cx="8000524" cy="445352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Digit:</a:t>
            </a: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/>
              <a:t>A single numerical symbol used </a:t>
            </a:r>
            <a:r>
              <a:rPr lang="en-US" sz="1600"/>
              <a:t>to form </a:t>
            </a:r>
            <a:r>
              <a:rPr lang="en-US" sz="1600" dirty="0"/>
              <a:t>numbers. 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1600" dirty="0"/>
              <a:t>Or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1600" dirty="0"/>
              <a:t>It can be defined as: </a:t>
            </a:r>
            <a:r>
              <a:rPr lang="en-US" sz="1600" u="sng" dirty="0"/>
              <a:t>symbols to represent the magnitude of a quantity</a:t>
            </a:r>
            <a:r>
              <a:rPr lang="en-US" sz="1600" dirty="0"/>
              <a:t>.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1600" dirty="0"/>
              <a:t>Example: 0,1,2,3,4,5,6,7,8,9</a:t>
            </a:r>
          </a:p>
          <a:p>
            <a:pPr marL="342900" indent="-342900" algn="just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Number:</a:t>
            </a:r>
            <a:r>
              <a:rPr lang="en-US" sz="1600" dirty="0" err="1"/>
              <a:t>A</a:t>
            </a:r>
            <a:r>
              <a:rPr lang="en-US" sz="1600" dirty="0"/>
              <a:t> combination/collection of one or more digits that represent a value.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</a:t>
            </a:r>
            <a:r>
              <a:rPr lang="en-US" sz="1600" dirty="0"/>
              <a:t>25 (formed using digits 2 and 5)</a:t>
            </a: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eaLnBrk="1" hangingPunct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Numbering system: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way of representing numbers.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number system has: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 Base (Radix):</a:t>
            </a:r>
            <a:r>
              <a:rPr lang="en-US" sz="1800" dirty="0"/>
              <a:t> Determines how many unique digits are used.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 Set of Digits:</a:t>
            </a:r>
            <a:r>
              <a:rPr lang="en-US" sz="1800" dirty="0"/>
              <a:t> The symbols allowed in that system.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Place Value:</a:t>
            </a:r>
            <a:r>
              <a:rPr lang="en-US" sz="1800" dirty="0"/>
              <a:t> Each digit’s position represents a power of the base.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A270-9369-27E8-B99F-7F5A93CA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FF4FA8AE-3A1C-B472-9907-6CA3F74315A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D5F37AAB-CAC6-9E39-1D31-99F175E48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17539"/>
            <a:ext cx="72564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Types of Number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75888-CBA1-0151-E259-BB9EE546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1600200"/>
            <a:ext cx="855406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1. Decimal Number System (Base-10)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Used by humans</a:t>
            </a:r>
            <a:r>
              <a:rPr lang="en-US" sz="2400" dirty="0"/>
              <a:t> in daily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Consists of </a:t>
            </a:r>
            <a:r>
              <a:rPr lang="en-US" sz="2400" b="1" dirty="0"/>
              <a:t>10 digits</a:t>
            </a:r>
            <a:r>
              <a:rPr lang="en-US" sz="2400" dirty="0"/>
              <a:t>: </a:t>
            </a:r>
            <a:r>
              <a:rPr lang="en-US" sz="2400" b="1" dirty="0"/>
              <a:t>0, 1, 2, 3, 4, 5, 6, 7, 8, 9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973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090D0-A663-DC10-47AD-E39A90F66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A6D7AD09-7D14-9144-F1C4-F808A1C0902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B325A943-7843-F1AF-0121-0B65F30604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17539"/>
            <a:ext cx="72564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Positional Notation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6D426-3EFA-C500-FA5B-164681DC5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1387505"/>
            <a:ext cx="85540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Positional notation</a:t>
            </a:r>
            <a:r>
              <a:rPr lang="en-US" sz="2400" dirty="0"/>
              <a:t> (or place-value system) is a method of representing numbers where the </a:t>
            </a:r>
            <a:r>
              <a:rPr lang="en-US" sz="2400" b="1" dirty="0"/>
              <a:t>value of each digit depends on its position</a:t>
            </a:r>
            <a:r>
              <a:rPr lang="en-US" sz="2400" dirty="0"/>
              <a:t> in the number.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The rightmost digit has the least value</a:t>
            </a:r>
            <a:r>
              <a:rPr lang="en-US" sz="2400" dirty="0"/>
              <a:t> (least significant digit), and the leftmost has the highest value (most significant digit).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Each place value is a ”power of the base”</a:t>
            </a:r>
            <a:r>
              <a:rPr lang="en-US" sz="2400" dirty="0"/>
              <a:t> (radix) of the number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503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1">
            <a:extLst>
              <a:ext uri="{FF2B5EF4-FFF2-40B4-BE49-F238E27FC236}">
                <a16:creationId xmlns:a16="http://schemas.microsoft.com/office/drawing/2014/main" id="{A328C16A-A6E3-1E02-C351-29DBF88B7F9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ABBDB2B-4C35-4551-93B9-D227A8C7542D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9219" name="Title 1">
            <a:extLst>
              <a:ext uri="{FF2B5EF4-FFF2-40B4-BE49-F238E27FC236}">
                <a16:creationId xmlns:a16="http://schemas.microsoft.com/office/drawing/2014/main" id="{A279F34A-23D2-2ABF-286D-1D562A3CBB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9443" y="344527"/>
            <a:ext cx="7885113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The Binary Numbering System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E7EA838A-164A-96FD-B385-4A8E0EF7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2" t="85574"/>
          <a:stretch>
            <a:fillRect/>
          </a:stretch>
        </p:blipFill>
        <p:spPr bwMode="auto">
          <a:xfrm>
            <a:off x="7297738" y="5583238"/>
            <a:ext cx="1473200" cy="858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2">
            <a:extLst>
              <a:ext uri="{FF2B5EF4-FFF2-40B4-BE49-F238E27FC236}">
                <a16:creationId xmlns:a16="http://schemas.microsoft.com/office/drawing/2014/main" id="{55415232-A621-6A50-6F13-62F42ECE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2"/>
          <a:stretch>
            <a:fillRect/>
          </a:stretch>
        </p:blipFill>
        <p:spPr bwMode="auto">
          <a:xfrm>
            <a:off x="774700" y="1347788"/>
            <a:ext cx="6524625" cy="5087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1">
            <a:extLst>
              <a:ext uri="{FF2B5EF4-FFF2-40B4-BE49-F238E27FC236}">
                <a16:creationId xmlns:a16="http://schemas.microsoft.com/office/drawing/2014/main" id="{52C8B53D-1335-BD84-30AC-8F9ADA0AA7F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BA427F9-FC12-4761-B54E-B6BAD8773F13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EBFD909C-2875-869A-A52F-F4896CFDA3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9113" y="228600"/>
            <a:ext cx="788511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Positional Notation</a:t>
            </a:r>
          </a:p>
        </p:txBody>
      </p:sp>
      <p:sp>
        <p:nvSpPr>
          <p:cNvPr id="2" name="Text Box 8">
            <a:extLst>
              <a:ext uri="{FF2B5EF4-FFF2-40B4-BE49-F238E27FC236}">
                <a16:creationId xmlns:a16="http://schemas.microsoft.com/office/drawing/2014/main" id="{3DE77182-CA1B-43AC-723D-8E5923B0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charset="0"/>
              <a:buNone/>
              <a:defRPr/>
            </a:pPr>
            <a:endParaRPr lang="en-US" sz="2800">
              <a:latin typeface="Arial" charset="0"/>
              <a:ea typeface="ＭＳ Ｐゴシック" charset="0"/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DB678256-BBB1-AC5E-8580-F780F44FB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404938"/>
            <a:ext cx="8153400" cy="27392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defRPr kumimoji="1"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"/>
              </a:spcBef>
              <a:buClr>
                <a:srgbClr val="D94439"/>
              </a:buClr>
              <a:buSzPct val="75000"/>
              <a:buFont typeface="Wingdings" panose="05000000000000000000" pitchFamily="2" charset="2"/>
              <a:buChar char="Ø"/>
              <a:defRPr kumimoji="1" sz="26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D9443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Another EXAMPLE: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642 in base 10 </a:t>
            </a:r>
            <a:r>
              <a:rPr kumimoji="0" lang="en-US" altLang="en-US" b="0" i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positional notation</a:t>
            </a:r>
            <a:r>
              <a:rPr kumimoji="0" lang="en-US" altLang="en-US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	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6 x 10</a:t>
            </a:r>
            <a:r>
              <a:rPr kumimoji="0" lang="en-US" altLang="en-US" sz="2400" b="0" baseline="20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 6 x 100   = 600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	+ 4 x 10</a:t>
            </a:r>
            <a:r>
              <a:rPr kumimoji="0" lang="en-US" altLang="en-US" sz="2400" b="0" baseline="200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=   4 x 10    = 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	+ 2 x 10º  =    2 x 1     = 2      = 642 in base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 b="0" dirty="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DCBA65EB-72B0-AF2B-97C6-2DB07C81D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643313"/>
            <a:ext cx="762000" cy="161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66A60FEC-3773-F3BF-50F3-9750A254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2514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This number is in </a:t>
            </a:r>
          </a:p>
          <a:p>
            <a:pPr algn="ctr">
              <a:defRPr/>
            </a:pPr>
            <a:r>
              <a:rPr lang="en-US" sz="22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base 10</a:t>
            </a: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DA979805-B3A4-7A49-E36C-2F07E68882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78113" y="3551238"/>
            <a:ext cx="1042987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561F3964-D753-E72B-D82E-E4FF2BE2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4327525"/>
            <a:ext cx="29718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The power indicates</a:t>
            </a:r>
          </a:p>
          <a:p>
            <a:pPr algn="ctr">
              <a:defRPr/>
            </a:pPr>
            <a:r>
              <a:rPr lang="en-US" sz="22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 the position of </a:t>
            </a:r>
          </a:p>
          <a:p>
            <a:pPr algn="ctr">
              <a:defRPr/>
            </a:pPr>
            <a:r>
              <a:rPr lang="en-US" sz="2200" dirty="0">
                <a:solidFill>
                  <a:schemeClr val="bg2"/>
                </a:solidFill>
                <a:latin typeface="Arial" charset="0"/>
                <a:ea typeface="ＭＳ Ｐゴシック" charset="0"/>
              </a:rPr>
              <a:t>the number</a:t>
            </a:r>
          </a:p>
        </p:txBody>
      </p:sp>
    </p:spTree>
    <p:extLst>
      <p:ext uri="{BB962C8B-B14F-4D97-AF65-F5344CB8AC3E}">
        <p14:creationId xmlns:p14="http://schemas.microsoft.com/office/powerpoint/2010/main" val="403736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C3C55-8E8C-4186-9535-96D57A88F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1">
            <a:extLst>
              <a:ext uri="{FF2B5EF4-FFF2-40B4-BE49-F238E27FC236}">
                <a16:creationId xmlns:a16="http://schemas.microsoft.com/office/drawing/2014/main" id="{21081C35-E3C3-FC35-1080-659F93C18B3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131050" y="642778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736B77-0C7D-4EC6-88CD-4DDB508FF870}" type="slidenum">
              <a:rPr lang="en-US" altLang="en-US" sz="1200">
                <a:solidFill>
                  <a:schemeClr val="bg1"/>
                </a:solidFill>
              </a:rPr>
              <a:pPr algn="r" eaLnBrk="1" hangingPunct="1"/>
              <a:t>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CCC9C082-0901-A35C-CA0B-1F7A65599E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17539"/>
            <a:ext cx="7256462" cy="553998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Types of Number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B7855A-0458-B1C6-42F2-D0C5F6A4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2338864"/>
            <a:ext cx="85540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2-Binary Number System (Base-2)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Used by computers and digital circuits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Consists of </a:t>
            </a:r>
            <a:r>
              <a:rPr lang="en-US" sz="2400" b="1" dirty="0"/>
              <a:t>two digits</a:t>
            </a:r>
            <a:r>
              <a:rPr lang="en-US" sz="2400" dirty="0"/>
              <a:t>: </a:t>
            </a:r>
            <a:r>
              <a:rPr lang="en-US" sz="2400" b="1" dirty="0"/>
              <a:t>0 and 1</a:t>
            </a:r>
            <a:r>
              <a:rPr lang="en-US" sz="2400" dirty="0"/>
              <a:t> (representing OFF and ON states).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5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1242</Words>
  <Application>Microsoft Office PowerPoint</Application>
  <PresentationFormat>On-screen Show (4:3)</PresentationFormat>
  <Paragraphs>202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Georgia</vt:lpstr>
      <vt:lpstr>Impact</vt:lpstr>
      <vt:lpstr>Tahoma</vt:lpstr>
      <vt:lpstr>Times</vt:lpstr>
      <vt:lpstr>Times New Roman</vt:lpstr>
      <vt:lpstr>Wingdings</vt:lpstr>
      <vt:lpstr>Office Theme</vt:lpstr>
      <vt:lpstr>Introduction to Information and Communication Technologies</vt:lpstr>
      <vt:lpstr>Data and Program Representation</vt:lpstr>
      <vt:lpstr>Digital Data Representation</vt:lpstr>
      <vt:lpstr>The Number System</vt:lpstr>
      <vt:lpstr>Types of Number System</vt:lpstr>
      <vt:lpstr>Positional Notation</vt:lpstr>
      <vt:lpstr>The Binary Numbering System</vt:lpstr>
      <vt:lpstr>Positional Notation</vt:lpstr>
      <vt:lpstr>Types of Number System</vt:lpstr>
      <vt:lpstr>Types of Number System</vt:lpstr>
      <vt:lpstr>Types of Number System</vt:lpstr>
      <vt:lpstr>Why do we need different Number Systems?</vt:lpstr>
      <vt:lpstr>Number system conversions</vt:lpstr>
      <vt:lpstr> 1-Decimal to Binary/Octal/Hexadecimal Converting Decimal to Binary</vt:lpstr>
      <vt:lpstr>Converting Decimal to Binary (Float)</vt:lpstr>
      <vt:lpstr>  2- Binary/Octal/Hexadecimal to Decimal Converting Binary to Decimal</vt:lpstr>
      <vt:lpstr>Converting Binary to Decimal (Float)</vt:lpstr>
      <vt:lpstr> Converting Octal to Decimal</vt:lpstr>
      <vt:lpstr> Converting Hexadecimal to Decimal</vt:lpstr>
      <vt:lpstr>  3- Conversion between Binary/Octal/Hexadecimal</vt:lpstr>
      <vt:lpstr>More Conversions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220-001:  Networking and Telecommunications</dc:title>
  <dc:creator>Lee Giles</dc:creator>
  <cp:lastModifiedBy>Rabail Asghar</cp:lastModifiedBy>
  <cp:revision>133</cp:revision>
  <cp:lastPrinted>2022-09-19T03:09:18Z</cp:lastPrinted>
  <dcterms:created xsi:type="dcterms:W3CDTF">2018-01-17T15:03:08Z</dcterms:created>
  <dcterms:modified xsi:type="dcterms:W3CDTF">2025-03-10T04:18:32Z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2018-01-17T00:00:00Z</vt:filetime>
  </property>
</Properties>
</file>