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34" r:id="rId2"/>
    <p:sldId id="258" r:id="rId3"/>
    <p:sldId id="259" r:id="rId4"/>
    <p:sldId id="321" r:id="rId5"/>
    <p:sldId id="322" r:id="rId6"/>
    <p:sldId id="323" r:id="rId7"/>
    <p:sldId id="324" r:id="rId8"/>
    <p:sldId id="325" r:id="rId9"/>
    <p:sldId id="328" r:id="rId10"/>
    <p:sldId id="329" r:id="rId11"/>
    <p:sldId id="335" r:id="rId12"/>
    <p:sldId id="326" r:id="rId13"/>
    <p:sldId id="327" r:id="rId14"/>
    <p:sldId id="337" r:id="rId15"/>
    <p:sldId id="330" r:id="rId16"/>
    <p:sldId id="331" r:id="rId17"/>
    <p:sldId id="332" r:id="rId18"/>
    <p:sldId id="33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73" autoAdjust="0"/>
  </p:normalViewPr>
  <p:slideViewPr>
    <p:cSldViewPr snapToGrid="0">
      <p:cViewPr varScale="1">
        <p:scale>
          <a:sx n="72" d="100"/>
          <a:sy n="72" d="100"/>
        </p:scale>
        <p:origin x="17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802AC-B18C-4AAD-8C6E-999B4366EA32}" type="datetimeFigureOut">
              <a:rPr lang="en-IN" smtClean="0"/>
              <a:t>05-05-2025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C34D5-D062-4E29-B0D8-9550565F498B}" type="slidenum">
              <a:rPr lang="en-IN" smtClean="0"/>
              <a:t>‹#›</a:t>
            </a:fld>
            <a:endParaRPr lang="en-IN"/>
          </a:p>
        </p:txBody>
      </p:sp>
    </p:spTree>
    <p:extLst>
      <p:ext uri="{BB962C8B-B14F-4D97-AF65-F5344CB8AC3E}">
        <p14:creationId xmlns:p14="http://schemas.microsoft.com/office/powerpoint/2010/main" val="58231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rounds down to the nearest integer</a:t>
            </a:r>
          </a:p>
        </p:txBody>
      </p:sp>
      <p:sp>
        <p:nvSpPr>
          <p:cNvPr id="4" name="Slide Number Placeholder 3"/>
          <p:cNvSpPr>
            <a:spLocks noGrp="1"/>
          </p:cNvSpPr>
          <p:nvPr>
            <p:ph type="sldNum" sz="quarter" idx="5"/>
          </p:nvPr>
        </p:nvSpPr>
        <p:spPr/>
        <p:txBody>
          <a:bodyPr/>
          <a:lstStyle/>
          <a:p>
            <a:fld id="{025C34D5-D062-4E29-B0D8-9550565F498B}" type="slidenum">
              <a:rPr lang="en-IN" smtClean="0"/>
              <a:t>8</a:t>
            </a:fld>
            <a:endParaRPr lang="en-IN"/>
          </a:p>
        </p:txBody>
      </p:sp>
    </p:spTree>
    <p:extLst>
      <p:ext uri="{BB962C8B-B14F-4D97-AF65-F5344CB8AC3E}">
        <p14:creationId xmlns:p14="http://schemas.microsoft.com/office/powerpoint/2010/main" val="852542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and assign””</a:t>
            </a:r>
          </a:p>
        </p:txBody>
      </p:sp>
      <p:sp>
        <p:nvSpPr>
          <p:cNvPr id="4" name="Slide Number Placeholder 3"/>
          <p:cNvSpPr>
            <a:spLocks noGrp="1"/>
          </p:cNvSpPr>
          <p:nvPr>
            <p:ph type="sldNum" sz="quarter" idx="5"/>
          </p:nvPr>
        </p:nvSpPr>
        <p:spPr/>
        <p:txBody>
          <a:bodyPr/>
          <a:lstStyle/>
          <a:p>
            <a:fld id="{025C34D5-D062-4E29-B0D8-9550565F498B}" type="slidenum">
              <a:rPr lang="en-IN" smtClean="0"/>
              <a:t>10</a:t>
            </a:fld>
            <a:endParaRPr lang="en-IN"/>
          </a:p>
        </p:txBody>
      </p:sp>
    </p:spTree>
    <p:extLst>
      <p:ext uri="{BB962C8B-B14F-4D97-AF65-F5344CB8AC3E}">
        <p14:creationId xmlns:p14="http://schemas.microsoft.com/office/powerpoint/2010/main" val="10193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steps: 7000</a:t>
            </a:r>
          </a:p>
          <a:p>
            <a:r>
              <a:rPr lang="en-US" dirty="0"/>
              <a:t>Total calories burned: 600</a:t>
            </a:r>
          </a:p>
        </p:txBody>
      </p:sp>
      <p:sp>
        <p:nvSpPr>
          <p:cNvPr id="4" name="Slide Number Placeholder 3"/>
          <p:cNvSpPr>
            <a:spLocks noGrp="1"/>
          </p:cNvSpPr>
          <p:nvPr>
            <p:ph type="sldNum" sz="quarter" idx="5"/>
          </p:nvPr>
        </p:nvSpPr>
        <p:spPr/>
        <p:txBody>
          <a:bodyPr/>
          <a:lstStyle/>
          <a:p>
            <a:fld id="{025C34D5-D062-4E29-B0D8-9550565F498B}" type="slidenum">
              <a:rPr lang="en-IN" smtClean="0"/>
              <a:t>11</a:t>
            </a:fld>
            <a:endParaRPr lang="en-IN"/>
          </a:p>
        </p:txBody>
      </p:sp>
    </p:spTree>
    <p:extLst>
      <p:ext uri="{BB962C8B-B14F-4D97-AF65-F5344CB8AC3E}">
        <p14:creationId xmlns:p14="http://schemas.microsoft.com/office/powerpoint/2010/main" val="275181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5C34D5-D062-4E29-B0D8-9550565F498B}" type="slidenum">
              <a:rPr lang="en-IN" smtClean="0"/>
              <a:t>18</a:t>
            </a:fld>
            <a:endParaRPr lang="en-IN"/>
          </a:p>
        </p:txBody>
      </p:sp>
    </p:spTree>
    <p:extLst>
      <p:ext uri="{BB962C8B-B14F-4D97-AF65-F5344CB8AC3E}">
        <p14:creationId xmlns:p14="http://schemas.microsoft.com/office/powerpoint/2010/main" val="23553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C81BE-F712-4DDC-A1D1-4814E67D0909}"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81180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BCDC6-73FA-4C4D-B05A-C5A002A5A518}"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0636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2689F-2F29-481B-AE43-EB292EA99F5E}"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9010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9BE61-13DC-4E59-A4C0-B9A0C59D6BEC}"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310866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07E9E5-8A36-4A66-A53C-C73331835B1F}"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140238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D77F8C-0C28-43FA-B233-95289839B84F}"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56703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9B668-0AEB-414D-A695-4563BCAF2FEA}" type="datetime1">
              <a:rPr lang="en-IN" smtClean="0"/>
              <a:t>05-05-2025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33052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73FA8-92E9-46FA-86E8-B50D80BD96CA}" type="datetime1">
              <a:rPr lang="en-IN" smtClean="0"/>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3170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E5448-2EE9-4D1F-9977-7B1603C3D17E}" type="datetime1">
              <a:rPr lang="en-IN" smtClean="0"/>
              <a:t>05-05-2025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00986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EBF6B-911A-41B0-BA27-5BE2CD5D48A1}"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100052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3C2827-96F1-42A6-9305-ACD17C8B91CC}"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77897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75644-1E9C-4BD2-9EF8-37895EF1F75B}" type="datetime1">
              <a:rPr lang="en-IN" smtClean="0"/>
              <a:t>05-05-2025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AFE7E-7B71-4107-A3BD-0446BD816084}" type="slidenum">
              <a:rPr lang="en-IN" smtClean="0"/>
              <a:t>‹#›</a:t>
            </a:fld>
            <a:endParaRPr lang="en-IN"/>
          </a:p>
        </p:txBody>
      </p:sp>
    </p:spTree>
    <p:extLst>
      <p:ext uri="{BB962C8B-B14F-4D97-AF65-F5344CB8AC3E}">
        <p14:creationId xmlns:p14="http://schemas.microsoft.com/office/powerpoint/2010/main" val="296916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1173-BF91-D09B-E498-BB1AFE8860DB}"/>
              </a:ext>
            </a:extLst>
          </p:cNvPr>
          <p:cNvSpPr>
            <a:spLocks noGrp="1"/>
          </p:cNvSpPr>
          <p:nvPr>
            <p:ph type="ctrTitle"/>
          </p:nvPr>
        </p:nvSpPr>
        <p:spPr/>
        <p:txBody>
          <a:bodyPr>
            <a:noAutofit/>
          </a:bodyPr>
          <a:lstStyle/>
          <a:p>
            <a:r>
              <a:rPr lang="en-IN" sz="3600" b="1" dirty="0">
                <a:solidFill>
                  <a:schemeClr val="accent2">
                    <a:lumMod val="75000"/>
                  </a:schemeClr>
                </a:solidFill>
                <a:latin typeface="Times New Roman" pitchFamily="18" charset="0"/>
                <a:cs typeface="Times New Roman" pitchFamily="18" charset="0"/>
              </a:rPr>
              <a:t>Applications of Information and Communication Technologies</a:t>
            </a:r>
            <a:endParaRPr lang="en-US" sz="3600" dirty="0"/>
          </a:p>
        </p:txBody>
      </p:sp>
      <p:sp>
        <p:nvSpPr>
          <p:cNvPr id="3" name="Subtitle 2">
            <a:extLst>
              <a:ext uri="{FF2B5EF4-FFF2-40B4-BE49-F238E27FC236}">
                <a16:creationId xmlns:a16="http://schemas.microsoft.com/office/drawing/2014/main" id="{C158A016-DA75-04FC-EB4A-58CB280522C7}"/>
              </a:ext>
            </a:extLst>
          </p:cNvPr>
          <p:cNvSpPr>
            <a:spLocks noGrp="1"/>
          </p:cNvSpPr>
          <p:nvPr>
            <p:ph type="subTitle" idx="1"/>
          </p:nvPr>
        </p:nvSpPr>
        <p:spPr/>
        <p:txBody>
          <a:bodyPr>
            <a:normAutofit/>
          </a:bodyPr>
          <a:lstStyle/>
          <a:p>
            <a:pPr algn="ctr"/>
            <a:r>
              <a:rPr lang="en-IN" sz="1800" b="1" dirty="0">
                <a:solidFill>
                  <a:schemeClr val="accent1">
                    <a:lumMod val="50000"/>
                  </a:schemeClr>
                </a:solidFill>
                <a:latin typeface="Times New Roman" pitchFamily="18" charset="0"/>
                <a:cs typeface="Times New Roman" pitchFamily="18" charset="0"/>
              </a:rPr>
              <a:t>Rabail Asghar</a:t>
            </a:r>
          </a:p>
          <a:p>
            <a:pPr algn="ctr"/>
            <a:r>
              <a:rPr lang="en-IN" sz="1800" b="1" dirty="0">
                <a:solidFill>
                  <a:schemeClr val="accent1">
                    <a:lumMod val="50000"/>
                  </a:schemeClr>
                </a:solidFill>
                <a:latin typeface="Times New Roman" pitchFamily="18" charset="0"/>
                <a:cs typeface="Times New Roman" pitchFamily="18" charset="0"/>
              </a:rPr>
              <a:t>Lecturer (Computer Science)</a:t>
            </a:r>
          </a:p>
          <a:p>
            <a:pPr algn="ctr"/>
            <a:r>
              <a:rPr lang="en-IN" sz="1800" b="1" dirty="0">
                <a:solidFill>
                  <a:schemeClr val="accent1">
                    <a:lumMod val="50000"/>
                  </a:schemeClr>
                </a:solidFill>
                <a:latin typeface="Times New Roman" pitchFamily="18" charset="0"/>
                <a:cs typeface="Times New Roman" pitchFamily="18" charset="0"/>
              </a:rPr>
              <a:t>	COMSATS University Islamabad, Lahore Campus</a:t>
            </a:r>
          </a:p>
          <a:p>
            <a:endParaRPr lang="en-US" sz="1800" dirty="0"/>
          </a:p>
        </p:txBody>
      </p:sp>
      <p:sp>
        <p:nvSpPr>
          <p:cNvPr id="5" name="Slide Number Placeholder 4">
            <a:extLst>
              <a:ext uri="{FF2B5EF4-FFF2-40B4-BE49-F238E27FC236}">
                <a16:creationId xmlns:a16="http://schemas.microsoft.com/office/drawing/2014/main" id="{F62F0B36-0F3E-0C32-E75B-25DD45B6F6F4}"/>
              </a:ext>
            </a:extLst>
          </p:cNvPr>
          <p:cNvSpPr>
            <a:spLocks noGrp="1"/>
          </p:cNvSpPr>
          <p:nvPr>
            <p:ph type="sldNum" sz="quarter" idx="12"/>
          </p:nvPr>
        </p:nvSpPr>
        <p:spPr/>
        <p:txBody>
          <a:bodyPr/>
          <a:lstStyle/>
          <a:p>
            <a:fld id="{CABAFE7E-7B71-4107-A3BD-0446BD816084}" type="slidenum">
              <a:rPr lang="en-IN" smtClean="0"/>
              <a:t>1</a:t>
            </a:fld>
            <a:endParaRPr lang="en-IN"/>
          </a:p>
        </p:txBody>
      </p:sp>
    </p:spTree>
    <p:extLst>
      <p:ext uri="{BB962C8B-B14F-4D97-AF65-F5344CB8AC3E}">
        <p14:creationId xmlns:p14="http://schemas.microsoft.com/office/powerpoint/2010/main" val="162070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650" y="347664"/>
            <a:ext cx="6656070" cy="13064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200" b="1" kern="1200" dirty="0">
                <a:solidFill>
                  <a:schemeClr val="tx1"/>
                </a:solidFill>
                <a:latin typeface="+mj-lt"/>
                <a:ea typeface="+mj-ea"/>
                <a:cs typeface="+mj-cs"/>
              </a:rPr>
              <a:t>Assignment Operators</a:t>
            </a:r>
          </a:p>
        </p:txBody>
      </p:sp>
      <p:pic>
        <p:nvPicPr>
          <p:cNvPr id="4" name="Picture 3" descr="A table with equations and numbers&#10;&#10;Description automatically generated">
            <a:extLst>
              <a:ext uri="{FF2B5EF4-FFF2-40B4-BE49-F238E27FC236}">
                <a16:creationId xmlns:a16="http://schemas.microsoft.com/office/drawing/2014/main" id="{0F63A483-D32F-4394-CDCC-6B509DC9C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310664"/>
            <a:ext cx="7884410" cy="3519826"/>
          </a:xfrm>
          <a:prstGeom prst="rect">
            <a:avLst/>
          </a:prstGeom>
        </p:spPr>
      </p:pic>
    </p:spTree>
    <p:extLst>
      <p:ext uri="{BB962C8B-B14F-4D97-AF65-F5344CB8AC3E}">
        <p14:creationId xmlns:p14="http://schemas.microsoft.com/office/powerpoint/2010/main" val="198435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5CC9B7-E5D9-BF9F-B9C8-C31AE96322CE}"/>
              </a:ext>
            </a:extLst>
          </p:cNvPr>
          <p:cNvSpPr>
            <a:spLocks noGrp="1"/>
          </p:cNvSpPr>
          <p:nvPr>
            <p:ph type="title"/>
          </p:nvPr>
        </p:nvSpPr>
        <p:spPr>
          <a:xfrm>
            <a:off x="495030" y="2767106"/>
            <a:ext cx="2160621" cy="3071906"/>
          </a:xfrm>
        </p:spPr>
        <p:txBody>
          <a:bodyPr vert="horz" lIns="91440" tIns="45720" rIns="91440" bIns="45720" rtlCol="0" anchor="t">
            <a:normAutofit/>
          </a:bodyPr>
          <a:lstStyle/>
          <a:p>
            <a:r>
              <a:rPr lang="en-US" sz="3500" b="1" kern="1200">
                <a:solidFill>
                  <a:srgbClr val="FFFFFF"/>
                </a:solidFill>
                <a:latin typeface="+mj-lt"/>
                <a:ea typeface="+mj-ea"/>
                <a:cs typeface="+mj-cs"/>
              </a:rPr>
              <a:t>Practice</a:t>
            </a:r>
          </a:p>
        </p:txBody>
      </p:sp>
      <p:sp>
        <p:nvSpPr>
          <p:cNvPr id="3" name="Content Placeholder 2">
            <a:extLst>
              <a:ext uri="{FF2B5EF4-FFF2-40B4-BE49-F238E27FC236}">
                <a16:creationId xmlns:a16="http://schemas.microsoft.com/office/drawing/2014/main" id="{96DC4099-08C5-4991-3A92-9DE6EAC93DCA}"/>
              </a:ext>
            </a:extLst>
          </p:cNvPr>
          <p:cNvSpPr>
            <a:spLocks noGrp="1"/>
          </p:cNvSpPr>
          <p:nvPr>
            <p:ph idx="1"/>
          </p:nvPr>
        </p:nvSpPr>
        <p:spPr>
          <a:xfrm>
            <a:off x="495031" y="806824"/>
            <a:ext cx="2189804" cy="1494117"/>
          </a:xfrm>
        </p:spPr>
        <p:txBody>
          <a:bodyPr vert="horz" lIns="91440" tIns="45720" rIns="91440" bIns="45720" rtlCol="0" anchor="b">
            <a:normAutofit/>
          </a:bodyPr>
          <a:lstStyle/>
          <a:p>
            <a:pPr marL="0" indent="0">
              <a:buNone/>
            </a:pPr>
            <a:r>
              <a:rPr lang="en-US" sz="2400" b="1" kern="1200" dirty="0">
                <a:solidFill>
                  <a:srgbClr val="FFFFFF"/>
                </a:solidFill>
                <a:latin typeface="+mn-lt"/>
                <a:ea typeface="+mn-ea"/>
                <a:cs typeface="+mn-cs"/>
              </a:rPr>
              <a:t>Scenario: Daily Step Counter</a:t>
            </a:r>
            <a:endParaRPr lang="en-US" sz="2400" kern="1200" dirty="0">
              <a:solidFill>
                <a:srgbClr val="FFFFFF"/>
              </a:solidFill>
              <a:latin typeface="+mn-lt"/>
              <a:ea typeface="+mn-ea"/>
              <a:cs typeface="+mn-cs"/>
            </a:endParaRPr>
          </a:p>
        </p:txBody>
      </p:sp>
      <p:pic>
        <p:nvPicPr>
          <p:cNvPr id="6" name="Picture 5" descr="A screenshot of a computer program&#10;&#10;AI-generated content may be incorrect.">
            <a:extLst>
              <a:ext uri="{FF2B5EF4-FFF2-40B4-BE49-F238E27FC236}">
                <a16:creationId xmlns:a16="http://schemas.microsoft.com/office/drawing/2014/main" id="{D71910C1-7798-B129-08FE-E0787724C710}"/>
              </a:ext>
            </a:extLst>
          </p:cNvPr>
          <p:cNvPicPr>
            <a:picLocks noChangeAspect="1"/>
          </p:cNvPicPr>
          <p:nvPr/>
        </p:nvPicPr>
        <p:blipFill>
          <a:blip r:embed="rId3"/>
          <a:stretch>
            <a:fillRect/>
          </a:stretch>
        </p:blipFill>
        <p:spPr>
          <a:xfrm>
            <a:off x="3028951" y="37211"/>
            <a:ext cx="6115049" cy="6783578"/>
          </a:xfrm>
          <a:prstGeom prst="rect">
            <a:avLst/>
          </a:prstGeom>
        </p:spPr>
      </p:pic>
      <p:sp>
        <p:nvSpPr>
          <p:cNvPr id="4" name="Slide Number Placeholder 3">
            <a:extLst>
              <a:ext uri="{FF2B5EF4-FFF2-40B4-BE49-F238E27FC236}">
                <a16:creationId xmlns:a16="http://schemas.microsoft.com/office/drawing/2014/main" id="{7F5DDDF9-04FD-61AC-D332-182FC9FCFAE0}"/>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CABAFE7E-7B71-4107-A3BD-0446BD816084}"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101996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762842" cy="646331"/>
          </a:xfrm>
          <a:prstGeom prst="rect">
            <a:avLst/>
          </a:prstGeom>
          <a:noFill/>
        </p:spPr>
        <p:txBody>
          <a:bodyPr wrap="none" rtlCol="0">
            <a:spAutoFit/>
          </a:bodyPr>
          <a:lstStyle/>
          <a:p>
            <a:r>
              <a:rPr lang="en-IN" sz="3600" b="1" dirty="0">
                <a:latin typeface="Times New Roman" pitchFamily="18" charset="0"/>
                <a:cs typeface="Times New Roman" pitchFamily="18" charset="0"/>
              </a:rPr>
              <a:t>Comparison Operators</a:t>
            </a:r>
          </a:p>
        </p:txBody>
      </p:sp>
      <p:sp>
        <p:nvSpPr>
          <p:cNvPr id="3" name="TextBox 2"/>
          <p:cNvSpPr txBox="1"/>
          <p:nvPr/>
        </p:nvSpPr>
        <p:spPr>
          <a:xfrm>
            <a:off x="609600" y="1676400"/>
            <a:ext cx="8305800" cy="2000548"/>
          </a:xfrm>
          <a:prstGeom prst="rect">
            <a:avLst/>
          </a:prstGeom>
          <a:noFill/>
        </p:spPr>
        <p:txBody>
          <a:bodyPr wrap="square" rtlCol="0">
            <a:spAutoFit/>
          </a:bodyPr>
          <a:lstStyle/>
          <a:p>
            <a:pPr algn="just"/>
            <a:r>
              <a:rPr lang="en-GB" sz="3200" dirty="0"/>
              <a:t>Comparison operators are used to </a:t>
            </a:r>
            <a:r>
              <a:rPr lang="en-GB" sz="3200" b="1" dirty="0"/>
              <a:t>comparing the value of the two operands</a:t>
            </a:r>
            <a:r>
              <a:rPr lang="en-GB" sz="3200" dirty="0"/>
              <a:t> and </a:t>
            </a:r>
            <a:r>
              <a:rPr lang="en-GB" sz="3200" b="1" dirty="0"/>
              <a:t>returns Boolean </a:t>
            </a:r>
            <a:r>
              <a:rPr lang="en-GB" sz="3200" dirty="0"/>
              <a:t>true or false accordingly.</a:t>
            </a: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47478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7953" y="1967266"/>
            <a:ext cx="2105247"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100" b="1" kern="1200" dirty="0">
                <a:solidFill>
                  <a:srgbClr val="FFFFFF"/>
                </a:solidFill>
                <a:latin typeface="+mj-lt"/>
                <a:ea typeface="+mj-ea"/>
                <a:cs typeface="+mj-cs"/>
              </a:rPr>
              <a:t>Comparison Operators</a:t>
            </a:r>
          </a:p>
        </p:txBody>
      </p:sp>
      <p:pic>
        <p:nvPicPr>
          <p:cNvPr id="1026" name="Picture 2" descr="What is Comparison Operators. Comparison operators compare the values… | by  AI SCIENCES | Medium">
            <a:extLst>
              <a:ext uri="{FF2B5EF4-FFF2-40B4-BE49-F238E27FC236}">
                <a16:creationId xmlns:a16="http://schemas.microsoft.com/office/drawing/2014/main" id="{0A7B561E-2CA0-9412-0C99-754FFBFE45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8988" y="122274"/>
            <a:ext cx="5985012" cy="661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9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526D-2391-6CB0-ED8C-EE8B1F016F0A}"/>
              </a:ext>
            </a:extLst>
          </p:cNvPr>
          <p:cNvSpPr>
            <a:spLocks noGrp="1"/>
          </p:cNvSpPr>
          <p:nvPr>
            <p:ph type="title"/>
          </p:nvPr>
        </p:nvSpPr>
        <p:spPr/>
        <p:txBody>
          <a:bodyPr/>
          <a:lstStyle/>
          <a:p>
            <a:r>
              <a:rPr lang="en-US" b="1" dirty="0"/>
              <a:t>Practice</a:t>
            </a:r>
          </a:p>
        </p:txBody>
      </p:sp>
      <p:sp>
        <p:nvSpPr>
          <p:cNvPr id="3" name="Content Placeholder 2">
            <a:extLst>
              <a:ext uri="{FF2B5EF4-FFF2-40B4-BE49-F238E27FC236}">
                <a16:creationId xmlns:a16="http://schemas.microsoft.com/office/drawing/2014/main" id="{35C3EAEC-7BB6-9B1E-7A2B-C4B0E050021E}"/>
              </a:ext>
            </a:extLst>
          </p:cNvPr>
          <p:cNvSpPr>
            <a:spLocks noGrp="1"/>
          </p:cNvSpPr>
          <p:nvPr>
            <p:ph idx="1"/>
          </p:nvPr>
        </p:nvSpPr>
        <p:spPr/>
        <p:txBody>
          <a:bodyPr/>
          <a:lstStyle/>
          <a:p>
            <a:r>
              <a:rPr lang="en-US" dirty="0"/>
              <a:t>Create a scenario and show the working of comparison operators and Display the results..  </a:t>
            </a:r>
          </a:p>
          <a:p>
            <a:endParaRPr lang="en-US" dirty="0"/>
          </a:p>
        </p:txBody>
      </p:sp>
      <p:sp>
        <p:nvSpPr>
          <p:cNvPr id="4" name="Slide Number Placeholder 3">
            <a:extLst>
              <a:ext uri="{FF2B5EF4-FFF2-40B4-BE49-F238E27FC236}">
                <a16:creationId xmlns:a16="http://schemas.microsoft.com/office/drawing/2014/main" id="{0079786C-5FE1-209F-F529-85F2D9246699}"/>
              </a:ext>
            </a:extLst>
          </p:cNvPr>
          <p:cNvSpPr>
            <a:spLocks noGrp="1"/>
          </p:cNvSpPr>
          <p:nvPr>
            <p:ph type="sldNum" sz="quarter" idx="12"/>
          </p:nvPr>
        </p:nvSpPr>
        <p:spPr/>
        <p:txBody>
          <a:bodyPr/>
          <a:lstStyle/>
          <a:p>
            <a:fld id="{CABAFE7E-7B71-4107-A3BD-0446BD816084}" type="slidenum">
              <a:rPr lang="en-IN" smtClean="0"/>
              <a:t>14</a:t>
            </a:fld>
            <a:endParaRPr lang="en-IN"/>
          </a:p>
        </p:txBody>
      </p:sp>
    </p:spTree>
    <p:extLst>
      <p:ext uri="{BB962C8B-B14F-4D97-AF65-F5344CB8AC3E}">
        <p14:creationId xmlns:p14="http://schemas.microsoft.com/office/powerpoint/2010/main" val="8867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3788217" cy="646331"/>
          </a:xfrm>
          <a:prstGeom prst="rect">
            <a:avLst/>
          </a:prstGeom>
          <a:noFill/>
        </p:spPr>
        <p:txBody>
          <a:bodyPr wrap="none" rtlCol="0">
            <a:spAutoFit/>
          </a:bodyPr>
          <a:lstStyle/>
          <a:p>
            <a:r>
              <a:rPr lang="en-IN" sz="3600" b="1" dirty="0">
                <a:latin typeface="Times New Roman" pitchFamily="18" charset="0"/>
                <a:cs typeface="Times New Roman" pitchFamily="18" charset="0"/>
              </a:rPr>
              <a:t>Logical Operators</a:t>
            </a:r>
          </a:p>
        </p:txBody>
      </p:sp>
      <p:sp>
        <p:nvSpPr>
          <p:cNvPr id="3" name="TextBox 2"/>
          <p:cNvSpPr txBox="1"/>
          <p:nvPr/>
        </p:nvSpPr>
        <p:spPr>
          <a:xfrm>
            <a:off x="609600" y="1676400"/>
            <a:ext cx="8305800" cy="1384995"/>
          </a:xfrm>
          <a:prstGeom prst="rect">
            <a:avLst/>
          </a:prstGeom>
          <a:noFill/>
        </p:spPr>
        <p:txBody>
          <a:bodyPr wrap="square" rtlCol="0">
            <a:spAutoFit/>
          </a:bodyPr>
          <a:lstStyle/>
          <a:p>
            <a:pPr algn="just"/>
            <a:r>
              <a:rPr lang="en-US" sz="2800" b="0" i="0" dirty="0">
                <a:solidFill>
                  <a:srgbClr val="001D35"/>
                </a:solidFill>
                <a:effectLst/>
                <a:latin typeface="Google Sans"/>
              </a:rPr>
              <a:t>In programming, logical operators evaluate </a:t>
            </a:r>
            <a:r>
              <a:rPr lang="en-US" sz="2800" dirty="0"/>
              <a:t>expressions  to produce a Boolean outcome of true or false.</a:t>
            </a:r>
          </a:p>
          <a:p>
            <a:pPr algn="just"/>
            <a:endParaRPr lang="en-US" altLang="en-US" sz="2800" b="1" dirty="0">
              <a:latin typeface="Times New Roman" pitchFamily="18" charset="0"/>
              <a:cs typeface="Times New Roman" pitchFamily="18" charset="0"/>
            </a:endParaRPr>
          </a:p>
        </p:txBody>
      </p:sp>
      <p:pic>
        <p:nvPicPr>
          <p:cNvPr id="1027" name="Picture 3" descr="Exploring logical operators in Python: and, or, not | by Daniela Garcia |  Medium">
            <a:extLst>
              <a:ext uri="{FF2B5EF4-FFF2-40B4-BE49-F238E27FC236}">
                <a16:creationId xmlns:a16="http://schemas.microsoft.com/office/drawing/2014/main" id="{174B391D-DB39-3AA4-12E1-0321EC3DC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535" y="2593340"/>
            <a:ext cx="57340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4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3788217" cy="646331"/>
          </a:xfrm>
          <a:prstGeom prst="rect">
            <a:avLst/>
          </a:prstGeom>
          <a:noFill/>
        </p:spPr>
        <p:txBody>
          <a:bodyPr wrap="none" rtlCol="0">
            <a:spAutoFit/>
          </a:bodyPr>
          <a:lstStyle/>
          <a:p>
            <a:r>
              <a:rPr lang="en-IN" sz="3600" b="1" dirty="0">
                <a:latin typeface="Times New Roman" pitchFamily="18" charset="0"/>
                <a:cs typeface="Times New Roman" pitchFamily="18" charset="0"/>
              </a:rPr>
              <a:t>Logical Operators</a:t>
            </a:r>
          </a:p>
        </p:txBody>
      </p:sp>
      <p:sp>
        <p:nvSpPr>
          <p:cNvPr id="3" name="TextBox 2"/>
          <p:cNvSpPr txBox="1"/>
          <p:nvPr/>
        </p:nvSpPr>
        <p:spPr>
          <a:xfrm>
            <a:off x="609600" y="1676400"/>
            <a:ext cx="8305800" cy="3908762"/>
          </a:xfrm>
          <a:prstGeom prst="rect">
            <a:avLst/>
          </a:prstGeom>
          <a:noFill/>
        </p:spPr>
        <p:txBody>
          <a:bodyPr wrap="square" rtlCol="0">
            <a:spAutoFit/>
          </a:bodyPr>
          <a:lstStyle/>
          <a:p>
            <a:pPr algn="just"/>
            <a:r>
              <a:rPr lang="en-US" altLang="en-US" sz="2800" b="1" dirty="0">
                <a:latin typeface="Times New Roman" pitchFamily="18" charset="0"/>
                <a:cs typeface="Times New Roman" pitchFamily="18" charset="0"/>
              </a:rPr>
              <a:t>Short circuit evaluation:</a:t>
            </a:r>
          </a:p>
          <a:p>
            <a:pPr marL="342900" indent="-342900" algn="just">
              <a:buFont typeface="Arial" panose="020B0604020202020204" pitchFamily="34" charset="0"/>
              <a:buChar char="•"/>
            </a:pPr>
            <a:r>
              <a:rPr lang="en-US" altLang="en-US" sz="2000" dirty="0">
                <a:latin typeface="Times New Roman" pitchFamily="18" charset="0"/>
                <a:cs typeface="Times New Roman" pitchFamily="18" charset="0"/>
              </a:rPr>
              <a:t>Python stops evaluating the conditions as soon as the outcome is determined. </a:t>
            </a:r>
          </a:p>
          <a:p>
            <a:pPr marL="342900" indent="-342900" algn="just">
              <a:buFont typeface="Arial" panose="020B0604020202020204" pitchFamily="34" charset="0"/>
              <a:buChar char="•"/>
            </a:pPr>
            <a:r>
              <a:rPr lang="en-US" altLang="en-US" sz="2000" dirty="0">
                <a:latin typeface="Times New Roman" pitchFamily="18" charset="0"/>
                <a:cs typeface="Times New Roman" pitchFamily="18" charset="0"/>
              </a:rPr>
              <a:t>This is particularly relevant for the </a:t>
            </a:r>
            <a:r>
              <a:rPr lang="en-US" altLang="en-US" sz="2000" b="1" dirty="0">
                <a:latin typeface="Times New Roman" pitchFamily="18" charset="0"/>
                <a:cs typeface="Times New Roman" pitchFamily="18" charset="0"/>
              </a:rPr>
              <a:t>or</a:t>
            </a:r>
            <a:r>
              <a:rPr lang="en-US" altLang="en-US" sz="2000" dirty="0">
                <a:latin typeface="Times New Roman" pitchFamily="18" charset="0"/>
                <a:cs typeface="Times New Roman" pitchFamily="18" charset="0"/>
              </a:rPr>
              <a:t> and </a:t>
            </a:r>
            <a:r>
              <a:rPr lang="en-US" altLang="en-US" sz="2000" b="1" dirty="0" err="1">
                <a:latin typeface="Times New Roman" pitchFamily="18" charset="0"/>
                <a:cs typeface="Times New Roman" pitchFamily="18" charset="0"/>
              </a:rPr>
              <a:t>and</a:t>
            </a:r>
            <a:r>
              <a:rPr lang="en-US" altLang="en-US" sz="2000" dirty="0">
                <a:latin typeface="Times New Roman" pitchFamily="18" charset="0"/>
                <a:cs typeface="Times New Roman" pitchFamily="18" charset="0"/>
              </a:rPr>
              <a:t> logical operators:</a:t>
            </a:r>
          </a:p>
          <a:p>
            <a:pPr marL="342900" indent="-342900" algn="just">
              <a:buFont typeface="Arial" panose="020B0604020202020204" pitchFamily="34" charset="0"/>
              <a:buChar char="•"/>
            </a:pPr>
            <a:r>
              <a:rPr lang="en-US" altLang="en-US" sz="2000" b="1" dirty="0">
                <a:latin typeface="Times New Roman" pitchFamily="18" charset="0"/>
                <a:cs typeface="Times New Roman" pitchFamily="18" charset="0"/>
              </a:rPr>
              <a:t>Logical OR (or):</a:t>
            </a:r>
          </a:p>
          <a:p>
            <a:pPr lvl="1" algn="just"/>
            <a:r>
              <a:rPr lang="en-US" altLang="en-US" sz="2000" dirty="0">
                <a:latin typeface="Times New Roman" pitchFamily="18" charset="0"/>
                <a:cs typeface="Times New Roman" pitchFamily="18" charset="0"/>
              </a:rPr>
              <a:t>Python will evaluate the first condition first. If the first condition is True, Python does not check the second condition because the overall result will be True regardless of the second condition. </a:t>
            </a:r>
          </a:p>
          <a:p>
            <a:pPr marL="342900" indent="-342900" algn="just">
              <a:buFont typeface="Arial" panose="020B0604020202020204" pitchFamily="34" charset="0"/>
              <a:buChar char="•"/>
            </a:pPr>
            <a:r>
              <a:rPr lang="en-US" altLang="en-US" sz="2000" b="1" dirty="0">
                <a:latin typeface="Times New Roman" pitchFamily="18" charset="0"/>
                <a:cs typeface="Times New Roman" pitchFamily="18" charset="0"/>
              </a:rPr>
              <a:t>Logical AND (and):</a:t>
            </a:r>
          </a:p>
          <a:p>
            <a:pPr lvl="1" algn="just"/>
            <a:r>
              <a:rPr lang="en-US" altLang="en-US" sz="2000" dirty="0">
                <a:latin typeface="Times New Roman" pitchFamily="18" charset="0"/>
                <a:cs typeface="Times New Roman" pitchFamily="18" charset="0"/>
              </a:rPr>
              <a:t>Python will evaluate the first condition first. If the first condition is False, Python does not check the second condition because the overall result will be False regardless of the second condition.</a:t>
            </a:r>
          </a:p>
        </p:txBody>
      </p:sp>
    </p:spTree>
    <p:extLst>
      <p:ext uri="{BB962C8B-B14F-4D97-AF65-F5344CB8AC3E}">
        <p14:creationId xmlns:p14="http://schemas.microsoft.com/office/powerpoint/2010/main" val="321126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E50CCC-1159-B53D-8C4B-D69E45F2E086}"/>
              </a:ext>
            </a:extLst>
          </p:cNvPr>
          <p:cNvSpPr>
            <a:spLocks noGrp="1"/>
          </p:cNvSpPr>
          <p:nvPr>
            <p:ph type="sldNum" sz="quarter" idx="12"/>
          </p:nvPr>
        </p:nvSpPr>
        <p:spPr/>
        <p:txBody>
          <a:bodyPr/>
          <a:lstStyle/>
          <a:p>
            <a:fld id="{CABAFE7E-7B71-4107-A3BD-0446BD816084}" type="slidenum">
              <a:rPr lang="en-IN" smtClean="0"/>
              <a:t>17</a:t>
            </a:fld>
            <a:endParaRPr lang="en-IN"/>
          </a:p>
        </p:txBody>
      </p:sp>
      <p:pic>
        <p:nvPicPr>
          <p:cNvPr id="2050" name="Picture 2" descr="Python Tutorials: Logical Operators In Python - DevOpsSchool.com">
            <a:extLst>
              <a:ext uri="{FF2B5EF4-FFF2-40B4-BE49-F238E27FC236}">
                <a16:creationId xmlns:a16="http://schemas.microsoft.com/office/drawing/2014/main" id="{7C28147C-853B-9B3D-CB5E-8BEE39909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58" y="2180908"/>
            <a:ext cx="8026683" cy="16297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AF7950-944F-7414-2A80-48638C34039A}"/>
              </a:ext>
            </a:extLst>
          </p:cNvPr>
          <p:cNvSpPr txBox="1"/>
          <p:nvPr/>
        </p:nvSpPr>
        <p:spPr>
          <a:xfrm>
            <a:off x="1367064" y="838200"/>
            <a:ext cx="3788217" cy="646331"/>
          </a:xfrm>
          <a:prstGeom prst="rect">
            <a:avLst/>
          </a:prstGeom>
          <a:noFill/>
        </p:spPr>
        <p:txBody>
          <a:bodyPr wrap="none" rtlCol="0">
            <a:spAutoFit/>
          </a:bodyPr>
          <a:lstStyle/>
          <a:p>
            <a:r>
              <a:rPr lang="en-IN" sz="3600" b="1" dirty="0">
                <a:latin typeface="Times New Roman" pitchFamily="18" charset="0"/>
                <a:cs typeface="Times New Roman" pitchFamily="18" charset="0"/>
              </a:rPr>
              <a:t>Logical Operators</a:t>
            </a:r>
          </a:p>
        </p:txBody>
      </p:sp>
    </p:spTree>
    <p:extLst>
      <p:ext uri="{BB962C8B-B14F-4D97-AF65-F5344CB8AC3E}">
        <p14:creationId xmlns:p14="http://schemas.microsoft.com/office/powerpoint/2010/main" val="252501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323A93-E28C-876C-3902-889D1AE31723}"/>
              </a:ext>
            </a:extLst>
          </p:cNvPr>
          <p:cNvSpPr>
            <a:spLocks noGrp="1"/>
          </p:cNvSpPr>
          <p:nvPr>
            <p:ph type="sldNum" sz="quarter" idx="12"/>
          </p:nvPr>
        </p:nvSpPr>
        <p:spPr/>
        <p:txBody>
          <a:bodyPr/>
          <a:lstStyle/>
          <a:p>
            <a:fld id="{CABAFE7E-7B71-4107-A3BD-0446BD816084}" type="slidenum">
              <a:rPr lang="en-IN" smtClean="0"/>
              <a:t>18</a:t>
            </a:fld>
            <a:endParaRPr lang="en-IN"/>
          </a:p>
        </p:txBody>
      </p:sp>
      <p:pic>
        <p:nvPicPr>
          <p:cNvPr id="6" name="Picture 5">
            <a:extLst>
              <a:ext uri="{FF2B5EF4-FFF2-40B4-BE49-F238E27FC236}">
                <a16:creationId xmlns:a16="http://schemas.microsoft.com/office/drawing/2014/main" id="{3ABFA21B-AEC2-91A8-B40A-06547761BD4C}"/>
              </a:ext>
            </a:extLst>
          </p:cNvPr>
          <p:cNvPicPr>
            <a:picLocks noChangeAspect="1"/>
          </p:cNvPicPr>
          <p:nvPr/>
        </p:nvPicPr>
        <p:blipFill>
          <a:blip r:embed="rId3"/>
          <a:srcRect l="4666" t="31274" r="56556" b="42060"/>
          <a:stretch/>
        </p:blipFill>
        <p:spPr>
          <a:xfrm>
            <a:off x="153965" y="2332596"/>
            <a:ext cx="8836070" cy="3417964"/>
          </a:xfrm>
          <a:prstGeom prst="rect">
            <a:avLst/>
          </a:prstGeom>
        </p:spPr>
      </p:pic>
      <p:sp>
        <p:nvSpPr>
          <p:cNvPr id="7" name="TextBox 6">
            <a:extLst>
              <a:ext uri="{FF2B5EF4-FFF2-40B4-BE49-F238E27FC236}">
                <a16:creationId xmlns:a16="http://schemas.microsoft.com/office/drawing/2014/main" id="{24BCA0D6-4E7B-3096-C7B4-E336B215FD59}"/>
              </a:ext>
            </a:extLst>
          </p:cNvPr>
          <p:cNvSpPr txBox="1"/>
          <p:nvPr/>
        </p:nvSpPr>
        <p:spPr>
          <a:xfrm>
            <a:off x="391704" y="899160"/>
            <a:ext cx="8828058" cy="646331"/>
          </a:xfrm>
          <a:prstGeom prst="rect">
            <a:avLst/>
          </a:prstGeom>
          <a:noFill/>
        </p:spPr>
        <p:txBody>
          <a:bodyPr wrap="none" rtlCol="0">
            <a:spAutoFit/>
          </a:bodyPr>
          <a:lstStyle/>
          <a:p>
            <a:r>
              <a:rPr lang="en-IN" sz="3600" b="1" dirty="0">
                <a:latin typeface="Times New Roman" pitchFamily="18" charset="0"/>
                <a:cs typeface="Times New Roman" pitchFamily="18" charset="0"/>
              </a:rPr>
              <a:t>Logical Operators in conditional statements</a:t>
            </a:r>
          </a:p>
        </p:txBody>
      </p:sp>
    </p:spTree>
    <p:extLst>
      <p:ext uri="{BB962C8B-B14F-4D97-AF65-F5344CB8AC3E}">
        <p14:creationId xmlns:p14="http://schemas.microsoft.com/office/powerpoint/2010/main" val="310906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BAFE7E-7B71-4107-A3BD-0446BD816084}" type="slidenum">
              <a:rPr lang="en-IN" smtClean="0"/>
              <a:t>2</a:t>
            </a:fld>
            <a:endParaRPr lang="en-IN"/>
          </a:p>
        </p:txBody>
      </p:sp>
      <p:sp>
        <p:nvSpPr>
          <p:cNvPr id="7" name="Title 1"/>
          <p:cNvSpPr txBox="1">
            <a:spLocks noChangeArrowheads="1"/>
          </p:cNvSpPr>
          <p:nvPr/>
        </p:nvSpPr>
        <p:spPr>
          <a:xfrm>
            <a:off x="845575" y="337454"/>
            <a:ext cx="3205316" cy="7402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chemeClr val="tx1">
                    <a:lumMod val="85000"/>
                    <a:lumOff val="15000"/>
                  </a:schemeClr>
                </a:solidFill>
              </a:rPr>
              <a:t>Topics to cover</a:t>
            </a:r>
          </a:p>
        </p:txBody>
      </p:sp>
      <p:sp>
        <p:nvSpPr>
          <p:cNvPr id="9" name="object 2"/>
          <p:cNvSpPr txBox="1"/>
          <p:nvPr/>
        </p:nvSpPr>
        <p:spPr>
          <a:xfrm>
            <a:off x="590616" y="1077707"/>
            <a:ext cx="6668600" cy="2560956"/>
          </a:xfrm>
          <a:prstGeom prst="rect">
            <a:avLst/>
          </a:prstGeom>
        </p:spPr>
        <p:txBody>
          <a:bodyPr vert="horz" wrap="square" lIns="0" tIns="64769" rIns="0" bIns="0" rtlCol="0">
            <a:spAutoFit/>
          </a:bodyPr>
          <a:lstStyle/>
          <a:p>
            <a:pPr marL="469900" indent="-457834">
              <a:lnSpc>
                <a:spcPct val="100000"/>
              </a:lnSpc>
              <a:spcBef>
                <a:spcPts val="509"/>
              </a:spcBef>
              <a:buClr>
                <a:srgbClr val="2CA1BE"/>
              </a:buClr>
              <a:buSzPct val="67857"/>
              <a:buFont typeface="Microsoft Sans Serif"/>
              <a:buChar char=""/>
              <a:tabLst>
                <a:tab pos="469900" algn="l"/>
                <a:tab pos="470534" algn="l"/>
              </a:tabLst>
            </a:pPr>
            <a:r>
              <a:rPr lang="en-US" sz="2800" b="1" dirty="0">
                <a:latin typeface="Arial"/>
                <a:cs typeface="Arial"/>
              </a:rPr>
              <a:t>Python Operators</a:t>
            </a:r>
          </a:p>
          <a:p>
            <a:pPr marL="469900" indent="-457834">
              <a:lnSpc>
                <a:spcPct val="100000"/>
              </a:lnSpc>
              <a:spcBef>
                <a:spcPts val="509"/>
              </a:spcBef>
              <a:buClr>
                <a:srgbClr val="2CA1BE"/>
              </a:buClr>
              <a:buSzPct val="67857"/>
              <a:buFont typeface="Microsoft Sans Serif"/>
              <a:buChar char=""/>
              <a:tabLst>
                <a:tab pos="469900" algn="l"/>
                <a:tab pos="470534" algn="l"/>
              </a:tabLst>
            </a:pPr>
            <a:endParaRPr lang="en-GB" b="1" dirty="0"/>
          </a:p>
          <a:p>
            <a:pPr marL="1371600" lvl="2" indent="-457200">
              <a:buFont typeface="Arial" panose="020B0604020202020204" pitchFamily="34" charset="0"/>
              <a:buChar char="•"/>
            </a:pPr>
            <a:endParaRPr dirty="0">
              <a:latin typeface="Arial"/>
              <a:cs typeface="Arial"/>
            </a:endParaRPr>
          </a:p>
          <a:p>
            <a:pPr marL="469900" indent="-457834">
              <a:lnSpc>
                <a:spcPct val="100000"/>
              </a:lnSpc>
              <a:spcBef>
                <a:spcPts val="409"/>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a:p>
            <a:pPr marL="469900" indent="-457834">
              <a:lnSpc>
                <a:spcPct val="100000"/>
              </a:lnSpc>
              <a:spcBef>
                <a:spcPts val="409"/>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a:p>
            <a:pPr marL="469900" indent="-457834">
              <a:lnSpc>
                <a:spcPct val="100000"/>
              </a:lnSpc>
              <a:spcBef>
                <a:spcPts val="385"/>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286503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3736920" cy="646331"/>
          </a:xfrm>
          <a:prstGeom prst="rect">
            <a:avLst/>
          </a:prstGeom>
          <a:noFill/>
        </p:spPr>
        <p:txBody>
          <a:bodyPr wrap="none" rtlCol="0">
            <a:spAutoFit/>
          </a:bodyPr>
          <a:lstStyle/>
          <a:p>
            <a:r>
              <a:rPr lang="en-IN" sz="3600" b="1" dirty="0">
                <a:latin typeface="Times New Roman" pitchFamily="18" charset="0"/>
                <a:cs typeface="Times New Roman" pitchFamily="18" charset="0"/>
              </a:rPr>
              <a:t>Python Operators</a:t>
            </a:r>
          </a:p>
        </p:txBody>
      </p:sp>
      <p:sp>
        <p:nvSpPr>
          <p:cNvPr id="3" name="TextBox 2"/>
          <p:cNvSpPr txBox="1"/>
          <p:nvPr/>
        </p:nvSpPr>
        <p:spPr>
          <a:xfrm>
            <a:off x="609600" y="1676400"/>
            <a:ext cx="8305800" cy="3477875"/>
          </a:xfrm>
          <a:prstGeom prst="rect">
            <a:avLst/>
          </a:prstGeom>
          <a:noFill/>
        </p:spPr>
        <p:txBody>
          <a:bodyPr wrap="square" rtlCol="0">
            <a:spAutoFit/>
          </a:bodyPr>
          <a:lstStyle/>
          <a:p>
            <a:pPr marL="457200" indent="-457200" algn="just">
              <a:buFont typeface="Arial" panose="020B0604020202020204" pitchFamily="34" charset="0"/>
              <a:buChar char="•"/>
            </a:pPr>
            <a:r>
              <a:rPr lang="en-GB" sz="3200" dirty="0"/>
              <a:t>Operator</a:t>
            </a:r>
            <a:r>
              <a:rPr lang="en-GB" sz="3200" b="1" dirty="0"/>
              <a:t>=</a:t>
            </a:r>
            <a:r>
              <a:rPr lang="en-GB" sz="3200" dirty="0"/>
              <a:t>The </a:t>
            </a:r>
            <a:r>
              <a:rPr lang="en-GB" sz="3200" b="1" dirty="0"/>
              <a:t>operator</a:t>
            </a:r>
            <a:r>
              <a:rPr lang="en-GB" sz="3200" dirty="0"/>
              <a:t> can be defined as a</a:t>
            </a:r>
            <a:r>
              <a:rPr lang="en-GB" sz="3200" b="1" dirty="0"/>
              <a:t> symbol</a:t>
            </a:r>
            <a:r>
              <a:rPr lang="en-GB" sz="3200" dirty="0"/>
              <a:t> which is responsible for a particular </a:t>
            </a:r>
            <a:r>
              <a:rPr lang="en-GB" sz="3200" b="1" dirty="0"/>
              <a:t>operation</a:t>
            </a:r>
            <a:r>
              <a:rPr lang="en-GB" sz="3200" dirty="0"/>
              <a:t> between two operands.</a:t>
            </a:r>
          </a:p>
          <a:p>
            <a:pPr algn="just"/>
            <a:endParaRPr lang="en-GB" sz="3200" dirty="0"/>
          </a:p>
          <a:p>
            <a:pPr marL="457200" indent="-457200" algn="just">
              <a:buFont typeface="Arial" panose="020B0604020202020204" pitchFamily="34" charset="0"/>
              <a:buChar char="•"/>
            </a:pPr>
            <a:r>
              <a:rPr lang="en-US" sz="3200" dirty="0"/>
              <a:t>Operant=The </a:t>
            </a:r>
            <a:r>
              <a:rPr lang="en-US" sz="3200" b="1" dirty="0"/>
              <a:t>value(s)</a:t>
            </a:r>
            <a:r>
              <a:rPr lang="en-US" sz="3200" dirty="0"/>
              <a:t> on which the operator acts.</a:t>
            </a:r>
            <a:endParaRPr lang="en-GB" sz="3200" dirty="0"/>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82419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3736920" cy="646331"/>
          </a:xfrm>
          <a:prstGeom prst="rect">
            <a:avLst/>
          </a:prstGeom>
          <a:noFill/>
        </p:spPr>
        <p:txBody>
          <a:bodyPr wrap="none" rtlCol="0">
            <a:spAutoFit/>
          </a:bodyPr>
          <a:lstStyle/>
          <a:p>
            <a:r>
              <a:rPr lang="en-IN" sz="3600" b="1" dirty="0">
                <a:latin typeface="Times New Roman" pitchFamily="18" charset="0"/>
                <a:cs typeface="Times New Roman" pitchFamily="18" charset="0"/>
              </a:rPr>
              <a:t>Python Operators</a:t>
            </a:r>
          </a:p>
        </p:txBody>
      </p:sp>
      <p:sp>
        <p:nvSpPr>
          <p:cNvPr id="3" name="TextBox 2"/>
          <p:cNvSpPr txBox="1"/>
          <p:nvPr/>
        </p:nvSpPr>
        <p:spPr>
          <a:xfrm>
            <a:off x="609600" y="1676400"/>
            <a:ext cx="8305800" cy="2492990"/>
          </a:xfrm>
          <a:prstGeom prst="rect">
            <a:avLst/>
          </a:prstGeom>
          <a:noFill/>
        </p:spPr>
        <p:txBody>
          <a:bodyPr wrap="square" rtlCol="0">
            <a:spAutoFit/>
          </a:bodyPr>
          <a:lstStyle/>
          <a:p>
            <a:pPr marL="457200" indent="-457200">
              <a:buFont typeface="+mj-lt"/>
              <a:buAutoNum type="arabicPeriod"/>
            </a:pPr>
            <a:r>
              <a:rPr lang="en-GB" sz="3200" dirty="0"/>
              <a:t>Arithmetic operators</a:t>
            </a:r>
          </a:p>
          <a:p>
            <a:pPr marL="457200" indent="-457200">
              <a:buFont typeface="+mj-lt"/>
              <a:buAutoNum type="arabicPeriod"/>
            </a:pPr>
            <a:r>
              <a:rPr lang="en-GB" sz="3200" dirty="0"/>
              <a:t>Comparison operators</a:t>
            </a:r>
          </a:p>
          <a:p>
            <a:pPr marL="457200" indent="-457200">
              <a:buFont typeface="+mj-lt"/>
              <a:buAutoNum type="arabicPeriod"/>
            </a:pPr>
            <a:r>
              <a:rPr lang="en-GB" sz="3200" dirty="0"/>
              <a:t>Assignment Operators</a:t>
            </a:r>
          </a:p>
          <a:p>
            <a:pPr marL="457200" indent="-457200">
              <a:buFont typeface="+mj-lt"/>
              <a:buAutoNum type="arabicPeriod"/>
            </a:pPr>
            <a:r>
              <a:rPr lang="en-GB" sz="3200" dirty="0"/>
              <a:t>Logical Operators</a:t>
            </a: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93337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480714" cy="646331"/>
          </a:xfrm>
          <a:prstGeom prst="rect">
            <a:avLst/>
          </a:prstGeom>
          <a:noFill/>
        </p:spPr>
        <p:txBody>
          <a:bodyPr wrap="none" rtlCol="0">
            <a:spAutoFit/>
          </a:bodyPr>
          <a:lstStyle/>
          <a:p>
            <a:r>
              <a:rPr lang="en-IN" sz="3600" b="1" dirty="0">
                <a:latin typeface="Times New Roman" pitchFamily="18" charset="0"/>
                <a:cs typeface="Times New Roman" pitchFamily="18" charset="0"/>
              </a:rPr>
              <a:t>Arithmetic Operators</a:t>
            </a:r>
          </a:p>
        </p:txBody>
      </p:sp>
      <p:sp>
        <p:nvSpPr>
          <p:cNvPr id="3" name="TextBox 2"/>
          <p:cNvSpPr txBox="1"/>
          <p:nvPr/>
        </p:nvSpPr>
        <p:spPr>
          <a:xfrm>
            <a:off x="609600" y="1676400"/>
            <a:ext cx="8305800" cy="3477875"/>
          </a:xfrm>
          <a:prstGeom prst="rect">
            <a:avLst/>
          </a:prstGeom>
          <a:noFill/>
        </p:spPr>
        <p:txBody>
          <a:bodyPr wrap="square" rtlCol="0">
            <a:spAutoFit/>
          </a:bodyPr>
          <a:lstStyle/>
          <a:p>
            <a:pPr marL="457200" indent="-457200" algn="just">
              <a:buFont typeface="Arial" panose="020B0604020202020204" pitchFamily="34" charset="0"/>
              <a:buChar char="•"/>
            </a:pPr>
            <a:r>
              <a:rPr lang="en-GB" sz="3200" dirty="0"/>
              <a:t>Arithmetic operators are used to perform arithmetic operations between two operands.</a:t>
            </a:r>
          </a:p>
          <a:p>
            <a:pPr marL="457200" indent="-457200" algn="just">
              <a:buFont typeface="Arial" panose="020B0604020202020204" pitchFamily="34" charset="0"/>
              <a:buChar char="•"/>
            </a:pPr>
            <a:r>
              <a:rPr lang="en-GB" sz="3200" dirty="0"/>
              <a:t> It includes + (addition), - (subtraction), *(multiplication), /(divide), %(remainder), //(floor division), and exponent (**) operators.</a:t>
            </a: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9976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480714" cy="1200329"/>
          </a:xfrm>
          <a:prstGeom prst="rect">
            <a:avLst/>
          </a:prstGeom>
          <a:noFill/>
        </p:spPr>
        <p:txBody>
          <a:bodyPr wrap="none" rtlCol="0">
            <a:spAutoFit/>
          </a:bodyPr>
          <a:lstStyle/>
          <a:p>
            <a:r>
              <a:rPr lang="en-IN" sz="3600" b="1" dirty="0">
                <a:latin typeface="Times New Roman" pitchFamily="18" charset="0"/>
                <a:cs typeface="Times New Roman" pitchFamily="18" charset="0"/>
              </a:rPr>
              <a:t>Arithmetic Operators</a:t>
            </a:r>
          </a:p>
          <a:p>
            <a:endParaRPr lang="en-IN" sz="3600" b="1" dirty="0">
              <a:latin typeface="Times New Roman" pitchFamily="18" charset="0"/>
              <a:cs typeface="Times New Roman" pitchFamily="18" charset="0"/>
            </a:endParaRPr>
          </a:p>
        </p:txBody>
      </p:sp>
      <p:sp>
        <p:nvSpPr>
          <p:cNvPr id="3" name="TextBox 2"/>
          <p:cNvSpPr txBox="1"/>
          <p:nvPr/>
        </p:nvSpPr>
        <p:spPr>
          <a:xfrm>
            <a:off x="609600" y="1676400"/>
            <a:ext cx="8305800" cy="4462760"/>
          </a:xfrm>
          <a:prstGeom prst="rect">
            <a:avLst/>
          </a:prstGeom>
          <a:noFill/>
        </p:spPr>
        <p:txBody>
          <a:bodyPr wrap="square" rtlCol="0">
            <a:spAutoFit/>
          </a:bodyPr>
          <a:lstStyle/>
          <a:p>
            <a:r>
              <a:rPr lang="en-GB" sz="3200" dirty="0"/>
              <a:t>Example of Arithmetic operators:-</a:t>
            </a:r>
          </a:p>
          <a:p>
            <a:r>
              <a:rPr lang="en-GB" sz="3200" dirty="0"/>
              <a:t>a=20</a:t>
            </a:r>
          </a:p>
          <a:p>
            <a:r>
              <a:rPr lang="en-GB" sz="3200" dirty="0"/>
              <a:t>b=10</a:t>
            </a:r>
          </a:p>
          <a:p>
            <a:r>
              <a:rPr lang="en-GB" sz="3200" dirty="0"/>
              <a:t>c=</a:t>
            </a:r>
            <a:r>
              <a:rPr lang="en-GB" sz="3200" dirty="0" err="1"/>
              <a:t>a+b</a:t>
            </a:r>
            <a:endParaRPr lang="en-GB" sz="3200" dirty="0"/>
          </a:p>
          <a:p>
            <a:r>
              <a:rPr lang="en-GB" sz="3200" dirty="0"/>
              <a:t>print(c)</a:t>
            </a:r>
          </a:p>
          <a:p>
            <a:r>
              <a:rPr lang="en-GB" sz="3200" dirty="0"/>
              <a:t>c=a**b</a:t>
            </a:r>
          </a:p>
          <a:p>
            <a:r>
              <a:rPr lang="en-GB" sz="3200" dirty="0"/>
              <a:t>print(c)</a:t>
            </a:r>
          </a:p>
          <a:p>
            <a:endParaRPr lang="en-GB" sz="3200" dirty="0"/>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95521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480714" cy="646331"/>
          </a:xfrm>
          <a:prstGeom prst="rect">
            <a:avLst/>
          </a:prstGeom>
          <a:noFill/>
        </p:spPr>
        <p:txBody>
          <a:bodyPr wrap="none" rtlCol="0">
            <a:spAutoFit/>
          </a:bodyPr>
          <a:lstStyle/>
          <a:p>
            <a:r>
              <a:rPr lang="en-IN" sz="3600" b="1" dirty="0">
                <a:latin typeface="Times New Roman" pitchFamily="18" charset="0"/>
                <a:cs typeface="Times New Roman" pitchFamily="18" charset="0"/>
              </a:rPr>
              <a:t>Arithmetic Operators</a:t>
            </a:r>
          </a:p>
        </p:txBody>
      </p:sp>
      <p:sp>
        <p:nvSpPr>
          <p:cNvPr id="3" name="TextBox 2"/>
          <p:cNvSpPr txBox="1"/>
          <p:nvPr/>
        </p:nvSpPr>
        <p:spPr>
          <a:xfrm>
            <a:off x="609600" y="1676400"/>
            <a:ext cx="8305800" cy="3477875"/>
          </a:xfrm>
          <a:prstGeom prst="rect">
            <a:avLst/>
          </a:prstGeom>
          <a:noFill/>
        </p:spPr>
        <p:txBody>
          <a:bodyPr wrap="square" rtlCol="0">
            <a:spAutoFit/>
          </a:bodyPr>
          <a:lstStyle/>
          <a:p>
            <a:pPr marL="457200" indent="-457200">
              <a:buFont typeface="Arial" panose="020B0604020202020204" pitchFamily="34" charset="0"/>
              <a:buChar char="•"/>
            </a:pPr>
            <a:r>
              <a:rPr lang="en-GB" sz="3200" dirty="0"/>
              <a:t>Arithmetic operators are used to perform arithmetic operations between two operands.</a:t>
            </a:r>
          </a:p>
          <a:p>
            <a:pPr marL="457200" indent="-457200">
              <a:buFont typeface="Arial" panose="020B0604020202020204" pitchFamily="34" charset="0"/>
              <a:buChar char="•"/>
            </a:pPr>
            <a:r>
              <a:rPr lang="en-GB" sz="3200" dirty="0"/>
              <a:t> It includes + (addition), - (subtraction), *(multiplication), /(divide), %(reminder), //(floor division), and exponent (**) operators.</a:t>
            </a: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99528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B8B8FA-C238-3B68-6958-25A3C20E2015}"/>
              </a:ext>
            </a:extLst>
          </p:cNvPr>
          <p:cNvSpPr>
            <a:spLocks noGrp="1"/>
          </p:cNvSpPr>
          <p:nvPr>
            <p:ph type="sldNum" sz="quarter" idx="12"/>
          </p:nvPr>
        </p:nvSpPr>
        <p:spPr/>
        <p:txBody>
          <a:bodyPr/>
          <a:lstStyle/>
          <a:p>
            <a:fld id="{CABAFE7E-7B71-4107-A3BD-0446BD816084}" type="slidenum">
              <a:rPr lang="en-IN" smtClean="0"/>
              <a:t>8</a:t>
            </a:fld>
            <a:endParaRPr lang="en-IN"/>
          </a:p>
        </p:txBody>
      </p:sp>
      <p:pic>
        <p:nvPicPr>
          <p:cNvPr id="3" name="Content Placeholder 3">
            <a:extLst>
              <a:ext uri="{FF2B5EF4-FFF2-40B4-BE49-F238E27FC236}">
                <a16:creationId xmlns:a16="http://schemas.microsoft.com/office/drawing/2014/main" id="{BFDDEB9D-DA0F-93B9-9057-3DBBD5B37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23" y="838103"/>
            <a:ext cx="7397885" cy="4790537"/>
          </a:xfrm>
          <a:prstGeom prst="rect">
            <a:avLst/>
          </a:prstGeom>
        </p:spPr>
      </p:pic>
    </p:spTree>
    <p:extLst>
      <p:ext uri="{BB962C8B-B14F-4D97-AF65-F5344CB8AC3E}">
        <p14:creationId xmlns:p14="http://schemas.microsoft.com/office/powerpoint/2010/main" val="156356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634602" cy="646331"/>
          </a:xfrm>
          <a:prstGeom prst="rect">
            <a:avLst/>
          </a:prstGeom>
          <a:noFill/>
        </p:spPr>
        <p:txBody>
          <a:bodyPr wrap="none" rtlCol="0">
            <a:spAutoFit/>
          </a:bodyPr>
          <a:lstStyle/>
          <a:p>
            <a:r>
              <a:rPr lang="en-IN" sz="3600" b="1" dirty="0">
                <a:latin typeface="Times New Roman" pitchFamily="18" charset="0"/>
                <a:cs typeface="Times New Roman" pitchFamily="18" charset="0"/>
              </a:rPr>
              <a:t>Assignment Operators</a:t>
            </a:r>
          </a:p>
        </p:txBody>
      </p:sp>
      <p:sp>
        <p:nvSpPr>
          <p:cNvPr id="3" name="TextBox 2"/>
          <p:cNvSpPr txBox="1"/>
          <p:nvPr/>
        </p:nvSpPr>
        <p:spPr>
          <a:xfrm>
            <a:off x="609600" y="1676400"/>
            <a:ext cx="8305800" cy="1508105"/>
          </a:xfrm>
          <a:prstGeom prst="rect">
            <a:avLst/>
          </a:prstGeom>
          <a:noFill/>
        </p:spPr>
        <p:txBody>
          <a:bodyPr wrap="square" rtlCol="0">
            <a:spAutoFit/>
          </a:bodyPr>
          <a:lstStyle/>
          <a:p>
            <a:pPr algn="just"/>
            <a:r>
              <a:rPr lang="en-GB" sz="3200" dirty="0"/>
              <a:t>The assignment operators are used to assign the value of the right expression to the left operand.</a:t>
            </a: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290673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1304</TotalTime>
  <Words>426</Words>
  <Application>Microsoft Office PowerPoint</Application>
  <PresentationFormat>On-screen Show (4:3)</PresentationFormat>
  <Paragraphs>69</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Microsoft Sans Serif</vt:lpstr>
      <vt:lpstr>Times New Roman</vt:lpstr>
      <vt:lpstr>Office Theme</vt:lpstr>
      <vt:lpstr>Applications of Information and Communication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Practice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Elective – 1 : Wireless Sensor Networks</dc:title>
  <dc:creator>Mr.A.Uthiramoorthy</dc:creator>
  <cp:lastModifiedBy>Rabail Asghar</cp:lastModifiedBy>
  <cp:revision>103</cp:revision>
  <dcterms:created xsi:type="dcterms:W3CDTF">2022-03-29T11:46:45Z</dcterms:created>
  <dcterms:modified xsi:type="dcterms:W3CDTF">2025-05-04T23:54:43Z</dcterms:modified>
</cp:coreProperties>
</file>