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98" r:id="rId28"/>
    <p:sldId id="299" r:id="rId29"/>
    <p:sldId id="282" r:id="rId30"/>
    <p:sldId id="283" r:id="rId31"/>
    <p:sldId id="284" r:id="rId32"/>
    <p:sldId id="285" r:id="rId33"/>
    <p:sldId id="286" r:id="rId34"/>
    <p:sldId id="287" r:id="rId35"/>
    <p:sldId id="288" r:id="rId36"/>
    <p:sldId id="289" r:id="rId37"/>
    <p:sldId id="291" r:id="rId38"/>
    <p:sldId id="290" r:id="rId39"/>
    <p:sldId id="292" r:id="rId40"/>
    <p:sldId id="293" r:id="rId41"/>
    <p:sldId id="294" r:id="rId42"/>
    <p:sldId id="295" r:id="rId43"/>
    <p:sldId id="296" r:id="rId44"/>
    <p:sldId id="29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56"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D1F9BB-177C-42D7-A9E0-B17E7243123D}" type="datetimeFigureOut">
              <a:rPr lang="en-CA" smtClean="0"/>
              <a:t>02/04/2015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424993-3BDC-4089-952E-AC0E29A545AB}" type="slidenum">
              <a:rPr lang="en-CA" smtClean="0"/>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5A424993-3BDC-4089-952E-AC0E29A545AB}" type="slidenum">
              <a:rPr lang="en-CA" smtClean="0"/>
              <a:t>40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4/1/2015</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4/1/2015</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file:///C:\Users\Owner\Downloads\Nasa's%20Voyager%201%20probe%20transmits%20sounds%20from%20interstellar%20space.mp4"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High-Level Synthesis using Data Mining Algorithms</a:t>
            </a:r>
            <a:endParaRPr lang="en-CA" dirty="0"/>
          </a:p>
        </p:txBody>
      </p:sp>
      <p:sp>
        <p:nvSpPr>
          <p:cNvPr id="3" name="Subtitle 2"/>
          <p:cNvSpPr>
            <a:spLocks noGrp="1"/>
          </p:cNvSpPr>
          <p:nvPr>
            <p:ph type="subTitle" idx="1"/>
          </p:nvPr>
        </p:nvSpPr>
        <p:spPr/>
        <p:txBody>
          <a:bodyPr/>
          <a:lstStyle/>
          <a:p>
            <a:r>
              <a:rPr lang="en-CA" dirty="0" smtClean="0"/>
              <a:t>Venkatesh.R.Mahadevan</a:t>
            </a:r>
          </a:p>
          <a:p>
            <a:r>
              <a:rPr lang="en-CA" dirty="0" smtClean="0"/>
              <a:t>April 02,2015</a:t>
            </a:r>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K-means</a:t>
            </a:r>
            <a:endParaRPr lang="en-CA" dirty="0"/>
          </a:p>
        </p:txBody>
      </p:sp>
      <p:sp>
        <p:nvSpPr>
          <p:cNvPr id="3" name="Content Placeholder 2"/>
          <p:cNvSpPr>
            <a:spLocks noGrp="1"/>
          </p:cNvSpPr>
          <p:nvPr>
            <p:ph idx="1"/>
          </p:nvPr>
        </p:nvSpPr>
        <p:spPr/>
        <p:txBody>
          <a:bodyPr/>
          <a:lstStyle/>
          <a:p>
            <a:r>
              <a:rPr lang="en-CA" dirty="0" smtClean="0"/>
              <a:t>Simple iterative algorithm to partition a dataset into user-specified number of clusters k.</a:t>
            </a:r>
          </a:p>
          <a:p>
            <a:r>
              <a:rPr lang="en-CA" dirty="0" smtClean="0"/>
              <a:t>A</a:t>
            </a:r>
            <a:r>
              <a:rPr lang="en-CA" dirty="0" smtClean="0"/>
              <a:t>lgorithm initialized </a:t>
            </a:r>
            <a:r>
              <a:rPr lang="en-CA" dirty="0" smtClean="0"/>
              <a:t>by picking k points </a:t>
            </a:r>
            <a:r>
              <a:rPr lang="en-CA" dirty="0" smtClean="0"/>
              <a:t>as </a:t>
            </a:r>
            <a:r>
              <a:rPr lang="en-CA" dirty="0" smtClean="0"/>
              <a:t>the initial k cluster representatives or “centroids”. Techniques for selecting these initial seeds include sampling at random from the dataset, setting them as the solution of clustering a small subset of the data or perturbing the global mean of the data k times</a:t>
            </a:r>
            <a:r>
              <a:rPr lang="en-CA" dirty="0" smtClean="0"/>
              <a:t>.</a:t>
            </a:r>
          </a:p>
          <a:p>
            <a:r>
              <a:rPr lang="en-CA" dirty="0" smtClean="0"/>
              <a:t>Iteration performed on the following 2 steps: </a:t>
            </a:r>
            <a:endParaRPr lang="en-CA"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K-means (Cont.)</a:t>
            </a:r>
            <a:endParaRPr lang="en-CA" dirty="0"/>
          </a:p>
        </p:txBody>
      </p:sp>
      <p:sp>
        <p:nvSpPr>
          <p:cNvPr id="3" name="Content Placeholder 2"/>
          <p:cNvSpPr>
            <a:spLocks noGrp="1"/>
          </p:cNvSpPr>
          <p:nvPr>
            <p:ph idx="1"/>
          </p:nvPr>
        </p:nvSpPr>
        <p:spPr/>
        <p:txBody>
          <a:bodyPr/>
          <a:lstStyle/>
          <a:p>
            <a:r>
              <a:rPr lang="en-CA" dirty="0" smtClean="0"/>
              <a:t>Data Assignment - Each </a:t>
            </a:r>
            <a:r>
              <a:rPr lang="en-CA" dirty="0" smtClean="0"/>
              <a:t>data point </a:t>
            </a:r>
            <a:r>
              <a:rPr lang="en-CA" dirty="0" smtClean="0"/>
              <a:t>assigned </a:t>
            </a:r>
            <a:r>
              <a:rPr lang="en-CA" dirty="0" smtClean="0"/>
              <a:t>to its closest centroid, with ties broken arbitrarily. This results in a partitioning of the data. </a:t>
            </a:r>
            <a:endParaRPr lang="en-CA" dirty="0" smtClean="0"/>
          </a:p>
          <a:p>
            <a:r>
              <a:rPr lang="en-CA" dirty="0" smtClean="0"/>
              <a:t>Relocation </a:t>
            </a:r>
            <a:r>
              <a:rPr lang="en-CA" dirty="0" smtClean="0"/>
              <a:t>of “means”. Each cluster representative is relocated to the center (mean) of all data points assigned to it. If the data points come with a probability measure (weights), then the relocation is to the expectations (weighted mean) of the data partitions</a:t>
            </a:r>
            <a:r>
              <a:rPr lang="en-CA" dirty="0" smtClean="0"/>
              <a:t>.</a:t>
            </a:r>
          </a:p>
          <a:p>
            <a:r>
              <a:rPr lang="en-CA" dirty="0" smtClean="0"/>
              <a:t>Converges when assignments no longer change.</a:t>
            </a:r>
            <a:endParaRPr lang="en-CA"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K-means (Cont.)</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Weaknesses:</a:t>
            </a:r>
          </a:p>
          <a:p>
            <a:pPr>
              <a:buFont typeface="Wingdings" pitchFamily="2" charset="2"/>
              <a:buChar char="Ø"/>
            </a:pPr>
            <a:r>
              <a:rPr lang="en-CA" dirty="0" smtClean="0"/>
              <a:t>Ambiguity in quantification of “closeness” in assignment step.</a:t>
            </a:r>
          </a:p>
          <a:p>
            <a:pPr>
              <a:buFont typeface="Wingdings" pitchFamily="2" charset="2"/>
              <a:buChar char="Ø"/>
            </a:pPr>
            <a:r>
              <a:rPr lang="en-CA" dirty="0" smtClean="0"/>
              <a:t>Greedy descent to a local and not global optimum.</a:t>
            </a:r>
          </a:p>
          <a:p>
            <a:pPr>
              <a:buFont typeface="Wingdings" pitchFamily="2" charset="2"/>
              <a:buChar char="Ø"/>
            </a:pPr>
            <a:r>
              <a:rPr lang="en-CA" dirty="0" smtClean="0"/>
              <a:t>Sensitive to initial locations of centroids.</a:t>
            </a:r>
          </a:p>
          <a:p>
            <a:pPr>
              <a:buFont typeface="Wingdings" pitchFamily="2" charset="2"/>
              <a:buChar char="Ø"/>
            </a:pPr>
            <a:r>
              <a:rPr lang="en-CA" dirty="0" smtClean="0"/>
              <a:t>Data must not be in non-convex clusters.</a:t>
            </a:r>
          </a:p>
          <a:p>
            <a:pPr>
              <a:buFont typeface="Wingdings" pitchFamily="2" charset="2"/>
              <a:buChar char="Ø"/>
            </a:pPr>
            <a:r>
              <a:rPr lang="en-CA" dirty="0" smtClean="0"/>
              <a:t>Sensitive to presence of outliers.</a:t>
            </a:r>
          </a:p>
          <a:p>
            <a:pPr>
              <a:buFont typeface="Wingdings" pitchFamily="2" charset="2"/>
              <a:buChar char="Ø"/>
            </a:pPr>
            <a:r>
              <a:rPr lang="en-CA" dirty="0" smtClean="0"/>
              <a:t>C</a:t>
            </a:r>
            <a:r>
              <a:rPr lang="en-CA" dirty="0" smtClean="0"/>
              <a:t>ost </a:t>
            </a:r>
            <a:r>
              <a:rPr lang="en-CA" dirty="0" smtClean="0"/>
              <a:t>of </a:t>
            </a:r>
            <a:r>
              <a:rPr lang="en-CA" dirty="0" smtClean="0"/>
              <a:t>optimal </a:t>
            </a:r>
            <a:r>
              <a:rPr lang="en-CA" dirty="0" smtClean="0"/>
              <a:t>solution decreases with increasing k till it hits zero when the number of clusters equals the number of distinct data-points. This makes it more difficult to (a) directly compare solutions with different numbers of clusters and (b) to find the optimum value of k </a:t>
            </a:r>
            <a:endParaRPr lang="en-CA"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Support Vector Machines</a:t>
            </a:r>
            <a:endParaRPr lang="en-CA" dirty="0"/>
          </a:p>
        </p:txBody>
      </p:sp>
      <p:sp>
        <p:nvSpPr>
          <p:cNvPr id="3" name="Content Placeholder 2"/>
          <p:cNvSpPr>
            <a:spLocks noGrp="1"/>
          </p:cNvSpPr>
          <p:nvPr>
            <p:ph idx="1"/>
          </p:nvPr>
        </p:nvSpPr>
        <p:spPr/>
        <p:txBody>
          <a:bodyPr/>
          <a:lstStyle/>
          <a:p>
            <a:r>
              <a:rPr lang="en-CA" dirty="0" smtClean="0"/>
              <a:t>Tries to find the best classification function to distinguish between members of classes in the training data.</a:t>
            </a:r>
          </a:p>
          <a:p>
            <a:r>
              <a:rPr lang="en-CA" dirty="0" smtClean="0"/>
              <a:t>Involves finding linear hyper-planes that maximize the margin between classes by calculating the Lagrangian.</a:t>
            </a:r>
          </a:p>
          <a:p>
            <a:r>
              <a:rPr lang="en-CA" dirty="0" smtClean="0"/>
              <a:t>Geometrically</a:t>
            </a:r>
            <a:r>
              <a:rPr lang="en-CA" dirty="0" smtClean="0"/>
              <a:t>, the margin corresponds to the shortest distance between the closest data points to a point on the </a:t>
            </a:r>
            <a:r>
              <a:rPr lang="en-CA" dirty="0" smtClean="0"/>
              <a:t>hyper-plane.</a:t>
            </a:r>
          </a:p>
          <a:p>
            <a:r>
              <a:rPr lang="en-CA" dirty="0" smtClean="0"/>
              <a:t>Offers the best classification performance, and leaves room for correct classification of future data.</a:t>
            </a:r>
            <a:endParaRPr lang="en-CA"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 Support Vector Machines (Cont.)</a:t>
            </a:r>
            <a:endParaRPr lang="en-CA" dirty="0"/>
          </a:p>
        </p:txBody>
      </p:sp>
      <p:sp>
        <p:nvSpPr>
          <p:cNvPr id="3" name="Content Placeholder 2"/>
          <p:cNvSpPr>
            <a:spLocks noGrp="1"/>
          </p:cNvSpPr>
          <p:nvPr>
            <p:ph idx="1"/>
          </p:nvPr>
        </p:nvSpPr>
        <p:spPr/>
        <p:txBody>
          <a:bodyPr/>
          <a:lstStyle/>
          <a:p>
            <a:r>
              <a:rPr lang="en-CA" dirty="0" smtClean="0"/>
              <a:t>Weaknesses:</a:t>
            </a:r>
          </a:p>
          <a:p>
            <a:pPr>
              <a:buFont typeface="Wingdings" pitchFamily="2" charset="2"/>
              <a:buChar char="Ø"/>
            </a:pPr>
            <a:r>
              <a:rPr lang="en-CA" dirty="0" smtClean="0"/>
              <a:t>Computational inefficiency.</a:t>
            </a:r>
          </a:p>
          <a:p>
            <a:pPr>
              <a:buFont typeface="Wingdings" pitchFamily="2" charset="2"/>
              <a:buChar char="Ø"/>
            </a:pPr>
            <a:r>
              <a:rPr lang="en-CA" dirty="0" smtClean="0"/>
              <a:t>Will need specialized kernel functions in case data is not linearly separable.</a:t>
            </a:r>
          </a:p>
          <a:p>
            <a:pPr>
              <a:buFont typeface="Wingdings" pitchFamily="2" charset="2"/>
              <a:buChar char="Ø"/>
            </a:pPr>
            <a:r>
              <a:rPr lang="en-CA" dirty="0" smtClean="0"/>
              <a:t>Allows for the existence of ‘noisy’ data.</a:t>
            </a:r>
          </a:p>
          <a:p>
            <a:pPr>
              <a:buFont typeface="Wingdings" pitchFamily="2" charset="2"/>
              <a:buChar char="Ø"/>
            </a:pPr>
            <a:endParaRPr lang="en-CA"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Apriori</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Used to find frequent item-sets using candidate generation.</a:t>
            </a:r>
          </a:p>
          <a:p>
            <a:r>
              <a:rPr lang="en-CA" dirty="0" smtClean="0"/>
              <a:t>First </a:t>
            </a:r>
            <a:r>
              <a:rPr lang="en-CA" dirty="0" smtClean="0"/>
              <a:t>scans the database and searches for frequent </a:t>
            </a:r>
            <a:r>
              <a:rPr lang="en-CA" dirty="0" smtClean="0"/>
              <a:t>item-sets </a:t>
            </a:r>
            <a:r>
              <a:rPr lang="en-CA" dirty="0" smtClean="0"/>
              <a:t>of size 1 by accumulating the count for each item and collecting those that satisfy the minimum support requirement. </a:t>
            </a:r>
            <a:endParaRPr lang="en-CA" dirty="0" smtClean="0"/>
          </a:p>
          <a:p>
            <a:r>
              <a:rPr lang="en-CA" dirty="0" smtClean="0"/>
              <a:t>Iteration </a:t>
            </a:r>
            <a:r>
              <a:rPr lang="en-CA" dirty="0" smtClean="0"/>
              <a:t>on the following three steps </a:t>
            </a:r>
            <a:r>
              <a:rPr lang="en-CA" dirty="0" smtClean="0"/>
              <a:t>to extract </a:t>
            </a:r>
            <a:r>
              <a:rPr lang="en-CA" dirty="0" smtClean="0"/>
              <a:t>all the frequent </a:t>
            </a:r>
            <a:r>
              <a:rPr lang="en-CA" dirty="0" smtClean="0"/>
              <a:t>item-sets:</a:t>
            </a:r>
          </a:p>
          <a:p>
            <a:pPr>
              <a:buFont typeface="Wingdings" pitchFamily="2" charset="2"/>
              <a:buChar char="Ø"/>
            </a:pPr>
            <a:r>
              <a:rPr lang="en-CA" dirty="0" smtClean="0"/>
              <a:t>1. Generate Ck+1, candidates of frequent </a:t>
            </a:r>
            <a:r>
              <a:rPr lang="en-CA" dirty="0" smtClean="0"/>
              <a:t>item-sets </a:t>
            </a:r>
            <a:r>
              <a:rPr lang="en-CA" dirty="0" smtClean="0"/>
              <a:t>of size k + 1, from the frequent </a:t>
            </a:r>
            <a:r>
              <a:rPr lang="en-CA" dirty="0" smtClean="0"/>
              <a:t>item-sets </a:t>
            </a:r>
            <a:r>
              <a:rPr lang="en-CA" dirty="0" smtClean="0"/>
              <a:t>of size k. </a:t>
            </a:r>
            <a:endParaRPr lang="en-CA" dirty="0" smtClean="0"/>
          </a:p>
          <a:p>
            <a:pPr>
              <a:buFont typeface="Wingdings" pitchFamily="2" charset="2"/>
              <a:buChar char="Ø"/>
            </a:pPr>
            <a:r>
              <a:rPr lang="en-CA" dirty="0" smtClean="0"/>
              <a:t>2</a:t>
            </a:r>
            <a:r>
              <a:rPr lang="en-CA" dirty="0" smtClean="0"/>
              <a:t>. Scan the database and calculate the support of each candidate of frequent </a:t>
            </a:r>
            <a:r>
              <a:rPr lang="en-CA" dirty="0" smtClean="0"/>
              <a:t>item-sets</a:t>
            </a:r>
            <a:r>
              <a:rPr lang="en-CA" dirty="0" smtClean="0"/>
              <a:t>. </a:t>
            </a:r>
            <a:endParaRPr lang="en-CA" dirty="0" smtClean="0"/>
          </a:p>
          <a:p>
            <a:pPr>
              <a:buFont typeface="Wingdings" pitchFamily="2" charset="2"/>
              <a:buChar char="Ø"/>
            </a:pPr>
            <a:r>
              <a:rPr lang="en-CA" dirty="0" smtClean="0"/>
              <a:t>3</a:t>
            </a:r>
            <a:r>
              <a:rPr lang="en-CA" dirty="0" smtClean="0"/>
              <a:t>. Add those </a:t>
            </a:r>
            <a:r>
              <a:rPr lang="en-CA" dirty="0" smtClean="0"/>
              <a:t>item-sets </a:t>
            </a:r>
            <a:r>
              <a:rPr lang="en-CA" dirty="0" smtClean="0"/>
              <a:t>that satisfies the minimum support requirement to Fk+1.</a:t>
            </a:r>
            <a:endParaRPr lang="en-CA"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Apriori (Cont.)</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Cost of generating candidate sets expensive when item-sets very frequent, large, or support minimum.</a:t>
            </a:r>
          </a:p>
          <a:p>
            <a:r>
              <a:rPr lang="en-CA" dirty="0" smtClean="0"/>
              <a:t>Uses horizontal data format – frequent item-sets associated with each transaction.</a:t>
            </a:r>
          </a:p>
          <a:p>
            <a:r>
              <a:rPr lang="en-CA" dirty="0" smtClean="0"/>
              <a:t>Vertical format with transaction ID’s can improve performance.</a:t>
            </a:r>
          </a:p>
          <a:p>
            <a:r>
              <a:rPr lang="en-CA" dirty="0" smtClean="0"/>
              <a:t>FP (frequent pattern) growth can mitigate Apriori problems:</a:t>
            </a:r>
          </a:p>
          <a:p>
            <a:pPr>
              <a:buFont typeface="Wingdings" pitchFamily="2" charset="2"/>
              <a:buChar char="Ø"/>
            </a:pPr>
            <a:r>
              <a:rPr lang="en-CA" dirty="0" smtClean="0"/>
              <a:t>Compression of the </a:t>
            </a:r>
            <a:r>
              <a:rPr lang="en-CA" dirty="0" smtClean="0"/>
              <a:t>database representing frequent items into a structure called FP-tree (frequent pattern tree) that retains all the essential </a:t>
            </a:r>
            <a:r>
              <a:rPr lang="en-CA" dirty="0" smtClean="0"/>
              <a:t>information</a:t>
            </a:r>
          </a:p>
          <a:p>
            <a:pPr>
              <a:buFont typeface="Wingdings" pitchFamily="2" charset="2"/>
              <a:buChar char="Ø"/>
            </a:pPr>
            <a:r>
              <a:rPr lang="en-CA" dirty="0" smtClean="0"/>
              <a:t>Division of  </a:t>
            </a:r>
            <a:r>
              <a:rPr lang="en-CA" dirty="0" smtClean="0"/>
              <a:t>the compressed database into a set of conditional databases, each associated with one frequent </a:t>
            </a:r>
            <a:r>
              <a:rPr lang="en-CA" dirty="0" smtClean="0"/>
              <a:t>item-set </a:t>
            </a:r>
            <a:r>
              <a:rPr lang="en-CA" dirty="0" smtClean="0"/>
              <a:t>and mining each one separately </a:t>
            </a:r>
            <a:endParaRPr lang="en-CA"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533400"/>
          </a:xfrm>
        </p:spPr>
        <p:txBody>
          <a:bodyPr>
            <a:normAutofit fontScale="90000"/>
          </a:bodyPr>
          <a:lstStyle/>
          <a:p>
            <a:r>
              <a:rPr lang="en-CA" dirty="0" smtClean="0"/>
              <a:t/>
            </a:r>
            <a:br>
              <a:rPr lang="en-CA" dirty="0" smtClean="0"/>
            </a:br>
            <a:r>
              <a:rPr lang="en-CA" dirty="0" smtClean="0"/>
              <a:t/>
            </a:r>
            <a:br>
              <a:rPr lang="en-CA" dirty="0" smtClean="0"/>
            </a:br>
            <a:r>
              <a:rPr lang="en-CA" dirty="0" smtClean="0"/>
              <a:t/>
            </a:r>
            <a:br>
              <a:rPr lang="en-CA" dirty="0" smtClean="0"/>
            </a:br>
            <a:r>
              <a:rPr lang="en-CA" dirty="0" smtClean="0"/>
              <a:t>   Expectation Maximization (EM)</a:t>
            </a:r>
            <a:endParaRPr lang="en-CA" dirty="0"/>
          </a:p>
        </p:txBody>
      </p:sp>
      <p:sp>
        <p:nvSpPr>
          <p:cNvPr id="3" name="Content Placeholder 2"/>
          <p:cNvSpPr>
            <a:spLocks noGrp="1"/>
          </p:cNvSpPr>
          <p:nvPr>
            <p:ph idx="1"/>
          </p:nvPr>
        </p:nvSpPr>
        <p:spPr/>
        <p:txBody>
          <a:bodyPr>
            <a:normAutofit fontScale="92500" lnSpcReduction="10000"/>
          </a:bodyPr>
          <a:lstStyle/>
          <a:p>
            <a:r>
              <a:rPr lang="en-CA" dirty="0" smtClean="0"/>
              <a:t>Finite mixture distributions provide a flexible and mathematical-based approach to the modeling and clustering of data observed on random </a:t>
            </a:r>
            <a:r>
              <a:rPr lang="en-CA" dirty="0" smtClean="0"/>
              <a:t>phenomena.</a:t>
            </a:r>
          </a:p>
          <a:p>
            <a:r>
              <a:rPr lang="en-CA" dirty="0" smtClean="0"/>
              <a:t>These can be fitted by maximum likelihood via the EM algorithm.</a:t>
            </a:r>
          </a:p>
          <a:p>
            <a:r>
              <a:rPr lang="en-CA" dirty="0" smtClean="0"/>
              <a:t>Estimate of vector of all unknown parameters allows for a probabilistic clustering into clusters in terms of posterior probabilities of component membership.</a:t>
            </a:r>
          </a:p>
          <a:p>
            <a:r>
              <a:rPr lang="en-CA" dirty="0" smtClean="0"/>
              <a:t>Weaknesses:</a:t>
            </a:r>
          </a:p>
          <a:p>
            <a:pPr>
              <a:buFont typeface="Wingdings" pitchFamily="2" charset="2"/>
              <a:buChar char="Ø"/>
            </a:pPr>
            <a:r>
              <a:rPr lang="en-CA" dirty="0" smtClean="0"/>
              <a:t>Appropriate choice of number of clusters needs to be made via Bayesian information criterion as native selection is inefficient.</a:t>
            </a:r>
          </a:p>
          <a:p>
            <a:pPr>
              <a:buNone/>
            </a:pPr>
            <a:endParaRPr lang="en-CA"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PageRank</a:t>
            </a:r>
            <a:endParaRPr lang="en-CA" dirty="0"/>
          </a:p>
        </p:txBody>
      </p:sp>
      <p:sp>
        <p:nvSpPr>
          <p:cNvPr id="3" name="Content Placeholder 2"/>
          <p:cNvSpPr>
            <a:spLocks noGrp="1"/>
          </p:cNvSpPr>
          <p:nvPr>
            <p:ph idx="1"/>
          </p:nvPr>
        </p:nvSpPr>
        <p:spPr/>
        <p:txBody>
          <a:bodyPr/>
          <a:lstStyle/>
          <a:p>
            <a:r>
              <a:rPr lang="en-CA" dirty="0" smtClean="0"/>
              <a:t>Search ranking algorithm used by Google that uses hyperlinks on the Web.</a:t>
            </a:r>
          </a:p>
          <a:p>
            <a:r>
              <a:rPr lang="en-CA" dirty="0" smtClean="0"/>
              <a:t>Value compiled offline and does not depend on queries.</a:t>
            </a:r>
          </a:p>
          <a:p>
            <a:r>
              <a:rPr lang="en-CA" dirty="0" smtClean="0"/>
              <a:t>H</a:t>
            </a:r>
            <a:r>
              <a:rPr lang="en-CA" dirty="0" smtClean="0"/>
              <a:t>yperlink </a:t>
            </a:r>
            <a:r>
              <a:rPr lang="en-CA" dirty="0" smtClean="0"/>
              <a:t>from page x to page y </a:t>
            </a:r>
            <a:r>
              <a:rPr lang="en-CA" dirty="0" smtClean="0"/>
              <a:t>regarded as </a:t>
            </a:r>
            <a:r>
              <a:rPr lang="en-CA" dirty="0" smtClean="0"/>
              <a:t>a vote, by page x, for page </a:t>
            </a:r>
            <a:r>
              <a:rPr lang="en-CA" dirty="0" smtClean="0"/>
              <a:t>y.</a:t>
            </a:r>
          </a:p>
          <a:p>
            <a:r>
              <a:rPr lang="en-CA" dirty="0" smtClean="0"/>
              <a:t>Votes casted by pages that are themselves “important” weigh more heavily and help to make other pages more “important</a:t>
            </a:r>
            <a:r>
              <a:rPr lang="en-CA" dirty="0" smtClean="0"/>
              <a:t>”.</a:t>
            </a:r>
          </a:p>
          <a:p>
            <a:r>
              <a:rPr lang="en-CA" dirty="0" smtClean="0"/>
              <a:t>Similar to rank prestige in social networks.</a:t>
            </a:r>
            <a:endParaRPr lang="en-CA"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PageRank (Cont.)</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Main considerations:</a:t>
            </a:r>
          </a:p>
          <a:p>
            <a:pPr>
              <a:buFont typeface="Wingdings" pitchFamily="2" charset="2"/>
              <a:buChar char="Ø"/>
            </a:pPr>
            <a:r>
              <a:rPr lang="en-CA" dirty="0" smtClean="0"/>
              <a:t>1. A hyperlink from a page pointing to another page is an implicit conveyance of authority to the target page. Thus, the more in-links that a page i receives, the more prestige the page i has. </a:t>
            </a:r>
          </a:p>
          <a:p>
            <a:pPr>
              <a:buFont typeface="Wingdings" pitchFamily="2" charset="2"/>
              <a:buChar char="Ø"/>
            </a:pPr>
            <a:r>
              <a:rPr lang="en-CA" dirty="0" smtClean="0"/>
              <a:t>Pages </a:t>
            </a:r>
            <a:r>
              <a:rPr lang="en-CA" dirty="0" smtClean="0"/>
              <a:t>that point to page i also have their own prestige scores. A page with a higher prestige score pointing to i is more important than a page with a lower prestige score pointing to i. In other words, a page is important if it is pointed to by other important pages</a:t>
            </a:r>
            <a:r>
              <a:rPr lang="en-CA" dirty="0" smtClean="0"/>
              <a:t>.</a:t>
            </a:r>
          </a:p>
          <a:p>
            <a:pPr>
              <a:buFont typeface="Wingdings" pitchFamily="2" charset="2"/>
              <a:buChar char="Ø"/>
            </a:pPr>
            <a:r>
              <a:rPr lang="en-CA" dirty="0" smtClean="0"/>
              <a:t>Web represented as a graph with directed edges.</a:t>
            </a:r>
          </a:p>
          <a:p>
            <a:pPr>
              <a:buFont typeface="Wingdings" pitchFamily="2" charset="2"/>
              <a:buChar char="Ø"/>
            </a:pPr>
            <a:r>
              <a:rPr lang="en-CA" dirty="0" smtClean="0"/>
              <a:t>Damping factor used along with Markov chains to model the above.</a:t>
            </a:r>
          </a:p>
          <a:p>
            <a:pPr>
              <a:buFont typeface="Wingdings" pitchFamily="2" charset="2"/>
              <a:buChar char="Ø"/>
            </a:pPr>
            <a:r>
              <a:rPr lang="en-CA" dirty="0" smtClean="0"/>
              <a:t>Recursive algorithm, can be solved via power iteration method.</a:t>
            </a:r>
            <a:endParaRPr lang="en-CA"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Agenda</a:t>
            </a:r>
            <a:endParaRPr lang="en-CA" dirty="0"/>
          </a:p>
        </p:txBody>
      </p:sp>
      <p:sp>
        <p:nvSpPr>
          <p:cNvPr id="3" name="Content Placeholder 2"/>
          <p:cNvSpPr>
            <a:spLocks noGrp="1"/>
          </p:cNvSpPr>
          <p:nvPr>
            <p:ph idx="1"/>
          </p:nvPr>
        </p:nvSpPr>
        <p:spPr/>
        <p:txBody>
          <a:bodyPr>
            <a:normAutofit lnSpcReduction="10000"/>
          </a:bodyPr>
          <a:lstStyle/>
          <a:p>
            <a:r>
              <a:rPr lang="en-CA" dirty="0" smtClean="0"/>
              <a:t>What is data mining?</a:t>
            </a:r>
          </a:p>
          <a:p>
            <a:r>
              <a:rPr lang="en-CA" dirty="0" smtClean="0"/>
              <a:t>Need for data </a:t>
            </a:r>
            <a:r>
              <a:rPr lang="en-CA" dirty="0" smtClean="0"/>
              <a:t>mining</a:t>
            </a:r>
          </a:p>
          <a:p>
            <a:r>
              <a:rPr lang="en-CA" dirty="0" smtClean="0"/>
              <a:t>Types of data mining models</a:t>
            </a:r>
            <a:endParaRPr lang="en-CA" dirty="0" smtClean="0"/>
          </a:p>
          <a:p>
            <a:r>
              <a:rPr lang="en-CA" dirty="0" smtClean="0"/>
              <a:t>Examples of data mining algorithms</a:t>
            </a:r>
          </a:p>
          <a:p>
            <a:r>
              <a:rPr lang="en-CA" dirty="0" smtClean="0"/>
              <a:t>Comparison of software implementations</a:t>
            </a:r>
            <a:endParaRPr lang="en-CA" dirty="0" smtClean="0"/>
          </a:p>
          <a:p>
            <a:r>
              <a:rPr lang="en-CA" dirty="0" smtClean="0"/>
              <a:t>Need for hardware acceleration</a:t>
            </a:r>
          </a:p>
          <a:p>
            <a:r>
              <a:rPr lang="en-CA" dirty="0" smtClean="0"/>
              <a:t>Research </a:t>
            </a:r>
            <a:r>
              <a:rPr lang="en-CA" dirty="0" smtClean="0"/>
              <a:t>(past and present)</a:t>
            </a:r>
            <a:endParaRPr lang="en-CA" dirty="0" smtClean="0"/>
          </a:p>
          <a:p>
            <a:r>
              <a:rPr lang="en-CA" dirty="0" smtClean="0"/>
              <a:t>Role of High-Level Synthesis</a:t>
            </a:r>
          </a:p>
          <a:p>
            <a:r>
              <a:rPr lang="en-CA" dirty="0" smtClean="0"/>
              <a:t>Impact on </a:t>
            </a:r>
            <a:r>
              <a:rPr lang="en-CA" dirty="0" smtClean="0"/>
              <a:t>performance</a:t>
            </a:r>
          </a:p>
          <a:p>
            <a:r>
              <a:rPr lang="en-CA" dirty="0" smtClean="0"/>
              <a:t>Conclusion</a:t>
            </a:r>
            <a:endParaRPr lang="en-CA" dirty="0" smtClean="0"/>
          </a:p>
          <a:p>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Adaboost</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Uses the concept of  “ensemble learning” (multiple learners) to solve problems.</a:t>
            </a:r>
          </a:p>
          <a:p>
            <a:r>
              <a:rPr lang="en-CA" dirty="0" smtClean="0"/>
              <a:t>Works as follows:</a:t>
            </a:r>
          </a:p>
          <a:p>
            <a:pPr>
              <a:buFont typeface="Wingdings" pitchFamily="2" charset="2"/>
              <a:buChar char="Ø"/>
            </a:pPr>
            <a:r>
              <a:rPr lang="en-CA" dirty="0" smtClean="0"/>
              <a:t>Assign </a:t>
            </a:r>
            <a:r>
              <a:rPr lang="en-CA" dirty="0" smtClean="0"/>
              <a:t>equal weights to all the training </a:t>
            </a:r>
            <a:r>
              <a:rPr lang="en-CA" dirty="0" smtClean="0"/>
              <a:t>examples.</a:t>
            </a:r>
          </a:p>
          <a:p>
            <a:pPr>
              <a:buFont typeface="Wingdings" pitchFamily="2" charset="2"/>
              <a:buChar char="Ø"/>
            </a:pPr>
            <a:r>
              <a:rPr lang="en-CA" dirty="0" smtClean="0"/>
              <a:t>Denote the distribution of the weights at the t-th learning round as </a:t>
            </a:r>
            <a:r>
              <a:rPr lang="en-CA" dirty="0" smtClean="0"/>
              <a:t>Dt.</a:t>
            </a:r>
          </a:p>
          <a:p>
            <a:pPr>
              <a:buFont typeface="Wingdings" pitchFamily="2" charset="2"/>
              <a:buChar char="Ø"/>
            </a:pPr>
            <a:r>
              <a:rPr lang="en-CA" dirty="0" smtClean="0"/>
              <a:t>From the training set and Dt </a:t>
            </a:r>
            <a:r>
              <a:rPr lang="en-CA" dirty="0" smtClean="0"/>
              <a:t>generate </a:t>
            </a:r>
            <a:r>
              <a:rPr lang="en-CA" dirty="0" smtClean="0"/>
              <a:t>a weak or base learner ht : X → Y by calling the base learning </a:t>
            </a:r>
            <a:r>
              <a:rPr lang="en-CA" dirty="0" smtClean="0"/>
              <a:t>algorithm.</a:t>
            </a:r>
          </a:p>
          <a:p>
            <a:pPr>
              <a:buFont typeface="Wingdings" pitchFamily="2" charset="2"/>
              <a:buChar char="Ø"/>
            </a:pPr>
            <a:r>
              <a:rPr lang="en-CA" dirty="0" smtClean="0"/>
              <a:t>Use </a:t>
            </a:r>
            <a:r>
              <a:rPr lang="en-CA" dirty="0" smtClean="0"/>
              <a:t>the training examples to test </a:t>
            </a:r>
            <a:r>
              <a:rPr lang="en-CA" dirty="0" smtClean="0"/>
              <a:t>ht, and increase the weights of incorrectly classified examples, obtaining an updated </a:t>
            </a:r>
            <a:r>
              <a:rPr lang="en-CA" dirty="0" smtClean="0"/>
              <a:t>weight distribution </a:t>
            </a:r>
            <a:r>
              <a:rPr lang="en-CA" dirty="0" smtClean="0"/>
              <a:t>Dt+1.</a:t>
            </a:r>
          </a:p>
          <a:p>
            <a:pPr>
              <a:buFont typeface="Wingdings" pitchFamily="2" charset="2"/>
              <a:buChar char="Ø"/>
            </a:pPr>
            <a:r>
              <a:rPr lang="en-CA" dirty="0" smtClean="0"/>
              <a:t>From the training set and Dt+1  </a:t>
            </a:r>
            <a:r>
              <a:rPr lang="en-CA" dirty="0" smtClean="0"/>
              <a:t>generate </a:t>
            </a:r>
            <a:r>
              <a:rPr lang="en-CA" dirty="0" smtClean="0"/>
              <a:t>another weak learner by calling the base learning algorithm </a:t>
            </a:r>
            <a:r>
              <a:rPr lang="en-CA" dirty="0" smtClean="0"/>
              <a:t>again. </a:t>
            </a:r>
            <a:endParaRPr lang="en-CA"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Adaboost (Cont.)</a:t>
            </a:r>
            <a:endParaRPr lang="en-CA" dirty="0"/>
          </a:p>
        </p:txBody>
      </p:sp>
      <p:sp>
        <p:nvSpPr>
          <p:cNvPr id="3" name="Content Placeholder 2"/>
          <p:cNvSpPr>
            <a:spLocks noGrp="1"/>
          </p:cNvSpPr>
          <p:nvPr>
            <p:ph idx="1"/>
          </p:nvPr>
        </p:nvSpPr>
        <p:spPr/>
        <p:txBody>
          <a:bodyPr/>
          <a:lstStyle/>
          <a:p>
            <a:r>
              <a:rPr lang="en-CA" dirty="0" smtClean="0"/>
              <a:t>Possible improvements:</a:t>
            </a:r>
          </a:p>
          <a:p>
            <a:pPr>
              <a:buFont typeface="Wingdings" pitchFamily="2" charset="2"/>
              <a:buChar char="Ø"/>
            </a:pPr>
            <a:r>
              <a:rPr lang="en-CA" dirty="0" smtClean="0"/>
              <a:t>Can a weak </a:t>
            </a:r>
            <a:r>
              <a:rPr lang="en-CA" dirty="0" smtClean="0"/>
              <a:t>learning algorithm that performs just slightly better than random guess could be “boosted” into an arbitrarily accurate strong learning </a:t>
            </a:r>
            <a:r>
              <a:rPr lang="en-CA" dirty="0" smtClean="0"/>
              <a:t>algorithm?</a:t>
            </a:r>
          </a:p>
          <a:p>
            <a:pPr>
              <a:buFont typeface="Wingdings" pitchFamily="2" charset="2"/>
              <a:buChar char="Ø"/>
            </a:pPr>
            <a:r>
              <a:rPr lang="en-CA" dirty="0" smtClean="0"/>
              <a:t>Can a cascade process be used for speeding up the algorithm?</a:t>
            </a:r>
          </a:p>
          <a:p>
            <a:pPr>
              <a:buFont typeface="Arial" pitchFamily="34" charset="0"/>
              <a:buChar char="•"/>
            </a:pPr>
            <a:r>
              <a:rPr lang="en-CA" dirty="0" smtClean="0"/>
              <a:t>Gave rise to the concept of “boosting”.</a:t>
            </a:r>
            <a:endParaRPr lang="en-CA"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kNN</a:t>
            </a:r>
            <a:endParaRPr lang="en-CA" dirty="0"/>
          </a:p>
        </p:txBody>
      </p:sp>
      <p:sp>
        <p:nvSpPr>
          <p:cNvPr id="3" name="Content Placeholder 2"/>
          <p:cNvSpPr>
            <a:spLocks noGrp="1"/>
          </p:cNvSpPr>
          <p:nvPr>
            <p:ph idx="1"/>
          </p:nvPr>
        </p:nvSpPr>
        <p:spPr/>
        <p:txBody>
          <a:bodyPr/>
          <a:lstStyle/>
          <a:p>
            <a:r>
              <a:rPr lang="en-CA" dirty="0" smtClean="0"/>
              <a:t>F</a:t>
            </a:r>
            <a:r>
              <a:rPr lang="en-CA" dirty="0" smtClean="0"/>
              <a:t>inds </a:t>
            </a:r>
            <a:r>
              <a:rPr lang="en-CA" dirty="0" smtClean="0"/>
              <a:t>a group of k objects in the training set that are closest to the test object, and bases the assignment of a label on the predominance of a particular class in this </a:t>
            </a:r>
            <a:r>
              <a:rPr lang="en-CA" dirty="0" smtClean="0"/>
              <a:t>neighborhood.</a:t>
            </a:r>
          </a:p>
          <a:p>
            <a:r>
              <a:rPr lang="en-CA" dirty="0" smtClean="0"/>
              <a:t>Driven by three key elements:</a:t>
            </a:r>
          </a:p>
          <a:p>
            <a:pPr>
              <a:buFont typeface="Wingdings" pitchFamily="2" charset="2"/>
              <a:buChar char="Ø"/>
            </a:pPr>
            <a:r>
              <a:rPr lang="en-CA" dirty="0" smtClean="0"/>
              <a:t>Set of stored records.</a:t>
            </a:r>
          </a:p>
          <a:p>
            <a:pPr>
              <a:buFont typeface="Wingdings" pitchFamily="2" charset="2"/>
              <a:buChar char="Ø"/>
            </a:pPr>
            <a:r>
              <a:rPr lang="en-CA" dirty="0" smtClean="0"/>
              <a:t>Distance or similarity metric to compute distance between objects.</a:t>
            </a:r>
          </a:p>
          <a:p>
            <a:pPr>
              <a:buFont typeface="Wingdings" pitchFamily="2" charset="2"/>
              <a:buChar char="Ø"/>
            </a:pPr>
            <a:r>
              <a:rPr lang="en-CA" dirty="0" smtClean="0"/>
              <a:t>Number of nearest neighbours k.</a:t>
            </a:r>
            <a:endParaRPr lang="en-CA"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kNN (Cont.)</a:t>
            </a:r>
            <a:endParaRPr lang="en-CA" dirty="0"/>
          </a:p>
        </p:txBody>
      </p:sp>
      <p:sp>
        <p:nvSpPr>
          <p:cNvPr id="3" name="Content Placeholder 2"/>
          <p:cNvSpPr>
            <a:spLocks noGrp="1"/>
          </p:cNvSpPr>
          <p:nvPr>
            <p:ph idx="1"/>
          </p:nvPr>
        </p:nvSpPr>
        <p:spPr/>
        <p:txBody>
          <a:bodyPr>
            <a:normAutofit fontScale="92500"/>
          </a:bodyPr>
          <a:lstStyle/>
          <a:p>
            <a:r>
              <a:rPr lang="en-CA" dirty="0" smtClean="0"/>
              <a:t>Weaknesses:</a:t>
            </a:r>
          </a:p>
          <a:p>
            <a:pPr>
              <a:buFont typeface="Wingdings" pitchFamily="2" charset="2"/>
              <a:buChar char="Ø"/>
            </a:pPr>
            <a:r>
              <a:rPr lang="en-CA" dirty="0" smtClean="0"/>
              <a:t>Choice of k –small k increases sensitivity to noise, large allow inclusion of points from other classes.</a:t>
            </a:r>
          </a:p>
          <a:p>
            <a:pPr>
              <a:buFont typeface="Wingdings" pitchFamily="2" charset="2"/>
              <a:buChar char="Ø"/>
            </a:pPr>
            <a:r>
              <a:rPr lang="en-CA" dirty="0" smtClean="0"/>
              <a:t>Combining class labels.</a:t>
            </a:r>
          </a:p>
          <a:p>
            <a:pPr>
              <a:buFont typeface="Wingdings" pitchFamily="2" charset="2"/>
              <a:buChar char="Ø"/>
            </a:pPr>
            <a:r>
              <a:rPr lang="en-CA" dirty="0" smtClean="0"/>
              <a:t>Choice of distance measure.</a:t>
            </a:r>
          </a:p>
          <a:p>
            <a:pPr>
              <a:buFont typeface="Wingdings" pitchFamily="2" charset="2"/>
              <a:buChar char="Ø"/>
            </a:pPr>
            <a:r>
              <a:rPr lang="en-CA" dirty="0" smtClean="0"/>
              <a:t>Attributes need to be scaled.</a:t>
            </a:r>
          </a:p>
          <a:p>
            <a:pPr>
              <a:buFont typeface="Wingdings" pitchFamily="2" charset="2"/>
              <a:buChar char="Ø"/>
            </a:pPr>
            <a:r>
              <a:rPr lang="en-CA" dirty="0" smtClean="0"/>
              <a:t>Lazy learners – cheap to build model, expensive to classify.</a:t>
            </a:r>
          </a:p>
          <a:p>
            <a:pPr>
              <a:buFont typeface="Arial" pitchFamily="34" charset="0"/>
              <a:buChar char="•"/>
            </a:pPr>
            <a:r>
              <a:rPr lang="en-CA" dirty="0" smtClean="0"/>
              <a:t>Can use condensing to speed up classification.</a:t>
            </a:r>
          </a:p>
          <a:p>
            <a:pPr>
              <a:buFont typeface="Arial" pitchFamily="34" charset="0"/>
              <a:buChar char="•"/>
            </a:pPr>
            <a:r>
              <a:rPr lang="en-CA" dirty="0" smtClean="0"/>
              <a:t>Other approaches include proximity graphs and fuzzy kNN’s.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Naive Bayes</a:t>
            </a:r>
            <a:endParaRPr lang="en-CA" dirty="0"/>
          </a:p>
        </p:txBody>
      </p:sp>
      <p:sp>
        <p:nvSpPr>
          <p:cNvPr id="3" name="Content Placeholder 2"/>
          <p:cNvSpPr>
            <a:spLocks noGrp="1"/>
          </p:cNvSpPr>
          <p:nvPr>
            <p:ph idx="1"/>
          </p:nvPr>
        </p:nvSpPr>
        <p:spPr/>
        <p:txBody>
          <a:bodyPr/>
          <a:lstStyle/>
          <a:p>
            <a:r>
              <a:rPr lang="en-CA" dirty="0" smtClean="0"/>
              <a:t>Given a set of objects, each of which belongs to a known class, and each of which has a known vector of variables, </a:t>
            </a:r>
            <a:r>
              <a:rPr lang="en-CA" dirty="0" smtClean="0"/>
              <a:t>to </a:t>
            </a:r>
            <a:r>
              <a:rPr lang="en-CA" dirty="0" smtClean="0"/>
              <a:t>construct a rule which will </a:t>
            </a:r>
            <a:r>
              <a:rPr lang="en-CA" dirty="0" smtClean="0"/>
              <a:t>allow assignment of </a:t>
            </a:r>
            <a:r>
              <a:rPr lang="en-CA" dirty="0" smtClean="0"/>
              <a:t>future objects to a class, given only the vectors of variables describing the future </a:t>
            </a:r>
            <a:r>
              <a:rPr lang="en-CA" dirty="0" smtClean="0"/>
              <a:t>objects.</a:t>
            </a:r>
          </a:p>
          <a:p>
            <a:r>
              <a:rPr lang="en-CA" dirty="0" smtClean="0"/>
              <a:t>Construct a score from known objects and compare with threshold for classification purposes.</a:t>
            </a:r>
          </a:p>
          <a:p>
            <a:r>
              <a:rPr lang="en-CA" dirty="0" smtClean="0"/>
              <a:t>p dimensional multivariate problem </a:t>
            </a:r>
            <a:r>
              <a:rPr lang="en-CA" dirty="0" smtClean="0"/>
              <a:t>reduced </a:t>
            </a:r>
            <a:r>
              <a:rPr lang="en-CA" dirty="0" smtClean="0"/>
              <a:t>to p univariate estimation problems.</a:t>
            </a:r>
            <a:endParaRPr lang="en-CA"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Naive Bayes (Cont.)</a:t>
            </a:r>
            <a:endParaRPr lang="en-CA" dirty="0"/>
          </a:p>
        </p:txBody>
      </p:sp>
      <p:sp>
        <p:nvSpPr>
          <p:cNvPr id="3" name="Content Placeholder 2"/>
          <p:cNvSpPr>
            <a:spLocks noGrp="1"/>
          </p:cNvSpPr>
          <p:nvPr>
            <p:ph idx="1"/>
          </p:nvPr>
        </p:nvSpPr>
        <p:spPr/>
        <p:txBody>
          <a:bodyPr/>
          <a:lstStyle/>
          <a:p>
            <a:r>
              <a:rPr lang="en-CA" dirty="0" smtClean="0"/>
              <a:t>Weaknesses:</a:t>
            </a:r>
          </a:p>
          <a:p>
            <a:pPr>
              <a:buFont typeface="Wingdings" pitchFamily="2" charset="2"/>
              <a:buChar char="Ø"/>
            </a:pPr>
            <a:r>
              <a:rPr lang="en-CA" dirty="0" smtClean="0"/>
              <a:t>Need to ease variable independence assumption.</a:t>
            </a:r>
          </a:p>
          <a:p>
            <a:pPr>
              <a:buFont typeface="Wingdings" pitchFamily="2" charset="2"/>
              <a:buChar char="Ø"/>
            </a:pPr>
            <a:r>
              <a:rPr lang="en-CA" dirty="0" smtClean="0"/>
              <a:t>Decision surface produced can have a highly non-linear shape.</a:t>
            </a:r>
          </a:p>
          <a:p>
            <a:pPr>
              <a:buFont typeface="Arial" pitchFamily="34" charset="0"/>
              <a:buChar char="•"/>
            </a:pPr>
            <a:r>
              <a:rPr lang="en-CA" dirty="0" smtClean="0"/>
              <a:t>Variable independence restriction is to introduce extra terms in the models of distribution for x in each class, to allow for interactions.</a:t>
            </a:r>
          </a:p>
          <a:p>
            <a:pPr>
              <a:buFont typeface="Arial" pitchFamily="34" charset="0"/>
              <a:buChar char="•"/>
            </a:pPr>
            <a:r>
              <a:rPr lang="en-CA" dirty="0" smtClean="0"/>
              <a:t>Can use multinomial logistic regression to improve predictability.</a:t>
            </a:r>
            <a:endParaRPr lang="en-CA"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CART</a:t>
            </a:r>
            <a:endParaRPr lang="en-CA" dirty="0"/>
          </a:p>
        </p:txBody>
      </p:sp>
      <p:sp>
        <p:nvSpPr>
          <p:cNvPr id="3" name="Content Placeholder 2"/>
          <p:cNvSpPr>
            <a:spLocks noGrp="1"/>
          </p:cNvSpPr>
          <p:nvPr>
            <p:ph idx="1"/>
          </p:nvPr>
        </p:nvSpPr>
        <p:spPr/>
        <p:txBody>
          <a:bodyPr/>
          <a:lstStyle/>
          <a:p>
            <a:r>
              <a:rPr lang="en-CA" dirty="0" smtClean="0"/>
              <a:t>Used in Artificial Intelligence, Machine Learning, non-parametric statistics and data mining.</a:t>
            </a:r>
          </a:p>
          <a:p>
            <a:r>
              <a:rPr lang="en-CA" dirty="0" smtClean="0"/>
              <a:t>B</a:t>
            </a:r>
            <a:r>
              <a:rPr lang="en-CA" dirty="0" smtClean="0"/>
              <a:t>inary </a:t>
            </a:r>
            <a:r>
              <a:rPr lang="en-CA" dirty="0" smtClean="0"/>
              <a:t>recursive partitioning procedure capable of processing continuous and nominal attributes both as targets and predictors</a:t>
            </a:r>
            <a:r>
              <a:rPr lang="en-CA" dirty="0" smtClean="0"/>
              <a:t>.</a:t>
            </a:r>
          </a:p>
          <a:p>
            <a:r>
              <a:rPr lang="en-CA" dirty="0" smtClean="0"/>
              <a:t>Data are handled in their raw form;  </a:t>
            </a:r>
            <a:r>
              <a:rPr lang="en-CA" dirty="0" smtClean="0"/>
              <a:t>binning not required.</a:t>
            </a:r>
          </a:p>
          <a:p>
            <a:r>
              <a:rPr lang="en-CA" dirty="0" smtClean="0"/>
              <a:t>Trees </a:t>
            </a:r>
            <a:r>
              <a:rPr lang="en-CA" dirty="0" smtClean="0"/>
              <a:t>grown </a:t>
            </a:r>
            <a:r>
              <a:rPr lang="en-CA" dirty="0" smtClean="0"/>
              <a:t>to a maximal size without the use of a stopping rule and then pruned back (essentially split by split) to the root via cost-complexity </a:t>
            </a:r>
            <a:r>
              <a:rPr lang="en-CA" dirty="0" smtClean="0"/>
              <a:t>pruning.</a:t>
            </a:r>
            <a:endParaRPr lang="en-CA"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CART (Cont.)</a:t>
            </a:r>
            <a:endParaRPr lang="en-CA" dirty="0"/>
          </a:p>
        </p:txBody>
      </p:sp>
      <p:sp>
        <p:nvSpPr>
          <p:cNvPr id="3" name="Content Placeholder 2"/>
          <p:cNvSpPr>
            <a:spLocks noGrp="1"/>
          </p:cNvSpPr>
          <p:nvPr>
            <p:ph idx="1"/>
          </p:nvPr>
        </p:nvSpPr>
        <p:spPr/>
        <p:txBody>
          <a:bodyPr>
            <a:normAutofit lnSpcReduction="10000"/>
          </a:bodyPr>
          <a:lstStyle/>
          <a:p>
            <a:r>
              <a:rPr lang="en-CA" dirty="0" smtClean="0"/>
              <a:t>The next split to be pruned is the one contributing least to the </a:t>
            </a:r>
            <a:r>
              <a:rPr lang="en-CA" dirty="0" smtClean="0"/>
              <a:t>overall </a:t>
            </a:r>
            <a:r>
              <a:rPr lang="en-CA" dirty="0" smtClean="0"/>
              <a:t>performance of the tree on training </a:t>
            </a:r>
            <a:r>
              <a:rPr lang="en-CA" dirty="0" smtClean="0"/>
              <a:t>data.</a:t>
            </a:r>
          </a:p>
          <a:p>
            <a:r>
              <a:rPr lang="en-CA" dirty="0" smtClean="0"/>
              <a:t>Sequence </a:t>
            </a:r>
            <a:r>
              <a:rPr lang="en-CA" dirty="0" smtClean="0"/>
              <a:t>of nested pruned trees, all of which are candidate optimal </a:t>
            </a:r>
            <a:r>
              <a:rPr lang="en-CA" dirty="0" smtClean="0"/>
              <a:t>trees.</a:t>
            </a:r>
          </a:p>
          <a:p>
            <a:r>
              <a:rPr lang="en-CA" dirty="0" smtClean="0"/>
              <a:t>Tree </a:t>
            </a:r>
            <a:r>
              <a:rPr lang="en-CA" dirty="0" smtClean="0"/>
              <a:t>performance is always measured on independent test data (or via cross validation) and tree selection proceeds only after test-data-based </a:t>
            </a:r>
            <a:r>
              <a:rPr lang="en-CA" dirty="0" smtClean="0"/>
              <a:t>evaluation.</a:t>
            </a:r>
          </a:p>
          <a:p>
            <a:r>
              <a:rPr lang="en-CA" dirty="0" smtClean="0"/>
              <a:t>If no test data exist and cross validation has not been performed, CART will remain agnostic regarding which tree in the sequence is </a:t>
            </a:r>
            <a:r>
              <a:rPr lang="en-CA" dirty="0" smtClean="0"/>
              <a:t>best.</a:t>
            </a:r>
            <a:endParaRPr lang="en-CA"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CART (Cont.)</a:t>
            </a:r>
            <a:endParaRPr lang="en-CA" dirty="0"/>
          </a:p>
        </p:txBody>
      </p:sp>
      <p:sp>
        <p:nvSpPr>
          <p:cNvPr id="3" name="Content Placeholder 2"/>
          <p:cNvSpPr>
            <a:spLocks noGrp="1"/>
          </p:cNvSpPr>
          <p:nvPr>
            <p:ph idx="1"/>
          </p:nvPr>
        </p:nvSpPr>
        <p:spPr/>
        <p:txBody>
          <a:bodyPr>
            <a:normAutofit lnSpcReduction="10000"/>
          </a:bodyPr>
          <a:lstStyle/>
          <a:p>
            <a:r>
              <a:rPr lang="en-CA" dirty="0" smtClean="0"/>
              <a:t>Other characteristics:</a:t>
            </a:r>
          </a:p>
          <a:p>
            <a:pPr>
              <a:buFont typeface="Wingdings" pitchFamily="2" charset="2"/>
              <a:buChar char="Ø"/>
            </a:pPr>
            <a:r>
              <a:rPr lang="en-CA" dirty="0" smtClean="0"/>
              <a:t>Splitting rules.</a:t>
            </a:r>
          </a:p>
          <a:p>
            <a:pPr>
              <a:buFont typeface="Wingdings" pitchFamily="2" charset="2"/>
              <a:buChar char="Ø"/>
            </a:pPr>
            <a:r>
              <a:rPr lang="en-CA" dirty="0" smtClean="0"/>
              <a:t>Prior probabilities and class balancing.</a:t>
            </a:r>
          </a:p>
          <a:p>
            <a:pPr>
              <a:buFont typeface="Wingdings" pitchFamily="2" charset="2"/>
              <a:buChar char="Ø"/>
            </a:pPr>
            <a:r>
              <a:rPr lang="en-CA" dirty="0" smtClean="0"/>
              <a:t>Missing value handling.</a:t>
            </a:r>
          </a:p>
          <a:p>
            <a:pPr>
              <a:buFont typeface="Wingdings" pitchFamily="2" charset="2"/>
              <a:buChar char="Ø"/>
            </a:pPr>
            <a:r>
              <a:rPr lang="en-CA" dirty="0" smtClean="0"/>
              <a:t>Attribute importance.</a:t>
            </a:r>
          </a:p>
          <a:p>
            <a:pPr>
              <a:buFont typeface="Wingdings" pitchFamily="2" charset="2"/>
              <a:buChar char="Ø"/>
            </a:pPr>
            <a:r>
              <a:rPr lang="en-CA" dirty="0" smtClean="0"/>
              <a:t>Dynamic feature construction.</a:t>
            </a:r>
          </a:p>
          <a:p>
            <a:pPr>
              <a:buFont typeface="Wingdings" pitchFamily="2" charset="2"/>
              <a:buChar char="Ø"/>
            </a:pPr>
            <a:r>
              <a:rPr lang="en-CA" dirty="0" smtClean="0"/>
              <a:t>Cost-sensitive learning</a:t>
            </a:r>
          </a:p>
          <a:p>
            <a:pPr>
              <a:buFont typeface="Wingdings" pitchFamily="2" charset="2"/>
              <a:buChar char="Ø"/>
            </a:pPr>
            <a:r>
              <a:rPr lang="en-CA" dirty="0" smtClean="0"/>
              <a:t>Stopping rules, pruning, tree sequences, and tree </a:t>
            </a:r>
            <a:r>
              <a:rPr lang="en-CA" dirty="0" smtClean="0"/>
              <a:t>selection.</a:t>
            </a:r>
          </a:p>
          <a:p>
            <a:pPr>
              <a:buFont typeface="Wingdings" pitchFamily="2" charset="2"/>
              <a:buChar char="Ø"/>
            </a:pPr>
            <a:r>
              <a:rPr lang="en-CA" dirty="0" smtClean="0"/>
              <a:t>Probability </a:t>
            </a:r>
            <a:r>
              <a:rPr lang="en-CA" dirty="0" smtClean="0"/>
              <a:t>trees.</a:t>
            </a:r>
            <a:endParaRPr lang="en-CA" dirty="0" smtClean="0"/>
          </a:p>
          <a:p>
            <a:pPr>
              <a:buFont typeface="Wingdings" pitchFamily="2" charset="2"/>
              <a:buChar char="Ø"/>
            </a:pPr>
            <a:endParaRPr lang="en-CA"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CA" dirty="0" smtClean="0"/>
              <a:t> Comparison of software performance </a:t>
            </a:r>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914400" y="2133600"/>
            <a:ext cx="7467600" cy="3886200"/>
          </a:xfrm>
          <a:prstGeom prst="rect">
            <a:avLst/>
          </a:prstGeom>
          <a:noFill/>
          <a:ln w="9525">
            <a:noFill/>
            <a:miter lim="800000"/>
            <a:headEnd/>
            <a:tailEnd/>
          </a:ln>
        </p:spPr>
      </p:pic>
      <p:sp>
        <p:nvSpPr>
          <p:cNvPr id="5" name="TextBox 4"/>
          <p:cNvSpPr txBox="1"/>
          <p:nvPr/>
        </p:nvSpPr>
        <p:spPr>
          <a:xfrm>
            <a:off x="1066800" y="6172200"/>
            <a:ext cx="7467600" cy="381000"/>
          </a:xfrm>
          <a:prstGeom prst="rect">
            <a:avLst/>
          </a:prstGeom>
          <a:noFill/>
        </p:spPr>
        <p:txBody>
          <a:bodyPr wrap="square" rtlCol="0">
            <a:spAutoFit/>
          </a:bodyPr>
          <a:lstStyle/>
          <a:p>
            <a:pPr algn="ctr"/>
            <a:r>
              <a:rPr lang="en-CA" b="1" u="sng" dirty="0" smtClean="0">
                <a:solidFill>
                  <a:schemeClr val="accent2">
                    <a:lumMod val="75000"/>
                  </a:schemeClr>
                </a:solidFill>
              </a:rPr>
              <a:t>http://www.ijsce.org/attachments/File/v3i3/C1662073313.pdf</a:t>
            </a:r>
            <a:endParaRPr lang="en-CA" b="1" u="sng"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 What is data mining?</a:t>
            </a:r>
            <a:endParaRPr lang="en-CA" dirty="0"/>
          </a:p>
        </p:txBody>
      </p:sp>
      <p:sp>
        <p:nvSpPr>
          <p:cNvPr id="3" name="Content Placeholder 2"/>
          <p:cNvSpPr>
            <a:spLocks noGrp="1"/>
          </p:cNvSpPr>
          <p:nvPr>
            <p:ph idx="1"/>
          </p:nvPr>
        </p:nvSpPr>
        <p:spPr/>
        <p:txBody>
          <a:bodyPr>
            <a:normAutofit lnSpcReduction="10000"/>
          </a:bodyPr>
          <a:lstStyle/>
          <a:p>
            <a:r>
              <a:rPr lang="en-CA" dirty="0" smtClean="0"/>
              <a:t>Interdisciplinary field of computer science.</a:t>
            </a:r>
          </a:p>
          <a:p>
            <a:r>
              <a:rPr lang="en-CA" dirty="0" smtClean="0"/>
              <a:t>Computation process of discovering patterns in large data sets.</a:t>
            </a:r>
          </a:p>
          <a:p>
            <a:r>
              <a:rPr lang="en-CA" dirty="0" smtClean="0"/>
              <a:t>Involves database and data management concepts, raw analysis, pre-processing, model and inference considerations.</a:t>
            </a:r>
          </a:p>
          <a:p>
            <a:r>
              <a:rPr lang="en-CA" dirty="0" smtClean="0"/>
              <a:t>Automatic/semi-automatic of large quantities of data to extract interesting patterns such as groups of records (clustering), unusual records (anomaly detection) , and dependencies (association rule mining</a:t>
            </a:r>
            <a:r>
              <a:rPr lang="en-CA" dirty="0" smtClean="0"/>
              <a:t>).</a:t>
            </a:r>
          </a:p>
          <a:p>
            <a:pPr>
              <a:buNone/>
            </a:pPr>
            <a:endParaRPr lang="en-CA" dirty="0" smtClean="0"/>
          </a:p>
          <a:p>
            <a:endParaRPr lang="en-CA"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CA" dirty="0" smtClean="0"/>
              <a:t> Comparison of software performance (Cont.)</a:t>
            </a:r>
            <a:endParaRPr lang="en-CA" dirty="0"/>
          </a:p>
        </p:txBody>
      </p:sp>
      <p:pic>
        <p:nvPicPr>
          <p:cNvPr id="2050" name="Picture 2"/>
          <p:cNvPicPr>
            <a:picLocks noChangeAspect="1" noChangeArrowheads="1"/>
          </p:cNvPicPr>
          <p:nvPr/>
        </p:nvPicPr>
        <p:blipFill>
          <a:blip r:embed="rId2" cstate="print"/>
          <a:srcRect/>
          <a:stretch>
            <a:fillRect/>
          </a:stretch>
        </p:blipFill>
        <p:spPr bwMode="auto">
          <a:xfrm>
            <a:off x="609600" y="2376488"/>
            <a:ext cx="8001000" cy="3643312"/>
          </a:xfrm>
          <a:prstGeom prst="rect">
            <a:avLst/>
          </a:prstGeom>
          <a:noFill/>
          <a:ln w="9525">
            <a:noFill/>
            <a:miter lim="800000"/>
            <a:headEnd/>
            <a:tailEnd/>
          </a:ln>
        </p:spPr>
      </p:pic>
      <p:sp>
        <p:nvSpPr>
          <p:cNvPr id="5" name="TextBox 4"/>
          <p:cNvSpPr txBox="1"/>
          <p:nvPr/>
        </p:nvSpPr>
        <p:spPr>
          <a:xfrm>
            <a:off x="1066800" y="6172200"/>
            <a:ext cx="7467600" cy="381000"/>
          </a:xfrm>
          <a:prstGeom prst="rect">
            <a:avLst/>
          </a:prstGeom>
          <a:noFill/>
        </p:spPr>
        <p:txBody>
          <a:bodyPr wrap="square" rtlCol="0">
            <a:spAutoFit/>
          </a:bodyPr>
          <a:lstStyle/>
          <a:p>
            <a:pPr algn="ctr"/>
            <a:r>
              <a:rPr lang="en-CA" b="1" u="sng" dirty="0" smtClean="0">
                <a:solidFill>
                  <a:schemeClr val="accent2">
                    <a:lumMod val="75000"/>
                  </a:schemeClr>
                </a:solidFill>
              </a:rPr>
              <a:t>http://www.ijsce.org/attachments/File/v3i3/C1662073313.pdf</a:t>
            </a:r>
            <a:endParaRPr lang="en-CA" b="1" u="sng"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CA" dirty="0" smtClean="0"/>
              <a:t> Comparison of software performance (Cont.)</a:t>
            </a:r>
            <a:endParaRPr lang="en-CA" dirty="0"/>
          </a:p>
        </p:txBody>
      </p:sp>
      <p:pic>
        <p:nvPicPr>
          <p:cNvPr id="3074" name="Picture 2"/>
          <p:cNvPicPr>
            <a:picLocks noChangeAspect="1" noChangeArrowheads="1"/>
          </p:cNvPicPr>
          <p:nvPr/>
        </p:nvPicPr>
        <p:blipFill>
          <a:blip r:embed="rId2" cstate="print"/>
          <a:srcRect/>
          <a:stretch>
            <a:fillRect/>
          </a:stretch>
        </p:blipFill>
        <p:spPr bwMode="auto">
          <a:xfrm>
            <a:off x="914400" y="2133600"/>
            <a:ext cx="7620000" cy="3810000"/>
          </a:xfrm>
          <a:prstGeom prst="rect">
            <a:avLst/>
          </a:prstGeom>
          <a:noFill/>
          <a:ln w="9525">
            <a:noFill/>
            <a:miter lim="800000"/>
            <a:headEnd/>
            <a:tailEnd/>
          </a:ln>
        </p:spPr>
      </p:pic>
      <p:sp>
        <p:nvSpPr>
          <p:cNvPr id="5" name="TextBox 4"/>
          <p:cNvSpPr txBox="1"/>
          <p:nvPr/>
        </p:nvSpPr>
        <p:spPr>
          <a:xfrm>
            <a:off x="1066800" y="6172200"/>
            <a:ext cx="7467600" cy="381000"/>
          </a:xfrm>
          <a:prstGeom prst="rect">
            <a:avLst/>
          </a:prstGeom>
          <a:noFill/>
        </p:spPr>
        <p:txBody>
          <a:bodyPr wrap="square" rtlCol="0">
            <a:spAutoFit/>
          </a:bodyPr>
          <a:lstStyle/>
          <a:p>
            <a:pPr algn="ctr"/>
            <a:r>
              <a:rPr lang="en-CA" b="1" u="sng" dirty="0" smtClean="0">
                <a:solidFill>
                  <a:schemeClr val="accent2">
                    <a:lumMod val="75000"/>
                  </a:schemeClr>
                </a:solidFill>
              </a:rPr>
              <a:t>http://www.ijsce.org/attachments/File/v3i3/C1662073313.pdf</a:t>
            </a:r>
            <a:endParaRPr lang="en-CA" b="1" u="sng"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    Need for hardware acceleration</a:t>
            </a:r>
            <a:endParaRPr lang="en-CA" dirty="0"/>
          </a:p>
        </p:txBody>
      </p:sp>
      <p:sp>
        <p:nvSpPr>
          <p:cNvPr id="3" name="Content Placeholder 2"/>
          <p:cNvSpPr>
            <a:spLocks noGrp="1"/>
          </p:cNvSpPr>
          <p:nvPr>
            <p:ph idx="1"/>
          </p:nvPr>
        </p:nvSpPr>
        <p:spPr/>
        <p:txBody>
          <a:bodyPr/>
          <a:lstStyle/>
          <a:p>
            <a:r>
              <a:rPr lang="en-CA" dirty="0" smtClean="0"/>
              <a:t>Rapid increase in amount of data creates interesting opportunities to speed data mining algorithms.</a:t>
            </a:r>
          </a:p>
          <a:p>
            <a:r>
              <a:rPr lang="en-CA" dirty="0" smtClean="0"/>
              <a:t>Data mining algorithms have high throughput but very long computation times even in the best case.</a:t>
            </a:r>
          </a:p>
          <a:p>
            <a:r>
              <a:rPr lang="en-CA" dirty="0" smtClean="0"/>
              <a:t>Can use hardware accelerators for stream processing.</a:t>
            </a:r>
          </a:p>
          <a:p>
            <a:r>
              <a:rPr lang="en-CA" dirty="0" smtClean="0"/>
              <a:t>Accelerators can be implemented on top of reconfigurable hardware (FPGA’s).</a:t>
            </a:r>
          </a:p>
          <a:p>
            <a:r>
              <a:rPr lang="en-CA" dirty="0" smtClean="0"/>
              <a:t>Highly parallel with low clock frequencies compared to CPU’s, but lots of resources which can be used when pipelining.</a:t>
            </a:r>
          </a:p>
          <a:p>
            <a:endParaRPr lang="en-CA"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Research (past and present)</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Digital technology fuelling data growth.</a:t>
            </a:r>
          </a:p>
          <a:p>
            <a:r>
              <a:rPr lang="en-CA" dirty="0" smtClean="0"/>
              <a:t>System performance improving slower than volume of data.</a:t>
            </a:r>
          </a:p>
          <a:p>
            <a:r>
              <a:rPr lang="en-CA" dirty="0" smtClean="0"/>
              <a:t>Data mining applications regularly oscillate between computation-intensive and data-intensive phases.</a:t>
            </a:r>
          </a:p>
          <a:p>
            <a:r>
              <a:rPr lang="en-CA" dirty="0" smtClean="0"/>
              <a:t>K-means clustering has been implemented with reconfigurable hardware.</a:t>
            </a:r>
          </a:p>
          <a:p>
            <a:r>
              <a:rPr lang="en-CA" dirty="0" smtClean="0"/>
              <a:t>Apriori implemented on FPGA’s using two approaches:</a:t>
            </a:r>
          </a:p>
          <a:p>
            <a:pPr>
              <a:buFont typeface="Wingdings" pitchFamily="2" charset="2"/>
              <a:buChar char="Ø"/>
            </a:pPr>
            <a:r>
              <a:rPr lang="en-CA" dirty="0" smtClean="0"/>
              <a:t>scalable systolic array architecture to efficiently carry out the set operations, and </a:t>
            </a:r>
            <a:r>
              <a:rPr lang="en-CA" dirty="0" smtClean="0"/>
              <a:t>a </a:t>
            </a:r>
            <a:r>
              <a:rPr lang="en-CA" dirty="0" smtClean="0"/>
              <a:t>‘systolic injection’ method for efficiently reporting unpredicted results to a </a:t>
            </a:r>
            <a:r>
              <a:rPr lang="en-CA" dirty="0" smtClean="0"/>
              <a:t>controller.</a:t>
            </a:r>
          </a:p>
          <a:p>
            <a:pPr>
              <a:buFont typeface="Wingdings" pitchFamily="2" charset="2"/>
              <a:buChar char="Ø"/>
            </a:pPr>
            <a:r>
              <a:rPr lang="en-CA" dirty="0" smtClean="0"/>
              <a:t>Bitmapped CAM architecture</a:t>
            </a:r>
            <a:endParaRPr lang="en-CA" dirty="0" smtClean="0"/>
          </a:p>
          <a:p>
            <a:endParaRPr lang="en-CA"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Research (past and present) (Cont.)</a:t>
            </a:r>
            <a:endParaRPr lang="en-CA" dirty="0"/>
          </a:p>
        </p:txBody>
      </p:sp>
      <p:pic>
        <p:nvPicPr>
          <p:cNvPr id="4098" name="Picture 2"/>
          <p:cNvPicPr>
            <a:picLocks noChangeAspect="1" noChangeArrowheads="1"/>
          </p:cNvPicPr>
          <p:nvPr/>
        </p:nvPicPr>
        <p:blipFill>
          <a:blip r:embed="rId2" cstate="print"/>
          <a:srcRect/>
          <a:stretch>
            <a:fillRect/>
          </a:stretch>
        </p:blipFill>
        <p:spPr bwMode="auto">
          <a:xfrm>
            <a:off x="838200" y="1981200"/>
            <a:ext cx="7467600" cy="3962400"/>
          </a:xfrm>
          <a:prstGeom prst="rect">
            <a:avLst/>
          </a:prstGeom>
          <a:noFill/>
          <a:ln w="9525">
            <a:noFill/>
            <a:miter lim="800000"/>
            <a:headEnd/>
            <a:tailEnd/>
          </a:ln>
        </p:spPr>
      </p:pic>
      <p:sp>
        <p:nvSpPr>
          <p:cNvPr id="5" name="TextBox 4"/>
          <p:cNvSpPr txBox="1"/>
          <p:nvPr/>
        </p:nvSpPr>
        <p:spPr>
          <a:xfrm>
            <a:off x="990600" y="6096000"/>
            <a:ext cx="7162800" cy="381000"/>
          </a:xfrm>
          <a:prstGeom prst="rect">
            <a:avLst/>
          </a:prstGeom>
          <a:noFill/>
        </p:spPr>
        <p:txBody>
          <a:bodyPr wrap="square" rtlCol="0">
            <a:spAutoFit/>
          </a:bodyPr>
          <a:lstStyle/>
          <a:p>
            <a:r>
              <a:rPr lang="en-CA" dirty="0" smtClean="0"/>
              <a:t>       </a:t>
            </a:r>
            <a:r>
              <a:rPr lang="en-CA" b="1" u="sng" dirty="0" smtClean="0">
                <a:solidFill>
                  <a:schemeClr val="accent2">
                    <a:lumMod val="75000"/>
                  </a:schemeClr>
                </a:solidFill>
              </a:rPr>
              <a:t>http</a:t>
            </a:r>
            <a:r>
              <a:rPr lang="en-CA" b="1" u="sng" dirty="0" smtClean="0">
                <a:solidFill>
                  <a:schemeClr val="accent2">
                    <a:lumMod val="75000"/>
                  </a:schemeClr>
                </a:solidFill>
              </a:rPr>
              <a:t>://www.ece.iastate.edu/~zambreno/pdf/ChoNar07A.pdf</a:t>
            </a:r>
            <a:endParaRPr lang="en-CA" b="1" u="sng"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Role of High Level Synthesis</a:t>
            </a:r>
            <a:endParaRPr lang="en-CA" dirty="0"/>
          </a:p>
        </p:txBody>
      </p:sp>
      <p:sp>
        <p:nvSpPr>
          <p:cNvPr id="3" name="Content Placeholder 2"/>
          <p:cNvSpPr>
            <a:spLocks noGrp="1"/>
          </p:cNvSpPr>
          <p:nvPr>
            <p:ph idx="1"/>
          </p:nvPr>
        </p:nvSpPr>
        <p:spPr/>
        <p:txBody>
          <a:bodyPr>
            <a:normAutofit fontScale="92500"/>
          </a:bodyPr>
          <a:lstStyle/>
          <a:p>
            <a:r>
              <a:rPr lang="en-CA" dirty="0" smtClean="0"/>
              <a:t>Can accelerate data mining algorithms using customized accelerators.</a:t>
            </a:r>
          </a:p>
          <a:p>
            <a:r>
              <a:rPr lang="en-CA" dirty="0" smtClean="0"/>
              <a:t>High Level Synthesis seeks to convert software to hardware using synthesis techniques learnt in this course.</a:t>
            </a:r>
          </a:p>
          <a:p>
            <a:r>
              <a:rPr lang="en-CA" dirty="0" smtClean="0"/>
              <a:t>Can help developers accelerate their applications without the need to know a HDL.</a:t>
            </a:r>
          </a:p>
          <a:p>
            <a:r>
              <a:rPr lang="en-CA" dirty="0" smtClean="0"/>
              <a:t>Will convert C/C++/System C into hardware.</a:t>
            </a:r>
          </a:p>
          <a:p>
            <a:r>
              <a:rPr lang="en-CA" dirty="0" smtClean="0"/>
              <a:t>System can be prototyped on FPGA before creation of the actual ASIC.</a:t>
            </a:r>
          </a:p>
          <a:p>
            <a:r>
              <a:rPr lang="en-CA" dirty="0" smtClean="0"/>
              <a:t>Savings in time/cost/fixing bugs.</a:t>
            </a:r>
            <a:endParaRPr lang="en-CA"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Role of High-Level Synthesis</a:t>
            </a:r>
            <a:endParaRPr lang="en-CA" dirty="0"/>
          </a:p>
        </p:txBody>
      </p:sp>
      <p:pic>
        <p:nvPicPr>
          <p:cNvPr id="5122" name="Picture 2"/>
          <p:cNvPicPr>
            <a:picLocks noChangeAspect="1" noChangeArrowheads="1"/>
          </p:cNvPicPr>
          <p:nvPr/>
        </p:nvPicPr>
        <p:blipFill>
          <a:blip r:embed="rId2" cstate="print"/>
          <a:srcRect/>
          <a:stretch>
            <a:fillRect/>
          </a:stretch>
        </p:blipFill>
        <p:spPr bwMode="auto">
          <a:xfrm>
            <a:off x="990600" y="2209800"/>
            <a:ext cx="68580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Impact on performance</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When applications </a:t>
            </a:r>
            <a:r>
              <a:rPr lang="en-CA" dirty="0" smtClean="0"/>
              <a:t>are loaded, their specific kernels should be loaded into the reconfigurable logic</a:t>
            </a:r>
            <a:r>
              <a:rPr lang="en-CA" dirty="0" smtClean="0"/>
              <a:t>.</a:t>
            </a:r>
          </a:p>
          <a:p>
            <a:r>
              <a:rPr lang="en-CA" dirty="0" smtClean="0"/>
              <a:t>Once the logics have been loaded, the execution unit hardly needs to be </a:t>
            </a:r>
            <a:r>
              <a:rPr lang="en-CA" dirty="0" smtClean="0"/>
              <a:t>reprogrammed.</a:t>
            </a:r>
          </a:p>
          <a:p>
            <a:r>
              <a:rPr lang="en-CA" dirty="0" smtClean="0"/>
              <a:t>Only reprogrammed during application change.</a:t>
            </a:r>
          </a:p>
          <a:p>
            <a:r>
              <a:rPr lang="en-CA" dirty="0" smtClean="0"/>
              <a:t>Once the kernels are identified for each application, the hardware logic can be built and stored into the configuration memory by examining the underlying </a:t>
            </a:r>
            <a:r>
              <a:rPr lang="en-CA" dirty="0" smtClean="0"/>
              <a:t>computations.</a:t>
            </a:r>
          </a:p>
          <a:p>
            <a:r>
              <a:rPr lang="en-CA" dirty="0" smtClean="0"/>
              <a:t>Two case studies described next:</a:t>
            </a:r>
          </a:p>
          <a:p>
            <a:pPr>
              <a:buFont typeface="Wingdings" pitchFamily="2" charset="2"/>
              <a:buChar char="Ø"/>
            </a:pPr>
            <a:r>
              <a:rPr lang="en-CA" dirty="0" smtClean="0"/>
              <a:t>K-Means and fuzzy K-Means</a:t>
            </a:r>
          </a:p>
          <a:p>
            <a:pPr>
              <a:buFont typeface="Wingdings" pitchFamily="2" charset="2"/>
              <a:buChar char="Ø"/>
            </a:pPr>
            <a:r>
              <a:rPr lang="en-CA" dirty="0" smtClean="0"/>
              <a:t>Decision Trees</a:t>
            </a:r>
            <a:endParaRPr lang="en-CA"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K-Means and fuzzy K-Means</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Clustering </a:t>
            </a:r>
            <a:r>
              <a:rPr lang="en-CA" dirty="0" smtClean="0"/>
              <a:t>kernel is more time consuming than the distance </a:t>
            </a:r>
            <a:r>
              <a:rPr lang="en-CA" dirty="0" smtClean="0"/>
              <a:t>calculation.</a:t>
            </a:r>
          </a:p>
          <a:p>
            <a:r>
              <a:rPr lang="en-CA" dirty="0" smtClean="0"/>
              <a:t>In </a:t>
            </a:r>
            <a:r>
              <a:rPr lang="en-CA" dirty="0" smtClean="0"/>
              <a:t>fuzzy logic, the computations involved in performing the membership calculation (owing to multiple membership property) are more intense than the actual distance </a:t>
            </a:r>
            <a:r>
              <a:rPr lang="en-CA" dirty="0" smtClean="0"/>
              <a:t>calculation.</a:t>
            </a:r>
          </a:p>
          <a:p>
            <a:r>
              <a:rPr lang="en-CA" dirty="0" smtClean="0"/>
              <a:t>Distance calculation –N subtractors and multipliers.</a:t>
            </a:r>
          </a:p>
          <a:p>
            <a:r>
              <a:rPr lang="en-CA" dirty="0" smtClean="0"/>
              <a:t>Markers attached to code to allow processor to offload code to accelerator.</a:t>
            </a:r>
          </a:p>
          <a:p>
            <a:r>
              <a:rPr lang="en-CA" dirty="0" smtClean="0"/>
              <a:t>Pipelined </a:t>
            </a:r>
            <a:r>
              <a:rPr lang="en-CA" dirty="0" smtClean="0"/>
              <a:t>design becomes more effective when data set size </a:t>
            </a:r>
            <a:r>
              <a:rPr lang="en-CA" dirty="0" smtClean="0"/>
              <a:t>increases.</a:t>
            </a:r>
          </a:p>
          <a:p>
            <a:r>
              <a:rPr lang="en-CA" dirty="0" smtClean="0"/>
              <a:t>For </a:t>
            </a:r>
            <a:r>
              <a:rPr lang="en-CA" dirty="0" smtClean="0"/>
              <a:t> K-Means </a:t>
            </a:r>
            <a:r>
              <a:rPr lang="en-CA" dirty="0" smtClean="0"/>
              <a:t>and </a:t>
            </a:r>
            <a:r>
              <a:rPr lang="en-CA" dirty="0" smtClean="0"/>
              <a:t>fuzzy K-Means</a:t>
            </a:r>
            <a:r>
              <a:rPr lang="en-CA" dirty="0" smtClean="0"/>
              <a:t>, </a:t>
            </a:r>
            <a:r>
              <a:rPr lang="en-CA" dirty="0" smtClean="0"/>
              <a:t>speedups </a:t>
            </a:r>
            <a:r>
              <a:rPr lang="en-CA" dirty="0" smtClean="0"/>
              <a:t>from 500x to 3600x and 400x to 1600x in the distance calculation kernel, respectively, and 600x to 1600x in minimum kernel in </a:t>
            </a:r>
            <a:r>
              <a:rPr lang="en-CA" dirty="0" smtClean="0"/>
              <a:t>fuzzy K-Means.</a:t>
            </a:r>
            <a:endParaRPr lang="en-CA"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CA" dirty="0" smtClean="0"/>
              <a:t> K-Means and fuzzy K-Means (Cont.)</a:t>
            </a:r>
            <a:endParaRPr lang="en-CA" dirty="0"/>
          </a:p>
        </p:txBody>
      </p:sp>
      <p:pic>
        <p:nvPicPr>
          <p:cNvPr id="6146" name="Picture 2"/>
          <p:cNvPicPr>
            <a:picLocks noChangeAspect="1" noChangeArrowheads="1"/>
          </p:cNvPicPr>
          <p:nvPr/>
        </p:nvPicPr>
        <p:blipFill>
          <a:blip r:embed="rId2" cstate="print"/>
          <a:srcRect/>
          <a:stretch>
            <a:fillRect/>
          </a:stretch>
        </p:blipFill>
        <p:spPr bwMode="auto">
          <a:xfrm>
            <a:off x="762000" y="2057400"/>
            <a:ext cx="76962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Data mining in action</a:t>
            </a:r>
            <a:endParaRPr lang="en-CA" dirty="0"/>
          </a:p>
        </p:txBody>
      </p:sp>
      <p:pic>
        <p:nvPicPr>
          <p:cNvPr id="4" name="Nasa's Voyager 1 probe transmits sounds from interstellar space.mp4">
            <a:hlinkClick r:id="" action="ppaction://media"/>
          </p:cNvPr>
          <p:cNvPicPr>
            <a:picLocks noGrp="1" noRot="1" noChangeAspect="1"/>
          </p:cNvPicPr>
          <p:nvPr>
            <p:ph idx="1"/>
            <a:videoFile r:link="rId1"/>
          </p:nvPr>
        </p:nvPicPr>
        <p:blipFill>
          <a:blip r:embed="rId3" cstate="print"/>
          <a:stretch>
            <a:fillRect/>
          </a:stretch>
        </p:blipFill>
        <p:spPr>
          <a:xfrm>
            <a:off x="838200" y="2057400"/>
            <a:ext cx="7924800" cy="42672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Decision Trees</a:t>
            </a:r>
            <a:endParaRPr lang="en-CA" dirty="0"/>
          </a:p>
        </p:txBody>
      </p:sp>
      <p:sp>
        <p:nvSpPr>
          <p:cNvPr id="3" name="Content Placeholder 2"/>
          <p:cNvSpPr>
            <a:spLocks noGrp="1"/>
          </p:cNvSpPr>
          <p:nvPr>
            <p:ph idx="1"/>
          </p:nvPr>
        </p:nvSpPr>
        <p:spPr/>
        <p:txBody>
          <a:bodyPr/>
          <a:lstStyle/>
          <a:p>
            <a:r>
              <a:rPr lang="en-CA" dirty="0" smtClean="0"/>
              <a:t>Poor scalability with increasingly large and complex data sets, as well as the existence of concise, well defined kernels make DTC a suitable candidate for hardware acceleration</a:t>
            </a:r>
            <a:r>
              <a:rPr lang="en-CA" dirty="0" smtClean="0"/>
              <a:t>.</a:t>
            </a:r>
          </a:p>
          <a:p>
            <a:r>
              <a:rPr lang="en-CA" dirty="0" smtClean="0"/>
              <a:t>Determining the split attribute and the split index is a critical component of the decision tree induction process</a:t>
            </a:r>
            <a:r>
              <a:rPr lang="en-CA" dirty="0" smtClean="0"/>
              <a:t>.</a:t>
            </a:r>
          </a:p>
          <a:p>
            <a:r>
              <a:rPr lang="en-CA" dirty="0" smtClean="0"/>
              <a:t>Splitting </a:t>
            </a:r>
            <a:r>
              <a:rPr lang="en-CA" dirty="0" smtClean="0"/>
              <a:t>criteria used is to minimize the Gini index of the </a:t>
            </a:r>
            <a:r>
              <a:rPr lang="en-CA" dirty="0" smtClean="0"/>
              <a:t>split.</a:t>
            </a:r>
            <a:endParaRPr lang="en-CA"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Decision Trees (Cont.)</a:t>
            </a:r>
            <a:endParaRPr lang="en-CA" dirty="0"/>
          </a:p>
        </p:txBody>
      </p:sp>
      <p:sp>
        <p:nvSpPr>
          <p:cNvPr id="3" name="Content Placeholder 2"/>
          <p:cNvSpPr>
            <a:spLocks noGrp="1"/>
          </p:cNvSpPr>
          <p:nvPr>
            <p:ph idx="1"/>
          </p:nvPr>
        </p:nvSpPr>
        <p:spPr/>
        <p:txBody>
          <a:bodyPr>
            <a:normAutofit fontScale="92500"/>
          </a:bodyPr>
          <a:lstStyle/>
          <a:p>
            <a:r>
              <a:rPr lang="en-CA" dirty="0" smtClean="0"/>
              <a:t>The Gini score is a mathematical measure of the inequality of a distribution. Computing the </a:t>
            </a:r>
            <a:r>
              <a:rPr lang="en-CA" dirty="0" smtClean="0"/>
              <a:t>Gini </a:t>
            </a:r>
            <a:r>
              <a:rPr lang="en-CA" dirty="0" smtClean="0"/>
              <a:t>value for a particular split index requires computing the frequency of each class in each of the partitions. Therefore a linear search is made for the optimum split value, by evaluating the Gini score for all possible splits. This process is repeated for each attribute, and the optimum split index over all attributes is chosen. The total complexity of this operation is O(|R|∗|A|), where |R| and |A| represent the number of records and the number of attributes, </a:t>
            </a:r>
            <a:r>
              <a:rPr lang="en-CA" dirty="0" smtClean="0"/>
              <a:t>respectively.</a:t>
            </a:r>
          </a:p>
          <a:p>
            <a:r>
              <a:rPr lang="en-CA" dirty="0" smtClean="0"/>
              <a:t>Several parallel Gini units used for speedup.</a:t>
            </a:r>
            <a:endParaRPr lang="en-CA"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Decision Trees (Cont.)</a:t>
            </a:r>
            <a:endParaRPr lang="en-CA" dirty="0"/>
          </a:p>
        </p:txBody>
      </p:sp>
      <p:sp>
        <p:nvSpPr>
          <p:cNvPr id="3" name="Content Placeholder 2"/>
          <p:cNvSpPr>
            <a:spLocks noGrp="1"/>
          </p:cNvSpPr>
          <p:nvPr>
            <p:ph idx="1"/>
          </p:nvPr>
        </p:nvSpPr>
        <p:spPr/>
        <p:txBody>
          <a:bodyPr/>
          <a:lstStyle/>
          <a:p>
            <a:r>
              <a:rPr lang="en-CA" dirty="0" smtClean="0"/>
              <a:t>Bitmaps used for generating class ID’s required to compute Gini score sent to the DTC Controller.</a:t>
            </a:r>
          </a:p>
          <a:p>
            <a:r>
              <a:rPr lang="en-CA" dirty="0" smtClean="0"/>
              <a:t>Absolute </a:t>
            </a:r>
            <a:r>
              <a:rPr lang="en-CA" dirty="0" smtClean="0"/>
              <a:t>value of the Gini score computed is irrelevant to the </a:t>
            </a:r>
            <a:r>
              <a:rPr lang="en-CA" dirty="0" smtClean="0"/>
              <a:t>algorithm.</a:t>
            </a:r>
          </a:p>
          <a:p>
            <a:r>
              <a:rPr lang="en-CA" dirty="0" smtClean="0"/>
              <a:t>Simplification of the </a:t>
            </a:r>
            <a:r>
              <a:rPr lang="en-CA" dirty="0" smtClean="0"/>
              <a:t>Gini computation to require minimal hardware resources, while generating the same value of split position and split </a:t>
            </a:r>
            <a:r>
              <a:rPr lang="en-CA" dirty="0" smtClean="0"/>
              <a:t>attribute.</a:t>
            </a:r>
          </a:p>
          <a:p>
            <a:r>
              <a:rPr lang="en-CA" dirty="0" smtClean="0"/>
              <a:t>A speedup </a:t>
            </a:r>
            <a:r>
              <a:rPr lang="en-CA" dirty="0" smtClean="0"/>
              <a:t>of 5.58x over the software implementation </a:t>
            </a:r>
            <a:r>
              <a:rPr lang="en-CA" dirty="0" smtClean="0"/>
              <a:t>with usage of 16 Gini units.</a:t>
            </a:r>
          </a:p>
          <a:p>
            <a:r>
              <a:rPr lang="en-CA" dirty="0" smtClean="0"/>
              <a:t>Higher speedups possible using large-capacity FPGA’s.</a:t>
            </a:r>
            <a:endParaRPr lang="en-CA"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Decision Trees (Cont.)</a:t>
            </a:r>
            <a:endParaRPr lang="en-CA" dirty="0"/>
          </a:p>
        </p:txBody>
      </p:sp>
      <p:pic>
        <p:nvPicPr>
          <p:cNvPr id="7170" name="Picture 2"/>
          <p:cNvPicPr>
            <a:picLocks noChangeAspect="1" noChangeArrowheads="1"/>
          </p:cNvPicPr>
          <p:nvPr/>
        </p:nvPicPr>
        <p:blipFill>
          <a:blip r:embed="rId2" cstate="print"/>
          <a:srcRect/>
          <a:stretch>
            <a:fillRect/>
          </a:stretch>
        </p:blipFill>
        <p:spPr bwMode="auto">
          <a:xfrm>
            <a:off x="1219200" y="1981200"/>
            <a:ext cx="64770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Conclusion</a:t>
            </a:r>
            <a:endParaRPr lang="en-CA" dirty="0"/>
          </a:p>
        </p:txBody>
      </p:sp>
      <p:sp>
        <p:nvSpPr>
          <p:cNvPr id="3" name="Content Placeholder 2"/>
          <p:cNvSpPr>
            <a:spLocks noGrp="1"/>
          </p:cNvSpPr>
          <p:nvPr>
            <p:ph idx="1"/>
          </p:nvPr>
        </p:nvSpPr>
        <p:spPr/>
        <p:txBody>
          <a:bodyPr/>
          <a:lstStyle/>
          <a:p>
            <a:r>
              <a:rPr lang="en-CA" dirty="0" smtClean="0"/>
              <a:t>As data set sizes exponentially increase, conventional data mining applications are unable to scale up to the computational demands of these inputs</a:t>
            </a:r>
            <a:r>
              <a:rPr lang="en-CA" dirty="0" smtClean="0"/>
              <a:t>.</a:t>
            </a:r>
          </a:p>
          <a:p>
            <a:r>
              <a:rPr lang="en-CA" dirty="0" smtClean="0"/>
              <a:t>Hardware acceleration an attractive option.</a:t>
            </a:r>
          </a:p>
          <a:p>
            <a:r>
              <a:rPr lang="en-CA" dirty="0" smtClean="0"/>
              <a:t>Generic data mining system proposed for reconfigurable logic.</a:t>
            </a:r>
          </a:p>
          <a:p>
            <a:r>
              <a:rPr lang="en-CA" dirty="0" smtClean="0"/>
              <a:t>Appreciable speedups can be obtained.</a:t>
            </a:r>
          </a:p>
          <a:p>
            <a:r>
              <a:rPr lang="en-CA" dirty="0" smtClean="0"/>
              <a:t>Field is still in its infancy.</a:t>
            </a:r>
          </a:p>
          <a:p>
            <a:r>
              <a:rPr lang="en-CA" dirty="0" smtClean="0"/>
              <a:t>I ♥ HLS!</a:t>
            </a:r>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Need for data mining</a:t>
            </a:r>
            <a:endParaRPr lang="en-CA" dirty="0"/>
          </a:p>
        </p:txBody>
      </p:sp>
      <p:sp>
        <p:nvSpPr>
          <p:cNvPr id="3" name="Content Placeholder 2"/>
          <p:cNvSpPr>
            <a:spLocks noGrp="1"/>
          </p:cNvSpPr>
          <p:nvPr>
            <p:ph idx="1"/>
          </p:nvPr>
        </p:nvSpPr>
        <p:spPr/>
        <p:txBody>
          <a:bodyPr/>
          <a:lstStyle/>
          <a:p>
            <a:r>
              <a:rPr lang="en-CA" dirty="0" smtClean="0"/>
              <a:t>Lots of questions can be answered via data mining</a:t>
            </a:r>
          </a:p>
          <a:p>
            <a:pPr>
              <a:buFont typeface="Wingdings" pitchFamily="2" charset="2"/>
              <a:buChar char="Ø"/>
            </a:pPr>
            <a:r>
              <a:rPr lang="en-CA" dirty="0" smtClean="0"/>
              <a:t>What goods should be promoted to this customer?</a:t>
            </a:r>
          </a:p>
          <a:p>
            <a:pPr>
              <a:buFont typeface="Wingdings" pitchFamily="2" charset="2"/>
              <a:buChar char="Ø"/>
            </a:pPr>
            <a:r>
              <a:rPr lang="en-CA" dirty="0" smtClean="0"/>
              <a:t>What medical diagnosis should be assigned to this patient?</a:t>
            </a:r>
          </a:p>
          <a:p>
            <a:pPr>
              <a:buFont typeface="Wingdings" pitchFamily="2" charset="2"/>
              <a:buChar char="Ø"/>
            </a:pPr>
            <a:r>
              <a:rPr lang="en-CA" dirty="0" smtClean="0"/>
              <a:t>How should load balancing be performed with regards to traffic on the Internet?</a:t>
            </a:r>
            <a:endParaRPr lang="en-CA" dirty="0" smtClean="0"/>
          </a:p>
          <a:p>
            <a:pPr>
              <a:buNone/>
            </a:pPr>
            <a:endParaRPr lang="en-CA" dirty="0" smtClean="0"/>
          </a:p>
          <a:p>
            <a:pPr>
              <a:buFont typeface="Wingdings" pitchFamily="2" charset="2"/>
              <a:buChar char="Ø"/>
            </a:pPr>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 Types of data mining models</a:t>
            </a:r>
            <a:endParaRPr lang="en-CA" dirty="0"/>
          </a:p>
        </p:txBody>
      </p:sp>
      <p:sp>
        <p:nvSpPr>
          <p:cNvPr id="3" name="Content Placeholder 2"/>
          <p:cNvSpPr>
            <a:spLocks noGrp="1"/>
          </p:cNvSpPr>
          <p:nvPr>
            <p:ph idx="1"/>
          </p:nvPr>
        </p:nvSpPr>
        <p:spPr/>
        <p:txBody>
          <a:bodyPr/>
          <a:lstStyle/>
          <a:p>
            <a:r>
              <a:rPr lang="en-CA" dirty="0" smtClean="0"/>
              <a:t>Two main types:</a:t>
            </a:r>
          </a:p>
          <a:p>
            <a:pPr>
              <a:buFont typeface="Wingdings" pitchFamily="2" charset="2"/>
              <a:buChar char="Ø"/>
            </a:pPr>
            <a:r>
              <a:rPr lang="en-CA" dirty="0" smtClean="0"/>
              <a:t>Predictive - </a:t>
            </a:r>
            <a:r>
              <a:rPr lang="en-CA" dirty="0" smtClean="0"/>
              <a:t> data with known results </a:t>
            </a:r>
            <a:r>
              <a:rPr lang="en-CA" dirty="0" smtClean="0"/>
              <a:t>used to </a:t>
            </a:r>
            <a:r>
              <a:rPr lang="en-CA" dirty="0" smtClean="0"/>
              <a:t>develop a model </a:t>
            </a:r>
            <a:r>
              <a:rPr lang="en-CA" dirty="0" smtClean="0"/>
              <a:t>for explicitly predicting </a:t>
            </a:r>
            <a:r>
              <a:rPr lang="en-CA" dirty="0" smtClean="0"/>
              <a:t>values</a:t>
            </a:r>
            <a:r>
              <a:rPr lang="en-CA" dirty="0" smtClean="0"/>
              <a:t>.</a:t>
            </a:r>
          </a:p>
          <a:p>
            <a:pPr>
              <a:buFont typeface="Wingdings" pitchFamily="2" charset="2"/>
              <a:buChar char="Ø"/>
            </a:pPr>
            <a:r>
              <a:rPr lang="en-CA" dirty="0" smtClean="0"/>
              <a:t>Descriptive – Used to describe </a:t>
            </a:r>
            <a:r>
              <a:rPr lang="en-CA" dirty="0" smtClean="0"/>
              <a:t>patterns in existing </a:t>
            </a:r>
            <a:r>
              <a:rPr lang="en-CA" dirty="0" smtClean="0"/>
              <a:t>data.</a:t>
            </a:r>
          </a:p>
          <a:p>
            <a:pPr>
              <a:buFont typeface="Arial" pitchFamily="34" charset="0"/>
              <a:buChar char="•"/>
            </a:pPr>
            <a:r>
              <a:rPr lang="en-CA" dirty="0" smtClean="0"/>
              <a:t>Abstract representations of reality.</a:t>
            </a:r>
          </a:p>
          <a:p>
            <a:pPr>
              <a:buFont typeface="Arial" pitchFamily="34" charset="0"/>
              <a:buChar char="•"/>
            </a:pPr>
            <a:r>
              <a:rPr lang="en-CA" dirty="0" smtClean="0"/>
              <a:t>Can be used as guides for understanding business and suggesting actions.</a:t>
            </a:r>
            <a:r>
              <a:rPr lang="en-CA" dirty="0" smtClean="0"/>
              <a:t> </a:t>
            </a:r>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458200" cy="1143000"/>
          </a:xfrm>
        </p:spPr>
        <p:txBody>
          <a:bodyPr>
            <a:normAutofit fontScale="90000"/>
          </a:bodyPr>
          <a:lstStyle/>
          <a:p>
            <a:r>
              <a:rPr lang="en-CA" dirty="0" smtClean="0"/>
              <a:t>Examples of data mining algorithms</a:t>
            </a:r>
            <a:endParaRPr lang="en-CA" dirty="0"/>
          </a:p>
        </p:txBody>
      </p:sp>
      <p:sp>
        <p:nvSpPr>
          <p:cNvPr id="3" name="Content Placeholder 2"/>
          <p:cNvSpPr>
            <a:spLocks noGrp="1"/>
          </p:cNvSpPr>
          <p:nvPr>
            <p:ph idx="1"/>
          </p:nvPr>
        </p:nvSpPr>
        <p:spPr/>
        <p:txBody>
          <a:bodyPr>
            <a:normAutofit lnSpcReduction="10000"/>
          </a:bodyPr>
          <a:lstStyle/>
          <a:p>
            <a:r>
              <a:rPr lang="en-CA" dirty="0" smtClean="0"/>
              <a:t>C4.5</a:t>
            </a:r>
          </a:p>
          <a:p>
            <a:r>
              <a:rPr lang="en-CA" dirty="0" smtClean="0"/>
              <a:t>K-means</a:t>
            </a:r>
          </a:p>
          <a:p>
            <a:r>
              <a:rPr lang="en-CA" dirty="0" smtClean="0"/>
              <a:t>Support Vector Machines</a:t>
            </a:r>
          </a:p>
          <a:p>
            <a:r>
              <a:rPr lang="en-CA" dirty="0" smtClean="0"/>
              <a:t>Apriori</a:t>
            </a:r>
          </a:p>
          <a:p>
            <a:r>
              <a:rPr lang="en-CA" dirty="0" smtClean="0"/>
              <a:t>Expectation-Maximization (EM)</a:t>
            </a:r>
          </a:p>
          <a:p>
            <a:r>
              <a:rPr lang="en-CA" dirty="0" smtClean="0"/>
              <a:t>PageRank</a:t>
            </a:r>
          </a:p>
          <a:p>
            <a:r>
              <a:rPr lang="en-CA" dirty="0" smtClean="0"/>
              <a:t>Adaboost</a:t>
            </a:r>
          </a:p>
          <a:p>
            <a:r>
              <a:rPr lang="en-CA" dirty="0" smtClean="0"/>
              <a:t>kNN</a:t>
            </a:r>
          </a:p>
          <a:p>
            <a:r>
              <a:rPr lang="en-CA" dirty="0" smtClean="0"/>
              <a:t>Naive Bayes</a:t>
            </a:r>
          </a:p>
          <a:p>
            <a:r>
              <a:rPr lang="en-CA" dirty="0" smtClean="0"/>
              <a:t>CART</a:t>
            </a:r>
            <a:endParaRPr lang="en-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C4.5</a:t>
            </a:r>
            <a:endParaRPr lang="en-CA" dirty="0"/>
          </a:p>
        </p:txBody>
      </p:sp>
      <p:sp>
        <p:nvSpPr>
          <p:cNvPr id="3" name="Content Placeholder 2"/>
          <p:cNvSpPr>
            <a:spLocks noGrp="1"/>
          </p:cNvSpPr>
          <p:nvPr>
            <p:ph idx="1"/>
          </p:nvPr>
        </p:nvSpPr>
        <p:spPr/>
        <p:txBody>
          <a:bodyPr>
            <a:normAutofit lnSpcReduction="10000"/>
          </a:bodyPr>
          <a:lstStyle/>
          <a:p>
            <a:r>
              <a:rPr lang="en-CA" dirty="0" smtClean="0"/>
              <a:t>Given a set S of cases, C4.5 first grows an initial tree using the divide-and-conquer algorithm as follows</a:t>
            </a:r>
            <a:r>
              <a:rPr lang="en-CA" dirty="0" smtClean="0"/>
              <a:t>:</a:t>
            </a:r>
          </a:p>
          <a:p>
            <a:r>
              <a:rPr lang="en-CA" dirty="0" smtClean="0"/>
              <a:t> If </a:t>
            </a:r>
            <a:r>
              <a:rPr lang="en-CA" dirty="0" smtClean="0"/>
              <a:t>all the cases in S belong to the same class or S is small, the tree is a leaf labeled with the most frequent class in S. </a:t>
            </a:r>
            <a:endParaRPr lang="en-CA" dirty="0" smtClean="0"/>
          </a:p>
          <a:p>
            <a:r>
              <a:rPr lang="en-CA" dirty="0" smtClean="0"/>
              <a:t>Otherwise</a:t>
            </a:r>
            <a:r>
              <a:rPr lang="en-CA" dirty="0" smtClean="0"/>
              <a:t>, choose a test based on a single attribute with two or more outcomes. Make this test the root of the tree with one branch for each outcome of the test, partition S into corresponding subsets S1, S2,... according to the outcome for each case, and apply the same procedure recursively to each subset.</a:t>
            </a:r>
            <a:endParaRPr lang="en-C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C4.5 (Cont.)</a:t>
            </a:r>
            <a:endParaRPr lang="en-CA" dirty="0"/>
          </a:p>
        </p:txBody>
      </p:sp>
      <p:sp>
        <p:nvSpPr>
          <p:cNvPr id="3" name="Content Placeholder 2"/>
          <p:cNvSpPr>
            <a:spLocks noGrp="1"/>
          </p:cNvSpPr>
          <p:nvPr>
            <p:ph idx="1"/>
          </p:nvPr>
        </p:nvSpPr>
        <p:spPr/>
        <p:txBody>
          <a:bodyPr>
            <a:normAutofit lnSpcReduction="10000"/>
          </a:bodyPr>
          <a:lstStyle/>
          <a:p>
            <a:r>
              <a:rPr lang="en-CA" dirty="0" smtClean="0"/>
              <a:t>Two heuristic criteria used to rank possible tests:</a:t>
            </a:r>
          </a:p>
          <a:p>
            <a:pPr>
              <a:buFont typeface="Wingdings" pitchFamily="2" charset="2"/>
              <a:buChar char="Ø"/>
            </a:pPr>
            <a:r>
              <a:rPr lang="en-CA" dirty="0" smtClean="0"/>
              <a:t>Information gain -</a:t>
            </a:r>
            <a:r>
              <a:rPr lang="en-CA" dirty="0" smtClean="0"/>
              <a:t> </a:t>
            </a:r>
            <a:r>
              <a:rPr lang="en-CA" dirty="0" smtClean="0"/>
              <a:t>minimizes </a:t>
            </a:r>
            <a:r>
              <a:rPr lang="en-CA" dirty="0" smtClean="0"/>
              <a:t>the total entropy of the subsets {Si } (but is heavily biased towards tests with numerous outcomes</a:t>
            </a:r>
            <a:r>
              <a:rPr lang="en-CA" dirty="0" smtClean="0"/>
              <a:t>)</a:t>
            </a:r>
          </a:p>
          <a:p>
            <a:pPr>
              <a:buFont typeface="Wingdings" pitchFamily="2" charset="2"/>
              <a:buChar char="Ø"/>
            </a:pPr>
            <a:r>
              <a:rPr lang="en-CA" dirty="0" smtClean="0"/>
              <a:t>Default </a:t>
            </a:r>
            <a:r>
              <a:rPr lang="en-CA" dirty="0" smtClean="0"/>
              <a:t>gain ratio </a:t>
            </a:r>
            <a:r>
              <a:rPr lang="en-CA" dirty="0" smtClean="0"/>
              <a:t>- divides </a:t>
            </a:r>
            <a:r>
              <a:rPr lang="en-CA" dirty="0" smtClean="0"/>
              <a:t>information gain by the information provided by the test </a:t>
            </a:r>
            <a:r>
              <a:rPr lang="en-CA" dirty="0" smtClean="0"/>
              <a:t>outcomes.</a:t>
            </a:r>
          </a:p>
          <a:p>
            <a:pPr>
              <a:buFont typeface="Arial" pitchFamily="34" charset="0"/>
              <a:buChar char="•"/>
            </a:pPr>
            <a:r>
              <a:rPr lang="en-CA" dirty="0" smtClean="0"/>
              <a:t>Limitations:</a:t>
            </a:r>
          </a:p>
          <a:p>
            <a:pPr>
              <a:buFont typeface="Wingdings" pitchFamily="2" charset="2"/>
              <a:buChar char="Ø"/>
            </a:pPr>
            <a:r>
              <a:rPr lang="en-CA" dirty="0" smtClean="0"/>
              <a:t>Complex rule-set classifiers.</a:t>
            </a:r>
          </a:p>
          <a:p>
            <a:pPr>
              <a:buFont typeface="Wingdings" pitchFamily="2" charset="2"/>
              <a:buChar char="Ø"/>
            </a:pPr>
            <a:r>
              <a:rPr lang="en-CA" dirty="0" smtClean="0"/>
              <a:t>Large amounts of CPU time and memory.</a:t>
            </a:r>
          </a:p>
          <a:p>
            <a:pPr>
              <a:buFont typeface="Wingdings" pitchFamily="2" charset="2"/>
              <a:buChar char="Ø"/>
            </a:pPr>
            <a:r>
              <a:rPr lang="en-CA" dirty="0" smtClean="0"/>
              <a:t>Accuracy greatly affected by omission of test cases.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561</TotalTime>
  <Words>2742</Words>
  <Application>Microsoft Office PowerPoint</Application>
  <PresentationFormat>On-screen Show (4:3)</PresentationFormat>
  <Paragraphs>239</Paragraphs>
  <Slides>44</Slides>
  <Notes>1</Notes>
  <HiddenSlides>0</HiddenSlides>
  <MMClips>1</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Flow</vt:lpstr>
      <vt:lpstr>High-Level Synthesis using Data Mining Algorithms</vt:lpstr>
      <vt:lpstr>Agenda</vt:lpstr>
      <vt:lpstr> What is data mining?</vt:lpstr>
      <vt:lpstr>Data mining in action</vt:lpstr>
      <vt:lpstr>        Need for data mining</vt:lpstr>
      <vt:lpstr> Types of data mining models</vt:lpstr>
      <vt:lpstr>Examples of data mining algorithms</vt:lpstr>
      <vt:lpstr>                       C4.5</vt:lpstr>
      <vt:lpstr>                  C4.5 (Cont.)</vt:lpstr>
      <vt:lpstr>                   K-means</vt:lpstr>
      <vt:lpstr>            K-means (Cont.)</vt:lpstr>
      <vt:lpstr>            K-means (Cont.)</vt:lpstr>
      <vt:lpstr>      Support Vector Machines</vt:lpstr>
      <vt:lpstr> Support Vector Machines (Cont.)</vt:lpstr>
      <vt:lpstr>                      Apriori</vt:lpstr>
      <vt:lpstr>                Apriori (Cont.)</vt:lpstr>
      <vt:lpstr>      Expectation Maximization (EM)</vt:lpstr>
      <vt:lpstr>                    PageRank</vt:lpstr>
      <vt:lpstr>             PageRank (Cont.)</vt:lpstr>
      <vt:lpstr>                    Adaboost</vt:lpstr>
      <vt:lpstr>           Adaboost (Cont.)</vt:lpstr>
      <vt:lpstr>                         kNN</vt:lpstr>
      <vt:lpstr>                 kNN (Cont.)</vt:lpstr>
      <vt:lpstr>                 Naive Bayes</vt:lpstr>
      <vt:lpstr>           Naive Bayes (Cont.)</vt:lpstr>
      <vt:lpstr>                        CART</vt:lpstr>
      <vt:lpstr>                   CART (Cont.)</vt:lpstr>
      <vt:lpstr>                 CART (Cont.)</vt:lpstr>
      <vt:lpstr> Comparison of software performance </vt:lpstr>
      <vt:lpstr> Comparison of software performance (Cont.)</vt:lpstr>
      <vt:lpstr> Comparison of software performance (Cont.)</vt:lpstr>
      <vt:lpstr>    Need for hardware acceleration</vt:lpstr>
      <vt:lpstr>    Research (past and present)</vt:lpstr>
      <vt:lpstr>Research (past and present) (Cont.)</vt:lpstr>
      <vt:lpstr>    Role of High Level Synthesis</vt:lpstr>
      <vt:lpstr>    Role of High-Level Synthesis</vt:lpstr>
      <vt:lpstr>      Impact on performance</vt:lpstr>
      <vt:lpstr>  K-Means and fuzzy K-Means</vt:lpstr>
      <vt:lpstr> K-Means and fuzzy K-Means (Cont.)</vt:lpstr>
      <vt:lpstr>               Decision Trees</vt:lpstr>
      <vt:lpstr>         Decision Trees (Cont.)</vt:lpstr>
      <vt:lpstr>        Decision Trees (Cont.)</vt:lpstr>
      <vt:lpstr>           Decision Trees (Cont.)</vt:lpstr>
      <vt:lpstr>                    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High-Level Synthesis using Data Mining Algorithms</dc:title>
  <dc:creator>Owner</dc:creator>
  <cp:lastModifiedBy>Venkatesh</cp:lastModifiedBy>
  <cp:revision>90</cp:revision>
  <dcterms:created xsi:type="dcterms:W3CDTF">2006-08-16T00:00:00Z</dcterms:created>
  <dcterms:modified xsi:type="dcterms:W3CDTF">2015-04-02T05:47:54Z</dcterms:modified>
</cp:coreProperties>
</file>