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4" r:id="rId3"/>
    <p:sldId id="505" r:id="rId4"/>
    <p:sldId id="547" r:id="rId5"/>
    <p:sldId id="536" r:id="rId6"/>
    <p:sldId id="548" r:id="rId7"/>
    <p:sldId id="549" r:id="rId8"/>
    <p:sldId id="550" r:id="rId9"/>
    <p:sldId id="563" r:id="rId10"/>
    <p:sldId id="564" r:id="rId11"/>
    <p:sldId id="565" r:id="rId12"/>
    <p:sldId id="567" r:id="rId13"/>
    <p:sldId id="566" r:id="rId14"/>
    <p:sldId id="568" r:id="rId15"/>
    <p:sldId id="506" r:id="rId16"/>
    <p:sldId id="454" r:id="rId17"/>
    <p:sldId id="551" r:id="rId18"/>
    <p:sldId id="552" r:id="rId19"/>
    <p:sldId id="554" r:id="rId20"/>
    <p:sldId id="555" r:id="rId21"/>
    <p:sldId id="556" r:id="rId22"/>
    <p:sldId id="558" r:id="rId23"/>
    <p:sldId id="557" r:id="rId24"/>
    <p:sldId id="559" r:id="rId25"/>
    <p:sldId id="560" r:id="rId26"/>
    <p:sldId id="561" r:id="rId27"/>
    <p:sldId id="516" r:id="rId28"/>
    <p:sldId id="517" r:id="rId29"/>
    <p:sldId id="562" r:id="rId30"/>
    <p:sldId id="391" r:id="rId3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5"/>
    <p:restoredTop sz="92318"/>
  </p:normalViewPr>
  <p:slideViewPr>
    <p:cSldViewPr snapToGrid="0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01DD-FA6E-5649-B8B9-9CB7FEDFF6D2}" type="datetimeFigureOut">
              <a:rPr lang="en-IT" smtClean="0"/>
              <a:t>2/10/24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F56AC-3B4F-CF44-9EF2-45C26978F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38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70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57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55C1-23E7-485A-0A4E-1F184D65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93C4-DCD5-93A8-535F-857AA1FA7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FD17-3B0A-FBF0-E8B1-EB75B1EA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3EDF-04B3-9F44-91D4-A7AFF2C7763D}" type="datetime1">
              <a:rPr lang="en-IN" smtClean="0"/>
              <a:t>10/02/24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4D36-2E35-7FA0-A8D3-C43E94D1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CF26-E9C8-9F3E-7362-E0F081EF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087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13EF-B295-1FF6-5949-83DAFCC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667B9-6DEC-BC83-05CF-36D3BD49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B43A-6DDB-21CA-1895-63717270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5318-D6E1-A74E-B0E1-E44ABBBEB34B}" type="datetime1">
              <a:rPr lang="en-IN" smtClean="0"/>
              <a:t>10/02/24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4489-E3A0-E17B-98A5-17CF504D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F4F9-F48F-8BC6-2935-3C14EA6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563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16D7-2A7C-1539-52B2-113ECE51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EB618-DDA3-9D28-0CB6-600E703D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67A3-9F9F-2608-D2BF-BB78A55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422-61CC-5043-9A27-BD69B14FC094}" type="datetime1">
              <a:rPr lang="en-IN" smtClean="0"/>
              <a:t>10/02/24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C1FA-164B-FA92-21D7-A47E9970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F1E4-CA3D-FE98-BF0E-B9C9900A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9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09FF-A421-3E5C-33DC-01C995BB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497-F559-92AA-8E92-63294ED4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721-D2F5-D2C2-F822-976D6784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F15-1EDE-8347-9E79-C0DD150D6DA4}" type="datetime1">
              <a:rPr lang="en-IN" smtClean="0"/>
              <a:t>10/02/24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5D61-F0A8-9AB4-E0DB-C390059A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D843-AC36-35D0-29A0-01DB665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9C31BB6-3526-7DED-922E-5EAFF75C3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10965434" y="6102703"/>
            <a:ext cx="1233932" cy="78034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C86CD45-739F-81CB-8A00-2673FEED76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5786814"/>
            <a:ext cx="2037334" cy="10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10B2-6A51-22B1-EF61-696217B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9414-B02C-1E13-214F-47C0381C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A08F-E4FD-A8F4-8706-D33AE9EB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7F6E-FBE2-1249-8677-94E90D147166}" type="datetime1">
              <a:rPr lang="en-IN" smtClean="0"/>
              <a:t>10/02/24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F7AA-A974-5770-828D-A041C08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D76-9EC9-DFFE-1027-BAC27594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23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0248-32B8-BDFD-F4DB-A8484AF2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B8BF-A6B0-B724-2861-1AC5DC5B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24D5-18C1-D160-CC09-0396ACD0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94B7-8744-9D4F-AC52-6F5766C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C62F-619A-3647-85E5-B619FDB4DC78}" type="datetime1">
              <a:rPr lang="en-IN" smtClean="0"/>
              <a:t>10/02/24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F924D-1EA0-BA13-3C3A-0C10F417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9D94-BD04-B9D5-44A6-AAD31E1E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9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5835-88AD-EF9C-382A-12263474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96AE-2CCF-7A99-CC57-4E9035BC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EA441-D4C0-F55C-616E-5B8D3EA0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6B55-81BF-DB63-9AC3-CCEF5518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1FD7-83B3-ED5B-D050-221532AC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19B5C-0DE3-ABE0-4A2E-D1360EF2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2BC0-8E43-0B44-BA0D-799220A66D90}" type="datetime1">
              <a:rPr lang="en-IN" smtClean="0"/>
              <a:t>10/02/24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3FC7-30DC-49F3-5920-0385EDE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8D322-A577-BDB4-6E97-F9EE998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3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B853-3325-414B-1A07-2AF69E3D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8C3C8-5E5C-05F4-78C0-6DA4991D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B2A3-A266-434A-B03F-B0036A55EDD1}" type="datetime1">
              <a:rPr lang="en-IN" smtClean="0"/>
              <a:t>10/02/24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F26E-508A-0910-B783-AC8D491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95A38-F37D-7574-9511-65B3E1C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7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7F71F-05B5-420F-80C3-42B0CEF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5C9C-94FA-114A-9239-709938920301}" type="datetime1">
              <a:rPr lang="en-IN" smtClean="0"/>
              <a:t>10/02/24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517E4-3CDF-B3D6-AC17-3494321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9E05F-D2F3-B958-4553-75050214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76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193E-F21E-88C6-6ACC-EBBF0D7A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B6B3-7160-D7B9-9526-750D1EA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B1A7-BA6E-09B2-A42D-0D762936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A43A-AFD4-299D-9AC0-41BE28AA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1959-0228-814C-B8C3-FC4265B84AFD}" type="datetime1">
              <a:rPr lang="en-IN" smtClean="0"/>
              <a:t>10/02/24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C43B2-F0A1-3943-F7DB-CFF11E9E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BC62-06B3-A9DE-A5B3-AD546E3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720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05AE-6695-E682-4FD3-08739A91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1064F-AAF1-33CB-DE20-9F7DB070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EA19-EB8B-2713-FCCA-DDAF159B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9F10-84E3-2AEB-8AD8-8357F31A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AC3-17FF-F64E-A8EB-9F205DBE77D4}" type="datetime1">
              <a:rPr lang="en-IN" smtClean="0"/>
              <a:t>10/02/24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6797-7B95-8998-86D3-794F5785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DEBD-0878-CC9C-C3B7-C0C7D9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446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DC9D4-5F6B-12D3-3333-DB8A1740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0409-24B6-494E-2BF9-9EFFC11F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78B3-D8F4-D31B-8B5C-A8A07654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5614-A1E1-A443-97BB-515B0C8D6B84}" type="datetime1">
              <a:rPr lang="en-IN" smtClean="0"/>
              <a:t>10/02/24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D910-2B8F-8A39-8B7B-AEBB0196A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1156-1C85-6C97-B683-0BE22938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1BA12D7-1ADD-947A-5A2F-95F8BEF1A8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4000"/>
          </a:blip>
          <a:stretch>
            <a:fillRect/>
          </a:stretch>
        </p:blipFill>
        <p:spPr>
          <a:xfrm>
            <a:off x="0" y="5786814"/>
            <a:ext cx="2037334" cy="1050172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582B9AF-18F7-1262-D9E7-471E80321E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14000"/>
          </a:blip>
          <a:stretch>
            <a:fillRect/>
          </a:stretch>
        </p:blipFill>
        <p:spPr>
          <a:xfrm>
            <a:off x="10965434" y="6102703"/>
            <a:ext cx="1233932" cy="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arthikvaidhyanathan.com/" TargetMode="External"/><Relationship Id="rId2" Type="http://schemas.openxmlformats.org/officeDocument/2006/relationships/hyperlink" Target="karthik.vaidhyanathan@iiit.ac.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reepngimg.com/png/63843-thank-discord-media-thought-social-think-emoj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karthikv1392.github.io/cs6401_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karthikvaidhyanathan.com/" TargetMode="External"/><Relationship Id="rId4" Type="http://schemas.openxmlformats.org/officeDocument/2006/relationships/hyperlink" Target="mailto:karthik.vaidhyanathan@iiit.ac.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here2there.ca/principles-focused-evalu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CA4ED-E44A-BD8D-624B-F2573A8F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72" y="678279"/>
            <a:ext cx="6734318" cy="30720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Design Patterns: An Introduction</a:t>
            </a:r>
            <a:endParaRPr lang="en-IT" dirty="0"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0474-B17C-FD2C-C463-01F231A9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8" y="3748997"/>
            <a:ext cx="5221185" cy="2102108"/>
          </a:xfrm>
        </p:spPr>
        <p:txBody>
          <a:bodyPr anchor="t">
            <a:normAutofit/>
          </a:bodyPr>
          <a:lstStyle/>
          <a:p>
            <a:r>
              <a:rPr lang="en-IT" sz="2200" b="1">
                <a:latin typeface="Cambria" panose="02040503050406030204" pitchFamily="18" charset="0"/>
              </a:rPr>
              <a:t>CS6.</a:t>
            </a:r>
            <a:r>
              <a:rPr lang="en-US" sz="2200" b="1" dirty="0">
                <a:latin typeface="Cambria" panose="02040503050406030204" pitchFamily="18" charset="0"/>
              </a:rPr>
              <a:t>4</a:t>
            </a:r>
            <a:r>
              <a:rPr lang="en-IT" sz="2200" b="1">
                <a:latin typeface="Cambria" panose="02040503050406030204" pitchFamily="18" charset="0"/>
              </a:rPr>
              <a:t>01 Software </a:t>
            </a:r>
            <a:r>
              <a:rPr lang="en-IT" sz="2200" b="1" dirty="0">
                <a:latin typeface="Cambria" panose="02040503050406030204" pitchFamily="18" charset="0"/>
              </a:rPr>
              <a:t>Engineering</a:t>
            </a:r>
          </a:p>
          <a:p>
            <a:endParaRPr lang="en-IT" sz="2200" dirty="0">
              <a:latin typeface="Cambria" panose="02040503050406030204" pitchFamily="18" charset="0"/>
            </a:endParaRPr>
          </a:p>
          <a:p>
            <a:r>
              <a:rPr lang="en-IT" sz="2200">
                <a:latin typeface="Cambria" panose="02040503050406030204" pitchFamily="18" charset="0"/>
              </a:rPr>
              <a:t>Dr</a:t>
            </a:r>
            <a:r>
              <a:rPr lang="en-IT" sz="2200" dirty="0">
                <a:latin typeface="Cambria" panose="02040503050406030204" pitchFamily="18" charset="0"/>
              </a:rPr>
              <a:t>. </a:t>
            </a:r>
            <a:r>
              <a:rPr lang="en-IT" sz="2200">
                <a:latin typeface="Cambria" panose="02040503050406030204" pitchFamily="18" charset="0"/>
              </a:rPr>
              <a:t>Karthik Vaidhyanthan</a:t>
            </a:r>
            <a:endParaRPr lang="en-US" sz="22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hlinkClick r:id="rId2"/>
              </a:rPr>
              <a:t>karthik.vaidhyanathan@iiit.ac.in</a:t>
            </a:r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sz="1800" dirty="0" err="1">
                <a:latin typeface="Cambria" panose="02040503050406030204" pitchFamily="18" charset="0"/>
                <a:hlinkClick r:id="rId3"/>
              </a:rPr>
              <a:t>karthikvaidhyanathan.com</a:t>
            </a:r>
            <a:endParaRPr lang="en-US" sz="1800" dirty="0">
              <a:latin typeface="Cambria" panose="02040503050406030204" pitchFamily="18" charset="0"/>
            </a:endParaRPr>
          </a:p>
          <a:p>
            <a:endParaRPr lang="en-IT" sz="2200" dirty="0">
              <a:latin typeface="Cambria" panose="02040503050406030204" pitchFamily="18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84E1552-D05F-5FFC-1A56-F8C960EF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440" y="2055903"/>
            <a:ext cx="4341808" cy="27461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957A8F7-9198-7C0F-0E9D-18968D80E7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9000"/>
          </a:blip>
          <a:stretch>
            <a:fillRect/>
          </a:stretch>
        </p:blipFill>
        <p:spPr>
          <a:xfrm>
            <a:off x="0" y="5556726"/>
            <a:ext cx="2360601" cy="12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0" y="448665"/>
            <a:ext cx="11741423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General Responsibility Assignment Software Patterns or Principles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10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423518" y="1042790"/>
            <a:ext cx="1113536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Information Expert: </a:t>
            </a:r>
            <a:r>
              <a:rPr lang="en-GB" sz="2400" dirty="0">
                <a:latin typeface="Cambria" panose="02040503050406030204" pitchFamily="18" charset="0"/>
              </a:rPr>
              <a:t>Who gets the responsibility?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Find which class has the data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The one who has data also should have the operations to perform the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Creator: </a:t>
            </a:r>
            <a:r>
              <a:rPr lang="en-GB" sz="2400" dirty="0">
                <a:latin typeface="Cambria" panose="02040503050406030204" pitchFamily="18" charset="0"/>
              </a:rPr>
              <a:t>Who gets the role of the creator?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Defines guidelines for which class should be in charge of creating objects of other type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E.g. Class B should be in charge of creating objects of A if: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B contains or compositely aggregates A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B closely uses A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B has inputs to construct A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B records 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7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0" y="448665"/>
            <a:ext cx="11741423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General Responsibility Assignment Software Patterns or Principles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11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423518" y="1042790"/>
            <a:ext cx="111353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Low Coupling: </a:t>
            </a:r>
            <a:r>
              <a:rPr lang="en-GB" sz="2400" dirty="0">
                <a:latin typeface="Cambria" panose="02040503050406030204" pitchFamily="18" charset="0"/>
              </a:rPr>
              <a:t>How to minimize impact of change?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Assign responsibilities such that to reduce coupling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Given two alternatives, chose the one that minimizes coupling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High Cohesion: </a:t>
            </a:r>
            <a:r>
              <a:rPr lang="en-GB" sz="2400" dirty="0">
                <a:latin typeface="Cambria" panose="02040503050406030204" pitchFamily="18" charset="0"/>
              </a:rPr>
              <a:t>How to keep everything together in one object to better manage and to minimize coupling?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Do one thing and do it very well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Give one end-to-end responsibility to one class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Reduce communication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0" y="448665"/>
            <a:ext cx="11741423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General Responsibility Assignment Software Patterns or Principles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12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390060" y="978241"/>
            <a:ext cx="1163865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Polymorphism: How to decouple clients from different ways of accomplishing a single task?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Contributes to low coupling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Several ways to accomplish a task or a functionality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Achieved through interfaces, overloading methods of super classes</a:t>
            </a:r>
          </a:p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Pure Fabrication: Whom to assign the responsibility when it does not fit into either of the classes?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Promotes cohesion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Sometimes a responsibility needs to be assigned but need not fit well into a class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Create a new class (does not map to domain object for handling the responsibility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400" b="1" dirty="0">
              <a:latin typeface="Cambria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2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0" y="448665"/>
            <a:ext cx="11741423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General Responsibility Assignment Software Patterns or Principles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13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360342" y="1046677"/>
            <a:ext cx="1108816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Indirection: </a:t>
            </a:r>
            <a:r>
              <a:rPr lang="en-GB" sz="2400" dirty="0">
                <a:latin typeface="Cambria" panose="02040503050406030204" pitchFamily="18" charset="0"/>
              </a:rPr>
              <a:t>How to ensure that one can communicate with another without knowing each other well?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Another principle/pattern to reduce coupling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Introduce a new class between two classes A and B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Changes in A or B doesn’t affect each other. The intermediary absorbs the</a:t>
            </a:r>
          </a:p>
          <a:p>
            <a:pPr lvl="1" algn="just"/>
            <a:r>
              <a:rPr lang="en-GB" sz="2400" dirty="0">
                <a:latin typeface="Cambria" panose="02040503050406030204" pitchFamily="18" charset="0"/>
              </a:rPr>
              <a:t>     impact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Introduces a class as opposed to protected variation</a:t>
            </a:r>
            <a:endParaRPr lang="en-GB" sz="2400" b="1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b="1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Protected Variation: </a:t>
            </a:r>
            <a:r>
              <a:rPr lang="en-GB" sz="2400" dirty="0">
                <a:latin typeface="Cambria" panose="02040503050406030204" pitchFamily="18" charset="0"/>
              </a:rPr>
              <a:t>How to protect part of a class from changes in part of another class?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Related to ensuring low coupling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Code of a part of class B is protected from changes in code of part 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Introduce interface around the unstable part of the codebase</a:t>
            </a:r>
          </a:p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9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0" y="448665"/>
            <a:ext cx="11741423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General Responsibility Assignment Software Patterns or Principles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14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239947" y="1502651"/>
            <a:ext cx="11135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</a:rPr>
              <a:t>Controller:  What if there is a need for someone to control the responsibility between classes?</a:t>
            </a:r>
          </a:p>
          <a:p>
            <a:pPr algn="just"/>
            <a:endParaRPr lang="en-GB" sz="2400" b="1" dirty="0">
              <a:latin typeface="Cambria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Kind of a subtype of  pure fabrication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Very common in UI applications -&gt; between UI and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Separate concerns clearly between two classes by having someone in middle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Does not map to any domain object</a:t>
            </a:r>
          </a:p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3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3" y="2268773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Cambria" panose="02040503050406030204" pitchFamily="18" charset="0"/>
              </a:rPr>
              <a:t>Design Patterns</a:t>
            </a:r>
            <a:endParaRPr lang="en-US" sz="3600" kern="1200" dirty="0">
              <a:solidFill>
                <a:srgbClr val="080808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ED79F-805E-82A9-FD19-B8AB3D5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294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Design Patterns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16</a:t>
            </a:fld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C8329-8BB6-F4DE-69BC-92D8F313B471}"/>
              </a:ext>
            </a:extLst>
          </p:cNvPr>
          <p:cNvSpPr txBox="1"/>
          <p:nvPr/>
        </p:nvSpPr>
        <p:spPr>
          <a:xfrm>
            <a:off x="507031" y="1820180"/>
            <a:ext cx="10977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Each Pattern describes a problem which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occurs over and over again </a:t>
            </a:r>
            <a:r>
              <a:rPr lang="en-US" sz="2400" i="1" dirty="0">
                <a:latin typeface="Cambria" panose="02040503050406030204" pitchFamily="18" charset="0"/>
              </a:rPr>
              <a:t>in our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environment </a:t>
            </a:r>
            <a:r>
              <a:rPr lang="en-US" sz="2400" i="1" dirty="0">
                <a:latin typeface="Cambria" panose="02040503050406030204" pitchFamily="18" charset="0"/>
              </a:rPr>
              <a:t>and then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describes the core of the solution </a:t>
            </a:r>
            <a:r>
              <a:rPr lang="en-US" sz="2400" i="1" dirty="0">
                <a:latin typeface="Cambria" panose="02040503050406030204" pitchFamily="18" charset="0"/>
              </a:rPr>
              <a:t>to that problem, in such a way that you can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use this solution a million times over</a:t>
            </a:r>
            <a:r>
              <a:rPr lang="en-US" sz="2400" i="1" dirty="0">
                <a:latin typeface="Cambria" panose="02040503050406030204" pitchFamily="18" charset="0"/>
              </a:rPr>
              <a:t>, without ever doing it the same way twice                  					  </a:t>
            </a:r>
            <a:r>
              <a:rPr lang="en-US" sz="2400" dirty="0">
                <a:latin typeface="Cambria" panose="02040503050406030204" pitchFamily="18" charset="0"/>
              </a:rPr>
              <a:t>-- Christopher Alexander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7E8FD-3761-B3A2-C5FC-129CB2AC704C}"/>
              </a:ext>
            </a:extLst>
          </p:cNvPr>
          <p:cNvSpPr txBox="1"/>
          <p:nvPr/>
        </p:nvSpPr>
        <p:spPr>
          <a:xfrm>
            <a:off x="2448060" y="3810283"/>
            <a:ext cx="910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Patterns captures {Context, Problem, Solution}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D797F-F15E-C943-0993-A868FC5A9E72}"/>
              </a:ext>
            </a:extLst>
          </p:cNvPr>
          <p:cNvSpPr txBox="1"/>
          <p:nvPr/>
        </p:nvSpPr>
        <p:spPr>
          <a:xfrm>
            <a:off x="1682345" y="5509832"/>
            <a:ext cx="64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What are some of the patterns you can think of?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989C064-0099-182A-D5ED-67FB8616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02645" y="5277167"/>
            <a:ext cx="1014060" cy="10140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A5E4E3-61AD-FD97-D7C9-14274A13EF21}"/>
              </a:ext>
            </a:extLst>
          </p:cNvPr>
          <p:cNvSpPr txBox="1"/>
          <p:nvPr/>
        </p:nvSpPr>
        <p:spPr>
          <a:xfrm>
            <a:off x="7956192" y="11729869"/>
            <a:ext cx="853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reepngimg.com/png/63843-thank-discord-media-thought-social-think-emoji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EF56-9B2F-5272-113F-9E44B9122175}"/>
              </a:ext>
            </a:extLst>
          </p:cNvPr>
          <p:cNvSpPr txBox="1"/>
          <p:nvPr/>
        </p:nvSpPr>
        <p:spPr>
          <a:xfrm>
            <a:off x="0" y="6563221"/>
            <a:ext cx="3114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Source</a:t>
            </a:r>
            <a:r>
              <a:rPr lang="en-US" sz="1100" dirty="0"/>
              <a:t>: A Pattern Language, Christopher Alexander</a:t>
            </a:r>
          </a:p>
        </p:txBody>
      </p:sp>
    </p:spTree>
    <p:extLst>
      <p:ext uri="{BB962C8B-B14F-4D97-AF65-F5344CB8AC3E}">
        <p14:creationId xmlns:p14="http://schemas.microsoft.com/office/powerpoint/2010/main" val="186453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Patterns patterns everywhere!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17</a:t>
            </a:fld>
            <a:endParaRPr lang="en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4F420-24E5-3760-8BA1-7F2EC0B64E88}"/>
              </a:ext>
            </a:extLst>
          </p:cNvPr>
          <p:cNvSpPr txBox="1"/>
          <p:nvPr/>
        </p:nvSpPr>
        <p:spPr>
          <a:xfrm>
            <a:off x="466492" y="1261012"/>
            <a:ext cx="103255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We have a natural tendency to look for patterns in anything and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Pattern of grades for courses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Pattern of questions in question papers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Climate patterns (rainfall, summer, 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…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22" name="Picture 21" descr="A picture containing building, sky, outdoor, stone&#10;&#10;Description automatically generated">
            <a:extLst>
              <a:ext uri="{FF2B5EF4-FFF2-40B4-BE49-F238E27FC236}">
                <a16:creationId xmlns:a16="http://schemas.microsoft.com/office/drawing/2014/main" id="{7E76425C-4DA7-54F1-6459-E0BA12CA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15724"/>
            <a:ext cx="3606135" cy="26933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34E157-1462-0A42-AB59-5FCC78241C7C}"/>
              </a:ext>
            </a:extLst>
          </p:cNvPr>
          <p:cNvSpPr txBox="1"/>
          <p:nvPr/>
        </p:nvSpPr>
        <p:spPr>
          <a:xfrm>
            <a:off x="562415" y="6455499"/>
            <a:ext cx="21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Roman architecture</a:t>
            </a:r>
          </a:p>
        </p:txBody>
      </p:sp>
      <p:pic>
        <p:nvPicPr>
          <p:cNvPr id="27" name="Picture 26" descr="A picture containing indoor, white, room, scene&#10;&#10;Description automatically generated">
            <a:extLst>
              <a:ext uri="{FF2B5EF4-FFF2-40B4-BE49-F238E27FC236}">
                <a16:creationId xmlns:a16="http://schemas.microsoft.com/office/drawing/2014/main" id="{633D698B-B221-80F0-7685-A2D7EEE9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67" y="3815724"/>
            <a:ext cx="2140772" cy="26759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D60A0D-9676-88A1-47B6-BDBAA36ADB8A}"/>
              </a:ext>
            </a:extLst>
          </p:cNvPr>
          <p:cNvSpPr txBox="1"/>
          <p:nvPr/>
        </p:nvSpPr>
        <p:spPr>
          <a:xfrm>
            <a:off x="3638654" y="6478344"/>
            <a:ext cx="24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Island houses in Greece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FA7DDE-7DFD-D133-F6B2-7107A05968EC}"/>
              </a:ext>
            </a:extLst>
          </p:cNvPr>
          <p:cNvSpPr txBox="1"/>
          <p:nvPr/>
        </p:nvSpPr>
        <p:spPr>
          <a:xfrm>
            <a:off x="479271" y="3470936"/>
            <a:ext cx="23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Architectural Patterns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A554E9-076D-F380-3FB5-346D74395BD6}"/>
              </a:ext>
            </a:extLst>
          </p:cNvPr>
          <p:cNvSpPr txBox="1"/>
          <p:nvPr/>
        </p:nvSpPr>
        <p:spPr>
          <a:xfrm>
            <a:off x="4030865" y="3459737"/>
            <a:ext cx="159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Color Patterns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367CCE-B3C7-A984-D618-A29F37C42127}"/>
              </a:ext>
            </a:extLst>
          </p:cNvPr>
          <p:cNvSpPr txBox="1"/>
          <p:nvPr/>
        </p:nvSpPr>
        <p:spPr>
          <a:xfrm>
            <a:off x="6515278" y="3459737"/>
            <a:ext cx="22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Algorithmic Patterns</a:t>
            </a:r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4C7FA8C2-EF01-EBD6-8776-40A0B6EF0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689" y="3918020"/>
            <a:ext cx="3111548" cy="24134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22C35FB-5AAC-D258-DEF2-1AFF0D3667FD}"/>
              </a:ext>
            </a:extLst>
          </p:cNvPr>
          <p:cNvSpPr txBox="1"/>
          <p:nvPr/>
        </p:nvSpPr>
        <p:spPr>
          <a:xfrm>
            <a:off x="6822787" y="6453633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Divide and conquer</a:t>
            </a:r>
          </a:p>
        </p:txBody>
      </p:sp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54CDF41C-8FBB-EC07-5F5A-6E9836ADC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108" y="3737063"/>
            <a:ext cx="2890219" cy="28902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4B2A72-9E11-FFE2-9797-D4535AB4198E}"/>
              </a:ext>
            </a:extLst>
          </p:cNvPr>
          <p:cNvSpPr txBox="1"/>
          <p:nvPr/>
        </p:nvSpPr>
        <p:spPr>
          <a:xfrm>
            <a:off x="9857496" y="3439915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Data Patterns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604F-BB56-1218-4461-10C95139BD93}"/>
              </a:ext>
            </a:extLst>
          </p:cNvPr>
          <p:cNvSpPr txBox="1"/>
          <p:nvPr/>
        </p:nvSpPr>
        <p:spPr>
          <a:xfrm>
            <a:off x="9614569" y="6473601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Covid cases curve</a:t>
            </a:r>
          </a:p>
        </p:txBody>
      </p:sp>
    </p:spTree>
    <p:extLst>
      <p:ext uri="{BB962C8B-B14F-4D97-AF65-F5344CB8AC3E}">
        <p14:creationId xmlns:p14="http://schemas.microsoft.com/office/powerpoint/2010/main" val="109592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What about Software?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18</a:t>
            </a:fld>
            <a:endParaRPr lang="en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4F420-24E5-3760-8BA1-7F2EC0B64E88}"/>
              </a:ext>
            </a:extLst>
          </p:cNvPr>
          <p:cNvSpPr txBox="1"/>
          <p:nvPr/>
        </p:nvSpPr>
        <p:spPr>
          <a:xfrm>
            <a:off x="670705" y="979082"/>
            <a:ext cx="7768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Many patterns to design and build software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Architectural Patterns [Higher Level]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Design Patterns [Lower level]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65FB495-51D4-31BC-BC47-053BB957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1" y="3598227"/>
            <a:ext cx="2761311" cy="1938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7C82D-3E8D-D9D1-6729-F39FDE619372}"/>
              </a:ext>
            </a:extLst>
          </p:cNvPr>
          <p:cNvSpPr txBox="1"/>
          <p:nvPr/>
        </p:nvSpPr>
        <p:spPr>
          <a:xfrm>
            <a:off x="622012" y="5703272"/>
            <a:ext cx="319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Patterns for extracting objects </a:t>
            </a:r>
          </a:p>
          <a:p>
            <a:r>
              <a:rPr lang="en-US" dirty="0">
                <a:latin typeface="Cambria" panose="02040503050406030204" pitchFamily="18" charset="0"/>
              </a:rPr>
              <a:t>And classes</a:t>
            </a:r>
          </a:p>
          <a:p>
            <a:r>
              <a:rPr lang="en-US" dirty="0">
                <a:latin typeface="Cambria" panose="02040503050406030204" pitchFamily="18" charset="0"/>
              </a:rPr>
              <a:t>(Look for nouns, verbs, etc.)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1850B9-D1B6-180B-BD12-6A4671C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281" y="2946064"/>
            <a:ext cx="1701218" cy="3007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C34439-F8B4-838E-C253-F4D0F583C8BB}"/>
              </a:ext>
            </a:extLst>
          </p:cNvPr>
          <p:cNvSpPr txBox="1"/>
          <p:nvPr/>
        </p:nvSpPr>
        <p:spPr>
          <a:xfrm>
            <a:off x="4430416" y="6018663"/>
            <a:ext cx="256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Patterns for structuring 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everything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15D2968-A758-B18B-FB77-109970836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396" y="2572461"/>
            <a:ext cx="5011097" cy="37312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A42856-7434-4680-F7E7-050170BEB292}"/>
              </a:ext>
            </a:extLst>
          </p:cNvPr>
          <p:cNvSpPr txBox="1"/>
          <p:nvPr/>
        </p:nvSpPr>
        <p:spPr>
          <a:xfrm>
            <a:off x="7951813" y="6157696"/>
            <a:ext cx="387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Patterns for distributing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447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Four Elements of a Pattern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19</a:t>
            </a:fld>
            <a:endParaRPr lang="en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4F420-24E5-3760-8BA1-7F2EC0B64E88}"/>
              </a:ext>
            </a:extLst>
          </p:cNvPr>
          <p:cNvSpPr txBox="1"/>
          <p:nvPr/>
        </p:nvSpPr>
        <p:spPr>
          <a:xfrm>
            <a:off x="560547" y="1684918"/>
            <a:ext cx="10901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Pattern Name: </a:t>
            </a:r>
            <a:r>
              <a:rPr lang="en-US" sz="2400" dirty="0">
                <a:latin typeface="Cambria" panose="02040503050406030204" pitchFamily="18" charset="0"/>
              </a:rPr>
              <a:t>Handle to describe a design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Problem: </a:t>
            </a:r>
            <a:r>
              <a:rPr lang="en-US" sz="2400" dirty="0">
                <a:latin typeface="Cambria" panose="02040503050406030204" pitchFamily="18" charset="0"/>
              </a:rPr>
              <a:t>When to apply the pattern, preconditions, special relationships,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Solution: </a:t>
            </a:r>
            <a:r>
              <a:rPr lang="en-US" sz="2400" dirty="0">
                <a:latin typeface="Cambria" panose="02040503050406030204" pitchFamily="18" charset="0"/>
              </a:rPr>
              <a:t>Elements that make up the design, relationships and collaborations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Not a particular solution but abstract representation with potentials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Consequences: </a:t>
            </a:r>
            <a:r>
              <a:rPr lang="en-US" sz="2400" dirty="0">
                <a:latin typeface="Cambria" panose="02040503050406030204" pitchFamily="18" charset="0"/>
              </a:rPr>
              <a:t>Results and trade-off of applying a given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Perform cost-benefit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12469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2" y="672063"/>
            <a:ext cx="7809489" cy="426167"/>
          </a:xfrm>
        </p:spPr>
        <p:txBody>
          <a:bodyPr>
            <a:noAutofit/>
          </a:bodyPr>
          <a:lstStyle/>
          <a:p>
            <a:r>
              <a:rPr lang="en-IT" sz="3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Acknowledgements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377E5-0B05-37ED-3355-0D9A23C6867D}"/>
              </a:ext>
            </a:extLst>
          </p:cNvPr>
          <p:cNvSpPr txBox="1"/>
          <p:nvPr/>
        </p:nvSpPr>
        <p:spPr>
          <a:xfrm>
            <a:off x="774728" y="1824635"/>
            <a:ext cx="11221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Cambria" panose="02040503050406030204" pitchFamily="18" charset="0"/>
              </a:rPr>
              <a:t>The materials used in this presentation have been gathered/adapted/generated from various sources as well as based on my own experiences and knowledge</a:t>
            </a:r>
          </a:p>
          <a:p>
            <a:pPr algn="just"/>
            <a:r>
              <a:rPr lang="en-GB" sz="2400" dirty="0">
                <a:latin typeface="Cambria" panose="02040503050406030204" pitchFamily="18" charset="0"/>
              </a:rPr>
              <a:t>								 -- Karthik Vaidhyanathan</a:t>
            </a:r>
          </a:p>
          <a:p>
            <a:endParaRPr lang="en-GB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Sources:</a:t>
            </a:r>
          </a:p>
          <a:p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GB" sz="2400" b="1" dirty="0">
                <a:latin typeface="Cambria" panose="02040503050406030204" pitchFamily="18" charset="0"/>
              </a:rPr>
              <a:t>Applying UML and Patterns</a:t>
            </a:r>
            <a:r>
              <a:rPr lang="en-GB" sz="2400" dirty="0">
                <a:latin typeface="Cambria" panose="02040503050406030204" pitchFamily="18" charset="0"/>
              </a:rPr>
              <a:t>, Craig </a:t>
            </a:r>
            <a:r>
              <a:rPr lang="en-GB" sz="2400" dirty="0" err="1">
                <a:latin typeface="Cambria" panose="02040503050406030204" pitchFamily="18" charset="0"/>
              </a:rPr>
              <a:t>Larman</a:t>
            </a:r>
            <a:endParaRPr lang="en-IN" sz="2400" b="1" i="0" dirty="0">
              <a:solidFill>
                <a:srgbClr val="0F1111"/>
              </a:solidFill>
              <a:effectLst/>
              <a:latin typeface="Cambria" panose="020405030504060302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IN" sz="2400" b="1" i="0" dirty="0">
                <a:solidFill>
                  <a:srgbClr val="0F1111"/>
                </a:solidFill>
                <a:effectLst/>
                <a:latin typeface="Cambria" panose="02040503050406030204" pitchFamily="18" charset="0"/>
              </a:rPr>
              <a:t>Design Patterns: Elements of Reusable Object-Oriented Software </a:t>
            </a:r>
            <a:r>
              <a:rPr lang="en-IN" sz="2400" i="0" dirty="0">
                <a:solidFill>
                  <a:srgbClr val="0F1111"/>
                </a:solidFill>
                <a:effectLst/>
                <a:latin typeface="Cambria" panose="02040503050406030204" pitchFamily="18" charset="0"/>
              </a:rPr>
              <a:t>by Erich Gamma, Richard Helm, Ralph Johnson and John </a:t>
            </a:r>
            <a:r>
              <a:rPr lang="en-IN" sz="2400" i="0" dirty="0" err="1">
                <a:solidFill>
                  <a:srgbClr val="0F1111"/>
                </a:solidFill>
                <a:effectLst/>
                <a:latin typeface="Cambria" panose="02040503050406030204" pitchFamily="18" charset="0"/>
              </a:rPr>
              <a:t>Vlissides</a:t>
            </a:r>
            <a:endParaRPr lang="en-IN" sz="2400" i="0" dirty="0">
              <a:solidFill>
                <a:srgbClr val="0F111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E5FF8F0-FB97-2050-6369-292D14AA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3DF2B-B7EC-B030-3EA7-6A7CCC3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51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Design Patterns 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20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FF307-9FF0-F80F-9739-9E9C756A5E8C}"/>
              </a:ext>
            </a:extLst>
          </p:cNvPr>
          <p:cNvSpPr txBox="1"/>
          <p:nvPr/>
        </p:nvSpPr>
        <p:spPr>
          <a:xfrm>
            <a:off x="560547" y="1684918"/>
            <a:ext cx="10901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Principles, relationships and techniques for creating </a:t>
            </a:r>
            <a:r>
              <a:rPr lang="en-US" sz="2400" b="1" dirty="0">
                <a:latin typeface="Cambria" panose="02040503050406030204" pitchFamily="18" charset="0"/>
              </a:rPr>
              <a:t>reusable</a:t>
            </a:r>
            <a:r>
              <a:rPr lang="en-US" sz="2400" dirty="0">
                <a:latin typeface="Cambria" panose="02040503050406030204" pitchFamily="18" charset="0"/>
              </a:rPr>
              <a:t> OO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Identifies participating objects, their roles, responsibilities and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Not about </a:t>
            </a:r>
            <a:r>
              <a:rPr lang="en-US" sz="2400" dirty="0">
                <a:latin typeface="Cambria" panose="02040503050406030204" pitchFamily="18" charset="0"/>
              </a:rPr>
              <a:t>Linked Lists, hash tables,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The are low level structures inside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Not about </a:t>
            </a:r>
            <a:r>
              <a:rPr lang="en-US" sz="2400" dirty="0">
                <a:latin typeface="Cambria" panose="02040503050406030204" pitchFamily="18" charset="0"/>
              </a:rPr>
              <a:t>complex domain specific design or design of subsystems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Domain specific design is more at high level – Architectural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8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Classification of Design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21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FF307-9FF0-F80F-9739-9E9C756A5E8C}"/>
              </a:ext>
            </a:extLst>
          </p:cNvPr>
          <p:cNvSpPr txBox="1"/>
          <p:nvPr/>
        </p:nvSpPr>
        <p:spPr>
          <a:xfrm>
            <a:off x="560547" y="1684918"/>
            <a:ext cx="10901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Mainly divided into three based on the purpose they serve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Creational, Structural and Behavioral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category has a purpose, a set of patterns that work in different scope: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Class or object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There are a total of 23 classic patterns: Gang of Four (GOF)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The famous book </a:t>
            </a:r>
            <a:r>
              <a:rPr lang="en-IN" sz="2400" i="1" u="none" strike="noStrike" dirty="0">
                <a:solidFill>
                  <a:srgbClr val="202122"/>
                </a:solidFill>
                <a:effectLst/>
                <a:latin typeface="Cambria" panose="02040503050406030204" pitchFamily="18" charset="0"/>
              </a:rPr>
              <a:t>Design Patterns: Elements of Reusable Object-Oriented Software </a:t>
            </a:r>
            <a:r>
              <a:rPr lang="en-IN" sz="2400" u="none" strike="noStrike" dirty="0">
                <a:solidFill>
                  <a:srgbClr val="202122"/>
                </a:solidFill>
                <a:effectLst/>
                <a:latin typeface="Cambria" panose="02040503050406030204" pitchFamily="18" charset="0"/>
              </a:rPr>
              <a:t>by Erich Gamma, Richard Helm, Ralph Johnson and John </a:t>
            </a:r>
            <a:r>
              <a:rPr lang="en-IN" sz="2400" u="none" strike="noStrike" dirty="0" err="1">
                <a:solidFill>
                  <a:srgbClr val="202122"/>
                </a:solidFill>
                <a:effectLst/>
                <a:latin typeface="Cambria" panose="02040503050406030204" pitchFamily="18" charset="0"/>
              </a:rPr>
              <a:t>Vlissides</a:t>
            </a: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3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Classification of Design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22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FF307-9FF0-F80F-9739-9E9C756A5E8C}"/>
              </a:ext>
            </a:extLst>
          </p:cNvPr>
          <p:cNvSpPr txBox="1"/>
          <p:nvPr/>
        </p:nvSpPr>
        <p:spPr>
          <a:xfrm>
            <a:off x="562415" y="1521399"/>
            <a:ext cx="10901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Creational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Class -  Defer creation to subclasses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Object – Defer creation to another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Structural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Class – Structure via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Object – Structure via Composition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Behavioral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Class – algorithms/control via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Object – algorithms/control via object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7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0" y="5661937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23</a:t>
            </a:fld>
            <a:endParaRPr lang="en-IT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14245D-92E2-A9CA-FC2B-62F0A87B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65" y="0"/>
            <a:ext cx="7198082" cy="67702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43EBE9-C281-7B45-E5FC-CCC5B7423CCA}"/>
              </a:ext>
            </a:extLst>
          </p:cNvPr>
          <p:cNvSpPr txBox="1"/>
          <p:nvPr/>
        </p:nvSpPr>
        <p:spPr>
          <a:xfrm>
            <a:off x="1386313" y="5246438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C – Scope is Class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O – Object Scope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0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Describing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24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FF307-9FF0-F80F-9739-9E9C756A5E8C}"/>
              </a:ext>
            </a:extLst>
          </p:cNvPr>
          <p:cNvSpPr txBox="1"/>
          <p:nvPr/>
        </p:nvSpPr>
        <p:spPr>
          <a:xfrm>
            <a:off x="474105" y="1192520"/>
            <a:ext cx="10901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Pattern Name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Name captures essence and classification the category it tackles	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does the design pattern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is its rationale and intent – What problem does it 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AKA (Also Known As): Other known names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 scenario that illustrates the problem and how pattern can solve it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Applicability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are the situation in which the pattern can be applied and how to recognize them?</a:t>
            </a:r>
          </a:p>
        </p:txBody>
      </p:sp>
    </p:spTree>
    <p:extLst>
      <p:ext uri="{BB962C8B-B14F-4D97-AF65-F5344CB8AC3E}">
        <p14:creationId xmlns:p14="http://schemas.microsoft.com/office/powerpoint/2010/main" val="58091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Describing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25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FF307-9FF0-F80F-9739-9E9C756A5E8C}"/>
              </a:ext>
            </a:extLst>
          </p:cNvPr>
          <p:cNvSpPr txBox="1"/>
          <p:nvPr/>
        </p:nvSpPr>
        <p:spPr>
          <a:xfrm>
            <a:off x="562415" y="1470015"/>
            <a:ext cx="109012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Graphical representation of the pattern in UML or other modeling language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The classes/objects participating and their responsibilities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Collaborations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How the participants collaborate to carry out their responsibilities.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Consequences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How well does the pattern support its objectives?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are the trade-offs and results of using the pattern?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part can be varied independently?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5" y="486161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Describing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26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FF307-9FF0-F80F-9739-9E9C756A5E8C}"/>
              </a:ext>
            </a:extLst>
          </p:cNvPr>
          <p:cNvSpPr txBox="1"/>
          <p:nvPr/>
        </p:nvSpPr>
        <p:spPr>
          <a:xfrm>
            <a:off x="562415" y="1521399"/>
            <a:ext cx="10901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Implementations and Sample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Code fragments to illustrate implementation in OOP language of choice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Known Uses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Examples of patterns in real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Related Patterns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are the patterns closely related to this one?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are the key differences?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What other patterns with which this can be used?</a:t>
            </a:r>
          </a:p>
        </p:txBody>
      </p:sp>
    </p:spTree>
    <p:extLst>
      <p:ext uri="{BB962C8B-B14F-4D97-AF65-F5344CB8AC3E}">
        <p14:creationId xmlns:p14="http://schemas.microsoft.com/office/powerpoint/2010/main" val="120428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3" y="2268773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</a:rPr>
              <a:t>Some Principles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ED79F-805E-82A9-FD19-B8AB3D5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7517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77" y="482105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Program to Interface Not Implementation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28</a:t>
            </a:fld>
            <a:endParaRPr lang="en-I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8EE5-4CDD-FE33-A6F5-12AA9AB7A2A0}"/>
              </a:ext>
            </a:extLst>
          </p:cNvPr>
          <p:cNvSpPr txBox="1"/>
          <p:nvPr/>
        </p:nvSpPr>
        <p:spPr>
          <a:xfrm>
            <a:off x="562414" y="1521399"/>
            <a:ext cx="116295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One of the most important OO Design Principles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“Program to interface”  refers to the idea of ensuring loose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Does not only mean the “Interface”?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Very useful when lot of changes are expected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Create an interface, define methods -&gt; create classes that implements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Allows external objects to easily communicate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Maintainability and flexibility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2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77" y="482105"/>
            <a:ext cx="10470866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Favor Object Composition over Class Inheritance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29</a:t>
            </a:fld>
            <a:endParaRPr lang="en-I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8EE5-4CDD-FE33-A6F5-12AA9AB7A2A0}"/>
              </a:ext>
            </a:extLst>
          </p:cNvPr>
          <p:cNvSpPr txBox="1"/>
          <p:nvPr/>
        </p:nvSpPr>
        <p:spPr>
          <a:xfrm>
            <a:off x="579389" y="1251646"/>
            <a:ext cx="1090120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Two most common techniques: Inheritance and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Class inheritance: White-box reuse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Internals of parent class are visible to child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Defined statically at compile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Sub class can override methods of parent class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Inheritance is not always the go to solution - ”breaks encapsulation”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Composition: Black-box reuse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Objects acquiring references to other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Defined dynamically at run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Encapsulation is not broken – Objects are accessed through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Get what is needed by assembling and not by creating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6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7" y="431407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The Journey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3</a:t>
            </a:fld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B5D9A-D705-F155-A56F-86C409C07EA9}"/>
              </a:ext>
            </a:extLst>
          </p:cNvPr>
          <p:cNvSpPr txBox="1"/>
          <p:nvPr/>
        </p:nvSpPr>
        <p:spPr>
          <a:xfrm>
            <a:off x="591096" y="26660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2DDA61A-DE4A-A93F-38DC-A2B61826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3701" y="1062793"/>
            <a:ext cx="9090260" cy="561457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ACDF5D-6EFC-2F9B-B49E-729E85ACEB75}"/>
              </a:ext>
            </a:extLst>
          </p:cNvPr>
          <p:cNvSpPr/>
          <p:nvPr/>
        </p:nvSpPr>
        <p:spPr>
          <a:xfrm>
            <a:off x="4802065" y="4919644"/>
            <a:ext cx="2236424" cy="1311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1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647" y="1929254"/>
            <a:ext cx="10146469" cy="42616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Thank You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</a:br>
            <a:endParaRPr lang="en-IT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EDFD54EC-3546-3DD0-7B3D-72F397CD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44826-6691-B8D2-F091-4BB9735507F5}"/>
              </a:ext>
            </a:extLst>
          </p:cNvPr>
          <p:cNvSpPr txBox="1"/>
          <p:nvPr/>
        </p:nvSpPr>
        <p:spPr>
          <a:xfrm>
            <a:off x="4115093" y="5232833"/>
            <a:ext cx="4167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Email: </a:t>
            </a:r>
            <a:r>
              <a:rPr lang="en-IN" sz="1800" b="0" i="0" u="sng" strike="noStrike" dirty="0" err="1">
                <a:solidFill>
                  <a:srgbClr val="942408"/>
                </a:solidFill>
                <a:effectLst/>
                <a:latin typeface="Cambria" panose="02040503050406030204" pitchFamily="18" charset="0"/>
                <a:hlinkClick r:id="rId4"/>
              </a:rPr>
              <a:t>karthik.vaidhyanathan@iiit.ac.in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Web: </a:t>
            </a:r>
            <a:r>
              <a:rPr lang="en-IN" sz="1800" b="0" i="0" u="sng" strike="noStrike" dirty="0">
                <a:solidFill>
                  <a:srgbClr val="942408"/>
                </a:solidFill>
                <a:effectLst/>
                <a:latin typeface="Cambria" panose="02040503050406030204" pitchFamily="18" charset="0"/>
                <a:hlinkClick r:id="rId5"/>
              </a:rPr>
              <a:t>https://karthikvaidhyanathan.com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Twitter: </a:t>
            </a:r>
            <a:r>
              <a:rPr lang="en-IN" sz="1800" b="0" i="0" u="none" strike="noStrike" dirty="0">
                <a:solidFill>
                  <a:srgbClr val="0F506C"/>
                </a:solidFill>
                <a:effectLst/>
                <a:latin typeface="Cambria" panose="02040503050406030204" pitchFamily="18" charset="0"/>
              </a:rPr>
              <a:t>@</a:t>
            </a:r>
            <a:r>
              <a:rPr lang="en-IN" sz="1800" b="0" i="0" u="none" strike="noStrike" dirty="0" err="1">
                <a:solidFill>
                  <a:srgbClr val="0F506C"/>
                </a:solidFill>
                <a:effectLst/>
                <a:latin typeface="Cambria" panose="02040503050406030204" pitchFamily="18" charset="0"/>
              </a:rPr>
              <a:t>karthi_ishere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E29E393-22E7-D0CD-C948-9ADE1D898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623" y="2524653"/>
            <a:ext cx="2076844" cy="2076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DEA4E-F590-D98D-94D3-5D9C88C3C602}"/>
              </a:ext>
            </a:extLst>
          </p:cNvPr>
          <p:cNvSpPr txBox="1"/>
          <p:nvPr/>
        </p:nvSpPr>
        <p:spPr>
          <a:xfrm>
            <a:off x="3600305" y="4715662"/>
            <a:ext cx="51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Course website: </a:t>
            </a:r>
            <a:r>
              <a:rPr lang="en-US" dirty="0">
                <a:latin typeface="Cambria" panose="02040503050406030204" pitchFamily="18" charset="0"/>
                <a:hlinkClick r:id="rId7"/>
              </a:rPr>
              <a:t>karthikv1392.github.io/cs6401_se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3" y="2268773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</a:rPr>
              <a:t>What were some Lessons Learned form Unit 1?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ED79F-805E-82A9-FD19-B8AB3D5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833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7" y="431407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Key Design Principles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5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562416" y="1395968"/>
            <a:ext cx="10059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Abstraction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Encapsulation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Modularization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Hierarchy 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5C5C7-AE4D-E722-5203-E2090C72F4A1}"/>
              </a:ext>
            </a:extLst>
          </p:cNvPr>
          <p:cNvSpPr txBox="1"/>
          <p:nvPr/>
        </p:nvSpPr>
        <p:spPr>
          <a:xfrm>
            <a:off x="1603717" y="5598633"/>
            <a:ext cx="758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So all we need to follow them – Problem Solved!!</a:t>
            </a:r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363D7100-6C88-E50B-3FEA-3484FF3A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9566" y="1869567"/>
            <a:ext cx="4621532" cy="25996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652E43-EF7B-77DE-4567-4BA810AAD9C3}"/>
              </a:ext>
            </a:extLst>
          </p:cNvPr>
          <p:cNvSpPr txBox="1"/>
          <p:nvPr/>
        </p:nvSpPr>
        <p:spPr>
          <a:xfrm>
            <a:off x="7962147" y="6589546"/>
            <a:ext cx="4621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here2there.ca/principles-focused-evaluation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5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6</a:t>
            </a:fld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B5D9A-D705-F155-A56F-86C409C07EA9}"/>
              </a:ext>
            </a:extLst>
          </p:cNvPr>
          <p:cNvSpPr txBox="1"/>
          <p:nvPr/>
        </p:nvSpPr>
        <p:spPr>
          <a:xfrm>
            <a:off x="591096" y="26660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pic>
        <p:nvPicPr>
          <p:cNvPr id="11" name="Picture 10" descr="A picture containing text, businesscard, screenshot, vector graphics&#10;&#10;Description automatically generated">
            <a:extLst>
              <a:ext uri="{FF2B5EF4-FFF2-40B4-BE49-F238E27FC236}">
                <a16:creationId xmlns:a16="http://schemas.microsoft.com/office/drawing/2014/main" id="{B7D9314B-2413-FFE7-0AC0-6C4BEE6F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2" y="706467"/>
            <a:ext cx="10275080" cy="601500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068512A-AAF5-8A1C-9B26-73137713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252059"/>
            <a:ext cx="10700535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Designing that too OO Systems is not very straightforward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4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7" y="431407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Things Improve with Practice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7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450577" y="1619233"/>
            <a:ext cx="11118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Designs should be reusable, flexible and understandable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Very difficult to get it right the first time – Not hard though!!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Experience people also take multiple iterations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Novice find it even more difficult to get their head around!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917FB-DCD7-3E50-F904-E0C291B051BC}"/>
              </a:ext>
            </a:extLst>
          </p:cNvPr>
          <p:cNvSpPr txBox="1"/>
          <p:nvPr/>
        </p:nvSpPr>
        <p:spPr>
          <a:xfrm>
            <a:off x="2701930" y="5569227"/>
            <a:ext cx="690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Experts are able to make good design….How?</a:t>
            </a:r>
          </a:p>
        </p:txBody>
      </p:sp>
    </p:spTree>
    <p:extLst>
      <p:ext uri="{BB962C8B-B14F-4D97-AF65-F5344CB8AC3E}">
        <p14:creationId xmlns:p14="http://schemas.microsoft.com/office/powerpoint/2010/main" val="385766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7" y="431407"/>
            <a:ext cx="8702977" cy="42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Things Improve with Practice</a:t>
            </a:r>
            <a:endParaRPr lang="en-IT" sz="3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668FA1E-35C4-41F3-0DE2-10237294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7"/>
            <a:ext cx="1400159" cy="8856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C2513-8BC3-02EB-F29C-52D67EC49490}"/>
              </a:ext>
            </a:extLst>
          </p:cNvPr>
          <p:cNvSpPr txBox="1"/>
          <p:nvPr/>
        </p:nvSpPr>
        <p:spPr>
          <a:xfrm>
            <a:off x="2517200" y="6382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A18B-5DBA-9A69-A985-4C0D71D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8</a:t>
            </a:fld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9FA46-3223-387A-F8BD-8B2486DB410C}"/>
              </a:ext>
            </a:extLst>
          </p:cNvPr>
          <p:cNvSpPr txBox="1"/>
          <p:nvPr/>
        </p:nvSpPr>
        <p:spPr>
          <a:xfrm>
            <a:off x="743496" y="2818401"/>
            <a:ext cx="111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4073-A2E9-DA26-B733-EA740E1052A1}"/>
              </a:ext>
            </a:extLst>
          </p:cNvPr>
          <p:cNvSpPr txBox="1"/>
          <p:nvPr/>
        </p:nvSpPr>
        <p:spPr>
          <a:xfrm>
            <a:off x="670705" y="1462703"/>
            <a:ext cx="111184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Experts tend to reuse solution  that have worked in the past!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The way objects are identified, relationships are established becomes recurring activity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When something has been tried and worked well, why not use it again!!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They start seeing recurring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patterns</a:t>
            </a:r>
            <a:r>
              <a:rPr lang="en-GB" sz="2400" dirty="0">
                <a:latin typeface="Cambria" panose="02040503050406030204" pitchFamily="18" charset="0"/>
              </a:rPr>
              <a:t> over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What if this experience could be recorded for reuse?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3" y="2268773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</a:rPr>
              <a:t>GRASP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ED79F-805E-82A9-FD19-B8AB3D5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64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03_Intro_Software_Architecture" id="{A1CD3E3C-761F-9446-BD93-221AED1E7EF1}" vid="{261E1446-6DB6-E440-8584-4FC1526EF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88591</TotalTime>
  <Words>1568</Words>
  <Application>Microsoft Macintosh PowerPoint</Application>
  <PresentationFormat>Widescreen</PresentationFormat>
  <Paragraphs>307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Office Theme</vt:lpstr>
      <vt:lpstr>Design Patterns: An Introduction</vt:lpstr>
      <vt:lpstr>Acknowledgements</vt:lpstr>
      <vt:lpstr>The Journey</vt:lpstr>
      <vt:lpstr>What were some Lessons Learned form Unit 1?</vt:lpstr>
      <vt:lpstr>Key Design Principles</vt:lpstr>
      <vt:lpstr>Designing that too OO Systems is not very straightforward</vt:lpstr>
      <vt:lpstr>Things Improve with Practice</vt:lpstr>
      <vt:lpstr>Things Improve with Practice</vt:lpstr>
      <vt:lpstr>GRASP</vt:lpstr>
      <vt:lpstr>General Responsibility Assignment Software Patterns or Principles</vt:lpstr>
      <vt:lpstr>General Responsibility Assignment Software Patterns or Principles</vt:lpstr>
      <vt:lpstr>General Responsibility Assignment Software Patterns or Principles</vt:lpstr>
      <vt:lpstr>General Responsibility Assignment Software Patterns or Principles</vt:lpstr>
      <vt:lpstr>General Responsibility Assignment Software Patterns or Principles</vt:lpstr>
      <vt:lpstr>Design Patterns</vt:lpstr>
      <vt:lpstr>Design Patterns</vt:lpstr>
      <vt:lpstr>Patterns patterns everywhere!</vt:lpstr>
      <vt:lpstr>What about Software?</vt:lpstr>
      <vt:lpstr>Four Elements of a Pattern</vt:lpstr>
      <vt:lpstr>Design Patterns </vt:lpstr>
      <vt:lpstr>Classification of Design Patterns</vt:lpstr>
      <vt:lpstr>Classification of Design Patterns</vt:lpstr>
      <vt:lpstr>PowerPoint Presentation</vt:lpstr>
      <vt:lpstr>Describing Patterns</vt:lpstr>
      <vt:lpstr>Describing Patterns</vt:lpstr>
      <vt:lpstr>Describing Patterns</vt:lpstr>
      <vt:lpstr>Some Principles</vt:lpstr>
      <vt:lpstr>Program to Interface Not Implementation</vt:lpstr>
      <vt:lpstr>Favor Object Composition over Class Inheritance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Karthik Vaidhyanathan</dc:creator>
  <cp:lastModifiedBy>Karthik Vaidhyanathan</cp:lastModifiedBy>
  <cp:revision>26</cp:revision>
  <dcterms:created xsi:type="dcterms:W3CDTF">2022-08-01T11:07:18Z</dcterms:created>
  <dcterms:modified xsi:type="dcterms:W3CDTF">2024-02-13T10:22:35Z</dcterms:modified>
</cp:coreProperties>
</file>