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6D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>
      <p:cViewPr varScale="1">
        <p:scale>
          <a:sx n="121" d="100"/>
          <a:sy n="121" d="100"/>
        </p:scale>
        <p:origin x="1904" y="17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93091" y="79001"/>
            <a:ext cx="7353934" cy="6965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577340"/>
            <a:ext cx="82296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7805" y="208334"/>
            <a:ext cx="7872794" cy="32060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0" tIns="12700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00"/>
              </a:spcBef>
            </a:pPr>
            <a:r>
              <a:rPr lang="en-US" sz="2000" spc="-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Commercialization </a:t>
            </a:r>
            <a:r>
              <a:rPr sz="2000" spc="-45" dirty="0">
                <a:latin typeface="Arial" panose="020B0604020202020204" pitchFamily="34" charset="0"/>
                <a:cs typeface="Arial" panose="020B0604020202020204" pitchFamily="34" charset="0"/>
              </a:rPr>
              <a:t>Pathway</a:t>
            </a:r>
            <a:r>
              <a:rPr sz="2000" spc="-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Map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  1</a:t>
            </a:r>
            <a:r>
              <a:rPr lang="en-US" sz="2000" baseline="30000" dirty="0">
                <a:latin typeface="Arial" panose="020B0604020202020204" pitchFamily="34" charset="0"/>
                <a:cs typeface="Arial" panose="020B0604020202020204" pitchFamily="34" charset="0"/>
              </a:rPr>
              <a:t>st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Major Milestone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3651230"/>
              </p:ext>
            </p:extLst>
          </p:nvPr>
        </p:nvGraphicFramePr>
        <p:xfrm>
          <a:off x="737804" y="1219200"/>
          <a:ext cx="7872795" cy="54372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909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81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56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734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745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8270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lang="en-US" sz="1600" spc="-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0-6 months</a:t>
                      </a:r>
                      <a:endParaRPr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2225" marB="0"/>
                </a:tc>
                <a:tc>
                  <a:txBody>
                    <a:bodyPr/>
                    <a:lstStyle/>
                    <a:p>
                      <a:pPr marL="68580"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lang="en-US" sz="1600" spc="-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7-12 months</a:t>
                      </a:r>
                      <a:endParaRPr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2225" marB="0"/>
                </a:tc>
                <a:tc>
                  <a:txBody>
                    <a:bodyPr/>
                    <a:lstStyle/>
                    <a:p>
                      <a:pPr marL="68580"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lang="en-US" sz="1600" spc="-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13-18 months</a:t>
                      </a:r>
                      <a:endParaRPr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2225" marB="0"/>
                </a:tc>
                <a:tc>
                  <a:txBody>
                    <a:bodyPr/>
                    <a:lstStyle/>
                    <a:p>
                      <a:pPr marL="68580"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lang="en-US" sz="1600" spc="-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r>
                        <a:rPr lang="en-US" sz="1600" spc="-5" baseline="30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</a:t>
                      </a:r>
                      <a:r>
                        <a:rPr lang="en-US" sz="1600" spc="-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Major Milestone</a:t>
                      </a:r>
                      <a:endParaRPr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2225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91713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lang="en-US" sz="1600" spc="-1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Product   or </a:t>
                      </a:r>
                    </a:p>
                    <a:p>
                      <a:pPr marL="6858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lang="en-US" sz="1600" spc="-1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Service</a:t>
                      </a:r>
                      <a:endParaRPr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2225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Describe the specific milestone you hope to achieve.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l">
                        <a:lnSpc>
                          <a:spcPct val="100000"/>
                        </a:lnSpc>
                      </a:pPr>
                      <a:endParaRPr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67816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lang="en-US" sz="1600" spc="-1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Market</a:t>
                      </a:r>
                      <a:endParaRPr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2225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67816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600" spc="-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Business</a:t>
                      </a:r>
                      <a:endParaRPr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2225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CB2E571-88D7-4449-B847-009B12583560}"/>
              </a:ext>
            </a:extLst>
          </p:cNvPr>
          <p:cNvSpPr txBox="1"/>
          <p:nvPr/>
        </p:nvSpPr>
        <p:spPr>
          <a:xfrm>
            <a:off x="685800" y="606182"/>
            <a:ext cx="7537641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Describe the next major commercialization milestone you hope to achieve in the next 2-4 years.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Identify the ‘critical tasks’ in each of the task streams below that you will need to execute to achieve this milestone.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Note any critical interdependencies across the task stream that will impact timing and success.</a:t>
            </a:r>
          </a:p>
        </p:txBody>
      </p:sp>
    </p:spTree>
    <p:extLst>
      <p:ext uri="{BB962C8B-B14F-4D97-AF65-F5344CB8AC3E}">
        <p14:creationId xmlns:p14="http://schemas.microsoft.com/office/powerpoint/2010/main" val="2099800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7805" y="256678"/>
            <a:ext cx="7872794" cy="32060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0" tIns="12700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00"/>
              </a:spcBef>
            </a:pPr>
            <a:r>
              <a:rPr lang="en-US" sz="2000" u="sng" spc="-15" dirty="0">
                <a:latin typeface="Arial" panose="020B0604020202020204" pitchFamily="34" charset="0"/>
                <a:cs typeface="Arial" panose="020B0604020202020204" pitchFamily="34" charset="0"/>
              </a:rPr>
              <a:t>Optional</a:t>
            </a:r>
            <a:r>
              <a:rPr lang="en-US" sz="2000" spc="-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Commercialization </a:t>
            </a:r>
            <a:r>
              <a:rPr sz="2000" spc="-45" dirty="0">
                <a:latin typeface="Arial" panose="020B0604020202020204" pitchFamily="34" charset="0"/>
                <a:cs typeface="Arial" panose="020B0604020202020204" pitchFamily="34" charset="0"/>
              </a:rPr>
              <a:t>Pathway</a:t>
            </a:r>
            <a:r>
              <a:rPr sz="2000" spc="-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Map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  2</a:t>
            </a:r>
            <a:r>
              <a:rPr lang="en-US" sz="2000" baseline="30000" dirty="0">
                <a:latin typeface="Arial" panose="020B0604020202020204" pitchFamily="34" charset="0"/>
                <a:cs typeface="Arial" panose="020B0604020202020204" pitchFamily="34" charset="0"/>
              </a:rPr>
              <a:t>nd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Major Milestone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5274566"/>
              </p:ext>
            </p:extLst>
          </p:nvPr>
        </p:nvGraphicFramePr>
        <p:xfrm>
          <a:off x="737804" y="1219200"/>
          <a:ext cx="7872795" cy="54372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909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81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56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734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745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8270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lang="en-US" sz="1600" spc="-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Year 2</a:t>
                      </a:r>
                      <a:endParaRPr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2225" marB="0"/>
                </a:tc>
                <a:tc>
                  <a:txBody>
                    <a:bodyPr/>
                    <a:lstStyle/>
                    <a:p>
                      <a:pPr marL="68580"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lang="en-US" sz="1600" spc="-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Year 3</a:t>
                      </a:r>
                      <a:endParaRPr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2225" marB="0"/>
                </a:tc>
                <a:tc>
                  <a:txBody>
                    <a:bodyPr/>
                    <a:lstStyle/>
                    <a:p>
                      <a:pPr marL="68580"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lang="en-US" sz="1600" spc="-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13-18 months</a:t>
                      </a:r>
                      <a:endParaRPr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2225" marB="0"/>
                </a:tc>
                <a:tc>
                  <a:txBody>
                    <a:bodyPr/>
                    <a:lstStyle/>
                    <a:p>
                      <a:pPr marL="68580"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lang="en-US" sz="1600" spc="-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2nd Major Milestone</a:t>
                      </a:r>
                      <a:endParaRPr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2225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91713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lang="en-US" sz="1600" spc="-1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Product   or </a:t>
                      </a:r>
                    </a:p>
                    <a:p>
                      <a:pPr marL="6858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lang="en-US" sz="1600" spc="-1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Service</a:t>
                      </a:r>
                      <a:endParaRPr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2225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Describe the specific milestone you hope to achieve.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l">
                        <a:lnSpc>
                          <a:spcPct val="100000"/>
                        </a:lnSpc>
                      </a:pPr>
                      <a:endParaRPr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67816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lang="en-US" sz="1600" spc="-1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Market</a:t>
                      </a:r>
                      <a:endParaRPr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2225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67816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600" spc="-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Business</a:t>
                      </a:r>
                      <a:endParaRPr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2225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D5FCE69B-6DD5-2E4D-9A22-644E7D232C27}"/>
              </a:ext>
            </a:extLst>
          </p:cNvPr>
          <p:cNvSpPr txBox="1"/>
          <p:nvPr/>
        </p:nvSpPr>
        <p:spPr>
          <a:xfrm>
            <a:off x="685800" y="606182"/>
            <a:ext cx="7537641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Describe the next major commercialization milestone you hope to achieve in the next 2-4 years.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Identify the ‘critical tasks’ in each of the task streams below that you will need to execute to achieve this milestone.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Note any critical interdependencies across the task stream that will impact timing and success.</a:t>
            </a:r>
          </a:p>
        </p:txBody>
      </p:sp>
    </p:spTree>
    <p:extLst>
      <p:ext uri="{BB962C8B-B14F-4D97-AF65-F5344CB8AC3E}">
        <p14:creationId xmlns:p14="http://schemas.microsoft.com/office/powerpoint/2010/main" val="24876927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</TotalTime>
  <Words>172</Words>
  <Application>Microsoft Macintosh PowerPoint</Application>
  <PresentationFormat>On-screen Show (4:3)</PresentationFormat>
  <Paragraphs>26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 Commercialization Pathway Map:  1st Major Milestone</vt:lpstr>
      <vt:lpstr>Optional Commercialization Pathway Map:  2nd Major Milestone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Commercialization Pathway Map</dc:title>
  <dc:creator>Carla Pavone</dc:creator>
  <cp:lastModifiedBy>Kirk Froggatt</cp:lastModifiedBy>
  <cp:revision>4</cp:revision>
  <dcterms:created xsi:type="dcterms:W3CDTF">2019-04-02T02:06:33Z</dcterms:created>
  <dcterms:modified xsi:type="dcterms:W3CDTF">2020-08-27T18:41:04Z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2017-04-11T00:00:00Z</vt:filetime>
  </property>
  <property fmtid="{D5CDD505-2E9C-101B-9397-08002B2CF9AE}" pid="3" name="Creator">
    <vt:lpwstr>Acrobat PDFMaker 15 for PowerPoint</vt:lpwstr>
  </property>
  <property fmtid="{D5CDD505-2E9C-101B-9397-08002B2CF9AE}" pid="4" name="LastSaved">
    <vt:filetime>2019-04-02T00:00:00Z</vt:filetime>
  </property>
</Properties>
</file>