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317" r:id="rId2"/>
    <p:sldId id="318" r:id="rId3"/>
    <p:sldId id="31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94"/>
    <a:srgbClr val="FFF285"/>
    <a:srgbClr val="FFFA99"/>
    <a:srgbClr val="FFF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33"/>
    <p:restoredTop sz="82993"/>
  </p:normalViewPr>
  <p:slideViewPr>
    <p:cSldViewPr snapToGrid="0" snapToObjects="1">
      <p:cViewPr varScale="1">
        <p:scale>
          <a:sx n="88" d="100"/>
          <a:sy n="88" d="100"/>
        </p:scale>
        <p:origin x="1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82A08-3837-C44F-827E-2569F73A601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DE929-3C44-9E45-8A63-FF80A820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3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9818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671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01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A498-41ED-7D41-B03A-FE116065C26A}" type="datetime1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MWIN: Midwest I-Corps Node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776B-79E8-0C48-AB0A-5E672F81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5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3F3E-5A58-A34D-BE26-DE0C93C95462}" type="datetime1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MWIN: Midwest I-Corps Node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776B-79E8-0C48-AB0A-5E672F81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1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555E-258C-2741-ABFB-AE85E6B45F99}" type="datetime1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MWIN: Midwest I-Corps Node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776B-79E8-0C48-AB0A-5E672F81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3A0C-B90D-4E4A-8B60-226955A6F1F1}" type="datetime1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MWIN: Midwest I-Corps Node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776B-79E8-0C48-AB0A-5E672F81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2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2A80-A786-7B4D-9F40-BD51D3C8BEFE}" type="datetime1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MWIN: Midwest I-Corps Node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776B-79E8-0C48-AB0A-5E672F81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9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BA74-3F3A-5A41-9AEF-F130DAFDD739}" type="datetime1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MWIN: Midwest I-Corps Node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776B-79E8-0C48-AB0A-5E672F81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8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6A17-F49C-424C-9CED-B5E73876E1E8}" type="datetime1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MWIN: Midwest I-Corps Node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776B-79E8-0C48-AB0A-5E672F81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0755-DC34-1142-8253-5EE20F297E05}" type="datetime1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MWIN: Midwest I-Corps Node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776B-79E8-0C48-AB0A-5E672F81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5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A15A-6E92-4949-9B71-E173575E56C6}" type="datetime1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MWIN: Midwest I-Corps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776B-79E8-0C48-AB0A-5E672F81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0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E252-0F28-4549-9B15-905809199F4C}" type="datetime1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MWIN: Midwest I-Corps Node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776B-79E8-0C48-AB0A-5E672F81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2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3BF9-FDB0-FD4E-A888-EB013CFC175D}" type="datetime1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MWIN: Midwest I-Corps Node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776B-79E8-0C48-AB0A-5E672F81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8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A73AF-973F-1D41-8A99-70CAB03CACB8}" type="datetime1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MWIN: Midwest I-Corps Node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3776B-79E8-0C48-AB0A-5E672F81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>
            <a:extLst>
              <a:ext uri="{FF2B5EF4-FFF2-40B4-BE49-F238E27FC236}">
                <a16:creationId xmlns:a16="http://schemas.microsoft.com/office/drawing/2014/main" id="{CA3B5C6F-2EB2-B046-BA24-46A7FBBD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59" y="460503"/>
            <a:ext cx="10809081" cy="497061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Discovery Progress Report:  Round 1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B2614-4A1A-9945-926E-CDF85A9B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MWIN: Midwest I-Corps Node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B1C856-E17C-6540-AC29-E1263F4AFB42}"/>
              </a:ext>
            </a:extLst>
          </p:cNvPr>
          <p:cNvSpPr/>
          <p:nvPr/>
        </p:nvSpPr>
        <p:spPr>
          <a:xfrm>
            <a:off x="967646" y="2241185"/>
            <a:ext cx="961781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3225" lvl="0" indent="-342900">
              <a:buClr>
                <a:srgbClr val="0070C0"/>
              </a:buClr>
              <a:buFont typeface="Wingdings" pitchFamily="2" charset="2"/>
              <a:buChar char="ü"/>
              <a:tabLst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many customers have you interviewed?  What roles do they represent?  </a:t>
            </a:r>
          </a:p>
          <a:p>
            <a:pPr marL="403225" lvl="0" indent="-342900">
              <a:buClr>
                <a:srgbClr val="0070C0"/>
              </a:buClr>
              <a:buFont typeface="Wingdings" pitchFamily="2" charset="2"/>
              <a:buChar char="ü"/>
              <a:tabLst/>
            </a:pPr>
            <a:endParaRPr lang="en-US" sz="1400" dirty="0">
              <a:solidFill>
                <a:srgbClr val="941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lvl="0" indent="-342900">
              <a:buClr>
                <a:srgbClr val="0070C0"/>
              </a:buClr>
              <a:buFont typeface="Wingdings" pitchFamily="2" charset="2"/>
              <a:buChar char="ü"/>
              <a:tabLst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are the 2 most important insights you learned about the customer problem, pains, and/or desired gains? </a:t>
            </a:r>
          </a:p>
          <a:p>
            <a:pPr marL="403225" lvl="0" indent="-342900">
              <a:buClr>
                <a:srgbClr val="0070C0"/>
              </a:buClr>
              <a:buFont typeface="Wingdings" pitchFamily="2" charset="2"/>
              <a:buChar char="ü"/>
              <a:tabLst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lvl="0" indent="-342900">
              <a:buClr>
                <a:srgbClr val="0070C0"/>
              </a:buClr>
              <a:buFont typeface="Wingdings" pitchFamily="2" charset="2"/>
              <a:buChar char="ü"/>
              <a:tabLst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are the implications of these insights?  How will you adapt your assumptions and/or next steps?</a:t>
            </a:r>
          </a:p>
          <a:p>
            <a:pPr marL="403225" lvl="0" indent="-342900">
              <a:buClr>
                <a:srgbClr val="0070C0"/>
              </a:buClr>
              <a:buFont typeface="Wingdings" pitchFamily="2" charset="2"/>
              <a:buChar char="ü"/>
              <a:tabLst/>
            </a:pPr>
            <a:endParaRPr lang="en-US" sz="1200" dirty="0">
              <a:solidFill>
                <a:srgbClr val="941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lvl="0" indent="-342900">
              <a:buClr>
                <a:srgbClr val="0070C0"/>
              </a:buClr>
              <a:buFont typeface="Wingdings" pitchFamily="2" charset="2"/>
              <a:buChar char="ü"/>
              <a:tabLst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are the two most important things you learned about conducting customer interviews (or, where are you stuck?)?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BF14D-B41B-FB4B-AFFC-72A5DB747D5E}"/>
              </a:ext>
            </a:extLst>
          </p:cNvPr>
          <p:cNvSpPr txBox="1"/>
          <p:nvPr/>
        </p:nvSpPr>
        <p:spPr>
          <a:xfrm>
            <a:off x="691459" y="1023593"/>
            <a:ext cx="9499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Come prepared with 1-2 slides to report out on your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team progress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(5-7 mins/team) in breakout groups.</a:t>
            </a:r>
          </a:p>
        </p:txBody>
      </p:sp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71F34E3C-672A-814E-BCE1-E23BECB26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495" y="5881896"/>
            <a:ext cx="1679158" cy="83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9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>
            <a:extLst>
              <a:ext uri="{FF2B5EF4-FFF2-40B4-BE49-F238E27FC236}">
                <a16:creationId xmlns:a16="http://schemas.microsoft.com/office/drawing/2014/main" id="{CA3B5C6F-2EB2-B046-BA24-46A7FBBD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59" y="460503"/>
            <a:ext cx="10809081" cy="497061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Discovery Progress Report:  Round 2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B2614-4A1A-9945-926E-CDF85A9B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MWIN: Midwest I-Corps Node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B1C856-E17C-6540-AC29-E1263F4AFB42}"/>
              </a:ext>
            </a:extLst>
          </p:cNvPr>
          <p:cNvSpPr/>
          <p:nvPr/>
        </p:nvSpPr>
        <p:spPr>
          <a:xfrm>
            <a:off x="967646" y="2241185"/>
            <a:ext cx="961781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3225" lvl="0" indent="-342900">
              <a:buClr>
                <a:srgbClr val="0070C0"/>
              </a:buClr>
              <a:buFont typeface="Wingdings" pitchFamily="2" charset="2"/>
              <a:buChar char="ü"/>
              <a:tabLst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many customers have you interviewed?  What roles do they represent?  </a:t>
            </a:r>
          </a:p>
          <a:p>
            <a:pPr marL="403225" lvl="0" indent="-342900">
              <a:buClr>
                <a:srgbClr val="0070C0"/>
              </a:buClr>
              <a:buFont typeface="Wingdings" pitchFamily="2" charset="2"/>
              <a:buChar char="ü"/>
              <a:tabLst/>
            </a:pPr>
            <a:endParaRPr lang="en-US" sz="1400" dirty="0">
              <a:solidFill>
                <a:srgbClr val="941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lvl="0" indent="-342900">
              <a:buClr>
                <a:srgbClr val="0070C0"/>
              </a:buClr>
              <a:buFont typeface="Wingdings" pitchFamily="2" charset="2"/>
              <a:buChar char="ü"/>
              <a:tabLst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are the 2 most important insights you learned about the customer problem, pains, and/or desired gains? </a:t>
            </a:r>
          </a:p>
          <a:p>
            <a:pPr marL="403225" lvl="0" indent="-342900">
              <a:buClr>
                <a:srgbClr val="0070C0"/>
              </a:buClr>
              <a:buFont typeface="Wingdings" pitchFamily="2" charset="2"/>
              <a:buChar char="ü"/>
              <a:tabLst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lvl="0" indent="-342900">
              <a:buClr>
                <a:srgbClr val="0070C0"/>
              </a:buClr>
              <a:buFont typeface="Wingdings" pitchFamily="2" charset="2"/>
              <a:buChar char="ü"/>
              <a:tabLst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are the implications of these insights?  How will you adapt your assumptions and/or next steps?</a:t>
            </a:r>
          </a:p>
          <a:p>
            <a:pPr marL="403225" lvl="0" indent="-342900">
              <a:buClr>
                <a:srgbClr val="0070C0"/>
              </a:buClr>
              <a:buFont typeface="Wingdings" pitchFamily="2" charset="2"/>
              <a:buChar char="ü"/>
              <a:tabLst/>
            </a:pPr>
            <a:endParaRPr lang="en-US" sz="1200" dirty="0">
              <a:solidFill>
                <a:srgbClr val="941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lvl="0" indent="-342900">
              <a:buClr>
                <a:srgbClr val="0070C0"/>
              </a:buClr>
              <a:buFont typeface="Wingdings" pitchFamily="2" charset="2"/>
              <a:buChar char="ü"/>
              <a:tabLst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are the two most important things you learned about conducting customer interviews (or, where are you stuck?)?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BF14D-B41B-FB4B-AFFC-72A5DB747D5E}"/>
              </a:ext>
            </a:extLst>
          </p:cNvPr>
          <p:cNvSpPr txBox="1"/>
          <p:nvPr/>
        </p:nvSpPr>
        <p:spPr>
          <a:xfrm>
            <a:off x="691459" y="1023593"/>
            <a:ext cx="9499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Come prepared with 1-2 slides to report out on your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team progress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(5-7 mins/team) in breakout groups.</a:t>
            </a:r>
          </a:p>
        </p:txBody>
      </p:sp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71F34E3C-672A-814E-BCE1-E23BECB26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495" y="5881896"/>
            <a:ext cx="1679158" cy="83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>
            <a:extLst>
              <a:ext uri="{FF2B5EF4-FFF2-40B4-BE49-F238E27FC236}">
                <a16:creationId xmlns:a16="http://schemas.microsoft.com/office/drawing/2014/main" id="{CA3B5C6F-2EB2-B046-BA24-46A7FBBD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59" y="460503"/>
            <a:ext cx="10809081" cy="497061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 Discovery Progress Report:  Round 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B2614-4A1A-9945-926E-CDF85A9B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MWIN: Midwest I-Corps Node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B1C856-E17C-6540-AC29-E1263F4AFB42}"/>
              </a:ext>
            </a:extLst>
          </p:cNvPr>
          <p:cNvSpPr/>
          <p:nvPr/>
        </p:nvSpPr>
        <p:spPr>
          <a:xfrm>
            <a:off x="967646" y="2241185"/>
            <a:ext cx="961781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3225" lvl="0" indent="-342900">
              <a:buClr>
                <a:srgbClr val="0070C0"/>
              </a:buClr>
              <a:buFont typeface="Wingdings" pitchFamily="2" charset="2"/>
              <a:buChar char="ü"/>
              <a:tabLst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many customers have you interviewed?  What roles do they represent?  </a:t>
            </a:r>
          </a:p>
          <a:p>
            <a:pPr marL="403225" lvl="0" indent="-342900">
              <a:buClr>
                <a:srgbClr val="0070C0"/>
              </a:buClr>
              <a:buFont typeface="Wingdings" pitchFamily="2" charset="2"/>
              <a:buChar char="ü"/>
              <a:tabLst/>
            </a:pPr>
            <a:endParaRPr lang="en-US" sz="1400" dirty="0">
              <a:solidFill>
                <a:srgbClr val="941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lvl="0" indent="-342900">
              <a:buClr>
                <a:srgbClr val="0070C0"/>
              </a:buClr>
              <a:buFont typeface="Wingdings" pitchFamily="2" charset="2"/>
              <a:buChar char="ü"/>
              <a:tabLst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are the 2 most important insights you learned about the customer problem, pains, and/or desired gains? </a:t>
            </a:r>
          </a:p>
          <a:p>
            <a:pPr marL="403225" lvl="0" indent="-342900">
              <a:buClr>
                <a:srgbClr val="0070C0"/>
              </a:buClr>
              <a:buFont typeface="Wingdings" pitchFamily="2" charset="2"/>
              <a:buChar char="ü"/>
              <a:tabLst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lvl="0" indent="-342900">
              <a:buClr>
                <a:srgbClr val="0070C0"/>
              </a:buClr>
              <a:buFont typeface="Wingdings" pitchFamily="2" charset="2"/>
              <a:buChar char="ü"/>
              <a:tabLst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are the implications of these insights?  How will you adapt your assumptions and/or next steps?</a:t>
            </a:r>
          </a:p>
          <a:p>
            <a:pPr marL="403225" lvl="0" indent="-342900">
              <a:buClr>
                <a:srgbClr val="0070C0"/>
              </a:buClr>
              <a:buFont typeface="Wingdings" pitchFamily="2" charset="2"/>
              <a:buChar char="ü"/>
              <a:tabLst/>
            </a:pPr>
            <a:endParaRPr lang="en-US" sz="1200" dirty="0">
              <a:solidFill>
                <a:srgbClr val="941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3225" lvl="0" indent="-342900">
              <a:buClr>
                <a:srgbClr val="0070C0"/>
              </a:buClr>
              <a:buFont typeface="Wingdings" pitchFamily="2" charset="2"/>
              <a:buChar char="ü"/>
              <a:tabLst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are the two most important things you learned about conducting customer interviews (or, where are you stuck?)?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BF14D-B41B-FB4B-AFFC-72A5DB747D5E}"/>
              </a:ext>
            </a:extLst>
          </p:cNvPr>
          <p:cNvSpPr txBox="1"/>
          <p:nvPr/>
        </p:nvSpPr>
        <p:spPr>
          <a:xfrm>
            <a:off x="691459" y="1023593"/>
            <a:ext cx="9499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Come prepared with 1-2 slides to report out on your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team progress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(5-7 mins/team) in breakout groups.</a:t>
            </a:r>
          </a:p>
        </p:txBody>
      </p:sp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71F34E3C-672A-814E-BCE1-E23BECB26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495" y="5881896"/>
            <a:ext cx="1679158" cy="83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5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330</Words>
  <Application>Microsoft Macintosh PowerPoint</Application>
  <PresentationFormat>Widescreen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Customer Discovery Progress Report:  Round 1</vt:lpstr>
      <vt:lpstr>Customer Discovery Progress Report:  Round 2</vt:lpstr>
      <vt:lpstr>Customer Discovery Progress Report:  Round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Kirk</dc:creator>
  <cp:lastModifiedBy>Kirk Froggatt</cp:lastModifiedBy>
  <cp:revision>78</cp:revision>
  <dcterms:created xsi:type="dcterms:W3CDTF">2020-03-31T17:56:19Z</dcterms:created>
  <dcterms:modified xsi:type="dcterms:W3CDTF">2020-08-26T15:19:24Z</dcterms:modified>
</cp:coreProperties>
</file>