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24" y="-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590939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928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55"/>
          <p:cNvSpPr/>
          <p:nvPr/>
        </p:nvSpPr>
        <p:spPr>
          <a:xfrm rot="2741842">
            <a:off x="9907043" y="3473948"/>
            <a:ext cx="422162" cy="811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10020">
                <a:srgbClr val="0365C0"/>
              </a:gs>
              <a:gs pos="54709">
                <a:srgbClr val="6C9DCB"/>
              </a:gs>
              <a:gs pos="100000">
                <a:srgbClr val="D6D6D6"/>
              </a:gs>
            </a:gsLst>
            <a:path>
              <a:fillToRect l="50000" t="22662" r="50000" b="77337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5" name="Shape 300"/>
          <p:cNvSpPr/>
          <p:nvPr/>
        </p:nvSpPr>
        <p:spPr>
          <a:xfrm>
            <a:off x="4799286" y="2193363"/>
            <a:ext cx="8967919" cy="2763724"/>
          </a:xfrm>
          <a:prstGeom prst="roundRect">
            <a:avLst>
              <a:gd name="adj" fmla="val 144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</p:txBody>
      </p:sp>
      <p:sp>
        <p:nvSpPr>
          <p:cNvPr id="300" name="Shape 300"/>
          <p:cNvSpPr/>
          <p:nvPr/>
        </p:nvSpPr>
        <p:spPr>
          <a:xfrm>
            <a:off x="263086" y="1901745"/>
            <a:ext cx="4386486" cy="8467049"/>
          </a:xfrm>
          <a:prstGeom prst="roundRect">
            <a:avLst>
              <a:gd name="adj" fmla="val 144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</p:txBody>
      </p:sp>
      <p:sp>
        <p:nvSpPr>
          <p:cNvPr id="301" name="Shape 301"/>
          <p:cNvSpPr/>
          <p:nvPr/>
        </p:nvSpPr>
        <p:spPr>
          <a:xfrm>
            <a:off x="260934" y="1803778"/>
            <a:ext cx="4390791" cy="387049"/>
          </a:xfrm>
          <a:prstGeom prst="roundRect">
            <a:avLst>
              <a:gd name="adj" fmla="val 16636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3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Basics</a:t>
            </a:r>
          </a:p>
        </p:txBody>
      </p:sp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277225" y="273049"/>
            <a:ext cx="4390791" cy="1168079"/>
          </a:xfrm>
          <a:prstGeom prst="rect">
            <a:avLst/>
          </a:prstGeom>
        </p:spPr>
        <p:txBody>
          <a:bodyPr/>
          <a:lstStyle/>
          <a:p>
            <a:pPr lvl="0" defTabSz="280415">
              <a:lnSpc>
                <a:spcPct val="80000"/>
              </a:lnSpc>
              <a:defRPr sz="1800"/>
            </a:pPr>
            <a:r>
              <a:rPr lang="pl-PL" sz="3167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</a:t>
            </a:r>
            <a:r>
              <a:rPr lang="pl-PL" sz="3167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hosting</a:t>
            </a:r>
            <a:endParaRPr sz="4224" dirty="0">
              <a:solidFill>
                <a:schemeClr val="tx1">
                  <a:lumMod val="95000"/>
                  <a:lumOff val="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defTabSz="280415">
              <a:lnSpc>
                <a:spcPct val="90000"/>
              </a:lnSpc>
              <a:defRPr sz="1800"/>
            </a:pPr>
            <a:r>
              <a:rPr lang="pl-PL" sz="230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with GitHub</a:t>
            </a:r>
            <a:r>
              <a:rPr sz="230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endParaRPr sz="2304" dirty="0">
              <a:solidFill>
                <a:schemeClr val="tx1">
                  <a:lumMod val="95000"/>
                  <a:lumOff val="5000"/>
                </a:schemeClr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lvl="0" defTabSz="280415">
              <a:lnSpc>
                <a:spcPct val="90000"/>
              </a:lnSpc>
              <a:defRPr sz="1800"/>
            </a:pPr>
            <a:r>
              <a:rPr sz="1968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307" name="Shape 307"/>
          <p:cNvSpPr/>
          <p:nvPr/>
        </p:nvSpPr>
        <p:spPr>
          <a:xfrm>
            <a:off x="4797133" y="1806314"/>
            <a:ext cx="8970072" cy="387049"/>
          </a:xfrm>
          <a:prstGeom prst="roundRect">
            <a:avLst>
              <a:gd name="adj" fmla="val 16636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3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2 – </a:t>
            </a:r>
            <a:r>
              <a:rPr lang="pl-PL" sz="23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</a:t>
            </a:r>
            <a:r>
              <a:rPr lang="pl-PL" sz="23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</a:t>
            </a:r>
            <a:r>
              <a:rPr lang="pl-PL" sz="23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pl-PL" sz="23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ranch</a:t>
            </a:r>
            <a:endParaRPr sz="23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4790962" y="161921"/>
            <a:ext cx="8976243" cy="457226"/>
          </a:xfrm>
          <a:prstGeom prst="roundRect">
            <a:avLst>
              <a:gd name="adj" fmla="val 16636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3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1’ – </a:t>
            </a:r>
            <a:r>
              <a:rPr lang="pl-PL" sz="23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Fork</a:t>
            </a:r>
            <a:r>
              <a:rPr lang="pl-PL" sz="23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</a:t>
            </a:r>
            <a:r>
              <a:rPr lang="pl-PL" sz="23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</a:t>
            </a:r>
            <a:r>
              <a:rPr lang="pl-PL" sz="23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epository</a:t>
            </a:r>
            <a:endParaRPr sz="23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305537" y="2276510"/>
            <a:ext cx="4301585" cy="8195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en-US" sz="1200" b="1" dirty="0" smtClean="0">
                <a:solidFill>
                  <a:srgbClr val="444444"/>
                </a:solidFill>
                <a:latin typeface="Helvetica Neue"/>
              </a:rPr>
              <a:t>GitHub</a:t>
            </a:r>
            <a:r>
              <a:rPr lang="en-US" sz="1200" dirty="0" smtClean="0">
                <a:solidFill>
                  <a:srgbClr val="444444"/>
                </a:solidFill>
                <a:latin typeface="Helvetica Neue"/>
              </a:rPr>
              <a:t> </a:t>
            </a:r>
            <a:r>
              <a:rPr lang="en-US" sz="1200" dirty="0">
                <a:solidFill>
                  <a:srgbClr val="444444"/>
                </a:solidFill>
                <a:latin typeface="Helvetica Neue"/>
              </a:rPr>
              <a:t>is a code hosting platform for version control and collaboration</a:t>
            </a:r>
            <a:r>
              <a:rPr lang="en-US" sz="1200" dirty="0" smtClean="0">
                <a:solidFill>
                  <a:srgbClr val="444444"/>
                </a:solidFill>
                <a:latin typeface="Helvetica Neue"/>
              </a:rPr>
              <a:t>.</a:t>
            </a:r>
            <a:r>
              <a:rPr lang="pl-PL" sz="1200" dirty="0" smtClean="0">
                <a:solidFill>
                  <a:srgbClr val="444444"/>
                </a:solidFill>
                <a:latin typeface="Helvetica Neue"/>
              </a:rPr>
              <a:t> </a:t>
            </a: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pl-PL" sz="1200" b="1" dirty="0" smtClean="0">
                <a:solidFill>
                  <a:srgbClr val="444444"/>
                </a:solidFill>
                <a:latin typeface="Helvetica Neue"/>
              </a:rPr>
              <a:t>Pros</a:t>
            </a:r>
            <a:r>
              <a:rPr lang="pl-PL" sz="1200" dirty="0" smtClean="0">
                <a:solidFill>
                  <a:srgbClr val="444444"/>
                </a:solidFill>
                <a:latin typeface="Helvetica Neue"/>
              </a:rPr>
              <a:t> of </a:t>
            </a:r>
            <a:r>
              <a:rPr lang="pl-PL" sz="1200" dirty="0" err="1" smtClean="0">
                <a:solidFill>
                  <a:srgbClr val="444444"/>
                </a:solidFill>
                <a:latin typeface="Helvetica Neue"/>
              </a:rPr>
              <a:t>using</a:t>
            </a:r>
            <a:r>
              <a:rPr lang="pl-PL" sz="1200" dirty="0" smtClean="0">
                <a:solidFill>
                  <a:srgbClr val="444444"/>
                </a:solidFill>
                <a:latin typeface="Helvetica Neue"/>
              </a:rPr>
              <a:t> GitHub:</a:t>
            </a: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pl-PL" sz="1200" dirty="0">
                <a:solidFill>
                  <a:srgbClr val="444444"/>
                </a:solidFill>
                <a:latin typeface="Helvetica Neue"/>
              </a:rPr>
              <a:t>	</a:t>
            </a:r>
            <a:r>
              <a:rPr lang="pl-PL" sz="1200" dirty="0" smtClean="0">
                <a:solidFill>
                  <a:srgbClr val="444444"/>
                </a:solidFill>
              </a:rPr>
              <a:t>- </a:t>
            </a:r>
            <a:r>
              <a:rPr lang="pl-PL" sz="1200" dirty="0">
                <a:solidFill>
                  <a:srgbClr val="333333"/>
                </a:solidFill>
              </a:rPr>
              <a:t>y</a:t>
            </a:r>
            <a:r>
              <a:rPr lang="en-US" sz="1200" dirty="0" err="1" smtClean="0">
                <a:solidFill>
                  <a:srgbClr val="333333"/>
                </a:solidFill>
              </a:rPr>
              <a:t>ou</a:t>
            </a:r>
            <a:r>
              <a:rPr lang="en-US" sz="1200" dirty="0" smtClean="0">
                <a:solidFill>
                  <a:srgbClr val="333333"/>
                </a:solidFill>
              </a:rPr>
              <a:t> </a:t>
            </a:r>
            <a:r>
              <a:rPr lang="en-US" sz="1200" dirty="0">
                <a:solidFill>
                  <a:srgbClr val="333333"/>
                </a:solidFill>
              </a:rPr>
              <a:t>and your coworker can each upload your </a:t>
            </a:r>
            <a:r>
              <a:rPr lang="pl-PL" sz="1200" dirty="0" smtClean="0">
                <a:solidFill>
                  <a:srgbClr val="333333"/>
                </a:solidFill>
              </a:rPr>
              <a:t>	</a:t>
            </a:r>
            <a:r>
              <a:rPr lang="en-US" sz="1200" dirty="0" smtClean="0">
                <a:solidFill>
                  <a:srgbClr val="333333"/>
                </a:solidFill>
              </a:rPr>
              <a:t>revisions </a:t>
            </a:r>
            <a:r>
              <a:rPr lang="en-US" sz="1200" dirty="0">
                <a:solidFill>
                  <a:srgbClr val="333333"/>
                </a:solidFill>
              </a:rPr>
              <a:t>to the same page, and </a:t>
            </a:r>
            <a:r>
              <a:rPr lang="en-US" sz="1200" dirty="0" err="1">
                <a:solidFill>
                  <a:srgbClr val="333333"/>
                </a:solidFill>
              </a:rPr>
              <a:t>Git</a:t>
            </a:r>
            <a:r>
              <a:rPr lang="en-US" sz="1200" dirty="0">
                <a:solidFill>
                  <a:srgbClr val="333333"/>
                </a:solidFill>
              </a:rPr>
              <a:t> will save </a:t>
            </a:r>
            <a:r>
              <a:rPr lang="pl-PL" sz="1200" b="1" dirty="0" err="1" smtClean="0">
                <a:solidFill>
                  <a:srgbClr val="333333"/>
                </a:solidFill>
              </a:rPr>
              <a:t>both</a:t>
            </a:r>
            <a:r>
              <a:rPr lang="en-US" sz="1200" dirty="0" smtClean="0">
                <a:solidFill>
                  <a:srgbClr val="333333"/>
                </a:solidFill>
              </a:rPr>
              <a:t> </a:t>
            </a:r>
            <a:r>
              <a:rPr lang="pl-PL" sz="1200" dirty="0" smtClean="0">
                <a:solidFill>
                  <a:srgbClr val="333333"/>
                </a:solidFill>
              </a:rPr>
              <a:t>	</a:t>
            </a:r>
            <a:r>
              <a:rPr lang="en-US" sz="1200" dirty="0" smtClean="0">
                <a:solidFill>
                  <a:srgbClr val="333333"/>
                </a:solidFill>
              </a:rPr>
              <a:t>copies</a:t>
            </a:r>
            <a:r>
              <a:rPr lang="pl-PL" sz="1200" dirty="0" smtClean="0">
                <a:solidFill>
                  <a:srgbClr val="333333"/>
                </a:solidFill>
              </a:rPr>
              <a:t>,</a:t>
            </a: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pl-PL" sz="1200" dirty="0">
                <a:solidFill>
                  <a:srgbClr val="333333"/>
                </a:solidFill>
              </a:rPr>
              <a:t>	</a:t>
            </a:r>
            <a:r>
              <a:rPr lang="pl-PL" sz="1200" dirty="0" smtClean="0">
                <a:solidFill>
                  <a:srgbClr val="333333"/>
                </a:solidFill>
              </a:rPr>
              <a:t>- </a:t>
            </a:r>
            <a:r>
              <a:rPr lang="en-US" sz="1200" dirty="0" smtClean="0">
                <a:solidFill>
                  <a:srgbClr val="333333"/>
                </a:solidFill>
              </a:rPr>
              <a:t>you </a:t>
            </a:r>
            <a:r>
              <a:rPr lang="en-US" sz="1200" dirty="0">
                <a:solidFill>
                  <a:srgbClr val="333333"/>
                </a:solidFill>
              </a:rPr>
              <a:t>can </a:t>
            </a:r>
            <a:r>
              <a:rPr lang="en-US" sz="1200" b="1" dirty="0">
                <a:solidFill>
                  <a:srgbClr val="333333"/>
                </a:solidFill>
              </a:rPr>
              <a:t>merge</a:t>
            </a:r>
            <a:r>
              <a:rPr lang="en-US" sz="1200" dirty="0">
                <a:solidFill>
                  <a:srgbClr val="333333"/>
                </a:solidFill>
              </a:rPr>
              <a:t> your changes together without losing </a:t>
            </a:r>
            <a:r>
              <a:rPr lang="pl-PL" sz="1200" dirty="0" smtClean="0">
                <a:solidFill>
                  <a:srgbClr val="333333"/>
                </a:solidFill>
              </a:rPr>
              <a:t>	</a:t>
            </a:r>
            <a:r>
              <a:rPr lang="en-US" sz="1200" dirty="0" smtClean="0">
                <a:solidFill>
                  <a:srgbClr val="333333"/>
                </a:solidFill>
              </a:rPr>
              <a:t>any </a:t>
            </a:r>
            <a:r>
              <a:rPr lang="en-US" sz="1200" dirty="0">
                <a:solidFill>
                  <a:srgbClr val="333333"/>
                </a:solidFill>
              </a:rPr>
              <a:t>work along the </a:t>
            </a:r>
            <a:r>
              <a:rPr lang="en-US" sz="1200" dirty="0" smtClean="0">
                <a:solidFill>
                  <a:srgbClr val="333333"/>
                </a:solidFill>
              </a:rPr>
              <a:t>way</a:t>
            </a:r>
            <a:r>
              <a:rPr lang="pl-PL" sz="1200" dirty="0" smtClean="0">
                <a:solidFill>
                  <a:srgbClr val="333333"/>
                </a:solidFill>
              </a:rPr>
              <a:t>,</a:t>
            </a:r>
            <a:r>
              <a:rPr lang="en-US" sz="1200" dirty="0" smtClean="0">
                <a:solidFill>
                  <a:srgbClr val="333333"/>
                </a:solidFill>
              </a:rPr>
              <a:t> </a:t>
            </a:r>
            <a:endParaRPr lang="pl-PL" sz="1200" dirty="0" smtClean="0">
              <a:solidFill>
                <a:srgbClr val="333333"/>
              </a:solidFill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pl-PL" sz="1200" dirty="0">
                <a:solidFill>
                  <a:srgbClr val="333333"/>
                </a:solidFill>
              </a:rPr>
              <a:t>	</a:t>
            </a:r>
            <a:r>
              <a:rPr lang="pl-PL" sz="1200" dirty="0" smtClean="0">
                <a:solidFill>
                  <a:srgbClr val="333333"/>
                </a:solidFill>
              </a:rPr>
              <a:t>- </a:t>
            </a:r>
            <a:r>
              <a:rPr lang="pl-PL" sz="1200" dirty="0">
                <a:solidFill>
                  <a:srgbClr val="333333"/>
                </a:solidFill>
              </a:rPr>
              <a:t>y</a:t>
            </a:r>
            <a:r>
              <a:rPr lang="en-US" sz="1200" dirty="0" err="1" smtClean="0">
                <a:solidFill>
                  <a:srgbClr val="333333"/>
                </a:solidFill>
              </a:rPr>
              <a:t>ou</a:t>
            </a:r>
            <a:r>
              <a:rPr lang="en-US" sz="1200" dirty="0" smtClean="0">
                <a:solidFill>
                  <a:srgbClr val="333333"/>
                </a:solidFill>
              </a:rPr>
              <a:t> can </a:t>
            </a:r>
            <a:r>
              <a:rPr lang="en-US" sz="1200" b="1" dirty="0">
                <a:solidFill>
                  <a:srgbClr val="333333"/>
                </a:solidFill>
              </a:rPr>
              <a:t>revert</a:t>
            </a:r>
            <a:r>
              <a:rPr lang="en-US" sz="1200" dirty="0">
                <a:solidFill>
                  <a:srgbClr val="333333"/>
                </a:solidFill>
              </a:rPr>
              <a:t> to an earlier version at any time</a:t>
            </a:r>
            <a:r>
              <a:rPr lang="en-US" sz="1200" dirty="0" smtClean="0">
                <a:solidFill>
                  <a:srgbClr val="333333"/>
                </a:solidFill>
              </a:rPr>
              <a:t>, </a:t>
            </a:r>
            <a:r>
              <a:rPr lang="en-US" sz="1200" dirty="0" err="1">
                <a:solidFill>
                  <a:srgbClr val="333333"/>
                </a:solidFill>
              </a:rPr>
              <a:t>Git</a:t>
            </a:r>
            <a:r>
              <a:rPr lang="en-US" sz="1200" dirty="0">
                <a:solidFill>
                  <a:srgbClr val="333333"/>
                </a:solidFill>
              </a:rPr>
              <a:t> </a:t>
            </a:r>
            <a:r>
              <a:rPr lang="pl-PL" sz="1200" dirty="0" smtClean="0">
                <a:solidFill>
                  <a:srgbClr val="333333"/>
                </a:solidFill>
              </a:rPr>
              <a:t>	</a:t>
            </a:r>
            <a:r>
              <a:rPr lang="en-US" sz="1200" dirty="0" smtClean="0">
                <a:solidFill>
                  <a:srgbClr val="333333"/>
                </a:solidFill>
              </a:rPr>
              <a:t>keeps </a:t>
            </a:r>
            <a:r>
              <a:rPr lang="en-US" sz="1200" dirty="0">
                <a:solidFill>
                  <a:srgbClr val="333333"/>
                </a:solidFill>
              </a:rPr>
              <a:t>a “snapshot” of every change ever </a:t>
            </a:r>
            <a:r>
              <a:rPr lang="en-US" sz="1200" dirty="0" smtClean="0">
                <a:solidFill>
                  <a:srgbClr val="333333"/>
                </a:solidFill>
              </a:rPr>
              <a:t>made</a:t>
            </a:r>
            <a:r>
              <a:rPr lang="pl-PL" sz="1200" dirty="0">
                <a:solidFill>
                  <a:srgbClr val="333333"/>
                </a:solidFill>
              </a:rPr>
              <a:t>,</a:t>
            </a:r>
            <a:endParaRPr lang="pl-PL" sz="1200" dirty="0" smtClean="0">
              <a:solidFill>
                <a:srgbClr val="333333"/>
              </a:solidFill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pl-PL" sz="1200" dirty="0">
                <a:solidFill>
                  <a:srgbClr val="333333"/>
                </a:solidFill>
                <a:ea typeface="Source Sans Pro Semibold"/>
                <a:cs typeface="Source Sans Pro Semibold"/>
                <a:sym typeface="Source Sans Pro Semibold"/>
              </a:rPr>
              <a:t>	</a:t>
            </a:r>
            <a:r>
              <a:rPr lang="pl-PL" sz="1200" dirty="0" smtClean="0">
                <a:solidFill>
                  <a:srgbClr val="333333"/>
                </a:solidFill>
                <a:ea typeface="Source Sans Pro Semibold"/>
                <a:cs typeface="Source Sans Pro Semibold"/>
                <a:sym typeface="Source Sans Pro Semibold"/>
              </a:rPr>
              <a:t>- </a:t>
            </a:r>
            <a:r>
              <a:rPr lang="pl-PL" sz="1200" b="1" dirty="0" err="1" smtClean="0">
                <a:solidFill>
                  <a:srgbClr val="333333"/>
                </a:solidFill>
                <a:ea typeface="Source Sans Pro Semibold"/>
                <a:cs typeface="Source Sans Pro Semibold"/>
                <a:sym typeface="Source Sans Pro Semibold"/>
              </a:rPr>
              <a:t>free</a:t>
            </a:r>
            <a:r>
              <a:rPr lang="pl-PL" sz="1200" b="1" dirty="0" smtClean="0">
                <a:solidFill>
                  <a:srgbClr val="333333"/>
                </a:solidFill>
                <a:ea typeface="Source Sans Pro Semibold"/>
                <a:cs typeface="Source Sans Pro Semibold"/>
                <a:sym typeface="Source Sans Pro Semibold"/>
              </a:rPr>
              <a:t> of </a:t>
            </a:r>
            <a:r>
              <a:rPr lang="pl-PL" sz="1200" b="1" dirty="0" err="1" smtClean="0">
                <a:solidFill>
                  <a:srgbClr val="333333"/>
                </a:solidFill>
                <a:ea typeface="Source Sans Pro Semibold"/>
                <a:cs typeface="Source Sans Pro Semibold"/>
                <a:sym typeface="Source Sans Pro Semibold"/>
              </a:rPr>
              <a:t>charge</a:t>
            </a:r>
            <a:r>
              <a:rPr lang="pl-PL" sz="1200" b="1" dirty="0" smtClean="0">
                <a:solidFill>
                  <a:srgbClr val="333333"/>
                </a:solidFill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pl-PL" sz="1200" dirty="0" err="1" smtClean="0">
                <a:solidFill>
                  <a:srgbClr val="333333"/>
                </a:solidFill>
                <a:ea typeface="Source Sans Pro Semibold"/>
                <a:cs typeface="Source Sans Pro Semibold"/>
                <a:sym typeface="Source Sans Pro Semibold"/>
              </a:rPr>
              <a:t>account</a:t>
            </a:r>
            <a:r>
              <a:rPr lang="pl-PL" sz="1200" dirty="0" smtClean="0">
                <a:solidFill>
                  <a:srgbClr val="333333"/>
                </a:solidFill>
                <a:ea typeface="Source Sans Pro Semibold"/>
                <a:cs typeface="Source Sans Pro Semibold"/>
                <a:sym typeface="Source Sans Pro Semibold"/>
              </a:rPr>
              <a:t>.</a:t>
            </a: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en-US" sz="1200" dirty="0" smtClean="0">
                <a:solidFill>
                  <a:srgbClr val="444444"/>
                </a:solidFill>
                <a:latin typeface="Helvetica Neue"/>
              </a:rPr>
              <a:t>A</a:t>
            </a:r>
            <a:r>
              <a:rPr lang="en-US" sz="1200" dirty="0">
                <a:solidFill>
                  <a:srgbClr val="444444"/>
                </a:solidFill>
                <a:latin typeface="Helvetica Neue"/>
              </a:rPr>
              <a:t> </a:t>
            </a:r>
            <a:r>
              <a:rPr lang="en-US" sz="1200" b="1" dirty="0">
                <a:solidFill>
                  <a:srgbClr val="444444"/>
                </a:solidFill>
                <a:latin typeface="Helvetica Neue"/>
              </a:rPr>
              <a:t>repository</a:t>
            </a:r>
            <a:r>
              <a:rPr lang="en-US" sz="1200" dirty="0">
                <a:solidFill>
                  <a:srgbClr val="444444"/>
                </a:solidFill>
                <a:latin typeface="Helvetica Neue"/>
              </a:rPr>
              <a:t> is usually used to organize a single project</a:t>
            </a:r>
            <a:r>
              <a:rPr lang="en-US" sz="1200" dirty="0" smtClean="0">
                <a:solidFill>
                  <a:srgbClr val="444444"/>
                </a:solidFill>
                <a:latin typeface="Helvetica Neue"/>
              </a:rPr>
              <a:t>.</a:t>
            </a:r>
            <a:endParaRPr lang="pl-PL" sz="1200" dirty="0" smtClean="0">
              <a:solidFill>
                <a:srgbClr val="444444"/>
              </a:solidFill>
              <a:latin typeface="Helvetica Neue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en-US" sz="1200" dirty="0" smtClean="0">
                <a:solidFill>
                  <a:srgbClr val="444444"/>
                </a:solidFill>
                <a:latin typeface="Helvetica Neue"/>
              </a:rPr>
              <a:t> </a:t>
            </a:r>
            <a:r>
              <a:rPr lang="en-US" sz="1200" dirty="0">
                <a:solidFill>
                  <a:srgbClr val="444444"/>
                </a:solidFill>
                <a:latin typeface="Helvetica Neue"/>
              </a:rPr>
              <a:t>Repositories can contain folders and files, images, videos, spreadsheets, and data sets – anything your project needs</a:t>
            </a:r>
            <a:r>
              <a:rPr lang="en-US" sz="1200" dirty="0" smtClean="0">
                <a:solidFill>
                  <a:srgbClr val="444444"/>
                </a:solidFill>
                <a:latin typeface="Helvetica Neue"/>
              </a:rPr>
              <a:t>.</a:t>
            </a:r>
            <a:endParaRPr lang="pl-PL" sz="1200" dirty="0" smtClean="0">
              <a:solidFill>
                <a:srgbClr val="444444"/>
              </a:solidFill>
              <a:latin typeface="Helvetica Neue"/>
            </a:endParaRPr>
          </a:p>
          <a:p>
            <a:endParaRPr lang="pl-PL" sz="1200" dirty="0" smtClean="0"/>
          </a:p>
          <a:p>
            <a:r>
              <a:rPr lang="pl-PL" sz="1200" dirty="0" smtClean="0"/>
              <a:t>1. </a:t>
            </a:r>
            <a:r>
              <a:rPr lang="en-US" sz="1200" dirty="0" smtClean="0"/>
              <a:t>In </a:t>
            </a:r>
            <a:r>
              <a:rPr lang="en-US" sz="1200" dirty="0"/>
              <a:t>the upper right corner, next to your avatar or </a:t>
            </a:r>
            <a:r>
              <a:rPr lang="en-US" sz="1200" dirty="0" err="1"/>
              <a:t>identicon</a:t>
            </a:r>
            <a:r>
              <a:rPr lang="en-US" sz="1200" dirty="0"/>
              <a:t>, click  and then select </a:t>
            </a:r>
            <a:r>
              <a:rPr lang="en-US" sz="1200" b="1" dirty="0"/>
              <a:t>New repository</a:t>
            </a:r>
            <a:r>
              <a:rPr lang="en-US" sz="1200" dirty="0"/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pl-PL" sz="1200" dirty="0" smtClean="0"/>
              <a:t>2. Write </a:t>
            </a:r>
            <a:r>
              <a:rPr lang="pl-PL" sz="1200" b="1" dirty="0" err="1" smtClean="0"/>
              <a:t>name</a:t>
            </a:r>
            <a:r>
              <a:rPr lang="pl-PL" sz="1200" dirty="0" smtClean="0"/>
              <a:t> and </a:t>
            </a:r>
            <a:r>
              <a:rPr lang="pl-PL" sz="1200" dirty="0" err="1" smtClean="0"/>
              <a:t>short</a:t>
            </a:r>
            <a:r>
              <a:rPr lang="pl-PL" sz="1200" dirty="0" smtClean="0"/>
              <a:t> </a:t>
            </a:r>
            <a:r>
              <a:rPr lang="pl-PL" sz="1200" dirty="0" err="1" smtClean="0"/>
              <a:t>description</a:t>
            </a:r>
            <a:r>
              <a:rPr lang="pl-PL" sz="1200" dirty="0" smtClean="0"/>
              <a:t>, </a:t>
            </a:r>
            <a:r>
              <a:rPr lang="pl-PL" sz="1200" dirty="0" err="1" smtClean="0"/>
              <a:t>click</a:t>
            </a:r>
            <a:r>
              <a:rPr lang="pl-PL" sz="1200" dirty="0" smtClean="0"/>
              <a:t> </a:t>
            </a:r>
            <a:r>
              <a:rPr lang="pl-PL" sz="1200" b="1" dirty="0" err="1" smtClean="0"/>
              <a:t>create</a:t>
            </a:r>
            <a:r>
              <a:rPr lang="pl-PL" sz="1200" b="1" dirty="0" smtClean="0"/>
              <a:t> </a:t>
            </a:r>
            <a:r>
              <a:rPr lang="pl-PL" sz="1200" b="1" dirty="0" err="1" smtClean="0"/>
              <a:t>repository</a:t>
            </a:r>
            <a:r>
              <a:rPr lang="en-US" sz="1200" dirty="0" smtClean="0"/>
              <a:t>.</a:t>
            </a:r>
            <a:endParaRPr lang="en-US" sz="1200" dirty="0"/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 smtClean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 smtClean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 smtClean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 smtClean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 smtClean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 smtClean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4862915" y="798425"/>
            <a:ext cx="277419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A 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fork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 is a copy of a repository. Forking a repository allows you to freely experiment with changes without affecting the original project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.</a:t>
            </a:r>
            <a:r>
              <a:rPr lang="pl-PL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pl-PL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Especially</a:t>
            </a:r>
            <a:r>
              <a:rPr lang="pl-PL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pl-PL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useful</a:t>
            </a:r>
            <a:r>
              <a:rPr lang="pl-PL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pl-PL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during</a:t>
            </a:r>
            <a:r>
              <a:rPr lang="pl-PL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pl-PL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classes</a:t>
            </a:r>
            <a:r>
              <a:rPr lang="pl-PL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.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7987783" y="680430"/>
            <a:ext cx="5429890" cy="16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a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repository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in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which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you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are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intrested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. In the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upper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right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corner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click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pl-PL" sz="1200" b="1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Fork</a:t>
            </a:r>
            <a:r>
              <a:rPr lang="pl-PL" sz="1200" b="1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.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 </a:t>
            </a: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4829060" y="2316190"/>
            <a:ext cx="5379039" cy="851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Branching is the way to work on </a:t>
            </a:r>
            <a:r>
              <a:rPr lang="en-US" sz="12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different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versions of a repository at one time.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lang="en-US"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By default your repository has one branch named </a:t>
            </a:r>
            <a:r>
              <a:rPr lang="en-US" sz="1200" b="1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maste</a:t>
            </a:r>
            <a:r>
              <a:rPr lang="pl-PL" sz="1200" b="1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r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We use branches to experiment and make edits before committing them to master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387" y="887759"/>
            <a:ext cx="797569" cy="839546"/>
          </a:xfrm>
          <a:prstGeom prst="rect">
            <a:avLst/>
          </a:prstGeom>
        </p:spPr>
      </p:pic>
      <p:sp>
        <p:nvSpPr>
          <p:cNvPr id="256" name="Shape 301"/>
          <p:cNvSpPr/>
          <p:nvPr/>
        </p:nvSpPr>
        <p:spPr>
          <a:xfrm>
            <a:off x="216331" y="4960747"/>
            <a:ext cx="4390791" cy="387049"/>
          </a:xfrm>
          <a:prstGeom prst="roundRect">
            <a:avLst>
              <a:gd name="adj" fmla="val 16636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3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1 – </a:t>
            </a:r>
            <a:r>
              <a:rPr lang="pl-PL" sz="23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</a:t>
            </a:r>
            <a:r>
              <a:rPr lang="pl-PL" sz="23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</a:t>
            </a:r>
            <a:r>
              <a:rPr lang="pl-PL" sz="23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</a:t>
            </a:r>
            <a:r>
              <a:rPr lang="pl-PL" sz="23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epository</a:t>
            </a:r>
            <a:endParaRPr sz="23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1" name="Shape 55"/>
          <p:cNvSpPr/>
          <p:nvPr/>
        </p:nvSpPr>
        <p:spPr>
          <a:xfrm rot="6902195">
            <a:off x="2878711" y="8394407"/>
            <a:ext cx="566803" cy="544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10020">
                <a:srgbClr val="0365C0"/>
              </a:gs>
              <a:gs pos="54709">
                <a:srgbClr val="6C9DCB"/>
              </a:gs>
              <a:gs pos="100000">
                <a:srgbClr val="D6D6D6"/>
              </a:gs>
            </a:gsLst>
            <a:path>
              <a:fillToRect l="50000" t="22662" r="50000" b="77337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45" y="7071358"/>
            <a:ext cx="4354893" cy="335765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491" y="906146"/>
            <a:ext cx="2781300" cy="638175"/>
          </a:xfrm>
          <a:prstGeom prst="rect">
            <a:avLst/>
          </a:prstGeom>
        </p:spPr>
      </p:pic>
      <p:sp>
        <p:nvSpPr>
          <p:cNvPr id="264" name="Shape 384"/>
          <p:cNvSpPr/>
          <p:nvPr/>
        </p:nvSpPr>
        <p:spPr>
          <a:xfrm>
            <a:off x="7987783" y="1512389"/>
            <a:ext cx="5429890" cy="16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Now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,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this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repository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available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in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your</a:t>
            </a:r>
            <a:r>
              <a:rPr lang="pl-PL" sz="12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list of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repositories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.   </a:t>
            </a: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2764" y="3227748"/>
            <a:ext cx="2580955" cy="1523559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3279" y="2234580"/>
            <a:ext cx="3263927" cy="1811884"/>
          </a:xfrm>
          <a:prstGeom prst="rect">
            <a:avLst/>
          </a:prstGeom>
        </p:spPr>
      </p:pic>
      <p:sp>
        <p:nvSpPr>
          <p:cNvPr id="271" name="Shape 55"/>
          <p:cNvSpPr/>
          <p:nvPr/>
        </p:nvSpPr>
        <p:spPr>
          <a:xfrm rot="2629926">
            <a:off x="9983292" y="3509522"/>
            <a:ext cx="566803" cy="431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10020">
                <a:srgbClr val="0365C0"/>
              </a:gs>
              <a:gs pos="54709">
                <a:srgbClr val="6C9DCB"/>
              </a:gs>
              <a:gs pos="100000">
                <a:srgbClr val="D6D6D6"/>
              </a:gs>
            </a:gsLst>
            <a:path>
              <a:fillToRect l="50000" t="22662" r="50000" b="77337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5" name="Shape 383"/>
          <p:cNvSpPr/>
          <p:nvPr/>
        </p:nvSpPr>
        <p:spPr>
          <a:xfrm>
            <a:off x="4883565" y="3474926"/>
            <a:ext cx="2047613" cy="70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1. 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Go 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to 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your repository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 smtClean="0">
                <a:solidFill>
                  <a:schemeClr val="tx1"/>
                </a:solidFill>
                <a:latin typeface="Helvetica Neue"/>
                <a:ea typeface="Source Sans Pro Light"/>
                <a:cs typeface="Source Sans Pro Light"/>
                <a:sym typeface="Source Sans Pro Light"/>
              </a:rPr>
              <a:t>2. 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Click the drop down at the top of the file list that says </a:t>
            </a:r>
            <a:r>
              <a:rPr lang="en-US" sz="1200" b="1" dirty="0">
                <a:solidFill>
                  <a:schemeClr val="tx1"/>
                </a:solidFill>
                <a:latin typeface="Helvetica Neue"/>
              </a:rPr>
              <a:t>branch: </a:t>
            </a:r>
            <a:r>
              <a:rPr lang="en-US" sz="1200" b="1" dirty="0" smtClean="0">
                <a:solidFill>
                  <a:schemeClr val="tx1"/>
                </a:solidFill>
                <a:latin typeface="Helvetica Neue"/>
              </a:rPr>
              <a:t>master</a:t>
            </a:r>
            <a:r>
              <a:rPr lang="pl-PL" sz="1200" b="1" dirty="0" smtClean="0">
                <a:solidFill>
                  <a:schemeClr val="tx1"/>
                </a:solidFill>
                <a:latin typeface="Helvetica Neue"/>
              </a:rPr>
              <a:t>.</a:t>
            </a:r>
            <a:endParaRPr sz="1200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76" name="Shape 383"/>
          <p:cNvSpPr/>
          <p:nvPr/>
        </p:nvSpPr>
        <p:spPr>
          <a:xfrm>
            <a:off x="10625620" y="4159864"/>
            <a:ext cx="2792053" cy="5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3. </a:t>
            </a:r>
            <a:r>
              <a:rPr lang="pl-PL" sz="1200" dirty="0" err="1">
                <a:solidFill>
                  <a:schemeClr val="tx1"/>
                </a:solidFill>
                <a:latin typeface="Helvetica Neue"/>
              </a:rPr>
              <a:t>Type</a:t>
            </a:r>
            <a:r>
              <a:rPr lang="pl-PL" sz="1200" dirty="0">
                <a:solidFill>
                  <a:schemeClr val="tx1"/>
                </a:solidFill>
                <a:latin typeface="Helvetica Neue"/>
              </a:rPr>
              <a:t> a </a:t>
            </a:r>
            <a:r>
              <a:rPr lang="pl-PL" sz="1200" dirty="0" err="1">
                <a:solidFill>
                  <a:schemeClr val="tx1"/>
                </a:solidFill>
                <a:latin typeface="Helvetica Neue"/>
              </a:rPr>
              <a:t>branch</a:t>
            </a:r>
            <a:r>
              <a:rPr lang="pl-PL" sz="1200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pl-PL" sz="1200" dirty="0" err="1">
                <a:solidFill>
                  <a:schemeClr val="tx1"/>
                </a:solidFill>
                <a:latin typeface="Helvetica Neue"/>
              </a:rPr>
              <a:t>name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>
                <a:solidFill>
                  <a:schemeClr val="tx1"/>
                </a:solidFill>
                <a:latin typeface="Helvetica Neue"/>
                <a:ea typeface="Source Sans Pro Light"/>
                <a:cs typeface="Source Sans Pro Light"/>
                <a:sym typeface="Source Sans Pro Light"/>
              </a:rPr>
              <a:t>4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  <a:ea typeface="Source Sans Pro Light"/>
                <a:cs typeface="Source Sans Pro Light"/>
                <a:sym typeface="Source Sans Pro Light"/>
              </a:rPr>
              <a:t>. 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Select the blue </a:t>
            </a:r>
            <a:r>
              <a:rPr lang="en-US" sz="1200" b="1" dirty="0">
                <a:solidFill>
                  <a:schemeClr val="tx1"/>
                </a:solidFill>
                <a:latin typeface="Helvetica Neue"/>
              </a:rPr>
              <a:t>Create branch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 box or hit “Enter” on your 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keyboard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.</a:t>
            </a:r>
            <a:endParaRPr sz="1200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77" name="Shape 307"/>
          <p:cNvSpPr/>
          <p:nvPr/>
        </p:nvSpPr>
        <p:spPr>
          <a:xfrm>
            <a:off x="4774367" y="4977876"/>
            <a:ext cx="8992837" cy="411700"/>
          </a:xfrm>
          <a:prstGeom prst="roundRect">
            <a:avLst>
              <a:gd name="adj" fmla="val 16636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3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3 – Open a </a:t>
            </a:r>
            <a:r>
              <a:rPr lang="pl-PL" sz="23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lang="pl-PL" sz="23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ull</a:t>
            </a:r>
            <a:r>
              <a:rPr lang="pl-PL" sz="23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pl-PL" sz="23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</a:t>
            </a:r>
            <a:r>
              <a:rPr lang="pl-PL" sz="23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equest</a:t>
            </a:r>
            <a:endParaRPr sz="23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Shape 537"/>
          <p:cNvSpPr/>
          <p:nvPr/>
        </p:nvSpPr>
        <p:spPr>
          <a:xfrm>
            <a:off x="4803763" y="5491911"/>
            <a:ext cx="5379039" cy="114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When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you have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made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changes in a branch </a:t>
            </a: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or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 a </a:t>
            </a: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forked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repository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, 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you 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can open a </a:t>
            </a:r>
            <a:r>
              <a:rPr lang="en-US" sz="1200" b="1" dirty="0">
                <a:solidFill>
                  <a:schemeClr val="tx1"/>
                </a:solidFill>
                <a:latin typeface="Helvetica Neue"/>
              </a:rPr>
              <a:t>pull </a:t>
            </a:r>
            <a:r>
              <a:rPr lang="en-US" sz="1200" b="1" dirty="0" smtClean="0">
                <a:solidFill>
                  <a:schemeClr val="tx1"/>
                </a:solidFill>
                <a:latin typeface="Helvetica Neue"/>
              </a:rPr>
              <a:t>request</a:t>
            </a:r>
            <a:r>
              <a:rPr lang="pl-PL" sz="1200" b="1" dirty="0" smtClean="0">
                <a:solidFill>
                  <a:schemeClr val="tx1"/>
                </a:solidFill>
                <a:latin typeface="Helvetica Neue"/>
              </a:rPr>
              <a:t>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After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open</a:t>
            </a: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ing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a </a:t>
            </a:r>
            <a:r>
              <a:rPr lang="en-US" sz="1200" b="1" dirty="0">
                <a:solidFill>
                  <a:schemeClr val="tx1"/>
                </a:solidFill>
                <a:latin typeface="Helvetica Neue"/>
              </a:rPr>
              <a:t>pull request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, 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you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 a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re 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proposing your changes and requesting that someone review and pull in your 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contribution. </a:t>
            </a:r>
            <a:r>
              <a:rPr lang="en-US" sz="1200" b="1" dirty="0">
                <a:solidFill>
                  <a:schemeClr val="tx1"/>
                </a:solidFill>
                <a:latin typeface="Helvetica Neue"/>
              </a:rPr>
              <a:t>Pull requests 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show</a:t>
            </a:r>
            <a:r>
              <a:rPr lang="pl-PL" sz="1200" i="1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differences 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of the content from both branches. The changes, additions, and subtractions are shown in green and red.</a:t>
            </a:r>
            <a:endParaRPr sz="1200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8987" y="6745135"/>
            <a:ext cx="3381375" cy="552450"/>
          </a:xfrm>
          <a:prstGeom prst="rect">
            <a:avLst/>
          </a:prstGeom>
        </p:spPr>
      </p:pic>
      <p:sp>
        <p:nvSpPr>
          <p:cNvPr id="166" name="Shape 144"/>
          <p:cNvSpPr/>
          <p:nvPr/>
        </p:nvSpPr>
        <p:spPr>
          <a:xfrm flipH="1">
            <a:off x="5325870" y="7262626"/>
            <a:ext cx="1362" cy="43625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 lvl="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2191" y="7717998"/>
            <a:ext cx="6846713" cy="1113999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0467" y="5537087"/>
            <a:ext cx="2457580" cy="1489617"/>
          </a:xfrm>
          <a:prstGeom prst="rect">
            <a:avLst/>
          </a:prstGeom>
        </p:spPr>
      </p:pic>
      <p:sp>
        <p:nvSpPr>
          <p:cNvPr id="169" name="Shape 149"/>
          <p:cNvSpPr/>
          <p:nvPr/>
        </p:nvSpPr>
        <p:spPr>
          <a:xfrm flipV="1">
            <a:off x="9531791" y="6943060"/>
            <a:ext cx="971487" cy="72186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3162" y="9038428"/>
            <a:ext cx="2060157" cy="1211358"/>
          </a:xfrm>
          <a:prstGeom prst="rect">
            <a:avLst/>
          </a:prstGeom>
        </p:spPr>
      </p:pic>
      <p:sp>
        <p:nvSpPr>
          <p:cNvPr id="171" name="Shape 144"/>
          <p:cNvSpPr/>
          <p:nvPr/>
        </p:nvSpPr>
        <p:spPr>
          <a:xfrm>
            <a:off x="6369926" y="9038427"/>
            <a:ext cx="867627" cy="625243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 lvl="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84073" y="9195855"/>
            <a:ext cx="2133600" cy="552450"/>
          </a:xfrm>
          <a:prstGeom prst="rect">
            <a:avLst/>
          </a:prstGeom>
        </p:spPr>
      </p:pic>
      <p:sp>
        <p:nvSpPr>
          <p:cNvPr id="173" name="Shape 144"/>
          <p:cNvSpPr/>
          <p:nvPr/>
        </p:nvSpPr>
        <p:spPr>
          <a:xfrm flipV="1">
            <a:off x="9613716" y="9523291"/>
            <a:ext cx="1433512" cy="1304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 lvl="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4" name="Shape 383"/>
          <p:cNvSpPr/>
          <p:nvPr/>
        </p:nvSpPr>
        <p:spPr>
          <a:xfrm>
            <a:off x="5455952" y="7399283"/>
            <a:ext cx="3411597" cy="16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>
                <a:solidFill>
                  <a:schemeClr val="tx1"/>
                </a:solidFill>
                <a:latin typeface="Helvetica Neue"/>
                <a:ea typeface="Source Sans Pro Light"/>
                <a:cs typeface="Source Sans Pro Light"/>
                <a:sym typeface="Source Sans Pro Light"/>
              </a:rPr>
              <a:t>1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  <a:ea typeface="Source Sans Pro Light"/>
                <a:cs typeface="Source Sans Pro Light"/>
                <a:sym typeface="Source Sans Pro Light"/>
              </a:rPr>
              <a:t>.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pl-PL" sz="1200" dirty="0">
                <a:solidFill>
                  <a:schemeClr val="tx1"/>
                </a:solidFill>
                <a:latin typeface="Helvetica Neue"/>
              </a:rPr>
              <a:t>A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t 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the top of the file list </a:t>
            </a: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click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 </a:t>
            </a:r>
            <a:r>
              <a:rPr lang="pl-PL" sz="1200" b="1" dirty="0" smtClean="0">
                <a:solidFill>
                  <a:schemeClr val="tx1"/>
                </a:solidFill>
                <a:latin typeface="Helvetica Neue"/>
              </a:rPr>
              <a:t>New </a:t>
            </a:r>
            <a:r>
              <a:rPr lang="pl-PL" sz="1200" b="1" dirty="0" err="1" smtClean="0">
                <a:solidFill>
                  <a:schemeClr val="tx1"/>
                </a:solidFill>
                <a:latin typeface="Helvetica Neue"/>
              </a:rPr>
              <a:t>pull</a:t>
            </a:r>
            <a:r>
              <a:rPr lang="pl-PL" sz="1200" b="1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pl-PL" sz="1200" b="1" dirty="0" err="1" smtClean="0">
                <a:solidFill>
                  <a:schemeClr val="tx1"/>
                </a:solidFill>
                <a:latin typeface="Helvetica Neue"/>
              </a:rPr>
              <a:t>request</a:t>
            </a:r>
            <a:r>
              <a:rPr lang="pl-PL" sz="1200" b="1" dirty="0" smtClean="0">
                <a:solidFill>
                  <a:schemeClr val="tx1"/>
                </a:solidFill>
                <a:latin typeface="Helvetica Neue"/>
              </a:rPr>
              <a:t>.</a:t>
            </a:r>
            <a:endParaRPr sz="1200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76" name="Shape 383"/>
          <p:cNvSpPr/>
          <p:nvPr/>
        </p:nvSpPr>
        <p:spPr>
          <a:xfrm>
            <a:off x="10266693" y="7247942"/>
            <a:ext cx="3411597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 smtClean="0">
                <a:solidFill>
                  <a:schemeClr val="tx1"/>
                </a:solidFill>
                <a:latin typeface="Helvetica Neue"/>
                <a:ea typeface="Source Sans Pro Light"/>
                <a:cs typeface="Source Sans Pro Light"/>
                <a:sym typeface="Source Sans Pro Light"/>
              </a:rPr>
              <a:t>2.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pl-PL" sz="1200" dirty="0">
                <a:solidFill>
                  <a:schemeClr val="tx1"/>
                </a:solidFill>
                <a:latin typeface="Helvetica Neue"/>
              </a:rPr>
              <a:t>Select the </a:t>
            </a: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branch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 to </a:t>
            </a: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compare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 with</a:t>
            </a:r>
            <a:r>
              <a:rPr lang="pl-PL" sz="1200" b="1" dirty="0" smtClean="0">
                <a:solidFill>
                  <a:schemeClr val="tx1"/>
                </a:solidFill>
                <a:latin typeface="Helvetica Neue"/>
              </a:rPr>
              <a:t>. 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Look over your changes in the diffs on the </a:t>
            </a:r>
            <a:r>
              <a:rPr lang="en-US" sz="1200" b="1" dirty="0">
                <a:solidFill>
                  <a:schemeClr val="tx1"/>
                </a:solidFill>
                <a:latin typeface="Helvetica Neue"/>
              </a:rPr>
              <a:t>Compare </a:t>
            </a:r>
            <a:r>
              <a:rPr lang="en-US" sz="1200" b="1" dirty="0" smtClean="0">
                <a:solidFill>
                  <a:schemeClr val="tx1"/>
                </a:solidFill>
                <a:latin typeface="Helvetica Neue"/>
              </a:rPr>
              <a:t>page</a:t>
            </a:r>
            <a:r>
              <a:rPr lang="pl-PL" sz="1200" b="1" dirty="0" smtClean="0">
                <a:solidFill>
                  <a:schemeClr val="tx1"/>
                </a:solidFill>
                <a:latin typeface="Helvetica Neue"/>
              </a:rPr>
              <a:t>.</a:t>
            </a:r>
            <a:endParaRPr sz="1200" b="1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77" name="Shape 383"/>
          <p:cNvSpPr/>
          <p:nvPr/>
        </p:nvSpPr>
        <p:spPr>
          <a:xfrm>
            <a:off x="4860136" y="9395773"/>
            <a:ext cx="2166854" cy="498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>
                <a:solidFill>
                  <a:schemeClr val="tx1"/>
                </a:solidFill>
                <a:latin typeface="Helvetica Neue"/>
                <a:ea typeface="Source Sans Pro Light"/>
                <a:cs typeface="Source Sans Pro Light"/>
                <a:sym typeface="Source Sans Pro Light"/>
              </a:rPr>
              <a:t>3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  <a:ea typeface="Source Sans Pro Light"/>
                <a:cs typeface="Source Sans Pro Light"/>
                <a:sym typeface="Source Sans Pro Light"/>
              </a:rPr>
              <a:t>.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Give your pull request 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           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a </a:t>
            </a:r>
            <a:r>
              <a:rPr lang="en-US" sz="1200" b="1" dirty="0">
                <a:solidFill>
                  <a:schemeClr val="tx1"/>
                </a:solidFill>
                <a:latin typeface="Helvetica Neue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 and write </a:t>
            </a: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short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comment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of your changes.</a:t>
            </a:r>
            <a:endParaRPr sz="1200" b="1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78" name="Shape 383"/>
          <p:cNvSpPr/>
          <p:nvPr/>
        </p:nvSpPr>
        <p:spPr>
          <a:xfrm>
            <a:off x="9478545" y="9829110"/>
            <a:ext cx="3411597" cy="16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>
                <a:solidFill>
                  <a:schemeClr val="tx1"/>
                </a:solidFill>
                <a:latin typeface="Helvetica Neue"/>
                <a:ea typeface="Source Sans Pro Light"/>
                <a:cs typeface="Source Sans Pro Light"/>
                <a:sym typeface="Source Sans Pro Light"/>
              </a:rPr>
              <a:t>4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  <a:ea typeface="Source Sans Pro Light"/>
                <a:cs typeface="Source Sans Pro Light"/>
                <a:sym typeface="Source Sans Pro Light"/>
              </a:rPr>
              <a:t>.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Click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 </a:t>
            </a:r>
            <a:r>
              <a:rPr lang="pl-PL" sz="1200" b="1" dirty="0" err="1" smtClean="0">
                <a:solidFill>
                  <a:schemeClr val="tx1"/>
                </a:solidFill>
                <a:latin typeface="Helvetica Neue"/>
              </a:rPr>
              <a:t>Create</a:t>
            </a:r>
            <a:r>
              <a:rPr lang="pl-PL" sz="1200" b="1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pl-PL" sz="1200" b="1" dirty="0" err="1" smtClean="0">
                <a:solidFill>
                  <a:schemeClr val="tx1"/>
                </a:solidFill>
                <a:latin typeface="Helvetica Neue"/>
              </a:rPr>
              <a:t>pull</a:t>
            </a:r>
            <a:r>
              <a:rPr lang="pl-PL" sz="1200" b="1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pl-PL" sz="1200" b="1" dirty="0" err="1" smtClean="0">
                <a:solidFill>
                  <a:schemeClr val="tx1"/>
                </a:solidFill>
                <a:latin typeface="Helvetica Neue"/>
              </a:rPr>
              <a:t>request</a:t>
            </a:r>
            <a:r>
              <a:rPr lang="pl-PL" sz="1200" b="1" dirty="0" smtClean="0">
                <a:solidFill>
                  <a:schemeClr val="tx1"/>
                </a:solidFill>
                <a:latin typeface="Helvetica Neue"/>
              </a:rPr>
              <a:t>.</a:t>
            </a:r>
            <a:endParaRPr sz="1200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0040113" y="10438627"/>
            <a:ext cx="3727092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lang="pl-PL" sz="9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a</a:t>
            </a:r>
            <a:r>
              <a:rPr lang="pl-PL" sz="9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uthor</a:t>
            </a:r>
            <a:r>
              <a:rPr lang="pl-PL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: Rafał Grądziel, </a:t>
            </a:r>
            <a:r>
              <a:rPr lang="pl-PL" sz="9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prepared</a:t>
            </a:r>
            <a:r>
              <a:rPr lang="pl-PL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for: R and Big Data, </a:t>
            </a:r>
            <a:r>
              <a:rPr lang="pl-PL" sz="9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MiNI</a:t>
            </a:r>
            <a:r>
              <a:rPr lang="pl-PL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PW</a:t>
            </a:r>
            <a:endParaRPr sz="9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238</Words>
  <Application>Microsoft Office PowerPoint</Application>
  <PresentationFormat>Niestandardowy</PresentationFormat>
  <Paragraphs>47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11" baseType="lpstr">
      <vt:lpstr>Avenir Book</vt:lpstr>
      <vt:lpstr>Gill Sans</vt:lpstr>
      <vt:lpstr>helvetica</vt:lpstr>
      <vt:lpstr>Helvetica Light</vt:lpstr>
      <vt:lpstr>Helvetica Neue</vt:lpstr>
      <vt:lpstr>Menlo</vt:lpstr>
      <vt:lpstr>Source Sans Pro</vt:lpstr>
      <vt:lpstr>Source Sans Pro Light</vt:lpstr>
      <vt:lpstr>Source Sans Pro Semibold</vt:lpstr>
      <vt:lpstr>White</vt:lpstr>
      <vt:lpstr>Code hosting with GitHub  Cheat Sheet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 Cheat Sheet</dc:title>
  <dc:creator>Rafal</dc:creator>
  <cp:lastModifiedBy>Rafał Grądziel</cp:lastModifiedBy>
  <cp:revision>25</cp:revision>
  <dcterms:modified xsi:type="dcterms:W3CDTF">2016-07-17T11:57:48Z</dcterms:modified>
</cp:coreProperties>
</file>