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9" r:id="rId30"/>
    <p:sldId id="300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53FF-5C15-4272-A07D-52B9576D9F17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78ABA-8A1B-4C3A-B146-FDD350A65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89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566" y="814832"/>
            <a:ext cx="719886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15772" y="3613657"/>
            <a:ext cx="771245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3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201422"/>
            <a:ext cx="562356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990" y="1047580"/>
            <a:ext cx="7526020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jpeg"/><Relationship Id="rId12" Type="http://schemas.openxmlformats.org/officeDocument/2006/relationships/image" Target="../media/image138.jpe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jpe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jpeg"/><Relationship Id="rId34" Type="http://schemas.openxmlformats.org/officeDocument/2006/relationships/image" Target="../media/image33.png"/><Relationship Id="rId42" Type="http://schemas.openxmlformats.org/officeDocument/2006/relationships/image" Target="../media/image41.jpe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jpeg"/><Relationship Id="rId53" Type="http://schemas.openxmlformats.org/officeDocument/2006/relationships/image" Target="../media/image52.jpe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jpeg"/><Relationship Id="rId52" Type="http://schemas.openxmlformats.org/officeDocument/2006/relationships/image" Target="../media/image51.jpe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jpeg"/><Relationship Id="rId62" Type="http://schemas.openxmlformats.org/officeDocument/2006/relationships/image" Target="../media/image6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jpeg"/><Relationship Id="rId7" Type="http://schemas.openxmlformats.org/officeDocument/2006/relationships/image" Target="../media/image150.jpeg"/><Relationship Id="rId12" Type="http://schemas.openxmlformats.org/officeDocument/2006/relationships/image" Target="../media/image155.png"/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9.jpeg"/><Relationship Id="rId11" Type="http://schemas.openxmlformats.org/officeDocument/2006/relationships/image" Target="../media/image154.png"/><Relationship Id="rId5" Type="http://schemas.openxmlformats.org/officeDocument/2006/relationships/image" Target="../media/image148.jpeg"/><Relationship Id="rId10" Type="http://schemas.openxmlformats.org/officeDocument/2006/relationships/image" Target="../media/image153.jpeg"/><Relationship Id="rId4" Type="http://schemas.openxmlformats.org/officeDocument/2006/relationships/image" Target="../media/image147.jpeg"/><Relationship Id="rId9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jpe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jpe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1734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/>
              <a:t>Clustering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0666" y="1950973"/>
            <a:ext cx="7553959" cy="373307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marR="288925" indent="-419100">
              <a:lnSpc>
                <a:spcPts val="3360"/>
              </a:lnSpc>
              <a:spcBef>
                <a:spcPts val="409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Clustering or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analysis is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task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grouping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a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set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objects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such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way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that</a:t>
            </a:r>
            <a:endParaRPr sz="2800">
              <a:latin typeface="Arial MT"/>
              <a:cs typeface="Arial MT"/>
            </a:endParaRPr>
          </a:p>
          <a:p>
            <a:pPr marL="431165" marR="5080" indent="-419100">
              <a:lnSpc>
                <a:spcPts val="3360"/>
              </a:lnSpc>
              <a:spcBef>
                <a:spcPts val="600"/>
              </a:spcBef>
            </a:pP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lang="en-US" sz="2800" spc="-5" dirty="0" smtClean="0">
                <a:solidFill>
                  <a:srgbClr val="282834"/>
                </a:solidFill>
                <a:latin typeface="Arial MT"/>
                <a:cs typeface="Cambria Math"/>
              </a:rPr>
              <a:t>O</a:t>
            </a:r>
            <a:r>
              <a:rPr sz="2800" spc="-5" smtClean="0">
                <a:solidFill>
                  <a:srgbClr val="282834"/>
                </a:solidFill>
                <a:latin typeface="Arial MT"/>
                <a:cs typeface="Arial MT"/>
              </a:rPr>
              <a:t>bjects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same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group (called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cluster) 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more similar (in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some sense)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each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other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than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to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those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8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other groups</a:t>
            </a:r>
            <a:r>
              <a:rPr sz="28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(clusters).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585"/>
              </a:lnSpc>
              <a:spcBef>
                <a:spcPts val="29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05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Useful</a:t>
            </a:r>
            <a:r>
              <a:rPr sz="28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for:</a:t>
            </a:r>
            <a:endParaRPr sz="2800">
              <a:latin typeface="Arial MT"/>
              <a:cs typeface="Arial MT"/>
            </a:endParaRPr>
          </a:p>
          <a:p>
            <a:pPr marL="889000" indent="-381000">
              <a:lnSpc>
                <a:spcPts val="2385"/>
              </a:lnSpc>
              <a:buClr>
                <a:srgbClr val="93A199"/>
              </a:buClr>
              <a:buSzPct val="120000"/>
              <a:buFont typeface="Arial MT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Automatically</a:t>
            </a:r>
            <a:r>
              <a:rPr sz="2000" spc="-4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organizing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889000" indent="-381000">
              <a:lnSpc>
                <a:spcPct val="100000"/>
              </a:lnSpc>
              <a:buClr>
                <a:srgbClr val="93A199"/>
              </a:buClr>
              <a:buSzPct val="120000"/>
              <a:buFont typeface="Arial MT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Understanding hidden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structure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20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889000" indent="-381635">
              <a:lnSpc>
                <a:spcPct val="100000"/>
              </a:lnSpc>
              <a:buClr>
                <a:srgbClr val="93A199"/>
              </a:buClr>
              <a:buSzPct val="120000"/>
              <a:buFont typeface="Arial MT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Pre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processing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for further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5361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/>
              <a:t>k</a:t>
            </a:r>
            <a:r>
              <a:rPr sz="3200" spc="-110" dirty="0"/>
              <a:t>-m</a:t>
            </a:r>
            <a:r>
              <a:rPr sz="3200" spc="-114" dirty="0"/>
              <a:t>ean</a:t>
            </a:r>
            <a:r>
              <a:rPr sz="3200" spc="-5" dirty="0"/>
              <a:t>s</a:t>
            </a:r>
            <a:r>
              <a:rPr sz="3200" spc="-200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r>
              <a:rPr sz="3200" spc="-180" dirty="0"/>
              <a:t> </a:t>
            </a:r>
            <a:r>
              <a:rPr sz="3200" spc="-5" dirty="0"/>
              <a:t>–</a:t>
            </a:r>
            <a:r>
              <a:rPr sz="3200" spc="-210" dirty="0"/>
              <a:t> </a:t>
            </a:r>
            <a:r>
              <a:rPr sz="3200" spc="-105" dirty="0"/>
              <a:t>P</a:t>
            </a:r>
            <a:r>
              <a:rPr sz="3200" spc="-114" dirty="0"/>
              <a:t>ro</a:t>
            </a:r>
            <a:r>
              <a:rPr sz="3200" spc="-110" dirty="0"/>
              <a:t>b</a:t>
            </a:r>
            <a:r>
              <a:rPr sz="3200" spc="-114" dirty="0"/>
              <a:t>le</a:t>
            </a:r>
            <a:r>
              <a:rPr sz="3200" spc="-5" dirty="0"/>
              <a:t>m</a:t>
            </a:r>
            <a:r>
              <a:rPr sz="3200" spc="-190" dirty="0"/>
              <a:t> </a:t>
            </a:r>
            <a:r>
              <a:rPr sz="3200" spc="-5" dirty="0"/>
              <a:t>1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11095"/>
            <a:ext cx="9144000" cy="1520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217" y="3876547"/>
            <a:ext cx="7428865" cy="175831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800" marR="5080" indent="-419100">
              <a:lnSpc>
                <a:spcPts val="3360"/>
              </a:lnSpc>
              <a:spcBef>
                <a:spcPts val="400"/>
              </a:spcBef>
            </a:pPr>
            <a:r>
              <a:rPr sz="3000" spc="865" dirty="0">
                <a:solidFill>
                  <a:srgbClr val="677480"/>
                </a:solidFill>
                <a:latin typeface="Cambria Math"/>
                <a:cs typeface="Cambria Math"/>
              </a:rPr>
              <a:t>𝖣</a:t>
            </a:r>
            <a:r>
              <a:rPr sz="3000" spc="130" dirty="0">
                <a:solidFill>
                  <a:srgbClr val="677480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solidFill>
                  <a:srgbClr val="677480"/>
                </a:solidFill>
                <a:latin typeface="Tahoma"/>
                <a:cs typeface="Tahoma"/>
              </a:rPr>
              <a:t>The</a:t>
            </a:r>
            <a:r>
              <a:rPr sz="2800" spc="-18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677480"/>
                </a:solidFill>
                <a:latin typeface="Tahoma"/>
                <a:cs typeface="Tahoma"/>
              </a:rPr>
              <a:t>dis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ance</a:t>
            </a:r>
            <a:r>
              <a:rPr sz="2800" spc="-18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be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spc="75" dirty="0">
                <a:solidFill>
                  <a:srgbClr val="677480"/>
                </a:solidFill>
                <a:latin typeface="Tahoma"/>
                <a:cs typeface="Tahoma"/>
              </a:rPr>
              <a:t>w</a:t>
            </a:r>
            <a:r>
              <a:rPr sz="2800" spc="45" dirty="0">
                <a:solidFill>
                  <a:srgbClr val="677480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en</a:t>
            </a:r>
            <a:r>
              <a:rPr sz="2800" spc="-19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he</a:t>
            </a:r>
            <a:r>
              <a:rPr sz="2800" spc="-17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677480"/>
                </a:solidFill>
                <a:latin typeface="Tahoma"/>
                <a:cs typeface="Tahoma"/>
              </a:rPr>
              <a:t>points</a:t>
            </a:r>
            <a:r>
              <a:rPr sz="2800" spc="-18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160" dirty="0">
                <a:solidFill>
                  <a:srgbClr val="677480"/>
                </a:solidFill>
                <a:latin typeface="Tahoma"/>
                <a:cs typeface="Tahoma"/>
              </a:rPr>
              <a:t>(x</a:t>
            </a:r>
            <a:r>
              <a:rPr sz="2800" spc="-60" dirty="0">
                <a:solidFill>
                  <a:srgbClr val="677480"/>
                </a:solidFill>
                <a:latin typeface="Tahoma"/>
                <a:cs typeface="Tahoma"/>
              </a:rPr>
              <a:t>1,</a:t>
            </a:r>
            <a:r>
              <a:rPr sz="2800" spc="-15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solidFill>
                  <a:srgbClr val="677480"/>
                </a:solidFill>
                <a:latin typeface="Tahoma"/>
                <a:cs typeface="Tahoma"/>
              </a:rPr>
              <a:t>x2)</a:t>
            </a:r>
            <a:r>
              <a:rPr sz="2800" spc="-16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677480"/>
                </a:solidFill>
                <a:latin typeface="Tahoma"/>
                <a:cs typeface="Tahoma"/>
              </a:rPr>
              <a:t>and  </a:t>
            </a:r>
            <a:r>
              <a:rPr sz="2800" spc="-100" dirty="0">
                <a:solidFill>
                  <a:srgbClr val="677480"/>
                </a:solidFill>
                <a:latin typeface="Tahoma"/>
                <a:cs typeface="Tahoma"/>
              </a:rPr>
              <a:t>(y1,</a:t>
            </a:r>
            <a:r>
              <a:rPr sz="2800" spc="-18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677480"/>
                </a:solidFill>
                <a:latin typeface="Tahoma"/>
                <a:cs typeface="Tahoma"/>
              </a:rPr>
              <a:t>y2)</a:t>
            </a:r>
            <a:r>
              <a:rPr sz="2800" spc="-17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677480"/>
                </a:solidFill>
                <a:latin typeface="Tahoma"/>
                <a:cs typeface="Tahoma"/>
              </a:rPr>
              <a:t>wi</a:t>
            </a:r>
            <a:r>
              <a:rPr sz="2800" spc="25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2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-16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be</a:t>
            </a:r>
            <a:r>
              <a:rPr sz="2800" spc="-18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677480"/>
                </a:solidFill>
                <a:latin typeface="Tahoma"/>
                <a:cs typeface="Tahoma"/>
              </a:rPr>
              <a:t>ca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40" dirty="0">
                <a:solidFill>
                  <a:srgbClr val="677480"/>
                </a:solidFill>
                <a:latin typeface="Tahoma"/>
                <a:cs typeface="Tahoma"/>
              </a:rPr>
              <a:t>c</a:t>
            </a:r>
            <a:r>
              <a:rPr sz="2800" spc="-5" dirty="0">
                <a:solidFill>
                  <a:srgbClr val="677480"/>
                </a:solidFill>
                <a:latin typeface="Tahoma"/>
                <a:cs typeface="Tahoma"/>
              </a:rPr>
              <a:t>u</a:t>
            </a:r>
            <a:r>
              <a:rPr sz="2800" spc="-2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-45" dirty="0">
                <a:solidFill>
                  <a:srgbClr val="677480"/>
                </a:solidFill>
                <a:latin typeface="Tahoma"/>
                <a:cs typeface="Tahoma"/>
              </a:rPr>
              <a:t>a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ed</a:t>
            </a:r>
            <a:r>
              <a:rPr sz="2800" spc="-17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677480"/>
                </a:solidFill>
                <a:latin typeface="Tahoma"/>
                <a:cs typeface="Tahoma"/>
              </a:rPr>
              <a:t>us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i</a:t>
            </a:r>
            <a:r>
              <a:rPr sz="2800" spc="-45" dirty="0">
                <a:solidFill>
                  <a:srgbClr val="677480"/>
                </a:solidFill>
                <a:latin typeface="Tahoma"/>
                <a:cs typeface="Tahoma"/>
              </a:rPr>
              <a:t>ng</a:t>
            </a:r>
            <a:r>
              <a:rPr sz="2800" spc="-17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he</a:t>
            </a:r>
            <a:r>
              <a:rPr sz="2800" spc="-17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fa</a:t>
            </a:r>
            <a:r>
              <a:rPr sz="2800" spc="-25" dirty="0">
                <a:solidFill>
                  <a:srgbClr val="677480"/>
                </a:solidFill>
                <a:latin typeface="Tahoma"/>
                <a:cs typeface="Tahoma"/>
              </a:rPr>
              <a:t>m</a:t>
            </a:r>
            <a:r>
              <a:rPr sz="2800" spc="25" dirty="0">
                <a:solidFill>
                  <a:srgbClr val="677480"/>
                </a:solidFill>
                <a:latin typeface="Tahoma"/>
                <a:cs typeface="Tahoma"/>
              </a:rPr>
              <a:t>i</a:t>
            </a:r>
            <a:r>
              <a:rPr sz="2800" spc="2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-15" dirty="0">
                <a:solidFill>
                  <a:srgbClr val="677480"/>
                </a:solidFill>
                <a:latin typeface="Tahoma"/>
                <a:cs typeface="Tahoma"/>
              </a:rPr>
              <a:t>iar  </a:t>
            </a:r>
            <a:r>
              <a:rPr sz="2800" spc="5" dirty="0">
                <a:solidFill>
                  <a:srgbClr val="677480"/>
                </a:solidFill>
                <a:latin typeface="Tahoma"/>
                <a:cs typeface="Tahoma"/>
              </a:rPr>
              <a:t>distance formula </a:t>
            </a:r>
            <a:r>
              <a:rPr sz="2800" spc="75" dirty="0">
                <a:solidFill>
                  <a:srgbClr val="677480"/>
                </a:solidFill>
                <a:latin typeface="Tahoma"/>
                <a:cs typeface="Tahoma"/>
              </a:rPr>
              <a:t>of 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elementary analytical </a:t>
            </a:r>
            <a:r>
              <a:rPr sz="2800" spc="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677480"/>
                </a:solidFill>
                <a:latin typeface="Tahoma"/>
                <a:cs typeface="Tahoma"/>
              </a:rPr>
              <a:t>geometry: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5791200"/>
            <a:ext cx="3725417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1400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/>
              <a:t>Solution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10666" y="1976119"/>
            <a:ext cx="7555230" cy="180911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26415" marR="943610" indent="-514350">
              <a:lnSpc>
                <a:spcPts val="3360"/>
              </a:lnSpc>
              <a:spcBef>
                <a:spcPts val="210"/>
              </a:spcBef>
              <a:buClr>
                <a:srgbClr val="93A199"/>
              </a:buClr>
              <a:buSzPct val="107142"/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problem,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required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number</a:t>
            </a:r>
            <a:r>
              <a:rPr sz="28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8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2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 we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take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k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282834"/>
                </a:solidFill>
                <a:latin typeface="Arial MT"/>
                <a:cs typeface="Arial MT"/>
              </a:rPr>
              <a:t>2.</a:t>
            </a:r>
            <a:endParaRPr sz="2800">
              <a:latin typeface="Arial MT"/>
              <a:cs typeface="Arial MT"/>
            </a:endParaRPr>
          </a:p>
          <a:p>
            <a:pPr marL="526415" marR="5080" indent="-514350">
              <a:lnSpc>
                <a:spcPts val="3360"/>
              </a:lnSpc>
              <a:spcBef>
                <a:spcPts val="590"/>
              </a:spcBef>
              <a:buClr>
                <a:srgbClr val="93A199"/>
              </a:buClr>
              <a:buSzPct val="107142"/>
              <a:buAutoNum type="arabicPeriod"/>
              <a:tabLst>
                <a:tab pos="526415" algn="l"/>
                <a:tab pos="527050" algn="l"/>
              </a:tabLst>
            </a:pP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choose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two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arbitrarily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initial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centres.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Let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us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choose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arbitrarily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172" y="3962400"/>
            <a:ext cx="3637026" cy="60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0666" y="4841240"/>
            <a:ext cx="745680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3.	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compute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 distances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given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from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centers.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160020"/>
            <a:ext cx="8555736" cy="26532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2899410"/>
            <a:ext cx="4119372" cy="3758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9694" y="3039617"/>
            <a:ext cx="3864102" cy="3617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408686"/>
            <a:ext cx="667575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</a:rPr>
              <a:t>4.	</a:t>
            </a:r>
            <a:r>
              <a:rPr sz="2800" spc="-5" dirty="0">
                <a:solidFill>
                  <a:srgbClr val="282834"/>
                </a:solidFill>
              </a:rPr>
              <a:t>The </a:t>
            </a:r>
            <a:r>
              <a:rPr sz="2800" dirty="0">
                <a:solidFill>
                  <a:srgbClr val="282834"/>
                </a:solidFill>
              </a:rPr>
              <a:t>cluster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centres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are recalculated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as </a:t>
            </a:r>
            <a:r>
              <a:rPr sz="2800" spc="-76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follows: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844" y="1243583"/>
            <a:ext cx="3436620" cy="41414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9" y="5361685"/>
            <a:ext cx="7457440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5.	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compute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distances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given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from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new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cluster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centers.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09" y="99060"/>
            <a:ext cx="8548116" cy="26395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9" y="2849879"/>
            <a:ext cx="3881628" cy="3723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825" y="2845307"/>
            <a:ext cx="3864102" cy="36172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610" y="347725"/>
            <a:ext cx="667575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</a:rPr>
              <a:t>6.	</a:t>
            </a:r>
            <a:r>
              <a:rPr sz="2800" spc="-5" dirty="0">
                <a:solidFill>
                  <a:srgbClr val="282834"/>
                </a:solidFill>
              </a:rPr>
              <a:t>The </a:t>
            </a:r>
            <a:r>
              <a:rPr sz="2800" dirty="0">
                <a:solidFill>
                  <a:srgbClr val="282834"/>
                </a:solidFill>
              </a:rPr>
              <a:t>cluster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centres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are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recalculated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as </a:t>
            </a:r>
            <a:r>
              <a:rPr sz="2800" spc="-765" dirty="0">
                <a:solidFill>
                  <a:srgbClr val="282834"/>
                </a:solidFill>
              </a:rPr>
              <a:t> </a:t>
            </a:r>
            <a:r>
              <a:rPr sz="2800" dirty="0">
                <a:solidFill>
                  <a:srgbClr val="282834"/>
                </a:solidFill>
              </a:rPr>
              <a:t>follows: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076" y="736091"/>
            <a:ext cx="3539489" cy="2401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610" y="3289046"/>
            <a:ext cx="745680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7.	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compute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 distances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given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from the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new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cluster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centers.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416" y="4315967"/>
            <a:ext cx="7501128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610" y="347725"/>
            <a:ext cx="667575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</a:rPr>
              <a:t>8.	</a:t>
            </a:r>
            <a:r>
              <a:rPr sz="2800" spc="-5" dirty="0">
                <a:solidFill>
                  <a:srgbClr val="282834"/>
                </a:solidFill>
              </a:rPr>
              <a:t>The </a:t>
            </a:r>
            <a:r>
              <a:rPr sz="2800" dirty="0">
                <a:solidFill>
                  <a:srgbClr val="282834"/>
                </a:solidFill>
              </a:rPr>
              <a:t>cluster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centres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are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recalculated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as </a:t>
            </a:r>
            <a:r>
              <a:rPr sz="2800" spc="-765" dirty="0">
                <a:solidFill>
                  <a:srgbClr val="282834"/>
                </a:solidFill>
              </a:rPr>
              <a:t> </a:t>
            </a:r>
            <a:r>
              <a:rPr sz="2800" dirty="0">
                <a:solidFill>
                  <a:srgbClr val="282834"/>
                </a:solidFill>
              </a:rPr>
              <a:t>follows: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033" y="860297"/>
            <a:ext cx="3131820" cy="34724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610" y="4797805"/>
            <a:ext cx="6928484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9.	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This divides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into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two clusters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as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follows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60" y="5394959"/>
            <a:ext cx="5346192" cy="1154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610" y="343153"/>
            <a:ext cx="6908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93A199"/>
                </a:solidFill>
              </a:rPr>
              <a:t>10.</a:t>
            </a:r>
            <a:r>
              <a:rPr sz="2400" spc="-5" dirty="0">
                <a:solidFill>
                  <a:srgbClr val="282834"/>
                </a:solidFill>
              </a:rPr>
              <a:t>The cluster</a:t>
            </a:r>
            <a:r>
              <a:rPr sz="2400" spc="1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centres</a:t>
            </a:r>
            <a:r>
              <a:rPr sz="2400" spc="1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are</a:t>
            </a:r>
            <a:r>
              <a:rPr sz="240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recalculated</a:t>
            </a:r>
            <a:r>
              <a:rPr sz="2400" spc="1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as follows: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8889" y="979169"/>
            <a:ext cx="4834890" cy="149275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3610" y="2552953"/>
            <a:ext cx="7581265" cy="27381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6415" marR="85090" indent="-514350">
              <a:lnSpc>
                <a:spcPts val="2880"/>
              </a:lnSpc>
              <a:spcBef>
                <a:spcPts val="795"/>
              </a:spcBef>
              <a:buClr>
                <a:srgbClr val="93A199"/>
              </a:buClr>
              <a:buSzPct val="120833"/>
              <a:buAutoNum type="arabicPeriod" startAt="11"/>
              <a:tabLst>
                <a:tab pos="542290" algn="l"/>
              </a:tabLst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These are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identical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to the cluster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centres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calculated </a:t>
            </a:r>
            <a:r>
              <a:rPr sz="2400" spc="-65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in Step 8.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So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there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will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be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no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reassignment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of data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points to 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different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hence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computations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stopped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here.</a:t>
            </a:r>
            <a:endParaRPr sz="2400">
              <a:latin typeface="Arial MT"/>
              <a:cs typeface="Arial MT"/>
            </a:endParaRPr>
          </a:p>
          <a:p>
            <a:pPr marL="541655" indent="-529590">
              <a:lnSpc>
                <a:spcPts val="3445"/>
              </a:lnSpc>
              <a:buClr>
                <a:srgbClr val="93A199"/>
              </a:buClr>
              <a:buSzPct val="120833"/>
              <a:buAutoNum type="arabicPeriod" startAt="11"/>
              <a:tabLst>
                <a:tab pos="542290" algn="l"/>
              </a:tabLst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Conclusion:</a:t>
            </a:r>
            <a:r>
              <a:rPr sz="24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k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means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algorithm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k</a:t>
            </a:r>
            <a:endParaRPr sz="2400">
              <a:latin typeface="Arial MT"/>
              <a:cs typeface="Arial MT"/>
            </a:endParaRPr>
          </a:p>
          <a:p>
            <a:pPr marL="527050" marR="971550">
              <a:lnSpc>
                <a:spcPts val="2880"/>
              </a:lnSpc>
              <a:spcBef>
                <a:spcPts val="35"/>
              </a:spcBef>
            </a:pP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applied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the dataset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yields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following </a:t>
            </a:r>
            <a:r>
              <a:rPr sz="2400" spc="-65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 associated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centres: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9" y="5520690"/>
            <a:ext cx="6748272" cy="9425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5110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/>
              <a:t>k</a:t>
            </a:r>
            <a:r>
              <a:rPr sz="3200" spc="-110" dirty="0"/>
              <a:t>-m</a:t>
            </a:r>
            <a:r>
              <a:rPr sz="3200" spc="-114" dirty="0"/>
              <a:t>ean</a:t>
            </a:r>
            <a:r>
              <a:rPr sz="3200" spc="-5" dirty="0"/>
              <a:t>s</a:t>
            </a:r>
            <a:r>
              <a:rPr sz="3200" spc="-204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r>
              <a:rPr sz="3200" spc="-175" dirty="0"/>
              <a:t> </a:t>
            </a:r>
            <a:r>
              <a:rPr sz="3200" spc="-5" dirty="0"/>
              <a:t>-</a:t>
            </a:r>
            <a:r>
              <a:rPr sz="3200" spc="-385" dirty="0"/>
              <a:t> </a:t>
            </a:r>
            <a:r>
              <a:rPr sz="3200" spc="-105" dirty="0"/>
              <a:t>A</a:t>
            </a:r>
            <a:r>
              <a:rPr sz="3200" spc="-114" dirty="0"/>
              <a:t>lgori</a:t>
            </a:r>
            <a:r>
              <a:rPr sz="3200" spc="-110" dirty="0"/>
              <a:t>t</a:t>
            </a:r>
            <a:r>
              <a:rPr sz="3200" spc="-114" dirty="0"/>
              <a:t>h</a:t>
            </a:r>
            <a:r>
              <a:rPr sz="3200" spc="-5" dirty="0"/>
              <a:t>m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1737360"/>
            <a:ext cx="8933688" cy="3435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7405"/>
            <a:ext cx="69697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/>
                <a:cs typeface="Times New Roman"/>
              </a:rPr>
              <a:t>Disadvantag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m</a:t>
            </a:r>
            <a:r>
              <a:rPr spc="-105" dirty="0">
                <a:latin typeface="Times New Roman"/>
                <a:cs typeface="Times New Roman"/>
              </a:rPr>
              <a:t>ean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5" dirty="0">
                <a:latin typeface="Times New Roman"/>
                <a:cs typeface="Times New Roman"/>
              </a:rPr>
              <a:t>c</a:t>
            </a:r>
            <a:r>
              <a:rPr spc="-110" dirty="0">
                <a:latin typeface="Times New Roman"/>
                <a:cs typeface="Times New Roman"/>
              </a:rPr>
              <a:t>l</a:t>
            </a:r>
            <a:r>
              <a:rPr spc="-100" dirty="0">
                <a:latin typeface="Times New Roman"/>
                <a:cs typeface="Times New Roman"/>
              </a:rPr>
              <a:t>u</a:t>
            </a:r>
            <a:r>
              <a:rPr spc="-105" dirty="0">
                <a:latin typeface="Times New Roman"/>
                <a:cs typeface="Times New Roman"/>
              </a:rPr>
              <a:t>sterin</a:t>
            </a:r>
            <a:r>
              <a:rPr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255" y="1371853"/>
            <a:ext cx="7995284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Learning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algorithm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requires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apriori</a:t>
            </a:r>
            <a:r>
              <a:rPr sz="2400" spc="20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specification</a:t>
            </a:r>
            <a:r>
              <a:rPr sz="2400" spc="2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number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clusters</a:t>
            </a:r>
            <a:endParaRPr sz="2400" dirty="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Final</a:t>
            </a:r>
            <a:r>
              <a:rPr sz="2400" spc="15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</a:t>
            </a:r>
            <a:r>
              <a:rPr sz="2400" spc="1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depends</a:t>
            </a:r>
            <a:r>
              <a:rPr sz="2400" spc="1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2400" spc="1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1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initial</a:t>
            </a:r>
            <a:r>
              <a:rPr sz="2400" spc="1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selection</a:t>
            </a:r>
            <a:r>
              <a:rPr sz="2400" spc="1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1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centroids</a:t>
            </a:r>
            <a:r>
              <a:rPr sz="2400" spc="1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(seed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points)</a:t>
            </a:r>
            <a:endParaRPr sz="2400" dirty="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  <a:tab pos="918844" algn="l"/>
                <a:tab pos="2089785" algn="l"/>
                <a:tab pos="3941445" algn="l"/>
                <a:tab pos="4323080" algn="l"/>
                <a:tab pos="5516880" algn="l"/>
                <a:tab pos="6016625" algn="l"/>
                <a:tab pos="7186295" algn="l"/>
              </a:tabLst>
            </a:pPr>
            <a:r>
              <a:rPr sz="2400" spc="-95" dirty="0">
                <a:solidFill>
                  <a:srgbClr val="282834"/>
                </a:solidFill>
                <a:latin typeface="Times New Roman"/>
                <a:cs typeface="Times New Roman"/>
              </a:rPr>
              <a:t>W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h	di</a:t>
            </a:r>
            <a:r>
              <a:rPr sz="2400" spc="-45" dirty="0">
                <a:solidFill>
                  <a:srgbClr val="282834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fe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ent	r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presen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ta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io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n	of	da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a, </a:t>
            </a:r>
            <a:r>
              <a:rPr sz="2400" spc="-20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e	g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t	d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282834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ere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t	resul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s 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(Cartesian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Polar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coordinate</a:t>
            </a:r>
            <a:r>
              <a:rPr sz="24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representation)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Cannot</a:t>
            </a:r>
            <a:r>
              <a:rPr sz="24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applied</a:t>
            </a:r>
            <a:r>
              <a:rPr sz="24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to categorical</a:t>
            </a:r>
            <a:r>
              <a:rPr sz="24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Random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selection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initial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 centre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is not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efficient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Euclidian</a:t>
            </a:r>
            <a:r>
              <a:rPr sz="24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unequally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weight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underlying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82834"/>
                </a:solidFill>
                <a:latin typeface="Times New Roman"/>
                <a:cs typeface="Times New Roman"/>
              </a:rPr>
              <a:t>factors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73634"/>
            <a:ext cx="40024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/>
                <a:cs typeface="Times New Roman"/>
              </a:rPr>
              <a:t>Applicatio</a:t>
            </a:r>
            <a:r>
              <a:rPr spc="-10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Times New Roman"/>
                <a:cs typeface="Times New Roman"/>
              </a:rPr>
              <a:t>i</a:t>
            </a:r>
            <a:r>
              <a:rPr spc="-100" dirty="0">
                <a:latin typeface="Times New Roman"/>
                <a:cs typeface="Times New Roman"/>
              </a:rPr>
              <a:t>n</a:t>
            </a:r>
            <a:r>
              <a:rPr spc="-105" dirty="0">
                <a:latin typeface="Times New Roman"/>
                <a:cs typeface="Times New Roman"/>
              </a:rPr>
              <a:t>cl</a:t>
            </a:r>
            <a:r>
              <a:rPr spc="-100" dirty="0">
                <a:latin typeface="Times New Roman"/>
                <a:cs typeface="Times New Roman"/>
              </a:rPr>
              <a:t>u</a:t>
            </a:r>
            <a:r>
              <a:rPr spc="-105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464055"/>
            <a:ext cx="7613650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Grouping</a:t>
            </a:r>
            <a:r>
              <a:rPr sz="18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news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online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Biology: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Classification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plant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animal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kingdom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given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their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Marketing: Customer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segmentation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based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customer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past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records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Recognize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communities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social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195580" marR="5715" indent="-182880">
              <a:lnSpc>
                <a:spcPct val="80000"/>
              </a:lnSpc>
              <a:spcBef>
                <a:spcPts val="430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Biology:</a:t>
            </a:r>
            <a:r>
              <a:rPr sz="18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taxonomy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living</a:t>
            </a:r>
            <a:r>
              <a:rPr sz="18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things: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kingdom,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phylum,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class,</a:t>
            </a:r>
            <a:r>
              <a:rPr sz="18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82834"/>
                </a:solidFill>
                <a:latin typeface="Times New Roman"/>
                <a:cs typeface="Times New Roman"/>
              </a:rPr>
              <a:t>order,</a:t>
            </a:r>
            <a:r>
              <a:rPr sz="1800" spc="4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82834"/>
                </a:solidFill>
                <a:latin typeface="Times New Roman"/>
                <a:cs typeface="Times New Roman"/>
              </a:rPr>
              <a:t>family,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genus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species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Information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retrieval: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document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80000"/>
              </a:lnSpc>
              <a:spcBef>
                <a:spcPts val="434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Land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use: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Identification</a:t>
            </a:r>
            <a:r>
              <a:rPr sz="1800" spc="3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areas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similar</a:t>
            </a:r>
            <a:r>
              <a:rPr sz="1800" spc="3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land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use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observation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730"/>
              </a:lnSpc>
              <a:spcBef>
                <a:spcPts val="414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City-planning: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Identifying</a:t>
            </a:r>
            <a:r>
              <a:rPr sz="1800" spc="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groups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houses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according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their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house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type,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value,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geographical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80000"/>
              </a:lnSpc>
              <a:spcBef>
                <a:spcPts val="445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Earth-quake</a:t>
            </a:r>
            <a:r>
              <a:rPr sz="1800" spc="1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studies:</a:t>
            </a:r>
            <a:r>
              <a:rPr sz="1800" spc="1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Observed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quake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epicenters</a:t>
            </a:r>
            <a:r>
              <a:rPr sz="1800" spc="1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should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be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clustered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along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continent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faults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Climate: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understanding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climate,</a:t>
            </a:r>
            <a:r>
              <a:rPr sz="1800" spc="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find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patterns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atmospheric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ocean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Economic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Science: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market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research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85648"/>
            <a:ext cx="725170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W</a:t>
            </a:r>
            <a:r>
              <a:rPr sz="3400" spc="-110" dirty="0"/>
              <a:t>ea</a:t>
            </a:r>
            <a:r>
              <a:rPr sz="3400" spc="-100" dirty="0"/>
              <a:t>k</a:t>
            </a:r>
            <a:r>
              <a:rPr sz="3400" spc="-110" dirty="0"/>
              <a:t>ne</a:t>
            </a:r>
            <a:r>
              <a:rPr sz="3400" spc="-100" dirty="0"/>
              <a:t>ss</a:t>
            </a:r>
            <a:r>
              <a:rPr sz="3400" spc="-105" dirty="0"/>
              <a:t>e</a:t>
            </a:r>
            <a:r>
              <a:rPr sz="3400" dirty="0"/>
              <a:t>s</a:t>
            </a:r>
            <a:r>
              <a:rPr sz="3400" spc="-210" dirty="0"/>
              <a:t> </a:t>
            </a:r>
            <a:r>
              <a:rPr sz="3400" spc="-110" dirty="0"/>
              <a:t>o</a:t>
            </a:r>
            <a:r>
              <a:rPr sz="3400" dirty="0"/>
              <a:t>f</a:t>
            </a:r>
            <a:r>
              <a:rPr sz="3400" spc="-190" dirty="0"/>
              <a:t> </a:t>
            </a:r>
            <a:r>
              <a:rPr sz="3400" spc="-95" dirty="0"/>
              <a:t>k</a:t>
            </a:r>
            <a:r>
              <a:rPr sz="3400" spc="-105" dirty="0"/>
              <a:t>-</a:t>
            </a:r>
            <a:r>
              <a:rPr sz="3400" spc="-110" dirty="0"/>
              <a:t>m</a:t>
            </a:r>
            <a:r>
              <a:rPr sz="3400" spc="-105" dirty="0"/>
              <a:t>e</a:t>
            </a:r>
            <a:r>
              <a:rPr sz="3400" spc="-110" dirty="0"/>
              <a:t>an</a:t>
            </a:r>
            <a:r>
              <a:rPr sz="3400" spc="-95" dirty="0"/>
              <a:t>s</a:t>
            </a:r>
            <a:r>
              <a:rPr sz="3400" dirty="0"/>
              <a:t>:</a:t>
            </a:r>
            <a:r>
              <a:rPr sz="3400" spc="-190" dirty="0"/>
              <a:t> </a:t>
            </a:r>
            <a:r>
              <a:rPr sz="3400" spc="-105" dirty="0"/>
              <a:t>Pr</a:t>
            </a:r>
            <a:r>
              <a:rPr sz="3400" spc="-110" dirty="0"/>
              <a:t>o</a:t>
            </a:r>
            <a:r>
              <a:rPr sz="3400" spc="-105" dirty="0"/>
              <a:t>ble</a:t>
            </a:r>
            <a:r>
              <a:rPr sz="3400" spc="-110" dirty="0"/>
              <a:t>m</a:t>
            </a:r>
            <a:r>
              <a:rPr sz="3400" dirty="0"/>
              <a:t>s</a:t>
            </a:r>
            <a:r>
              <a:rPr sz="3400" spc="-195" dirty="0"/>
              <a:t> </a:t>
            </a:r>
            <a:r>
              <a:rPr sz="3400" spc="-110" dirty="0"/>
              <a:t>w</a:t>
            </a:r>
            <a:r>
              <a:rPr sz="3400" spc="-105" dirty="0"/>
              <a:t>i</a:t>
            </a:r>
            <a:r>
              <a:rPr sz="3400" spc="-100" dirty="0"/>
              <a:t>t</a:t>
            </a:r>
            <a:r>
              <a:rPr sz="3400" dirty="0"/>
              <a:t>h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0" y="9791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003808"/>
            <a:ext cx="132715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5" dirty="0">
                <a:solidFill>
                  <a:srgbClr val="D1523B"/>
                </a:solidFill>
                <a:latin typeface="Arial MT"/>
                <a:cs typeface="Arial MT"/>
              </a:rPr>
              <a:t>outliers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82852"/>
            <a:ext cx="8229600" cy="4970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3733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H</a:t>
            </a:r>
            <a:r>
              <a:rPr sz="3200" spc="-114" dirty="0"/>
              <a:t>ierar</a:t>
            </a:r>
            <a:r>
              <a:rPr sz="3200" spc="-105" dirty="0"/>
              <a:t>c</a:t>
            </a:r>
            <a:r>
              <a:rPr sz="3200" spc="-114" dirty="0"/>
              <a:t>hi</a:t>
            </a:r>
            <a:r>
              <a:rPr sz="3200" spc="-105" dirty="0"/>
              <a:t>ca</a:t>
            </a:r>
            <a:r>
              <a:rPr sz="3200" spc="-5" dirty="0"/>
              <a:t>l</a:t>
            </a:r>
            <a:r>
              <a:rPr sz="3200" spc="-190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</a:t>
            </a:r>
            <a:r>
              <a:rPr sz="3200" spc="-110" dirty="0"/>
              <a:t>n</a:t>
            </a:r>
            <a:r>
              <a:rPr sz="3200" spc="-5" dirty="0"/>
              <a:t>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8173" y="1331584"/>
            <a:ext cx="7647940" cy="44710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5715" indent="-419100">
              <a:lnSpc>
                <a:spcPts val="3360"/>
              </a:lnSpc>
              <a:spcBef>
                <a:spcPts val="409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5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cluster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analysis</a:t>
            </a:r>
            <a:r>
              <a:rPr sz="28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which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seeks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build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hierarchy 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clusters (or groups)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given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dataset.</a:t>
            </a:r>
            <a:endParaRPr sz="2800" dirty="0">
              <a:latin typeface="Arial MT"/>
              <a:cs typeface="Arial MT"/>
            </a:endParaRPr>
          </a:p>
          <a:p>
            <a:pPr marL="431800" marR="158115" indent="-419100">
              <a:lnSpc>
                <a:spcPts val="3360"/>
              </a:lnSpc>
              <a:spcBef>
                <a:spcPts val="60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4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hierarchical</a:t>
            </a:r>
            <a:r>
              <a:rPr sz="28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800" spc="4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produces</a:t>
            </a:r>
            <a:r>
              <a:rPr sz="28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clusters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 which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clusters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at each level 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hierarchy are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created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by</a:t>
            </a:r>
            <a:r>
              <a:rPr sz="2800" spc="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merging</a:t>
            </a:r>
            <a:r>
              <a:rPr sz="28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at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the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next lower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level.</a:t>
            </a:r>
            <a:endParaRPr sz="2800" dirty="0">
              <a:latin typeface="Arial MT"/>
              <a:cs typeface="Arial MT"/>
            </a:endParaRPr>
          </a:p>
          <a:p>
            <a:pPr marL="431800" marR="5080" indent="-419100">
              <a:lnSpc>
                <a:spcPts val="3360"/>
              </a:lnSpc>
              <a:spcBef>
                <a:spcPts val="59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 decision regarding whether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two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clusters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be merged or not is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taken based on the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measure</a:t>
            </a:r>
            <a:r>
              <a:rPr sz="28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dissimilarity</a:t>
            </a:r>
            <a:r>
              <a:rPr sz="28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between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clusters.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8750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9144000" y="0"/>
                </a:moveTo>
                <a:lnTo>
                  <a:pt x="0" y="0"/>
                </a:lnTo>
                <a:lnTo>
                  <a:pt x="0" y="982979"/>
                </a:lnTo>
                <a:lnTo>
                  <a:pt x="9144000" y="9829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566" y="814832"/>
            <a:ext cx="6274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>
                <a:solidFill>
                  <a:srgbClr val="D1523B"/>
                </a:solidFill>
                <a:latin typeface="Arial MT"/>
                <a:cs typeface="Arial MT"/>
              </a:rPr>
              <a:t>H</a:t>
            </a:r>
            <a:r>
              <a:rPr sz="3200" spc="-114" dirty="0">
                <a:solidFill>
                  <a:srgbClr val="D1523B"/>
                </a:solidFill>
                <a:latin typeface="Arial MT"/>
                <a:cs typeface="Arial MT"/>
              </a:rPr>
              <a:t>ierar</a:t>
            </a:r>
            <a:r>
              <a:rPr sz="3200" spc="-105" dirty="0">
                <a:solidFill>
                  <a:srgbClr val="D1523B"/>
                </a:solidFill>
                <a:latin typeface="Arial MT"/>
                <a:cs typeface="Arial MT"/>
              </a:rPr>
              <a:t>c</a:t>
            </a:r>
            <a:r>
              <a:rPr sz="3200" spc="-114" dirty="0">
                <a:solidFill>
                  <a:srgbClr val="D1523B"/>
                </a:solidFill>
                <a:latin typeface="Arial MT"/>
                <a:cs typeface="Arial MT"/>
              </a:rPr>
              <a:t>hi</a:t>
            </a:r>
            <a:r>
              <a:rPr sz="3200" spc="-105" dirty="0">
                <a:solidFill>
                  <a:srgbClr val="D1523B"/>
                </a:solidFill>
                <a:latin typeface="Arial MT"/>
                <a:cs typeface="Arial MT"/>
              </a:rPr>
              <a:t>ca</a:t>
            </a:r>
            <a:r>
              <a:rPr sz="3200" spc="-5" dirty="0">
                <a:solidFill>
                  <a:srgbClr val="D1523B"/>
                </a:solidFill>
                <a:latin typeface="Arial MT"/>
                <a:cs typeface="Arial MT"/>
              </a:rPr>
              <a:t>l</a:t>
            </a:r>
            <a:r>
              <a:rPr sz="3200" spc="-175" dirty="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sz="3200" spc="-105" dirty="0">
                <a:solidFill>
                  <a:srgbClr val="D1523B"/>
                </a:solidFill>
                <a:latin typeface="Arial MT"/>
                <a:cs typeface="Arial MT"/>
              </a:rPr>
              <a:t>c</a:t>
            </a:r>
            <a:r>
              <a:rPr sz="3200" spc="-114" dirty="0">
                <a:solidFill>
                  <a:srgbClr val="D1523B"/>
                </a:solidFill>
                <a:latin typeface="Arial MT"/>
                <a:cs typeface="Arial MT"/>
              </a:rPr>
              <a:t>lu</a:t>
            </a:r>
            <a:r>
              <a:rPr sz="3200" spc="-105" dirty="0">
                <a:solidFill>
                  <a:srgbClr val="D1523B"/>
                </a:solidFill>
                <a:latin typeface="Arial MT"/>
                <a:cs typeface="Arial MT"/>
              </a:rPr>
              <a:t>s</a:t>
            </a:r>
            <a:r>
              <a:rPr sz="3200" spc="-110" dirty="0">
                <a:solidFill>
                  <a:srgbClr val="D1523B"/>
                </a:solidFill>
                <a:latin typeface="Arial MT"/>
                <a:cs typeface="Arial MT"/>
              </a:rPr>
              <a:t>t</a:t>
            </a:r>
            <a:r>
              <a:rPr sz="3200" spc="-114" dirty="0">
                <a:solidFill>
                  <a:srgbClr val="D1523B"/>
                </a:solidFill>
                <a:latin typeface="Arial MT"/>
                <a:cs typeface="Arial MT"/>
              </a:rPr>
              <a:t>eri</a:t>
            </a:r>
            <a:r>
              <a:rPr sz="3200" spc="-110" dirty="0">
                <a:solidFill>
                  <a:srgbClr val="D1523B"/>
                </a:solidFill>
                <a:latin typeface="Arial MT"/>
                <a:cs typeface="Arial MT"/>
              </a:rPr>
              <a:t>n</a:t>
            </a:r>
            <a:r>
              <a:rPr sz="3200" spc="-5" dirty="0">
                <a:solidFill>
                  <a:srgbClr val="D1523B"/>
                </a:solidFill>
                <a:latin typeface="Arial MT"/>
                <a:cs typeface="Arial MT"/>
              </a:rPr>
              <a:t>g</a:t>
            </a:r>
            <a:r>
              <a:rPr sz="3200" spc="-180" dirty="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sz="3200" spc="-110" dirty="0">
                <a:solidFill>
                  <a:srgbClr val="D1523B"/>
                </a:solidFill>
                <a:latin typeface="Arial MT"/>
                <a:cs typeface="Arial MT"/>
              </a:rPr>
              <a:t>-D</a:t>
            </a:r>
            <a:r>
              <a:rPr sz="3200" spc="-114" dirty="0">
                <a:solidFill>
                  <a:srgbClr val="D1523B"/>
                </a:solidFill>
                <a:latin typeface="Arial MT"/>
                <a:cs typeface="Arial MT"/>
              </a:rPr>
              <a:t>endrogra</a:t>
            </a:r>
            <a:r>
              <a:rPr sz="3200" spc="-110" dirty="0">
                <a:solidFill>
                  <a:srgbClr val="D1523B"/>
                </a:solidFill>
                <a:latin typeface="Arial MT"/>
                <a:cs typeface="Arial MT"/>
              </a:rPr>
              <a:t>m</a:t>
            </a:r>
            <a:r>
              <a:rPr sz="3200" spc="-5" dirty="0">
                <a:solidFill>
                  <a:srgbClr val="D1523B"/>
                </a:solidFill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666" y="1950973"/>
            <a:ext cx="6796405" cy="13315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165" marR="5080" indent="-419100" algn="just">
              <a:lnSpc>
                <a:spcPts val="3360"/>
              </a:lnSpc>
              <a:spcBef>
                <a:spcPts val="40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dendrogram is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tree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diagram used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illustrate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arrangement 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clusters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produced</a:t>
            </a:r>
            <a:r>
              <a:rPr sz="28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by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hierarchical</a:t>
            </a:r>
            <a:r>
              <a:rPr sz="2800" spc="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clustering.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875020"/>
            <a:chOff x="0" y="0"/>
            <a:chExt cx="9144000" cy="5875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4800"/>
              <a:ext cx="4900422" cy="6743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373" y="548640"/>
              <a:ext cx="4707635" cy="4305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79169"/>
              <a:ext cx="4900422" cy="9791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5373" y="979169"/>
              <a:ext cx="4707635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958339"/>
              <a:ext cx="4900422" cy="9791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5373" y="1958339"/>
              <a:ext cx="4707635" cy="979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37510"/>
              <a:ext cx="4900422" cy="455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5373" y="2937510"/>
              <a:ext cx="4707635" cy="8199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640835"/>
              <a:ext cx="6489192" cy="12550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081" y="4895850"/>
              <a:ext cx="4964565" cy="9791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96838" y="4649977"/>
            <a:ext cx="186753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A dendrogram of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 </a:t>
            </a:r>
            <a:r>
              <a:rPr sz="1400" dirty="0">
                <a:latin typeface="Arial MT"/>
                <a:cs typeface="Arial MT"/>
              </a:rPr>
              <a:t>{a,b, </a:t>
            </a:r>
            <a:r>
              <a:rPr sz="1400" spc="-5" dirty="0">
                <a:latin typeface="Arial MT"/>
                <a:cs typeface="Arial MT"/>
              </a:rPr>
              <a:t>c, d, e}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showing the distances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(heights)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clusters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2313" y="5875020"/>
            <a:ext cx="4878805" cy="4632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5766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M</a:t>
            </a:r>
            <a:r>
              <a:rPr sz="3200" spc="-114" dirty="0"/>
              <a:t>e</a:t>
            </a:r>
            <a:r>
              <a:rPr sz="3200" spc="-110" dirty="0"/>
              <a:t>t</a:t>
            </a:r>
            <a:r>
              <a:rPr sz="3200" spc="-114" dirty="0"/>
              <a:t>hod</a:t>
            </a:r>
            <a:r>
              <a:rPr sz="3200" spc="-5" dirty="0"/>
              <a:t>s</a:t>
            </a:r>
            <a:r>
              <a:rPr sz="3200" spc="-204" dirty="0"/>
              <a:t> </a:t>
            </a:r>
            <a:r>
              <a:rPr sz="3200" spc="-110" dirty="0"/>
              <a:t>f</a:t>
            </a:r>
            <a:r>
              <a:rPr sz="3200" spc="-114" dirty="0"/>
              <a:t>o</a:t>
            </a:r>
            <a:r>
              <a:rPr sz="3200" spc="-5" dirty="0"/>
              <a:t>r</a:t>
            </a:r>
            <a:r>
              <a:rPr sz="3200" spc="-204" dirty="0"/>
              <a:t> </a:t>
            </a:r>
            <a:r>
              <a:rPr sz="3200" spc="-114" dirty="0"/>
              <a:t>hierar</a:t>
            </a:r>
            <a:r>
              <a:rPr sz="3200" spc="-105" dirty="0"/>
              <a:t>c</a:t>
            </a:r>
            <a:r>
              <a:rPr sz="3200" spc="-114" dirty="0"/>
              <a:t>hi</a:t>
            </a:r>
            <a:r>
              <a:rPr sz="3200" spc="-105" dirty="0"/>
              <a:t>ca</a:t>
            </a:r>
            <a:r>
              <a:rPr sz="3200" spc="-5" dirty="0"/>
              <a:t>l</a:t>
            </a:r>
            <a:r>
              <a:rPr sz="3200" spc="-180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10666" y="1950973"/>
            <a:ext cx="7132320" cy="25323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marR="5080" indent="-419100">
              <a:lnSpc>
                <a:spcPts val="3360"/>
              </a:lnSpc>
              <a:spcBef>
                <a:spcPts val="409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3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There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are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two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methods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for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hierarchical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dataset.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590"/>
              </a:lnSpc>
              <a:spcBef>
                <a:spcPts val="29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5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Agglomerative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method (AGNES)</a:t>
            </a:r>
            <a:endParaRPr sz="2800">
              <a:latin typeface="Arial MT"/>
              <a:cs typeface="Arial MT"/>
            </a:endParaRPr>
          </a:p>
          <a:p>
            <a:pPr marL="889000" indent="-381000">
              <a:lnSpc>
                <a:spcPts val="2390"/>
              </a:lnSpc>
              <a:buClr>
                <a:srgbClr val="93A199"/>
              </a:buClr>
              <a:buSzPct val="120000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or</a:t>
            </a:r>
            <a:r>
              <a:rPr sz="20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bottom-up</a:t>
            </a:r>
            <a:r>
              <a:rPr sz="20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3590"/>
              </a:lnSpc>
              <a:spcBef>
                <a:spcPts val="38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14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Divisive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(DIANA)</a:t>
            </a:r>
            <a:endParaRPr sz="2800">
              <a:latin typeface="Arial MT"/>
              <a:cs typeface="Arial MT"/>
            </a:endParaRPr>
          </a:p>
          <a:p>
            <a:pPr marL="958215" indent="-450850">
              <a:lnSpc>
                <a:spcPts val="2390"/>
              </a:lnSpc>
              <a:buClr>
                <a:srgbClr val="93A199"/>
              </a:buClr>
              <a:buSzPct val="120000"/>
              <a:buChar char="○"/>
              <a:tabLst>
                <a:tab pos="958215" algn="l"/>
                <a:tab pos="95885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top-down</a:t>
            </a:r>
            <a:r>
              <a:rPr sz="20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752" y="1701545"/>
            <a:ext cx="6122670" cy="240029"/>
          </a:xfrm>
          <a:custGeom>
            <a:avLst/>
            <a:gdLst/>
            <a:ahLst/>
            <a:cxnLst/>
            <a:rect l="l" t="t" r="r" b="b"/>
            <a:pathLst>
              <a:path w="6122670" h="240030">
                <a:moveTo>
                  <a:pt x="1651254" y="0"/>
                </a:moveTo>
                <a:lnTo>
                  <a:pt x="1638300" y="0"/>
                </a:lnTo>
                <a:lnTo>
                  <a:pt x="1638300" y="185166"/>
                </a:lnTo>
                <a:lnTo>
                  <a:pt x="1651254" y="185166"/>
                </a:lnTo>
                <a:lnTo>
                  <a:pt x="1651254" y="0"/>
                </a:lnTo>
                <a:close/>
              </a:path>
              <a:path w="6122670" h="240030">
                <a:moveTo>
                  <a:pt x="2656332" y="0"/>
                </a:moveTo>
                <a:lnTo>
                  <a:pt x="2644127" y="0"/>
                </a:lnTo>
                <a:lnTo>
                  <a:pt x="2644127" y="185166"/>
                </a:lnTo>
                <a:lnTo>
                  <a:pt x="2656332" y="185166"/>
                </a:lnTo>
                <a:lnTo>
                  <a:pt x="2656332" y="0"/>
                </a:lnTo>
                <a:close/>
              </a:path>
              <a:path w="6122670" h="240030">
                <a:moveTo>
                  <a:pt x="3570732" y="0"/>
                </a:moveTo>
                <a:lnTo>
                  <a:pt x="3557778" y="0"/>
                </a:lnTo>
                <a:lnTo>
                  <a:pt x="3557778" y="185166"/>
                </a:lnTo>
                <a:lnTo>
                  <a:pt x="3570732" y="185166"/>
                </a:lnTo>
                <a:lnTo>
                  <a:pt x="3570732" y="0"/>
                </a:lnTo>
                <a:close/>
              </a:path>
              <a:path w="6122670" h="240030">
                <a:moveTo>
                  <a:pt x="4484370" y="0"/>
                </a:moveTo>
                <a:lnTo>
                  <a:pt x="4471416" y="0"/>
                </a:lnTo>
                <a:lnTo>
                  <a:pt x="4471416" y="185166"/>
                </a:lnTo>
                <a:lnTo>
                  <a:pt x="4484370" y="185166"/>
                </a:lnTo>
                <a:lnTo>
                  <a:pt x="4484370" y="0"/>
                </a:lnTo>
                <a:close/>
              </a:path>
              <a:path w="6122670" h="240030">
                <a:moveTo>
                  <a:pt x="6122670" y="201930"/>
                </a:moveTo>
                <a:lnTo>
                  <a:pt x="6104382" y="192786"/>
                </a:lnTo>
                <a:lnTo>
                  <a:pt x="6046470" y="163830"/>
                </a:lnTo>
                <a:lnTo>
                  <a:pt x="6046470" y="192786"/>
                </a:lnTo>
                <a:lnTo>
                  <a:pt x="646176" y="192786"/>
                </a:lnTo>
                <a:lnTo>
                  <a:pt x="646176" y="17526"/>
                </a:lnTo>
                <a:lnTo>
                  <a:pt x="633222" y="17526"/>
                </a:lnTo>
                <a:lnTo>
                  <a:pt x="633222" y="192786"/>
                </a:lnTo>
                <a:lnTo>
                  <a:pt x="0" y="192786"/>
                </a:lnTo>
                <a:lnTo>
                  <a:pt x="0" y="211836"/>
                </a:lnTo>
                <a:lnTo>
                  <a:pt x="6046470" y="211836"/>
                </a:lnTo>
                <a:lnTo>
                  <a:pt x="6046470" y="240030"/>
                </a:lnTo>
                <a:lnTo>
                  <a:pt x="6102858" y="211836"/>
                </a:lnTo>
                <a:lnTo>
                  <a:pt x="6122670" y="201930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7930" y="1298702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3770" y="1281176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Step</a:t>
            </a:r>
            <a:r>
              <a:rPr sz="1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8848" y="1281176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2485" y="1281176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123" y="1281176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3088" y="1375664"/>
            <a:ext cx="110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agglom</a:t>
            </a:r>
            <a:r>
              <a:rPr sz="1400" b="1" spc="-10" dirty="0">
                <a:latin typeface="Times New Roman"/>
                <a:cs typeface="Times New Roman"/>
              </a:rPr>
              <a:t>er</a:t>
            </a:r>
            <a:r>
              <a:rPr sz="1400" b="1" spc="-5" dirty="0">
                <a:latin typeface="Times New Roman"/>
                <a:cs typeface="Times New Roman"/>
              </a:rPr>
              <a:t>ative  (AGNES)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6" y="2174748"/>
            <a:ext cx="2814642" cy="103098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17930" y="2115566"/>
            <a:ext cx="124333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7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017905">
              <a:lnSpc>
                <a:spcPts val="1570"/>
              </a:lnSpc>
            </a:pP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9167" y="2822448"/>
            <a:ext cx="1557020" cy="115570"/>
          </a:xfrm>
          <a:custGeom>
            <a:avLst/>
            <a:gdLst/>
            <a:ahLst/>
            <a:cxnLst/>
            <a:rect l="l" t="t" r="r" b="b"/>
            <a:pathLst>
              <a:path w="1557020" h="115569">
                <a:moveTo>
                  <a:pt x="778256" y="0"/>
                </a:moveTo>
                <a:lnTo>
                  <a:pt x="679958" y="1524"/>
                </a:lnTo>
                <a:lnTo>
                  <a:pt x="584708" y="6096"/>
                </a:lnTo>
                <a:lnTo>
                  <a:pt x="538226" y="9143"/>
                </a:lnTo>
                <a:lnTo>
                  <a:pt x="492506" y="12953"/>
                </a:lnTo>
                <a:lnTo>
                  <a:pt x="404114" y="22098"/>
                </a:lnTo>
                <a:lnTo>
                  <a:pt x="361442" y="27431"/>
                </a:lnTo>
                <a:lnTo>
                  <a:pt x="320294" y="33527"/>
                </a:lnTo>
                <a:lnTo>
                  <a:pt x="279908" y="40386"/>
                </a:lnTo>
                <a:lnTo>
                  <a:pt x="202946" y="55625"/>
                </a:lnTo>
                <a:lnTo>
                  <a:pt x="132080" y="72389"/>
                </a:lnTo>
                <a:lnTo>
                  <a:pt x="66548" y="91439"/>
                </a:lnTo>
                <a:lnTo>
                  <a:pt x="7112" y="112013"/>
                </a:lnTo>
                <a:lnTo>
                  <a:pt x="0" y="115062"/>
                </a:lnTo>
                <a:lnTo>
                  <a:pt x="36612" y="115062"/>
                </a:lnTo>
                <a:lnTo>
                  <a:pt x="40640" y="113537"/>
                </a:lnTo>
                <a:lnTo>
                  <a:pt x="70358" y="103631"/>
                </a:lnTo>
                <a:lnTo>
                  <a:pt x="135128" y="84581"/>
                </a:lnTo>
                <a:lnTo>
                  <a:pt x="205994" y="67817"/>
                </a:lnTo>
                <a:lnTo>
                  <a:pt x="243332" y="60198"/>
                </a:lnTo>
                <a:lnTo>
                  <a:pt x="322580" y="46481"/>
                </a:lnTo>
                <a:lnTo>
                  <a:pt x="363728" y="40386"/>
                </a:lnTo>
                <a:lnTo>
                  <a:pt x="449834" y="29717"/>
                </a:lnTo>
                <a:lnTo>
                  <a:pt x="494030" y="25146"/>
                </a:lnTo>
                <a:lnTo>
                  <a:pt x="539750" y="21336"/>
                </a:lnTo>
                <a:lnTo>
                  <a:pt x="585470" y="18287"/>
                </a:lnTo>
                <a:lnTo>
                  <a:pt x="632714" y="16001"/>
                </a:lnTo>
                <a:lnTo>
                  <a:pt x="680720" y="14477"/>
                </a:lnTo>
                <a:lnTo>
                  <a:pt x="779018" y="12953"/>
                </a:lnTo>
                <a:lnTo>
                  <a:pt x="1064768" y="12953"/>
                </a:lnTo>
                <a:lnTo>
                  <a:pt x="1019048" y="9143"/>
                </a:lnTo>
                <a:lnTo>
                  <a:pt x="972566" y="6096"/>
                </a:lnTo>
                <a:lnTo>
                  <a:pt x="876554" y="1524"/>
                </a:lnTo>
                <a:lnTo>
                  <a:pt x="778256" y="0"/>
                </a:lnTo>
                <a:close/>
              </a:path>
              <a:path w="1557020" h="115569">
                <a:moveTo>
                  <a:pt x="1064768" y="12953"/>
                </a:moveTo>
                <a:lnTo>
                  <a:pt x="779018" y="12953"/>
                </a:lnTo>
                <a:lnTo>
                  <a:pt x="876554" y="14477"/>
                </a:lnTo>
                <a:lnTo>
                  <a:pt x="924560" y="16001"/>
                </a:lnTo>
                <a:lnTo>
                  <a:pt x="971804" y="18287"/>
                </a:lnTo>
                <a:lnTo>
                  <a:pt x="1018286" y="21336"/>
                </a:lnTo>
                <a:lnTo>
                  <a:pt x="1063244" y="25146"/>
                </a:lnTo>
                <a:lnTo>
                  <a:pt x="1108202" y="29717"/>
                </a:lnTo>
                <a:lnTo>
                  <a:pt x="1193546" y="40386"/>
                </a:lnTo>
                <a:lnTo>
                  <a:pt x="1235456" y="46481"/>
                </a:lnTo>
                <a:lnTo>
                  <a:pt x="1313942" y="60198"/>
                </a:lnTo>
                <a:lnTo>
                  <a:pt x="1351280" y="67817"/>
                </a:lnTo>
                <a:lnTo>
                  <a:pt x="1422146" y="84581"/>
                </a:lnTo>
                <a:lnTo>
                  <a:pt x="1517396" y="113537"/>
                </a:lnTo>
                <a:lnTo>
                  <a:pt x="1521423" y="115062"/>
                </a:lnTo>
                <a:lnTo>
                  <a:pt x="1556715" y="115062"/>
                </a:lnTo>
                <a:lnTo>
                  <a:pt x="1490726" y="91439"/>
                </a:lnTo>
                <a:lnTo>
                  <a:pt x="1425194" y="72389"/>
                </a:lnTo>
                <a:lnTo>
                  <a:pt x="1354328" y="55625"/>
                </a:lnTo>
                <a:lnTo>
                  <a:pt x="1277366" y="40386"/>
                </a:lnTo>
                <a:lnTo>
                  <a:pt x="1236980" y="33527"/>
                </a:lnTo>
                <a:lnTo>
                  <a:pt x="1195832" y="27431"/>
                </a:lnTo>
                <a:lnTo>
                  <a:pt x="1153160" y="22098"/>
                </a:lnTo>
                <a:lnTo>
                  <a:pt x="1064768" y="12953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7930" y="3272282"/>
            <a:ext cx="104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2416" y="3284981"/>
            <a:ext cx="561340" cy="631825"/>
          </a:xfrm>
          <a:custGeom>
            <a:avLst/>
            <a:gdLst/>
            <a:ahLst/>
            <a:cxnLst/>
            <a:rect l="l" t="t" r="r" b="b"/>
            <a:pathLst>
              <a:path w="561340" h="631825">
                <a:moveTo>
                  <a:pt x="486003" y="631698"/>
                </a:moveTo>
                <a:lnTo>
                  <a:pt x="477774" y="624840"/>
                </a:lnTo>
                <a:lnTo>
                  <a:pt x="467868" y="616458"/>
                </a:lnTo>
                <a:lnTo>
                  <a:pt x="457962" y="609600"/>
                </a:lnTo>
                <a:lnTo>
                  <a:pt x="425196" y="589788"/>
                </a:lnTo>
                <a:lnTo>
                  <a:pt x="388620" y="573786"/>
                </a:lnTo>
                <a:lnTo>
                  <a:pt x="371233" y="568452"/>
                </a:lnTo>
                <a:lnTo>
                  <a:pt x="363474" y="566166"/>
                </a:lnTo>
                <a:lnTo>
                  <a:pt x="336042" y="560070"/>
                </a:lnTo>
                <a:lnTo>
                  <a:pt x="322326" y="557784"/>
                </a:lnTo>
                <a:lnTo>
                  <a:pt x="308610" y="557022"/>
                </a:lnTo>
                <a:lnTo>
                  <a:pt x="294132" y="555498"/>
                </a:lnTo>
                <a:lnTo>
                  <a:pt x="265176" y="555498"/>
                </a:lnTo>
                <a:lnTo>
                  <a:pt x="224028" y="560070"/>
                </a:lnTo>
                <a:lnTo>
                  <a:pt x="196596" y="566166"/>
                </a:lnTo>
                <a:lnTo>
                  <a:pt x="183642" y="569976"/>
                </a:lnTo>
                <a:lnTo>
                  <a:pt x="171450" y="573786"/>
                </a:lnTo>
                <a:lnTo>
                  <a:pt x="158496" y="579120"/>
                </a:lnTo>
                <a:lnTo>
                  <a:pt x="146304" y="583692"/>
                </a:lnTo>
                <a:lnTo>
                  <a:pt x="102108" y="609600"/>
                </a:lnTo>
                <a:lnTo>
                  <a:pt x="74180" y="631698"/>
                </a:lnTo>
                <a:lnTo>
                  <a:pt x="93726" y="631698"/>
                </a:lnTo>
                <a:lnTo>
                  <a:pt x="99822" y="627126"/>
                </a:lnTo>
                <a:lnTo>
                  <a:pt x="109728" y="619506"/>
                </a:lnTo>
                <a:lnTo>
                  <a:pt x="119634" y="613410"/>
                </a:lnTo>
                <a:lnTo>
                  <a:pt x="130302" y="606552"/>
                </a:lnTo>
                <a:lnTo>
                  <a:pt x="140970" y="601218"/>
                </a:lnTo>
                <a:lnTo>
                  <a:pt x="152400" y="595122"/>
                </a:lnTo>
                <a:lnTo>
                  <a:pt x="175260" y="585978"/>
                </a:lnTo>
                <a:lnTo>
                  <a:pt x="188214" y="582168"/>
                </a:lnTo>
                <a:lnTo>
                  <a:pt x="200406" y="578358"/>
                </a:lnTo>
                <a:lnTo>
                  <a:pt x="213360" y="575310"/>
                </a:lnTo>
                <a:lnTo>
                  <a:pt x="239268" y="570738"/>
                </a:lnTo>
                <a:lnTo>
                  <a:pt x="252984" y="569214"/>
                </a:lnTo>
                <a:lnTo>
                  <a:pt x="266700" y="568452"/>
                </a:lnTo>
                <a:lnTo>
                  <a:pt x="294132" y="568452"/>
                </a:lnTo>
                <a:lnTo>
                  <a:pt x="347472" y="575310"/>
                </a:lnTo>
                <a:lnTo>
                  <a:pt x="384810" y="585978"/>
                </a:lnTo>
                <a:lnTo>
                  <a:pt x="419862" y="601218"/>
                </a:lnTo>
                <a:lnTo>
                  <a:pt x="461010" y="627126"/>
                </a:lnTo>
                <a:lnTo>
                  <a:pt x="466496" y="631698"/>
                </a:lnTo>
                <a:lnTo>
                  <a:pt x="486003" y="631698"/>
                </a:lnTo>
                <a:close/>
              </a:path>
              <a:path w="561340" h="631825">
                <a:moveTo>
                  <a:pt x="560832" y="237744"/>
                </a:moveTo>
                <a:lnTo>
                  <a:pt x="554736" y="189738"/>
                </a:lnTo>
                <a:lnTo>
                  <a:pt x="547776" y="166624"/>
                </a:lnTo>
                <a:lnTo>
                  <a:pt x="547776" y="250698"/>
                </a:lnTo>
                <a:lnTo>
                  <a:pt x="546125" y="262890"/>
                </a:lnTo>
                <a:lnTo>
                  <a:pt x="531876" y="315468"/>
                </a:lnTo>
                <a:lnTo>
                  <a:pt x="495300" y="372618"/>
                </a:lnTo>
                <a:lnTo>
                  <a:pt x="460248" y="404622"/>
                </a:lnTo>
                <a:lnTo>
                  <a:pt x="419100" y="430530"/>
                </a:lnTo>
                <a:lnTo>
                  <a:pt x="372618" y="449580"/>
                </a:lnTo>
                <a:lnTo>
                  <a:pt x="359664" y="452628"/>
                </a:lnTo>
                <a:lnTo>
                  <a:pt x="347472" y="455676"/>
                </a:lnTo>
                <a:lnTo>
                  <a:pt x="334518" y="458724"/>
                </a:lnTo>
                <a:lnTo>
                  <a:pt x="307086" y="461772"/>
                </a:lnTo>
                <a:lnTo>
                  <a:pt x="279654" y="463296"/>
                </a:lnTo>
                <a:lnTo>
                  <a:pt x="252222" y="461772"/>
                </a:lnTo>
                <a:lnTo>
                  <a:pt x="212598" y="455676"/>
                </a:lnTo>
                <a:lnTo>
                  <a:pt x="175260" y="445008"/>
                </a:lnTo>
                <a:lnTo>
                  <a:pt x="163830" y="440436"/>
                </a:lnTo>
                <a:lnTo>
                  <a:pt x="151638" y="435864"/>
                </a:lnTo>
                <a:lnTo>
                  <a:pt x="140970" y="429768"/>
                </a:lnTo>
                <a:lnTo>
                  <a:pt x="129540" y="424434"/>
                </a:lnTo>
                <a:lnTo>
                  <a:pt x="119634" y="417576"/>
                </a:lnTo>
                <a:lnTo>
                  <a:pt x="108966" y="411480"/>
                </a:lnTo>
                <a:lnTo>
                  <a:pt x="99822" y="403860"/>
                </a:lnTo>
                <a:lnTo>
                  <a:pt x="89916" y="396240"/>
                </a:lnTo>
                <a:lnTo>
                  <a:pt x="57912" y="363474"/>
                </a:lnTo>
                <a:lnTo>
                  <a:pt x="32766" y="325374"/>
                </a:lnTo>
                <a:lnTo>
                  <a:pt x="17526" y="282714"/>
                </a:lnTo>
                <a:lnTo>
                  <a:pt x="12192" y="237744"/>
                </a:lnTo>
                <a:lnTo>
                  <a:pt x="13716" y="214884"/>
                </a:lnTo>
                <a:lnTo>
                  <a:pt x="28194" y="160782"/>
                </a:lnTo>
                <a:lnTo>
                  <a:pt x="57912" y="112776"/>
                </a:lnTo>
                <a:lnTo>
                  <a:pt x="99822" y="71628"/>
                </a:lnTo>
                <a:lnTo>
                  <a:pt x="140970" y="45720"/>
                </a:lnTo>
                <a:lnTo>
                  <a:pt x="188214" y="26670"/>
                </a:lnTo>
                <a:lnTo>
                  <a:pt x="200406" y="22860"/>
                </a:lnTo>
                <a:lnTo>
                  <a:pt x="213360" y="19812"/>
                </a:lnTo>
                <a:lnTo>
                  <a:pt x="226314" y="17526"/>
                </a:lnTo>
                <a:lnTo>
                  <a:pt x="266700" y="12954"/>
                </a:lnTo>
                <a:lnTo>
                  <a:pt x="294132" y="12954"/>
                </a:lnTo>
                <a:lnTo>
                  <a:pt x="334518" y="17526"/>
                </a:lnTo>
                <a:lnTo>
                  <a:pt x="372618" y="26670"/>
                </a:lnTo>
                <a:lnTo>
                  <a:pt x="408432" y="40386"/>
                </a:lnTo>
                <a:lnTo>
                  <a:pt x="461010" y="71628"/>
                </a:lnTo>
                <a:lnTo>
                  <a:pt x="495300" y="103632"/>
                </a:lnTo>
                <a:lnTo>
                  <a:pt x="521970" y="140970"/>
                </a:lnTo>
                <a:lnTo>
                  <a:pt x="539496" y="182118"/>
                </a:lnTo>
                <a:lnTo>
                  <a:pt x="546354" y="215646"/>
                </a:lnTo>
                <a:lnTo>
                  <a:pt x="547763" y="225552"/>
                </a:lnTo>
                <a:lnTo>
                  <a:pt x="547776" y="250698"/>
                </a:lnTo>
                <a:lnTo>
                  <a:pt x="547776" y="166624"/>
                </a:lnTo>
                <a:lnTo>
                  <a:pt x="526542" y="124206"/>
                </a:lnTo>
                <a:lnTo>
                  <a:pt x="496062" y="86106"/>
                </a:lnTo>
                <a:lnTo>
                  <a:pt x="457962" y="54102"/>
                </a:lnTo>
                <a:lnTo>
                  <a:pt x="425196" y="34290"/>
                </a:lnTo>
                <a:lnTo>
                  <a:pt x="413004" y="28956"/>
                </a:lnTo>
                <a:lnTo>
                  <a:pt x="401574" y="23622"/>
                </a:lnTo>
                <a:lnTo>
                  <a:pt x="388620" y="19050"/>
                </a:lnTo>
                <a:lnTo>
                  <a:pt x="376428" y="14478"/>
                </a:lnTo>
                <a:lnTo>
                  <a:pt x="371246" y="12954"/>
                </a:lnTo>
                <a:lnTo>
                  <a:pt x="322326" y="3048"/>
                </a:lnTo>
                <a:lnTo>
                  <a:pt x="279654" y="0"/>
                </a:lnTo>
                <a:lnTo>
                  <a:pt x="251460" y="1524"/>
                </a:lnTo>
                <a:lnTo>
                  <a:pt x="210312" y="7620"/>
                </a:lnTo>
                <a:lnTo>
                  <a:pt x="171450" y="19050"/>
                </a:lnTo>
                <a:lnTo>
                  <a:pt x="158496" y="23622"/>
                </a:lnTo>
                <a:lnTo>
                  <a:pt x="146304" y="28956"/>
                </a:lnTo>
                <a:lnTo>
                  <a:pt x="134874" y="34290"/>
                </a:lnTo>
                <a:lnTo>
                  <a:pt x="123444" y="41148"/>
                </a:lnTo>
                <a:lnTo>
                  <a:pt x="112776" y="47244"/>
                </a:lnTo>
                <a:lnTo>
                  <a:pt x="72390" y="77724"/>
                </a:lnTo>
                <a:lnTo>
                  <a:pt x="64008" y="86868"/>
                </a:lnTo>
                <a:lnTo>
                  <a:pt x="55626" y="95250"/>
                </a:lnTo>
                <a:lnTo>
                  <a:pt x="48006" y="105156"/>
                </a:lnTo>
                <a:lnTo>
                  <a:pt x="40386" y="114300"/>
                </a:lnTo>
                <a:lnTo>
                  <a:pt x="33528" y="124206"/>
                </a:lnTo>
                <a:lnTo>
                  <a:pt x="12192" y="166878"/>
                </a:lnTo>
                <a:lnTo>
                  <a:pt x="762" y="214122"/>
                </a:lnTo>
                <a:lnTo>
                  <a:pt x="0" y="225552"/>
                </a:lnTo>
                <a:lnTo>
                  <a:pt x="0" y="250698"/>
                </a:lnTo>
                <a:lnTo>
                  <a:pt x="762" y="262890"/>
                </a:lnTo>
                <a:lnTo>
                  <a:pt x="3048" y="274320"/>
                </a:lnTo>
                <a:lnTo>
                  <a:pt x="5334" y="286524"/>
                </a:lnTo>
                <a:lnTo>
                  <a:pt x="27432" y="341376"/>
                </a:lnTo>
                <a:lnTo>
                  <a:pt x="48006" y="371094"/>
                </a:lnTo>
                <a:lnTo>
                  <a:pt x="55626" y="381000"/>
                </a:lnTo>
                <a:lnTo>
                  <a:pt x="73152" y="398526"/>
                </a:lnTo>
                <a:lnTo>
                  <a:pt x="82296" y="406146"/>
                </a:lnTo>
                <a:lnTo>
                  <a:pt x="92202" y="414528"/>
                </a:lnTo>
                <a:lnTo>
                  <a:pt x="134874" y="441198"/>
                </a:lnTo>
                <a:lnTo>
                  <a:pt x="171450" y="457200"/>
                </a:lnTo>
                <a:lnTo>
                  <a:pt x="210312" y="468630"/>
                </a:lnTo>
                <a:lnTo>
                  <a:pt x="251460" y="474726"/>
                </a:lnTo>
                <a:lnTo>
                  <a:pt x="265938" y="475488"/>
                </a:lnTo>
                <a:lnTo>
                  <a:pt x="294894" y="475488"/>
                </a:lnTo>
                <a:lnTo>
                  <a:pt x="308610" y="474726"/>
                </a:lnTo>
                <a:lnTo>
                  <a:pt x="323088" y="473202"/>
                </a:lnTo>
                <a:lnTo>
                  <a:pt x="336804" y="470916"/>
                </a:lnTo>
                <a:lnTo>
                  <a:pt x="349758" y="467868"/>
                </a:lnTo>
                <a:lnTo>
                  <a:pt x="363474" y="464820"/>
                </a:lnTo>
                <a:lnTo>
                  <a:pt x="368655" y="463296"/>
                </a:lnTo>
                <a:lnTo>
                  <a:pt x="389382" y="457200"/>
                </a:lnTo>
                <a:lnTo>
                  <a:pt x="401574" y="452628"/>
                </a:lnTo>
                <a:lnTo>
                  <a:pt x="413766" y="447294"/>
                </a:lnTo>
                <a:lnTo>
                  <a:pt x="436626" y="435102"/>
                </a:lnTo>
                <a:lnTo>
                  <a:pt x="447294" y="429006"/>
                </a:lnTo>
                <a:lnTo>
                  <a:pt x="457962" y="421386"/>
                </a:lnTo>
                <a:lnTo>
                  <a:pt x="468630" y="414528"/>
                </a:lnTo>
                <a:lnTo>
                  <a:pt x="512826" y="371094"/>
                </a:lnTo>
                <a:lnTo>
                  <a:pt x="538734" y="330708"/>
                </a:lnTo>
                <a:lnTo>
                  <a:pt x="557784" y="274320"/>
                </a:lnTo>
                <a:lnTo>
                  <a:pt x="559308" y="262128"/>
                </a:lnTo>
                <a:lnTo>
                  <a:pt x="560832" y="237744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605" y="3503167"/>
            <a:ext cx="3606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1890" y="3470909"/>
            <a:ext cx="1201420" cy="445770"/>
          </a:xfrm>
          <a:custGeom>
            <a:avLst/>
            <a:gdLst/>
            <a:ahLst/>
            <a:cxnLst/>
            <a:rect l="l" t="t" r="r" b="b"/>
            <a:pathLst>
              <a:path w="1201420" h="445770">
                <a:moveTo>
                  <a:pt x="277" y="287250"/>
                </a:moveTo>
                <a:lnTo>
                  <a:pt x="9906" y="335280"/>
                </a:lnTo>
                <a:lnTo>
                  <a:pt x="32765" y="377189"/>
                </a:lnTo>
                <a:lnTo>
                  <a:pt x="60960" y="408939"/>
                </a:lnTo>
                <a:lnTo>
                  <a:pt x="67818" y="415289"/>
                </a:lnTo>
                <a:lnTo>
                  <a:pt x="73913" y="421639"/>
                </a:lnTo>
                <a:lnTo>
                  <a:pt x="81534" y="426719"/>
                </a:lnTo>
                <a:lnTo>
                  <a:pt x="89154" y="433069"/>
                </a:lnTo>
                <a:lnTo>
                  <a:pt x="104394" y="444500"/>
                </a:lnTo>
                <a:lnTo>
                  <a:pt x="106788" y="445769"/>
                </a:lnTo>
                <a:lnTo>
                  <a:pt x="130712" y="445769"/>
                </a:lnTo>
                <a:lnTo>
                  <a:pt x="128015" y="444500"/>
                </a:lnTo>
                <a:lnTo>
                  <a:pt x="111251" y="434339"/>
                </a:lnTo>
                <a:lnTo>
                  <a:pt x="103632" y="427989"/>
                </a:lnTo>
                <a:lnTo>
                  <a:pt x="96774" y="422909"/>
                </a:lnTo>
                <a:lnTo>
                  <a:pt x="89154" y="417830"/>
                </a:lnTo>
                <a:lnTo>
                  <a:pt x="82296" y="411480"/>
                </a:lnTo>
                <a:lnTo>
                  <a:pt x="76200" y="405130"/>
                </a:lnTo>
                <a:lnTo>
                  <a:pt x="69342" y="400050"/>
                </a:lnTo>
                <a:lnTo>
                  <a:pt x="64008" y="393700"/>
                </a:lnTo>
                <a:lnTo>
                  <a:pt x="57912" y="387350"/>
                </a:lnTo>
                <a:lnTo>
                  <a:pt x="52577" y="382269"/>
                </a:lnTo>
                <a:lnTo>
                  <a:pt x="48006" y="375919"/>
                </a:lnTo>
                <a:lnTo>
                  <a:pt x="42672" y="369569"/>
                </a:lnTo>
                <a:lnTo>
                  <a:pt x="38862" y="363219"/>
                </a:lnTo>
                <a:lnTo>
                  <a:pt x="34289" y="356869"/>
                </a:lnTo>
                <a:lnTo>
                  <a:pt x="30480" y="350519"/>
                </a:lnTo>
                <a:lnTo>
                  <a:pt x="24384" y="337819"/>
                </a:lnTo>
                <a:lnTo>
                  <a:pt x="22098" y="330200"/>
                </a:lnTo>
                <a:lnTo>
                  <a:pt x="19812" y="325119"/>
                </a:lnTo>
                <a:lnTo>
                  <a:pt x="17525" y="317500"/>
                </a:lnTo>
                <a:lnTo>
                  <a:pt x="14477" y="303530"/>
                </a:lnTo>
                <a:lnTo>
                  <a:pt x="12954" y="290830"/>
                </a:lnTo>
                <a:lnTo>
                  <a:pt x="12954" y="289559"/>
                </a:lnTo>
                <a:lnTo>
                  <a:pt x="3048" y="289559"/>
                </a:lnTo>
                <a:lnTo>
                  <a:pt x="277" y="287250"/>
                </a:lnTo>
                <a:close/>
              </a:path>
              <a:path w="1201420" h="445770">
                <a:moveTo>
                  <a:pt x="759206" y="10160"/>
                </a:moveTo>
                <a:lnTo>
                  <a:pt x="595884" y="10160"/>
                </a:lnTo>
                <a:lnTo>
                  <a:pt x="600456" y="12700"/>
                </a:lnTo>
                <a:lnTo>
                  <a:pt x="630936" y="12700"/>
                </a:lnTo>
                <a:lnTo>
                  <a:pt x="691134" y="15239"/>
                </a:lnTo>
                <a:lnTo>
                  <a:pt x="720089" y="17779"/>
                </a:lnTo>
                <a:lnTo>
                  <a:pt x="803910" y="29210"/>
                </a:lnTo>
                <a:lnTo>
                  <a:pt x="830580" y="34289"/>
                </a:lnTo>
                <a:lnTo>
                  <a:pt x="857250" y="40639"/>
                </a:lnTo>
                <a:lnTo>
                  <a:pt x="882396" y="45719"/>
                </a:lnTo>
                <a:lnTo>
                  <a:pt x="906780" y="52069"/>
                </a:lnTo>
                <a:lnTo>
                  <a:pt x="931163" y="59689"/>
                </a:lnTo>
                <a:lnTo>
                  <a:pt x="954024" y="67310"/>
                </a:lnTo>
                <a:lnTo>
                  <a:pt x="976122" y="76200"/>
                </a:lnTo>
                <a:lnTo>
                  <a:pt x="997458" y="83819"/>
                </a:lnTo>
                <a:lnTo>
                  <a:pt x="1018032" y="93979"/>
                </a:lnTo>
                <a:lnTo>
                  <a:pt x="1037844" y="102869"/>
                </a:lnTo>
                <a:lnTo>
                  <a:pt x="1056132" y="113029"/>
                </a:lnTo>
                <a:lnTo>
                  <a:pt x="1073658" y="123189"/>
                </a:lnTo>
                <a:lnTo>
                  <a:pt x="1089660" y="134619"/>
                </a:lnTo>
                <a:lnTo>
                  <a:pt x="1104900" y="144780"/>
                </a:lnTo>
                <a:lnTo>
                  <a:pt x="1111758" y="151130"/>
                </a:lnTo>
                <a:lnTo>
                  <a:pt x="1118615" y="156209"/>
                </a:lnTo>
                <a:lnTo>
                  <a:pt x="1125474" y="162559"/>
                </a:lnTo>
                <a:lnTo>
                  <a:pt x="1143762" y="180339"/>
                </a:lnTo>
                <a:lnTo>
                  <a:pt x="1148334" y="186689"/>
                </a:lnTo>
                <a:lnTo>
                  <a:pt x="1153668" y="193039"/>
                </a:lnTo>
                <a:lnTo>
                  <a:pt x="1162812" y="204469"/>
                </a:lnTo>
                <a:lnTo>
                  <a:pt x="1166622" y="212089"/>
                </a:lnTo>
                <a:lnTo>
                  <a:pt x="1174242" y="223519"/>
                </a:lnTo>
                <a:lnTo>
                  <a:pt x="1176527" y="231139"/>
                </a:lnTo>
                <a:lnTo>
                  <a:pt x="1179576" y="237489"/>
                </a:lnTo>
                <a:lnTo>
                  <a:pt x="1184148" y="250189"/>
                </a:lnTo>
                <a:lnTo>
                  <a:pt x="1185672" y="257809"/>
                </a:lnTo>
                <a:lnTo>
                  <a:pt x="1186434" y="262889"/>
                </a:lnTo>
                <a:lnTo>
                  <a:pt x="1187958" y="270509"/>
                </a:lnTo>
                <a:lnTo>
                  <a:pt x="1188085" y="278130"/>
                </a:lnTo>
                <a:lnTo>
                  <a:pt x="1188720" y="284480"/>
                </a:lnTo>
                <a:lnTo>
                  <a:pt x="1187958" y="290830"/>
                </a:lnTo>
                <a:lnTo>
                  <a:pt x="1187958" y="297180"/>
                </a:lnTo>
                <a:lnTo>
                  <a:pt x="1186434" y="304800"/>
                </a:lnTo>
                <a:lnTo>
                  <a:pt x="1185672" y="311150"/>
                </a:lnTo>
                <a:lnTo>
                  <a:pt x="1170432" y="350519"/>
                </a:lnTo>
                <a:lnTo>
                  <a:pt x="1137665" y="393700"/>
                </a:lnTo>
                <a:lnTo>
                  <a:pt x="1118615" y="411480"/>
                </a:lnTo>
                <a:lnTo>
                  <a:pt x="1111758" y="417830"/>
                </a:lnTo>
                <a:lnTo>
                  <a:pt x="1104900" y="422909"/>
                </a:lnTo>
                <a:lnTo>
                  <a:pt x="1097280" y="429259"/>
                </a:lnTo>
                <a:lnTo>
                  <a:pt x="1089660" y="434339"/>
                </a:lnTo>
                <a:lnTo>
                  <a:pt x="1072896" y="444500"/>
                </a:lnTo>
                <a:lnTo>
                  <a:pt x="1070316" y="445769"/>
                </a:lnTo>
                <a:lnTo>
                  <a:pt x="1093927" y="445769"/>
                </a:lnTo>
                <a:lnTo>
                  <a:pt x="1140714" y="408939"/>
                </a:lnTo>
                <a:lnTo>
                  <a:pt x="1168908" y="375919"/>
                </a:lnTo>
                <a:lnTo>
                  <a:pt x="1184910" y="349250"/>
                </a:lnTo>
                <a:lnTo>
                  <a:pt x="1188720" y="341630"/>
                </a:lnTo>
                <a:lnTo>
                  <a:pt x="1200150" y="298450"/>
                </a:lnTo>
                <a:lnTo>
                  <a:pt x="1200912" y="292100"/>
                </a:lnTo>
                <a:lnTo>
                  <a:pt x="1200912" y="276859"/>
                </a:lnTo>
                <a:lnTo>
                  <a:pt x="1199388" y="261619"/>
                </a:lnTo>
                <a:lnTo>
                  <a:pt x="1196339" y="246380"/>
                </a:lnTo>
                <a:lnTo>
                  <a:pt x="1194054" y="240030"/>
                </a:lnTo>
                <a:lnTo>
                  <a:pt x="1191006" y="232409"/>
                </a:lnTo>
                <a:lnTo>
                  <a:pt x="1188720" y="224789"/>
                </a:lnTo>
                <a:lnTo>
                  <a:pt x="1184910" y="218439"/>
                </a:lnTo>
                <a:lnTo>
                  <a:pt x="1181862" y="212089"/>
                </a:lnTo>
                <a:lnTo>
                  <a:pt x="1173480" y="198119"/>
                </a:lnTo>
                <a:lnTo>
                  <a:pt x="1168908" y="191769"/>
                </a:lnTo>
                <a:lnTo>
                  <a:pt x="1163574" y="184150"/>
                </a:lnTo>
                <a:lnTo>
                  <a:pt x="1152906" y="171450"/>
                </a:lnTo>
                <a:lnTo>
                  <a:pt x="1140714" y="158750"/>
                </a:lnTo>
                <a:lnTo>
                  <a:pt x="1120139" y="140969"/>
                </a:lnTo>
                <a:lnTo>
                  <a:pt x="1112520" y="134619"/>
                </a:lnTo>
                <a:lnTo>
                  <a:pt x="1104900" y="129539"/>
                </a:lnTo>
                <a:lnTo>
                  <a:pt x="1096518" y="123189"/>
                </a:lnTo>
                <a:lnTo>
                  <a:pt x="1079754" y="113029"/>
                </a:lnTo>
                <a:lnTo>
                  <a:pt x="1062227" y="101600"/>
                </a:lnTo>
                <a:lnTo>
                  <a:pt x="1043177" y="91439"/>
                </a:lnTo>
                <a:lnTo>
                  <a:pt x="1023365" y="82550"/>
                </a:lnTo>
                <a:lnTo>
                  <a:pt x="1002792" y="72389"/>
                </a:lnTo>
                <a:lnTo>
                  <a:pt x="980694" y="63500"/>
                </a:lnTo>
                <a:lnTo>
                  <a:pt x="934974" y="48260"/>
                </a:lnTo>
                <a:lnTo>
                  <a:pt x="885444" y="33019"/>
                </a:lnTo>
                <a:lnTo>
                  <a:pt x="832865" y="21589"/>
                </a:lnTo>
                <a:lnTo>
                  <a:pt x="806196" y="17779"/>
                </a:lnTo>
                <a:lnTo>
                  <a:pt x="778001" y="12700"/>
                </a:lnTo>
                <a:lnTo>
                  <a:pt x="759206" y="10160"/>
                </a:lnTo>
                <a:close/>
              </a:path>
              <a:path w="1201420" h="445770">
                <a:moveTo>
                  <a:pt x="9906" y="276859"/>
                </a:moveTo>
                <a:lnTo>
                  <a:pt x="6858" y="278130"/>
                </a:lnTo>
                <a:lnTo>
                  <a:pt x="3048" y="278130"/>
                </a:lnTo>
                <a:lnTo>
                  <a:pt x="415" y="280323"/>
                </a:lnTo>
                <a:lnTo>
                  <a:pt x="0" y="284480"/>
                </a:lnTo>
                <a:lnTo>
                  <a:pt x="277" y="287250"/>
                </a:lnTo>
                <a:lnTo>
                  <a:pt x="3048" y="289559"/>
                </a:lnTo>
                <a:lnTo>
                  <a:pt x="9906" y="289559"/>
                </a:lnTo>
                <a:lnTo>
                  <a:pt x="12954" y="288289"/>
                </a:lnTo>
                <a:lnTo>
                  <a:pt x="12954" y="280669"/>
                </a:lnTo>
                <a:lnTo>
                  <a:pt x="9906" y="276859"/>
                </a:lnTo>
                <a:close/>
              </a:path>
              <a:path w="1201420" h="445770">
                <a:moveTo>
                  <a:pt x="12954" y="288289"/>
                </a:moveTo>
                <a:lnTo>
                  <a:pt x="9906" y="289559"/>
                </a:lnTo>
                <a:lnTo>
                  <a:pt x="12954" y="289559"/>
                </a:lnTo>
                <a:lnTo>
                  <a:pt x="12954" y="288289"/>
                </a:lnTo>
                <a:close/>
              </a:path>
              <a:path w="1201420" h="445770">
                <a:moveTo>
                  <a:pt x="0" y="284480"/>
                </a:moveTo>
                <a:lnTo>
                  <a:pt x="0" y="287019"/>
                </a:lnTo>
                <a:lnTo>
                  <a:pt x="277" y="287250"/>
                </a:lnTo>
                <a:lnTo>
                  <a:pt x="0" y="284480"/>
                </a:lnTo>
                <a:close/>
              </a:path>
              <a:path w="1201420" h="445770">
                <a:moveTo>
                  <a:pt x="415" y="280323"/>
                </a:moveTo>
                <a:lnTo>
                  <a:pt x="0" y="280669"/>
                </a:lnTo>
                <a:lnTo>
                  <a:pt x="0" y="284480"/>
                </a:lnTo>
                <a:lnTo>
                  <a:pt x="415" y="280323"/>
                </a:lnTo>
                <a:close/>
              </a:path>
              <a:path w="1201420" h="445770">
                <a:moveTo>
                  <a:pt x="12954" y="276859"/>
                </a:moveTo>
                <a:lnTo>
                  <a:pt x="9906" y="276859"/>
                </a:lnTo>
                <a:lnTo>
                  <a:pt x="12954" y="280669"/>
                </a:lnTo>
                <a:lnTo>
                  <a:pt x="12954" y="276859"/>
                </a:lnTo>
                <a:close/>
              </a:path>
              <a:path w="1201420" h="445770">
                <a:moveTo>
                  <a:pt x="600456" y="0"/>
                </a:moveTo>
                <a:lnTo>
                  <a:pt x="539496" y="1269"/>
                </a:lnTo>
                <a:lnTo>
                  <a:pt x="509777" y="2539"/>
                </a:lnTo>
                <a:lnTo>
                  <a:pt x="480060" y="6350"/>
                </a:lnTo>
                <a:lnTo>
                  <a:pt x="451104" y="8889"/>
                </a:lnTo>
                <a:lnTo>
                  <a:pt x="395477" y="16510"/>
                </a:lnTo>
                <a:lnTo>
                  <a:pt x="341375" y="26669"/>
                </a:lnTo>
                <a:lnTo>
                  <a:pt x="266700" y="48260"/>
                </a:lnTo>
                <a:lnTo>
                  <a:pt x="220218" y="63500"/>
                </a:lnTo>
                <a:lnTo>
                  <a:pt x="157734" y="91439"/>
                </a:lnTo>
                <a:lnTo>
                  <a:pt x="121158" y="113029"/>
                </a:lnTo>
                <a:lnTo>
                  <a:pt x="104394" y="123189"/>
                </a:lnTo>
                <a:lnTo>
                  <a:pt x="96774" y="129539"/>
                </a:lnTo>
                <a:lnTo>
                  <a:pt x="89154" y="134619"/>
                </a:lnTo>
                <a:lnTo>
                  <a:pt x="73913" y="147319"/>
                </a:lnTo>
                <a:lnTo>
                  <a:pt x="67056" y="153669"/>
                </a:lnTo>
                <a:lnTo>
                  <a:pt x="54863" y="165100"/>
                </a:lnTo>
                <a:lnTo>
                  <a:pt x="48768" y="172719"/>
                </a:lnTo>
                <a:lnTo>
                  <a:pt x="42672" y="177800"/>
                </a:lnTo>
                <a:lnTo>
                  <a:pt x="37337" y="185419"/>
                </a:lnTo>
                <a:lnTo>
                  <a:pt x="23622" y="204469"/>
                </a:lnTo>
                <a:lnTo>
                  <a:pt x="16001" y="218439"/>
                </a:lnTo>
                <a:lnTo>
                  <a:pt x="762" y="269239"/>
                </a:lnTo>
                <a:lnTo>
                  <a:pt x="635" y="278130"/>
                </a:lnTo>
                <a:lnTo>
                  <a:pt x="415" y="280323"/>
                </a:lnTo>
                <a:lnTo>
                  <a:pt x="3048" y="278130"/>
                </a:lnTo>
                <a:lnTo>
                  <a:pt x="6858" y="278130"/>
                </a:lnTo>
                <a:lnTo>
                  <a:pt x="9906" y="276859"/>
                </a:lnTo>
                <a:lnTo>
                  <a:pt x="12954" y="276859"/>
                </a:lnTo>
                <a:lnTo>
                  <a:pt x="14477" y="262889"/>
                </a:lnTo>
                <a:lnTo>
                  <a:pt x="17525" y="250189"/>
                </a:lnTo>
                <a:lnTo>
                  <a:pt x="22098" y="236219"/>
                </a:lnTo>
                <a:lnTo>
                  <a:pt x="24384" y="231139"/>
                </a:lnTo>
                <a:lnTo>
                  <a:pt x="27432" y="223519"/>
                </a:lnTo>
                <a:lnTo>
                  <a:pt x="38862" y="204469"/>
                </a:lnTo>
                <a:lnTo>
                  <a:pt x="52577" y="186689"/>
                </a:lnTo>
                <a:lnTo>
                  <a:pt x="57912" y="180339"/>
                </a:lnTo>
                <a:lnTo>
                  <a:pt x="76200" y="162559"/>
                </a:lnTo>
                <a:lnTo>
                  <a:pt x="82296" y="156209"/>
                </a:lnTo>
                <a:lnTo>
                  <a:pt x="89154" y="151130"/>
                </a:lnTo>
                <a:lnTo>
                  <a:pt x="96774" y="144780"/>
                </a:lnTo>
                <a:lnTo>
                  <a:pt x="112013" y="134619"/>
                </a:lnTo>
                <a:lnTo>
                  <a:pt x="128015" y="123189"/>
                </a:lnTo>
                <a:lnTo>
                  <a:pt x="145542" y="113029"/>
                </a:lnTo>
                <a:lnTo>
                  <a:pt x="163830" y="102869"/>
                </a:lnTo>
                <a:lnTo>
                  <a:pt x="183642" y="93979"/>
                </a:lnTo>
                <a:lnTo>
                  <a:pt x="204215" y="83819"/>
                </a:lnTo>
                <a:lnTo>
                  <a:pt x="225551" y="76200"/>
                </a:lnTo>
                <a:lnTo>
                  <a:pt x="247650" y="67310"/>
                </a:lnTo>
                <a:lnTo>
                  <a:pt x="270510" y="59689"/>
                </a:lnTo>
                <a:lnTo>
                  <a:pt x="294132" y="52069"/>
                </a:lnTo>
                <a:lnTo>
                  <a:pt x="344424" y="40639"/>
                </a:lnTo>
                <a:lnTo>
                  <a:pt x="371094" y="34289"/>
                </a:lnTo>
                <a:lnTo>
                  <a:pt x="397763" y="29210"/>
                </a:lnTo>
                <a:lnTo>
                  <a:pt x="481584" y="17779"/>
                </a:lnTo>
                <a:lnTo>
                  <a:pt x="510539" y="15239"/>
                </a:lnTo>
                <a:lnTo>
                  <a:pt x="569976" y="12700"/>
                </a:lnTo>
                <a:lnTo>
                  <a:pt x="598932" y="12700"/>
                </a:lnTo>
                <a:lnTo>
                  <a:pt x="595884" y="11429"/>
                </a:lnTo>
                <a:lnTo>
                  <a:pt x="595884" y="10160"/>
                </a:lnTo>
                <a:lnTo>
                  <a:pt x="759206" y="10160"/>
                </a:lnTo>
                <a:lnTo>
                  <a:pt x="749808" y="8889"/>
                </a:lnTo>
                <a:lnTo>
                  <a:pt x="676656" y="2539"/>
                </a:lnTo>
                <a:lnTo>
                  <a:pt x="605027" y="2539"/>
                </a:lnTo>
                <a:lnTo>
                  <a:pt x="600456" y="0"/>
                </a:lnTo>
                <a:close/>
              </a:path>
              <a:path w="1201420" h="445770">
                <a:moveTo>
                  <a:pt x="595884" y="10160"/>
                </a:moveTo>
                <a:lnTo>
                  <a:pt x="595884" y="11429"/>
                </a:lnTo>
                <a:lnTo>
                  <a:pt x="598932" y="12700"/>
                </a:lnTo>
                <a:lnTo>
                  <a:pt x="600456" y="12700"/>
                </a:lnTo>
                <a:lnTo>
                  <a:pt x="595884" y="10160"/>
                </a:lnTo>
                <a:close/>
              </a:path>
              <a:path w="1201420" h="445770">
                <a:moveTo>
                  <a:pt x="600456" y="0"/>
                </a:moveTo>
                <a:lnTo>
                  <a:pt x="605027" y="2539"/>
                </a:lnTo>
                <a:lnTo>
                  <a:pt x="602058" y="65"/>
                </a:lnTo>
                <a:lnTo>
                  <a:pt x="600456" y="0"/>
                </a:lnTo>
                <a:close/>
              </a:path>
              <a:path w="1201420" h="445770">
                <a:moveTo>
                  <a:pt x="602058" y="65"/>
                </a:moveTo>
                <a:lnTo>
                  <a:pt x="605027" y="2539"/>
                </a:lnTo>
                <a:lnTo>
                  <a:pt x="676656" y="2539"/>
                </a:lnTo>
                <a:lnTo>
                  <a:pt x="661415" y="1269"/>
                </a:lnTo>
                <a:lnTo>
                  <a:pt x="631698" y="1269"/>
                </a:lnTo>
                <a:lnTo>
                  <a:pt x="602058" y="65"/>
                </a:lnTo>
                <a:close/>
              </a:path>
              <a:path w="1201420" h="445770">
                <a:moveTo>
                  <a:pt x="601980" y="0"/>
                </a:moveTo>
                <a:lnTo>
                  <a:pt x="600456" y="0"/>
                </a:lnTo>
                <a:lnTo>
                  <a:pt x="602058" y="65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9685" y="2855468"/>
            <a:ext cx="6172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6390" y="2937509"/>
            <a:ext cx="4667250" cy="979169"/>
          </a:xfrm>
          <a:custGeom>
            <a:avLst/>
            <a:gdLst/>
            <a:ahLst/>
            <a:cxnLst/>
            <a:rect l="l" t="t" r="r" b="b"/>
            <a:pathLst>
              <a:path w="4667250" h="979170">
                <a:moveTo>
                  <a:pt x="2107692" y="819912"/>
                </a:moveTo>
                <a:lnTo>
                  <a:pt x="2101977" y="816864"/>
                </a:lnTo>
                <a:lnTo>
                  <a:pt x="2102358" y="810768"/>
                </a:lnTo>
                <a:lnTo>
                  <a:pt x="762" y="625602"/>
                </a:lnTo>
                <a:lnTo>
                  <a:pt x="0" y="637794"/>
                </a:lnTo>
                <a:lnTo>
                  <a:pt x="2092147" y="822134"/>
                </a:lnTo>
                <a:lnTo>
                  <a:pt x="2014601" y="979170"/>
                </a:lnTo>
                <a:lnTo>
                  <a:pt x="2028875" y="979170"/>
                </a:lnTo>
                <a:lnTo>
                  <a:pt x="2107692" y="819912"/>
                </a:lnTo>
                <a:close/>
              </a:path>
              <a:path w="4667250" h="979170">
                <a:moveTo>
                  <a:pt x="4667250" y="168402"/>
                </a:moveTo>
                <a:lnTo>
                  <a:pt x="4665878" y="155448"/>
                </a:lnTo>
                <a:lnTo>
                  <a:pt x="4665726" y="153924"/>
                </a:lnTo>
                <a:lnTo>
                  <a:pt x="4665726" y="153162"/>
                </a:lnTo>
                <a:lnTo>
                  <a:pt x="4662970" y="143256"/>
                </a:lnTo>
                <a:lnTo>
                  <a:pt x="4661916" y="139446"/>
                </a:lnTo>
                <a:lnTo>
                  <a:pt x="4661916" y="137922"/>
                </a:lnTo>
                <a:lnTo>
                  <a:pt x="4655058" y="123444"/>
                </a:lnTo>
                <a:lnTo>
                  <a:pt x="4622292" y="81534"/>
                </a:lnTo>
                <a:lnTo>
                  <a:pt x="4588764" y="55626"/>
                </a:lnTo>
                <a:lnTo>
                  <a:pt x="4548378" y="31242"/>
                </a:lnTo>
                <a:lnTo>
                  <a:pt x="4499610" y="8382"/>
                </a:lnTo>
                <a:lnTo>
                  <a:pt x="4479493" y="0"/>
                </a:lnTo>
                <a:lnTo>
                  <a:pt x="4444200" y="0"/>
                </a:lnTo>
                <a:lnTo>
                  <a:pt x="4468368" y="9144"/>
                </a:lnTo>
                <a:lnTo>
                  <a:pt x="4495038" y="19812"/>
                </a:lnTo>
                <a:lnTo>
                  <a:pt x="4542282" y="42672"/>
                </a:lnTo>
                <a:lnTo>
                  <a:pt x="4581906" y="66294"/>
                </a:lnTo>
                <a:lnTo>
                  <a:pt x="4613910" y="91440"/>
                </a:lnTo>
                <a:lnTo>
                  <a:pt x="4644390" y="130302"/>
                </a:lnTo>
                <a:lnTo>
                  <a:pt x="4650486" y="143256"/>
                </a:lnTo>
                <a:lnTo>
                  <a:pt x="4649724" y="142494"/>
                </a:lnTo>
                <a:lnTo>
                  <a:pt x="4653534" y="156210"/>
                </a:lnTo>
                <a:lnTo>
                  <a:pt x="4653534" y="155448"/>
                </a:lnTo>
                <a:lnTo>
                  <a:pt x="4654245" y="169164"/>
                </a:lnTo>
                <a:lnTo>
                  <a:pt x="4654296" y="168402"/>
                </a:lnTo>
                <a:lnTo>
                  <a:pt x="4654296" y="169926"/>
                </a:lnTo>
                <a:lnTo>
                  <a:pt x="4654245" y="169164"/>
                </a:lnTo>
                <a:lnTo>
                  <a:pt x="4654207" y="169926"/>
                </a:lnTo>
                <a:lnTo>
                  <a:pt x="4653534" y="182880"/>
                </a:lnTo>
                <a:lnTo>
                  <a:pt x="4653534" y="182118"/>
                </a:lnTo>
                <a:lnTo>
                  <a:pt x="4649724" y="195834"/>
                </a:lnTo>
                <a:lnTo>
                  <a:pt x="4626102" y="234696"/>
                </a:lnTo>
                <a:lnTo>
                  <a:pt x="4581906" y="272034"/>
                </a:lnTo>
                <a:lnTo>
                  <a:pt x="4542282" y="295656"/>
                </a:lnTo>
                <a:lnTo>
                  <a:pt x="4494276" y="318516"/>
                </a:lnTo>
                <a:lnTo>
                  <a:pt x="4439412" y="339852"/>
                </a:lnTo>
                <a:lnTo>
                  <a:pt x="4378452" y="359664"/>
                </a:lnTo>
                <a:lnTo>
                  <a:pt x="4310634" y="377190"/>
                </a:lnTo>
                <a:lnTo>
                  <a:pt x="4236720" y="393192"/>
                </a:lnTo>
                <a:lnTo>
                  <a:pt x="4157472" y="406908"/>
                </a:lnTo>
                <a:lnTo>
                  <a:pt x="4116324" y="413004"/>
                </a:lnTo>
                <a:lnTo>
                  <a:pt x="4030980" y="423672"/>
                </a:lnTo>
                <a:lnTo>
                  <a:pt x="3986022" y="428244"/>
                </a:lnTo>
                <a:lnTo>
                  <a:pt x="3941064" y="431292"/>
                </a:lnTo>
                <a:lnTo>
                  <a:pt x="3894582" y="435102"/>
                </a:lnTo>
                <a:lnTo>
                  <a:pt x="3847338" y="437388"/>
                </a:lnTo>
                <a:lnTo>
                  <a:pt x="3799332" y="438912"/>
                </a:lnTo>
                <a:lnTo>
                  <a:pt x="3701034" y="440436"/>
                </a:lnTo>
                <a:lnTo>
                  <a:pt x="3603498" y="438912"/>
                </a:lnTo>
                <a:lnTo>
                  <a:pt x="3555492" y="437388"/>
                </a:lnTo>
                <a:lnTo>
                  <a:pt x="3508248" y="435102"/>
                </a:lnTo>
                <a:lnTo>
                  <a:pt x="3461766" y="431292"/>
                </a:lnTo>
                <a:lnTo>
                  <a:pt x="3416808" y="428244"/>
                </a:lnTo>
                <a:lnTo>
                  <a:pt x="3371850" y="423672"/>
                </a:lnTo>
                <a:lnTo>
                  <a:pt x="3286506" y="413004"/>
                </a:lnTo>
                <a:lnTo>
                  <a:pt x="3244596" y="406908"/>
                </a:lnTo>
                <a:lnTo>
                  <a:pt x="3166110" y="393192"/>
                </a:lnTo>
                <a:lnTo>
                  <a:pt x="3128772" y="385572"/>
                </a:lnTo>
                <a:lnTo>
                  <a:pt x="3057906" y="368808"/>
                </a:lnTo>
                <a:lnTo>
                  <a:pt x="2993136" y="349758"/>
                </a:lnTo>
                <a:lnTo>
                  <a:pt x="2934462" y="329184"/>
                </a:lnTo>
                <a:lnTo>
                  <a:pt x="2883408" y="307086"/>
                </a:lnTo>
                <a:lnTo>
                  <a:pt x="2839974" y="284226"/>
                </a:lnTo>
                <a:lnTo>
                  <a:pt x="2804160" y="259842"/>
                </a:lnTo>
                <a:lnTo>
                  <a:pt x="2766060" y="220980"/>
                </a:lnTo>
                <a:lnTo>
                  <a:pt x="2752344" y="195072"/>
                </a:lnTo>
                <a:lnTo>
                  <a:pt x="2753106" y="195834"/>
                </a:lnTo>
                <a:lnTo>
                  <a:pt x="2752890" y="195072"/>
                </a:lnTo>
                <a:lnTo>
                  <a:pt x="2749499" y="182880"/>
                </a:lnTo>
                <a:lnTo>
                  <a:pt x="2749296" y="182118"/>
                </a:lnTo>
                <a:lnTo>
                  <a:pt x="2749296" y="182880"/>
                </a:lnTo>
                <a:lnTo>
                  <a:pt x="2748610" y="169926"/>
                </a:lnTo>
                <a:lnTo>
                  <a:pt x="2748572" y="169189"/>
                </a:lnTo>
                <a:lnTo>
                  <a:pt x="2748610" y="168402"/>
                </a:lnTo>
                <a:lnTo>
                  <a:pt x="2749296" y="155448"/>
                </a:lnTo>
                <a:lnTo>
                  <a:pt x="2749296" y="156210"/>
                </a:lnTo>
                <a:lnTo>
                  <a:pt x="2749499" y="155448"/>
                </a:lnTo>
                <a:lnTo>
                  <a:pt x="2752890" y="143256"/>
                </a:lnTo>
                <a:lnTo>
                  <a:pt x="2753106" y="142494"/>
                </a:lnTo>
                <a:lnTo>
                  <a:pt x="2752344" y="143256"/>
                </a:lnTo>
                <a:lnTo>
                  <a:pt x="2776728" y="103632"/>
                </a:lnTo>
                <a:lnTo>
                  <a:pt x="2820924" y="66294"/>
                </a:lnTo>
                <a:lnTo>
                  <a:pt x="2860548" y="42672"/>
                </a:lnTo>
                <a:lnTo>
                  <a:pt x="2908554" y="19812"/>
                </a:lnTo>
                <a:lnTo>
                  <a:pt x="2959379" y="0"/>
                </a:lnTo>
                <a:lnTo>
                  <a:pt x="2922778" y="0"/>
                </a:lnTo>
                <a:lnTo>
                  <a:pt x="2878074" y="19812"/>
                </a:lnTo>
                <a:lnTo>
                  <a:pt x="2833116" y="43434"/>
                </a:lnTo>
                <a:lnTo>
                  <a:pt x="2795778" y="68580"/>
                </a:lnTo>
                <a:lnTo>
                  <a:pt x="2766822" y="96012"/>
                </a:lnTo>
                <a:lnTo>
                  <a:pt x="2740914" y="137922"/>
                </a:lnTo>
                <a:lnTo>
                  <a:pt x="2740914" y="139446"/>
                </a:lnTo>
                <a:lnTo>
                  <a:pt x="2737104" y="153162"/>
                </a:lnTo>
                <a:lnTo>
                  <a:pt x="2737104" y="153924"/>
                </a:lnTo>
                <a:lnTo>
                  <a:pt x="2736405" y="160528"/>
                </a:lnTo>
                <a:lnTo>
                  <a:pt x="2260663" y="0"/>
                </a:lnTo>
                <a:lnTo>
                  <a:pt x="2220722" y="0"/>
                </a:lnTo>
                <a:lnTo>
                  <a:pt x="2734183" y="173266"/>
                </a:lnTo>
                <a:lnTo>
                  <a:pt x="2644140" y="537972"/>
                </a:lnTo>
                <a:lnTo>
                  <a:pt x="2656332" y="541020"/>
                </a:lnTo>
                <a:lnTo>
                  <a:pt x="2740850" y="198691"/>
                </a:lnTo>
                <a:lnTo>
                  <a:pt x="2740914" y="198882"/>
                </a:lnTo>
                <a:lnTo>
                  <a:pt x="2740914" y="200406"/>
                </a:lnTo>
                <a:lnTo>
                  <a:pt x="2747772" y="214884"/>
                </a:lnTo>
                <a:lnTo>
                  <a:pt x="2780538" y="256794"/>
                </a:lnTo>
                <a:lnTo>
                  <a:pt x="2814066" y="282702"/>
                </a:lnTo>
                <a:lnTo>
                  <a:pt x="2855214" y="307086"/>
                </a:lnTo>
                <a:lnTo>
                  <a:pt x="2903220" y="329946"/>
                </a:lnTo>
                <a:lnTo>
                  <a:pt x="2958846" y="352044"/>
                </a:lnTo>
                <a:lnTo>
                  <a:pt x="3021330" y="371856"/>
                </a:lnTo>
                <a:lnTo>
                  <a:pt x="3125724" y="397764"/>
                </a:lnTo>
                <a:lnTo>
                  <a:pt x="3202686" y="413004"/>
                </a:lnTo>
                <a:lnTo>
                  <a:pt x="3243072" y="419862"/>
                </a:lnTo>
                <a:lnTo>
                  <a:pt x="3284982" y="425958"/>
                </a:lnTo>
                <a:lnTo>
                  <a:pt x="3326892" y="431292"/>
                </a:lnTo>
                <a:lnTo>
                  <a:pt x="3415284" y="440436"/>
                </a:lnTo>
                <a:lnTo>
                  <a:pt x="3461004" y="444246"/>
                </a:lnTo>
                <a:lnTo>
                  <a:pt x="3507486" y="447294"/>
                </a:lnTo>
                <a:lnTo>
                  <a:pt x="3603498" y="451866"/>
                </a:lnTo>
                <a:lnTo>
                  <a:pt x="3701796" y="453390"/>
                </a:lnTo>
                <a:lnTo>
                  <a:pt x="3800094" y="451866"/>
                </a:lnTo>
                <a:lnTo>
                  <a:pt x="3895344" y="447294"/>
                </a:lnTo>
                <a:lnTo>
                  <a:pt x="3941826" y="444246"/>
                </a:lnTo>
                <a:lnTo>
                  <a:pt x="3987546" y="440436"/>
                </a:lnTo>
                <a:lnTo>
                  <a:pt x="4075938" y="431292"/>
                </a:lnTo>
                <a:lnTo>
                  <a:pt x="4118610" y="425958"/>
                </a:lnTo>
                <a:lnTo>
                  <a:pt x="4159758" y="419100"/>
                </a:lnTo>
                <a:lnTo>
                  <a:pt x="4200144" y="413004"/>
                </a:lnTo>
                <a:lnTo>
                  <a:pt x="4277106" y="397764"/>
                </a:lnTo>
                <a:lnTo>
                  <a:pt x="4347972" y="381000"/>
                </a:lnTo>
                <a:lnTo>
                  <a:pt x="4413504" y="361950"/>
                </a:lnTo>
                <a:lnTo>
                  <a:pt x="4472940" y="341376"/>
                </a:lnTo>
                <a:lnTo>
                  <a:pt x="4524756" y="318516"/>
                </a:lnTo>
                <a:lnTo>
                  <a:pt x="4569714" y="294894"/>
                </a:lnTo>
                <a:lnTo>
                  <a:pt x="4607052" y="269748"/>
                </a:lnTo>
                <a:lnTo>
                  <a:pt x="4636008" y="242316"/>
                </a:lnTo>
                <a:lnTo>
                  <a:pt x="4661916" y="200406"/>
                </a:lnTo>
                <a:lnTo>
                  <a:pt x="4661916" y="198882"/>
                </a:lnTo>
                <a:lnTo>
                  <a:pt x="4662970" y="195072"/>
                </a:lnTo>
                <a:lnTo>
                  <a:pt x="4665726" y="185166"/>
                </a:lnTo>
                <a:lnTo>
                  <a:pt x="4665802" y="182880"/>
                </a:lnTo>
                <a:lnTo>
                  <a:pt x="4667250" y="169926"/>
                </a:lnTo>
                <a:lnTo>
                  <a:pt x="4667250" y="168402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7930" y="384987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7930" y="4428235"/>
            <a:ext cx="104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2416" y="3916679"/>
            <a:ext cx="561340" cy="954405"/>
          </a:xfrm>
          <a:custGeom>
            <a:avLst/>
            <a:gdLst/>
            <a:ahLst/>
            <a:cxnLst/>
            <a:rect l="l" t="t" r="r" b="b"/>
            <a:pathLst>
              <a:path w="561340" h="954404">
                <a:moveTo>
                  <a:pt x="560832" y="716280"/>
                </a:moveTo>
                <a:lnTo>
                  <a:pt x="554736" y="668274"/>
                </a:lnTo>
                <a:lnTo>
                  <a:pt x="547776" y="645160"/>
                </a:lnTo>
                <a:lnTo>
                  <a:pt x="547776" y="729234"/>
                </a:lnTo>
                <a:lnTo>
                  <a:pt x="546125" y="741426"/>
                </a:lnTo>
                <a:lnTo>
                  <a:pt x="531876" y="794004"/>
                </a:lnTo>
                <a:lnTo>
                  <a:pt x="495300" y="851154"/>
                </a:lnTo>
                <a:lnTo>
                  <a:pt x="460248" y="883158"/>
                </a:lnTo>
                <a:lnTo>
                  <a:pt x="419100" y="909066"/>
                </a:lnTo>
                <a:lnTo>
                  <a:pt x="372618" y="928116"/>
                </a:lnTo>
                <a:lnTo>
                  <a:pt x="359664" y="931164"/>
                </a:lnTo>
                <a:lnTo>
                  <a:pt x="347472" y="934212"/>
                </a:lnTo>
                <a:lnTo>
                  <a:pt x="334518" y="937260"/>
                </a:lnTo>
                <a:lnTo>
                  <a:pt x="307086" y="940308"/>
                </a:lnTo>
                <a:lnTo>
                  <a:pt x="279654" y="941832"/>
                </a:lnTo>
                <a:lnTo>
                  <a:pt x="252222" y="940308"/>
                </a:lnTo>
                <a:lnTo>
                  <a:pt x="212598" y="934212"/>
                </a:lnTo>
                <a:lnTo>
                  <a:pt x="175260" y="923544"/>
                </a:lnTo>
                <a:lnTo>
                  <a:pt x="163830" y="918972"/>
                </a:lnTo>
                <a:lnTo>
                  <a:pt x="151638" y="914400"/>
                </a:lnTo>
                <a:lnTo>
                  <a:pt x="140970" y="908304"/>
                </a:lnTo>
                <a:lnTo>
                  <a:pt x="129540" y="902970"/>
                </a:lnTo>
                <a:lnTo>
                  <a:pt x="119634" y="896112"/>
                </a:lnTo>
                <a:lnTo>
                  <a:pt x="108966" y="890016"/>
                </a:lnTo>
                <a:lnTo>
                  <a:pt x="99822" y="882396"/>
                </a:lnTo>
                <a:lnTo>
                  <a:pt x="89916" y="875538"/>
                </a:lnTo>
                <a:lnTo>
                  <a:pt x="57912" y="842010"/>
                </a:lnTo>
                <a:lnTo>
                  <a:pt x="32766" y="803910"/>
                </a:lnTo>
                <a:lnTo>
                  <a:pt x="17526" y="761238"/>
                </a:lnTo>
                <a:lnTo>
                  <a:pt x="12192" y="716280"/>
                </a:lnTo>
                <a:lnTo>
                  <a:pt x="13716" y="693420"/>
                </a:lnTo>
                <a:lnTo>
                  <a:pt x="28194" y="639318"/>
                </a:lnTo>
                <a:lnTo>
                  <a:pt x="57912" y="591312"/>
                </a:lnTo>
                <a:lnTo>
                  <a:pt x="99822" y="550164"/>
                </a:lnTo>
                <a:lnTo>
                  <a:pt x="140970" y="524256"/>
                </a:lnTo>
                <a:lnTo>
                  <a:pt x="175260" y="509778"/>
                </a:lnTo>
                <a:lnTo>
                  <a:pt x="188214" y="505206"/>
                </a:lnTo>
                <a:lnTo>
                  <a:pt x="200406" y="501396"/>
                </a:lnTo>
                <a:lnTo>
                  <a:pt x="213360" y="499110"/>
                </a:lnTo>
                <a:lnTo>
                  <a:pt x="226314" y="496062"/>
                </a:lnTo>
                <a:lnTo>
                  <a:pt x="252984" y="493014"/>
                </a:lnTo>
                <a:lnTo>
                  <a:pt x="280416" y="491490"/>
                </a:lnTo>
                <a:lnTo>
                  <a:pt x="307848" y="493014"/>
                </a:lnTo>
                <a:lnTo>
                  <a:pt x="360426" y="502158"/>
                </a:lnTo>
                <a:lnTo>
                  <a:pt x="397002" y="514350"/>
                </a:lnTo>
                <a:lnTo>
                  <a:pt x="441198" y="536448"/>
                </a:lnTo>
                <a:lnTo>
                  <a:pt x="478536" y="566166"/>
                </a:lnTo>
                <a:lnTo>
                  <a:pt x="486918" y="573786"/>
                </a:lnTo>
                <a:lnTo>
                  <a:pt x="515874" y="609600"/>
                </a:lnTo>
                <a:lnTo>
                  <a:pt x="535686" y="649986"/>
                </a:lnTo>
                <a:lnTo>
                  <a:pt x="546354" y="694182"/>
                </a:lnTo>
                <a:lnTo>
                  <a:pt x="547763" y="704088"/>
                </a:lnTo>
                <a:lnTo>
                  <a:pt x="547776" y="729234"/>
                </a:lnTo>
                <a:lnTo>
                  <a:pt x="547776" y="645160"/>
                </a:lnTo>
                <a:lnTo>
                  <a:pt x="526542" y="602742"/>
                </a:lnTo>
                <a:lnTo>
                  <a:pt x="496062" y="564642"/>
                </a:lnTo>
                <a:lnTo>
                  <a:pt x="457962" y="532638"/>
                </a:lnTo>
                <a:lnTo>
                  <a:pt x="425196" y="512826"/>
                </a:lnTo>
                <a:lnTo>
                  <a:pt x="413004" y="507492"/>
                </a:lnTo>
                <a:lnTo>
                  <a:pt x="401574" y="502158"/>
                </a:lnTo>
                <a:lnTo>
                  <a:pt x="388620" y="497586"/>
                </a:lnTo>
                <a:lnTo>
                  <a:pt x="376428" y="493014"/>
                </a:lnTo>
                <a:lnTo>
                  <a:pt x="371246" y="491490"/>
                </a:lnTo>
                <a:lnTo>
                  <a:pt x="322326" y="481584"/>
                </a:lnTo>
                <a:lnTo>
                  <a:pt x="294132" y="479298"/>
                </a:lnTo>
                <a:lnTo>
                  <a:pt x="265176" y="479298"/>
                </a:lnTo>
                <a:lnTo>
                  <a:pt x="210312" y="486156"/>
                </a:lnTo>
                <a:lnTo>
                  <a:pt x="171450" y="497586"/>
                </a:lnTo>
                <a:lnTo>
                  <a:pt x="158496" y="502158"/>
                </a:lnTo>
                <a:lnTo>
                  <a:pt x="146304" y="507492"/>
                </a:lnTo>
                <a:lnTo>
                  <a:pt x="134874" y="512826"/>
                </a:lnTo>
                <a:lnTo>
                  <a:pt x="123444" y="519684"/>
                </a:lnTo>
                <a:lnTo>
                  <a:pt x="112776" y="525780"/>
                </a:lnTo>
                <a:lnTo>
                  <a:pt x="72390" y="556260"/>
                </a:lnTo>
                <a:lnTo>
                  <a:pt x="64008" y="565404"/>
                </a:lnTo>
                <a:lnTo>
                  <a:pt x="55626" y="573786"/>
                </a:lnTo>
                <a:lnTo>
                  <a:pt x="48006" y="583692"/>
                </a:lnTo>
                <a:lnTo>
                  <a:pt x="40386" y="592836"/>
                </a:lnTo>
                <a:lnTo>
                  <a:pt x="33528" y="602742"/>
                </a:lnTo>
                <a:lnTo>
                  <a:pt x="12192" y="645414"/>
                </a:lnTo>
                <a:lnTo>
                  <a:pt x="762" y="692658"/>
                </a:lnTo>
                <a:lnTo>
                  <a:pt x="0" y="704088"/>
                </a:lnTo>
                <a:lnTo>
                  <a:pt x="0" y="729234"/>
                </a:lnTo>
                <a:lnTo>
                  <a:pt x="762" y="741426"/>
                </a:lnTo>
                <a:lnTo>
                  <a:pt x="3048" y="752856"/>
                </a:lnTo>
                <a:lnTo>
                  <a:pt x="5334" y="765048"/>
                </a:lnTo>
                <a:lnTo>
                  <a:pt x="27432" y="819912"/>
                </a:lnTo>
                <a:lnTo>
                  <a:pt x="48006" y="849630"/>
                </a:lnTo>
                <a:lnTo>
                  <a:pt x="55626" y="859536"/>
                </a:lnTo>
                <a:lnTo>
                  <a:pt x="102108" y="900684"/>
                </a:lnTo>
                <a:lnTo>
                  <a:pt x="124206" y="913638"/>
                </a:lnTo>
                <a:lnTo>
                  <a:pt x="134874" y="919734"/>
                </a:lnTo>
                <a:lnTo>
                  <a:pt x="171450" y="935736"/>
                </a:lnTo>
                <a:lnTo>
                  <a:pt x="210312" y="947166"/>
                </a:lnTo>
                <a:lnTo>
                  <a:pt x="251460" y="953262"/>
                </a:lnTo>
                <a:lnTo>
                  <a:pt x="265938" y="954024"/>
                </a:lnTo>
                <a:lnTo>
                  <a:pt x="294894" y="954024"/>
                </a:lnTo>
                <a:lnTo>
                  <a:pt x="308610" y="953262"/>
                </a:lnTo>
                <a:lnTo>
                  <a:pt x="323088" y="951738"/>
                </a:lnTo>
                <a:lnTo>
                  <a:pt x="336804" y="949452"/>
                </a:lnTo>
                <a:lnTo>
                  <a:pt x="349758" y="946404"/>
                </a:lnTo>
                <a:lnTo>
                  <a:pt x="363474" y="943356"/>
                </a:lnTo>
                <a:lnTo>
                  <a:pt x="368655" y="941832"/>
                </a:lnTo>
                <a:lnTo>
                  <a:pt x="389382" y="935736"/>
                </a:lnTo>
                <a:lnTo>
                  <a:pt x="401574" y="931164"/>
                </a:lnTo>
                <a:lnTo>
                  <a:pt x="413766" y="925830"/>
                </a:lnTo>
                <a:lnTo>
                  <a:pt x="436626" y="913638"/>
                </a:lnTo>
                <a:lnTo>
                  <a:pt x="447294" y="907542"/>
                </a:lnTo>
                <a:lnTo>
                  <a:pt x="457962" y="899922"/>
                </a:lnTo>
                <a:lnTo>
                  <a:pt x="468630" y="893064"/>
                </a:lnTo>
                <a:lnTo>
                  <a:pt x="512826" y="849630"/>
                </a:lnTo>
                <a:lnTo>
                  <a:pt x="538734" y="809244"/>
                </a:lnTo>
                <a:lnTo>
                  <a:pt x="557784" y="752856"/>
                </a:lnTo>
                <a:lnTo>
                  <a:pt x="559308" y="740664"/>
                </a:lnTo>
                <a:lnTo>
                  <a:pt x="560832" y="716280"/>
                </a:lnTo>
                <a:close/>
              </a:path>
              <a:path w="561340" h="954404">
                <a:moveTo>
                  <a:pt x="560832" y="161544"/>
                </a:moveTo>
                <a:lnTo>
                  <a:pt x="554736" y="112776"/>
                </a:lnTo>
                <a:lnTo>
                  <a:pt x="532638" y="57912"/>
                </a:lnTo>
                <a:lnTo>
                  <a:pt x="504444" y="19050"/>
                </a:lnTo>
                <a:lnTo>
                  <a:pt x="486003" y="0"/>
                </a:lnTo>
                <a:lnTo>
                  <a:pt x="466496" y="0"/>
                </a:lnTo>
                <a:lnTo>
                  <a:pt x="470154" y="3048"/>
                </a:lnTo>
                <a:lnTo>
                  <a:pt x="478536" y="10668"/>
                </a:lnTo>
                <a:lnTo>
                  <a:pt x="509778" y="44958"/>
                </a:lnTo>
                <a:lnTo>
                  <a:pt x="531876" y="84582"/>
                </a:lnTo>
                <a:lnTo>
                  <a:pt x="544830" y="127254"/>
                </a:lnTo>
                <a:lnTo>
                  <a:pt x="547776" y="173736"/>
                </a:lnTo>
                <a:lnTo>
                  <a:pt x="544830" y="195834"/>
                </a:lnTo>
                <a:lnTo>
                  <a:pt x="542544" y="206502"/>
                </a:lnTo>
                <a:lnTo>
                  <a:pt x="539496" y="217932"/>
                </a:lnTo>
                <a:lnTo>
                  <a:pt x="535686" y="227838"/>
                </a:lnTo>
                <a:lnTo>
                  <a:pt x="531876" y="238506"/>
                </a:lnTo>
                <a:lnTo>
                  <a:pt x="509016" y="278130"/>
                </a:lnTo>
                <a:lnTo>
                  <a:pt x="478536" y="312420"/>
                </a:lnTo>
                <a:lnTo>
                  <a:pt x="440436" y="341376"/>
                </a:lnTo>
                <a:lnTo>
                  <a:pt x="396240" y="364236"/>
                </a:lnTo>
                <a:lnTo>
                  <a:pt x="359664" y="376428"/>
                </a:lnTo>
                <a:lnTo>
                  <a:pt x="320802" y="384048"/>
                </a:lnTo>
                <a:lnTo>
                  <a:pt x="294132" y="386334"/>
                </a:lnTo>
                <a:lnTo>
                  <a:pt x="265938" y="386334"/>
                </a:lnTo>
                <a:lnTo>
                  <a:pt x="212598" y="379476"/>
                </a:lnTo>
                <a:lnTo>
                  <a:pt x="175260" y="368808"/>
                </a:lnTo>
                <a:lnTo>
                  <a:pt x="129540" y="347472"/>
                </a:lnTo>
                <a:lnTo>
                  <a:pt x="89916" y="320040"/>
                </a:lnTo>
                <a:lnTo>
                  <a:pt x="44196" y="268224"/>
                </a:lnTo>
                <a:lnTo>
                  <a:pt x="20574" y="217170"/>
                </a:lnTo>
                <a:lnTo>
                  <a:pt x="12192" y="161544"/>
                </a:lnTo>
                <a:lnTo>
                  <a:pt x="13004" y="148590"/>
                </a:lnTo>
                <a:lnTo>
                  <a:pt x="20574" y="105156"/>
                </a:lnTo>
                <a:lnTo>
                  <a:pt x="44196" y="54102"/>
                </a:lnTo>
                <a:lnTo>
                  <a:pt x="65532" y="27432"/>
                </a:lnTo>
                <a:lnTo>
                  <a:pt x="73152" y="18288"/>
                </a:lnTo>
                <a:lnTo>
                  <a:pt x="90678" y="2286"/>
                </a:lnTo>
                <a:lnTo>
                  <a:pt x="93726" y="0"/>
                </a:lnTo>
                <a:lnTo>
                  <a:pt x="74180" y="0"/>
                </a:lnTo>
                <a:lnTo>
                  <a:pt x="48006" y="28194"/>
                </a:lnTo>
                <a:lnTo>
                  <a:pt x="16764" y="79248"/>
                </a:lnTo>
                <a:lnTo>
                  <a:pt x="3048" y="124968"/>
                </a:lnTo>
                <a:lnTo>
                  <a:pt x="0" y="173736"/>
                </a:lnTo>
                <a:lnTo>
                  <a:pt x="762" y="185928"/>
                </a:lnTo>
                <a:lnTo>
                  <a:pt x="12192" y="232410"/>
                </a:lnTo>
                <a:lnTo>
                  <a:pt x="33528" y="275082"/>
                </a:lnTo>
                <a:lnTo>
                  <a:pt x="64008" y="313182"/>
                </a:lnTo>
                <a:lnTo>
                  <a:pt x="102108" y="345186"/>
                </a:lnTo>
                <a:lnTo>
                  <a:pt x="134874" y="364998"/>
                </a:lnTo>
                <a:lnTo>
                  <a:pt x="171450" y="380238"/>
                </a:lnTo>
                <a:lnTo>
                  <a:pt x="210312" y="391668"/>
                </a:lnTo>
                <a:lnTo>
                  <a:pt x="251460" y="397764"/>
                </a:lnTo>
                <a:lnTo>
                  <a:pt x="280416" y="399288"/>
                </a:lnTo>
                <a:lnTo>
                  <a:pt x="308610" y="397764"/>
                </a:lnTo>
                <a:lnTo>
                  <a:pt x="323088" y="396240"/>
                </a:lnTo>
                <a:lnTo>
                  <a:pt x="349758" y="391668"/>
                </a:lnTo>
                <a:lnTo>
                  <a:pt x="363474" y="388620"/>
                </a:lnTo>
                <a:lnTo>
                  <a:pt x="371246" y="386334"/>
                </a:lnTo>
                <a:lnTo>
                  <a:pt x="376428" y="384810"/>
                </a:lnTo>
                <a:lnTo>
                  <a:pt x="413766" y="370332"/>
                </a:lnTo>
                <a:lnTo>
                  <a:pt x="457962" y="345186"/>
                </a:lnTo>
                <a:lnTo>
                  <a:pt x="496062" y="313182"/>
                </a:lnTo>
                <a:lnTo>
                  <a:pt x="526542" y="275082"/>
                </a:lnTo>
                <a:lnTo>
                  <a:pt x="532638" y="264414"/>
                </a:lnTo>
                <a:lnTo>
                  <a:pt x="538734" y="254508"/>
                </a:lnTo>
                <a:lnTo>
                  <a:pt x="543306" y="243078"/>
                </a:lnTo>
                <a:lnTo>
                  <a:pt x="547878" y="232410"/>
                </a:lnTo>
                <a:lnTo>
                  <a:pt x="551688" y="220980"/>
                </a:lnTo>
                <a:lnTo>
                  <a:pt x="554736" y="209550"/>
                </a:lnTo>
                <a:lnTo>
                  <a:pt x="557784" y="197358"/>
                </a:lnTo>
                <a:lnTo>
                  <a:pt x="559308" y="185928"/>
                </a:lnTo>
                <a:lnTo>
                  <a:pt x="560832" y="161544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8848" y="4058665"/>
            <a:ext cx="23685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916679"/>
            <a:ext cx="9144000" cy="1958339"/>
            <a:chOff x="0" y="3916679"/>
            <a:chExt cx="9144000" cy="1958339"/>
          </a:xfrm>
        </p:grpSpPr>
        <p:sp>
          <p:nvSpPr>
            <p:cNvPr id="23" name="object 23"/>
            <p:cNvSpPr/>
            <p:nvPr/>
          </p:nvSpPr>
          <p:spPr>
            <a:xfrm>
              <a:off x="1595628" y="3916679"/>
              <a:ext cx="3190240" cy="676910"/>
            </a:xfrm>
            <a:custGeom>
              <a:avLst/>
              <a:gdLst/>
              <a:ahLst/>
              <a:cxnLst/>
              <a:rect l="l" t="t" r="r" b="b"/>
              <a:pathLst>
                <a:path w="3190240" h="676910">
                  <a:moveTo>
                    <a:pt x="2383536" y="432828"/>
                  </a:moveTo>
                  <a:lnTo>
                    <a:pt x="2382012" y="420128"/>
                  </a:lnTo>
                  <a:lnTo>
                    <a:pt x="2377440" y="402336"/>
                  </a:lnTo>
                  <a:lnTo>
                    <a:pt x="2372868" y="389636"/>
                  </a:lnTo>
                  <a:lnTo>
                    <a:pt x="2370582" y="385826"/>
                  </a:lnTo>
                  <a:lnTo>
                    <a:pt x="2370582" y="434086"/>
                  </a:lnTo>
                  <a:lnTo>
                    <a:pt x="2370582" y="445528"/>
                  </a:lnTo>
                  <a:lnTo>
                    <a:pt x="2369058" y="455676"/>
                  </a:lnTo>
                  <a:lnTo>
                    <a:pt x="2368296" y="462026"/>
                  </a:lnTo>
                  <a:lnTo>
                    <a:pt x="2365248" y="473456"/>
                  </a:lnTo>
                  <a:lnTo>
                    <a:pt x="2341626" y="515378"/>
                  </a:lnTo>
                  <a:lnTo>
                    <a:pt x="2311908" y="545846"/>
                  </a:lnTo>
                  <a:lnTo>
                    <a:pt x="2273808" y="572528"/>
                  </a:lnTo>
                  <a:lnTo>
                    <a:pt x="2227326" y="596646"/>
                  </a:lnTo>
                  <a:lnTo>
                    <a:pt x="2209800" y="604278"/>
                  </a:lnTo>
                  <a:lnTo>
                    <a:pt x="2191512" y="613156"/>
                  </a:lnTo>
                  <a:lnTo>
                    <a:pt x="2173224" y="618236"/>
                  </a:lnTo>
                  <a:lnTo>
                    <a:pt x="2153412" y="625856"/>
                  </a:lnTo>
                  <a:lnTo>
                    <a:pt x="2133600" y="632206"/>
                  </a:lnTo>
                  <a:lnTo>
                    <a:pt x="2090928" y="642378"/>
                  </a:lnTo>
                  <a:lnTo>
                    <a:pt x="1999488" y="657606"/>
                  </a:lnTo>
                  <a:lnTo>
                    <a:pt x="1950720" y="661428"/>
                  </a:lnTo>
                  <a:lnTo>
                    <a:pt x="1925574" y="663956"/>
                  </a:lnTo>
                  <a:lnTo>
                    <a:pt x="1874520" y="663956"/>
                  </a:lnTo>
                  <a:lnTo>
                    <a:pt x="1872234" y="663956"/>
                  </a:lnTo>
                  <a:lnTo>
                    <a:pt x="1823466" y="663956"/>
                  </a:lnTo>
                  <a:lnTo>
                    <a:pt x="1798320" y="661428"/>
                  </a:lnTo>
                  <a:lnTo>
                    <a:pt x="1749552" y="657606"/>
                  </a:lnTo>
                  <a:lnTo>
                    <a:pt x="1725930" y="653796"/>
                  </a:lnTo>
                  <a:lnTo>
                    <a:pt x="1702308" y="651256"/>
                  </a:lnTo>
                  <a:lnTo>
                    <a:pt x="1680210" y="646176"/>
                  </a:lnTo>
                  <a:lnTo>
                    <a:pt x="1658112" y="642378"/>
                  </a:lnTo>
                  <a:lnTo>
                    <a:pt x="1636014" y="637286"/>
                  </a:lnTo>
                  <a:lnTo>
                    <a:pt x="1615440" y="632206"/>
                  </a:lnTo>
                  <a:lnTo>
                    <a:pt x="1595628" y="625856"/>
                  </a:lnTo>
                  <a:lnTo>
                    <a:pt x="1575816" y="618236"/>
                  </a:lnTo>
                  <a:lnTo>
                    <a:pt x="1556766" y="613156"/>
                  </a:lnTo>
                  <a:lnTo>
                    <a:pt x="1521714" y="596646"/>
                  </a:lnTo>
                  <a:lnTo>
                    <a:pt x="1504950" y="589026"/>
                  </a:lnTo>
                  <a:lnTo>
                    <a:pt x="1489710" y="581406"/>
                  </a:lnTo>
                  <a:lnTo>
                    <a:pt x="1460754" y="563626"/>
                  </a:lnTo>
                  <a:lnTo>
                    <a:pt x="1448562" y="554736"/>
                  </a:lnTo>
                  <a:lnTo>
                    <a:pt x="1425702" y="535686"/>
                  </a:lnTo>
                  <a:lnTo>
                    <a:pt x="1415796" y="524256"/>
                  </a:lnTo>
                  <a:lnTo>
                    <a:pt x="1407414" y="515378"/>
                  </a:lnTo>
                  <a:lnTo>
                    <a:pt x="1399794" y="503936"/>
                  </a:lnTo>
                  <a:lnTo>
                    <a:pt x="1395984" y="500126"/>
                  </a:lnTo>
                  <a:lnTo>
                    <a:pt x="1392936" y="493776"/>
                  </a:lnTo>
                  <a:lnTo>
                    <a:pt x="1390650" y="488696"/>
                  </a:lnTo>
                  <a:lnTo>
                    <a:pt x="1387602" y="483628"/>
                  </a:lnTo>
                  <a:lnTo>
                    <a:pt x="1385316" y="478536"/>
                  </a:lnTo>
                  <a:lnTo>
                    <a:pt x="1383792" y="472186"/>
                  </a:lnTo>
                  <a:lnTo>
                    <a:pt x="1379220" y="455676"/>
                  </a:lnTo>
                  <a:lnTo>
                    <a:pt x="1378458" y="450596"/>
                  </a:lnTo>
                  <a:lnTo>
                    <a:pt x="1378458" y="432828"/>
                  </a:lnTo>
                  <a:lnTo>
                    <a:pt x="1380744" y="417576"/>
                  </a:lnTo>
                  <a:lnTo>
                    <a:pt x="1382268" y="411226"/>
                  </a:lnTo>
                  <a:lnTo>
                    <a:pt x="1383792" y="406146"/>
                  </a:lnTo>
                  <a:lnTo>
                    <a:pt x="1386078" y="401078"/>
                  </a:lnTo>
                  <a:lnTo>
                    <a:pt x="1387602" y="394728"/>
                  </a:lnTo>
                  <a:lnTo>
                    <a:pt x="1390650" y="389636"/>
                  </a:lnTo>
                  <a:lnTo>
                    <a:pt x="1392936" y="384556"/>
                  </a:lnTo>
                  <a:lnTo>
                    <a:pt x="1396746" y="379476"/>
                  </a:lnTo>
                  <a:lnTo>
                    <a:pt x="1399794" y="374396"/>
                  </a:lnTo>
                  <a:lnTo>
                    <a:pt x="1407414" y="364236"/>
                  </a:lnTo>
                  <a:lnTo>
                    <a:pt x="1415796" y="352806"/>
                  </a:lnTo>
                  <a:lnTo>
                    <a:pt x="1437132" y="333756"/>
                  </a:lnTo>
                  <a:lnTo>
                    <a:pt x="1461516" y="314706"/>
                  </a:lnTo>
                  <a:lnTo>
                    <a:pt x="1475232" y="305828"/>
                  </a:lnTo>
                  <a:lnTo>
                    <a:pt x="1489710" y="298196"/>
                  </a:lnTo>
                  <a:lnTo>
                    <a:pt x="1505712" y="289306"/>
                  </a:lnTo>
                  <a:lnTo>
                    <a:pt x="1521714" y="281686"/>
                  </a:lnTo>
                  <a:lnTo>
                    <a:pt x="1539240" y="274078"/>
                  </a:lnTo>
                  <a:lnTo>
                    <a:pt x="1556766" y="267728"/>
                  </a:lnTo>
                  <a:lnTo>
                    <a:pt x="1575816" y="260096"/>
                  </a:lnTo>
                  <a:lnTo>
                    <a:pt x="1615440" y="247396"/>
                  </a:lnTo>
                  <a:lnTo>
                    <a:pt x="1658112" y="237236"/>
                  </a:lnTo>
                  <a:lnTo>
                    <a:pt x="1680210" y="233426"/>
                  </a:lnTo>
                  <a:lnTo>
                    <a:pt x="1703070" y="228346"/>
                  </a:lnTo>
                  <a:lnTo>
                    <a:pt x="1725930" y="224536"/>
                  </a:lnTo>
                  <a:lnTo>
                    <a:pt x="1798320" y="216928"/>
                  </a:lnTo>
                  <a:lnTo>
                    <a:pt x="1848612" y="214376"/>
                  </a:lnTo>
                  <a:lnTo>
                    <a:pt x="1870710" y="214376"/>
                  </a:lnTo>
                  <a:lnTo>
                    <a:pt x="1874520" y="214376"/>
                  </a:lnTo>
                  <a:lnTo>
                    <a:pt x="1900428" y="214376"/>
                  </a:lnTo>
                  <a:lnTo>
                    <a:pt x="1950720" y="216928"/>
                  </a:lnTo>
                  <a:lnTo>
                    <a:pt x="2023110" y="224536"/>
                  </a:lnTo>
                  <a:lnTo>
                    <a:pt x="2045970" y="228346"/>
                  </a:lnTo>
                  <a:lnTo>
                    <a:pt x="2068830" y="233426"/>
                  </a:lnTo>
                  <a:lnTo>
                    <a:pt x="2090928" y="237236"/>
                  </a:lnTo>
                  <a:lnTo>
                    <a:pt x="2112264" y="242328"/>
                  </a:lnTo>
                  <a:lnTo>
                    <a:pt x="2133600" y="248678"/>
                  </a:lnTo>
                  <a:lnTo>
                    <a:pt x="2153412" y="253746"/>
                  </a:lnTo>
                  <a:lnTo>
                    <a:pt x="2173224" y="260096"/>
                  </a:lnTo>
                  <a:lnTo>
                    <a:pt x="2192274" y="267728"/>
                  </a:lnTo>
                  <a:lnTo>
                    <a:pt x="2209800" y="274078"/>
                  </a:lnTo>
                  <a:lnTo>
                    <a:pt x="2227326" y="281686"/>
                  </a:lnTo>
                  <a:lnTo>
                    <a:pt x="2259330" y="298196"/>
                  </a:lnTo>
                  <a:lnTo>
                    <a:pt x="2273808" y="307086"/>
                  </a:lnTo>
                  <a:lnTo>
                    <a:pt x="2287524" y="314706"/>
                  </a:lnTo>
                  <a:lnTo>
                    <a:pt x="2300478" y="324878"/>
                  </a:lnTo>
                  <a:lnTo>
                    <a:pt x="2312670" y="333756"/>
                  </a:lnTo>
                  <a:lnTo>
                    <a:pt x="2323338" y="343928"/>
                  </a:lnTo>
                  <a:lnTo>
                    <a:pt x="2353056" y="379476"/>
                  </a:lnTo>
                  <a:lnTo>
                    <a:pt x="2358390" y="389636"/>
                  </a:lnTo>
                  <a:lnTo>
                    <a:pt x="2361438" y="394728"/>
                  </a:lnTo>
                  <a:lnTo>
                    <a:pt x="2363724" y="401078"/>
                  </a:lnTo>
                  <a:lnTo>
                    <a:pt x="2368296" y="417576"/>
                  </a:lnTo>
                  <a:lnTo>
                    <a:pt x="2369058" y="422656"/>
                  </a:lnTo>
                  <a:lnTo>
                    <a:pt x="2369820" y="429006"/>
                  </a:lnTo>
                  <a:lnTo>
                    <a:pt x="2370582" y="434086"/>
                  </a:lnTo>
                  <a:lnTo>
                    <a:pt x="2370582" y="385826"/>
                  </a:lnTo>
                  <a:lnTo>
                    <a:pt x="2369820" y="384556"/>
                  </a:lnTo>
                  <a:lnTo>
                    <a:pt x="2366772" y="378206"/>
                  </a:lnTo>
                  <a:lnTo>
                    <a:pt x="2342388" y="345186"/>
                  </a:lnTo>
                  <a:lnTo>
                    <a:pt x="2320290" y="324878"/>
                  </a:lnTo>
                  <a:lnTo>
                    <a:pt x="2308098" y="314706"/>
                  </a:lnTo>
                  <a:lnTo>
                    <a:pt x="2294382" y="304546"/>
                  </a:lnTo>
                  <a:lnTo>
                    <a:pt x="2280666" y="295656"/>
                  </a:lnTo>
                  <a:lnTo>
                    <a:pt x="2265426" y="286778"/>
                  </a:lnTo>
                  <a:lnTo>
                    <a:pt x="2249424" y="279146"/>
                  </a:lnTo>
                  <a:lnTo>
                    <a:pt x="2232660" y="270256"/>
                  </a:lnTo>
                  <a:lnTo>
                    <a:pt x="2196084" y="255028"/>
                  </a:lnTo>
                  <a:lnTo>
                    <a:pt x="2177034" y="248678"/>
                  </a:lnTo>
                  <a:lnTo>
                    <a:pt x="2157222" y="241046"/>
                  </a:lnTo>
                  <a:lnTo>
                    <a:pt x="2093976" y="224536"/>
                  </a:lnTo>
                  <a:lnTo>
                    <a:pt x="2048256" y="215646"/>
                  </a:lnTo>
                  <a:lnTo>
                    <a:pt x="2024634" y="213106"/>
                  </a:lnTo>
                  <a:lnTo>
                    <a:pt x="2001012" y="209296"/>
                  </a:lnTo>
                  <a:lnTo>
                    <a:pt x="1976628" y="206756"/>
                  </a:lnTo>
                  <a:lnTo>
                    <a:pt x="1929104" y="203161"/>
                  </a:lnTo>
                  <a:lnTo>
                    <a:pt x="2029637" y="0"/>
                  </a:lnTo>
                  <a:lnTo>
                    <a:pt x="2015363" y="0"/>
                  </a:lnTo>
                  <a:lnTo>
                    <a:pt x="1915274" y="202679"/>
                  </a:lnTo>
                  <a:lnTo>
                    <a:pt x="1876082" y="201726"/>
                  </a:lnTo>
                  <a:lnTo>
                    <a:pt x="1874520" y="201676"/>
                  </a:lnTo>
                  <a:lnTo>
                    <a:pt x="1822704" y="202946"/>
                  </a:lnTo>
                  <a:lnTo>
                    <a:pt x="1772412" y="206756"/>
                  </a:lnTo>
                  <a:lnTo>
                    <a:pt x="1677924" y="219456"/>
                  </a:lnTo>
                  <a:lnTo>
                    <a:pt x="1632966" y="229628"/>
                  </a:lnTo>
                  <a:lnTo>
                    <a:pt x="1591818" y="241046"/>
                  </a:lnTo>
                  <a:lnTo>
                    <a:pt x="1571244" y="248678"/>
                  </a:lnTo>
                  <a:lnTo>
                    <a:pt x="1552194" y="255028"/>
                  </a:lnTo>
                  <a:lnTo>
                    <a:pt x="1533906" y="262636"/>
                  </a:lnTo>
                  <a:lnTo>
                    <a:pt x="1516380" y="270256"/>
                  </a:lnTo>
                  <a:lnTo>
                    <a:pt x="1499616" y="279146"/>
                  </a:lnTo>
                  <a:lnTo>
                    <a:pt x="1483614" y="286778"/>
                  </a:lnTo>
                  <a:lnTo>
                    <a:pt x="1468374" y="295656"/>
                  </a:lnTo>
                  <a:lnTo>
                    <a:pt x="1453896" y="305828"/>
                  </a:lnTo>
                  <a:lnTo>
                    <a:pt x="1440942" y="314706"/>
                  </a:lnTo>
                  <a:lnTo>
                    <a:pt x="1427988" y="324878"/>
                  </a:lnTo>
                  <a:lnTo>
                    <a:pt x="1416558" y="335026"/>
                  </a:lnTo>
                  <a:lnTo>
                    <a:pt x="1406652" y="346456"/>
                  </a:lnTo>
                  <a:lnTo>
                    <a:pt x="1397508" y="356628"/>
                  </a:lnTo>
                  <a:lnTo>
                    <a:pt x="1389126" y="366776"/>
                  </a:lnTo>
                  <a:lnTo>
                    <a:pt x="1382268" y="378206"/>
                  </a:lnTo>
                  <a:lnTo>
                    <a:pt x="1376172" y="390906"/>
                  </a:lnTo>
                  <a:lnTo>
                    <a:pt x="1373886" y="397256"/>
                  </a:lnTo>
                  <a:lnTo>
                    <a:pt x="1373073" y="399046"/>
                  </a:lnTo>
                  <a:lnTo>
                    <a:pt x="1371981" y="392811"/>
                  </a:lnTo>
                  <a:lnTo>
                    <a:pt x="1373124" y="386334"/>
                  </a:lnTo>
                  <a:lnTo>
                    <a:pt x="2286" y="108966"/>
                  </a:lnTo>
                  <a:lnTo>
                    <a:pt x="0" y="121158"/>
                  </a:lnTo>
                  <a:lnTo>
                    <a:pt x="1338859" y="392811"/>
                  </a:lnTo>
                  <a:lnTo>
                    <a:pt x="0" y="663702"/>
                  </a:lnTo>
                  <a:lnTo>
                    <a:pt x="2286" y="676656"/>
                  </a:lnTo>
                  <a:lnTo>
                    <a:pt x="1372946" y="399326"/>
                  </a:lnTo>
                  <a:lnTo>
                    <a:pt x="1371600" y="402336"/>
                  </a:lnTo>
                  <a:lnTo>
                    <a:pt x="1368552" y="413778"/>
                  </a:lnTo>
                  <a:lnTo>
                    <a:pt x="1367028" y="421386"/>
                  </a:lnTo>
                  <a:lnTo>
                    <a:pt x="1365504" y="432828"/>
                  </a:lnTo>
                  <a:lnTo>
                    <a:pt x="1365504" y="446786"/>
                  </a:lnTo>
                  <a:lnTo>
                    <a:pt x="1376172" y="488696"/>
                  </a:lnTo>
                  <a:lnTo>
                    <a:pt x="1382268" y="500126"/>
                  </a:lnTo>
                  <a:lnTo>
                    <a:pt x="1385316" y="506476"/>
                  </a:lnTo>
                  <a:lnTo>
                    <a:pt x="1389126" y="511556"/>
                  </a:lnTo>
                  <a:lnTo>
                    <a:pt x="1397508" y="522986"/>
                  </a:lnTo>
                  <a:lnTo>
                    <a:pt x="1406652" y="534428"/>
                  </a:lnTo>
                  <a:lnTo>
                    <a:pt x="1440942" y="564896"/>
                  </a:lnTo>
                  <a:lnTo>
                    <a:pt x="1483614" y="592836"/>
                  </a:lnTo>
                  <a:lnTo>
                    <a:pt x="1516380" y="608076"/>
                  </a:lnTo>
                  <a:lnTo>
                    <a:pt x="1533906" y="616978"/>
                  </a:lnTo>
                  <a:lnTo>
                    <a:pt x="1572006" y="630936"/>
                  </a:lnTo>
                  <a:lnTo>
                    <a:pt x="1612392" y="643636"/>
                  </a:lnTo>
                  <a:lnTo>
                    <a:pt x="1655064" y="653796"/>
                  </a:lnTo>
                  <a:lnTo>
                    <a:pt x="1748028" y="670306"/>
                  </a:lnTo>
                  <a:lnTo>
                    <a:pt x="1848612" y="676656"/>
                  </a:lnTo>
                  <a:lnTo>
                    <a:pt x="1874520" y="676656"/>
                  </a:lnTo>
                  <a:lnTo>
                    <a:pt x="1878330" y="676656"/>
                  </a:lnTo>
                  <a:lnTo>
                    <a:pt x="1926336" y="675386"/>
                  </a:lnTo>
                  <a:lnTo>
                    <a:pt x="1976628" y="672846"/>
                  </a:lnTo>
                  <a:lnTo>
                    <a:pt x="2071116" y="658876"/>
                  </a:lnTo>
                  <a:lnTo>
                    <a:pt x="2136648" y="643636"/>
                  </a:lnTo>
                  <a:lnTo>
                    <a:pt x="2196846" y="623328"/>
                  </a:lnTo>
                  <a:lnTo>
                    <a:pt x="2232660" y="608076"/>
                  </a:lnTo>
                  <a:lnTo>
                    <a:pt x="2265426" y="591578"/>
                  </a:lnTo>
                  <a:lnTo>
                    <a:pt x="2280666" y="583946"/>
                  </a:lnTo>
                  <a:lnTo>
                    <a:pt x="2320290" y="554736"/>
                  </a:lnTo>
                  <a:lnTo>
                    <a:pt x="2351532" y="522986"/>
                  </a:lnTo>
                  <a:lnTo>
                    <a:pt x="2372868" y="488696"/>
                  </a:lnTo>
                  <a:lnTo>
                    <a:pt x="2375154" y="482346"/>
                  </a:lnTo>
                  <a:lnTo>
                    <a:pt x="2377440" y="477278"/>
                  </a:lnTo>
                  <a:lnTo>
                    <a:pt x="2382012" y="458228"/>
                  </a:lnTo>
                  <a:lnTo>
                    <a:pt x="2383536" y="445528"/>
                  </a:lnTo>
                  <a:lnTo>
                    <a:pt x="2383536" y="432828"/>
                  </a:lnTo>
                  <a:close/>
                </a:path>
                <a:path w="3190240" h="676910">
                  <a:moveTo>
                    <a:pt x="3190189" y="0"/>
                  </a:moveTo>
                  <a:lnTo>
                    <a:pt x="3166567" y="0"/>
                  </a:lnTo>
                  <a:lnTo>
                    <a:pt x="3152394" y="8382"/>
                  </a:lnTo>
                  <a:lnTo>
                    <a:pt x="3114294" y="28194"/>
                  </a:lnTo>
                  <a:lnTo>
                    <a:pt x="3072384" y="45720"/>
                  </a:lnTo>
                  <a:lnTo>
                    <a:pt x="3027426" y="61722"/>
                  </a:lnTo>
                  <a:lnTo>
                    <a:pt x="2978658" y="75438"/>
                  </a:lnTo>
                  <a:lnTo>
                    <a:pt x="2900172" y="92202"/>
                  </a:lnTo>
                  <a:lnTo>
                    <a:pt x="2844546" y="99822"/>
                  </a:lnTo>
                  <a:lnTo>
                    <a:pt x="2756916" y="107442"/>
                  </a:lnTo>
                  <a:lnTo>
                    <a:pt x="2696718" y="108966"/>
                  </a:lnTo>
                  <a:lnTo>
                    <a:pt x="2636520" y="107442"/>
                  </a:lnTo>
                  <a:lnTo>
                    <a:pt x="2521458" y="96774"/>
                  </a:lnTo>
                  <a:lnTo>
                    <a:pt x="2466594" y="86868"/>
                  </a:lnTo>
                  <a:lnTo>
                    <a:pt x="2415540" y="75438"/>
                  </a:lnTo>
                  <a:lnTo>
                    <a:pt x="2366772" y="61722"/>
                  </a:lnTo>
                  <a:lnTo>
                    <a:pt x="2321052" y="45720"/>
                  </a:lnTo>
                  <a:lnTo>
                    <a:pt x="2279142" y="28194"/>
                  </a:lnTo>
                  <a:lnTo>
                    <a:pt x="2241804" y="8382"/>
                  </a:lnTo>
                  <a:lnTo>
                    <a:pt x="2226970" y="0"/>
                  </a:lnTo>
                  <a:lnTo>
                    <a:pt x="2203043" y="0"/>
                  </a:lnTo>
                  <a:lnTo>
                    <a:pt x="2235708" y="19812"/>
                  </a:lnTo>
                  <a:lnTo>
                    <a:pt x="2274570" y="39624"/>
                  </a:lnTo>
                  <a:lnTo>
                    <a:pt x="2317242" y="57912"/>
                  </a:lnTo>
                  <a:lnTo>
                    <a:pt x="2362962" y="73914"/>
                  </a:lnTo>
                  <a:lnTo>
                    <a:pt x="2412492" y="87630"/>
                  </a:lnTo>
                  <a:lnTo>
                    <a:pt x="2464308" y="99822"/>
                  </a:lnTo>
                  <a:lnTo>
                    <a:pt x="2519172" y="108966"/>
                  </a:lnTo>
                  <a:lnTo>
                    <a:pt x="2577084" y="115824"/>
                  </a:lnTo>
                  <a:lnTo>
                    <a:pt x="2635758" y="120396"/>
                  </a:lnTo>
                  <a:lnTo>
                    <a:pt x="2666238" y="121158"/>
                  </a:lnTo>
                  <a:lnTo>
                    <a:pt x="2696718" y="121158"/>
                  </a:lnTo>
                  <a:lnTo>
                    <a:pt x="2699766" y="121920"/>
                  </a:lnTo>
                  <a:lnTo>
                    <a:pt x="2700909" y="121158"/>
                  </a:lnTo>
                  <a:lnTo>
                    <a:pt x="2727960" y="121158"/>
                  </a:lnTo>
                  <a:lnTo>
                    <a:pt x="2788158" y="118110"/>
                  </a:lnTo>
                  <a:lnTo>
                    <a:pt x="2817114" y="115824"/>
                  </a:lnTo>
                  <a:lnTo>
                    <a:pt x="2846070" y="112776"/>
                  </a:lnTo>
                  <a:lnTo>
                    <a:pt x="2862986" y="110490"/>
                  </a:lnTo>
                  <a:lnTo>
                    <a:pt x="2874264" y="108966"/>
                  </a:lnTo>
                  <a:lnTo>
                    <a:pt x="2929128" y="99822"/>
                  </a:lnTo>
                  <a:lnTo>
                    <a:pt x="2981706" y="87630"/>
                  </a:lnTo>
                  <a:lnTo>
                    <a:pt x="3031236" y="73914"/>
                  </a:lnTo>
                  <a:lnTo>
                    <a:pt x="3076956" y="57912"/>
                  </a:lnTo>
                  <a:lnTo>
                    <a:pt x="3119628" y="39624"/>
                  </a:lnTo>
                  <a:lnTo>
                    <a:pt x="3158490" y="19812"/>
                  </a:lnTo>
                  <a:lnTo>
                    <a:pt x="3176778" y="9144"/>
                  </a:lnTo>
                  <a:lnTo>
                    <a:pt x="3190189" y="0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0"/>
                  </a:moveTo>
                  <a:lnTo>
                    <a:pt x="0" y="0"/>
                  </a:lnTo>
                  <a:lnTo>
                    <a:pt x="0" y="979169"/>
                  </a:lnTo>
                  <a:lnTo>
                    <a:pt x="9144000" y="9791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2752" y="5028437"/>
              <a:ext cx="6122670" cy="223520"/>
            </a:xfrm>
            <a:custGeom>
              <a:avLst/>
              <a:gdLst/>
              <a:ahLst/>
              <a:cxnLst/>
              <a:rect l="l" t="t" r="r" b="b"/>
              <a:pathLst>
                <a:path w="6122670" h="223520">
                  <a:moveTo>
                    <a:pt x="6122670" y="28956"/>
                  </a:moveTo>
                  <a:lnTo>
                    <a:pt x="76200" y="28956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3222" y="48006"/>
                  </a:lnTo>
                  <a:lnTo>
                    <a:pt x="633222" y="223266"/>
                  </a:lnTo>
                  <a:lnTo>
                    <a:pt x="646176" y="223266"/>
                  </a:lnTo>
                  <a:lnTo>
                    <a:pt x="646176" y="48006"/>
                  </a:lnTo>
                  <a:lnTo>
                    <a:pt x="6122670" y="48006"/>
                  </a:lnTo>
                  <a:lnTo>
                    <a:pt x="6122670" y="28956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17930" y="5201666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21051" y="5049773"/>
            <a:ext cx="13335" cy="185420"/>
          </a:xfrm>
          <a:custGeom>
            <a:avLst/>
            <a:gdLst/>
            <a:ahLst/>
            <a:cxnLst/>
            <a:rect l="l" t="t" r="r" b="b"/>
            <a:pathLst>
              <a:path w="13335" h="185420">
                <a:moveTo>
                  <a:pt x="12954" y="0"/>
                </a:moveTo>
                <a:lnTo>
                  <a:pt x="0" y="0"/>
                </a:lnTo>
                <a:lnTo>
                  <a:pt x="0" y="185165"/>
                </a:lnTo>
                <a:lnTo>
                  <a:pt x="12954" y="185165"/>
                </a:lnTo>
                <a:lnTo>
                  <a:pt x="12954" y="0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23770" y="518414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26891" y="5049773"/>
            <a:ext cx="12700" cy="185420"/>
          </a:xfrm>
          <a:custGeom>
            <a:avLst/>
            <a:gdLst/>
            <a:ahLst/>
            <a:cxnLst/>
            <a:rect l="l" t="t" r="r" b="b"/>
            <a:pathLst>
              <a:path w="12700" h="185420">
                <a:moveTo>
                  <a:pt x="12192" y="0"/>
                </a:moveTo>
                <a:lnTo>
                  <a:pt x="0" y="0"/>
                </a:lnTo>
                <a:lnTo>
                  <a:pt x="0" y="185165"/>
                </a:lnTo>
                <a:lnTo>
                  <a:pt x="12192" y="185165"/>
                </a:lnTo>
                <a:lnTo>
                  <a:pt x="12192" y="0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28848" y="518414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40529" y="5049773"/>
            <a:ext cx="13335" cy="185420"/>
          </a:xfrm>
          <a:custGeom>
            <a:avLst/>
            <a:gdLst/>
            <a:ahLst/>
            <a:cxnLst/>
            <a:rect l="l" t="t" r="r" b="b"/>
            <a:pathLst>
              <a:path w="13335" h="185420">
                <a:moveTo>
                  <a:pt x="12954" y="0"/>
                </a:moveTo>
                <a:lnTo>
                  <a:pt x="0" y="0"/>
                </a:lnTo>
                <a:lnTo>
                  <a:pt x="0" y="185165"/>
                </a:lnTo>
                <a:lnTo>
                  <a:pt x="12954" y="185165"/>
                </a:lnTo>
                <a:lnTo>
                  <a:pt x="12954" y="0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42485" y="518414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54167" y="5049773"/>
            <a:ext cx="13335" cy="185420"/>
          </a:xfrm>
          <a:custGeom>
            <a:avLst/>
            <a:gdLst/>
            <a:ahLst/>
            <a:cxnLst/>
            <a:rect l="l" t="t" r="r" b="b"/>
            <a:pathLst>
              <a:path w="13335" h="185420">
                <a:moveTo>
                  <a:pt x="12954" y="0"/>
                </a:moveTo>
                <a:lnTo>
                  <a:pt x="0" y="0"/>
                </a:lnTo>
                <a:lnTo>
                  <a:pt x="0" y="185165"/>
                </a:lnTo>
                <a:lnTo>
                  <a:pt x="12954" y="185165"/>
                </a:lnTo>
                <a:lnTo>
                  <a:pt x="12954" y="0"/>
                </a:lnTo>
                <a:close/>
              </a:path>
            </a:pathLst>
          </a:custGeom>
          <a:solidFill>
            <a:srgbClr val="28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056123" y="518414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5206" y="4706365"/>
            <a:ext cx="72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divisive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(DI</a:t>
            </a:r>
            <a:r>
              <a:rPr sz="1400" b="1" spc="-10" dirty="0">
                <a:latin typeface="Times New Roman"/>
                <a:cs typeface="Times New Roman"/>
              </a:rPr>
              <a:t>ANA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419354"/>
            <a:ext cx="693420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900" spc="-95" dirty="0"/>
              <a:t>Measures</a:t>
            </a:r>
            <a:r>
              <a:rPr sz="2900" spc="-210" dirty="0"/>
              <a:t> </a:t>
            </a:r>
            <a:r>
              <a:rPr sz="2900" spc="-55" dirty="0"/>
              <a:t>of</a:t>
            </a:r>
            <a:r>
              <a:rPr sz="2900" spc="-204" dirty="0"/>
              <a:t> </a:t>
            </a:r>
            <a:r>
              <a:rPr sz="2900" spc="-95" dirty="0"/>
              <a:t>distance</a:t>
            </a:r>
            <a:r>
              <a:rPr sz="2900" spc="-200" dirty="0"/>
              <a:t> </a:t>
            </a:r>
            <a:r>
              <a:rPr sz="2900" spc="-90" dirty="0"/>
              <a:t>between</a:t>
            </a:r>
            <a:r>
              <a:rPr sz="2900" spc="-195" dirty="0"/>
              <a:t> </a:t>
            </a:r>
            <a:r>
              <a:rPr sz="2900" spc="-90" dirty="0"/>
              <a:t>groups</a:t>
            </a:r>
            <a:r>
              <a:rPr sz="2900" spc="-204" dirty="0"/>
              <a:t> </a:t>
            </a:r>
            <a:r>
              <a:rPr sz="2900" spc="-55" dirty="0"/>
              <a:t>of</a:t>
            </a:r>
            <a:r>
              <a:rPr sz="2900" spc="-210" dirty="0"/>
              <a:t> </a:t>
            </a:r>
            <a:r>
              <a:rPr sz="2900" spc="-80" dirty="0"/>
              <a:t>data </a:t>
            </a:r>
            <a:r>
              <a:rPr sz="2900" spc="-790" dirty="0"/>
              <a:t> </a:t>
            </a:r>
            <a:r>
              <a:rPr sz="2900" spc="-90" dirty="0"/>
              <a:t>points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010666" y="1950973"/>
            <a:ext cx="7500620" cy="27641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313690" indent="-419100" algn="just">
              <a:lnSpc>
                <a:spcPts val="3360"/>
              </a:lnSpc>
              <a:spcBef>
                <a:spcPts val="409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Let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B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be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two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groups of observations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 let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x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y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be arbitrary data points in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77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B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282834"/>
                </a:solidFill>
                <a:latin typeface="Arial MT"/>
                <a:cs typeface="Arial MT"/>
              </a:rPr>
              <a:t>respectively.</a:t>
            </a:r>
            <a:endParaRPr sz="2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29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90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d(x,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y)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denote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distance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between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x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282834"/>
                </a:solidFill>
                <a:latin typeface="Arial MT"/>
                <a:cs typeface="Arial MT"/>
              </a:rPr>
              <a:t>y.</a:t>
            </a:r>
            <a:endParaRPr sz="2800">
              <a:latin typeface="Arial MT"/>
              <a:cs typeface="Arial MT"/>
            </a:endParaRPr>
          </a:p>
          <a:p>
            <a:pPr marL="431800" marR="38735" indent="-419100" algn="just">
              <a:lnSpc>
                <a:spcPts val="3360"/>
              </a:lnSpc>
              <a:spcBef>
                <a:spcPts val="66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3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d(A,B)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8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distance between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groups</a:t>
            </a:r>
            <a:r>
              <a:rPr sz="2800" spc="-14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800" spc="-77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B.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420115"/>
            <a:ext cx="3968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M</a:t>
            </a:r>
            <a:r>
              <a:rPr sz="3200" spc="-114" dirty="0"/>
              <a:t>ea</a:t>
            </a:r>
            <a:r>
              <a:rPr sz="3200" spc="-105" dirty="0"/>
              <a:t>s</a:t>
            </a:r>
            <a:r>
              <a:rPr sz="3200" spc="-114" dirty="0"/>
              <a:t>ur</a:t>
            </a:r>
            <a:r>
              <a:rPr sz="3200" spc="-5" dirty="0"/>
              <a:t>e</a:t>
            </a:r>
            <a:r>
              <a:rPr sz="3200" spc="-204" dirty="0"/>
              <a:t> </a:t>
            </a:r>
            <a:r>
              <a:rPr sz="3200" spc="-114" dirty="0"/>
              <a:t>o</a:t>
            </a:r>
            <a:r>
              <a:rPr sz="3200" spc="-5" dirty="0"/>
              <a:t>f</a:t>
            </a:r>
            <a:r>
              <a:rPr sz="3200" spc="-200" dirty="0"/>
              <a:t> </a:t>
            </a:r>
            <a:r>
              <a:rPr sz="3200" spc="-114" dirty="0"/>
              <a:t>di</a:t>
            </a:r>
            <a:r>
              <a:rPr sz="3200" spc="-105" dirty="0"/>
              <a:t>ss</a:t>
            </a:r>
            <a:r>
              <a:rPr sz="3200" spc="-114" dirty="0"/>
              <a:t>i</a:t>
            </a:r>
            <a:r>
              <a:rPr sz="3200" spc="-110" dirty="0"/>
              <a:t>m</a:t>
            </a:r>
            <a:r>
              <a:rPr sz="3200" spc="-105" dirty="0"/>
              <a:t>i</a:t>
            </a:r>
            <a:r>
              <a:rPr sz="3200" spc="-114" dirty="0"/>
              <a:t>la</a:t>
            </a:r>
            <a:r>
              <a:rPr sz="3200" spc="-105" dirty="0"/>
              <a:t>ri</a:t>
            </a:r>
            <a:r>
              <a:rPr sz="3200" spc="-110" dirty="0"/>
              <a:t>t</a:t>
            </a:r>
            <a:r>
              <a:rPr sz="3200" spc="-5" dirty="0"/>
              <a:t>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51230" y="1068578"/>
            <a:ext cx="7531734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00"/>
              </a:lnSpc>
              <a:spcBef>
                <a:spcPts val="10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1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Complete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linkage clustering.</a:t>
            </a:r>
            <a:endParaRPr sz="2000">
              <a:latin typeface="Arial MT"/>
              <a:cs typeface="Arial MT"/>
            </a:endParaRPr>
          </a:p>
          <a:p>
            <a:pPr marL="958215" indent="-450850">
              <a:lnSpc>
                <a:spcPts val="2300"/>
              </a:lnSpc>
              <a:buClr>
                <a:srgbClr val="93A199"/>
              </a:buClr>
              <a:buSzPct val="120000"/>
              <a:buChar char="○"/>
              <a:tabLst>
                <a:tab pos="958215" algn="l"/>
                <a:tab pos="958850" algn="l"/>
                <a:tab pos="3371850" algn="l"/>
              </a:tabLst>
            </a:pP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d(A,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B)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=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ma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x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{d(x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,</a:t>
            </a:r>
            <a:r>
              <a:rPr sz="20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y)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	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x</a:t>
            </a:r>
            <a:r>
              <a:rPr sz="20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&gt;</a:t>
            </a:r>
            <a:r>
              <a:rPr sz="2000" spc="-1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A,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&gt;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B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}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889000" indent="-381000">
              <a:lnSpc>
                <a:spcPct val="100000"/>
              </a:lnSpc>
              <a:buClr>
                <a:srgbClr val="93A199"/>
              </a:buClr>
              <a:buSzPct val="120000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also</a:t>
            </a:r>
            <a:r>
              <a:rPr sz="20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known</a:t>
            </a:r>
            <a:r>
              <a:rPr sz="20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as farthest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neighbour</a:t>
            </a:r>
            <a:r>
              <a:rPr sz="20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clustering.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3A199"/>
              </a:buClr>
              <a:buFont typeface="Arial MT"/>
              <a:buChar char="○"/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ts val="3500"/>
              </a:lnSpc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14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Single</a:t>
            </a:r>
            <a:r>
              <a:rPr sz="20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linkage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endParaRPr sz="2000">
              <a:latin typeface="Arial MT"/>
              <a:cs typeface="Arial MT"/>
            </a:endParaRPr>
          </a:p>
          <a:p>
            <a:pPr marL="889000" indent="-381000">
              <a:lnSpc>
                <a:spcPts val="2300"/>
              </a:lnSpc>
              <a:buClr>
                <a:srgbClr val="93A199"/>
              </a:buClr>
              <a:buSzPct val="120000"/>
              <a:buChar char="○"/>
              <a:tabLst>
                <a:tab pos="888365" algn="l"/>
                <a:tab pos="889000" algn="l"/>
                <a:tab pos="323088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d(A,B) =</a:t>
            </a:r>
            <a:r>
              <a:rPr sz="20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min{d(x,</a:t>
            </a:r>
            <a:r>
              <a:rPr sz="20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y)	x</a:t>
            </a:r>
            <a:r>
              <a:rPr sz="20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&gt;</a:t>
            </a:r>
            <a:r>
              <a:rPr sz="2000" spc="-1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A,</a:t>
            </a:r>
            <a:r>
              <a:rPr sz="20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y</a:t>
            </a:r>
            <a:r>
              <a:rPr sz="20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&gt;</a:t>
            </a:r>
            <a:r>
              <a:rPr sz="20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B}.</a:t>
            </a:r>
            <a:endParaRPr sz="2000">
              <a:latin typeface="Arial MT"/>
              <a:cs typeface="Arial MT"/>
            </a:endParaRPr>
          </a:p>
          <a:p>
            <a:pPr marL="889000" indent="-381000">
              <a:lnSpc>
                <a:spcPct val="100000"/>
              </a:lnSpc>
              <a:buClr>
                <a:srgbClr val="93A199"/>
              </a:buClr>
              <a:buSzPct val="120000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The method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also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known</a:t>
            </a:r>
            <a:r>
              <a:rPr sz="20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as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nearest</a:t>
            </a:r>
            <a:r>
              <a:rPr sz="20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neighbour</a:t>
            </a:r>
            <a:r>
              <a:rPr sz="20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clustering.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Average</a:t>
            </a:r>
            <a:r>
              <a:rPr sz="20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linkage</a:t>
            </a:r>
            <a:r>
              <a:rPr sz="20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6530" y="5234432"/>
            <a:ext cx="71761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208279" indent="-381000">
              <a:lnSpc>
                <a:spcPct val="100000"/>
              </a:lnSpc>
              <a:spcBef>
                <a:spcPts val="95"/>
              </a:spcBef>
              <a:buClr>
                <a:srgbClr val="93A199"/>
              </a:buClr>
              <a:buSzPct val="120000"/>
              <a:buChar char="○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Where |A|</a:t>
            </a:r>
            <a:r>
              <a:rPr sz="20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and |B|</a:t>
            </a:r>
            <a:r>
              <a:rPr sz="20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respectively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number</a:t>
            </a:r>
            <a:r>
              <a:rPr sz="20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elements </a:t>
            </a:r>
            <a:r>
              <a:rPr sz="2000" spc="-54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000" spc="-1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000" spc="-114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and B.</a:t>
            </a:r>
            <a:endParaRPr sz="2000">
              <a:latin typeface="Arial MT"/>
              <a:cs typeface="Arial MT"/>
            </a:endParaRPr>
          </a:p>
          <a:p>
            <a:pPr marL="393700" marR="5080" indent="-381000">
              <a:lnSpc>
                <a:spcPct val="100000"/>
              </a:lnSpc>
              <a:buClr>
                <a:srgbClr val="93A199"/>
              </a:buClr>
              <a:buSzPct val="120000"/>
              <a:buChar char="○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It is also known as UPGMA (Unweighted Pair Group 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Method </a:t>
            </a:r>
            <a:r>
              <a:rPr sz="2000" spc="-54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with</a:t>
            </a:r>
            <a:r>
              <a:rPr sz="2000" spc="-114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Arithmetic Mean).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155" y="4577334"/>
            <a:ext cx="2985516" cy="5760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11" y="1984248"/>
            <a:ext cx="3052709" cy="9532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7858" y="2103120"/>
            <a:ext cx="8555355" cy="2348230"/>
            <a:chOff x="387858" y="2103120"/>
            <a:chExt cx="8555355" cy="23482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424" y="2103120"/>
              <a:ext cx="2877203" cy="834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858" y="2937510"/>
              <a:ext cx="8554974" cy="9791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858" y="3916680"/>
              <a:ext cx="8554974" cy="5341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48182" y="4844288"/>
            <a:ext cx="22523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Complete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linkage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clustering.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0578" y="4844288"/>
            <a:ext cx="1938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Single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linkage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clustering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419354"/>
            <a:ext cx="24466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10" dirty="0"/>
              <a:t>Di</a:t>
            </a:r>
            <a:r>
              <a:rPr sz="2900" spc="-105" dirty="0"/>
              <a:t>v</a:t>
            </a:r>
            <a:r>
              <a:rPr sz="2900" spc="-110" dirty="0"/>
              <a:t>i</a:t>
            </a:r>
            <a:r>
              <a:rPr sz="2900" spc="-100" dirty="0"/>
              <a:t>s</a:t>
            </a:r>
            <a:r>
              <a:rPr sz="2900" spc="-110" dirty="0"/>
              <a:t>i</a:t>
            </a:r>
            <a:r>
              <a:rPr sz="2900" spc="-105" dirty="0"/>
              <a:t>v</a:t>
            </a:r>
            <a:r>
              <a:rPr sz="2900" spc="-5" dirty="0"/>
              <a:t>e</a:t>
            </a:r>
            <a:r>
              <a:rPr sz="2900" spc="-185" dirty="0"/>
              <a:t> </a:t>
            </a:r>
            <a:r>
              <a:rPr sz="2900" spc="-110" dirty="0"/>
              <a:t>met</a:t>
            </a:r>
            <a:r>
              <a:rPr sz="2900" spc="-105" dirty="0"/>
              <a:t>h</a:t>
            </a:r>
            <a:r>
              <a:rPr sz="2900" spc="-110" dirty="0"/>
              <a:t>o</a:t>
            </a:r>
            <a:r>
              <a:rPr sz="2900" spc="-5" dirty="0"/>
              <a:t>d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0108" y="1135380"/>
            <a:ext cx="7574280" cy="47396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31800" marR="5080" indent="-419100" algn="just">
              <a:lnSpc>
                <a:spcPts val="3120"/>
              </a:lnSpc>
              <a:spcBef>
                <a:spcPts val="605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5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divisive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starts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at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top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at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each </a:t>
            </a:r>
            <a:r>
              <a:rPr sz="2600" spc="-7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level recursively split one of the existing clusters 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at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that</a:t>
            </a:r>
            <a:r>
              <a:rPr sz="26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level into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two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new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clusters.</a:t>
            </a:r>
            <a:endParaRPr sz="2600" dirty="0">
              <a:latin typeface="Arial MT"/>
              <a:cs typeface="Arial MT"/>
            </a:endParaRPr>
          </a:p>
          <a:p>
            <a:pPr marL="431165" marR="201930" indent="-419100">
              <a:lnSpc>
                <a:spcPts val="3120"/>
              </a:lnSpc>
              <a:spcBef>
                <a:spcPts val="600"/>
              </a:spcBef>
              <a:tabLst>
                <a:tab pos="3444875" algn="l"/>
              </a:tabLst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If there are N observations in the dataset,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then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th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divi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iv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me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tho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wil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l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prod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uce</a:t>
            </a:r>
            <a:r>
              <a:rPr sz="26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N </a:t>
            </a:r>
            <a:r>
              <a:rPr sz="2600" spc="-1085" dirty="0">
                <a:solidFill>
                  <a:srgbClr val="282834"/>
                </a:solidFill>
                <a:latin typeface="Arial MT"/>
                <a:cs typeface="Arial MT"/>
              </a:rPr>
              <a:t>−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1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lev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l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in 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282834"/>
                </a:solidFill>
                <a:latin typeface="Arial MT"/>
                <a:cs typeface="Arial MT"/>
              </a:rPr>
              <a:t>hierarchy.</a:t>
            </a:r>
            <a:endParaRPr sz="2600" dirty="0">
              <a:latin typeface="Arial MT"/>
              <a:cs typeface="Arial MT"/>
            </a:endParaRPr>
          </a:p>
          <a:p>
            <a:pPr marL="431800" marR="339090" indent="-419100">
              <a:lnSpc>
                <a:spcPts val="3120"/>
              </a:lnSpc>
              <a:spcBef>
                <a:spcPts val="60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split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is chosen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to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produce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two new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groups </a:t>
            </a:r>
            <a:r>
              <a:rPr sz="2600" spc="-7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with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largest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“between-group</a:t>
            </a:r>
            <a:r>
              <a:rPr sz="26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dissimilarity”.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Each nonterminal</a:t>
            </a:r>
            <a:r>
              <a:rPr sz="26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node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has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two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daughter</a:t>
            </a:r>
            <a:r>
              <a:rPr sz="26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nodes.</a:t>
            </a:r>
            <a:endParaRPr sz="2600" dirty="0">
              <a:latin typeface="Arial MT"/>
              <a:cs typeface="Arial MT"/>
            </a:endParaRPr>
          </a:p>
          <a:p>
            <a:pPr marL="431800" marR="647700" indent="-419100">
              <a:lnSpc>
                <a:spcPts val="3120"/>
              </a:lnSpc>
              <a:spcBef>
                <a:spcPts val="62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two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daughters</a:t>
            </a:r>
            <a:r>
              <a:rPr sz="2600" spc="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represent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two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groups </a:t>
            </a:r>
            <a:r>
              <a:rPr sz="2600" spc="-70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resulting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from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split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parent.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8750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9144000" y="0"/>
                </a:moveTo>
                <a:lnTo>
                  <a:pt x="0" y="0"/>
                </a:lnTo>
                <a:lnTo>
                  <a:pt x="0" y="982979"/>
                </a:lnTo>
                <a:lnTo>
                  <a:pt x="9144000" y="9829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79" y="1257300"/>
            <a:ext cx="810260" cy="1752600"/>
            <a:chOff x="335279" y="1257300"/>
            <a:chExt cx="810260" cy="175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79" y="1257300"/>
              <a:ext cx="30480" cy="533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79" y="1303019"/>
              <a:ext cx="38100" cy="152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179" y="1318260"/>
              <a:ext cx="38100" cy="152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2989" y="133350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3809" y="3810"/>
                  </a:moveTo>
                  <a:lnTo>
                    <a:pt x="3809" y="3810"/>
                  </a:lnTo>
                </a:path>
              </a:pathLst>
            </a:custGeom>
            <a:ln w="7620">
              <a:solidFill>
                <a:srgbClr val="1A3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3470" y="133350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3809" y="3810"/>
                  </a:moveTo>
                  <a:lnTo>
                    <a:pt x="3809" y="3810"/>
                  </a:lnTo>
                </a:path>
              </a:pathLst>
            </a:custGeom>
            <a:ln w="7620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179" y="1344930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19" h="15240">
                  <a:moveTo>
                    <a:pt x="0" y="0"/>
                  </a:moveTo>
                  <a:lnTo>
                    <a:pt x="7619" y="0"/>
                  </a:lnTo>
                </a:path>
                <a:path w="7619" h="15240">
                  <a:moveTo>
                    <a:pt x="0" y="7620"/>
                  </a:moveTo>
                  <a:lnTo>
                    <a:pt x="7619" y="7620"/>
                  </a:lnTo>
                </a:path>
                <a:path w="7619" h="15240">
                  <a:moveTo>
                    <a:pt x="0" y="15239"/>
                  </a:moveTo>
                  <a:lnTo>
                    <a:pt x="7619" y="15239"/>
                  </a:lnTo>
                </a:path>
              </a:pathLst>
            </a:custGeom>
            <a:ln w="7620">
              <a:solidFill>
                <a:srgbClr val="1A3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9179" y="1367789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19" h="7619">
                  <a:moveTo>
                    <a:pt x="0" y="0"/>
                  </a:moveTo>
                  <a:lnTo>
                    <a:pt x="7619" y="0"/>
                  </a:lnTo>
                </a:path>
                <a:path w="7619" h="7619">
                  <a:moveTo>
                    <a:pt x="0" y="7620"/>
                  </a:moveTo>
                  <a:lnTo>
                    <a:pt x="7619" y="7620"/>
                  </a:lnTo>
                </a:path>
              </a:pathLst>
            </a:custGeom>
            <a:ln w="7620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279" y="1341119"/>
              <a:ext cx="810006" cy="166878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44590" y="1466850"/>
            <a:ext cx="902969" cy="1371600"/>
            <a:chOff x="6244590" y="1466850"/>
            <a:chExt cx="902969" cy="13716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8702" y="1466850"/>
              <a:ext cx="402336" cy="1173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87084" y="1588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146" y="0"/>
                  </a:lnTo>
                </a:path>
              </a:pathLst>
            </a:custGeom>
            <a:ln w="8382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5466" y="1584197"/>
              <a:ext cx="385572" cy="15925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37273" y="170154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190" y="4190"/>
                  </a:moveTo>
                  <a:lnTo>
                    <a:pt x="4190" y="4190"/>
                  </a:lnTo>
                </a:path>
              </a:pathLst>
            </a:custGeom>
            <a:ln w="8382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8702" y="1500378"/>
              <a:ext cx="768858" cy="3268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88252" y="1739265"/>
              <a:ext cx="193040" cy="92710"/>
            </a:xfrm>
            <a:custGeom>
              <a:avLst/>
              <a:gdLst/>
              <a:ahLst/>
              <a:cxnLst/>
              <a:rect l="l" t="t" r="r" b="b"/>
              <a:pathLst>
                <a:path w="193040" h="92710">
                  <a:moveTo>
                    <a:pt x="176022" y="0"/>
                  </a:moveTo>
                  <a:lnTo>
                    <a:pt x="192786" y="0"/>
                  </a:lnTo>
                </a:path>
                <a:path w="193040" h="92710">
                  <a:moveTo>
                    <a:pt x="0" y="92202"/>
                  </a:moveTo>
                  <a:lnTo>
                    <a:pt x="8381" y="92202"/>
                  </a:lnTo>
                </a:path>
              </a:pathLst>
            </a:custGeom>
            <a:ln w="8382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4590" y="1735074"/>
              <a:ext cx="902969" cy="72923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496050" y="246011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146" y="0"/>
                  </a:lnTo>
                </a:path>
              </a:pathLst>
            </a:custGeom>
            <a:ln w="8382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118" y="2455925"/>
              <a:ext cx="796290" cy="3352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0320" y="2791205"/>
              <a:ext cx="75437" cy="83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9578" y="2791205"/>
              <a:ext cx="536448" cy="2514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05016" y="2820542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09">
                  <a:moveTo>
                    <a:pt x="0" y="0"/>
                  </a:moveTo>
                  <a:lnTo>
                    <a:pt x="67055" y="0"/>
                  </a:lnTo>
                </a:path>
              </a:pathLst>
            </a:custGeom>
            <a:ln w="8382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1038" y="2816352"/>
              <a:ext cx="276605" cy="2209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92352" y="1280160"/>
            <a:ext cx="940308" cy="678179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5980176" y="1560194"/>
            <a:ext cx="6985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6858">
            <a:solidFill>
              <a:srgbClr val="62C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35889" y="201421"/>
            <a:ext cx="6882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 is </a:t>
            </a:r>
            <a:r>
              <a:rPr sz="3600" dirty="0"/>
              <a:t>a </a:t>
            </a:r>
            <a:r>
              <a:rPr sz="3600" spc="-5" dirty="0"/>
              <a:t>natural grouping among </a:t>
            </a:r>
            <a:r>
              <a:rPr sz="3600" spc="-990" dirty="0"/>
              <a:t> </a:t>
            </a:r>
            <a:r>
              <a:rPr sz="3600" dirty="0"/>
              <a:t>these</a:t>
            </a:r>
            <a:r>
              <a:rPr sz="3600" spc="-25" dirty="0"/>
              <a:t> </a:t>
            </a:r>
            <a:r>
              <a:rPr sz="3600" spc="-5" dirty="0"/>
              <a:t>objects?</a:t>
            </a:r>
            <a:endParaRPr sz="3600"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04359" y="1318260"/>
            <a:ext cx="815339" cy="17487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30133" y="1195577"/>
            <a:ext cx="920496" cy="166192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79726" y="1373886"/>
            <a:ext cx="1008126" cy="149809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69814" y="1021841"/>
            <a:ext cx="726186" cy="224104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94626" y="1740407"/>
            <a:ext cx="486155" cy="11033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35679" y="1730501"/>
            <a:ext cx="720851" cy="118948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92352" y="1958339"/>
            <a:ext cx="921247" cy="94716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0" y="3531108"/>
            <a:ext cx="9144000" cy="386080"/>
          </a:xfrm>
          <a:custGeom>
            <a:avLst/>
            <a:gdLst/>
            <a:ahLst/>
            <a:cxnLst/>
            <a:rect l="l" t="t" r="r" b="b"/>
            <a:pathLst>
              <a:path w="9144000" h="386079">
                <a:moveTo>
                  <a:pt x="9144000" y="0"/>
                </a:moveTo>
                <a:lnTo>
                  <a:pt x="0" y="0"/>
                </a:lnTo>
                <a:lnTo>
                  <a:pt x="0" y="385572"/>
                </a:lnTo>
                <a:lnTo>
                  <a:pt x="9144000" y="385572"/>
                </a:lnTo>
                <a:lnTo>
                  <a:pt x="91440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66340" y="3299205"/>
            <a:ext cx="469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D1523B"/>
                </a:solidFill>
                <a:latin typeface="Arial MT"/>
                <a:cs typeface="Arial MT"/>
              </a:rPr>
              <a:t>Clustering</a:t>
            </a:r>
            <a:r>
              <a:rPr sz="3600" spc="-55" dirty="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D1523B"/>
                </a:solidFill>
                <a:latin typeface="Arial MT"/>
                <a:cs typeface="Arial MT"/>
              </a:rPr>
              <a:t>is</a:t>
            </a:r>
            <a:r>
              <a:rPr sz="3600" spc="-45" dirty="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D1523B"/>
                </a:solidFill>
                <a:latin typeface="Arial MT"/>
                <a:cs typeface="Arial MT"/>
              </a:rPr>
              <a:t>subjective</a:t>
            </a:r>
            <a:endParaRPr sz="3600" dirty="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916679"/>
            <a:ext cx="9144000" cy="2941320"/>
            <a:chOff x="0" y="3916679"/>
            <a:chExt cx="9144000" cy="2941320"/>
          </a:xfrm>
        </p:grpSpPr>
        <p:sp>
          <p:nvSpPr>
            <p:cNvPr id="38" name="object 38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976" y="4258055"/>
              <a:ext cx="1714500" cy="638175"/>
            </a:xfrm>
            <a:custGeom>
              <a:avLst/>
              <a:gdLst/>
              <a:ahLst/>
              <a:cxnLst/>
              <a:rect l="l" t="t" r="r" b="b"/>
              <a:pathLst>
                <a:path w="1714500" h="638175">
                  <a:moveTo>
                    <a:pt x="1714500" y="0"/>
                  </a:moveTo>
                  <a:lnTo>
                    <a:pt x="0" y="0"/>
                  </a:lnTo>
                  <a:lnTo>
                    <a:pt x="0" y="637794"/>
                  </a:lnTo>
                  <a:lnTo>
                    <a:pt x="1714500" y="637794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1355" y="4250435"/>
              <a:ext cx="1731010" cy="645795"/>
            </a:xfrm>
            <a:custGeom>
              <a:avLst/>
              <a:gdLst/>
              <a:ahLst/>
              <a:cxnLst/>
              <a:rect l="l" t="t" r="r" b="b"/>
              <a:pathLst>
                <a:path w="1731010" h="645795">
                  <a:moveTo>
                    <a:pt x="1730502" y="0"/>
                  </a:moveTo>
                  <a:lnTo>
                    <a:pt x="0" y="0"/>
                  </a:lnTo>
                  <a:lnTo>
                    <a:pt x="0" y="645413"/>
                  </a:lnTo>
                  <a:lnTo>
                    <a:pt x="16001" y="645413"/>
                  </a:lnTo>
                  <a:lnTo>
                    <a:pt x="16001" y="15239"/>
                  </a:lnTo>
                  <a:lnTo>
                    <a:pt x="7620" y="15239"/>
                  </a:lnTo>
                  <a:lnTo>
                    <a:pt x="16001" y="7619"/>
                  </a:lnTo>
                  <a:lnTo>
                    <a:pt x="1730502" y="7619"/>
                  </a:lnTo>
                  <a:lnTo>
                    <a:pt x="1730502" y="0"/>
                  </a:lnTo>
                  <a:close/>
                </a:path>
                <a:path w="1731010" h="645795">
                  <a:moveTo>
                    <a:pt x="1714500" y="7619"/>
                  </a:moveTo>
                  <a:lnTo>
                    <a:pt x="1714500" y="645413"/>
                  </a:lnTo>
                  <a:lnTo>
                    <a:pt x="1730502" y="645413"/>
                  </a:lnTo>
                  <a:lnTo>
                    <a:pt x="1730502" y="15239"/>
                  </a:lnTo>
                  <a:lnTo>
                    <a:pt x="1722120" y="15239"/>
                  </a:lnTo>
                  <a:lnTo>
                    <a:pt x="1714500" y="7619"/>
                  </a:lnTo>
                  <a:close/>
                </a:path>
                <a:path w="1731010" h="645795">
                  <a:moveTo>
                    <a:pt x="16001" y="7619"/>
                  </a:moveTo>
                  <a:lnTo>
                    <a:pt x="7620" y="15239"/>
                  </a:lnTo>
                  <a:lnTo>
                    <a:pt x="16001" y="15239"/>
                  </a:lnTo>
                  <a:lnTo>
                    <a:pt x="16001" y="7619"/>
                  </a:lnTo>
                  <a:close/>
                </a:path>
                <a:path w="1731010" h="645795">
                  <a:moveTo>
                    <a:pt x="1714500" y="7619"/>
                  </a:moveTo>
                  <a:lnTo>
                    <a:pt x="16001" y="7619"/>
                  </a:lnTo>
                  <a:lnTo>
                    <a:pt x="16001" y="15239"/>
                  </a:lnTo>
                  <a:lnTo>
                    <a:pt x="1714500" y="15239"/>
                  </a:lnTo>
                  <a:lnTo>
                    <a:pt x="1714500" y="7619"/>
                  </a:lnTo>
                  <a:close/>
                </a:path>
                <a:path w="1731010" h="645795">
                  <a:moveTo>
                    <a:pt x="1730502" y="7619"/>
                  </a:moveTo>
                  <a:lnTo>
                    <a:pt x="1714500" y="7619"/>
                  </a:lnTo>
                  <a:lnTo>
                    <a:pt x="1722120" y="15239"/>
                  </a:lnTo>
                  <a:lnTo>
                    <a:pt x="1730502" y="15239"/>
                  </a:lnTo>
                  <a:lnTo>
                    <a:pt x="1730502" y="7619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03882" y="4258055"/>
              <a:ext cx="1714500" cy="638175"/>
            </a:xfrm>
            <a:custGeom>
              <a:avLst/>
              <a:gdLst/>
              <a:ahLst/>
              <a:cxnLst/>
              <a:rect l="l" t="t" r="r" b="b"/>
              <a:pathLst>
                <a:path w="1714500" h="638175">
                  <a:moveTo>
                    <a:pt x="1714499" y="0"/>
                  </a:moveTo>
                  <a:lnTo>
                    <a:pt x="0" y="0"/>
                  </a:lnTo>
                  <a:lnTo>
                    <a:pt x="0" y="637794"/>
                  </a:lnTo>
                  <a:lnTo>
                    <a:pt x="1714499" y="637794"/>
                  </a:lnTo>
                  <a:lnTo>
                    <a:pt x="1714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0" y="4250435"/>
              <a:ext cx="1731010" cy="645795"/>
            </a:xfrm>
            <a:custGeom>
              <a:avLst/>
              <a:gdLst/>
              <a:ahLst/>
              <a:cxnLst/>
              <a:rect l="l" t="t" r="r" b="b"/>
              <a:pathLst>
                <a:path w="1731010" h="645795">
                  <a:moveTo>
                    <a:pt x="1730502" y="0"/>
                  </a:moveTo>
                  <a:lnTo>
                    <a:pt x="0" y="0"/>
                  </a:lnTo>
                  <a:lnTo>
                    <a:pt x="0" y="645413"/>
                  </a:lnTo>
                  <a:lnTo>
                    <a:pt x="16001" y="645413"/>
                  </a:lnTo>
                  <a:lnTo>
                    <a:pt x="16001" y="15239"/>
                  </a:lnTo>
                  <a:lnTo>
                    <a:pt x="8381" y="15239"/>
                  </a:lnTo>
                  <a:lnTo>
                    <a:pt x="16001" y="7619"/>
                  </a:lnTo>
                  <a:lnTo>
                    <a:pt x="1730502" y="7619"/>
                  </a:lnTo>
                  <a:lnTo>
                    <a:pt x="1730502" y="0"/>
                  </a:lnTo>
                  <a:close/>
                </a:path>
                <a:path w="1731010" h="645795">
                  <a:moveTo>
                    <a:pt x="1714500" y="7619"/>
                  </a:moveTo>
                  <a:lnTo>
                    <a:pt x="1714500" y="645413"/>
                  </a:lnTo>
                  <a:lnTo>
                    <a:pt x="1730502" y="645413"/>
                  </a:lnTo>
                  <a:lnTo>
                    <a:pt x="1730502" y="15239"/>
                  </a:lnTo>
                  <a:lnTo>
                    <a:pt x="1722882" y="15239"/>
                  </a:lnTo>
                  <a:lnTo>
                    <a:pt x="1714500" y="7619"/>
                  </a:lnTo>
                  <a:close/>
                </a:path>
                <a:path w="1731010" h="645795">
                  <a:moveTo>
                    <a:pt x="16001" y="7619"/>
                  </a:moveTo>
                  <a:lnTo>
                    <a:pt x="8381" y="15239"/>
                  </a:lnTo>
                  <a:lnTo>
                    <a:pt x="16001" y="15239"/>
                  </a:lnTo>
                  <a:lnTo>
                    <a:pt x="16001" y="7619"/>
                  </a:lnTo>
                  <a:close/>
                </a:path>
                <a:path w="1731010" h="645795">
                  <a:moveTo>
                    <a:pt x="1714500" y="7619"/>
                  </a:moveTo>
                  <a:lnTo>
                    <a:pt x="16001" y="7619"/>
                  </a:lnTo>
                  <a:lnTo>
                    <a:pt x="16001" y="15239"/>
                  </a:lnTo>
                  <a:lnTo>
                    <a:pt x="1714500" y="15239"/>
                  </a:lnTo>
                  <a:lnTo>
                    <a:pt x="1714500" y="7619"/>
                  </a:lnTo>
                  <a:close/>
                </a:path>
                <a:path w="1731010" h="645795">
                  <a:moveTo>
                    <a:pt x="1730502" y="7619"/>
                  </a:moveTo>
                  <a:lnTo>
                    <a:pt x="1714500" y="7619"/>
                  </a:lnTo>
                  <a:lnTo>
                    <a:pt x="1722882" y="15239"/>
                  </a:lnTo>
                  <a:lnTo>
                    <a:pt x="1730502" y="15239"/>
                  </a:lnTo>
                  <a:lnTo>
                    <a:pt x="1730502" y="7619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6182" y="4258055"/>
              <a:ext cx="1714500" cy="638175"/>
            </a:xfrm>
            <a:custGeom>
              <a:avLst/>
              <a:gdLst/>
              <a:ahLst/>
              <a:cxnLst/>
              <a:rect l="l" t="t" r="r" b="b"/>
              <a:pathLst>
                <a:path w="1714500" h="638175">
                  <a:moveTo>
                    <a:pt x="1714500" y="0"/>
                  </a:moveTo>
                  <a:lnTo>
                    <a:pt x="0" y="0"/>
                  </a:lnTo>
                  <a:lnTo>
                    <a:pt x="0" y="637794"/>
                  </a:lnTo>
                  <a:lnTo>
                    <a:pt x="1714500" y="637794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57800" y="4250435"/>
              <a:ext cx="1731010" cy="645795"/>
            </a:xfrm>
            <a:custGeom>
              <a:avLst/>
              <a:gdLst/>
              <a:ahLst/>
              <a:cxnLst/>
              <a:rect l="l" t="t" r="r" b="b"/>
              <a:pathLst>
                <a:path w="1731009" h="645795">
                  <a:moveTo>
                    <a:pt x="1730502" y="0"/>
                  </a:moveTo>
                  <a:lnTo>
                    <a:pt x="0" y="0"/>
                  </a:lnTo>
                  <a:lnTo>
                    <a:pt x="0" y="645413"/>
                  </a:lnTo>
                  <a:lnTo>
                    <a:pt x="16001" y="645413"/>
                  </a:lnTo>
                  <a:lnTo>
                    <a:pt x="16001" y="15239"/>
                  </a:lnTo>
                  <a:lnTo>
                    <a:pt x="8382" y="15239"/>
                  </a:lnTo>
                  <a:lnTo>
                    <a:pt x="16001" y="7619"/>
                  </a:lnTo>
                  <a:lnTo>
                    <a:pt x="1730502" y="7619"/>
                  </a:lnTo>
                  <a:lnTo>
                    <a:pt x="1730502" y="0"/>
                  </a:lnTo>
                  <a:close/>
                </a:path>
                <a:path w="1731009" h="645795">
                  <a:moveTo>
                    <a:pt x="1714500" y="7619"/>
                  </a:moveTo>
                  <a:lnTo>
                    <a:pt x="1714500" y="645413"/>
                  </a:lnTo>
                  <a:lnTo>
                    <a:pt x="1730502" y="645413"/>
                  </a:lnTo>
                  <a:lnTo>
                    <a:pt x="1730502" y="15239"/>
                  </a:lnTo>
                  <a:lnTo>
                    <a:pt x="1722881" y="15239"/>
                  </a:lnTo>
                  <a:lnTo>
                    <a:pt x="1714500" y="7619"/>
                  </a:lnTo>
                  <a:close/>
                </a:path>
                <a:path w="1731009" h="645795">
                  <a:moveTo>
                    <a:pt x="16001" y="7619"/>
                  </a:moveTo>
                  <a:lnTo>
                    <a:pt x="8382" y="15239"/>
                  </a:lnTo>
                  <a:lnTo>
                    <a:pt x="16001" y="15239"/>
                  </a:lnTo>
                  <a:lnTo>
                    <a:pt x="16001" y="7619"/>
                  </a:lnTo>
                  <a:close/>
                </a:path>
                <a:path w="1731009" h="645795">
                  <a:moveTo>
                    <a:pt x="1714500" y="7619"/>
                  </a:moveTo>
                  <a:lnTo>
                    <a:pt x="16001" y="7619"/>
                  </a:lnTo>
                  <a:lnTo>
                    <a:pt x="16001" y="15239"/>
                  </a:lnTo>
                  <a:lnTo>
                    <a:pt x="1714500" y="15239"/>
                  </a:lnTo>
                  <a:lnTo>
                    <a:pt x="1714500" y="7619"/>
                  </a:lnTo>
                  <a:close/>
                </a:path>
                <a:path w="1731009" h="645795">
                  <a:moveTo>
                    <a:pt x="1730502" y="7619"/>
                  </a:moveTo>
                  <a:lnTo>
                    <a:pt x="1714500" y="7619"/>
                  </a:lnTo>
                  <a:lnTo>
                    <a:pt x="1722881" y="15239"/>
                  </a:lnTo>
                  <a:lnTo>
                    <a:pt x="1730502" y="15239"/>
                  </a:lnTo>
                  <a:lnTo>
                    <a:pt x="1730502" y="7619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80326" y="4258055"/>
              <a:ext cx="1714500" cy="638175"/>
            </a:xfrm>
            <a:custGeom>
              <a:avLst/>
              <a:gdLst/>
              <a:ahLst/>
              <a:cxnLst/>
              <a:rect l="l" t="t" r="r" b="b"/>
              <a:pathLst>
                <a:path w="1714500" h="638175">
                  <a:moveTo>
                    <a:pt x="1714500" y="0"/>
                  </a:moveTo>
                  <a:lnTo>
                    <a:pt x="0" y="0"/>
                  </a:lnTo>
                  <a:lnTo>
                    <a:pt x="0" y="637794"/>
                  </a:lnTo>
                  <a:lnTo>
                    <a:pt x="1714500" y="637794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2706" y="4250435"/>
              <a:ext cx="1731010" cy="645795"/>
            </a:xfrm>
            <a:custGeom>
              <a:avLst/>
              <a:gdLst/>
              <a:ahLst/>
              <a:cxnLst/>
              <a:rect l="l" t="t" r="r" b="b"/>
              <a:pathLst>
                <a:path w="1731009" h="645795">
                  <a:moveTo>
                    <a:pt x="1730502" y="0"/>
                  </a:moveTo>
                  <a:lnTo>
                    <a:pt x="0" y="0"/>
                  </a:lnTo>
                  <a:lnTo>
                    <a:pt x="0" y="645413"/>
                  </a:lnTo>
                  <a:lnTo>
                    <a:pt x="16001" y="645413"/>
                  </a:lnTo>
                  <a:lnTo>
                    <a:pt x="16001" y="15239"/>
                  </a:lnTo>
                  <a:lnTo>
                    <a:pt x="7620" y="15239"/>
                  </a:lnTo>
                  <a:lnTo>
                    <a:pt x="16001" y="7619"/>
                  </a:lnTo>
                  <a:lnTo>
                    <a:pt x="1730502" y="7619"/>
                  </a:lnTo>
                  <a:lnTo>
                    <a:pt x="1730502" y="0"/>
                  </a:lnTo>
                  <a:close/>
                </a:path>
                <a:path w="1731009" h="645795">
                  <a:moveTo>
                    <a:pt x="1714500" y="7619"/>
                  </a:moveTo>
                  <a:lnTo>
                    <a:pt x="1714500" y="645413"/>
                  </a:lnTo>
                  <a:lnTo>
                    <a:pt x="1730502" y="645413"/>
                  </a:lnTo>
                  <a:lnTo>
                    <a:pt x="1730502" y="15239"/>
                  </a:lnTo>
                  <a:lnTo>
                    <a:pt x="1722120" y="15239"/>
                  </a:lnTo>
                  <a:lnTo>
                    <a:pt x="1714500" y="7619"/>
                  </a:lnTo>
                  <a:close/>
                </a:path>
                <a:path w="1731009" h="645795">
                  <a:moveTo>
                    <a:pt x="16001" y="7619"/>
                  </a:moveTo>
                  <a:lnTo>
                    <a:pt x="7620" y="15239"/>
                  </a:lnTo>
                  <a:lnTo>
                    <a:pt x="16001" y="15239"/>
                  </a:lnTo>
                  <a:lnTo>
                    <a:pt x="16001" y="7619"/>
                  </a:lnTo>
                  <a:close/>
                </a:path>
                <a:path w="1731009" h="645795">
                  <a:moveTo>
                    <a:pt x="1714500" y="7619"/>
                  </a:moveTo>
                  <a:lnTo>
                    <a:pt x="16001" y="7619"/>
                  </a:lnTo>
                  <a:lnTo>
                    <a:pt x="16001" y="15239"/>
                  </a:lnTo>
                  <a:lnTo>
                    <a:pt x="1714500" y="15239"/>
                  </a:lnTo>
                  <a:lnTo>
                    <a:pt x="1714500" y="7619"/>
                  </a:lnTo>
                  <a:close/>
                </a:path>
                <a:path w="1731009" h="645795">
                  <a:moveTo>
                    <a:pt x="1730502" y="7619"/>
                  </a:moveTo>
                  <a:lnTo>
                    <a:pt x="1714500" y="7619"/>
                  </a:lnTo>
                  <a:lnTo>
                    <a:pt x="1722120" y="15239"/>
                  </a:lnTo>
                  <a:lnTo>
                    <a:pt x="1730502" y="15239"/>
                  </a:lnTo>
                  <a:lnTo>
                    <a:pt x="1730502" y="7619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83535" y="4348733"/>
              <a:ext cx="533400" cy="547370"/>
            </a:xfrm>
            <a:custGeom>
              <a:avLst/>
              <a:gdLst/>
              <a:ahLst/>
              <a:cxnLst/>
              <a:rect l="l" t="t" r="r" b="b"/>
              <a:pathLst>
                <a:path w="533400" h="547370">
                  <a:moveTo>
                    <a:pt x="533400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533400" y="547116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64307" y="4352543"/>
              <a:ext cx="240030" cy="6934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69642" y="4424552"/>
              <a:ext cx="10795" cy="0"/>
            </a:xfrm>
            <a:custGeom>
              <a:avLst/>
              <a:gdLst/>
              <a:ahLst/>
              <a:cxnLst/>
              <a:rect l="l" t="t" r="r" b="b"/>
              <a:pathLst>
                <a:path w="10794">
                  <a:moveTo>
                    <a:pt x="0" y="0"/>
                  </a:moveTo>
                  <a:lnTo>
                    <a:pt x="10668" y="0"/>
                  </a:lnTo>
                </a:path>
              </a:pathLst>
            </a:custGeom>
            <a:ln w="5333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74976" y="4421885"/>
              <a:ext cx="229362" cy="9067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693670" y="4493894"/>
              <a:ext cx="219075" cy="16510"/>
            </a:xfrm>
            <a:custGeom>
              <a:avLst/>
              <a:gdLst/>
              <a:ahLst/>
              <a:cxnLst/>
              <a:rect l="l" t="t" r="r" b="b"/>
              <a:pathLst>
                <a:path w="219075" h="16510">
                  <a:moveTo>
                    <a:pt x="213360" y="0"/>
                  </a:moveTo>
                  <a:lnTo>
                    <a:pt x="218694" y="0"/>
                  </a:lnTo>
                </a:path>
                <a:path w="219075" h="16510">
                  <a:moveTo>
                    <a:pt x="0" y="16001"/>
                  </a:moveTo>
                  <a:lnTo>
                    <a:pt x="10668" y="16001"/>
                  </a:lnTo>
                </a:path>
              </a:pathLst>
            </a:custGeom>
            <a:ln w="5333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84298" y="4373879"/>
              <a:ext cx="532638" cy="19735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586989" y="456857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33" y="0"/>
                  </a:lnTo>
                </a:path>
              </a:pathLst>
            </a:custGeom>
            <a:ln w="5333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2925" y="4288535"/>
              <a:ext cx="544830" cy="60731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8283" y="4624577"/>
              <a:ext cx="595122" cy="27127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44602" y="4392929"/>
              <a:ext cx="432434" cy="502920"/>
            </a:xfrm>
            <a:custGeom>
              <a:avLst/>
              <a:gdLst/>
              <a:ahLst/>
              <a:cxnLst/>
              <a:rect l="l" t="t" r="r" b="b"/>
              <a:pathLst>
                <a:path w="432434" h="502920">
                  <a:moveTo>
                    <a:pt x="432053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32053" y="502920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22676" y="4319777"/>
              <a:ext cx="483108" cy="103708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89632" y="4565903"/>
              <a:ext cx="527304" cy="37871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05790" y="471487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3810">
              <a:solidFill>
                <a:srgbClr val="62C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09132" y="4378451"/>
              <a:ext cx="481330" cy="517525"/>
            </a:xfrm>
            <a:custGeom>
              <a:avLst/>
              <a:gdLst/>
              <a:ahLst/>
              <a:cxnLst/>
              <a:rect l="l" t="t" r="r" b="b"/>
              <a:pathLst>
                <a:path w="481329" h="517525">
                  <a:moveTo>
                    <a:pt x="480822" y="0"/>
                  </a:moveTo>
                  <a:lnTo>
                    <a:pt x="0" y="0"/>
                  </a:lnTo>
                  <a:lnTo>
                    <a:pt x="0" y="517398"/>
                  </a:lnTo>
                  <a:lnTo>
                    <a:pt x="480822" y="517398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41947" y="4379975"/>
              <a:ext cx="18287" cy="3657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41947" y="4411979"/>
              <a:ext cx="22860" cy="91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441947" y="44234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ln w="4572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55664" y="442340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4572">
              <a:solidFill>
                <a:srgbClr val="3C79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41947" y="442798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ln w="4572">
              <a:solidFill>
                <a:srgbClr val="1A3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60235" y="442798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ln w="4572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41947" y="4432553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79" h="9525">
                  <a:moveTo>
                    <a:pt x="0" y="0"/>
                  </a:moveTo>
                  <a:lnTo>
                    <a:pt x="4572" y="0"/>
                  </a:lnTo>
                </a:path>
                <a:path w="5079" h="9525">
                  <a:moveTo>
                    <a:pt x="0" y="4572"/>
                  </a:moveTo>
                  <a:lnTo>
                    <a:pt x="4572" y="4572"/>
                  </a:lnTo>
                </a:path>
                <a:path w="5079" h="9525">
                  <a:moveTo>
                    <a:pt x="0" y="9143"/>
                  </a:moveTo>
                  <a:lnTo>
                    <a:pt x="4572" y="9143"/>
                  </a:lnTo>
                </a:path>
              </a:pathLst>
            </a:custGeom>
            <a:ln w="4572">
              <a:solidFill>
                <a:srgbClr val="1A3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41947" y="444626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0" y="0"/>
                  </a:moveTo>
                  <a:lnTo>
                    <a:pt x="4572" y="0"/>
                  </a:lnTo>
                </a:path>
                <a:path w="5079" h="5079">
                  <a:moveTo>
                    <a:pt x="0" y="4571"/>
                  </a:moveTo>
                  <a:lnTo>
                    <a:pt x="4572" y="4571"/>
                  </a:lnTo>
                </a:path>
              </a:pathLst>
            </a:custGeom>
            <a:ln w="4572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41335" y="4288535"/>
              <a:ext cx="595122" cy="60731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295131" y="4307585"/>
              <a:ext cx="544195" cy="588645"/>
            </a:xfrm>
            <a:custGeom>
              <a:avLst/>
              <a:gdLst/>
              <a:ahLst/>
              <a:cxnLst/>
              <a:rect l="l" t="t" r="r" b="b"/>
              <a:pathLst>
                <a:path w="544195" h="588645">
                  <a:moveTo>
                    <a:pt x="544068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544068" y="588263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85481" y="4575809"/>
              <a:ext cx="426720" cy="3200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359908" y="4326635"/>
              <a:ext cx="431800" cy="569595"/>
            </a:xfrm>
            <a:custGeom>
              <a:avLst/>
              <a:gdLst/>
              <a:ahLst/>
              <a:cxnLst/>
              <a:rect l="l" t="t" r="r" b="b"/>
              <a:pathLst>
                <a:path w="431800" h="569595">
                  <a:moveTo>
                    <a:pt x="431291" y="0"/>
                  </a:moveTo>
                  <a:lnTo>
                    <a:pt x="0" y="0"/>
                  </a:lnTo>
                  <a:lnTo>
                    <a:pt x="0" y="569213"/>
                  </a:lnTo>
                  <a:lnTo>
                    <a:pt x="431291" y="569213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22620" y="4646294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3810">
              <a:solidFill>
                <a:srgbClr val="62C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188976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88976" y="979170"/>
                  </a:lnTo>
                  <a:lnTo>
                    <a:pt x="188976" y="0"/>
                  </a:lnTo>
                  <a:close/>
                </a:path>
                <a:path w="9144000" h="979170">
                  <a:moveTo>
                    <a:pt x="2103882" y="0"/>
                  </a:moveTo>
                  <a:lnTo>
                    <a:pt x="1903476" y="0"/>
                  </a:lnTo>
                  <a:lnTo>
                    <a:pt x="1903476" y="979170"/>
                  </a:lnTo>
                  <a:lnTo>
                    <a:pt x="2103882" y="979170"/>
                  </a:lnTo>
                  <a:lnTo>
                    <a:pt x="2103882" y="0"/>
                  </a:lnTo>
                  <a:close/>
                </a:path>
                <a:path w="9144000" h="979170">
                  <a:moveTo>
                    <a:pt x="5266182" y="0"/>
                  </a:moveTo>
                  <a:lnTo>
                    <a:pt x="3818369" y="0"/>
                  </a:lnTo>
                  <a:lnTo>
                    <a:pt x="3818369" y="979170"/>
                  </a:lnTo>
                  <a:lnTo>
                    <a:pt x="5266182" y="979170"/>
                  </a:lnTo>
                  <a:lnTo>
                    <a:pt x="5266182" y="0"/>
                  </a:lnTo>
                  <a:close/>
                </a:path>
                <a:path w="9144000" h="979170">
                  <a:moveTo>
                    <a:pt x="7180326" y="0"/>
                  </a:moveTo>
                  <a:lnTo>
                    <a:pt x="6980682" y="0"/>
                  </a:lnTo>
                  <a:lnTo>
                    <a:pt x="6980682" y="979170"/>
                  </a:lnTo>
                  <a:lnTo>
                    <a:pt x="7180326" y="979170"/>
                  </a:lnTo>
                  <a:lnTo>
                    <a:pt x="7180326" y="0"/>
                  </a:lnTo>
                  <a:close/>
                </a:path>
                <a:path w="9144000" h="979170">
                  <a:moveTo>
                    <a:pt x="9144000" y="0"/>
                  </a:moveTo>
                  <a:lnTo>
                    <a:pt x="8894826" y="0"/>
                  </a:lnTo>
                  <a:lnTo>
                    <a:pt x="8894826" y="97917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1356" y="4895849"/>
              <a:ext cx="8722360" cy="979805"/>
            </a:xfrm>
            <a:custGeom>
              <a:avLst/>
              <a:gdLst/>
              <a:ahLst/>
              <a:cxnLst/>
              <a:rect l="l" t="t" r="r" b="b"/>
              <a:pathLst>
                <a:path w="8722360" h="979804">
                  <a:moveTo>
                    <a:pt x="16002" y="0"/>
                  </a:moveTo>
                  <a:lnTo>
                    <a:pt x="0" y="0"/>
                  </a:lnTo>
                  <a:lnTo>
                    <a:pt x="0" y="979182"/>
                  </a:lnTo>
                  <a:lnTo>
                    <a:pt x="16002" y="979182"/>
                  </a:lnTo>
                  <a:lnTo>
                    <a:pt x="16002" y="0"/>
                  </a:lnTo>
                  <a:close/>
                </a:path>
                <a:path w="8722360" h="979804">
                  <a:moveTo>
                    <a:pt x="1730502" y="0"/>
                  </a:moveTo>
                  <a:lnTo>
                    <a:pt x="1714500" y="0"/>
                  </a:lnTo>
                  <a:lnTo>
                    <a:pt x="1714500" y="979182"/>
                  </a:lnTo>
                  <a:lnTo>
                    <a:pt x="1730502" y="979182"/>
                  </a:lnTo>
                  <a:lnTo>
                    <a:pt x="1730502" y="0"/>
                  </a:lnTo>
                  <a:close/>
                </a:path>
                <a:path w="8722360" h="979804">
                  <a:moveTo>
                    <a:pt x="1930146" y="0"/>
                  </a:moveTo>
                  <a:lnTo>
                    <a:pt x="1914144" y="0"/>
                  </a:lnTo>
                  <a:lnTo>
                    <a:pt x="1914144" y="979182"/>
                  </a:lnTo>
                  <a:lnTo>
                    <a:pt x="1930146" y="979182"/>
                  </a:lnTo>
                  <a:lnTo>
                    <a:pt x="1930146" y="0"/>
                  </a:lnTo>
                  <a:close/>
                </a:path>
                <a:path w="8722360" h="979804">
                  <a:moveTo>
                    <a:pt x="3644646" y="0"/>
                  </a:moveTo>
                  <a:lnTo>
                    <a:pt x="3628644" y="0"/>
                  </a:lnTo>
                  <a:lnTo>
                    <a:pt x="3628644" y="979182"/>
                  </a:lnTo>
                  <a:lnTo>
                    <a:pt x="3644646" y="979182"/>
                  </a:lnTo>
                  <a:lnTo>
                    <a:pt x="3644646" y="0"/>
                  </a:lnTo>
                  <a:close/>
                </a:path>
                <a:path w="8722360" h="979804">
                  <a:moveTo>
                    <a:pt x="5092446" y="0"/>
                  </a:moveTo>
                  <a:lnTo>
                    <a:pt x="5076444" y="0"/>
                  </a:lnTo>
                  <a:lnTo>
                    <a:pt x="5076444" y="979182"/>
                  </a:lnTo>
                  <a:lnTo>
                    <a:pt x="5092446" y="979182"/>
                  </a:lnTo>
                  <a:lnTo>
                    <a:pt x="5092446" y="0"/>
                  </a:lnTo>
                  <a:close/>
                </a:path>
                <a:path w="8722360" h="979804">
                  <a:moveTo>
                    <a:pt x="6806946" y="0"/>
                  </a:moveTo>
                  <a:lnTo>
                    <a:pt x="6790944" y="0"/>
                  </a:lnTo>
                  <a:lnTo>
                    <a:pt x="6790944" y="979182"/>
                  </a:lnTo>
                  <a:lnTo>
                    <a:pt x="6806946" y="979182"/>
                  </a:lnTo>
                  <a:lnTo>
                    <a:pt x="6806946" y="0"/>
                  </a:lnTo>
                  <a:close/>
                </a:path>
                <a:path w="8722360" h="979804">
                  <a:moveTo>
                    <a:pt x="7007352" y="0"/>
                  </a:moveTo>
                  <a:lnTo>
                    <a:pt x="6991350" y="0"/>
                  </a:lnTo>
                  <a:lnTo>
                    <a:pt x="6991350" y="979182"/>
                  </a:lnTo>
                  <a:lnTo>
                    <a:pt x="7007352" y="979182"/>
                  </a:lnTo>
                  <a:lnTo>
                    <a:pt x="7007352" y="0"/>
                  </a:lnTo>
                  <a:close/>
                </a:path>
                <a:path w="8722360" h="979804">
                  <a:moveTo>
                    <a:pt x="8721852" y="0"/>
                  </a:moveTo>
                  <a:lnTo>
                    <a:pt x="8705850" y="0"/>
                  </a:lnTo>
                  <a:lnTo>
                    <a:pt x="8705850" y="979182"/>
                  </a:lnTo>
                  <a:lnTo>
                    <a:pt x="8721852" y="979182"/>
                  </a:lnTo>
                  <a:lnTo>
                    <a:pt x="8721852" y="0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48355" y="5303519"/>
              <a:ext cx="18287" cy="3657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48355" y="5335523"/>
              <a:ext cx="22860" cy="914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48355" y="5344667"/>
              <a:ext cx="22860" cy="914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848355" y="53560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ln w="4571">
              <a:solidFill>
                <a:srgbClr val="1A3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66644" y="53560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ln w="4571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48355" y="5360669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80" h="9525">
                  <a:moveTo>
                    <a:pt x="0" y="0"/>
                  </a:moveTo>
                  <a:lnTo>
                    <a:pt x="4572" y="0"/>
                  </a:lnTo>
                </a:path>
                <a:path w="5080" h="9525">
                  <a:moveTo>
                    <a:pt x="0" y="4571"/>
                  </a:moveTo>
                  <a:lnTo>
                    <a:pt x="4572" y="4571"/>
                  </a:lnTo>
                </a:path>
                <a:path w="5080" h="9525">
                  <a:moveTo>
                    <a:pt x="0" y="9143"/>
                  </a:moveTo>
                  <a:lnTo>
                    <a:pt x="4572" y="9143"/>
                  </a:lnTo>
                </a:path>
              </a:pathLst>
            </a:custGeom>
            <a:ln w="4571">
              <a:solidFill>
                <a:srgbClr val="1A3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48355" y="537438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ln w="4571">
              <a:solidFill>
                <a:srgbClr val="0513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55164" y="5358383"/>
              <a:ext cx="443484" cy="51663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7650" y="4392929"/>
              <a:ext cx="429006" cy="132588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12179" y="4430267"/>
              <a:ext cx="477774" cy="98983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295131" y="4307585"/>
              <a:ext cx="544068" cy="98221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533650" y="4941950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001" y="0"/>
                  </a:lnTo>
                </a:path>
              </a:pathLst>
            </a:custGeom>
            <a:ln w="5333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00300" y="4939283"/>
              <a:ext cx="469392" cy="208025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597657" y="5149976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0" y="0"/>
                  </a:moveTo>
                  <a:lnTo>
                    <a:pt x="37337" y="0"/>
                  </a:lnTo>
                </a:path>
              </a:pathLst>
            </a:custGeom>
            <a:ln w="5333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704338" y="5147309"/>
              <a:ext cx="154686" cy="1600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95154" y="5402579"/>
              <a:ext cx="526454" cy="47244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12925" y="4895849"/>
              <a:ext cx="537315" cy="37490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8283" y="4895849"/>
              <a:ext cx="595122" cy="75590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41882" y="5537453"/>
              <a:ext cx="426719" cy="33756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27709" y="5686805"/>
              <a:ext cx="287274" cy="18821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360670" y="4328159"/>
              <a:ext cx="430529" cy="132511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362188" y="5330951"/>
              <a:ext cx="482346" cy="54406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862316" y="5467349"/>
              <a:ext cx="240029" cy="69341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867650" y="5539358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09">
                  <a:moveTo>
                    <a:pt x="0" y="0"/>
                  </a:moveTo>
                  <a:lnTo>
                    <a:pt x="16001" y="0"/>
                  </a:lnTo>
                </a:path>
              </a:pathLst>
            </a:custGeom>
            <a:ln w="5334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72983" y="5536691"/>
              <a:ext cx="229361" cy="90678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8091678" y="5608700"/>
              <a:ext cx="219075" cy="16510"/>
            </a:xfrm>
            <a:custGeom>
              <a:avLst/>
              <a:gdLst/>
              <a:ahLst/>
              <a:cxnLst/>
              <a:rect l="l" t="t" r="r" b="b"/>
              <a:pathLst>
                <a:path w="219075" h="16510">
                  <a:moveTo>
                    <a:pt x="213360" y="0"/>
                  </a:moveTo>
                  <a:lnTo>
                    <a:pt x="218694" y="0"/>
                  </a:lnTo>
                </a:path>
                <a:path w="219075" h="16510">
                  <a:moveTo>
                    <a:pt x="0" y="16001"/>
                  </a:moveTo>
                  <a:lnTo>
                    <a:pt x="10668" y="16001"/>
                  </a:lnTo>
                </a:path>
              </a:pathLst>
            </a:custGeom>
            <a:ln w="5334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787640" y="5488685"/>
              <a:ext cx="529589" cy="192024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992998" y="567537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2667" y="2667"/>
                  </a:moveTo>
                  <a:lnTo>
                    <a:pt x="2667" y="2667"/>
                  </a:lnTo>
                </a:path>
              </a:pathLst>
            </a:custGeom>
            <a:ln w="5334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77959" y="4895849"/>
              <a:ext cx="407429" cy="27813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06233" y="5404103"/>
              <a:ext cx="557022" cy="47091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285481" y="4895849"/>
              <a:ext cx="426720" cy="38328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871209" y="5591555"/>
              <a:ext cx="287274" cy="283463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0" y="58750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0"/>
                  </a:moveTo>
                  <a:lnTo>
                    <a:pt x="0" y="0"/>
                  </a:lnTo>
                  <a:lnTo>
                    <a:pt x="0" y="982979"/>
                  </a:lnTo>
                  <a:lnTo>
                    <a:pt x="9144000" y="9829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8976" y="5875019"/>
              <a:ext cx="1714500" cy="516890"/>
            </a:xfrm>
            <a:custGeom>
              <a:avLst/>
              <a:gdLst/>
              <a:ahLst/>
              <a:cxnLst/>
              <a:rect l="l" t="t" r="r" b="b"/>
              <a:pathLst>
                <a:path w="1714500" h="516889">
                  <a:moveTo>
                    <a:pt x="171450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1714500" y="516635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1355" y="5875019"/>
              <a:ext cx="1731010" cy="524510"/>
            </a:xfrm>
            <a:custGeom>
              <a:avLst/>
              <a:gdLst/>
              <a:ahLst/>
              <a:cxnLst/>
              <a:rect l="l" t="t" r="r" b="b"/>
              <a:pathLst>
                <a:path w="1731010" h="524510">
                  <a:moveTo>
                    <a:pt x="16001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30502" y="524255"/>
                  </a:lnTo>
                  <a:lnTo>
                    <a:pt x="1730502" y="516635"/>
                  </a:lnTo>
                  <a:lnTo>
                    <a:pt x="16001" y="516635"/>
                  </a:lnTo>
                  <a:lnTo>
                    <a:pt x="7620" y="509015"/>
                  </a:lnTo>
                  <a:lnTo>
                    <a:pt x="16001" y="509015"/>
                  </a:lnTo>
                  <a:lnTo>
                    <a:pt x="16001" y="0"/>
                  </a:lnTo>
                  <a:close/>
                </a:path>
                <a:path w="1731010" h="524510">
                  <a:moveTo>
                    <a:pt x="16001" y="509015"/>
                  </a:moveTo>
                  <a:lnTo>
                    <a:pt x="7620" y="509015"/>
                  </a:lnTo>
                  <a:lnTo>
                    <a:pt x="16001" y="516635"/>
                  </a:lnTo>
                  <a:lnTo>
                    <a:pt x="16001" y="509015"/>
                  </a:lnTo>
                  <a:close/>
                </a:path>
                <a:path w="1731010" h="524510">
                  <a:moveTo>
                    <a:pt x="1714500" y="509015"/>
                  </a:moveTo>
                  <a:lnTo>
                    <a:pt x="16001" y="509015"/>
                  </a:lnTo>
                  <a:lnTo>
                    <a:pt x="16001" y="516635"/>
                  </a:lnTo>
                  <a:lnTo>
                    <a:pt x="1714500" y="516635"/>
                  </a:lnTo>
                  <a:lnTo>
                    <a:pt x="1714500" y="509015"/>
                  </a:lnTo>
                  <a:close/>
                </a:path>
                <a:path w="1731010" h="524510">
                  <a:moveTo>
                    <a:pt x="1730502" y="0"/>
                  </a:moveTo>
                  <a:lnTo>
                    <a:pt x="1714500" y="0"/>
                  </a:lnTo>
                  <a:lnTo>
                    <a:pt x="1714500" y="516635"/>
                  </a:lnTo>
                  <a:lnTo>
                    <a:pt x="1722120" y="509015"/>
                  </a:lnTo>
                  <a:lnTo>
                    <a:pt x="1730502" y="509015"/>
                  </a:lnTo>
                  <a:lnTo>
                    <a:pt x="1730502" y="0"/>
                  </a:lnTo>
                  <a:close/>
                </a:path>
                <a:path w="1731010" h="524510">
                  <a:moveTo>
                    <a:pt x="1730502" y="509015"/>
                  </a:moveTo>
                  <a:lnTo>
                    <a:pt x="1722120" y="509015"/>
                  </a:lnTo>
                  <a:lnTo>
                    <a:pt x="1714500" y="516635"/>
                  </a:lnTo>
                  <a:lnTo>
                    <a:pt x="1730502" y="516635"/>
                  </a:lnTo>
                  <a:lnTo>
                    <a:pt x="1730502" y="509015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103882" y="5875019"/>
              <a:ext cx="1714500" cy="516890"/>
            </a:xfrm>
            <a:custGeom>
              <a:avLst/>
              <a:gdLst/>
              <a:ahLst/>
              <a:cxnLst/>
              <a:rect l="l" t="t" r="r" b="b"/>
              <a:pathLst>
                <a:path w="1714500" h="516889">
                  <a:moveTo>
                    <a:pt x="171449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1714499" y="516635"/>
                  </a:lnTo>
                  <a:lnTo>
                    <a:pt x="1714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95500" y="5875019"/>
              <a:ext cx="1731010" cy="524510"/>
            </a:xfrm>
            <a:custGeom>
              <a:avLst/>
              <a:gdLst/>
              <a:ahLst/>
              <a:cxnLst/>
              <a:rect l="l" t="t" r="r" b="b"/>
              <a:pathLst>
                <a:path w="1731010" h="524510">
                  <a:moveTo>
                    <a:pt x="16001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30502" y="524255"/>
                  </a:lnTo>
                  <a:lnTo>
                    <a:pt x="1730502" y="516635"/>
                  </a:lnTo>
                  <a:lnTo>
                    <a:pt x="16001" y="516635"/>
                  </a:lnTo>
                  <a:lnTo>
                    <a:pt x="8381" y="509015"/>
                  </a:lnTo>
                  <a:lnTo>
                    <a:pt x="16001" y="509015"/>
                  </a:lnTo>
                  <a:lnTo>
                    <a:pt x="16001" y="0"/>
                  </a:lnTo>
                  <a:close/>
                </a:path>
                <a:path w="1731010" h="524510">
                  <a:moveTo>
                    <a:pt x="16001" y="509015"/>
                  </a:moveTo>
                  <a:lnTo>
                    <a:pt x="8381" y="509015"/>
                  </a:lnTo>
                  <a:lnTo>
                    <a:pt x="16001" y="516635"/>
                  </a:lnTo>
                  <a:lnTo>
                    <a:pt x="16001" y="509015"/>
                  </a:lnTo>
                  <a:close/>
                </a:path>
                <a:path w="1731010" h="524510">
                  <a:moveTo>
                    <a:pt x="1714500" y="509015"/>
                  </a:moveTo>
                  <a:lnTo>
                    <a:pt x="16001" y="509015"/>
                  </a:lnTo>
                  <a:lnTo>
                    <a:pt x="16001" y="516635"/>
                  </a:lnTo>
                  <a:lnTo>
                    <a:pt x="1714500" y="516635"/>
                  </a:lnTo>
                  <a:lnTo>
                    <a:pt x="1714500" y="509015"/>
                  </a:lnTo>
                  <a:close/>
                </a:path>
                <a:path w="1731010" h="524510">
                  <a:moveTo>
                    <a:pt x="1730502" y="0"/>
                  </a:moveTo>
                  <a:lnTo>
                    <a:pt x="1714500" y="0"/>
                  </a:lnTo>
                  <a:lnTo>
                    <a:pt x="1714500" y="516635"/>
                  </a:lnTo>
                  <a:lnTo>
                    <a:pt x="1722882" y="509015"/>
                  </a:lnTo>
                  <a:lnTo>
                    <a:pt x="1730502" y="509015"/>
                  </a:lnTo>
                  <a:lnTo>
                    <a:pt x="1730502" y="0"/>
                  </a:lnTo>
                  <a:close/>
                </a:path>
                <a:path w="1731010" h="524510">
                  <a:moveTo>
                    <a:pt x="1730502" y="509015"/>
                  </a:moveTo>
                  <a:lnTo>
                    <a:pt x="1722882" y="509015"/>
                  </a:lnTo>
                  <a:lnTo>
                    <a:pt x="1714500" y="516635"/>
                  </a:lnTo>
                  <a:lnTo>
                    <a:pt x="1730502" y="516635"/>
                  </a:lnTo>
                  <a:lnTo>
                    <a:pt x="1730502" y="509015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66182" y="5875019"/>
              <a:ext cx="1714500" cy="516890"/>
            </a:xfrm>
            <a:custGeom>
              <a:avLst/>
              <a:gdLst/>
              <a:ahLst/>
              <a:cxnLst/>
              <a:rect l="l" t="t" r="r" b="b"/>
              <a:pathLst>
                <a:path w="1714500" h="516889">
                  <a:moveTo>
                    <a:pt x="171450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1714500" y="516635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57800" y="5875019"/>
              <a:ext cx="1731010" cy="524510"/>
            </a:xfrm>
            <a:custGeom>
              <a:avLst/>
              <a:gdLst/>
              <a:ahLst/>
              <a:cxnLst/>
              <a:rect l="l" t="t" r="r" b="b"/>
              <a:pathLst>
                <a:path w="1731009" h="524510">
                  <a:moveTo>
                    <a:pt x="16001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30502" y="524255"/>
                  </a:lnTo>
                  <a:lnTo>
                    <a:pt x="1730502" y="516635"/>
                  </a:lnTo>
                  <a:lnTo>
                    <a:pt x="16001" y="516635"/>
                  </a:lnTo>
                  <a:lnTo>
                    <a:pt x="8382" y="509015"/>
                  </a:lnTo>
                  <a:lnTo>
                    <a:pt x="16001" y="509015"/>
                  </a:lnTo>
                  <a:lnTo>
                    <a:pt x="16001" y="0"/>
                  </a:lnTo>
                  <a:close/>
                </a:path>
                <a:path w="1731009" h="524510">
                  <a:moveTo>
                    <a:pt x="16001" y="509015"/>
                  </a:moveTo>
                  <a:lnTo>
                    <a:pt x="8382" y="509015"/>
                  </a:lnTo>
                  <a:lnTo>
                    <a:pt x="16001" y="516635"/>
                  </a:lnTo>
                  <a:lnTo>
                    <a:pt x="16001" y="509015"/>
                  </a:lnTo>
                  <a:close/>
                </a:path>
                <a:path w="1731009" h="524510">
                  <a:moveTo>
                    <a:pt x="1714500" y="509015"/>
                  </a:moveTo>
                  <a:lnTo>
                    <a:pt x="16001" y="509015"/>
                  </a:lnTo>
                  <a:lnTo>
                    <a:pt x="16001" y="516635"/>
                  </a:lnTo>
                  <a:lnTo>
                    <a:pt x="1714500" y="516635"/>
                  </a:lnTo>
                  <a:lnTo>
                    <a:pt x="1714500" y="509015"/>
                  </a:lnTo>
                  <a:close/>
                </a:path>
                <a:path w="1731009" h="524510">
                  <a:moveTo>
                    <a:pt x="1730502" y="0"/>
                  </a:moveTo>
                  <a:lnTo>
                    <a:pt x="1714500" y="0"/>
                  </a:lnTo>
                  <a:lnTo>
                    <a:pt x="1714500" y="516635"/>
                  </a:lnTo>
                  <a:lnTo>
                    <a:pt x="1722881" y="509015"/>
                  </a:lnTo>
                  <a:lnTo>
                    <a:pt x="1730502" y="509015"/>
                  </a:lnTo>
                  <a:lnTo>
                    <a:pt x="1730502" y="0"/>
                  </a:lnTo>
                  <a:close/>
                </a:path>
                <a:path w="1731009" h="524510">
                  <a:moveTo>
                    <a:pt x="1730502" y="509015"/>
                  </a:moveTo>
                  <a:lnTo>
                    <a:pt x="1722881" y="509015"/>
                  </a:lnTo>
                  <a:lnTo>
                    <a:pt x="1714500" y="516635"/>
                  </a:lnTo>
                  <a:lnTo>
                    <a:pt x="1730502" y="516635"/>
                  </a:lnTo>
                  <a:lnTo>
                    <a:pt x="1730502" y="509015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80326" y="5875019"/>
              <a:ext cx="1714500" cy="516890"/>
            </a:xfrm>
            <a:custGeom>
              <a:avLst/>
              <a:gdLst/>
              <a:ahLst/>
              <a:cxnLst/>
              <a:rect l="l" t="t" r="r" b="b"/>
              <a:pathLst>
                <a:path w="1714500" h="516889">
                  <a:moveTo>
                    <a:pt x="171450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1714500" y="516635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72706" y="5875019"/>
              <a:ext cx="1731010" cy="524510"/>
            </a:xfrm>
            <a:custGeom>
              <a:avLst/>
              <a:gdLst/>
              <a:ahLst/>
              <a:cxnLst/>
              <a:rect l="l" t="t" r="r" b="b"/>
              <a:pathLst>
                <a:path w="1731009" h="524510">
                  <a:moveTo>
                    <a:pt x="16001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30502" y="524255"/>
                  </a:lnTo>
                  <a:lnTo>
                    <a:pt x="1730502" y="516635"/>
                  </a:lnTo>
                  <a:lnTo>
                    <a:pt x="16001" y="516635"/>
                  </a:lnTo>
                  <a:lnTo>
                    <a:pt x="7620" y="509015"/>
                  </a:lnTo>
                  <a:lnTo>
                    <a:pt x="16001" y="509015"/>
                  </a:lnTo>
                  <a:lnTo>
                    <a:pt x="16001" y="0"/>
                  </a:lnTo>
                  <a:close/>
                </a:path>
                <a:path w="1731009" h="524510">
                  <a:moveTo>
                    <a:pt x="16001" y="509015"/>
                  </a:moveTo>
                  <a:lnTo>
                    <a:pt x="7620" y="509015"/>
                  </a:lnTo>
                  <a:lnTo>
                    <a:pt x="16001" y="516635"/>
                  </a:lnTo>
                  <a:lnTo>
                    <a:pt x="16001" y="509015"/>
                  </a:lnTo>
                  <a:close/>
                </a:path>
                <a:path w="1731009" h="524510">
                  <a:moveTo>
                    <a:pt x="1714500" y="509015"/>
                  </a:moveTo>
                  <a:lnTo>
                    <a:pt x="16001" y="509015"/>
                  </a:lnTo>
                  <a:lnTo>
                    <a:pt x="16001" y="516635"/>
                  </a:lnTo>
                  <a:lnTo>
                    <a:pt x="1714500" y="516635"/>
                  </a:lnTo>
                  <a:lnTo>
                    <a:pt x="1714500" y="509015"/>
                  </a:lnTo>
                  <a:close/>
                </a:path>
                <a:path w="1731009" h="524510">
                  <a:moveTo>
                    <a:pt x="1730502" y="0"/>
                  </a:moveTo>
                  <a:lnTo>
                    <a:pt x="1714500" y="0"/>
                  </a:lnTo>
                  <a:lnTo>
                    <a:pt x="1714500" y="516635"/>
                  </a:lnTo>
                  <a:lnTo>
                    <a:pt x="1722120" y="509015"/>
                  </a:lnTo>
                  <a:lnTo>
                    <a:pt x="1730502" y="509015"/>
                  </a:lnTo>
                  <a:lnTo>
                    <a:pt x="1730502" y="0"/>
                  </a:lnTo>
                  <a:close/>
                </a:path>
                <a:path w="1731009" h="524510">
                  <a:moveTo>
                    <a:pt x="1730502" y="509015"/>
                  </a:moveTo>
                  <a:lnTo>
                    <a:pt x="1722120" y="509015"/>
                  </a:lnTo>
                  <a:lnTo>
                    <a:pt x="1714500" y="516635"/>
                  </a:lnTo>
                  <a:lnTo>
                    <a:pt x="1730502" y="516635"/>
                  </a:lnTo>
                  <a:lnTo>
                    <a:pt x="1730502" y="509015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17826" y="5875019"/>
              <a:ext cx="481965" cy="468630"/>
            </a:xfrm>
            <a:custGeom>
              <a:avLst/>
              <a:gdLst/>
              <a:ahLst/>
              <a:cxnLst/>
              <a:rect l="l" t="t" r="r" b="b"/>
              <a:pathLst>
                <a:path w="481964" h="468629">
                  <a:moveTo>
                    <a:pt x="481584" y="0"/>
                  </a:moveTo>
                  <a:lnTo>
                    <a:pt x="0" y="0"/>
                  </a:lnTo>
                  <a:lnTo>
                    <a:pt x="0" y="468629"/>
                  </a:lnTo>
                  <a:lnTo>
                    <a:pt x="481584" y="468629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787640" y="5675375"/>
              <a:ext cx="529589" cy="38404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18588" y="5875019"/>
              <a:ext cx="278891" cy="46863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26485" y="5875019"/>
              <a:ext cx="595122" cy="41376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41882" y="5875019"/>
              <a:ext cx="426719" cy="36575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27709" y="5875019"/>
              <a:ext cx="287274" cy="464058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8361426" y="5875019"/>
              <a:ext cx="483234" cy="491490"/>
            </a:xfrm>
            <a:custGeom>
              <a:avLst/>
              <a:gdLst/>
              <a:ahLst/>
              <a:cxnLst/>
              <a:rect l="l" t="t" r="r" b="b"/>
              <a:pathLst>
                <a:path w="483234" h="491489">
                  <a:moveTo>
                    <a:pt x="483107" y="0"/>
                  </a:moveTo>
                  <a:lnTo>
                    <a:pt x="0" y="0"/>
                  </a:lnTo>
                  <a:lnTo>
                    <a:pt x="0" y="491489"/>
                  </a:lnTo>
                  <a:lnTo>
                    <a:pt x="483107" y="491489"/>
                  </a:lnTo>
                  <a:lnTo>
                    <a:pt x="4831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439911" y="5875019"/>
              <a:ext cx="404622" cy="49149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7783830" y="5875019"/>
              <a:ext cx="533400" cy="403860"/>
            </a:xfrm>
            <a:custGeom>
              <a:avLst/>
              <a:gdLst/>
              <a:ahLst/>
              <a:cxnLst/>
              <a:rect l="l" t="t" r="r" b="b"/>
              <a:pathLst>
                <a:path w="533400" h="403860">
                  <a:moveTo>
                    <a:pt x="533400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533400" y="40385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31657" y="605675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09">
                  <a:moveTo>
                    <a:pt x="0" y="0"/>
                  </a:moveTo>
                  <a:lnTo>
                    <a:pt x="16001" y="0"/>
                  </a:lnTo>
                </a:path>
              </a:pathLst>
            </a:custGeom>
            <a:ln w="5334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803642" y="6054089"/>
              <a:ext cx="469391" cy="192024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856981" y="6246113"/>
              <a:ext cx="48006" cy="5334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952993" y="6246113"/>
              <a:ext cx="314705" cy="1600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7995666" y="626478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2672" y="0"/>
                  </a:lnTo>
                </a:path>
              </a:pathLst>
            </a:custGeom>
            <a:ln w="5334">
              <a:solidFill>
                <a:srgbClr val="61C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102345" y="6262115"/>
              <a:ext cx="160019" cy="1600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206233" y="5875019"/>
              <a:ext cx="557022" cy="49149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871209" y="5875019"/>
              <a:ext cx="287274" cy="368808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78739" y="6416294"/>
            <a:ext cx="3757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2295" algn="l"/>
              </a:tabLst>
            </a:pPr>
            <a:r>
              <a:rPr sz="1600" spc="-5" dirty="0">
                <a:latin typeface="Arial MT"/>
                <a:cs typeface="Arial MT"/>
              </a:rPr>
              <a:t>Simpson's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Family	</a:t>
            </a:r>
            <a:r>
              <a:rPr sz="1800" dirty="0">
                <a:latin typeface="Arial MT"/>
                <a:cs typeface="Arial MT"/>
              </a:rPr>
              <a:t>School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Employees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185907" y="6390385"/>
            <a:ext cx="701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 MT"/>
                <a:cs typeface="Arial MT"/>
              </a:rPr>
              <a:t>Males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252711" y="6390385"/>
            <a:ext cx="997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 MT"/>
                <a:cs typeface="Arial MT"/>
              </a:rPr>
              <a:t>Females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937510"/>
            <a:chOff x="0" y="0"/>
            <a:chExt cx="9144000" cy="2937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51604" cy="9791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9214" y="0"/>
              <a:ext cx="4764786" cy="9791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194" y="979169"/>
              <a:ext cx="2637987" cy="9791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4945" y="979169"/>
              <a:ext cx="4599054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396" y="1958339"/>
              <a:ext cx="3231534" cy="8709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9214" y="1958339"/>
              <a:ext cx="2993528" cy="734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4950" y="2829305"/>
              <a:ext cx="3809238" cy="10820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48131" y="3571438"/>
            <a:ext cx="1123868" cy="34524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8955" y="3010041"/>
            <a:ext cx="9095232" cy="3847196"/>
            <a:chOff x="28955" y="3010041"/>
            <a:chExt cx="9095232" cy="3847196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3964" y="3010041"/>
              <a:ext cx="2108920" cy="9066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55" y="3916679"/>
              <a:ext cx="9095232" cy="9791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955" y="4895850"/>
              <a:ext cx="9095232" cy="9791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55" y="5875019"/>
              <a:ext cx="9095232" cy="982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915" y="494411"/>
            <a:ext cx="5678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</a:t>
            </a:r>
            <a:r>
              <a:rPr sz="3000" b="1" spc="-18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BASED</a:t>
            </a:r>
            <a:r>
              <a:rPr sz="3000" b="1" spc="-5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3461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707896"/>
            <a:ext cx="7486650" cy="29133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5080" indent="-182880">
              <a:lnSpc>
                <a:spcPts val="2590"/>
              </a:lnSpc>
              <a:spcBef>
                <a:spcPts val="42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based on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 (local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cluster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criterion), such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as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density-connected</a:t>
            </a:r>
            <a:r>
              <a:rPr sz="24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points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3A199"/>
              </a:buClr>
              <a:buFont typeface="Arial MT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Major</a:t>
            </a:r>
            <a:r>
              <a:rPr sz="24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features: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735"/>
              </a:lnSpc>
              <a:spcBef>
                <a:spcPts val="230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Discover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clusters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arbitrary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590"/>
              </a:lnSpc>
              <a:buClr>
                <a:srgbClr val="93A199"/>
              </a:buClr>
              <a:buSzPct val="85416"/>
              <a:buFont typeface="Arial MT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Handle</a:t>
            </a:r>
            <a:r>
              <a:rPr sz="2400" spc="-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noise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735"/>
              </a:lnSpc>
              <a:buClr>
                <a:srgbClr val="93A199"/>
              </a:buClr>
              <a:buSzPct val="85416"/>
              <a:buFont typeface="Arial MT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Need density parameters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termination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16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186" y="671576"/>
            <a:ext cx="1573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 smtClean="0"/>
              <a:t>Densi</a:t>
            </a:r>
            <a:r>
              <a:rPr sz="3600" dirty="0" smtClean="0"/>
              <a:t>t</a:t>
            </a:r>
            <a:r>
              <a:rPr lang="en-US" sz="3600" dirty="0" smtClean="0"/>
              <a:t>y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172716" y="671576"/>
            <a:ext cx="33136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D1523B"/>
                </a:solidFill>
                <a:latin typeface="Arial MT"/>
                <a:cs typeface="Arial MT"/>
              </a:rPr>
              <a:t>Base</a:t>
            </a:r>
            <a:r>
              <a:rPr sz="3600" dirty="0">
                <a:solidFill>
                  <a:srgbClr val="D1523B"/>
                </a:solidFill>
                <a:latin typeface="Arial MT"/>
                <a:cs typeface="Arial MT"/>
              </a:rPr>
              <a:t>d</a:t>
            </a:r>
            <a:r>
              <a:rPr sz="3600" spc="-204" dirty="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sz="3600" spc="-105" dirty="0" smtClean="0">
                <a:solidFill>
                  <a:srgbClr val="D1523B"/>
                </a:solidFill>
                <a:latin typeface="Arial MT"/>
                <a:cs typeface="Arial MT"/>
              </a:rPr>
              <a:t>Clusteri</a:t>
            </a:r>
            <a:r>
              <a:rPr sz="3600" dirty="0" smtClean="0">
                <a:solidFill>
                  <a:srgbClr val="D1523B"/>
                </a:solidFill>
                <a:latin typeface="Arial MT"/>
                <a:cs typeface="Arial MT"/>
              </a:rPr>
              <a:t>n</a:t>
            </a:r>
            <a:r>
              <a:rPr lang="en-US" sz="3600" dirty="0" smtClean="0">
                <a:solidFill>
                  <a:srgbClr val="D1523B"/>
                </a:solidFill>
                <a:latin typeface="Arial MT"/>
                <a:cs typeface="Arial MT"/>
              </a:rPr>
              <a:t>g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6477000" cy="208330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3909314"/>
            <a:ext cx="7614920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4090"/>
              <a:buFont typeface="Arial MT"/>
              <a:buChar char="•"/>
              <a:tabLst>
                <a:tab pos="195580" algn="l"/>
                <a:tab pos="601980" algn="l"/>
                <a:tab pos="2311400" algn="l"/>
                <a:tab pos="3656965" algn="l"/>
                <a:tab pos="4342130" algn="l"/>
                <a:tab pos="5316855" algn="l"/>
                <a:tab pos="5893435" algn="l"/>
                <a:tab pos="6190615" algn="l"/>
              </a:tabLst>
            </a:pP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In	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density-based	clustering,	each	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	has	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a	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considerable</a:t>
            </a:r>
            <a:endParaRPr sz="2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higher</a:t>
            </a:r>
            <a:r>
              <a:rPr sz="2200" b="1" spc="-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</a:t>
            </a:r>
            <a:r>
              <a:rPr sz="2200" b="1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200" b="1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points</a:t>
            </a:r>
            <a:r>
              <a:rPr sz="2200" b="1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than</a:t>
            </a:r>
            <a:r>
              <a:rPr sz="22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outside</a:t>
            </a:r>
            <a:r>
              <a:rPr sz="22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cluster</a:t>
            </a:r>
            <a:endParaRPr sz="22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530"/>
              </a:spcBef>
              <a:buClr>
                <a:srgbClr val="93A199"/>
              </a:buClr>
              <a:buSzPct val="84090"/>
              <a:buFont typeface="Arial MT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Objects</a:t>
            </a:r>
            <a:r>
              <a:rPr sz="2200" spc="1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2200" spc="1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200" spc="1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sparse</a:t>
            </a:r>
            <a:r>
              <a:rPr sz="2200" spc="1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areas</a:t>
            </a:r>
            <a:r>
              <a:rPr sz="2200" spc="1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(that</a:t>
            </a:r>
            <a:r>
              <a:rPr sz="2200" spc="1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are</a:t>
            </a:r>
            <a:r>
              <a:rPr sz="2200" spc="1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required</a:t>
            </a:r>
            <a:r>
              <a:rPr sz="2200" spc="14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to</a:t>
            </a:r>
            <a:r>
              <a:rPr sz="2200" spc="1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separate</a:t>
            </a:r>
            <a:r>
              <a:rPr sz="2200" spc="1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clusters) </a:t>
            </a:r>
            <a:r>
              <a:rPr sz="2200" spc="-5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are</a:t>
            </a:r>
            <a:r>
              <a:rPr sz="22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usually</a:t>
            </a:r>
            <a:r>
              <a:rPr sz="22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considered</a:t>
            </a:r>
            <a:r>
              <a:rPr sz="22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to</a:t>
            </a:r>
            <a:r>
              <a:rPr sz="22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be</a:t>
            </a:r>
            <a:r>
              <a:rPr sz="22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noise</a:t>
            </a:r>
            <a:r>
              <a:rPr sz="22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border</a:t>
            </a:r>
            <a:r>
              <a:rPr sz="22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points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3A199"/>
              </a:buClr>
              <a:buSzPct val="84090"/>
              <a:buFont typeface="Arial MT"/>
              <a:buChar char="•"/>
              <a:tabLst>
                <a:tab pos="195580" algn="l"/>
              </a:tabLst>
            </a:pP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Density-Based</a:t>
            </a:r>
            <a:r>
              <a:rPr sz="2200" b="1" spc="35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Spatial</a:t>
            </a:r>
            <a:r>
              <a:rPr sz="2200" b="1" spc="3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r>
              <a:rPr sz="2200" b="1" spc="3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200" b="1" spc="35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Applications</a:t>
            </a:r>
            <a:r>
              <a:rPr sz="2200" b="1" spc="3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with</a:t>
            </a:r>
            <a:r>
              <a:rPr sz="2200" b="1" spc="3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Times New Roman"/>
                <a:cs typeface="Times New Roman"/>
              </a:rPr>
              <a:t>Noise</a:t>
            </a:r>
            <a:endParaRPr sz="22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0"/>
              </a:spcBef>
            </a:pP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(DBSCAN)</a:t>
            </a:r>
            <a:r>
              <a:rPr sz="22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most</a:t>
            </a:r>
            <a:r>
              <a:rPr sz="22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Times New Roman"/>
                <a:cs typeface="Times New Roman"/>
              </a:rPr>
              <a:t>widely</a:t>
            </a:r>
            <a:r>
              <a:rPr sz="22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used</a:t>
            </a:r>
            <a:r>
              <a:rPr sz="22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density</a:t>
            </a:r>
            <a:r>
              <a:rPr sz="22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based</a:t>
            </a:r>
            <a:r>
              <a:rPr sz="22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82834"/>
                </a:solidFill>
                <a:latin typeface="Times New Roman"/>
                <a:cs typeface="Times New Roman"/>
              </a:rPr>
              <a:t>algorithm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8740" y="5892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6722"/>
            <a:ext cx="56515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T</a:t>
            </a:r>
            <a:r>
              <a:rPr spc="-105" dirty="0"/>
              <a:t>erminolog</a:t>
            </a:r>
            <a:r>
              <a:rPr dirty="0"/>
              <a:t>y</a:t>
            </a:r>
            <a:r>
              <a:rPr spc="-195" dirty="0"/>
              <a:t> </a:t>
            </a:r>
            <a:r>
              <a:rPr spc="-105" dirty="0"/>
              <a:t>an</a:t>
            </a:r>
            <a:r>
              <a:rPr dirty="0"/>
              <a:t>d</a:t>
            </a:r>
            <a:r>
              <a:rPr spc="-195" dirty="0"/>
              <a:t> </a:t>
            </a:r>
            <a:r>
              <a:rPr spc="-105" dirty="0"/>
              <a:t>no</a:t>
            </a:r>
            <a:r>
              <a:rPr spc="-110" dirty="0"/>
              <a:t>t</a:t>
            </a:r>
            <a:r>
              <a:rPr spc="-105" dirty="0"/>
              <a:t>ation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5599"/>
            <a:ext cx="8010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Let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282834"/>
                </a:solidFill>
                <a:latin typeface="Arial MT"/>
                <a:cs typeface="Arial MT"/>
              </a:rPr>
              <a:t>Є(epsilon)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be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some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constant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distance.</a:t>
            </a:r>
            <a:r>
              <a:rPr sz="22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Let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p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be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arbitrary </a:t>
            </a:r>
            <a:r>
              <a:rPr sz="2200" spc="-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data point.</a:t>
            </a:r>
            <a:r>
              <a:rPr sz="2200" spc="-4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neighbourhood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 p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is the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set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348" y="2457450"/>
            <a:ext cx="3210305" cy="580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3878" y="3550158"/>
            <a:ext cx="619125" cy="3429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3926" y="4259579"/>
            <a:ext cx="619125" cy="3429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4895850"/>
            <a:ext cx="9144000" cy="979169"/>
            <a:chOff x="0" y="4895850"/>
            <a:chExt cx="9144000" cy="979169"/>
          </a:xfrm>
        </p:grpSpPr>
        <p:sp>
          <p:nvSpPr>
            <p:cNvPr id="10" name="object 10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0"/>
                  </a:moveTo>
                  <a:lnTo>
                    <a:pt x="0" y="0"/>
                  </a:lnTo>
                  <a:lnTo>
                    <a:pt x="0" y="979169"/>
                  </a:lnTo>
                  <a:lnTo>
                    <a:pt x="9144000" y="9791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6346" y="5015484"/>
              <a:ext cx="647700" cy="3428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3167887"/>
            <a:ext cx="805434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4090"/>
              <a:buFont typeface="Arial MT"/>
              <a:buChar char="•"/>
              <a:tabLst>
                <a:tab pos="272415" algn="l"/>
                <a:tab pos="273050" algn="l"/>
                <a:tab pos="6892925" algn="l"/>
              </a:tabLst>
            </a:pPr>
            <a:r>
              <a:rPr dirty="0"/>
              <a:t>	</a:t>
            </a:r>
            <a:r>
              <a:rPr sz="22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choose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some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number</a:t>
            </a:r>
            <a:r>
              <a:rPr sz="22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m0 to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define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points of “high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density”: </a:t>
            </a:r>
            <a:r>
              <a:rPr sz="2200" spc="-59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say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that</a:t>
            </a:r>
            <a:r>
              <a:rPr sz="22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p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Arial"/>
                <a:cs typeface="Arial"/>
              </a:rPr>
              <a:t>high</a:t>
            </a:r>
            <a:r>
              <a:rPr sz="2200" b="1" spc="35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Arial"/>
                <a:cs typeface="Arial"/>
              </a:rPr>
              <a:t>density</a:t>
            </a:r>
            <a:r>
              <a:rPr sz="2200" b="1" spc="20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if	contains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at</a:t>
            </a:r>
            <a:r>
              <a:rPr sz="22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least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m0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points.</a:t>
            </a:r>
            <a:endParaRPr sz="2200">
              <a:latin typeface="Arial MT"/>
              <a:cs typeface="Arial MT"/>
            </a:endParaRPr>
          </a:p>
          <a:p>
            <a:pPr marL="194945" marR="157480" indent="-182880">
              <a:lnSpc>
                <a:spcPct val="100000"/>
              </a:lnSpc>
              <a:spcBef>
                <a:spcPts val="530"/>
              </a:spcBef>
              <a:buClr>
                <a:srgbClr val="93A199"/>
              </a:buClr>
              <a:buSzPct val="84090"/>
              <a:buChar char="•"/>
              <a:tabLst>
                <a:tab pos="195580" algn="l"/>
                <a:tab pos="5633085" algn="l"/>
              </a:tabLst>
            </a:pPr>
            <a:r>
              <a:rPr sz="22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define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p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as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Arial"/>
                <a:cs typeface="Arial"/>
              </a:rPr>
              <a:t>core</a:t>
            </a:r>
            <a:r>
              <a:rPr sz="2200" b="1" spc="10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82834"/>
                </a:solidFill>
                <a:latin typeface="Arial"/>
                <a:cs typeface="Arial"/>
              </a:rPr>
              <a:t>point</a:t>
            </a:r>
            <a:r>
              <a:rPr sz="2200" b="1" spc="25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if	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has</a:t>
            </a:r>
            <a:r>
              <a:rPr sz="22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more</a:t>
            </a:r>
            <a:r>
              <a:rPr sz="22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than</a:t>
            </a:r>
            <a:r>
              <a:rPr sz="2200" spc="-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m0 </a:t>
            </a:r>
            <a:r>
              <a:rPr sz="2200" spc="-59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points.</a:t>
            </a:r>
            <a:endParaRPr sz="2200">
              <a:latin typeface="Arial MT"/>
              <a:cs typeface="Arial MT"/>
            </a:endParaRPr>
          </a:p>
          <a:p>
            <a:pPr marL="195580" marR="283845" indent="-182880">
              <a:lnSpc>
                <a:spcPct val="100000"/>
              </a:lnSpc>
              <a:spcBef>
                <a:spcPts val="525"/>
              </a:spcBef>
              <a:buClr>
                <a:srgbClr val="93A199"/>
              </a:buClr>
              <a:buSzPct val="84090"/>
              <a:buChar char="•"/>
              <a:tabLst>
                <a:tab pos="195580" algn="l"/>
                <a:tab pos="3148965" algn="l"/>
                <a:tab pos="5928360" algn="l"/>
              </a:tabLst>
            </a:pPr>
            <a:r>
              <a:rPr sz="22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define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p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as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Arial"/>
                <a:cs typeface="Arial"/>
              </a:rPr>
              <a:t>border</a:t>
            </a:r>
            <a:r>
              <a:rPr sz="2200" b="1" spc="5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82834"/>
                </a:solidFill>
                <a:latin typeface="Arial"/>
                <a:cs typeface="Arial"/>
              </a:rPr>
              <a:t>point</a:t>
            </a:r>
            <a:r>
              <a:rPr sz="2200" b="1" spc="35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if	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has</a:t>
            </a:r>
            <a:r>
              <a:rPr sz="2200" spc="-4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fewer</a:t>
            </a:r>
            <a:r>
              <a:rPr sz="2200" spc="-4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than </a:t>
            </a:r>
            <a:r>
              <a:rPr sz="2200" spc="-59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m0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nt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s,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bu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the	</a:t>
            </a:r>
            <a:r>
              <a:rPr sz="2200" spc="-620" dirty="0">
                <a:solidFill>
                  <a:srgbClr val="282834"/>
                </a:solidFill>
                <a:latin typeface="Arial MT"/>
                <a:cs typeface="Arial MT"/>
              </a:rPr>
              <a:t>Є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neighbourhoo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d</a:t>
            </a:r>
            <a:r>
              <a:rPr sz="22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f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 core</a:t>
            </a:r>
            <a:r>
              <a:rPr sz="22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point.</a:t>
            </a:r>
            <a:endParaRPr sz="2200">
              <a:latin typeface="Arial MT"/>
              <a:cs typeface="Arial MT"/>
            </a:endParaRPr>
          </a:p>
          <a:p>
            <a:pPr marL="194945" marR="78740" indent="-182880">
              <a:lnSpc>
                <a:spcPct val="100000"/>
              </a:lnSpc>
              <a:spcBef>
                <a:spcPts val="530"/>
              </a:spcBef>
              <a:buClr>
                <a:srgbClr val="93A199"/>
              </a:buClr>
              <a:buSzPct val="84090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 which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is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neither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 core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point nor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border point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is 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called </a:t>
            </a:r>
            <a:r>
              <a:rPr sz="2200" spc="-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Arial"/>
                <a:cs typeface="Arial"/>
              </a:rPr>
              <a:t>noise</a:t>
            </a:r>
            <a:r>
              <a:rPr sz="2200" b="1" spc="10" dirty="0">
                <a:solidFill>
                  <a:srgbClr val="282834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2834"/>
                </a:solidFill>
                <a:latin typeface="Arial"/>
                <a:cs typeface="Arial"/>
              </a:rPr>
              <a:t>point</a:t>
            </a:r>
            <a:r>
              <a:rPr sz="2200" spc="-5" dirty="0">
                <a:solidFill>
                  <a:srgbClr val="282834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54" y="1194053"/>
            <a:ext cx="8547354" cy="482574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16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951" y="441197"/>
            <a:ext cx="629856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5" dirty="0"/>
              <a:t>D</a:t>
            </a:r>
            <a:r>
              <a:rPr sz="2900" spc="-110" dirty="0"/>
              <a:t>BS</a:t>
            </a:r>
            <a:r>
              <a:rPr sz="2900" spc="-105" dirty="0"/>
              <a:t>CAN</a:t>
            </a:r>
            <a:r>
              <a:rPr sz="2900" spc="-5" dirty="0"/>
              <a:t>:</a:t>
            </a:r>
            <a:r>
              <a:rPr sz="2900" spc="-190" dirty="0"/>
              <a:t> </a:t>
            </a:r>
            <a:r>
              <a:rPr sz="2900" spc="-105" dirty="0"/>
              <a:t>C</a:t>
            </a:r>
            <a:r>
              <a:rPr sz="2900" spc="-110" dirty="0"/>
              <a:t>ore</a:t>
            </a:r>
            <a:r>
              <a:rPr sz="2900" spc="-5" dirty="0"/>
              <a:t>,</a:t>
            </a:r>
            <a:r>
              <a:rPr sz="2900" spc="-200" dirty="0"/>
              <a:t> </a:t>
            </a:r>
            <a:r>
              <a:rPr sz="2900" spc="-110" dirty="0"/>
              <a:t>B</a:t>
            </a:r>
            <a:r>
              <a:rPr sz="2900" spc="-105" dirty="0"/>
              <a:t>o</a:t>
            </a:r>
            <a:r>
              <a:rPr sz="2900" spc="-110" dirty="0"/>
              <a:t>r</a:t>
            </a:r>
            <a:r>
              <a:rPr sz="2900" spc="-105" dirty="0"/>
              <a:t>d</a:t>
            </a:r>
            <a:r>
              <a:rPr sz="2900" spc="-110" dirty="0"/>
              <a:t>e</a:t>
            </a:r>
            <a:r>
              <a:rPr sz="2900" spc="-5" dirty="0"/>
              <a:t>r</a:t>
            </a:r>
            <a:r>
              <a:rPr sz="2900" spc="-210" dirty="0"/>
              <a:t> </a:t>
            </a:r>
            <a:r>
              <a:rPr sz="2900" spc="-110" dirty="0"/>
              <a:t>a</a:t>
            </a:r>
            <a:r>
              <a:rPr sz="2900" spc="-105" dirty="0"/>
              <a:t>n</a:t>
            </a:r>
            <a:r>
              <a:rPr sz="2900" spc="-5" dirty="0"/>
              <a:t>d</a:t>
            </a:r>
            <a:r>
              <a:rPr sz="2900" spc="-204" dirty="0"/>
              <a:t> </a:t>
            </a:r>
            <a:r>
              <a:rPr sz="2900" spc="-110" dirty="0"/>
              <a:t>N</a:t>
            </a:r>
            <a:r>
              <a:rPr sz="2900" spc="-105" dirty="0"/>
              <a:t>o</a:t>
            </a:r>
            <a:r>
              <a:rPr sz="2900" spc="-110" dirty="0"/>
              <a:t>i</a:t>
            </a:r>
            <a:r>
              <a:rPr sz="2900" spc="-105" dirty="0"/>
              <a:t>s</a:t>
            </a:r>
            <a:r>
              <a:rPr sz="2900" spc="-5" dirty="0"/>
              <a:t>e</a:t>
            </a:r>
            <a:r>
              <a:rPr sz="2900" spc="-185" dirty="0"/>
              <a:t> </a:t>
            </a:r>
            <a:r>
              <a:rPr sz="2900" spc="-110" dirty="0"/>
              <a:t>P</a:t>
            </a:r>
            <a:r>
              <a:rPr sz="2900" spc="-105" dirty="0"/>
              <a:t>o</a:t>
            </a:r>
            <a:r>
              <a:rPr sz="2900" spc="-110" dirty="0"/>
              <a:t>i</a:t>
            </a:r>
            <a:r>
              <a:rPr sz="2900" spc="-105" dirty="0"/>
              <a:t>n</a:t>
            </a:r>
            <a:r>
              <a:rPr sz="2900" spc="-110" dirty="0"/>
              <a:t>t</a:t>
            </a:r>
            <a:r>
              <a:rPr sz="2900" spc="-5" dirty="0"/>
              <a:t>s</a:t>
            </a:r>
            <a:endParaRPr sz="290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979169"/>
            <a:ext cx="9144000" cy="3564254"/>
            <a:chOff x="0" y="979169"/>
            <a:chExt cx="9144000" cy="3564254"/>
          </a:xfrm>
        </p:grpSpPr>
        <p:sp>
          <p:nvSpPr>
            <p:cNvPr id="5" name="object 5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599"/>
              <a:ext cx="4872228" cy="586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0" y="1447800"/>
              <a:ext cx="4872228" cy="5105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782" y="1958339"/>
              <a:ext cx="3371407" cy="979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3582" y="1965539"/>
              <a:ext cx="3371407" cy="9719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032" y="2937509"/>
              <a:ext cx="3364157" cy="9791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0832" y="2937509"/>
              <a:ext cx="3364157" cy="9791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783" y="3916680"/>
              <a:ext cx="3320655" cy="5471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2583" y="3916680"/>
              <a:ext cx="3320655" cy="62638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895850"/>
            <a:ext cx="4872228" cy="1303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69339" y="5056123"/>
            <a:ext cx="164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Original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6540" y="5132323"/>
            <a:ext cx="1943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Point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types: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7DD1F"/>
                </a:solidFill>
                <a:latin typeface="Arial"/>
                <a:cs typeface="Arial"/>
              </a:rPr>
              <a:t>core</a:t>
            </a:r>
            <a:r>
              <a:rPr sz="1800" b="1" spc="-5" dirty="0">
                <a:latin typeface="Arial"/>
                <a:cs typeface="Arial"/>
              </a:rPr>
              <a:t>,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border</a:t>
            </a:r>
            <a:r>
              <a:rPr sz="1800" b="1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14800" y="4895850"/>
            <a:ext cx="4872228" cy="2065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821939" y="5970523"/>
            <a:ext cx="222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Eps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MinPts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57727" y="6526783"/>
            <a:ext cx="2834640" cy="1981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36319"/>
            <a:ext cx="8077200" cy="3200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59" y="4719828"/>
            <a:ext cx="7458456" cy="187604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91668"/>
            <a:ext cx="8458200" cy="64007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57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433576"/>
            <a:ext cx="7755890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42265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Does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not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require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a-priori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specification</a:t>
            </a:r>
            <a:r>
              <a:rPr sz="24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number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 clusters.</a:t>
            </a:r>
            <a:endParaRPr sz="24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AutoNum type="arabicParenR"/>
              <a:tabLst>
                <a:tab pos="32512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Able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identify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noise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while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clustering.</a:t>
            </a:r>
            <a:endParaRPr sz="2400">
              <a:latin typeface="Times New Roman"/>
              <a:cs typeface="Times New Roman"/>
            </a:endParaRPr>
          </a:p>
          <a:p>
            <a:pPr marL="12700" marR="808990">
              <a:lnSpc>
                <a:spcPct val="100000"/>
              </a:lnSpc>
              <a:buAutoNum type="arabicParenR"/>
              <a:tabLst>
                <a:tab pos="342265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DBSCAN</a:t>
            </a:r>
            <a:r>
              <a:rPr sz="24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algorithm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able to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find</a:t>
            </a:r>
            <a:r>
              <a:rPr sz="24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arbitrarily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size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arbitrarily</a:t>
            </a:r>
            <a:r>
              <a:rPr sz="24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shaped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clusters.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400" b="1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342265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DBSCAN</a:t>
            </a:r>
            <a:r>
              <a:rPr sz="24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algorithm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fails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in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varying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clusters.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Does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not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work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well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case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high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dimensional</a:t>
            </a:r>
            <a:r>
              <a:rPr sz="24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49885" indent="-25527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5052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Still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requires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user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supply Minpts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ε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571750"/>
          </a:xfrm>
          <a:custGeom>
            <a:avLst/>
            <a:gdLst/>
            <a:ahLst/>
            <a:cxnLst/>
            <a:rect l="l" t="t" r="r" b="b"/>
            <a:pathLst>
              <a:path w="9144000" h="257175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571750"/>
                </a:lnTo>
                <a:lnTo>
                  <a:pt x="9144000" y="2571750"/>
                </a:lnTo>
                <a:lnTo>
                  <a:pt x="9144000" y="195835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37" y="0"/>
            <a:ext cx="7958455" cy="289433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845"/>
              </a:spcBef>
            </a:pPr>
            <a:r>
              <a:rPr sz="4400" spc="-5" dirty="0"/>
              <a:t>Defining</a:t>
            </a:r>
            <a:r>
              <a:rPr sz="4400" spc="-15" dirty="0"/>
              <a:t> </a:t>
            </a:r>
            <a:r>
              <a:rPr sz="4400" spc="-5" dirty="0"/>
              <a:t>Distance</a:t>
            </a:r>
            <a:r>
              <a:rPr sz="4400" spc="-15" dirty="0"/>
              <a:t> </a:t>
            </a:r>
            <a:r>
              <a:rPr sz="4400" spc="-5" dirty="0"/>
              <a:t>Measures</a:t>
            </a:r>
            <a:endParaRPr sz="4400"/>
          </a:p>
          <a:p>
            <a:pPr marL="38100" marR="30480">
              <a:lnSpc>
                <a:spcPct val="110000"/>
              </a:lnSpc>
              <a:spcBef>
                <a:spcPts val="775"/>
              </a:spcBef>
            </a:pP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  <a:r>
              <a:rPr sz="2800" spc="-5" dirty="0">
                <a:solidFill>
                  <a:srgbClr val="000000"/>
                </a:solidFill>
              </a:rPr>
              <a:t>: Let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75" baseline="-21021" dirty="0">
                <a:solidFill>
                  <a:srgbClr val="000000"/>
                </a:solidFill>
              </a:rPr>
              <a:t>1</a:t>
            </a:r>
            <a:r>
              <a:rPr sz="2775" spc="7" baseline="-21021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and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75" baseline="-21021" dirty="0">
                <a:solidFill>
                  <a:srgbClr val="000000"/>
                </a:solidFill>
              </a:rPr>
              <a:t>2</a:t>
            </a:r>
            <a:r>
              <a:rPr sz="2775" spc="7" baseline="-21021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be </a:t>
            </a:r>
            <a:r>
              <a:rPr sz="2800" dirty="0">
                <a:solidFill>
                  <a:srgbClr val="000000"/>
                </a:solidFill>
              </a:rPr>
              <a:t>two </a:t>
            </a:r>
            <a:r>
              <a:rPr sz="2800" spc="-5" dirty="0">
                <a:solidFill>
                  <a:srgbClr val="000000"/>
                </a:solidFill>
              </a:rPr>
              <a:t>objects </a:t>
            </a:r>
            <a:r>
              <a:rPr sz="2800" dirty="0">
                <a:solidFill>
                  <a:srgbClr val="000000"/>
                </a:solidFill>
              </a:rPr>
              <a:t>from the </a:t>
            </a:r>
            <a:r>
              <a:rPr sz="2800" spc="-76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universe of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possible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objects.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The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distance </a:t>
            </a:r>
            <a:r>
              <a:rPr sz="2800" dirty="0">
                <a:solidFill>
                  <a:srgbClr val="000000"/>
                </a:solidFill>
              </a:rPr>
              <a:t> (dissimilarity)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between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75" baseline="-21021" dirty="0">
                <a:solidFill>
                  <a:srgbClr val="000000"/>
                </a:solidFill>
              </a:rPr>
              <a:t>1</a:t>
            </a:r>
            <a:r>
              <a:rPr sz="2775" spc="382" baseline="-21021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75" baseline="-21021" dirty="0">
                <a:solidFill>
                  <a:srgbClr val="000000"/>
                </a:solidFill>
              </a:rPr>
              <a:t>2</a:t>
            </a:r>
            <a:r>
              <a:rPr sz="2775" spc="382" baseline="-21021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is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real </a:t>
            </a:r>
            <a:r>
              <a:rPr sz="2800" dirty="0">
                <a:solidFill>
                  <a:srgbClr val="000000"/>
                </a:solidFill>
              </a:rPr>
              <a:t>number </a:t>
            </a:r>
            <a:r>
              <a:rPr sz="2800" spc="-76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denoted </a:t>
            </a:r>
            <a:r>
              <a:rPr sz="2800" dirty="0">
                <a:solidFill>
                  <a:srgbClr val="000000"/>
                </a:solidFill>
              </a:rPr>
              <a:t>by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0000"/>
                </a:solidFill>
              </a:rPr>
              <a:t>(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75" baseline="-21021" dirty="0">
                <a:solidFill>
                  <a:srgbClr val="000000"/>
                </a:solidFill>
              </a:rPr>
              <a:t>1</a:t>
            </a:r>
            <a:r>
              <a:rPr sz="2800" dirty="0">
                <a:solidFill>
                  <a:srgbClr val="000000"/>
                </a:solidFill>
              </a:rPr>
              <a:t>,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75" baseline="-21021" dirty="0">
                <a:solidFill>
                  <a:srgbClr val="000000"/>
                </a:solidFill>
              </a:rPr>
              <a:t>2</a:t>
            </a:r>
            <a:r>
              <a:rPr sz="2800" dirty="0">
                <a:solidFill>
                  <a:srgbClr val="000000"/>
                </a:solidFill>
              </a:rPr>
              <a:t>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507" y="2798826"/>
            <a:ext cx="1018794" cy="11605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3736" y="2708910"/>
            <a:ext cx="1426845" cy="1683385"/>
            <a:chOff x="173736" y="2708910"/>
            <a:chExt cx="1426845" cy="1683385"/>
          </a:xfrm>
        </p:grpSpPr>
        <p:sp>
          <p:nvSpPr>
            <p:cNvPr id="6" name="object 6"/>
            <p:cNvSpPr/>
            <p:nvPr/>
          </p:nvSpPr>
          <p:spPr>
            <a:xfrm>
              <a:off x="1356360" y="271843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810">
              <a:solidFill>
                <a:srgbClr val="DCD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7800" y="2718435"/>
              <a:ext cx="36830" cy="19050"/>
            </a:xfrm>
            <a:custGeom>
              <a:avLst/>
              <a:gdLst/>
              <a:ahLst/>
              <a:cxnLst/>
              <a:rect l="l" t="t" r="r" b="b"/>
              <a:pathLst>
                <a:path w="36830" h="19050">
                  <a:moveTo>
                    <a:pt x="0" y="0"/>
                  </a:moveTo>
                  <a:lnTo>
                    <a:pt x="3048" y="0"/>
                  </a:lnTo>
                </a:path>
                <a:path w="36830" h="19050">
                  <a:moveTo>
                    <a:pt x="15240" y="11430"/>
                  </a:moveTo>
                  <a:lnTo>
                    <a:pt x="24384" y="11430"/>
                  </a:lnTo>
                </a:path>
                <a:path w="36830" h="19050">
                  <a:moveTo>
                    <a:pt x="33527" y="19050"/>
                  </a:moveTo>
                  <a:lnTo>
                    <a:pt x="36575" y="19050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96" y="2708910"/>
              <a:ext cx="594360" cy="3581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504" y="3067050"/>
              <a:ext cx="600456" cy="19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263" y="3086100"/>
              <a:ext cx="612648" cy="152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263" y="3097530"/>
              <a:ext cx="606552" cy="76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455" y="3101340"/>
              <a:ext cx="594360" cy="114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168" y="3105150"/>
              <a:ext cx="612647" cy="114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7072" y="3116580"/>
              <a:ext cx="618744" cy="76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927" y="3120390"/>
              <a:ext cx="627888" cy="114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1831" y="3128010"/>
              <a:ext cx="627888" cy="7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0495" y="3131820"/>
              <a:ext cx="649223" cy="190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5255" y="3147060"/>
              <a:ext cx="658368" cy="76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4776" y="3150870"/>
              <a:ext cx="688848" cy="190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9223" y="3169920"/>
              <a:ext cx="917448" cy="114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2648" y="3181350"/>
              <a:ext cx="941832" cy="114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6552" y="3188970"/>
              <a:ext cx="950976" cy="114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4359" y="3196590"/>
              <a:ext cx="960120" cy="76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6072" y="3200400"/>
              <a:ext cx="978408" cy="190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9495" y="3215640"/>
              <a:ext cx="993648" cy="304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4256" y="3242310"/>
              <a:ext cx="990600" cy="266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1208" y="327088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3810">
              <a:solidFill>
                <a:srgbClr val="CDBD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684" y="327279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524" y="1905"/>
                  </a:moveTo>
                  <a:lnTo>
                    <a:pt x="1524" y="1905"/>
                  </a:lnTo>
                </a:path>
              </a:pathLst>
            </a:custGeom>
            <a:ln w="3810">
              <a:solidFill>
                <a:srgbClr val="CEC6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684" y="32766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524" y="1904"/>
                  </a:moveTo>
                  <a:lnTo>
                    <a:pt x="1524" y="1904"/>
                  </a:lnTo>
                </a:path>
              </a:pathLst>
            </a:custGeom>
            <a:ln w="3810">
              <a:solidFill>
                <a:srgbClr val="CCD0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6720" y="3268980"/>
              <a:ext cx="1082040" cy="34671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3795" y="361569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524" y="1905"/>
                  </a:moveTo>
                  <a:lnTo>
                    <a:pt x="1524" y="1905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5736" y="3611880"/>
              <a:ext cx="576072" cy="152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3192" y="3615690"/>
              <a:ext cx="1121664" cy="190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99159" y="362902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4">
                  <a:moveTo>
                    <a:pt x="0" y="0"/>
                  </a:moveTo>
                  <a:lnTo>
                    <a:pt x="3048" y="0"/>
                  </a:lnTo>
                </a:path>
                <a:path w="55244">
                  <a:moveTo>
                    <a:pt x="6096" y="0"/>
                  </a:moveTo>
                  <a:lnTo>
                    <a:pt x="12192" y="0"/>
                  </a:lnTo>
                </a:path>
                <a:path w="55244">
                  <a:moveTo>
                    <a:pt x="21336" y="0"/>
                  </a:moveTo>
                  <a:lnTo>
                    <a:pt x="33528" y="0"/>
                  </a:lnTo>
                </a:path>
                <a:path w="55244">
                  <a:moveTo>
                    <a:pt x="36576" y="0"/>
                  </a:moveTo>
                  <a:lnTo>
                    <a:pt x="42672" y="0"/>
                  </a:lnTo>
                </a:path>
                <a:path w="55244">
                  <a:moveTo>
                    <a:pt x="48768" y="0"/>
                  </a:moveTo>
                  <a:lnTo>
                    <a:pt x="54864" y="0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5359" y="3629025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0" y="0"/>
                  </a:moveTo>
                  <a:lnTo>
                    <a:pt x="3048" y="0"/>
                  </a:lnTo>
                </a:path>
                <a:path w="119380">
                  <a:moveTo>
                    <a:pt x="6096" y="0"/>
                  </a:moveTo>
                  <a:lnTo>
                    <a:pt x="27432" y="0"/>
                  </a:lnTo>
                </a:path>
                <a:path w="119380">
                  <a:moveTo>
                    <a:pt x="33528" y="0"/>
                  </a:moveTo>
                  <a:lnTo>
                    <a:pt x="39624" y="0"/>
                  </a:lnTo>
                </a:path>
                <a:path w="119380">
                  <a:moveTo>
                    <a:pt x="103632" y="0"/>
                  </a:moveTo>
                  <a:lnTo>
                    <a:pt x="109728" y="0"/>
                  </a:lnTo>
                </a:path>
                <a:path w="119380">
                  <a:moveTo>
                    <a:pt x="112776" y="0"/>
                  </a:moveTo>
                  <a:lnTo>
                    <a:pt x="118872" y="0"/>
                  </a:lnTo>
                </a:path>
              </a:pathLst>
            </a:custGeom>
            <a:ln w="3810">
              <a:solidFill>
                <a:srgbClr val="DF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7927" y="363283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7072" y="3632835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9143" y="0"/>
                  </a:lnTo>
                </a:path>
                <a:path w="109855">
                  <a:moveTo>
                    <a:pt x="79247" y="0"/>
                  </a:moveTo>
                  <a:lnTo>
                    <a:pt x="109728" y="0"/>
                  </a:lnTo>
                </a:path>
              </a:pathLst>
            </a:custGeom>
            <a:ln w="3810">
              <a:solidFill>
                <a:srgbClr val="DF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6804" y="363474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523" y="1905"/>
                  </a:moveTo>
                  <a:lnTo>
                    <a:pt x="1523" y="1905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5072" y="3630930"/>
              <a:ext cx="1341120" cy="8001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531619" y="37071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524" y="1905"/>
                  </a:moveTo>
                  <a:lnTo>
                    <a:pt x="1524" y="1905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3736" y="3710940"/>
              <a:ext cx="1383792" cy="876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548383" y="379666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810">
              <a:solidFill>
                <a:srgbClr val="EAE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880" y="3798570"/>
              <a:ext cx="1417320" cy="2209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4631" y="402145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3048" y="0"/>
                  </a:lnTo>
                </a:path>
                <a:path w="12700">
                  <a:moveTo>
                    <a:pt x="6096" y="0"/>
                  </a:moveTo>
                  <a:lnTo>
                    <a:pt x="12192" y="0"/>
                  </a:lnTo>
                </a:path>
              </a:pathLst>
            </a:custGeom>
            <a:ln w="3810">
              <a:solidFill>
                <a:srgbClr val="CCD0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50847" y="4019550"/>
              <a:ext cx="109728" cy="152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8972" y="4069080"/>
              <a:ext cx="259841" cy="323088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6419850" y="2743200"/>
            <a:ext cx="2514600" cy="1267460"/>
            <a:chOff x="6419850" y="2743200"/>
            <a:chExt cx="2514600" cy="1267460"/>
          </a:xfrm>
        </p:grpSpPr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19850" y="2743200"/>
              <a:ext cx="2514600" cy="19431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19850" y="2937510"/>
              <a:ext cx="2514600" cy="9791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419850" y="3916680"/>
              <a:ext cx="2514600" cy="9372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429000" y="3431285"/>
            <a:ext cx="1248410" cy="51943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31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b="1" spc="-5" dirty="0">
                <a:latin typeface="Courier New"/>
                <a:cs typeface="Courier New"/>
              </a:rPr>
              <a:t>Peter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96028" y="3431285"/>
            <a:ext cx="1248410" cy="51943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31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b="1" spc="-5" dirty="0">
                <a:latin typeface="Courier New"/>
                <a:cs typeface="Courier New"/>
              </a:rPr>
              <a:t>Piotr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043171" y="4069079"/>
            <a:ext cx="259841" cy="323088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139178" y="4069079"/>
            <a:ext cx="259079" cy="32308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69948" y="4069079"/>
            <a:ext cx="259841" cy="32308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103876" y="4069079"/>
            <a:ext cx="259079" cy="32308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090154" y="4069079"/>
            <a:ext cx="259079" cy="32308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2930" y="4530090"/>
            <a:ext cx="1584959" cy="156209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804659" y="4530090"/>
            <a:ext cx="1581150" cy="156209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783329" y="4530090"/>
            <a:ext cx="1584960" cy="1562099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136396" y="6429247"/>
            <a:ext cx="3714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0.23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174241" y="6174485"/>
            <a:ext cx="283210" cy="243204"/>
            <a:chOff x="1174241" y="6174485"/>
            <a:chExt cx="283210" cy="243204"/>
          </a:xfrm>
        </p:grpSpPr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05058" y="6181343"/>
              <a:ext cx="225215" cy="22936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174241" y="6174485"/>
              <a:ext cx="283210" cy="243204"/>
            </a:xfrm>
            <a:custGeom>
              <a:avLst/>
              <a:gdLst/>
              <a:ahLst/>
              <a:cxnLst/>
              <a:rect l="l" t="t" r="r" b="b"/>
              <a:pathLst>
                <a:path w="283209" h="243204">
                  <a:moveTo>
                    <a:pt x="77646" y="173792"/>
                  </a:moveTo>
                  <a:lnTo>
                    <a:pt x="0" y="174497"/>
                  </a:lnTo>
                  <a:lnTo>
                    <a:pt x="142494" y="243077"/>
                  </a:lnTo>
                  <a:lnTo>
                    <a:pt x="155776" y="236219"/>
                  </a:lnTo>
                  <a:lnTo>
                    <a:pt x="143256" y="236219"/>
                  </a:lnTo>
                  <a:lnTo>
                    <a:pt x="138684" y="233933"/>
                  </a:lnTo>
                  <a:lnTo>
                    <a:pt x="136398" y="233171"/>
                  </a:lnTo>
                  <a:lnTo>
                    <a:pt x="118110" y="224027"/>
                  </a:lnTo>
                  <a:lnTo>
                    <a:pt x="115824" y="223265"/>
                  </a:lnTo>
                  <a:lnTo>
                    <a:pt x="96012" y="213359"/>
                  </a:lnTo>
                  <a:lnTo>
                    <a:pt x="93726" y="212597"/>
                  </a:lnTo>
                  <a:lnTo>
                    <a:pt x="75438" y="203453"/>
                  </a:lnTo>
                  <a:lnTo>
                    <a:pt x="73152" y="202691"/>
                  </a:lnTo>
                  <a:lnTo>
                    <a:pt x="53340" y="192785"/>
                  </a:lnTo>
                  <a:lnTo>
                    <a:pt x="51054" y="192023"/>
                  </a:lnTo>
                  <a:lnTo>
                    <a:pt x="40386" y="186689"/>
                  </a:lnTo>
                  <a:lnTo>
                    <a:pt x="27432" y="186689"/>
                  </a:lnTo>
                  <a:lnTo>
                    <a:pt x="28540" y="181148"/>
                  </a:lnTo>
                  <a:lnTo>
                    <a:pt x="27432" y="180593"/>
                  </a:lnTo>
                  <a:lnTo>
                    <a:pt x="28656" y="180566"/>
                  </a:lnTo>
                  <a:lnTo>
                    <a:pt x="29718" y="175259"/>
                  </a:lnTo>
                  <a:lnTo>
                    <a:pt x="77665" y="175259"/>
                  </a:lnTo>
                  <a:lnTo>
                    <a:pt x="77646" y="173792"/>
                  </a:lnTo>
                  <a:close/>
                </a:path>
                <a:path w="283209" h="243204">
                  <a:moveTo>
                    <a:pt x="281226" y="171449"/>
                  </a:moveTo>
                  <a:lnTo>
                    <a:pt x="252984" y="171449"/>
                  </a:lnTo>
                  <a:lnTo>
                    <a:pt x="256032" y="183641"/>
                  </a:lnTo>
                  <a:lnTo>
                    <a:pt x="242762" y="183799"/>
                  </a:lnTo>
                  <a:lnTo>
                    <a:pt x="229362" y="190499"/>
                  </a:lnTo>
                  <a:lnTo>
                    <a:pt x="228600" y="191261"/>
                  </a:lnTo>
                  <a:lnTo>
                    <a:pt x="208788" y="201167"/>
                  </a:lnTo>
                  <a:lnTo>
                    <a:pt x="208026" y="201929"/>
                  </a:lnTo>
                  <a:lnTo>
                    <a:pt x="188214" y="211835"/>
                  </a:lnTo>
                  <a:lnTo>
                    <a:pt x="187452" y="212597"/>
                  </a:lnTo>
                  <a:lnTo>
                    <a:pt x="167640" y="222503"/>
                  </a:lnTo>
                  <a:lnTo>
                    <a:pt x="166878" y="223265"/>
                  </a:lnTo>
                  <a:lnTo>
                    <a:pt x="147066" y="233171"/>
                  </a:lnTo>
                  <a:lnTo>
                    <a:pt x="146304" y="233933"/>
                  </a:lnTo>
                  <a:lnTo>
                    <a:pt x="143256" y="235457"/>
                  </a:lnTo>
                  <a:lnTo>
                    <a:pt x="143256" y="236219"/>
                  </a:lnTo>
                  <a:lnTo>
                    <a:pt x="155776" y="236219"/>
                  </a:lnTo>
                  <a:lnTo>
                    <a:pt x="281226" y="171449"/>
                  </a:lnTo>
                  <a:close/>
                </a:path>
                <a:path w="283209" h="243204">
                  <a:moveTo>
                    <a:pt x="28540" y="181148"/>
                  </a:moveTo>
                  <a:lnTo>
                    <a:pt x="27432" y="186689"/>
                  </a:lnTo>
                  <a:lnTo>
                    <a:pt x="40081" y="186537"/>
                  </a:lnTo>
                  <a:lnTo>
                    <a:pt x="32766" y="182879"/>
                  </a:lnTo>
                  <a:lnTo>
                    <a:pt x="30480" y="182117"/>
                  </a:lnTo>
                  <a:lnTo>
                    <a:pt x="28540" y="181148"/>
                  </a:lnTo>
                  <a:close/>
                </a:path>
                <a:path w="283209" h="243204">
                  <a:moveTo>
                    <a:pt x="40081" y="186537"/>
                  </a:moveTo>
                  <a:lnTo>
                    <a:pt x="27432" y="186689"/>
                  </a:lnTo>
                  <a:lnTo>
                    <a:pt x="40386" y="186689"/>
                  </a:lnTo>
                  <a:lnTo>
                    <a:pt x="40081" y="186537"/>
                  </a:lnTo>
                  <a:close/>
                </a:path>
                <a:path w="283209" h="243204">
                  <a:moveTo>
                    <a:pt x="254508" y="177545"/>
                  </a:moveTo>
                  <a:lnTo>
                    <a:pt x="249936" y="179831"/>
                  </a:lnTo>
                  <a:lnTo>
                    <a:pt x="249174" y="180593"/>
                  </a:lnTo>
                  <a:lnTo>
                    <a:pt x="242762" y="183799"/>
                  </a:lnTo>
                  <a:lnTo>
                    <a:pt x="256032" y="183641"/>
                  </a:lnTo>
                  <a:lnTo>
                    <a:pt x="254508" y="177545"/>
                  </a:lnTo>
                  <a:close/>
                </a:path>
                <a:path w="283209" h="243204">
                  <a:moveTo>
                    <a:pt x="29718" y="175259"/>
                  </a:moveTo>
                  <a:lnTo>
                    <a:pt x="28656" y="180566"/>
                  </a:lnTo>
                  <a:lnTo>
                    <a:pt x="40291" y="180301"/>
                  </a:lnTo>
                  <a:lnTo>
                    <a:pt x="29718" y="175259"/>
                  </a:lnTo>
                  <a:close/>
                </a:path>
                <a:path w="283209" h="243204">
                  <a:moveTo>
                    <a:pt x="77665" y="175259"/>
                  </a:moveTo>
                  <a:lnTo>
                    <a:pt x="29718" y="175259"/>
                  </a:lnTo>
                  <a:lnTo>
                    <a:pt x="40291" y="180301"/>
                  </a:lnTo>
                  <a:lnTo>
                    <a:pt x="60960" y="179831"/>
                  </a:lnTo>
                  <a:lnTo>
                    <a:pt x="77724" y="179831"/>
                  </a:lnTo>
                  <a:lnTo>
                    <a:pt x="77665" y="175259"/>
                  </a:lnTo>
                  <a:close/>
                </a:path>
                <a:path w="283209" h="243204">
                  <a:moveTo>
                    <a:pt x="83820" y="173735"/>
                  </a:moveTo>
                  <a:lnTo>
                    <a:pt x="77646" y="173792"/>
                  </a:lnTo>
                  <a:lnTo>
                    <a:pt x="77724" y="179831"/>
                  </a:lnTo>
                  <a:lnTo>
                    <a:pt x="83820" y="173735"/>
                  </a:lnTo>
                  <a:close/>
                </a:path>
                <a:path w="283209" h="243204">
                  <a:moveTo>
                    <a:pt x="83820" y="173735"/>
                  </a:moveTo>
                  <a:lnTo>
                    <a:pt x="77724" y="179831"/>
                  </a:lnTo>
                  <a:lnTo>
                    <a:pt x="84582" y="179831"/>
                  </a:lnTo>
                  <a:lnTo>
                    <a:pt x="84582" y="176783"/>
                  </a:lnTo>
                  <a:lnTo>
                    <a:pt x="83820" y="176783"/>
                  </a:lnTo>
                  <a:lnTo>
                    <a:pt x="83820" y="173735"/>
                  </a:lnTo>
                  <a:close/>
                </a:path>
                <a:path w="283209" h="243204">
                  <a:moveTo>
                    <a:pt x="198120" y="172211"/>
                  </a:moveTo>
                  <a:lnTo>
                    <a:pt x="198120" y="175259"/>
                  </a:lnTo>
                  <a:lnTo>
                    <a:pt x="198882" y="175259"/>
                  </a:lnTo>
                  <a:lnTo>
                    <a:pt x="198882" y="178307"/>
                  </a:lnTo>
                  <a:lnTo>
                    <a:pt x="204750" y="178105"/>
                  </a:lnTo>
                  <a:lnTo>
                    <a:pt x="198120" y="172211"/>
                  </a:lnTo>
                  <a:close/>
                </a:path>
                <a:path w="283209" h="243204">
                  <a:moveTo>
                    <a:pt x="282702" y="170687"/>
                  </a:moveTo>
                  <a:lnTo>
                    <a:pt x="204898" y="172089"/>
                  </a:lnTo>
                  <a:lnTo>
                    <a:pt x="204975" y="178097"/>
                  </a:lnTo>
                  <a:lnTo>
                    <a:pt x="220980" y="177545"/>
                  </a:lnTo>
                  <a:lnTo>
                    <a:pt x="241339" y="177545"/>
                  </a:lnTo>
                  <a:lnTo>
                    <a:pt x="252984" y="171449"/>
                  </a:lnTo>
                  <a:lnTo>
                    <a:pt x="281226" y="171449"/>
                  </a:lnTo>
                  <a:lnTo>
                    <a:pt x="282702" y="170687"/>
                  </a:lnTo>
                  <a:close/>
                </a:path>
                <a:path w="283209" h="243204">
                  <a:moveTo>
                    <a:pt x="202692" y="0"/>
                  </a:moveTo>
                  <a:lnTo>
                    <a:pt x="75438" y="2285"/>
                  </a:lnTo>
                  <a:lnTo>
                    <a:pt x="77646" y="173792"/>
                  </a:lnTo>
                  <a:lnTo>
                    <a:pt x="83820" y="173735"/>
                  </a:lnTo>
                  <a:lnTo>
                    <a:pt x="83820" y="122681"/>
                  </a:lnTo>
                  <a:lnTo>
                    <a:pt x="83058" y="122681"/>
                  </a:lnTo>
                  <a:lnTo>
                    <a:pt x="83058" y="69341"/>
                  </a:lnTo>
                  <a:lnTo>
                    <a:pt x="82296" y="69341"/>
                  </a:lnTo>
                  <a:lnTo>
                    <a:pt x="82296" y="15239"/>
                  </a:lnTo>
                  <a:lnTo>
                    <a:pt x="81534" y="15239"/>
                  </a:lnTo>
                  <a:lnTo>
                    <a:pt x="81534" y="8381"/>
                  </a:lnTo>
                  <a:lnTo>
                    <a:pt x="166878" y="6857"/>
                  </a:lnTo>
                  <a:lnTo>
                    <a:pt x="202779" y="6857"/>
                  </a:lnTo>
                  <a:lnTo>
                    <a:pt x="202692" y="0"/>
                  </a:lnTo>
                  <a:close/>
                </a:path>
                <a:path w="283209" h="243204">
                  <a:moveTo>
                    <a:pt x="202779" y="6857"/>
                  </a:moveTo>
                  <a:lnTo>
                    <a:pt x="195834" y="6857"/>
                  </a:lnTo>
                  <a:lnTo>
                    <a:pt x="195834" y="16763"/>
                  </a:lnTo>
                  <a:lnTo>
                    <a:pt x="196596" y="16763"/>
                  </a:lnTo>
                  <a:lnTo>
                    <a:pt x="196596" y="69341"/>
                  </a:lnTo>
                  <a:lnTo>
                    <a:pt x="197358" y="69341"/>
                  </a:lnTo>
                  <a:lnTo>
                    <a:pt x="197358" y="121919"/>
                  </a:lnTo>
                  <a:lnTo>
                    <a:pt x="198120" y="121919"/>
                  </a:lnTo>
                  <a:lnTo>
                    <a:pt x="198120" y="172211"/>
                  </a:lnTo>
                  <a:lnTo>
                    <a:pt x="204898" y="172089"/>
                  </a:lnTo>
                  <a:lnTo>
                    <a:pt x="202779" y="6857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01673" y="6181343"/>
              <a:ext cx="228600" cy="22936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74241" y="6174485"/>
              <a:ext cx="283210" cy="243204"/>
            </a:xfrm>
            <a:custGeom>
              <a:avLst/>
              <a:gdLst/>
              <a:ahLst/>
              <a:cxnLst/>
              <a:rect l="l" t="t" r="r" b="b"/>
              <a:pathLst>
                <a:path w="283209" h="243204">
                  <a:moveTo>
                    <a:pt x="77646" y="173792"/>
                  </a:moveTo>
                  <a:lnTo>
                    <a:pt x="0" y="174497"/>
                  </a:lnTo>
                  <a:lnTo>
                    <a:pt x="142494" y="243077"/>
                  </a:lnTo>
                  <a:lnTo>
                    <a:pt x="166107" y="230885"/>
                  </a:lnTo>
                  <a:lnTo>
                    <a:pt x="139446" y="230885"/>
                  </a:lnTo>
                  <a:lnTo>
                    <a:pt x="142750" y="229156"/>
                  </a:lnTo>
                  <a:lnTo>
                    <a:pt x="53689" y="186689"/>
                  </a:lnTo>
                  <a:lnTo>
                    <a:pt x="27432" y="186689"/>
                  </a:lnTo>
                  <a:lnTo>
                    <a:pt x="29718" y="175259"/>
                  </a:lnTo>
                  <a:lnTo>
                    <a:pt x="77665" y="175259"/>
                  </a:lnTo>
                  <a:lnTo>
                    <a:pt x="77646" y="173792"/>
                  </a:lnTo>
                  <a:close/>
                </a:path>
                <a:path w="283209" h="243204">
                  <a:moveTo>
                    <a:pt x="142750" y="229156"/>
                  </a:moveTo>
                  <a:lnTo>
                    <a:pt x="139446" y="230885"/>
                  </a:lnTo>
                  <a:lnTo>
                    <a:pt x="144780" y="230123"/>
                  </a:lnTo>
                  <a:lnTo>
                    <a:pt x="142750" y="229156"/>
                  </a:lnTo>
                  <a:close/>
                </a:path>
                <a:path w="283209" h="243204">
                  <a:moveTo>
                    <a:pt x="281226" y="171449"/>
                  </a:moveTo>
                  <a:lnTo>
                    <a:pt x="252984" y="171449"/>
                  </a:lnTo>
                  <a:lnTo>
                    <a:pt x="256032" y="183641"/>
                  </a:lnTo>
                  <a:lnTo>
                    <a:pt x="229081" y="183962"/>
                  </a:lnTo>
                  <a:lnTo>
                    <a:pt x="142750" y="229156"/>
                  </a:lnTo>
                  <a:lnTo>
                    <a:pt x="144780" y="230123"/>
                  </a:lnTo>
                  <a:lnTo>
                    <a:pt x="139446" y="230885"/>
                  </a:lnTo>
                  <a:lnTo>
                    <a:pt x="166107" y="230885"/>
                  </a:lnTo>
                  <a:lnTo>
                    <a:pt x="281226" y="171449"/>
                  </a:lnTo>
                  <a:close/>
                </a:path>
                <a:path w="283209" h="243204">
                  <a:moveTo>
                    <a:pt x="29718" y="175259"/>
                  </a:moveTo>
                  <a:lnTo>
                    <a:pt x="27432" y="186689"/>
                  </a:lnTo>
                  <a:lnTo>
                    <a:pt x="53042" y="186381"/>
                  </a:lnTo>
                  <a:lnTo>
                    <a:pt x="29718" y="175259"/>
                  </a:lnTo>
                  <a:close/>
                </a:path>
                <a:path w="283209" h="243204">
                  <a:moveTo>
                    <a:pt x="53042" y="186381"/>
                  </a:moveTo>
                  <a:lnTo>
                    <a:pt x="27432" y="186689"/>
                  </a:lnTo>
                  <a:lnTo>
                    <a:pt x="53689" y="186689"/>
                  </a:lnTo>
                  <a:lnTo>
                    <a:pt x="53042" y="186381"/>
                  </a:lnTo>
                  <a:close/>
                </a:path>
                <a:path w="283209" h="243204">
                  <a:moveTo>
                    <a:pt x="77665" y="175259"/>
                  </a:moveTo>
                  <a:lnTo>
                    <a:pt x="29718" y="175259"/>
                  </a:lnTo>
                  <a:lnTo>
                    <a:pt x="53042" y="186381"/>
                  </a:lnTo>
                  <a:lnTo>
                    <a:pt x="90678" y="185927"/>
                  </a:lnTo>
                  <a:lnTo>
                    <a:pt x="90599" y="179831"/>
                  </a:lnTo>
                  <a:lnTo>
                    <a:pt x="77724" y="179831"/>
                  </a:lnTo>
                  <a:lnTo>
                    <a:pt x="77665" y="175259"/>
                  </a:lnTo>
                  <a:close/>
                </a:path>
                <a:path w="283209" h="243204">
                  <a:moveTo>
                    <a:pt x="202779" y="6857"/>
                  </a:moveTo>
                  <a:lnTo>
                    <a:pt x="189738" y="6857"/>
                  </a:lnTo>
                  <a:lnTo>
                    <a:pt x="195834" y="12953"/>
                  </a:lnTo>
                  <a:lnTo>
                    <a:pt x="189817" y="13034"/>
                  </a:lnTo>
                  <a:lnTo>
                    <a:pt x="192024" y="184403"/>
                  </a:lnTo>
                  <a:lnTo>
                    <a:pt x="229081" y="183962"/>
                  </a:lnTo>
                  <a:lnTo>
                    <a:pt x="239883" y="178307"/>
                  </a:lnTo>
                  <a:lnTo>
                    <a:pt x="204978" y="178307"/>
                  </a:lnTo>
                  <a:lnTo>
                    <a:pt x="198120" y="172211"/>
                  </a:lnTo>
                  <a:lnTo>
                    <a:pt x="204898" y="172089"/>
                  </a:lnTo>
                  <a:lnTo>
                    <a:pt x="202779" y="6857"/>
                  </a:lnTo>
                  <a:close/>
                </a:path>
                <a:path w="283209" h="243204">
                  <a:moveTo>
                    <a:pt x="252984" y="171449"/>
                  </a:moveTo>
                  <a:lnTo>
                    <a:pt x="229081" y="183962"/>
                  </a:lnTo>
                  <a:lnTo>
                    <a:pt x="256032" y="183641"/>
                  </a:lnTo>
                  <a:lnTo>
                    <a:pt x="252984" y="171449"/>
                  </a:lnTo>
                  <a:close/>
                </a:path>
                <a:path w="283209" h="243204">
                  <a:moveTo>
                    <a:pt x="83820" y="173735"/>
                  </a:moveTo>
                  <a:lnTo>
                    <a:pt x="77646" y="173792"/>
                  </a:lnTo>
                  <a:lnTo>
                    <a:pt x="77724" y="179831"/>
                  </a:lnTo>
                  <a:lnTo>
                    <a:pt x="83820" y="173735"/>
                  </a:lnTo>
                  <a:close/>
                </a:path>
                <a:path w="283209" h="243204">
                  <a:moveTo>
                    <a:pt x="90521" y="173735"/>
                  </a:moveTo>
                  <a:lnTo>
                    <a:pt x="83820" y="173735"/>
                  </a:lnTo>
                  <a:lnTo>
                    <a:pt x="77724" y="179831"/>
                  </a:lnTo>
                  <a:lnTo>
                    <a:pt x="90599" y="179831"/>
                  </a:lnTo>
                  <a:lnTo>
                    <a:pt x="90521" y="173735"/>
                  </a:lnTo>
                  <a:close/>
                </a:path>
                <a:path w="283209" h="243204">
                  <a:moveTo>
                    <a:pt x="204898" y="172089"/>
                  </a:moveTo>
                  <a:lnTo>
                    <a:pt x="198120" y="172211"/>
                  </a:lnTo>
                  <a:lnTo>
                    <a:pt x="204978" y="178307"/>
                  </a:lnTo>
                  <a:lnTo>
                    <a:pt x="204898" y="172089"/>
                  </a:lnTo>
                  <a:close/>
                </a:path>
                <a:path w="283209" h="243204">
                  <a:moveTo>
                    <a:pt x="282702" y="170687"/>
                  </a:moveTo>
                  <a:lnTo>
                    <a:pt x="204898" y="172089"/>
                  </a:lnTo>
                  <a:lnTo>
                    <a:pt x="204978" y="178307"/>
                  </a:lnTo>
                  <a:lnTo>
                    <a:pt x="239883" y="178307"/>
                  </a:lnTo>
                  <a:lnTo>
                    <a:pt x="252984" y="171449"/>
                  </a:lnTo>
                  <a:lnTo>
                    <a:pt x="281226" y="171449"/>
                  </a:lnTo>
                  <a:lnTo>
                    <a:pt x="282702" y="170687"/>
                  </a:lnTo>
                  <a:close/>
                </a:path>
                <a:path w="283209" h="243204">
                  <a:moveTo>
                    <a:pt x="202692" y="0"/>
                  </a:moveTo>
                  <a:lnTo>
                    <a:pt x="75438" y="2285"/>
                  </a:lnTo>
                  <a:lnTo>
                    <a:pt x="77646" y="173792"/>
                  </a:lnTo>
                  <a:lnTo>
                    <a:pt x="90521" y="173735"/>
                  </a:lnTo>
                  <a:lnTo>
                    <a:pt x="88470" y="14477"/>
                  </a:lnTo>
                  <a:lnTo>
                    <a:pt x="81534" y="14477"/>
                  </a:lnTo>
                  <a:lnTo>
                    <a:pt x="88392" y="8381"/>
                  </a:lnTo>
                  <a:lnTo>
                    <a:pt x="189757" y="8381"/>
                  </a:lnTo>
                  <a:lnTo>
                    <a:pt x="189738" y="6857"/>
                  </a:lnTo>
                  <a:lnTo>
                    <a:pt x="202779" y="6857"/>
                  </a:lnTo>
                  <a:lnTo>
                    <a:pt x="202692" y="0"/>
                  </a:lnTo>
                  <a:close/>
                </a:path>
                <a:path w="283209" h="243204">
                  <a:moveTo>
                    <a:pt x="88392" y="8381"/>
                  </a:moveTo>
                  <a:lnTo>
                    <a:pt x="81534" y="14477"/>
                  </a:lnTo>
                  <a:lnTo>
                    <a:pt x="88469" y="14385"/>
                  </a:lnTo>
                  <a:lnTo>
                    <a:pt x="88392" y="8381"/>
                  </a:lnTo>
                  <a:close/>
                </a:path>
                <a:path w="283209" h="243204">
                  <a:moveTo>
                    <a:pt x="88469" y="14385"/>
                  </a:moveTo>
                  <a:lnTo>
                    <a:pt x="81534" y="14477"/>
                  </a:lnTo>
                  <a:lnTo>
                    <a:pt x="88470" y="14477"/>
                  </a:lnTo>
                  <a:close/>
                </a:path>
                <a:path w="283209" h="243204">
                  <a:moveTo>
                    <a:pt x="189757" y="8381"/>
                  </a:moveTo>
                  <a:lnTo>
                    <a:pt x="88392" y="8381"/>
                  </a:lnTo>
                  <a:lnTo>
                    <a:pt x="88469" y="14385"/>
                  </a:lnTo>
                  <a:lnTo>
                    <a:pt x="189817" y="13034"/>
                  </a:lnTo>
                  <a:lnTo>
                    <a:pt x="189757" y="8381"/>
                  </a:lnTo>
                  <a:close/>
                </a:path>
                <a:path w="283209" h="243204">
                  <a:moveTo>
                    <a:pt x="189738" y="6857"/>
                  </a:moveTo>
                  <a:lnTo>
                    <a:pt x="189817" y="13034"/>
                  </a:lnTo>
                  <a:lnTo>
                    <a:pt x="195834" y="12953"/>
                  </a:lnTo>
                  <a:lnTo>
                    <a:pt x="189738" y="6857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439665" y="6429247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374641" y="6174485"/>
            <a:ext cx="283210" cy="243204"/>
            <a:chOff x="4374641" y="6174485"/>
            <a:chExt cx="283210" cy="243204"/>
          </a:xfrm>
        </p:grpSpPr>
        <p:pic>
          <p:nvPicPr>
            <p:cNvPr id="69" name="object 6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05458" y="6181343"/>
              <a:ext cx="225215" cy="22936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374641" y="6174485"/>
              <a:ext cx="283210" cy="243204"/>
            </a:xfrm>
            <a:custGeom>
              <a:avLst/>
              <a:gdLst/>
              <a:ahLst/>
              <a:cxnLst/>
              <a:rect l="l" t="t" r="r" b="b"/>
              <a:pathLst>
                <a:path w="283210" h="243204">
                  <a:moveTo>
                    <a:pt x="77646" y="173792"/>
                  </a:moveTo>
                  <a:lnTo>
                    <a:pt x="0" y="174497"/>
                  </a:lnTo>
                  <a:lnTo>
                    <a:pt x="142494" y="243077"/>
                  </a:lnTo>
                  <a:lnTo>
                    <a:pt x="155776" y="236219"/>
                  </a:lnTo>
                  <a:lnTo>
                    <a:pt x="143256" y="236219"/>
                  </a:lnTo>
                  <a:lnTo>
                    <a:pt x="138684" y="233933"/>
                  </a:lnTo>
                  <a:lnTo>
                    <a:pt x="136398" y="233171"/>
                  </a:lnTo>
                  <a:lnTo>
                    <a:pt x="118110" y="224027"/>
                  </a:lnTo>
                  <a:lnTo>
                    <a:pt x="115824" y="223265"/>
                  </a:lnTo>
                  <a:lnTo>
                    <a:pt x="96012" y="213359"/>
                  </a:lnTo>
                  <a:lnTo>
                    <a:pt x="93725" y="212597"/>
                  </a:lnTo>
                  <a:lnTo>
                    <a:pt x="75437" y="203453"/>
                  </a:lnTo>
                  <a:lnTo>
                    <a:pt x="73152" y="202691"/>
                  </a:lnTo>
                  <a:lnTo>
                    <a:pt x="53340" y="192785"/>
                  </a:lnTo>
                  <a:lnTo>
                    <a:pt x="51054" y="192023"/>
                  </a:lnTo>
                  <a:lnTo>
                    <a:pt x="40386" y="186689"/>
                  </a:lnTo>
                  <a:lnTo>
                    <a:pt x="27432" y="186689"/>
                  </a:lnTo>
                  <a:lnTo>
                    <a:pt x="28540" y="181148"/>
                  </a:lnTo>
                  <a:lnTo>
                    <a:pt x="27432" y="180593"/>
                  </a:lnTo>
                  <a:lnTo>
                    <a:pt x="28656" y="180566"/>
                  </a:lnTo>
                  <a:lnTo>
                    <a:pt x="29718" y="175259"/>
                  </a:lnTo>
                  <a:lnTo>
                    <a:pt x="77665" y="175259"/>
                  </a:lnTo>
                  <a:lnTo>
                    <a:pt x="77646" y="173792"/>
                  </a:lnTo>
                  <a:close/>
                </a:path>
                <a:path w="283210" h="243204">
                  <a:moveTo>
                    <a:pt x="281226" y="171449"/>
                  </a:moveTo>
                  <a:lnTo>
                    <a:pt x="252984" y="171449"/>
                  </a:lnTo>
                  <a:lnTo>
                    <a:pt x="256032" y="183641"/>
                  </a:lnTo>
                  <a:lnTo>
                    <a:pt x="242762" y="183799"/>
                  </a:lnTo>
                  <a:lnTo>
                    <a:pt x="229362" y="190499"/>
                  </a:lnTo>
                  <a:lnTo>
                    <a:pt x="228600" y="191261"/>
                  </a:lnTo>
                  <a:lnTo>
                    <a:pt x="208787" y="201167"/>
                  </a:lnTo>
                  <a:lnTo>
                    <a:pt x="208025" y="201929"/>
                  </a:lnTo>
                  <a:lnTo>
                    <a:pt x="188213" y="211835"/>
                  </a:lnTo>
                  <a:lnTo>
                    <a:pt x="187452" y="212597"/>
                  </a:lnTo>
                  <a:lnTo>
                    <a:pt x="167640" y="222503"/>
                  </a:lnTo>
                  <a:lnTo>
                    <a:pt x="166878" y="223265"/>
                  </a:lnTo>
                  <a:lnTo>
                    <a:pt x="147066" y="233171"/>
                  </a:lnTo>
                  <a:lnTo>
                    <a:pt x="146304" y="233933"/>
                  </a:lnTo>
                  <a:lnTo>
                    <a:pt x="143256" y="235457"/>
                  </a:lnTo>
                  <a:lnTo>
                    <a:pt x="143256" y="236219"/>
                  </a:lnTo>
                  <a:lnTo>
                    <a:pt x="155776" y="236219"/>
                  </a:lnTo>
                  <a:lnTo>
                    <a:pt x="281226" y="171449"/>
                  </a:lnTo>
                  <a:close/>
                </a:path>
                <a:path w="283210" h="243204">
                  <a:moveTo>
                    <a:pt x="28540" y="181148"/>
                  </a:moveTo>
                  <a:lnTo>
                    <a:pt x="27432" y="186689"/>
                  </a:lnTo>
                  <a:lnTo>
                    <a:pt x="40081" y="186537"/>
                  </a:lnTo>
                  <a:lnTo>
                    <a:pt x="32766" y="182879"/>
                  </a:lnTo>
                  <a:lnTo>
                    <a:pt x="30480" y="182117"/>
                  </a:lnTo>
                  <a:lnTo>
                    <a:pt x="28540" y="181148"/>
                  </a:lnTo>
                  <a:close/>
                </a:path>
                <a:path w="283210" h="243204">
                  <a:moveTo>
                    <a:pt x="40081" y="186537"/>
                  </a:moveTo>
                  <a:lnTo>
                    <a:pt x="27432" y="186689"/>
                  </a:lnTo>
                  <a:lnTo>
                    <a:pt x="40386" y="186689"/>
                  </a:lnTo>
                  <a:lnTo>
                    <a:pt x="40081" y="186537"/>
                  </a:lnTo>
                  <a:close/>
                </a:path>
                <a:path w="283210" h="243204">
                  <a:moveTo>
                    <a:pt x="254508" y="177545"/>
                  </a:moveTo>
                  <a:lnTo>
                    <a:pt x="249936" y="179831"/>
                  </a:lnTo>
                  <a:lnTo>
                    <a:pt x="249174" y="180593"/>
                  </a:lnTo>
                  <a:lnTo>
                    <a:pt x="242762" y="183799"/>
                  </a:lnTo>
                  <a:lnTo>
                    <a:pt x="256032" y="183641"/>
                  </a:lnTo>
                  <a:lnTo>
                    <a:pt x="254508" y="177545"/>
                  </a:lnTo>
                  <a:close/>
                </a:path>
                <a:path w="283210" h="243204">
                  <a:moveTo>
                    <a:pt x="29718" y="175259"/>
                  </a:moveTo>
                  <a:lnTo>
                    <a:pt x="28656" y="180566"/>
                  </a:lnTo>
                  <a:lnTo>
                    <a:pt x="40291" y="180301"/>
                  </a:lnTo>
                  <a:lnTo>
                    <a:pt x="29718" y="175259"/>
                  </a:lnTo>
                  <a:close/>
                </a:path>
                <a:path w="283210" h="243204">
                  <a:moveTo>
                    <a:pt x="77665" y="175259"/>
                  </a:moveTo>
                  <a:lnTo>
                    <a:pt x="29718" y="175259"/>
                  </a:lnTo>
                  <a:lnTo>
                    <a:pt x="40291" y="180301"/>
                  </a:lnTo>
                  <a:lnTo>
                    <a:pt x="60960" y="179831"/>
                  </a:lnTo>
                  <a:lnTo>
                    <a:pt x="77724" y="179831"/>
                  </a:lnTo>
                  <a:lnTo>
                    <a:pt x="77665" y="175259"/>
                  </a:lnTo>
                  <a:close/>
                </a:path>
                <a:path w="283210" h="243204">
                  <a:moveTo>
                    <a:pt x="83820" y="173735"/>
                  </a:moveTo>
                  <a:lnTo>
                    <a:pt x="77646" y="173792"/>
                  </a:lnTo>
                  <a:lnTo>
                    <a:pt x="77724" y="179831"/>
                  </a:lnTo>
                  <a:lnTo>
                    <a:pt x="83820" y="173735"/>
                  </a:lnTo>
                  <a:close/>
                </a:path>
                <a:path w="283210" h="243204">
                  <a:moveTo>
                    <a:pt x="83820" y="173735"/>
                  </a:moveTo>
                  <a:lnTo>
                    <a:pt x="77724" y="179831"/>
                  </a:lnTo>
                  <a:lnTo>
                    <a:pt x="84582" y="179831"/>
                  </a:lnTo>
                  <a:lnTo>
                    <a:pt x="84582" y="176783"/>
                  </a:lnTo>
                  <a:lnTo>
                    <a:pt x="83820" y="176783"/>
                  </a:lnTo>
                  <a:lnTo>
                    <a:pt x="83820" y="173735"/>
                  </a:lnTo>
                  <a:close/>
                </a:path>
                <a:path w="283210" h="243204">
                  <a:moveTo>
                    <a:pt x="198120" y="172211"/>
                  </a:moveTo>
                  <a:lnTo>
                    <a:pt x="198120" y="175259"/>
                  </a:lnTo>
                  <a:lnTo>
                    <a:pt x="198882" y="175259"/>
                  </a:lnTo>
                  <a:lnTo>
                    <a:pt x="198882" y="178307"/>
                  </a:lnTo>
                  <a:lnTo>
                    <a:pt x="204750" y="178105"/>
                  </a:lnTo>
                  <a:lnTo>
                    <a:pt x="198120" y="172211"/>
                  </a:lnTo>
                  <a:close/>
                </a:path>
                <a:path w="283210" h="243204">
                  <a:moveTo>
                    <a:pt x="282702" y="170687"/>
                  </a:moveTo>
                  <a:lnTo>
                    <a:pt x="204898" y="172089"/>
                  </a:lnTo>
                  <a:lnTo>
                    <a:pt x="204975" y="178097"/>
                  </a:lnTo>
                  <a:lnTo>
                    <a:pt x="220980" y="177545"/>
                  </a:lnTo>
                  <a:lnTo>
                    <a:pt x="241339" y="177545"/>
                  </a:lnTo>
                  <a:lnTo>
                    <a:pt x="252984" y="171449"/>
                  </a:lnTo>
                  <a:lnTo>
                    <a:pt x="281226" y="171449"/>
                  </a:lnTo>
                  <a:lnTo>
                    <a:pt x="282702" y="170687"/>
                  </a:lnTo>
                  <a:close/>
                </a:path>
                <a:path w="283210" h="243204">
                  <a:moveTo>
                    <a:pt x="202692" y="0"/>
                  </a:moveTo>
                  <a:lnTo>
                    <a:pt x="75437" y="2285"/>
                  </a:lnTo>
                  <a:lnTo>
                    <a:pt x="77646" y="173792"/>
                  </a:lnTo>
                  <a:lnTo>
                    <a:pt x="83820" y="173735"/>
                  </a:lnTo>
                  <a:lnTo>
                    <a:pt x="83820" y="122681"/>
                  </a:lnTo>
                  <a:lnTo>
                    <a:pt x="83058" y="122681"/>
                  </a:lnTo>
                  <a:lnTo>
                    <a:pt x="83058" y="69341"/>
                  </a:lnTo>
                  <a:lnTo>
                    <a:pt x="82296" y="69341"/>
                  </a:lnTo>
                  <a:lnTo>
                    <a:pt x="82296" y="15239"/>
                  </a:lnTo>
                  <a:lnTo>
                    <a:pt x="81534" y="15239"/>
                  </a:lnTo>
                  <a:lnTo>
                    <a:pt x="81534" y="8381"/>
                  </a:lnTo>
                  <a:lnTo>
                    <a:pt x="166878" y="6857"/>
                  </a:lnTo>
                  <a:lnTo>
                    <a:pt x="202779" y="6857"/>
                  </a:lnTo>
                  <a:lnTo>
                    <a:pt x="202692" y="0"/>
                  </a:lnTo>
                  <a:close/>
                </a:path>
                <a:path w="283210" h="243204">
                  <a:moveTo>
                    <a:pt x="202779" y="6857"/>
                  </a:moveTo>
                  <a:lnTo>
                    <a:pt x="195834" y="6857"/>
                  </a:lnTo>
                  <a:lnTo>
                    <a:pt x="195834" y="16763"/>
                  </a:lnTo>
                  <a:lnTo>
                    <a:pt x="196596" y="16763"/>
                  </a:lnTo>
                  <a:lnTo>
                    <a:pt x="196596" y="69341"/>
                  </a:lnTo>
                  <a:lnTo>
                    <a:pt x="197358" y="69341"/>
                  </a:lnTo>
                  <a:lnTo>
                    <a:pt x="197358" y="121919"/>
                  </a:lnTo>
                  <a:lnTo>
                    <a:pt x="198120" y="121919"/>
                  </a:lnTo>
                  <a:lnTo>
                    <a:pt x="198120" y="172211"/>
                  </a:lnTo>
                  <a:lnTo>
                    <a:pt x="204898" y="172089"/>
                  </a:lnTo>
                  <a:lnTo>
                    <a:pt x="202779" y="6857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02073" y="6181343"/>
              <a:ext cx="228600" cy="22936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374641" y="6174485"/>
              <a:ext cx="283210" cy="243204"/>
            </a:xfrm>
            <a:custGeom>
              <a:avLst/>
              <a:gdLst/>
              <a:ahLst/>
              <a:cxnLst/>
              <a:rect l="l" t="t" r="r" b="b"/>
              <a:pathLst>
                <a:path w="283210" h="243204">
                  <a:moveTo>
                    <a:pt x="77646" y="173792"/>
                  </a:moveTo>
                  <a:lnTo>
                    <a:pt x="0" y="174497"/>
                  </a:lnTo>
                  <a:lnTo>
                    <a:pt x="142494" y="243077"/>
                  </a:lnTo>
                  <a:lnTo>
                    <a:pt x="166107" y="230885"/>
                  </a:lnTo>
                  <a:lnTo>
                    <a:pt x="139446" y="230885"/>
                  </a:lnTo>
                  <a:lnTo>
                    <a:pt x="142750" y="229156"/>
                  </a:lnTo>
                  <a:lnTo>
                    <a:pt x="53689" y="186689"/>
                  </a:lnTo>
                  <a:lnTo>
                    <a:pt x="27432" y="186689"/>
                  </a:lnTo>
                  <a:lnTo>
                    <a:pt x="29718" y="175259"/>
                  </a:lnTo>
                  <a:lnTo>
                    <a:pt x="77665" y="175259"/>
                  </a:lnTo>
                  <a:lnTo>
                    <a:pt x="77646" y="173792"/>
                  </a:lnTo>
                  <a:close/>
                </a:path>
                <a:path w="283210" h="243204">
                  <a:moveTo>
                    <a:pt x="142750" y="229156"/>
                  </a:moveTo>
                  <a:lnTo>
                    <a:pt x="139446" y="230885"/>
                  </a:lnTo>
                  <a:lnTo>
                    <a:pt x="144780" y="230123"/>
                  </a:lnTo>
                  <a:lnTo>
                    <a:pt x="142750" y="229156"/>
                  </a:lnTo>
                  <a:close/>
                </a:path>
                <a:path w="283210" h="243204">
                  <a:moveTo>
                    <a:pt x="281226" y="171449"/>
                  </a:moveTo>
                  <a:lnTo>
                    <a:pt x="252984" y="171449"/>
                  </a:lnTo>
                  <a:lnTo>
                    <a:pt x="256032" y="183641"/>
                  </a:lnTo>
                  <a:lnTo>
                    <a:pt x="229081" y="183962"/>
                  </a:lnTo>
                  <a:lnTo>
                    <a:pt x="142750" y="229156"/>
                  </a:lnTo>
                  <a:lnTo>
                    <a:pt x="144780" y="230123"/>
                  </a:lnTo>
                  <a:lnTo>
                    <a:pt x="139446" y="230885"/>
                  </a:lnTo>
                  <a:lnTo>
                    <a:pt x="166107" y="230885"/>
                  </a:lnTo>
                  <a:lnTo>
                    <a:pt x="281226" y="171449"/>
                  </a:lnTo>
                  <a:close/>
                </a:path>
                <a:path w="283210" h="243204">
                  <a:moveTo>
                    <a:pt x="29718" y="175259"/>
                  </a:moveTo>
                  <a:lnTo>
                    <a:pt x="27432" y="186689"/>
                  </a:lnTo>
                  <a:lnTo>
                    <a:pt x="53042" y="186381"/>
                  </a:lnTo>
                  <a:lnTo>
                    <a:pt x="29718" y="175259"/>
                  </a:lnTo>
                  <a:close/>
                </a:path>
                <a:path w="283210" h="243204">
                  <a:moveTo>
                    <a:pt x="53042" y="186381"/>
                  </a:moveTo>
                  <a:lnTo>
                    <a:pt x="27432" y="186689"/>
                  </a:lnTo>
                  <a:lnTo>
                    <a:pt x="53689" y="186689"/>
                  </a:lnTo>
                  <a:lnTo>
                    <a:pt x="53042" y="186381"/>
                  </a:lnTo>
                  <a:close/>
                </a:path>
                <a:path w="283210" h="243204">
                  <a:moveTo>
                    <a:pt x="77665" y="175259"/>
                  </a:moveTo>
                  <a:lnTo>
                    <a:pt x="29718" y="175259"/>
                  </a:lnTo>
                  <a:lnTo>
                    <a:pt x="53042" y="186381"/>
                  </a:lnTo>
                  <a:lnTo>
                    <a:pt x="90678" y="185927"/>
                  </a:lnTo>
                  <a:lnTo>
                    <a:pt x="90599" y="179831"/>
                  </a:lnTo>
                  <a:lnTo>
                    <a:pt x="77724" y="179831"/>
                  </a:lnTo>
                  <a:lnTo>
                    <a:pt x="77665" y="175259"/>
                  </a:lnTo>
                  <a:close/>
                </a:path>
                <a:path w="283210" h="243204">
                  <a:moveTo>
                    <a:pt x="202779" y="6857"/>
                  </a:moveTo>
                  <a:lnTo>
                    <a:pt x="189737" y="6857"/>
                  </a:lnTo>
                  <a:lnTo>
                    <a:pt x="195834" y="12953"/>
                  </a:lnTo>
                  <a:lnTo>
                    <a:pt x="189817" y="13034"/>
                  </a:lnTo>
                  <a:lnTo>
                    <a:pt x="192024" y="184403"/>
                  </a:lnTo>
                  <a:lnTo>
                    <a:pt x="229081" y="183962"/>
                  </a:lnTo>
                  <a:lnTo>
                    <a:pt x="239883" y="178307"/>
                  </a:lnTo>
                  <a:lnTo>
                    <a:pt x="204978" y="178307"/>
                  </a:lnTo>
                  <a:lnTo>
                    <a:pt x="198120" y="172211"/>
                  </a:lnTo>
                  <a:lnTo>
                    <a:pt x="204898" y="172089"/>
                  </a:lnTo>
                  <a:lnTo>
                    <a:pt x="202779" y="6857"/>
                  </a:lnTo>
                  <a:close/>
                </a:path>
                <a:path w="283210" h="243204">
                  <a:moveTo>
                    <a:pt x="252984" y="171449"/>
                  </a:moveTo>
                  <a:lnTo>
                    <a:pt x="229081" y="183962"/>
                  </a:lnTo>
                  <a:lnTo>
                    <a:pt x="256032" y="183641"/>
                  </a:lnTo>
                  <a:lnTo>
                    <a:pt x="252984" y="171449"/>
                  </a:lnTo>
                  <a:close/>
                </a:path>
                <a:path w="283210" h="243204">
                  <a:moveTo>
                    <a:pt x="83820" y="173735"/>
                  </a:moveTo>
                  <a:lnTo>
                    <a:pt x="77646" y="173792"/>
                  </a:lnTo>
                  <a:lnTo>
                    <a:pt x="77724" y="179831"/>
                  </a:lnTo>
                  <a:lnTo>
                    <a:pt x="83820" y="173735"/>
                  </a:lnTo>
                  <a:close/>
                </a:path>
                <a:path w="283210" h="243204">
                  <a:moveTo>
                    <a:pt x="90521" y="173735"/>
                  </a:moveTo>
                  <a:lnTo>
                    <a:pt x="83820" y="173735"/>
                  </a:lnTo>
                  <a:lnTo>
                    <a:pt x="77724" y="179831"/>
                  </a:lnTo>
                  <a:lnTo>
                    <a:pt x="90599" y="179831"/>
                  </a:lnTo>
                  <a:lnTo>
                    <a:pt x="90521" y="173735"/>
                  </a:lnTo>
                  <a:close/>
                </a:path>
                <a:path w="283210" h="243204">
                  <a:moveTo>
                    <a:pt x="204898" y="172089"/>
                  </a:moveTo>
                  <a:lnTo>
                    <a:pt x="198120" y="172211"/>
                  </a:lnTo>
                  <a:lnTo>
                    <a:pt x="204978" y="178307"/>
                  </a:lnTo>
                  <a:lnTo>
                    <a:pt x="204898" y="172089"/>
                  </a:lnTo>
                  <a:close/>
                </a:path>
                <a:path w="283210" h="243204">
                  <a:moveTo>
                    <a:pt x="282702" y="170687"/>
                  </a:moveTo>
                  <a:lnTo>
                    <a:pt x="204898" y="172089"/>
                  </a:lnTo>
                  <a:lnTo>
                    <a:pt x="204978" y="178307"/>
                  </a:lnTo>
                  <a:lnTo>
                    <a:pt x="239883" y="178307"/>
                  </a:lnTo>
                  <a:lnTo>
                    <a:pt x="252984" y="171449"/>
                  </a:lnTo>
                  <a:lnTo>
                    <a:pt x="281226" y="171449"/>
                  </a:lnTo>
                  <a:lnTo>
                    <a:pt x="282702" y="170687"/>
                  </a:lnTo>
                  <a:close/>
                </a:path>
                <a:path w="283210" h="243204">
                  <a:moveTo>
                    <a:pt x="202692" y="0"/>
                  </a:moveTo>
                  <a:lnTo>
                    <a:pt x="75437" y="2285"/>
                  </a:lnTo>
                  <a:lnTo>
                    <a:pt x="77646" y="173792"/>
                  </a:lnTo>
                  <a:lnTo>
                    <a:pt x="90521" y="173735"/>
                  </a:lnTo>
                  <a:lnTo>
                    <a:pt x="88470" y="14477"/>
                  </a:lnTo>
                  <a:lnTo>
                    <a:pt x="81534" y="14477"/>
                  </a:lnTo>
                  <a:lnTo>
                    <a:pt x="88392" y="8381"/>
                  </a:lnTo>
                  <a:lnTo>
                    <a:pt x="189757" y="8381"/>
                  </a:lnTo>
                  <a:lnTo>
                    <a:pt x="189737" y="6857"/>
                  </a:lnTo>
                  <a:lnTo>
                    <a:pt x="202779" y="6857"/>
                  </a:lnTo>
                  <a:lnTo>
                    <a:pt x="202692" y="0"/>
                  </a:lnTo>
                  <a:close/>
                </a:path>
                <a:path w="283210" h="243204">
                  <a:moveTo>
                    <a:pt x="88392" y="8381"/>
                  </a:moveTo>
                  <a:lnTo>
                    <a:pt x="81534" y="14477"/>
                  </a:lnTo>
                  <a:lnTo>
                    <a:pt x="88469" y="14385"/>
                  </a:lnTo>
                  <a:lnTo>
                    <a:pt x="88392" y="8381"/>
                  </a:lnTo>
                  <a:close/>
                </a:path>
                <a:path w="283210" h="243204">
                  <a:moveTo>
                    <a:pt x="88469" y="14385"/>
                  </a:moveTo>
                  <a:lnTo>
                    <a:pt x="81534" y="14477"/>
                  </a:lnTo>
                  <a:lnTo>
                    <a:pt x="88470" y="14477"/>
                  </a:lnTo>
                  <a:close/>
                </a:path>
                <a:path w="283210" h="243204">
                  <a:moveTo>
                    <a:pt x="189757" y="8381"/>
                  </a:moveTo>
                  <a:lnTo>
                    <a:pt x="88392" y="8381"/>
                  </a:lnTo>
                  <a:lnTo>
                    <a:pt x="88469" y="14385"/>
                  </a:lnTo>
                  <a:lnTo>
                    <a:pt x="189817" y="13034"/>
                  </a:lnTo>
                  <a:lnTo>
                    <a:pt x="189757" y="8381"/>
                  </a:lnTo>
                  <a:close/>
                </a:path>
                <a:path w="283210" h="243204">
                  <a:moveTo>
                    <a:pt x="189737" y="6857"/>
                  </a:moveTo>
                  <a:lnTo>
                    <a:pt x="189817" y="13034"/>
                  </a:lnTo>
                  <a:lnTo>
                    <a:pt x="195834" y="12953"/>
                  </a:lnTo>
                  <a:lnTo>
                    <a:pt x="189737" y="6857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308595" y="6429247"/>
            <a:ext cx="4705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342.7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470647" y="6174485"/>
            <a:ext cx="281940" cy="243204"/>
            <a:chOff x="7470647" y="6174485"/>
            <a:chExt cx="281940" cy="243204"/>
          </a:xfrm>
        </p:grpSpPr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497317" y="6181343"/>
              <a:ext cx="228600" cy="22936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470647" y="6174485"/>
              <a:ext cx="281940" cy="243204"/>
            </a:xfrm>
            <a:custGeom>
              <a:avLst/>
              <a:gdLst/>
              <a:ahLst/>
              <a:cxnLst/>
              <a:rect l="l" t="t" r="r" b="b"/>
              <a:pathLst>
                <a:path w="281940" h="243204">
                  <a:moveTo>
                    <a:pt x="77620" y="173792"/>
                  </a:moveTo>
                  <a:lnTo>
                    <a:pt x="0" y="174497"/>
                  </a:lnTo>
                  <a:lnTo>
                    <a:pt x="141731" y="243077"/>
                  </a:lnTo>
                  <a:lnTo>
                    <a:pt x="155014" y="236219"/>
                  </a:lnTo>
                  <a:lnTo>
                    <a:pt x="142494" y="236219"/>
                  </a:lnTo>
                  <a:lnTo>
                    <a:pt x="128777" y="229361"/>
                  </a:lnTo>
                  <a:lnTo>
                    <a:pt x="126492" y="228599"/>
                  </a:lnTo>
                  <a:lnTo>
                    <a:pt x="108203" y="219455"/>
                  </a:lnTo>
                  <a:lnTo>
                    <a:pt x="105918" y="218693"/>
                  </a:lnTo>
                  <a:lnTo>
                    <a:pt x="86105" y="208787"/>
                  </a:lnTo>
                  <a:lnTo>
                    <a:pt x="83820" y="208025"/>
                  </a:lnTo>
                  <a:lnTo>
                    <a:pt x="64007" y="198119"/>
                  </a:lnTo>
                  <a:lnTo>
                    <a:pt x="61722" y="197357"/>
                  </a:lnTo>
                  <a:lnTo>
                    <a:pt x="43433" y="188213"/>
                  </a:lnTo>
                  <a:lnTo>
                    <a:pt x="41148" y="187451"/>
                  </a:lnTo>
                  <a:lnTo>
                    <a:pt x="39624" y="186689"/>
                  </a:lnTo>
                  <a:lnTo>
                    <a:pt x="26670" y="186689"/>
                  </a:lnTo>
                  <a:lnTo>
                    <a:pt x="28194" y="180975"/>
                  </a:lnTo>
                  <a:lnTo>
                    <a:pt x="27431" y="180593"/>
                  </a:lnTo>
                  <a:lnTo>
                    <a:pt x="28300" y="180573"/>
                  </a:lnTo>
                  <a:lnTo>
                    <a:pt x="29718" y="175259"/>
                  </a:lnTo>
                  <a:lnTo>
                    <a:pt x="77645" y="175259"/>
                  </a:lnTo>
                  <a:lnTo>
                    <a:pt x="77620" y="173792"/>
                  </a:lnTo>
                  <a:close/>
                </a:path>
                <a:path w="281940" h="243204">
                  <a:moveTo>
                    <a:pt x="280464" y="171449"/>
                  </a:moveTo>
                  <a:lnTo>
                    <a:pt x="252222" y="171449"/>
                  </a:lnTo>
                  <a:lnTo>
                    <a:pt x="253746" y="177545"/>
                  </a:lnTo>
                  <a:lnTo>
                    <a:pt x="254507" y="177545"/>
                  </a:lnTo>
                  <a:lnTo>
                    <a:pt x="253830" y="177884"/>
                  </a:lnTo>
                  <a:lnTo>
                    <a:pt x="255270" y="183641"/>
                  </a:lnTo>
                  <a:lnTo>
                    <a:pt x="241996" y="183801"/>
                  </a:lnTo>
                  <a:lnTo>
                    <a:pt x="239268" y="185165"/>
                  </a:lnTo>
                  <a:lnTo>
                    <a:pt x="238505" y="185927"/>
                  </a:lnTo>
                  <a:lnTo>
                    <a:pt x="217170" y="196595"/>
                  </a:lnTo>
                  <a:lnTo>
                    <a:pt x="216407" y="197357"/>
                  </a:lnTo>
                  <a:lnTo>
                    <a:pt x="196596" y="207263"/>
                  </a:lnTo>
                  <a:lnTo>
                    <a:pt x="195833" y="208025"/>
                  </a:lnTo>
                  <a:lnTo>
                    <a:pt x="176022" y="217931"/>
                  </a:lnTo>
                  <a:lnTo>
                    <a:pt x="175259" y="218693"/>
                  </a:lnTo>
                  <a:lnTo>
                    <a:pt x="155448" y="228599"/>
                  </a:lnTo>
                  <a:lnTo>
                    <a:pt x="154685" y="229361"/>
                  </a:lnTo>
                  <a:lnTo>
                    <a:pt x="142494" y="235457"/>
                  </a:lnTo>
                  <a:lnTo>
                    <a:pt x="142494" y="236219"/>
                  </a:lnTo>
                  <a:lnTo>
                    <a:pt x="155014" y="236219"/>
                  </a:lnTo>
                  <a:lnTo>
                    <a:pt x="280464" y="171449"/>
                  </a:lnTo>
                  <a:close/>
                </a:path>
                <a:path w="281940" h="243204">
                  <a:moveTo>
                    <a:pt x="28194" y="180975"/>
                  </a:moveTo>
                  <a:lnTo>
                    <a:pt x="26670" y="186689"/>
                  </a:lnTo>
                  <a:lnTo>
                    <a:pt x="39322" y="186539"/>
                  </a:lnTo>
                  <a:lnTo>
                    <a:pt x="28194" y="180975"/>
                  </a:lnTo>
                  <a:close/>
                </a:path>
                <a:path w="281940" h="243204">
                  <a:moveTo>
                    <a:pt x="39322" y="186539"/>
                  </a:moveTo>
                  <a:lnTo>
                    <a:pt x="26670" y="186689"/>
                  </a:lnTo>
                  <a:lnTo>
                    <a:pt x="39624" y="186689"/>
                  </a:lnTo>
                  <a:lnTo>
                    <a:pt x="39322" y="186539"/>
                  </a:lnTo>
                  <a:close/>
                </a:path>
                <a:path w="281940" h="243204">
                  <a:moveTo>
                    <a:pt x="253830" y="177884"/>
                  </a:moveTo>
                  <a:lnTo>
                    <a:pt x="241996" y="183801"/>
                  </a:lnTo>
                  <a:lnTo>
                    <a:pt x="255270" y="183641"/>
                  </a:lnTo>
                  <a:lnTo>
                    <a:pt x="253830" y="177884"/>
                  </a:lnTo>
                  <a:close/>
                </a:path>
                <a:path w="281940" h="243204">
                  <a:moveTo>
                    <a:pt x="29718" y="175259"/>
                  </a:moveTo>
                  <a:lnTo>
                    <a:pt x="28300" y="180573"/>
                  </a:lnTo>
                  <a:lnTo>
                    <a:pt x="40278" y="180295"/>
                  </a:lnTo>
                  <a:lnTo>
                    <a:pt x="29718" y="175259"/>
                  </a:lnTo>
                  <a:close/>
                </a:path>
                <a:path w="281940" h="243204">
                  <a:moveTo>
                    <a:pt x="77645" y="175259"/>
                  </a:moveTo>
                  <a:lnTo>
                    <a:pt x="29718" y="175259"/>
                  </a:lnTo>
                  <a:lnTo>
                    <a:pt x="40278" y="180295"/>
                  </a:lnTo>
                  <a:lnTo>
                    <a:pt x="60198" y="179831"/>
                  </a:lnTo>
                  <a:lnTo>
                    <a:pt x="77724" y="179831"/>
                  </a:lnTo>
                  <a:lnTo>
                    <a:pt x="77645" y="175259"/>
                  </a:lnTo>
                  <a:close/>
                </a:path>
                <a:path w="281940" h="243204">
                  <a:moveTo>
                    <a:pt x="83820" y="173735"/>
                  </a:moveTo>
                  <a:lnTo>
                    <a:pt x="77620" y="173792"/>
                  </a:lnTo>
                  <a:lnTo>
                    <a:pt x="77724" y="179831"/>
                  </a:lnTo>
                  <a:lnTo>
                    <a:pt x="83820" y="173735"/>
                  </a:lnTo>
                  <a:close/>
                </a:path>
                <a:path w="281940" h="243204">
                  <a:moveTo>
                    <a:pt x="83820" y="173735"/>
                  </a:moveTo>
                  <a:lnTo>
                    <a:pt x="77724" y="179831"/>
                  </a:lnTo>
                  <a:lnTo>
                    <a:pt x="83820" y="179831"/>
                  </a:lnTo>
                  <a:lnTo>
                    <a:pt x="83820" y="173735"/>
                  </a:lnTo>
                  <a:close/>
                </a:path>
                <a:path w="281940" h="243204">
                  <a:moveTo>
                    <a:pt x="198120" y="172211"/>
                  </a:moveTo>
                  <a:lnTo>
                    <a:pt x="198120" y="178307"/>
                  </a:lnTo>
                  <a:lnTo>
                    <a:pt x="204012" y="178104"/>
                  </a:lnTo>
                  <a:lnTo>
                    <a:pt x="198120" y="172211"/>
                  </a:lnTo>
                  <a:close/>
                </a:path>
                <a:path w="281940" h="243204">
                  <a:moveTo>
                    <a:pt x="281940" y="170687"/>
                  </a:moveTo>
                  <a:lnTo>
                    <a:pt x="204136" y="172102"/>
                  </a:lnTo>
                  <a:lnTo>
                    <a:pt x="204213" y="178097"/>
                  </a:lnTo>
                  <a:lnTo>
                    <a:pt x="220218" y="177545"/>
                  </a:lnTo>
                  <a:lnTo>
                    <a:pt x="240577" y="177545"/>
                  </a:lnTo>
                  <a:lnTo>
                    <a:pt x="252222" y="171449"/>
                  </a:lnTo>
                  <a:lnTo>
                    <a:pt x="280464" y="171449"/>
                  </a:lnTo>
                  <a:lnTo>
                    <a:pt x="281940" y="170687"/>
                  </a:lnTo>
                  <a:close/>
                </a:path>
                <a:path w="281940" h="243204">
                  <a:moveTo>
                    <a:pt x="201929" y="0"/>
                  </a:moveTo>
                  <a:lnTo>
                    <a:pt x="74675" y="2285"/>
                  </a:lnTo>
                  <a:lnTo>
                    <a:pt x="77620" y="173792"/>
                  </a:lnTo>
                  <a:lnTo>
                    <a:pt x="83820" y="173735"/>
                  </a:lnTo>
                  <a:lnTo>
                    <a:pt x="83820" y="149351"/>
                  </a:lnTo>
                  <a:lnTo>
                    <a:pt x="83057" y="149351"/>
                  </a:lnTo>
                  <a:lnTo>
                    <a:pt x="83057" y="96011"/>
                  </a:lnTo>
                  <a:lnTo>
                    <a:pt x="82296" y="96011"/>
                  </a:lnTo>
                  <a:lnTo>
                    <a:pt x="82296" y="41909"/>
                  </a:lnTo>
                  <a:lnTo>
                    <a:pt x="81533" y="41909"/>
                  </a:lnTo>
                  <a:lnTo>
                    <a:pt x="81533" y="8381"/>
                  </a:lnTo>
                  <a:lnTo>
                    <a:pt x="166116" y="6857"/>
                  </a:lnTo>
                  <a:lnTo>
                    <a:pt x="202017" y="6857"/>
                  </a:lnTo>
                  <a:lnTo>
                    <a:pt x="201929" y="0"/>
                  </a:lnTo>
                  <a:close/>
                </a:path>
                <a:path w="281940" h="243204">
                  <a:moveTo>
                    <a:pt x="202017" y="6857"/>
                  </a:moveTo>
                  <a:lnTo>
                    <a:pt x="195833" y="6857"/>
                  </a:lnTo>
                  <a:lnTo>
                    <a:pt x="195833" y="43433"/>
                  </a:lnTo>
                  <a:lnTo>
                    <a:pt x="196596" y="43433"/>
                  </a:lnTo>
                  <a:lnTo>
                    <a:pt x="196596" y="96011"/>
                  </a:lnTo>
                  <a:lnTo>
                    <a:pt x="197357" y="96011"/>
                  </a:lnTo>
                  <a:lnTo>
                    <a:pt x="197357" y="148589"/>
                  </a:lnTo>
                  <a:lnTo>
                    <a:pt x="198120" y="148589"/>
                  </a:lnTo>
                  <a:lnTo>
                    <a:pt x="198120" y="172211"/>
                  </a:lnTo>
                  <a:lnTo>
                    <a:pt x="204136" y="172102"/>
                  </a:lnTo>
                  <a:lnTo>
                    <a:pt x="202017" y="6857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97317" y="6181343"/>
              <a:ext cx="228600" cy="22936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470647" y="6174485"/>
              <a:ext cx="281940" cy="243204"/>
            </a:xfrm>
            <a:custGeom>
              <a:avLst/>
              <a:gdLst/>
              <a:ahLst/>
              <a:cxnLst/>
              <a:rect l="l" t="t" r="r" b="b"/>
              <a:pathLst>
                <a:path w="281940" h="243204">
                  <a:moveTo>
                    <a:pt x="77620" y="173792"/>
                  </a:moveTo>
                  <a:lnTo>
                    <a:pt x="0" y="174497"/>
                  </a:lnTo>
                  <a:lnTo>
                    <a:pt x="141731" y="243077"/>
                  </a:lnTo>
                  <a:lnTo>
                    <a:pt x="165345" y="230885"/>
                  </a:lnTo>
                  <a:lnTo>
                    <a:pt x="138683" y="230885"/>
                  </a:lnTo>
                  <a:lnTo>
                    <a:pt x="142351" y="228966"/>
                  </a:lnTo>
                  <a:lnTo>
                    <a:pt x="53689" y="186689"/>
                  </a:lnTo>
                  <a:lnTo>
                    <a:pt x="26670" y="186689"/>
                  </a:lnTo>
                  <a:lnTo>
                    <a:pt x="29718" y="175259"/>
                  </a:lnTo>
                  <a:lnTo>
                    <a:pt x="77645" y="175259"/>
                  </a:lnTo>
                  <a:lnTo>
                    <a:pt x="77620" y="173792"/>
                  </a:lnTo>
                  <a:close/>
                </a:path>
                <a:path w="281940" h="243204">
                  <a:moveTo>
                    <a:pt x="142351" y="228966"/>
                  </a:moveTo>
                  <a:lnTo>
                    <a:pt x="138683" y="230885"/>
                  </a:lnTo>
                  <a:lnTo>
                    <a:pt x="144779" y="230123"/>
                  </a:lnTo>
                  <a:lnTo>
                    <a:pt x="142351" y="228966"/>
                  </a:lnTo>
                  <a:close/>
                </a:path>
                <a:path w="281940" h="243204">
                  <a:moveTo>
                    <a:pt x="280464" y="171449"/>
                  </a:moveTo>
                  <a:lnTo>
                    <a:pt x="252222" y="171449"/>
                  </a:lnTo>
                  <a:lnTo>
                    <a:pt x="255270" y="183641"/>
                  </a:lnTo>
                  <a:lnTo>
                    <a:pt x="228311" y="183966"/>
                  </a:lnTo>
                  <a:lnTo>
                    <a:pt x="142351" y="228966"/>
                  </a:lnTo>
                  <a:lnTo>
                    <a:pt x="144779" y="230123"/>
                  </a:lnTo>
                  <a:lnTo>
                    <a:pt x="138683" y="230885"/>
                  </a:lnTo>
                  <a:lnTo>
                    <a:pt x="165345" y="230885"/>
                  </a:lnTo>
                  <a:lnTo>
                    <a:pt x="280464" y="171449"/>
                  </a:lnTo>
                  <a:close/>
                </a:path>
                <a:path w="281940" h="243204">
                  <a:moveTo>
                    <a:pt x="29718" y="175259"/>
                  </a:moveTo>
                  <a:lnTo>
                    <a:pt x="26670" y="186689"/>
                  </a:lnTo>
                  <a:lnTo>
                    <a:pt x="53031" y="186376"/>
                  </a:lnTo>
                  <a:lnTo>
                    <a:pt x="29718" y="175259"/>
                  </a:lnTo>
                  <a:close/>
                </a:path>
                <a:path w="281940" h="243204">
                  <a:moveTo>
                    <a:pt x="53031" y="186376"/>
                  </a:moveTo>
                  <a:lnTo>
                    <a:pt x="26670" y="186689"/>
                  </a:lnTo>
                  <a:lnTo>
                    <a:pt x="53689" y="186689"/>
                  </a:lnTo>
                  <a:lnTo>
                    <a:pt x="53031" y="186376"/>
                  </a:lnTo>
                  <a:close/>
                </a:path>
                <a:path w="281940" h="243204">
                  <a:moveTo>
                    <a:pt x="77645" y="175259"/>
                  </a:moveTo>
                  <a:lnTo>
                    <a:pt x="29718" y="175259"/>
                  </a:lnTo>
                  <a:lnTo>
                    <a:pt x="53031" y="186376"/>
                  </a:lnTo>
                  <a:lnTo>
                    <a:pt x="90677" y="185927"/>
                  </a:lnTo>
                  <a:lnTo>
                    <a:pt x="90573" y="179831"/>
                  </a:lnTo>
                  <a:lnTo>
                    <a:pt x="77724" y="179831"/>
                  </a:lnTo>
                  <a:lnTo>
                    <a:pt x="77645" y="175259"/>
                  </a:lnTo>
                  <a:close/>
                </a:path>
                <a:path w="281940" h="243204">
                  <a:moveTo>
                    <a:pt x="202017" y="6857"/>
                  </a:moveTo>
                  <a:lnTo>
                    <a:pt x="188975" y="6857"/>
                  </a:lnTo>
                  <a:lnTo>
                    <a:pt x="195833" y="12953"/>
                  </a:lnTo>
                  <a:lnTo>
                    <a:pt x="189082" y="13044"/>
                  </a:lnTo>
                  <a:lnTo>
                    <a:pt x="192024" y="184403"/>
                  </a:lnTo>
                  <a:lnTo>
                    <a:pt x="228311" y="183966"/>
                  </a:lnTo>
                  <a:lnTo>
                    <a:pt x="239121" y="178307"/>
                  </a:lnTo>
                  <a:lnTo>
                    <a:pt x="204216" y="178307"/>
                  </a:lnTo>
                  <a:lnTo>
                    <a:pt x="198120" y="172211"/>
                  </a:lnTo>
                  <a:lnTo>
                    <a:pt x="204136" y="172102"/>
                  </a:lnTo>
                  <a:lnTo>
                    <a:pt x="202017" y="6857"/>
                  </a:lnTo>
                  <a:close/>
                </a:path>
                <a:path w="281940" h="243204">
                  <a:moveTo>
                    <a:pt x="252222" y="171449"/>
                  </a:moveTo>
                  <a:lnTo>
                    <a:pt x="228311" y="183966"/>
                  </a:lnTo>
                  <a:lnTo>
                    <a:pt x="255270" y="183641"/>
                  </a:lnTo>
                  <a:lnTo>
                    <a:pt x="252222" y="171449"/>
                  </a:lnTo>
                  <a:close/>
                </a:path>
                <a:path w="281940" h="243204">
                  <a:moveTo>
                    <a:pt x="83820" y="173735"/>
                  </a:moveTo>
                  <a:lnTo>
                    <a:pt x="77620" y="173792"/>
                  </a:lnTo>
                  <a:lnTo>
                    <a:pt x="77724" y="179831"/>
                  </a:lnTo>
                  <a:lnTo>
                    <a:pt x="83820" y="173735"/>
                  </a:lnTo>
                  <a:close/>
                </a:path>
                <a:path w="281940" h="243204">
                  <a:moveTo>
                    <a:pt x="90468" y="173735"/>
                  </a:moveTo>
                  <a:lnTo>
                    <a:pt x="83820" y="173735"/>
                  </a:lnTo>
                  <a:lnTo>
                    <a:pt x="77724" y="179831"/>
                  </a:lnTo>
                  <a:lnTo>
                    <a:pt x="90573" y="179831"/>
                  </a:lnTo>
                  <a:lnTo>
                    <a:pt x="90468" y="173735"/>
                  </a:lnTo>
                  <a:close/>
                </a:path>
                <a:path w="281940" h="243204">
                  <a:moveTo>
                    <a:pt x="204136" y="172102"/>
                  </a:moveTo>
                  <a:lnTo>
                    <a:pt x="198120" y="172211"/>
                  </a:lnTo>
                  <a:lnTo>
                    <a:pt x="204216" y="178307"/>
                  </a:lnTo>
                  <a:lnTo>
                    <a:pt x="204136" y="172102"/>
                  </a:lnTo>
                  <a:close/>
                </a:path>
                <a:path w="281940" h="243204">
                  <a:moveTo>
                    <a:pt x="281940" y="170687"/>
                  </a:moveTo>
                  <a:lnTo>
                    <a:pt x="204136" y="172102"/>
                  </a:lnTo>
                  <a:lnTo>
                    <a:pt x="204216" y="178307"/>
                  </a:lnTo>
                  <a:lnTo>
                    <a:pt x="239121" y="178307"/>
                  </a:lnTo>
                  <a:lnTo>
                    <a:pt x="252222" y="171449"/>
                  </a:lnTo>
                  <a:lnTo>
                    <a:pt x="280464" y="171449"/>
                  </a:lnTo>
                  <a:lnTo>
                    <a:pt x="281940" y="170687"/>
                  </a:lnTo>
                  <a:close/>
                </a:path>
                <a:path w="281940" h="243204">
                  <a:moveTo>
                    <a:pt x="201929" y="0"/>
                  </a:moveTo>
                  <a:lnTo>
                    <a:pt x="74675" y="2285"/>
                  </a:lnTo>
                  <a:lnTo>
                    <a:pt x="77620" y="173792"/>
                  </a:lnTo>
                  <a:lnTo>
                    <a:pt x="90468" y="173735"/>
                  </a:lnTo>
                  <a:lnTo>
                    <a:pt x="87734" y="14477"/>
                  </a:lnTo>
                  <a:lnTo>
                    <a:pt x="81533" y="14477"/>
                  </a:lnTo>
                  <a:lnTo>
                    <a:pt x="87629" y="8381"/>
                  </a:lnTo>
                  <a:lnTo>
                    <a:pt x="189002" y="8381"/>
                  </a:lnTo>
                  <a:lnTo>
                    <a:pt x="188975" y="6857"/>
                  </a:lnTo>
                  <a:lnTo>
                    <a:pt x="202017" y="6857"/>
                  </a:lnTo>
                  <a:lnTo>
                    <a:pt x="201929" y="0"/>
                  </a:lnTo>
                  <a:close/>
                </a:path>
                <a:path w="281940" h="243204">
                  <a:moveTo>
                    <a:pt x="87629" y="8381"/>
                  </a:moveTo>
                  <a:lnTo>
                    <a:pt x="81533" y="14477"/>
                  </a:lnTo>
                  <a:lnTo>
                    <a:pt x="87733" y="14395"/>
                  </a:lnTo>
                  <a:lnTo>
                    <a:pt x="87629" y="8381"/>
                  </a:lnTo>
                  <a:close/>
                </a:path>
                <a:path w="281940" h="243204">
                  <a:moveTo>
                    <a:pt x="87733" y="14395"/>
                  </a:moveTo>
                  <a:lnTo>
                    <a:pt x="81533" y="14477"/>
                  </a:lnTo>
                  <a:lnTo>
                    <a:pt x="87734" y="14477"/>
                  </a:lnTo>
                  <a:close/>
                </a:path>
                <a:path w="281940" h="243204">
                  <a:moveTo>
                    <a:pt x="189002" y="8381"/>
                  </a:moveTo>
                  <a:lnTo>
                    <a:pt x="87629" y="8381"/>
                  </a:lnTo>
                  <a:lnTo>
                    <a:pt x="87733" y="14395"/>
                  </a:lnTo>
                  <a:lnTo>
                    <a:pt x="189082" y="13044"/>
                  </a:lnTo>
                  <a:lnTo>
                    <a:pt x="189002" y="8381"/>
                  </a:lnTo>
                  <a:close/>
                </a:path>
                <a:path w="281940" h="243204">
                  <a:moveTo>
                    <a:pt x="188975" y="6857"/>
                  </a:moveTo>
                  <a:lnTo>
                    <a:pt x="189082" y="13044"/>
                  </a:lnTo>
                  <a:lnTo>
                    <a:pt x="195833" y="12953"/>
                  </a:lnTo>
                  <a:lnTo>
                    <a:pt x="188975" y="6857"/>
                  </a:lnTo>
                  <a:close/>
                </a:path>
              </a:pathLst>
            </a:custGeom>
            <a:solidFill>
              <a:srgbClr val="28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73634"/>
            <a:ext cx="40601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/>
                <a:cs typeface="Times New Roman"/>
              </a:rPr>
              <a:t>Aspec</a:t>
            </a:r>
            <a:r>
              <a:rPr spc="-110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5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5" dirty="0">
                <a:latin typeface="Times New Roman"/>
                <a:cs typeface="Times New Roman"/>
              </a:rPr>
              <a:t>clu</a:t>
            </a:r>
            <a:r>
              <a:rPr spc="-100" dirty="0">
                <a:latin typeface="Times New Roman"/>
                <a:cs typeface="Times New Roman"/>
              </a:rPr>
              <a:t>s</a:t>
            </a:r>
            <a:r>
              <a:rPr spc="-110" dirty="0">
                <a:latin typeface="Times New Roman"/>
                <a:cs typeface="Times New Roman"/>
              </a:rPr>
              <a:t>t</a:t>
            </a:r>
            <a:r>
              <a:rPr spc="-105" dirty="0">
                <a:latin typeface="Times New Roman"/>
                <a:cs typeface="Times New Roman"/>
              </a:rPr>
              <a:t>eri</a:t>
            </a:r>
            <a:r>
              <a:rPr spc="-10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165617"/>
            <a:ext cx="7613650" cy="364362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9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clustering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54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Partitional</a:t>
            </a:r>
            <a:r>
              <a:rPr sz="2000" spc="-4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4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Hierarchical</a:t>
            </a:r>
            <a:r>
              <a:rPr sz="20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3A199"/>
              </a:buClr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distance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(similarity,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dissimilarity)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Clustering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quality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6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Inter-clusters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Symbol"/>
                <a:cs typeface="Symbol"/>
              </a:rPr>
              <a:t>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maximized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4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Intra-clusters</a:t>
            </a:r>
            <a:r>
              <a:rPr sz="20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Symbol"/>
                <a:cs typeface="Symbol"/>
              </a:rPr>
              <a:t>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minimized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590"/>
              </a:lnSpc>
              <a:spcBef>
                <a:spcPts val="59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quality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r>
              <a:rPr sz="2400" spc="1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result</a:t>
            </a:r>
            <a:r>
              <a:rPr sz="2400" spc="1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depends</a:t>
            </a:r>
            <a:r>
              <a:rPr sz="2400" spc="1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1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algorithm,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function,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the application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6722"/>
            <a:ext cx="41433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</a:t>
            </a:r>
            <a:r>
              <a:rPr spc="-105" dirty="0"/>
              <a:t>ype</a:t>
            </a:r>
            <a:r>
              <a:rPr dirty="0"/>
              <a:t>s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dirty="0"/>
              <a:t>f</a:t>
            </a:r>
            <a:r>
              <a:rPr spc="-195" dirty="0"/>
              <a:t> </a:t>
            </a:r>
            <a:r>
              <a:rPr spc="-105" dirty="0"/>
              <a:t>Clusterin</a:t>
            </a:r>
            <a:r>
              <a:rPr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464296" cy="4307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225" y="596138"/>
            <a:ext cx="43827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10" dirty="0">
                <a:latin typeface="Times New Roman"/>
                <a:cs typeface="Times New Roman"/>
              </a:rPr>
              <a:t>M</a:t>
            </a:r>
            <a:r>
              <a:rPr sz="2900" b="1" spc="-105" dirty="0">
                <a:latin typeface="Times New Roman"/>
                <a:cs typeface="Times New Roman"/>
              </a:rPr>
              <a:t>a</a:t>
            </a:r>
            <a:r>
              <a:rPr sz="2900" b="1" spc="-110" dirty="0">
                <a:latin typeface="Times New Roman"/>
                <a:cs typeface="Times New Roman"/>
              </a:rPr>
              <a:t>j</a:t>
            </a:r>
            <a:r>
              <a:rPr sz="2900" b="1" spc="-105" dirty="0">
                <a:latin typeface="Times New Roman"/>
                <a:cs typeface="Times New Roman"/>
              </a:rPr>
              <a:t>o</a:t>
            </a:r>
            <a:r>
              <a:rPr sz="2900" b="1" spc="-5" dirty="0">
                <a:latin typeface="Times New Roman"/>
                <a:cs typeface="Times New Roman"/>
              </a:rPr>
              <a:t>r</a:t>
            </a:r>
            <a:r>
              <a:rPr sz="2900" b="1" spc="-260" dirty="0">
                <a:latin typeface="Times New Roman"/>
                <a:cs typeface="Times New Roman"/>
              </a:rPr>
              <a:t> </a:t>
            </a:r>
            <a:r>
              <a:rPr sz="2900" b="1" spc="-105" dirty="0">
                <a:latin typeface="Times New Roman"/>
                <a:cs typeface="Times New Roman"/>
              </a:rPr>
              <a:t>C</a:t>
            </a:r>
            <a:r>
              <a:rPr sz="2900" b="1" spc="-110" dirty="0">
                <a:latin typeface="Times New Roman"/>
                <a:cs typeface="Times New Roman"/>
              </a:rPr>
              <a:t>l</a:t>
            </a:r>
            <a:r>
              <a:rPr sz="2900" b="1" spc="-105" dirty="0">
                <a:latin typeface="Times New Roman"/>
                <a:cs typeface="Times New Roman"/>
              </a:rPr>
              <a:t>u</a:t>
            </a:r>
            <a:r>
              <a:rPr sz="2900" b="1" spc="-110" dirty="0">
                <a:latin typeface="Times New Roman"/>
                <a:cs typeface="Times New Roman"/>
              </a:rPr>
              <a:t>sterin</a:t>
            </a:r>
            <a:r>
              <a:rPr sz="2900" b="1" spc="-5" dirty="0">
                <a:latin typeface="Times New Roman"/>
                <a:cs typeface="Times New Roman"/>
              </a:rPr>
              <a:t>g</a:t>
            </a:r>
            <a:r>
              <a:rPr sz="2900" b="1" spc="-350" dirty="0">
                <a:latin typeface="Times New Roman"/>
                <a:cs typeface="Times New Roman"/>
              </a:rPr>
              <a:t> </a:t>
            </a:r>
            <a:r>
              <a:rPr sz="2900" b="1" spc="-105" dirty="0">
                <a:latin typeface="Times New Roman"/>
                <a:cs typeface="Times New Roman"/>
              </a:rPr>
              <a:t>Ap</a:t>
            </a:r>
            <a:r>
              <a:rPr sz="2900" b="1" spc="-110" dirty="0">
                <a:latin typeface="Times New Roman"/>
                <a:cs typeface="Times New Roman"/>
              </a:rPr>
              <a:t>p</a:t>
            </a:r>
            <a:r>
              <a:rPr sz="2900" b="1" spc="-165" dirty="0">
                <a:latin typeface="Times New Roman"/>
                <a:cs typeface="Times New Roman"/>
              </a:rPr>
              <a:t>r</a:t>
            </a:r>
            <a:r>
              <a:rPr sz="2900" b="1" spc="-105" dirty="0">
                <a:latin typeface="Times New Roman"/>
                <a:cs typeface="Times New Roman"/>
              </a:rPr>
              <a:t>oa</a:t>
            </a:r>
            <a:r>
              <a:rPr sz="2900" b="1" spc="-110" dirty="0">
                <a:latin typeface="Times New Roman"/>
                <a:cs typeface="Times New Roman"/>
              </a:rPr>
              <a:t>c</a:t>
            </a:r>
            <a:r>
              <a:rPr sz="2900" b="1" spc="-100" dirty="0">
                <a:latin typeface="Times New Roman"/>
                <a:cs typeface="Times New Roman"/>
              </a:rPr>
              <a:t>h</a:t>
            </a:r>
            <a:r>
              <a:rPr sz="2900" b="1" spc="-110" dirty="0">
                <a:latin typeface="Times New Roman"/>
                <a:cs typeface="Times New Roman"/>
              </a:rPr>
              <a:t>e</a:t>
            </a:r>
            <a:r>
              <a:rPr sz="2900" b="1" spc="-5" dirty="0">
                <a:latin typeface="Times New Roman"/>
                <a:cs typeface="Times New Roman"/>
              </a:rPr>
              <a:t>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8740" y="5892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791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501" y="1027658"/>
            <a:ext cx="8319134" cy="4456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9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Partitioning</a:t>
            </a:r>
            <a:r>
              <a:rPr sz="2400" u="heavy" spc="-50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marR="231140" lvl="1" indent="-182880">
              <a:lnSpc>
                <a:spcPct val="100000"/>
              </a:lnSpc>
              <a:spcBef>
                <a:spcPts val="50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Construct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various partitions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then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evaluate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them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by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some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criterion,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e.g., </a:t>
            </a:r>
            <a:r>
              <a:rPr sz="2000" spc="-48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minimizing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sum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square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Typical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methods: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k-means, k-medoids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Hierarchical</a:t>
            </a:r>
            <a:r>
              <a:rPr sz="2400" u="heavy" spc="-60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265" marR="5080" lvl="1" indent="-182880">
              <a:lnSpc>
                <a:spcPct val="100000"/>
              </a:lnSpc>
              <a:spcBef>
                <a:spcPts val="495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Create a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hierarchical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decomposition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 set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 (or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objects)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using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some </a:t>
            </a:r>
            <a:r>
              <a:rPr sz="2000" spc="-48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criterion</a:t>
            </a:r>
            <a:endParaRPr sz="2000">
              <a:latin typeface="Times New Roman"/>
              <a:cs typeface="Times New Roman"/>
            </a:endParaRPr>
          </a:p>
          <a:p>
            <a:pPr marL="469900" marR="94615" lvl="1" indent="-182880">
              <a:lnSpc>
                <a:spcPct val="100000"/>
              </a:lnSpc>
              <a:spcBef>
                <a:spcPts val="48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Typical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methods: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Diana(Divisive</a:t>
            </a:r>
            <a:r>
              <a:rPr sz="2000" spc="-11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Analysis),</a:t>
            </a:r>
            <a:r>
              <a:rPr sz="2000" spc="-11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Agnes(Agglomerative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Nesting), </a:t>
            </a:r>
            <a:r>
              <a:rPr sz="2000" spc="-48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BIRCH,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CAMELEON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Density-based</a:t>
            </a:r>
            <a:r>
              <a:rPr sz="2400" u="heavy" spc="-40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495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Based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connectivity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Typical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methods:</a:t>
            </a:r>
            <a:r>
              <a:rPr sz="20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DBSACN,</a:t>
            </a:r>
            <a:r>
              <a:rPr sz="20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OPTICS,</a:t>
            </a:r>
            <a:r>
              <a:rPr sz="20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DenClue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2545"/>
            <a:ext cx="158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>
                <a:latin typeface="Times New Roman"/>
                <a:cs typeface="Times New Roman"/>
              </a:rPr>
              <a:t>Partitional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666" y="1948688"/>
            <a:ext cx="7731759" cy="18607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marR="5080" indent="-419100" algn="just">
              <a:lnSpc>
                <a:spcPts val="3360"/>
              </a:lnSpc>
              <a:spcBef>
                <a:spcPts val="409"/>
              </a:spcBef>
            </a:pP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lang="en-US" sz="2800" spc="-5" dirty="0" smtClean="0">
                <a:solidFill>
                  <a:srgbClr val="282834"/>
                </a:solidFill>
                <a:latin typeface="Times New Roman"/>
                <a:cs typeface="Times New Roman"/>
              </a:rPr>
              <a:t>S</a:t>
            </a:r>
            <a:r>
              <a:rPr sz="2800" spc="-5" smtClean="0">
                <a:solidFill>
                  <a:srgbClr val="282834"/>
                </a:solidFill>
                <a:latin typeface="Times New Roman"/>
                <a:cs typeface="Times New Roman"/>
              </a:rPr>
              <a:t>imply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division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the set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 objects into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non-overlapping subsets (clusters) such </a:t>
            </a:r>
            <a:r>
              <a:rPr sz="2800" spc="-10" dirty="0">
                <a:solidFill>
                  <a:srgbClr val="282834"/>
                </a:solidFill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 data</a:t>
            </a:r>
            <a:r>
              <a:rPr sz="28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object</a:t>
            </a:r>
            <a:r>
              <a:rPr sz="28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28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exactly</a:t>
            </a:r>
            <a:r>
              <a:rPr sz="28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one</a:t>
            </a:r>
            <a:r>
              <a:rPr sz="28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subset.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90"/>
              </a:spcBef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1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Eg</a:t>
            </a:r>
            <a:r>
              <a:rPr sz="28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82834"/>
                </a:solidFill>
                <a:latin typeface="Times New Roman"/>
                <a:cs typeface="Times New Roman"/>
              </a:rPr>
              <a:t>K</a:t>
            </a:r>
            <a:r>
              <a:rPr sz="28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Times New Roman"/>
                <a:cs typeface="Times New Roman"/>
              </a:rPr>
              <a:t>Means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8" y="528319"/>
            <a:ext cx="3210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/>
              <a:t>k</a:t>
            </a:r>
            <a:r>
              <a:rPr sz="3200" spc="-110" dirty="0"/>
              <a:t>-m</a:t>
            </a:r>
            <a:r>
              <a:rPr sz="3200" spc="-114" dirty="0"/>
              <a:t>ean</a:t>
            </a:r>
            <a:r>
              <a:rPr sz="3200" spc="-5" dirty="0"/>
              <a:t>s</a:t>
            </a:r>
            <a:r>
              <a:rPr sz="3200" spc="-204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4372" y="1339850"/>
            <a:ext cx="7668259" cy="430823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31800" marR="674370" indent="-419100">
              <a:lnSpc>
                <a:spcPct val="78000"/>
              </a:lnSpc>
              <a:spcBef>
                <a:spcPts val="890"/>
              </a:spcBef>
            </a:pP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lang="en-US" sz="2600" spc="-5" dirty="0" smtClean="0">
                <a:solidFill>
                  <a:srgbClr val="282834"/>
                </a:solidFill>
                <a:latin typeface="Arial MT"/>
                <a:cs typeface="Cambria Math"/>
              </a:rPr>
              <a:t>O</a:t>
            </a:r>
            <a:r>
              <a:rPr sz="2600" spc="-5" smtClean="0">
                <a:solidFill>
                  <a:srgbClr val="282834"/>
                </a:solidFill>
                <a:latin typeface="Arial MT"/>
                <a:cs typeface="Arial MT"/>
              </a:rPr>
              <a:t>ne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of the simplest unsupervised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learning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 algorithms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for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solving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problem.</a:t>
            </a:r>
            <a:endParaRPr sz="2600">
              <a:latin typeface="Arial MT"/>
              <a:cs typeface="Arial MT"/>
            </a:endParaRPr>
          </a:p>
          <a:p>
            <a:pPr marL="431165" marR="616585" indent="-419100">
              <a:lnSpc>
                <a:spcPct val="78000"/>
              </a:lnSpc>
              <a:spcBef>
                <a:spcPts val="370"/>
              </a:spcBef>
            </a:pP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lang="en-US" sz="2600" spc="-5" dirty="0" smtClean="0">
                <a:solidFill>
                  <a:srgbClr val="282834"/>
                </a:solidFill>
                <a:latin typeface="Arial MT"/>
                <a:cs typeface="Cambria Math"/>
              </a:rPr>
              <a:t>S</a:t>
            </a:r>
            <a:r>
              <a:rPr sz="2600" spc="-5" smtClean="0">
                <a:solidFill>
                  <a:srgbClr val="282834"/>
                </a:solidFill>
                <a:latin typeface="Arial MT"/>
                <a:cs typeface="Arial MT"/>
              </a:rPr>
              <a:t>tart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by choosing k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points arbitrarily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as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 “centres”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clusters,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one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for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each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282834"/>
                </a:solidFill>
                <a:latin typeface="Arial MT"/>
                <a:cs typeface="Arial MT"/>
              </a:rPr>
              <a:t>cluster.</a:t>
            </a:r>
            <a:endParaRPr sz="2600">
              <a:latin typeface="Arial MT"/>
              <a:cs typeface="Arial MT"/>
            </a:endParaRPr>
          </a:p>
          <a:p>
            <a:pPr marL="431800" marR="5080" indent="-419100">
              <a:lnSpc>
                <a:spcPct val="78000"/>
              </a:lnSpc>
              <a:spcBef>
                <a:spcPts val="365"/>
              </a:spcBef>
              <a:tabLst>
                <a:tab pos="522605" algn="l"/>
              </a:tabLst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	</a:t>
            </a: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	</a:t>
            </a:r>
            <a:r>
              <a:rPr lang="en-US" sz="2600" spc="-5" dirty="0" smtClean="0">
                <a:solidFill>
                  <a:srgbClr val="282834"/>
                </a:solidFill>
                <a:latin typeface="Arial MT"/>
                <a:cs typeface="Cambria Math"/>
              </a:rPr>
              <a:t>T</a:t>
            </a:r>
            <a:r>
              <a:rPr sz="2600" spc="-5" smtClean="0">
                <a:solidFill>
                  <a:srgbClr val="282834"/>
                </a:solidFill>
                <a:latin typeface="Arial MT"/>
                <a:cs typeface="Arial MT"/>
              </a:rPr>
              <a:t>hen</a:t>
            </a:r>
            <a:r>
              <a:rPr sz="2600" spc="20" smtClean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associate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each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given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data</a:t>
            </a:r>
            <a:r>
              <a:rPr sz="26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with </a:t>
            </a:r>
            <a:r>
              <a:rPr sz="2600" spc="-7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nearest</a:t>
            </a:r>
            <a:r>
              <a:rPr sz="2600" spc="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centre.</a:t>
            </a:r>
            <a:endParaRPr sz="2600">
              <a:latin typeface="Arial MT"/>
              <a:cs typeface="Arial MT"/>
            </a:endParaRPr>
          </a:p>
          <a:p>
            <a:pPr marL="431800" marR="93980" indent="-419100">
              <a:lnSpc>
                <a:spcPct val="79300"/>
              </a:lnSpc>
              <a:spcBef>
                <a:spcPts val="325"/>
              </a:spcBef>
              <a:tabLst>
                <a:tab pos="522605" algn="l"/>
              </a:tabLst>
            </a:pPr>
            <a:r>
              <a:rPr sz="3000" spc="560" dirty="0">
                <a:solidFill>
                  <a:srgbClr val="93A199"/>
                </a:solidFill>
                <a:latin typeface="Cambria Math"/>
                <a:cs typeface="Cambria Math"/>
              </a:rPr>
              <a:t>𝖣	</a:t>
            </a: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	</a:t>
            </a:r>
            <a:r>
              <a:rPr lang="en-US" sz="2600" spc="-5" dirty="0" smtClean="0">
                <a:solidFill>
                  <a:srgbClr val="282834"/>
                </a:solidFill>
                <a:latin typeface="Arial MT"/>
                <a:cs typeface="Cambria Math"/>
              </a:rPr>
              <a:t>N</a:t>
            </a:r>
            <a:r>
              <a:rPr sz="2600" spc="-5" smtClean="0">
                <a:solidFill>
                  <a:srgbClr val="282834"/>
                </a:solidFill>
                <a:latin typeface="Arial MT"/>
                <a:cs typeface="Arial MT"/>
              </a:rPr>
              <a:t>ow</a:t>
            </a:r>
            <a:r>
              <a:rPr sz="2600" smtClean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take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averages</a:t>
            </a:r>
            <a:r>
              <a:rPr sz="2600" spc="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data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points 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associated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with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centre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replace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centre 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with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average,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this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done</a:t>
            </a:r>
            <a:r>
              <a:rPr sz="2600" spc="4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for each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centres.</a:t>
            </a:r>
            <a:endParaRPr sz="2600">
              <a:latin typeface="Arial MT"/>
              <a:cs typeface="Arial MT"/>
            </a:endParaRPr>
          </a:p>
          <a:p>
            <a:pPr marL="431800" marR="243204" indent="-419100">
              <a:lnSpc>
                <a:spcPct val="78000"/>
              </a:lnSpc>
              <a:spcBef>
                <a:spcPts val="365"/>
              </a:spcBef>
            </a:pPr>
            <a:r>
              <a:rPr sz="3000" spc="56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3000" spc="125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lang="en-US" sz="2600" spc="-5" dirty="0" smtClean="0">
                <a:solidFill>
                  <a:srgbClr val="282834"/>
                </a:solidFill>
                <a:latin typeface="Arial MT"/>
                <a:cs typeface="Cambria Math"/>
              </a:rPr>
              <a:t>R</a:t>
            </a:r>
            <a:r>
              <a:rPr sz="2600" spc="-5" smtClean="0">
                <a:solidFill>
                  <a:srgbClr val="282834"/>
                </a:solidFill>
                <a:latin typeface="Arial MT"/>
                <a:cs typeface="Arial MT"/>
              </a:rPr>
              <a:t>epeat</a:t>
            </a:r>
            <a:r>
              <a:rPr sz="2600" spc="10" smtClean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process</a:t>
            </a:r>
            <a:r>
              <a:rPr sz="26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until</a:t>
            </a:r>
            <a:r>
              <a:rPr sz="26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600" spc="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centres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converge</a:t>
            </a:r>
            <a:r>
              <a:rPr sz="26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600" spc="-70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some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82834"/>
                </a:solidFill>
                <a:latin typeface="Arial MT"/>
                <a:cs typeface="Arial MT"/>
              </a:rPr>
              <a:t>fixed</a:t>
            </a:r>
            <a:r>
              <a:rPr sz="26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82834"/>
                </a:solidFill>
                <a:latin typeface="Arial MT"/>
                <a:cs typeface="Arial MT"/>
              </a:rPr>
              <a:t>points.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1157</Words>
  <Application>Microsoft Office PowerPoint</Application>
  <PresentationFormat>On-screen Show (4:3)</PresentationFormat>
  <Paragraphs>184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Clustering</vt:lpstr>
      <vt:lpstr>Applications include</vt:lpstr>
      <vt:lpstr>What is a natural grouping among  these objects?</vt:lpstr>
      <vt:lpstr>Defining Distance Measures Definition: Let O1 and O2 be two objects from the  universe of possible objects. The distance  (dissimilarity) between O1 and O2 is a real number  denoted by D(O1,O2)</vt:lpstr>
      <vt:lpstr>Aspects of clustering</vt:lpstr>
      <vt:lpstr>Types of Clustering</vt:lpstr>
      <vt:lpstr>Major Clustering Approaches</vt:lpstr>
      <vt:lpstr>Partitional</vt:lpstr>
      <vt:lpstr>k-means clustering</vt:lpstr>
      <vt:lpstr>k-means clustering – Problem 1</vt:lpstr>
      <vt:lpstr>Solution</vt:lpstr>
      <vt:lpstr>Slide 12</vt:lpstr>
      <vt:lpstr>4. The cluster centres are recalculated as  follows:</vt:lpstr>
      <vt:lpstr>Slide 14</vt:lpstr>
      <vt:lpstr>6. The cluster centres are recalculated as  follows:</vt:lpstr>
      <vt:lpstr>8. The cluster centres are recalculated as  follows:</vt:lpstr>
      <vt:lpstr>10.The cluster centres are recalculated as follows:</vt:lpstr>
      <vt:lpstr>k-means clustering - Algorithm</vt:lpstr>
      <vt:lpstr>Disadvantage of K means clustering</vt:lpstr>
      <vt:lpstr>Weaknesses of k-means: Problems with</vt:lpstr>
      <vt:lpstr>Hierarchical clustering</vt:lpstr>
      <vt:lpstr>Slide 22</vt:lpstr>
      <vt:lpstr>Slide 23</vt:lpstr>
      <vt:lpstr>Methods for hierarchical clustering</vt:lpstr>
      <vt:lpstr>Step 1</vt:lpstr>
      <vt:lpstr>Measures of distance between groups of data  points</vt:lpstr>
      <vt:lpstr>Measure of dissimilarity</vt:lpstr>
      <vt:lpstr>Slide 28</vt:lpstr>
      <vt:lpstr>Divisive method</vt:lpstr>
      <vt:lpstr>Slide 30</vt:lpstr>
      <vt:lpstr>DENSITY BASED CLUSTERING</vt:lpstr>
      <vt:lpstr>Density</vt:lpstr>
      <vt:lpstr>Terminology and notations</vt:lpstr>
      <vt:lpstr>Slide 34</vt:lpstr>
      <vt:lpstr>DBSCAN: Core, Border and Noise Points</vt:lpstr>
      <vt:lpstr>Slide 36</vt:lpstr>
      <vt:lpstr>Slide 37</vt:lpstr>
      <vt:lpstr>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hp</dc:creator>
  <cp:lastModifiedBy>User</cp:lastModifiedBy>
  <cp:revision>6</cp:revision>
  <dcterms:created xsi:type="dcterms:W3CDTF">2021-12-28T13:17:50Z</dcterms:created>
  <dcterms:modified xsi:type="dcterms:W3CDTF">2022-10-11T08:56:28Z</dcterms:modified>
</cp:coreProperties>
</file>