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853FF-5C15-4272-A07D-52B9576D9F17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78ABA-8A1B-4C3A-B146-FDD350A6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2566" y="814832"/>
            <a:ext cx="7198867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15772" y="3613657"/>
            <a:ext cx="771245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31-Dec-21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1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31-Dec-21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1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31-Dec-21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1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31-Dec-21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31-Dec-21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3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740" y="201422"/>
            <a:ext cx="562356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1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4990" y="1047580"/>
            <a:ext cx="7526020" cy="163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31-Dec-21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566" y="814832"/>
            <a:ext cx="17348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0" dirty="0"/>
              <a:t>Clustering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0"/>
                </a:moveTo>
                <a:lnTo>
                  <a:pt x="0" y="0"/>
                </a:lnTo>
                <a:lnTo>
                  <a:pt x="0" y="979169"/>
                </a:lnTo>
                <a:lnTo>
                  <a:pt x="9144000" y="97916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0666" y="1950973"/>
            <a:ext cx="7828534" cy="3220111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31800" marR="288925" indent="-419100">
              <a:lnSpc>
                <a:spcPts val="3360"/>
              </a:lnSpc>
              <a:spcBef>
                <a:spcPts val="409"/>
              </a:spcBef>
              <a:buFont typeface="Wingdings" panose="05000000000000000000" pitchFamily="2" charset="2"/>
              <a:buChar char="Ø"/>
            </a:pPr>
            <a:r>
              <a:rPr sz="2000" spc="-5" dirty="0" smtClean="0">
                <a:solidFill>
                  <a:srgbClr val="282834"/>
                </a:solidFill>
                <a:latin typeface="Arial MT"/>
                <a:cs typeface="Arial MT"/>
              </a:rPr>
              <a:t>Clustering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or 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cluster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analysis is 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the task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of 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grouping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 a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set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of objects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in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 such</a:t>
            </a:r>
            <a:r>
              <a:rPr sz="20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a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way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dirty="0" smtClean="0">
                <a:solidFill>
                  <a:srgbClr val="282834"/>
                </a:solidFill>
                <a:latin typeface="Arial MT"/>
                <a:cs typeface="Arial MT"/>
              </a:rPr>
              <a:t>that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sz="2000" spc="-5" dirty="0" smtClean="0">
                <a:solidFill>
                  <a:srgbClr val="282834"/>
                </a:solidFill>
                <a:latin typeface="Arial MT"/>
                <a:cs typeface="Arial MT"/>
              </a:rPr>
              <a:t>objects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in 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the same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group (called 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a cluster) </a:t>
            </a:r>
            <a:r>
              <a:rPr sz="20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are 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more similar (in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some sense) 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to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each 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other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than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to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those</a:t>
            </a:r>
            <a:r>
              <a:rPr sz="20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in</a:t>
            </a:r>
            <a:r>
              <a:rPr sz="20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other groups</a:t>
            </a:r>
            <a:r>
              <a:rPr sz="20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(clusters).</a:t>
            </a:r>
            <a:endParaRPr sz="2000" dirty="0">
              <a:latin typeface="Arial MT"/>
              <a:cs typeface="Arial MT"/>
            </a:endParaRPr>
          </a:p>
          <a:p>
            <a:pPr marL="469900" indent="-457200">
              <a:lnSpc>
                <a:spcPts val="3585"/>
              </a:lnSpc>
              <a:spcBef>
                <a:spcPts val="290"/>
              </a:spcBef>
              <a:buFont typeface="Wingdings" panose="05000000000000000000" pitchFamily="2" charset="2"/>
              <a:buChar char="Ø"/>
            </a:pPr>
            <a:r>
              <a:rPr sz="2000" spc="105" dirty="0" smtClean="0">
                <a:solidFill>
                  <a:srgbClr val="93A199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Arial MT"/>
                <a:cs typeface="Arial MT"/>
              </a:rPr>
              <a:t>Useful</a:t>
            </a:r>
            <a:r>
              <a:rPr sz="2000" spc="-3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834"/>
                </a:solidFill>
                <a:latin typeface="Arial MT"/>
                <a:cs typeface="Arial MT"/>
              </a:rPr>
              <a:t>for:</a:t>
            </a:r>
            <a:endParaRPr sz="2000" dirty="0">
              <a:latin typeface="Arial MT"/>
              <a:cs typeface="Arial MT"/>
            </a:endParaRPr>
          </a:p>
          <a:p>
            <a:pPr marL="889000" indent="-381000">
              <a:lnSpc>
                <a:spcPts val="2385"/>
              </a:lnSpc>
              <a:buClr>
                <a:srgbClr val="93A199"/>
              </a:buClr>
              <a:buSzPct val="120000"/>
              <a:buFont typeface="Arial MT"/>
              <a:buChar char="○"/>
              <a:tabLst>
                <a:tab pos="888365" algn="l"/>
                <a:tab pos="889000" algn="l"/>
              </a:tabLst>
            </a:pP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Automatically</a:t>
            </a:r>
            <a:r>
              <a:rPr sz="2000" spc="-4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organizing</a:t>
            </a:r>
            <a:r>
              <a:rPr sz="20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data</a:t>
            </a:r>
            <a:endParaRPr sz="2000" dirty="0">
              <a:latin typeface="Times New Roman"/>
              <a:cs typeface="Times New Roman"/>
            </a:endParaRPr>
          </a:p>
          <a:p>
            <a:pPr marL="889000" indent="-381000">
              <a:lnSpc>
                <a:spcPct val="100000"/>
              </a:lnSpc>
              <a:buClr>
                <a:srgbClr val="93A199"/>
              </a:buClr>
              <a:buSzPct val="120000"/>
              <a:buFont typeface="Arial MT"/>
              <a:buChar char="○"/>
              <a:tabLst>
                <a:tab pos="888365" algn="l"/>
                <a:tab pos="889000" algn="l"/>
              </a:tabLst>
            </a:pP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Understanding hidden</a:t>
            </a:r>
            <a:r>
              <a:rPr sz="20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structure</a:t>
            </a:r>
            <a:r>
              <a:rPr sz="20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in</a:t>
            </a:r>
            <a:r>
              <a:rPr sz="2000" spc="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data</a:t>
            </a:r>
            <a:endParaRPr sz="2000" dirty="0">
              <a:latin typeface="Times New Roman"/>
              <a:cs typeface="Times New Roman"/>
            </a:endParaRPr>
          </a:p>
          <a:p>
            <a:pPr marL="889000" indent="-381635">
              <a:lnSpc>
                <a:spcPct val="100000"/>
              </a:lnSpc>
              <a:buClr>
                <a:srgbClr val="93A199"/>
              </a:buClr>
              <a:buSzPct val="120000"/>
              <a:buFont typeface="Arial MT"/>
              <a:buChar char="○"/>
              <a:tabLst>
                <a:tab pos="888365" algn="l"/>
                <a:tab pos="889000" algn="l"/>
              </a:tabLst>
            </a:pP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Pre</a:t>
            </a:r>
            <a:r>
              <a:rPr sz="20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processing</a:t>
            </a:r>
            <a:r>
              <a:rPr sz="20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for further</a:t>
            </a:r>
            <a:r>
              <a:rPr sz="20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analysis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15" y="160020"/>
            <a:ext cx="8555736" cy="265328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492" y="2899410"/>
            <a:ext cx="4119372" cy="37581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9694" y="3039617"/>
            <a:ext cx="3864102" cy="3617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408686"/>
            <a:ext cx="6675755" cy="8794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27050" marR="5080" indent="-514350">
              <a:lnSpc>
                <a:spcPts val="3360"/>
              </a:lnSpc>
              <a:spcBef>
                <a:spcPts val="200"/>
              </a:spcBef>
              <a:tabLst>
                <a:tab pos="526415" algn="l"/>
              </a:tabLst>
            </a:pPr>
            <a:r>
              <a:rPr sz="3000" spc="-5" dirty="0">
                <a:solidFill>
                  <a:srgbClr val="93A199"/>
                </a:solidFill>
              </a:rPr>
              <a:t>4.	</a:t>
            </a:r>
            <a:r>
              <a:rPr sz="2800" spc="-5" dirty="0">
                <a:solidFill>
                  <a:srgbClr val="282834"/>
                </a:solidFill>
              </a:rPr>
              <a:t>The </a:t>
            </a:r>
            <a:r>
              <a:rPr sz="2800" dirty="0">
                <a:solidFill>
                  <a:srgbClr val="282834"/>
                </a:solidFill>
              </a:rPr>
              <a:t>cluster</a:t>
            </a:r>
            <a:r>
              <a:rPr sz="2800" spc="5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centres</a:t>
            </a:r>
            <a:r>
              <a:rPr sz="2800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are recalculated</a:t>
            </a:r>
            <a:r>
              <a:rPr sz="2800" spc="5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as </a:t>
            </a:r>
            <a:r>
              <a:rPr sz="2800" spc="-765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follows: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4844" y="1243583"/>
            <a:ext cx="3436620" cy="41414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1219" y="5361685"/>
            <a:ext cx="7457440" cy="8794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27050" marR="5080" indent="-514350">
              <a:lnSpc>
                <a:spcPts val="3360"/>
              </a:lnSpc>
              <a:spcBef>
                <a:spcPts val="200"/>
              </a:spcBef>
              <a:tabLst>
                <a:tab pos="526415" algn="l"/>
              </a:tabLst>
            </a:pPr>
            <a:r>
              <a:rPr sz="3000" spc="-5" dirty="0">
                <a:solidFill>
                  <a:srgbClr val="93A199"/>
                </a:solidFill>
                <a:latin typeface="Arial MT"/>
                <a:cs typeface="Arial MT"/>
              </a:rPr>
              <a:t>5.	</a:t>
            </a:r>
            <a:r>
              <a:rPr sz="2800" spc="-25" dirty="0">
                <a:solidFill>
                  <a:srgbClr val="282834"/>
                </a:solidFill>
                <a:latin typeface="Arial MT"/>
                <a:cs typeface="Arial MT"/>
              </a:rPr>
              <a:t>We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compute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8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distances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of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the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given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data </a:t>
            </a:r>
            <a:r>
              <a:rPr sz="2800" spc="-76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points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from the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new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cluster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centers.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709" y="99060"/>
            <a:ext cx="8548116" cy="26395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1559" y="2849879"/>
            <a:ext cx="3881628" cy="37238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825" y="2845307"/>
            <a:ext cx="3864102" cy="36172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610" y="347725"/>
            <a:ext cx="6675755" cy="8794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27050" marR="5080" indent="-514350">
              <a:lnSpc>
                <a:spcPts val="3360"/>
              </a:lnSpc>
              <a:spcBef>
                <a:spcPts val="200"/>
              </a:spcBef>
              <a:tabLst>
                <a:tab pos="526415" algn="l"/>
              </a:tabLst>
            </a:pPr>
            <a:r>
              <a:rPr sz="3000" spc="-5" dirty="0">
                <a:solidFill>
                  <a:srgbClr val="93A199"/>
                </a:solidFill>
              </a:rPr>
              <a:t>6.	</a:t>
            </a:r>
            <a:r>
              <a:rPr sz="2800" spc="-5" dirty="0">
                <a:solidFill>
                  <a:srgbClr val="282834"/>
                </a:solidFill>
              </a:rPr>
              <a:t>The </a:t>
            </a:r>
            <a:r>
              <a:rPr sz="2800" dirty="0">
                <a:solidFill>
                  <a:srgbClr val="282834"/>
                </a:solidFill>
              </a:rPr>
              <a:t>cluster</a:t>
            </a:r>
            <a:r>
              <a:rPr sz="2800" spc="5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centres</a:t>
            </a:r>
            <a:r>
              <a:rPr sz="2800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are</a:t>
            </a:r>
            <a:r>
              <a:rPr sz="2800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recalculated</a:t>
            </a:r>
            <a:r>
              <a:rPr sz="2800" spc="5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as </a:t>
            </a:r>
            <a:r>
              <a:rPr sz="2800" spc="-765" dirty="0">
                <a:solidFill>
                  <a:srgbClr val="282834"/>
                </a:solidFill>
              </a:rPr>
              <a:t> </a:t>
            </a:r>
            <a:r>
              <a:rPr sz="2800" dirty="0">
                <a:solidFill>
                  <a:srgbClr val="282834"/>
                </a:solidFill>
              </a:rPr>
              <a:t>follows: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5076" y="736091"/>
            <a:ext cx="3539489" cy="24010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43610" y="3289046"/>
            <a:ext cx="7456805" cy="8794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27050" marR="5080" indent="-514350">
              <a:lnSpc>
                <a:spcPts val="3360"/>
              </a:lnSpc>
              <a:spcBef>
                <a:spcPts val="200"/>
              </a:spcBef>
              <a:tabLst>
                <a:tab pos="526415" algn="l"/>
              </a:tabLst>
            </a:pPr>
            <a:r>
              <a:rPr sz="3000" spc="-5" dirty="0">
                <a:solidFill>
                  <a:srgbClr val="93A199"/>
                </a:solidFill>
                <a:latin typeface="Arial MT"/>
                <a:cs typeface="Arial MT"/>
              </a:rPr>
              <a:t>7.	</a:t>
            </a:r>
            <a:r>
              <a:rPr sz="2800" spc="-25" dirty="0">
                <a:solidFill>
                  <a:srgbClr val="282834"/>
                </a:solidFill>
                <a:latin typeface="Arial MT"/>
                <a:cs typeface="Arial MT"/>
              </a:rPr>
              <a:t>We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compute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the distances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of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given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data </a:t>
            </a:r>
            <a:r>
              <a:rPr sz="2800" spc="-76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points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from the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new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cluster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centers.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2416" y="4315967"/>
            <a:ext cx="7501128" cy="23042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610" y="347725"/>
            <a:ext cx="6675755" cy="8794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27050" marR="5080" indent="-514350">
              <a:lnSpc>
                <a:spcPts val="3360"/>
              </a:lnSpc>
              <a:spcBef>
                <a:spcPts val="200"/>
              </a:spcBef>
              <a:tabLst>
                <a:tab pos="526415" algn="l"/>
              </a:tabLst>
            </a:pPr>
            <a:r>
              <a:rPr sz="3000" spc="-5" dirty="0">
                <a:solidFill>
                  <a:srgbClr val="93A199"/>
                </a:solidFill>
              </a:rPr>
              <a:t>8.	</a:t>
            </a:r>
            <a:r>
              <a:rPr sz="2800" spc="-5" dirty="0">
                <a:solidFill>
                  <a:srgbClr val="282834"/>
                </a:solidFill>
              </a:rPr>
              <a:t>The </a:t>
            </a:r>
            <a:r>
              <a:rPr sz="2800" dirty="0">
                <a:solidFill>
                  <a:srgbClr val="282834"/>
                </a:solidFill>
              </a:rPr>
              <a:t>cluster</a:t>
            </a:r>
            <a:r>
              <a:rPr sz="2800" spc="5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centres</a:t>
            </a:r>
            <a:r>
              <a:rPr sz="2800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are</a:t>
            </a:r>
            <a:r>
              <a:rPr sz="2800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recalculated</a:t>
            </a:r>
            <a:r>
              <a:rPr sz="2800" spc="5" dirty="0">
                <a:solidFill>
                  <a:srgbClr val="282834"/>
                </a:solidFill>
              </a:rPr>
              <a:t> </a:t>
            </a:r>
            <a:r>
              <a:rPr sz="2800" spc="-5" dirty="0">
                <a:solidFill>
                  <a:srgbClr val="282834"/>
                </a:solidFill>
              </a:rPr>
              <a:t>as </a:t>
            </a:r>
            <a:r>
              <a:rPr sz="2800" spc="-765" dirty="0">
                <a:solidFill>
                  <a:srgbClr val="282834"/>
                </a:solidFill>
              </a:rPr>
              <a:t> </a:t>
            </a:r>
            <a:r>
              <a:rPr sz="2800" dirty="0">
                <a:solidFill>
                  <a:srgbClr val="282834"/>
                </a:solidFill>
              </a:rPr>
              <a:t>follows: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9033" y="860297"/>
            <a:ext cx="3131820" cy="34724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43610" y="4797805"/>
            <a:ext cx="6928484" cy="8794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27050" marR="5080" indent="-514350">
              <a:lnSpc>
                <a:spcPts val="3360"/>
              </a:lnSpc>
              <a:spcBef>
                <a:spcPts val="200"/>
              </a:spcBef>
              <a:tabLst>
                <a:tab pos="526415" algn="l"/>
              </a:tabLst>
            </a:pPr>
            <a:r>
              <a:rPr sz="3000" spc="-5" dirty="0">
                <a:solidFill>
                  <a:srgbClr val="93A199"/>
                </a:solidFill>
                <a:latin typeface="Arial MT"/>
                <a:cs typeface="Arial MT"/>
              </a:rPr>
              <a:t>9.	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This divides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the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data into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two clusters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as </a:t>
            </a:r>
            <a:r>
              <a:rPr sz="2800" spc="-76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follows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8960" y="5394959"/>
            <a:ext cx="5346192" cy="11544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610" y="343153"/>
            <a:ext cx="69081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93A199"/>
                </a:solidFill>
              </a:rPr>
              <a:t>10.</a:t>
            </a:r>
            <a:r>
              <a:rPr sz="2400" spc="-5" dirty="0">
                <a:solidFill>
                  <a:srgbClr val="282834"/>
                </a:solidFill>
              </a:rPr>
              <a:t>The cluster</a:t>
            </a:r>
            <a:r>
              <a:rPr sz="2400" spc="10" dirty="0">
                <a:solidFill>
                  <a:srgbClr val="282834"/>
                </a:solidFill>
              </a:rPr>
              <a:t> </a:t>
            </a:r>
            <a:r>
              <a:rPr sz="2400" spc="-5" dirty="0">
                <a:solidFill>
                  <a:srgbClr val="282834"/>
                </a:solidFill>
              </a:rPr>
              <a:t>centres</a:t>
            </a:r>
            <a:r>
              <a:rPr sz="2400" spc="10" dirty="0">
                <a:solidFill>
                  <a:srgbClr val="282834"/>
                </a:solidFill>
              </a:rPr>
              <a:t> </a:t>
            </a:r>
            <a:r>
              <a:rPr sz="2400" spc="-5" dirty="0">
                <a:solidFill>
                  <a:srgbClr val="282834"/>
                </a:solidFill>
              </a:rPr>
              <a:t>are</a:t>
            </a:r>
            <a:r>
              <a:rPr sz="2400" dirty="0">
                <a:solidFill>
                  <a:srgbClr val="282834"/>
                </a:solidFill>
              </a:rPr>
              <a:t> </a:t>
            </a:r>
            <a:r>
              <a:rPr sz="2400" spc="-5" dirty="0">
                <a:solidFill>
                  <a:srgbClr val="282834"/>
                </a:solidFill>
              </a:rPr>
              <a:t>recalculated</a:t>
            </a:r>
            <a:r>
              <a:rPr sz="2400" spc="10" dirty="0">
                <a:solidFill>
                  <a:srgbClr val="282834"/>
                </a:solidFill>
              </a:rPr>
              <a:t> </a:t>
            </a:r>
            <a:r>
              <a:rPr sz="2400" spc="-5" dirty="0">
                <a:solidFill>
                  <a:srgbClr val="282834"/>
                </a:solidFill>
              </a:rPr>
              <a:t>as follows: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8889" y="979169"/>
            <a:ext cx="4834890" cy="149275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0"/>
                </a:moveTo>
                <a:lnTo>
                  <a:pt x="0" y="0"/>
                </a:lnTo>
                <a:lnTo>
                  <a:pt x="0" y="979169"/>
                </a:lnTo>
                <a:lnTo>
                  <a:pt x="9144000" y="97916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0"/>
                </a:moveTo>
                <a:lnTo>
                  <a:pt x="0" y="0"/>
                </a:lnTo>
                <a:lnTo>
                  <a:pt x="0" y="979169"/>
                </a:lnTo>
                <a:lnTo>
                  <a:pt x="9144000" y="97916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3610" y="2552953"/>
            <a:ext cx="7581265" cy="273812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26415" marR="85090" indent="-514350">
              <a:lnSpc>
                <a:spcPts val="2880"/>
              </a:lnSpc>
              <a:spcBef>
                <a:spcPts val="795"/>
              </a:spcBef>
              <a:buClr>
                <a:srgbClr val="93A199"/>
              </a:buClr>
              <a:buSzPct val="120833"/>
              <a:buAutoNum type="arabicPeriod" startAt="11"/>
              <a:tabLst>
                <a:tab pos="542290" algn="l"/>
              </a:tabLst>
            </a:pP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These are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identical</a:t>
            </a:r>
            <a:r>
              <a:rPr sz="2400" spc="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to the cluster</a:t>
            </a:r>
            <a:r>
              <a:rPr sz="24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centres</a:t>
            </a:r>
            <a:r>
              <a:rPr sz="24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calculated </a:t>
            </a:r>
            <a:r>
              <a:rPr sz="2400" spc="-65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in Step 8.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So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 there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will</a:t>
            </a:r>
            <a:r>
              <a:rPr sz="24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be</a:t>
            </a:r>
            <a:r>
              <a:rPr sz="24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no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reassignment</a:t>
            </a:r>
            <a:r>
              <a:rPr sz="2400" spc="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of data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points to </a:t>
            </a:r>
            <a:r>
              <a:rPr sz="2400" spc="-10" dirty="0">
                <a:solidFill>
                  <a:srgbClr val="282834"/>
                </a:solidFill>
                <a:latin typeface="Arial MT"/>
                <a:cs typeface="Arial MT"/>
              </a:rPr>
              <a:t>different</a:t>
            </a:r>
            <a:r>
              <a:rPr sz="24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clusters</a:t>
            </a:r>
            <a:r>
              <a:rPr sz="24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hence</a:t>
            </a:r>
            <a:r>
              <a:rPr sz="24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computations</a:t>
            </a:r>
            <a:r>
              <a:rPr sz="24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are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stopped</a:t>
            </a:r>
            <a:r>
              <a:rPr sz="24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here.</a:t>
            </a:r>
            <a:endParaRPr sz="2400">
              <a:latin typeface="Arial MT"/>
              <a:cs typeface="Arial MT"/>
            </a:endParaRPr>
          </a:p>
          <a:p>
            <a:pPr marL="541655" indent="-529590">
              <a:lnSpc>
                <a:spcPts val="3445"/>
              </a:lnSpc>
              <a:buClr>
                <a:srgbClr val="93A199"/>
              </a:buClr>
              <a:buSzPct val="120833"/>
              <a:buAutoNum type="arabicPeriod" startAt="11"/>
              <a:tabLst>
                <a:tab pos="542290" algn="l"/>
              </a:tabLst>
            </a:pP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Conclusion:</a:t>
            </a:r>
            <a:r>
              <a:rPr sz="2400" spc="-3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k</a:t>
            </a:r>
            <a:r>
              <a:rPr sz="24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means</a:t>
            </a:r>
            <a:r>
              <a:rPr sz="24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clustering</a:t>
            </a:r>
            <a:r>
              <a:rPr sz="24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algorithm</a:t>
            </a:r>
            <a:r>
              <a:rPr sz="24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with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k</a:t>
            </a:r>
            <a:endParaRPr sz="2400">
              <a:latin typeface="Arial MT"/>
              <a:cs typeface="Arial MT"/>
            </a:endParaRPr>
          </a:p>
          <a:p>
            <a:pPr marL="527050" marR="971550">
              <a:lnSpc>
                <a:spcPts val="2880"/>
              </a:lnSpc>
              <a:spcBef>
                <a:spcPts val="35"/>
              </a:spcBef>
            </a:pP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=</a:t>
            </a:r>
            <a:r>
              <a:rPr sz="2400" spc="-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2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 applied</a:t>
            </a:r>
            <a:r>
              <a:rPr sz="24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 the dataset</a:t>
            </a:r>
            <a:r>
              <a:rPr sz="2400" spc="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yields</a:t>
            </a:r>
            <a:r>
              <a:rPr sz="24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following </a:t>
            </a:r>
            <a:r>
              <a:rPr sz="2400" spc="-65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clusters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the associated</a:t>
            </a:r>
            <a:r>
              <a:rPr sz="24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cluster</a:t>
            </a:r>
            <a:r>
              <a:rPr sz="2400" spc="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centres: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7319" y="5520690"/>
            <a:ext cx="6748272" cy="94259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566" y="814832"/>
            <a:ext cx="51104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5" dirty="0"/>
              <a:t>k</a:t>
            </a:r>
            <a:r>
              <a:rPr sz="3200" spc="-110" dirty="0"/>
              <a:t>-m</a:t>
            </a:r>
            <a:r>
              <a:rPr sz="3200" spc="-114" dirty="0"/>
              <a:t>ean</a:t>
            </a:r>
            <a:r>
              <a:rPr sz="3200" spc="-5" dirty="0"/>
              <a:t>s</a:t>
            </a:r>
            <a:r>
              <a:rPr sz="3200" spc="-204" dirty="0"/>
              <a:t> </a:t>
            </a:r>
            <a:r>
              <a:rPr sz="3200" spc="-105" dirty="0"/>
              <a:t>c</a:t>
            </a:r>
            <a:r>
              <a:rPr sz="3200" spc="-114" dirty="0"/>
              <a:t>lu</a:t>
            </a:r>
            <a:r>
              <a:rPr sz="3200" spc="-105" dirty="0"/>
              <a:t>s</a:t>
            </a:r>
            <a:r>
              <a:rPr sz="3200" spc="-110" dirty="0"/>
              <a:t>t</a:t>
            </a:r>
            <a:r>
              <a:rPr sz="3200" spc="-114" dirty="0"/>
              <a:t>erin</a:t>
            </a:r>
            <a:r>
              <a:rPr sz="3200" spc="-5" dirty="0"/>
              <a:t>g</a:t>
            </a:r>
            <a:r>
              <a:rPr sz="3200" spc="-175" dirty="0"/>
              <a:t> </a:t>
            </a:r>
            <a:r>
              <a:rPr sz="3200" spc="-5" dirty="0"/>
              <a:t>-</a:t>
            </a:r>
            <a:r>
              <a:rPr sz="3200" spc="-385" dirty="0"/>
              <a:t> </a:t>
            </a:r>
            <a:r>
              <a:rPr sz="3200" spc="-105" dirty="0"/>
              <a:t>A</a:t>
            </a:r>
            <a:r>
              <a:rPr sz="3200" spc="-114" dirty="0"/>
              <a:t>lgori</a:t>
            </a:r>
            <a:r>
              <a:rPr sz="3200" spc="-110" dirty="0"/>
              <a:t>t</a:t>
            </a:r>
            <a:r>
              <a:rPr sz="3200" spc="-114" dirty="0"/>
              <a:t>h</a:t>
            </a:r>
            <a:r>
              <a:rPr sz="3200" spc="-5" dirty="0"/>
              <a:t>m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11" y="1737360"/>
            <a:ext cx="8933688" cy="34358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27405"/>
            <a:ext cx="696975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>
                <a:latin typeface="Times New Roman"/>
                <a:cs typeface="Times New Roman"/>
              </a:rPr>
              <a:t>Disadvantag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spc="-100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f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K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spc="-100" dirty="0">
                <a:latin typeface="Times New Roman"/>
                <a:cs typeface="Times New Roman"/>
              </a:rPr>
              <a:t>m</a:t>
            </a:r>
            <a:r>
              <a:rPr spc="-105" dirty="0">
                <a:latin typeface="Times New Roman"/>
                <a:cs typeface="Times New Roman"/>
              </a:rPr>
              <a:t>ean</a:t>
            </a:r>
            <a:r>
              <a:rPr dirty="0">
                <a:latin typeface="Times New Roman"/>
                <a:cs typeface="Times New Roman"/>
              </a:rPr>
              <a:t>s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-105" dirty="0">
                <a:latin typeface="Times New Roman"/>
                <a:cs typeface="Times New Roman"/>
              </a:rPr>
              <a:t>c</a:t>
            </a:r>
            <a:r>
              <a:rPr spc="-110" dirty="0">
                <a:latin typeface="Times New Roman"/>
                <a:cs typeface="Times New Roman"/>
              </a:rPr>
              <a:t>l</a:t>
            </a:r>
            <a:r>
              <a:rPr spc="-100" dirty="0">
                <a:latin typeface="Times New Roman"/>
                <a:cs typeface="Times New Roman"/>
              </a:rPr>
              <a:t>u</a:t>
            </a:r>
            <a:r>
              <a:rPr spc="-105" dirty="0">
                <a:latin typeface="Times New Roman"/>
                <a:cs typeface="Times New Roman"/>
              </a:rPr>
              <a:t>sterin</a:t>
            </a:r>
            <a:r>
              <a:rPr dirty="0">
                <a:latin typeface="Times New Roman"/>
                <a:cs typeface="Times New Roman"/>
              </a:rPr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791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8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0"/>
                </a:moveTo>
                <a:lnTo>
                  <a:pt x="0" y="0"/>
                </a:lnTo>
                <a:lnTo>
                  <a:pt x="0" y="979169"/>
                </a:lnTo>
                <a:lnTo>
                  <a:pt x="9144000" y="97916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8255" y="1371853"/>
            <a:ext cx="7995284" cy="3721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0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Learning</a:t>
            </a:r>
            <a:r>
              <a:rPr sz="2400" spc="2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algorithm</a:t>
            </a:r>
            <a:r>
              <a:rPr sz="2400" spc="2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requires</a:t>
            </a:r>
            <a:r>
              <a:rPr sz="2400" spc="2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apriori</a:t>
            </a:r>
            <a:r>
              <a:rPr sz="2400" spc="204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specification</a:t>
            </a:r>
            <a:r>
              <a:rPr sz="2400" spc="2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2400" spc="2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number</a:t>
            </a:r>
            <a:r>
              <a:rPr sz="2400" spc="2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of </a:t>
            </a:r>
            <a:r>
              <a:rPr sz="2400" spc="-58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clusters</a:t>
            </a:r>
            <a:endParaRPr sz="2400" dirty="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Final</a:t>
            </a:r>
            <a:r>
              <a:rPr sz="2400" spc="15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cluster</a:t>
            </a:r>
            <a:r>
              <a:rPr sz="2400" spc="16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depends</a:t>
            </a:r>
            <a:r>
              <a:rPr sz="2400" spc="16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on</a:t>
            </a:r>
            <a:r>
              <a:rPr sz="2400" spc="16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the</a:t>
            </a:r>
            <a:r>
              <a:rPr sz="2400" spc="16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initial</a:t>
            </a:r>
            <a:r>
              <a:rPr sz="2400" spc="15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selection</a:t>
            </a:r>
            <a:r>
              <a:rPr sz="2400" spc="16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2400" spc="15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centroids</a:t>
            </a:r>
            <a:r>
              <a:rPr sz="2400" spc="16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(seed </a:t>
            </a:r>
            <a:r>
              <a:rPr sz="2400" spc="-58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points)</a:t>
            </a:r>
            <a:endParaRPr sz="2400" dirty="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100000"/>
              </a:lnSpc>
              <a:spcBef>
                <a:spcPts val="575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  <a:tab pos="918844" algn="l"/>
                <a:tab pos="2089785" algn="l"/>
                <a:tab pos="3941445" algn="l"/>
                <a:tab pos="4323080" algn="l"/>
                <a:tab pos="5516880" algn="l"/>
                <a:tab pos="6016625" algn="l"/>
                <a:tab pos="7186295" algn="l"/>
              </a:tabLst>
            </a:pPr>
            <a:r>
              <a:rPr sz="2400" spc="-95" dirty="0">
                <a:solidFill>
                  <a:srgbClr val="282834"/>
                </a:solidFill>
                <a:latin typeface="Times New Roman"/>
                <a:cs typeface="Times New Roman"/>
              </a:rPr>
              <a:t>W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h	di</a:t>
            </a:r>
            <a:r>
              <a:rPr sz="2400" spc="-45" dirty="0">
                <a:solidFill>
                  <a:srgbClr val="282834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fe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ent	r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presen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ta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io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n	of	da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a, </a:t>
            </a:r>
            <a:r>
              <a:rPr sz="2400" spc="-204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e	g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t	d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i</a:t>
            </a:r>
            <a:r>
              <a:rPr sz="2400" spc="-45" dirty="0">
                <a:solidFill>
                  <a:srgbClr val="282834"/>
                </a:solidFill>
                <a:latin typeface="Times New Roman"/>
                <a:cs typeface="Times New Roman"/>
              </a:rPr>
              <a:t>f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ere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t	resul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s 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(Cartesian</a:t>
            </a:r>
            <a:r>
              <a:rPr sz="24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 Polar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 coordinate</a:t>
            </a:r>
            <a:r>
              <a:rPr sz="24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representation)</a:t>
            </a:r>
            <a:endParaRPr sz="24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Cannot</a:t>
            </a:r>
            <a:r>
              <a:rPr sz="2400" spc="-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be</a:t>
            </a:r>
            <a:r>
              <a:rPr sz="24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applied</a:t>
            </a:r>
            <a:r>
              <a:rPr sz="2400" spc="-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to categorical</a:t>
            </a:r>
            <a:r>
              <a:rPr sz="2400" spc="-3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Random</a:t>
            </a:r>
            <a:r>
              <a:rPr sz="24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selection</a:t>
            </a:r>
            <a:r>
              <a:rPr sz="24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initial</a:t>
            </a:r>
            <a:r>
              <a:rPr sz="24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cluster centre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is not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efficient</a:t>
            </a:r>
            <a:endParaRPr sz="24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Euclidian</a:t>
            </a:r>
            <a:r>
              <a:rPr sz="24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distance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can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 unequally</a:t>
            </a:r>
            <a:r>
              <a:rPr sz="24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weight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underlying</a:t>
            </a:r>
            <a:r>
              <a:rPr sz="24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82834"/>
                </a:solidFill>
                <a:latin typeface="Times New Roman"/>
                <a:cs typeface="Times New Roman"/>
              </a:rPr>
              <a:t>factors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85648"/>
            <a:ext cx="725170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65" dirty="0"/>
              <a:t>W</a:t>
            </a:r>
            <a:r>
              <a:rPr sz="3400" spc="-110" dirty="0"/>
              <a:t>ea</a:t>
            </a:r>
            <a:r>
              <a:rPr sz="3400" spc="-100" dirty="0"/>
              <a:t>k</a:t>
            </a:r>
            <a:r>
              <a:rPr sz="3400" spc="-110" dirty="0"/>
              <a:t>ne</a:t>
            </a:r>
            <a:r>
              <a:rPr sz="3400" spc="-100" dirty="0"/>
              <a:t>ss</a:t>
            </a:r>
            <a:r>
              <a:rPr sz="3400" spc="-105" dirty="0"/>
              <a:t>e</a:t>
            </a:r>
            <a:r>
              <a:rPr sz="3400" dirty="0"/>
              <a:t>s</a:t>
            </a:r>
            <a:r>
              <a:rPr sz="3400" spc="-210" dirty="0"/>
              <a:t> </a:t>
            </a:r>
            <a:r>
              <a:rPr sz="3400" spc="-110" dirty="0"/>
              <a:t>o</a:t>
            </a:r>
            <a:r>
              <a:rPr sz="3400" dirty="0"/>
              <a:t>f</a:t>
            </a:r>
            <a:r>
              <a:rPr sz="3400" spc="-190" dirty="0"/>
              <a:t> </a:t>
            </a:r>
            <a:r>
              <a:rPr sz="3400" spc="-95" dirty="0"/>
              <a:t>k</a:t>
            </a:r>
            <a:r>
              <a:rPr sz="3400" spc="-105" dirty="0"/>
              <a:t>-</a:t>
            </a:r>
            <a:r>
              <a:rPr sz="3400" spc="-110" dirty="0"/>
              <a:t>m</a:t>
            </a:r>
            <a:r>
              <a:rPr sz="3400" spc="-105" dirty="0"/>
              <a:t>e</a:t>
            </a:r>
            <a:r>
              <a:rPr sz="3400" spc="-110" dirty="0"/>
              <a:t>an</a:t>
            </a:r>
            <a:r>
              <a:rPr sz="3400" spc="-95" dirty="0"/>
              <a:t>s</a:t>
            </a:r>
            <a:r>
              <a:rPr sz="3400" dirty="0"/>
              <a:t>:</a:t>
            </a:r>
            <a:r>
              <a:rPr sz="3400" spc="-190" dirty="0"/>
              <a:t> </a:t>
            </a:r>
            <a:r>
              <a:rPr sz="3400" spc="-105" dirty="0"/>
              <a:t>Pr</a:t>
            </a:r>
            <a:r>
              <a:rPr sz="3400" spc="-110" dirty="0"/>
              <a:t>o</a:t>
            </a:r>
            <a:r>
              <a:rPr sz="3400" spc="-105" dirty="0"/>
              <a:t>ble</a:t>
            </a:r>
            <a:r>
              <a:rPr sz="3400" spc="-110" dirty="0"/>
              <a:t>m</a:t>
            </a:r>
            <a:r>
              <a:rPr sz="3400" dirty="0"/>
              <a:t>s</a:t>
            </a:r>
            <a:r>
              <a:rPr sz="3400" spc="-195" dirty="0"/>
              <a:t> </a:t>
            </a:r>
            <a:r>
              <a:rPr sz="3400" spc="-110" dirty="0"/>
              <a:t>w</a:t>
            </a:r>
            <a:r>
              <a:rPr sz="3400" spc="-105" dirty="0"/>
              <a:t>i</a:t>
            </a:r>
            <a:r>
              <a:rPr sz="3400" spc="-100" dirty="0"/>
              <a:t>t</a:t>
            </a:r>
            <a:r>
              <a:rPr sz="3400" dirty="0"/>
              <a:t>h</a:t>
            </a:r>
            <a:endParaRPr sz="3400"/>
          </a:p>
        </p:txBody>
      </p:sp>
      <p:sp>
        <p:nvSpPr>
          <p:cNvPr id="4" name="object 4"/>
          <p:cNvSpPr/>
          <p:nvPr/>
        </p:nvSpPr>
        <p:spPr>
          <a:xfrm>
            <a:off x="0" y="9791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003808"/>
            <a:ext cx="132715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95" dirty="0">
                <a:solidFill>
                  <a:srgbClr val="D1523B"/>
                </a:solidFill>
                <a:latin typeface="Arial MT"/>
                <a:cs typeface="Arial MT"/>
              </a:rPr>
              <a:t>outliers</a:t>
            </a:r>
            <a:endParaRPr sz="3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482852"/>
            <a:ext cx="8229600" cy="49705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566" y="814832"/>
            <a:ext cx="3733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10" dirty="0"/>
              <a:t>H</a:t>
            </a:r>
            <a:r>
              <a:rPr sz="3200" spc="-114" dirty="0"/>
              <a:t>ierar</a:t>
            </a:r>
            <a:r>
              <a:rPr sz="3200" spc="-105" dirty="0"/>
              <a:t>c</a:t>
            </a:r>
            <a:r>
              <a:rPr sz="3200" spc="-114" dirty="0"/>
              <a:t>hi</a:t>
            </a:r>
            <a:r>
              <a:rPr sz="3200" spc="-105" dirty="0"/>
              <a:t>ca</a:t>
            </a:r>
            <a:r>
              <a:rPr sz="3200" spc="-5" dirty="0"/>
              <a:t>l</a:t>
            </a:r>
            <a:r>
              <a:rPr sz="3200" spc="-190" dirty="0"/>
              <a:t> </a:t>
            </a:r>
            <a:r>
              <a:rPr sz="3200" spc="-105" dirty="0"/>
              <a:t>c</a:t>
            </a:r>
            <a:r>
              <a:rPr sz="3200" spc="-114" dirty="0"/>
              <a:t>lu</a:t>
            </a:r>
            <a:r>
              <a:rPr sz="3200" spc="-105" dirty="0"/>
              <a:t>s</a:t>
            </a:r>
            <a:r>
              <a:rPr sz="3200" spc="-110" dirty="0"/>
              <a:t>t</a:t>
            </a:r>
            <a:r>
              <a:rPr sz="3200" spc="-114" dirty="0"/>
              <a:t>eri</a:t>
            </a:r>
            <a:r>
              <a:rPr sz="3200" spc="-110" dirty="0"/>
              <a:t>n</a:t>
            </a:r>
            <a:r>
              <a:rPr sz="3200" spc="-5" dirty="0"/>
              <a:t>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0"/>
                </a:moveTo>
                <a:lnTo>
                  <a:pt x="0" y="0"/>
                </a:lnTo>
                <a:lnTo>
                  <a:pt x="0" y="979169"/>
                </a:lnTo>
                <a:lnTo>
                  <a:pt x="9144000" y="97916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8173" y="1331584"/>
            <a:ext cx="7647940" cy="3161121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31165" marR="5715" indent="-419100" algn="just">
              <a:spcBef>
                <a:spcPts val="409"/>
              </a:spcBef>
            </a:pPr>
            <a:r>
              <a:rPr sz="2400" spc="560" dirty="0">
                <a:solidFill>
                  <a:srgbClr val="93A199"/>
                </a:solidFill>
                <a:latin typeface="Cambria Math"/>
                <a:cs typeface="Cambria Math"/>
              </a:rPr>
              <a:t>𝖣</a:t>
            </a:r>
            <a:r>
              <a:rPr sz="2400" spc="125" dirty="0">
                <a:solidFill>
                  <a:srgbClr val="93A199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is</a:t>
            </a:r>
            <a:r>
              <a:rPr sz="24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method</a:t>
            </a:r>
            <a:r>
              <a:rPr sz="24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of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cluster</a:t>
            </a:r>
            <a:r>
              <a:rPr sz="24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analysis</a:t>
            </a:r>
            <a:r>
              <a:rPr sz="24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which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seeks</a:t>
            </a:r>
            <a:r>
              <a:rPr sz="24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to </a:t>
            </a:r>
            <a:r>
              <a:rPr sz="2400" spc="-76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build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a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hierarchy of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clusters (or groups)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in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a </a:t>
            </a:r>
            <a:r>
              <a:rPr sz="24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given</a:t>
            </a:r>
            <a:r>
              <a:rPr sz="24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dataset.</a:t>
            </a:r>
            <a:endParaRPr sz="2400" dirty="0">
              <a:latin typeface="Arial MT"/>
              <a:cs typeface="Arial MT"/>
            </a:endParaRPr>
          </a:p>
          <a:p>
            <a:pPr marL="431800" marR="158115" indent="-419100" algn="just">
              <a:spcBef>
                <a:spcPts val="600"/>
              </a:spcBef>
            </a:pPr>
            <a:r>
              <a:rPr sz="2400" spc="560" dirty="0">
                <a:solidFill>
                  <a:srgbClr val="93A199"/>
                </a:solidFill>
                <a:latin typeface="Cambria Math"/>
                <a:cs typeface="Cambria Math"/>
              </a:rPr>
              <a:t>𝖣</a:t>
            </a:r>
            <a:r>
              <a:rPr sz="2400" spc="140" dirty="0">
                <a:solidFill>
                  <a:srgbClr val="93A199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hierarchical</a:t>
            </a:r>
            <a:r>
              <a:rPr sz="2400" spc="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clustering</a:t>
            </a:r>
            <a:r>
              <a:rPr sz="2400" spc="4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produces</a:t>
            </a:r>
            <a:r>
              <a:rPr sz="24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clusters </a:t>
            </a:r>
            <a:r>
              <a:rPr sz="2400" spc="-76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in which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the clusters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at each level of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the </a:t>
            </a:r>
            <a:r>
              <a:rPr sz="24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hierarchy are</a:t>
            </a:r>
            <a:r>
              <a:rPr sz="24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created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by</a:t>
            </a:r>
            <a:r>
              <a:rPr sz="2400" spc="2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merging</a:t>
            </a:r>
            <a:r>
              <a:rPr sz="24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clusters</a:t>
            </a:r>
            <a:r>
              <a:rPr sz="24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at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the</a:t>
            </a:r>
            <a:r>
              <a:rPr sz="24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next lower</a:t>
            </a:r>
            <a:r>
              <a:rPr sz="24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level.</a:t>
            </a:r>
            <a:endParaRPr sz="2400" dirty="0">
              <a:latin typeface="Arial MT"/>
              <a:cs typeface="Arial MT"/>
            </a:endParaRPr>
          </a:p>
          <a:p>
            <a:pPr marL="431800" marR="5080" indent="-419100" algn="just">
              <a:spcBef>
                <a:spcPts val="590"/>
              </a:spcBef>
            </a:pPr>
            <a:r>
              <a:rPr sz="2400" spc="560" dirty="0">
                <a:solidFill>
                  <a:srgbClr val="93A199"/>
                </a:solidFill>
                <a:latin typeface="Cambria Math"/>
                <a:cs typeface="Cambria Math"/>
              </a:rPr>
              <a:t>𝖣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The decision regarding whether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two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clusters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are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be merged or not is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taken based on the </a:t>
            </a:r>
            <a:r>
              <a:rPr sz="2400" spc="-76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measure</a:t>
            </a:r>
            <a:r>
              <a:rPr sz="2400" spc="-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dissimilarity</a:t>
            </a:r>
            <a:r>
              <a:rPr sz="2400" spc="-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between</a:t>
            </a:r>
            <a:r>
              <a:rPr sz="24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clusters.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875020"/>
            <a:ext cx="9144000" cy="982980"/>
          </a:xfrm>
          <a:custGeom>
            <a:avLst/>
            <a:gdLst/>
            <a:ahLst/>
            <a:cxnLst/>
            <a:rect l="l" t="t" r="r" b="b"/>
            <a:pathLst>
              <a:path w="9144000" h="982979">
                <a:moveTo>
                  <a:pt x="9144000" y="0"/>
                </a:moveTo>
                <a:lnTo>
                  <a:pt x="0" y="0"/>
                </a:lnTo>
                <a:lnTo>
                  <a:pt x="0" y="982979"/>
                </a:lnTo>
                <a:lnTo>
                  <a:pt x="9144000" y="98297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73634"/>
            <a:ext cx="40024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>
                <a:latin typeface="Times New Roman"/>
                <a:cs typeface="Times New Roman"/>
              </a:rPr>
              <a:t>Applicatio</a:t>
            </a:r>
            <a:r>
              <a:rPr spc="-100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s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Times New Roman"/>
                <a:cs typeface="Times New Roman"/>
              </a:rPr>
              <a:t>i</a:t>
            </a:r>
            <a:r>
              <a:rPr spc="-100" dirty="0">
                <a:latin typeface="Times New Roman"/>
                <a:cs typeface="Times New Roman"/>
              </a:rPr>
              <a:t>n</a:t>
            </a:r>
            <a:r>
              <a:rPr spc="-105" dirty="0">
                <a:latin typeface="Times New Roman"/>
                <a:cs typeface="Times New Roman"/>
              </a:rPr>
              <a:t>cl</a:t>
            </a:r>
            <a:r>
              <a:rPr spc="-100" dirty="0">
                <a:latin typeface="Times New Roman"/>
                <a:cs typeface="Times New Roman"/>
              </a:rPr>
              <a:t>u</a:t>
            </a:r>
            <a:r>
              <a:rPr spc="-105" dirty="0">
                <a:latin typeface="Times New Roman"/>
                <a:cs typeface="Times New Roman"/>
              </a:rPr>
              <a:t>d</a:t>
            </a:r>
            <a:r>
              <a:rPr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791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8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464055"/>
            <a:ext cx="7613650" cy="392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3A199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Grouping</a:t>
            </a:r>
            <a:r>
              <a:rPr sz="18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news</a:t>
            </a:r>
            <a:r>
              <a:rPr sz="18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online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3A199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Biology: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Classification</a:t>
            </a:r>
            <a:r>
              <a:rPr sz="1800" spc="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plant</a:t>
            </a:r>
            <a:r>
              <a:rPr sz="18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and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animal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kingdom</a:t>
            </a:r>
            <a:r>
              <a:rPr sz="1800" spc="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given</a:t>
            </a:r>
            <a:r>
              <a:rPr sz="18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their</a:t>
            </a:r>
            <a:r>
              <a:rPr sz="1800" spc="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features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3A199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Marketing: Customer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segmentation</a:t>
            </a:r>
            <a:r>
              <a:rPr sz="1800" spc="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based</a:t>
            </a:r>
            <a:r>
              <a:rPr sz="18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on</a:t>
            </a:r>
            <a:r>
              <a:rPr sz="18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customer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data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and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past</a:t>
            </a:r>
            <a:r>
              <a:rPr sz="18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records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3A199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Recognize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communities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social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network</a:t>
            </a:r>
            <a:endParaRPr sz="1800">
              <a:latin typeface="Times New Roman"/>
              <a:cs typeface="Times New Roman"/>
            </a:endParaRPr>
          </a:p>
          <a:p>
            <a:pPr marL="195580" marR="5715" indent="-182880">
              <a:lnSpc>
                <a:spcPct val="80000"/>
              </a:lnSpc>
              <a:spcBef>
                <a:spcPts val="430"/>
              </a:spcBef>
              <a:buClr>
                <a:srgbClr val="93A199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Biology:</a:t>
            </a:r>
            <a:r>
              <a:rPr sz="1800" spc="3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taxonomy</a:t>
            </a:r>
            <a:r>
              <a:rPr sz="1800" spc="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1800" spc="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living</a:t>
            </a:r>
            <a:r>
              <a:rPr sz="1800" spc="3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things:</a:t>
            </a:r>
            <a:r>
              <a:rPr sz="1800" spc="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kingdom,</a:t>
            </a:r>
            <a:r>
              <a:rPr sz="1800" spc="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phylum,</a:t>
            </a:r>
            <a:r>
              <a:rPr sz="1800" spc="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class,</a:t>
            </a:r>
            <a:r>
              <a:rPr sz="1800" spc="3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82834"/>
                </a:solidFill>
                <a:latin typeface="Times New Roman"/>
                <a:cs typeface="Times New Roman"/>
              </a:rPr>
              <a:t>order,</a:t>
            </a:r>
            <a:r>
              <a:rPr sz="1800" spc="47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282834"/>
                </a:solidFill>
                <a:latin typeface="Times New Roman"/>
                <a:cs typeface="Times New Roman"/>
              </a:rPr>
              <a:t>family, </a:t>
            </a:r>
            <a:r>
              <a:rPr sz="1800" spc="-434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genus</a:t>
            </a:r>
            <a:r>
              <a:rPr sz="18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and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species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3A199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Information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retrieval:</a:t>
            </a:r>
            <a:r>
              <a:rPr sz="1800" spc="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document</a:t>
            </a:r>
            <a:r>
              <a:rPr sz="18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clustering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80000"/>
              </a:lnSpc>
              <a:spcBef>
                <a:spcPts val="434"/>
              </a:spcBef>
              <a:buClr>
                <a:srgbClr val="93A199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Land</a:t>
            </a:r>
            <a:r>
              <a:rPr sz="1800" spc="36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use:</a:t>
            </a:r>
            <a:r>
              <a:rPr sz="1800" spc="36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Identification</a:t>
            </a:r>
            <a:r>
              <a:rPr sz="1800" spc="37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1800" spc="36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areas</a:t>
            </a:r>
            <a:r>
              <a:rPr sz="1800" spc="36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1800" spc="36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similar</a:t>
            </a:r>
            <a:r>
              <a:rPr sz="1800" spc="37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land</a:t>
            </a:r>
            <a:r>
              <a:rPr sz="1800" spc="36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use</a:t>
            </a:r>
            <a:r>
              <a:rPr sz="1800" spc="36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in</a:t>
            </a:r>
            <a:r>
              <a:rPr sz="1800" spc="36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an</a:t>
            </a:r>
            <a:r>
              <a:rPr sz="1800" spc="36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earth</a:t>
            </a:r>
            <a:r>
              <a:rPr sz="1800" spc="36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observation </a:t>
            </a:r>
            <a:r>
              <a:rPr sz="1800" spc="-434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database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2880">
              <a:lnSpc>
                <a:spcPts val="1730"/>
              </a:lnSpc>
              <a:spcBef>
                <a:spcPts val="414"/>
              </a:spcBef>
              <a:buClr>
                <a:srgbClr val="93A199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City-planning: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Identifying</a:t>
            </a:r>
            <a:r>
              <a:rPr sz="1800" spc="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groups</a:t>
            </a:r>
            <a:r>
              <a:rPr sz="1800" spc="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1800" spc="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houses</a:t>
            </a:r>
            <a:r>
              <a:rPr sz="1800" spc="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according</a:t>
            </a:r>
            <a:r>
              <a:rPr sz="1800" spc="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to</a:t>
            </a:r>
            <a:r>
              <a:rPr sz="1800" spc="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their</a:t>
            </a:r>
            <a:r>
              <a:rPr sz="1800" spc="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house</a:t>
            </a:r>
            <a:r>
              <a:rPr sz="1800" spc="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type,</a:t>
            </a:r>
            <a:r>
              <a:rPr sz="1800" spc="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value, </a:t>
            </a:r>
            <a:r>
              <a:rPr sz="1800" spc="-434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geographical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location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80000"/>
              </a:lnSpc>
              <a:spcBef>
                <a:spcPts val="445"/>
              </a:spcBef>
              <a:buClr>
                <a:srgbClr val="93A199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Earth-quake</a:t>
            </a:r>
            <a:r>
              <a:rPr sz="1800" spc="1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studies:</a:t>
            </a:r>
            <a:r>
              <a:rPr sz="1800" spc="1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Observed</a:t>
            </a:r>
            <a:r>
              <a:rPr sz="1800" spc="10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earth</a:t>
            </a:r>
            <a:r>
              <a:rPr sz="1800" spc="10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quake</a:t>
            </a:r>
            <a:r>
              <a:rPr sz="1800" spc="10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epicenters</a:t>
            </a:r>
            <a:r>
              <a:rPr sz="1800" spc="1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should</a:t>
            </a:r>
            <a:r>
              <a:rPr sz="1800" spc="10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be</a:t>
            </a:r>
            <a:r>
              <a:rPr sz="1800" spc="10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clustered</a:t>
            </a:r>
            <a:r>
              <a:rPr sz="1800" spc="10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along </a:t>
            </a:r>
            <a:r>
              <a:rPr sz="1800" spc="-434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continent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faults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3A199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Climate:</a:t>
            </a:r>
            <a:r>
              <a:rPr sz="18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understanding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earth</a:t>
            </a:r>
            <a:r>
              <a:rPr sz="1800" spc="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climate,</a:t>
            </a:r>
            <a:r>
              <a:rPr sz="1800" spc="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find</a:t>
            </a:r>
            <a:r>
              <a:rPr sz="18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patterns</a:t>
            </a:r>
            <a:r>
              <a:rPr sz="1800" spc="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atmospheric</a:t>
            </a:r>
            <a:r>
              <a:rPr sz="1800" spc="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and</a:t>
            </a:r>
            <a:r>
              <a:rPr sz="18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ocean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3A199"/>
              </a:buClr>
              <a:buSzPct val="83333"/>
              <a:buFont typeface="Arial MT"/>
              <a:buChar char="•"/>
              <a:tabLst>
                <a:tab pos="195580" algn="l"/>
              </a:tabLst>
            </a:pP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Economic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Science:</a:t>
            </a:r>
            <a:r>
              <a:rPr sz="18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market</a:t>
            </a:r>
            <a:r>
              <a:rPr sz="18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34"/>
                </a:solidFill>
                <a:latin typeface="Times New Roman"/>
                <a:cs typeface="Times New Roman"/>
              </a:rPr>
              <a:t>research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73634"/>
            <a:ext cx="40601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>
                <a:latin typeface="Times New Roman"/>
                <a:cs typeface="Times New Roman"/>
              </a:rPr>
              <a:t>Aspec</a:t>
            </a:r>
            <a:r>
              <a:rPr spc="-110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s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-105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f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-105" dirty="0">
                <a:latin typeface="Times New Roman"/>
                <a:cs typeface="Times New Roman"/>
              </a:rPr>
              <a:t>clu</a:t>
            </a:r>
            <a:r>
              <a:rPr spc="-100" dirty="0">
                <a:latin typeface="Times New Roman"/>
                <a:cs typeface="Times New Roman"/>
              </a:rPr>
              <a:t>s</a:t>
            </a:r>
            <a:r>
              <a:rPr spc="-110" dirty="0">
                <a:latin typeface="Times New Roman"/>
                <a:cs typeface="Times New Roman"/>
              </a:rPr>
              <a:t>t</a:t>
            </a:r>
            <a:r>
              <a:rPr spc="-105" dirty="0">
                <a:latin typeface="Times New Roman"/>
                <a:cs typeface="Times New Roman"/>
              </a:rPr>
              <a:t>eri</a:t>
            </a:r>
            <a:r>
              <a:rPr spc="-100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791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0"/>
                </a:moveTo>
                <a:lnTo>
                  <a:pt x="0" y="0"/>
                </a:lnTo>
                <a:lnTo>
                  <a:pt x="0" y="979169"/>
                </a:lnTo>
                <a:lnTo>
                  <a:pt x="9144000" y="97916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1165617"/>
            <a:ext cx="7613650" cy="364362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09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clustering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  <a:p>
            <a:pPr marL="469900" lvl="1" indent="-183515">
              <a:lnSpc>
                <a:spcPct val="100000"/>
              </a:lnSpc>
              <a:spcBef>
                <a:spcPts val="254"/>
              </a:spcBef>
              <a:buClr>
                <a:srgbClr val="93A199"/>
              </a:buClr>
              <a:buSzPct val="85000"/>
              <a:buFont typeface="Arial MT"/>
              <a:buChar char="•"/>
              <a:tabLst>
                <a:tab pos="469900" algn="l"/>
              </a:tabLst>
            </a:pP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Partitional</a:t>
            </a:r>
            <a:r>
              <a:rPr sz="2000" spc="-4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clustering</a:t>
            </a:r>
            <a:endParaRPr sz="2000">
              <a:latin typeface="Times New Roman"/>
              <a:cs typeface="Times New Roman"/>
            </a:endParaRPr>
          </a:p>
          <a:p>
            <a:pPr marL="469900" lvl="1" indent="-183515">
              <a:lnSpc>
                <a:spcPct val="100000"/>
              </a:lnSpc>
              <a:spcBef>
                <a:spcPts val="240"/>
              </a:spcBef>
              <a:buClr>
                <a:srgbClr val="93A199"/>
              </a:buClr>
              <a:buSzPct val="85000"/>
              <a:buFont typeface="Arial MT"/>
              <a:buChar char="•"/>
              <a:tabLst>
                <a:tab pos="469900" algn="l"/>
              </a:tabLst>
            </a:pP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Hierarchical</a:t>
            </a:r>
            <a:r>
              <a:rPr sz="2000" spc="-3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clustering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3A199"/>
              </a:buClr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distance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(similarity,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dissimilarity)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90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Clustering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quality</a:t>
            </a:r>
            <a:endParaRPr sz="2400">
              <a:latin typeface="Times New Roman"/>
              <a:cs typeface="Times New Roman"/>
            </a:endParaRPr>
          </a:p>
          <a:p>
            <a:pPr marL="469900" lvl="1" indent="-183515">
              <a:lnSpc>
                <a:spcPct val="100000"/>
              </a:lnSpc>
              <a:spcBef>
                <a:spcPts val="260"/>
              </a:spcBef>
              <a:buClr>
                <a:srgbClr val="93A199"/>
              </a:buClr>
              <a:buSzPct val="85000"/>
              <a:buFont typeface="Arial MT"/>
              <a:buChar char="•"/>
              <a:tabLst>
                <a:tab pos="469900" algn="l"/>
              </a:tabLst>
            </a:pPr>
            <a:r>
              <a:rPr sz="2000" spc="-10" dirty="0">
                <a:solidFill>
                  <a:srgbClr val="282834"/>
                </a:solidFill>
                <a:latin typeface="Times New Roman"/>
                <a:cs typeface="Times New Roman"/>
              </a:rPr>
              <a:t>Inter-clusters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distance</a:t>
            </a:r>
            <a:r>
              <a:rPr sz="20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Symbol"/>
                <a:cs typeface="Symbol"/>
              </a:rPr>
              <a:t></a:t>
            </a:r>
            <a:r>
              <a:rPr sz="20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maximized</a:t>
            </a:r>
            <a:endParaRPr sz="2000">
              <a:latin typeface="Times New Roman"/>
              <a:cs typeface="Times New Roman"/>
            </a:endParaRPr>
          </a:p>
          <a:p>
            <a:pPr marL="469900" lvl="1" indent="-183515">
              <a:lnSpc>
                <a:spcPct val="100000"/>
              </a:lnSpc>
              <a:spcBef>
                <a:spcPts val="240"/>
              </a:spcBef>
              <a:buClr>
                <a:srgbClr val="93A199"/>
              </a:buClr>
              <a:buSzPct val="85000"/>
              <a:buFont typeface="Arial MT"/>
              <a:buChar char="•"/>
              <a:tabLst>
                <a:tab pos="469900" algn="l"/>
              </a:tabLst>
            </a:pP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Intra-clusters</a:t>
            </a:r>
            <a:r>
              <a:rPr sz="2000" spc="-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distance</a:t>
            </a:r>
            <a:r>
              <a:rPr sz="20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Symbol"/>
                <a:cs typeface="Symbol"/>
              </a:rPr>
              <a:t>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minimized</a:t>
            </a:r>
            <a:endParaRPr sz="2000">
              <a:latin typeface="Times New Roman"/>
              <a:cs typeface="Times New Roman"/>
            </a:endParaRPr>
          </a:p>
          <a:p>
            <a:pPr marL="195580" marR="5080" indent="-182880">
              <a:lnSpc>
                <a:spcPts val="2590"/>
              </a:lnSpc>
              <a:spcBef>
                <a:spcPts val="595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The</a:t>
            </a:r>
            <a:r>
              <a:rPr sz="2400" spc="17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quality</a:t>
            </a:r>
            <a:r>
              <a:rPr sz="2400" spc="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2400" spc="17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a</a:t>
            </a:r>
            <a:r>
              <a:rPr sz="2400" spc="17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clustering</a:t>
            </a:r>
            <a:r>
              <a:rPr sz="2400" spc="18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result</a:t>
            </a:r>
            <a:r>
              <a:rPr sz="2400" spc="17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depends</a:t>
            </a:r>
            <a:r>
              <a:rPr sz="2400" spc="18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on</a:t>
            </a:r>
            <a:r>
              <a:rPr sz="2400" spc="17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the</a:t>
            </a:r>
            <a:r>
              <a:rPr sz="2400" spc="17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algorithm, </a:t>
            </a:r>
            <a:r>
              <a:rPr sz="2400" spc="-58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distance</a:t>
            </a:r>
            <a:r>
              <a:rPr sz="24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function,</a:t>
            </a:r>
            <a:r>
              <a:rPr sz="24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282834"/>
                </a:solidFill>
                <a:latin typeface="Times New Roman"/>
                <a:cs typeface="Times New Roman"/>
              </a:rPr>
              <a:t> the application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6722"/>
            <a:ext cx="41433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T</a:t>
            </a:r>
            <a:r>
              <a:rPr spc="-105" dirty="0"/>
              <a:t>ype</a:t>
            </a:r>
            <a:r>
              <a:rPr dirty="0"/>
              <a:t>s</a:t>
            </a:r>
            <a:r>
              <a:rPr spc="-215" dirty="0"/>
              <a:t> </a:t>
            </a:r>
            <a:r>
              <a:rPr spc="-105" dirty="0"/>
              <a:t>o</a:t>
            </a:r>
            <a:r>
              <a:rPr dirty="0"/>
              <a:t>f</a:t>
            </a:r>
            <a:r>
              <a:rPr spc="-195" dirty="0"/>
              <a:t> </a:t>
            </a:r>
            <a:r>
              <a:rPr spc="-105" dirty="0"/>
              <a:t>Clusterin</a:t>
            </a:r>
            <a:r>
              <a:rPr dirty="0"/>
              <a:t>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76400"/>
            <a:ext cx="8464296" cy="43075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225" y="596138"/>
            <a:ext cx="438277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b="1" spc="-110" dirty="0">
                <a:latin typeface="Times New Roman"/>
                <a:cs typeface="Times New Roman"/>
              </a:rPr>
              <a:t>M</a:t>
            </a:r>
            <a:r>
              <a:rPr sz="2900" b="1" spc="-105" dirty="0">
                <a:latin typeface="Times New Roman"/>
                <a:cs typeface="Times New Roman"/>
              </a:rPr>
              <a:t>a</a:t>
            </a:r>
            <a:r>
              <a:rPr sz="2900" b="1" spc="-110" dirty="0">
                <a:latin typeface="Times New Roman"/>
                <a:cs typeface="Times New Roman"/>
              </a:rPr>
              <a:t>j</a:t>
            </a:r>
            <a:r>
              <a:rPr sz="2900" b="1" spc="-105" dirty="0">
                <a:latin typeface="Times New Roman"/>
                <a:cs typeface="Times New Roman"/>
              </a:rPr>
              <a:t>o</a:t>
            </a:r>
            <a:r>
              <a:rPr sz="2900" b="1" spc="-5" dirty="0">
                <a:latin typeface="Times New Roman"/>
                <a:cs typeface="Times New Roman"/>
              </a:rPr>
              <a:t>r</a:t>
            </a:r>
            <a:r>
              <a:rPr sz="2900" b="1" spc="-260" dirty="0">
                <a:latin typeface="Times New Roman"/>
                <a:cs typeface="Times New Roman"/>
              </a:rPr>
              <a:t> </a:t>
            </a:r>
            <a:r>
              <a:rPr sz="2900" b="1" spc="-105" dirty="0">
                <a:latin typeface="Times New Roman"/>
                <a:cs typeface="Times New Roman"/>
              </a:rPr>
              <a:t>C</a:t>
            </a:r>
            <a:r>
              <a:rPr sz="2900" b="1" spc="-110" dirty="0">
                <a:latin typeface="Times New Roman"/>
                <a:cs typeface="Times New Roman"/>
              </a:rPr>
              <a:t>l</a:t>
            </a:r>
            <a:r>
              <a:rPr sz="2900" b="1" spc="-105" dirty="0">
                <a:latin typeface="Times New Roman"/>
                <a:cs typeface="Times New Roman"/>
              </a:rPr>
              <a:t>u</a:t>
            </a:r>
            <a:r>
              <a:rPr sz="2900" b="1" spc="-110" dirty="0">
                <a:latin typeface="Times New Roman"/>
                <a:cs typeface="Times New Roman"/>
              </a:rPr>
              <a:t>sterin</a:t>
            </a:r>
            <a:r>
              <a:rPr sz="2900" b="1" spc="-5" dirty="0">
                <a:latin typeface="Times New Roman"/>
                <a:cs typeface="Times New Roman"/>
              </a:rPr>
              <a:t>g</a:t>
            </a:r>
            <a:r>
              <a:rPr sz="2900" b="1" spc="-350" dirty="0">
                <a:latin typeface="Times New Roman"/>
                <a:cs typeface="Times New Roman"/>
              </a:rPr>
              <a:t> </a:t>
            </a:r>
            <a:r>
              <a:rPr sz="2900" b="1" spc="-105" dirty="0">
                <a:latin typeface="Times New Roman"/>
                <a:cs typeface="Times New Roman"/>
              </a:rPr>
              <a:t>Ap</a:t>
            </a:r>
            <a:r>
              <a:rPr sz="2900" b="1" spc="-110" dirty="0">
                <a:latin typeface="Times New Roman"/>
                <a:cs typeface="Times New Roman"/>
              </a:rPr>
              <a:t>p</a:t>
            </a:r>
            <a:r>
              <a:rPr sz="2900" b="1" spc="-165" dirty="0">
                <a:latin typeface="Times New Roman"/>
                <a:cs typeface="Times New Roman"/>
              </a:rPr>
              <a:t>r</a:t>
            </a:r>
            <a:r>
              <a:rPr sz="2900" b="1" spc="-105" dirty="0">
                <a:latin typeface="Times New Roman"/>
                <a:cs typeface="Times New Roman"/>
              </a:rPr>
              <a:t>oa</a:t>
            </a:r>
            <a:r>
              <a:rPr sz="2900" b="1" spc="-110" dirty="0">
                <a:latin typeface="Times New Roman"/>
                <a:cs typeface="Times New Roman"/>
              </a:rPr>
              <a:t>c</a:t>
            </a:r>
            <a:r>
              <a:rPr sz="2900" b="1" spc="-100" dirty="0">
                <a:latin typeface="Times New Roman"/>
                <a:cs typeface="Times New Roman"/>
              </a:rPr>
              <a:t>h</a:t>
            </a:r>
            <a:r>
              <a:rPr sz="2900" b="1" spc="-110" dirty="0">
                <a:latin typeface="Times New Roman"/>
                <a:cs typeface="Times New Roman"/>
              </a:rPr>
              <a:t>e</a:t>
            </a:r>
            <a:r>
              <a:rPr sz="2900" b="1" spc="-5" dirty="0">
                <a:latin typeface="Times New Roman"/>
                <a:cs typeface="Times New Roman"/>
              </a:rPr>
              <a:t>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8740" y="58927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791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93750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0501" y="1027658"/>
            <a:ext cx="8319134" cy="44564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95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u="heavy" spc="-5" dirty="0">
                <a:solidFill>
                  <a:srgbClr val="282834"/>
                </a:solidFill>
                <a:uFill>
                  <a:solidFill>
                    <a:srgbClr val="282834"/>
                  </a:solidFill>
                </a:uFill>
                <a:latin typeface="Times New Roman"/>
                <a:cs typeface="Times New Roman"/>
              </a:rPr>
              <a:t>Partitioning</a:t>
            </a:r>
            <a:r>
              <a:rPr sz="2400" u="heavy" spc="-50" dirty="0">
                <a:solidFill>
                  <a:srgbClr val="282834"/>
                </a:solidFill>
                <a:uFill>
                  <a:solidFill>
                    <a:srgbClr val="2828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282834"/>
                </a:solidFill>
                <a:uFill>
                  <a:solidFill>
                    <a:srgbClr val="282834"/>
                  </a:solidFill>
                </a:uFill>
                <a:latin typeface="Times New Roman"/>
                <a:cs typeface="Times New Roman"/>
              </a:rPr>
              <a:t>approach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 marR="231140" lvl="1" indent="-182880">
              <a:lnSpc>
                <a:spcPct val="100000"/>
              </a:lnSpc>
              <a:spcBef>
                <a:spcPts val="500"/>
              </a:spcBef>
              <a:buClr>
                <a:srgbClr val="93A199"/>
              </a:buClr>
              <a:buSzPct val="85000"/>
              <a:buFont typeface="Arial MT"/>
              <a:buChar char="•"/>
              <a:tabLst>
                <a:tab pos="469900" algn="l"/>
              </a:tabLst>
            </a:pP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Construct</a:t>
            </a:r>
            <a:r>
              <a:rPr sz="20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various partitions</a:t>
            </a:r>
            <a:r>
              <a:rPr sz="20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and</a:t>
            </a:r>
            <a:r>
              <a:rPr sz="20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then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evaluate</a:t>
            </a:r>
            <a:r>
              <a:rPr sz="20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them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by</a:t>
            </a:r>
            <a:r>
              <a:rPr sz="20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some</a:t>
            </a:r>
            <a:r>
              <a:rPr sz="20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criterion,</a:t>
            </a:r>
            <a:r>
              <a:rPr sz="20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e.g., </a:t>
            </a:r>
            <a:r>
              <a:rPr sz="2000" spc="-484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minimizing</a:t>
            </a:r>
            <a:r>
              <a:rPr sz="20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sum</a:t>
            </a:r>
            <a:r>
              <a:rPr sz="20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square</a:t>
            </a:r>
            <a:r>
              <a:rPr sz="20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errors</a:t>
            </a:r>
            <a:endParaRPr sz="2000">
              <a:latin typeface="Times New Roman"/>
              <a:cs typeface="Times New Roman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3A199"/>
              </a:buClr>
              <a:buSzPct val="85000"/>
              <a:buFont typeface="Arial MT"/>
              <a:buChar char="•"/>
              <a:tabLst>
                <a:tab pos="469900" algn="l"/>
              </a:tabLst>
            </a:pPr>
            <a:r>
              <a:rPr sz="2000" spc="-25" dirty="0">
                <a:solidFill>
                  <a:srgbClr val="282834"/>
                </a:solidFill>
                <a:latin typeface="Times New Roman"/>
                <a:cs typeface="Times New Roman"/>
              </a:rPr>
              <a:t>Typical</a:t>
            </a:r>
            <a:r>
              <a:rPr sz="20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methods:</a:t>
            </a:r>
            <a:r>
              <a:rPr sz="20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k-means, k-medoids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60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u="heavy" spc="-5" dirty="0">
                <a:solidFill>
                  <a:srgbClr val="282834"/>
                </a:solidFill>
                <a:uFill>
                  <a:solidFill>
                    <a:srgbClr val="282834"/>
                  </a:solidFill>
                </a:uFill>
                <a:latin typeface="Times New Roman"/>
                <a:cs typeface="Times New Roman"/>
              </a:rPr>
              <a:t>Hierarchical</a:t>
            </a:r>
            <a:r>
              <a:rPr sz="2400" u="heavy" spc="-60" dirty="0">
                <a:solidFill>
                  <a:srgbClr val="282834"/>
                </a:solidFill>
                <a:uFill>
                  <a:solidFill>
                    <a:srgbClr val="2828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282834"/>
                </a:solidFill>
                <a:uFill>
                  <a:solidFill>
                    <a:srgbClr val="282834"/>
                  </a:solidFill>
                </a:uFill>
                <a:latin typeface="Times New Roman"/>
                <a:cs typeface="Times New Roman"/>
              </a:rPr>
              <a:t>approach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265" marR="5080" lvl="1" indent="-182880">
              <a:lnSpc>
                <a:spcPct val="100000"/>
              </a:lnSpc>
              <a:spcBef>
                <a:spcPts val="495"/>
              </a:spcBef>
              <a:buClr>
                <a:srgbClr val="93A199"/>
              </a:buClr>
              <a:buSzPct val="85000"/>
              <a:buFont typeface="Arial MT"/>
              <a:buChar char="•"/>
              <a:tabLst>
                <a:tab pos="469900" algn="l"/>
              </a:tabLst>
            </a:pP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Create a</a:t>
            </a:r>
            <a:r>
              <a:rPr sz="20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hierarchical</a:t>
            </a:r>
            <a:r>
              <a:rPr sz="20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decomposition</a:t>
            </a:r>
            <a:r>
              <a:rPr sz="20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20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the set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data (or</a:t>
            </a:r>
            <a:r>
              <a:rPr sz="20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objects)</a:t>
            </a:r>
            <a:r>
              <a:rPr sz="20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using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some </a:t>
            </a:r>
            <a:r>
              <a:rPr sz="2000" spc="-484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criterion</a:t>
            </a:r>
            <a:endParaRPr sz="2000">
              <a:latin typeface="Times New Roman"/>
              <a:cs typeface="Times New Roman"/>
            </a:endParaRPr>
          </a:p>
          <a:p>
            <a:pPr marL="469900" marR="94615" lvl="1" indent="-182880">
              <a:lnSpc>
                <a:spcPct val="100000"/>
              </a:lnSpc>
              <a:spcBef>
                <a:spcPts val="480"/>
              </a:spcBef>
              <a:buClr>
                <a:srgbClr val="93A199"/>
              </a:buClr>
              <a:buSzPct val="85000"/>
              <a:buFont typeface="Arial MT"/>
              <a:buChar char="•"/>
              <a:tabLst>
                <a:tab pos="469900" algn="l"/>
              </a:tabLst>
            </a:pPr>
            <a:r>
              <a:rPr sz="2000" spc="-25" dirty="0">
                <a:solidFill>
                  <a:srgbClr val="282834"/>
                </a:solidFill>
                <a:latin typeface="Times New Roman"/>
                <a:cs typeface="Times New Roman"/>
              </a:rPr>
              <a:t>Typical</a:t>
            </a:r>
            <a:r>
              <a:rPr sz="20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methods:</a:t>
            </a:r>
            <a:r>
              <a:rPr sz="20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Diana(Divisive</a:t>
            </a:r>
            <a:r>
              <a:rPr sz="2000" spc="-114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Analysis),</a:t>
            </a:r>
            <a:r>
              <a:rPr sz="2000" spc="-114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Agnes(Agglomerative</a:t>
            </a:r>
            <a:r>
              <a:rPr sz="2000" spc="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Nesting), </a:t>
            </a:r>
            <a:r>
              <a:rPr sz="2000" spc="-484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BIRCH,</a:t>
            </a:r>
            <a:r>
              <a:rPr sz="20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CAMELEON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60"/>
              </a:spcBef>
              <a:buClr>
                <a:srgbClr val="93A199"/>
              </a:buClr>
              <a:buSzPct val="85416"/>
              <a:buFont typeface="Arial MT"/>
              <a:buChar char="•"/>
              <a:tabLst>
                <a:tab pos="195580" algn="l"/>
              </a:tabLst>
            </a:pPr>
            <a:r>
              <a:rPr sz="2400" u="heavy" spc="-5" dirty="0">
                <a:solidFill>
                  <a:srgbClr val="282834"/>
                </a:solidFill>
                <a:uFill>
                  <a:solidFill>
                    <a:srgbClr val="282834"/>
                  </a:solidFill>
                </a:uFill>
                <a:latin typeface="Times New Roman"/>
                <a:cs typeface="Times New Roman"/>
              </a:rPr>
              <a:t>Density-based</a:t>
            </a:r>
            <a:r>
              <a:rPr sz="2400" u="heavy" spc="-40" dirty="0">
                <a:solidFill>
                  <a:srgbClr val="282834"/>
                </a:solidFill>
                <a:uFill>
                  <a:solidFill>
                    <a:srgbClr val="28283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282834"/>
                </a:solidFill>
                <a:uFill>
                  <a:solidFill>
                    <a:srgbClr val="282834"/>
                  </a:solidFill>
                </a:uFill>
                <a:latin typeface="Times New Roman"/>
                <a:cs typeface="Times New Roman"/>
              </a:rPr>
              <a:t>approach</a:t>
            </a:r>
            <a:r>
              <a:rPr sz="2400" dirty="0">
                <a:solidFill>
                  <a:srgbClr val="282834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 lvl="1" indent="-182880">
              <a:lnSpc>
                <a:spcPct val="100000"/>
              </a:lnSpc>
              <a:spcBef>
                <a:spcPts val="495"/>
              </a:spcBef>
              <a:buClr>
                <a:srgbClr val="93A199"/>
              </a:buClr>
              <a:buSzPct val="85000"/>
              <a:buFont typeface="Arial MT"/>
              <a:buChar char="•"/>
              <a:tabLst>
                <a:tab pos="469900" algn="l"/>
              </a:tabLst>
            </a:pP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Based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on</a:t>
            </a:r>
            <a:r>
              <a:rPr sz="2000" spc="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connectivity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density</a:t>
            </a:r>
            <a:r>
              <a:rPr sz="20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functions</a:t>
            </a:r>
            <a:endParaRPr sz="2000">
              <a:latin typeface="Times New Roman"/>
              <a:cs typeface="Times New Roman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3A199"/>
              </a:buClr>
              <a:buSzPct val="85000"/>
              <a:buFont typeface="Arial MT"/>
              <a:buChar char="•"/>
              <a:tabLst>
                <a:tab pos="469900" algn="l"/>
              </a:tabLst>
            </a:pPr>
            <a:r>
              <a:rPr sz="2000" spc="-25" dirty="0">
                <a:solidFill>
                  <a:srgbClr val="282834"/>
                </a:solidFill>
                <a:latin typeface="Times New Roman"/>
                <a:cs typeface="Times New Roman"/>
              </a:rPr>
              <a:t>Typical</a:t>
            </a:r>
            <a:r>
              <a:rPr sz="20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methods:</a:t>
            </a:r>
            <a:r>
              <a:rPr sz="2000" spc="-3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DBSACN,</a:t>
            </a:r>
            <a:r>
              <a:rPr sz="2000" spc="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OPTICS,</a:t>
            </a:r>
            <a:r>
              <a:rPr sz="2000" spc="3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DenClue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566" y="812545"/>
            <a:ext cx="1588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0" dirty="0">
                <a:latin typeface="Times New Roman"/>
                <a:cs typeface="Times New Roman"/>
              </a:rPr>
              <a:t>Partitional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0666" y="1948688"/>
            <a:ext cx="7731759" cy="1363001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31800" marR="5080" indent="-419100" algn="just">
              <a:lnSpc>
                <a:spcPts val="3360"/>
              </a:lnSpc>
              <a:spcBef>
                <a:spcPts val="409"/>
              </a:spcBef>
              <a:buFont typeface="Wingdings" panose="05000000000000000000" pitchFamily="2" charset="2"/>
              <a:buChar char="Ø"/>
            </a:pPr>
            <a:r>
              <a:rPr lang="en-US"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imply 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division 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the set 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data objects into 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non-overlapping subsets (clusters) such </a:t>
            </a:r>
            <a:r>
              <a:rPr sz="2000" spc="-10" dirty="0">
                <a:solidFill>
                  <a:srgbClr val="282834"/>
                </a:solidFill>
                <a:latin typeface="Times New Roman"/>
                <a:cs typeface="Times New Roman"/>
              </a:rPr>
              <a:t>that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each 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 data</a:t>
            </a:r>
            <a:r>
              <a:rPr sz="2000" spc="-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object</a:t>
            </a:r>
            <a:r>
              <a:rPr sz="2000" spc="-3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exactly</a:t>
            </a:r>
            <a:r>
              <a:rPr sz="2000" spc="-2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one</a:t>
            </a:r>
            <a:r>
              <a:rPr sz="2000" spc="-20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dirty="0" smtClean="0">
                <a:solidFill>
                  <a:srgbClr val="282834"/>
                </a:solidFill>
                <a:latin typeface="Times New Roman"/>
                <a:cs typeface="Times New Roman"/>
              </a:rPr>
              <a:t>subset.</a:t>
            </a:r>
            <a:endParaRPr lang="en-US" sz="2000" dirty="0">
              <a:latin typeface="Times New Roman"/>
              <a:cs typeface="Times New Roman"/>
            </a:endParaRPr>
          </a:p>
          <a:p>
            <a:pPr marL="431800" marR="5080" indent="-419100" algn="just">
              <a:lnSpc>
                <a:spcPts val="3360"/>
              </a:lnSpc>
              <a:spcBef>
                <a:spcPts val="409"/>
              </a:spcBef>
              <a:buFont typeface="Wingdings" panose="05000000000000000000" pitchFamily="2" charset="2"/>
              <a:buChar char="Ø"/>
            </a:pPr>
            <a:r>
              <a:rPr sz="2000" spc="-5" dirty="0" err="1" smtClean="0">
                <a:solidFill>
                  <a:srgbClr val="282834"/>
                </a:solidFill>
                <a:latin typeface="Times New Roman"/>
                <a:cs typeface="Times New Roman"/>
              </a:rPr>
              <a:t>Eg</a:t>
            </a:r>
            <a:r>
              <a:rPr sz="2000" spc="-25" dirty="0" smtClean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82834"/>
                </a:solidFill>
                <a:latin typeface="Times New Roman"/>
                <a:cs typeface="Times New Roman"/>
              </a:rPr>
              <a:t>K</a:t>
            </a:r>
            <a:r>
              <a:rPr sz="2000" spc="-15" dirty="0">
                <a:solidFill>
                  <a:srgbClr val="2828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82834"/>
                </a:solidFill>
                <a:latin typeface="Times New Roman"/>
                <a:cs typeface="Times New Roman"/>
              </a:rPr>
              <a:t>Means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958" y="528319"/>
            <a:ext cx="32105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5" dirty="0"/>
              <a:t>k</a:t>
            </a:r>
            <a:r>
              <a:rPr sz="3200" spc="-110" dirty="0"/>
              <a:t>-m</a:t>
            </a:r>
            <a:r>
              <a:rPr sz="3200" spc="-114" dirty="0"/>
              <a:t>ean</a:t>
            </a:r>
            <a:r>
              <a:rPr sz="3200" spc="-5" dirty="0"/>
              <a:t>s</a:t>
            </a:r>
            <a:r>
              <a:rPr sz="3200" spc="-204" dirty="0"/>
              <a:t> </a:t>
            </a:r>
            <a:r>
              <a:rPr sz="3200" spc="-105" dirty="0"/>
              <a:t>c</a:t>
            </a:r>
            <a:r>
              <a:rPr sz="3200" spc="-114" dirty="0"/>
              <a:t>lu</a:t>
            </a:r>
            <a:r>
              <a:rPr sz="3200" spc="-105" dirty="0"/>
              <a:t>s</a:t>
            </a:r>
            <a:r>
              <a:rPr sz="3200" spc="-110" dirty="0"/>
              <a:t>t</a:t>
            </a:r>
            <a:r>
              <a:rPr sz="3200" spc="-114" dirty="0"/>
              <a:t>erin</a:t>
            </a:r>
            <a:r>
              <a:rPr sz="3200" spc="-5" dirty="0"/>
              <a:t>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0" y="97916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8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4372" y="1339850"/>
            <a:ext cx="7668259" cy="4738477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69900" marR="674370" indent="-457200" algn="just">
              <a:spcBef>
                <a:spcPts val="890"/>
              </a:spcBef>
              <a:buFont typeface="Wingdings" panose="05000000000000000000" pitchFamily="2" charset="2"/>
              <a:buChar char="Ø"/>
            </a:pPr>
            <a:r>
              <a:rPr lang="en-US" sz="2400" spc="-5" dirty="0">
                <a:solidFill>
                  <a:srgbClr val="282834"/>
                </a:solidFill>
                <a:latin typeface="Arial MT"/>
                <a:cs typeface="Arial MT"/>
              </a:rPr>
              <a:t>O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ne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of the simplest unsupervised </a:t>
            </a:r>
            <a:r>
              <a:rPr sz="2400" spc="-10" dirty="0">
                <a:solidFill>
                  <a:srgbClr val="282834"/>
                </a:solidFill>
                <a:latin typeface="Arial MT"/>
                <a:cs typeface="Arial MT"/>
              </a:rPr>
              <a:t>learning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 algorithms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for</a:t>
            </a:r>
            <a:r>
              <a:rPr sz="24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solving</a:t>
            </a:r>
            <a:r>
              <a:rPr sz="24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clustering</a:t>
            </a:r>
            <a:r>
              <a:rPr sz="24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problem.</a:t>
            </a:r>
            <a:endParaRPr sz="2400" dirty="0">
              <a:latin typeface="Arial MT"/>
              <a:cs typeface="Arial MT"/>
            </a:endParaRPr>
          </a:p>
          <a:p>
            <a:pPr marL="469265" marR="616585" indent="-457200" algn="just">
              <a:spcBef>
                <a:spcPts val="370"/>
              </a:spcBef>
              <a:buFont typeface="Wingdings" panose="05000000000000000000" pitchFamily="2" charset="2"/>
              <a:buChar char="Ø"/>
            </a:pPr>
            <a:r>
              <a:rPr lang="en-US" sz="2400" spc="-5" dirty="0" smtClean="0">
                <a:solidFill>
                  <a:srgbClr val="282834"/>
                </a:solidFill>
                <a:latin typeface="Arial MT"/>
                <a:cs typeface="Arial MT"/>
              </a:rPr>
              <a:t>S</a:t>
            </a:r>
            <a:r>
              <a:rPr sz="2400" spc="-5" dirty="0" smtClean="0">
                <a:solidFill>
                  <a:srgbClr val="282834"/>
                </a:solidFill>
                <a:latin typeface="Arial MT"/>
                <a:cs typeface="Arial MT"/>
              </a:rPr>
              <a:t>tart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by choosing k points arbitrarily as the  “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centres” of the clusters, one for each cluster.</a:t>
            </a:r>
          </a:p>
          <a:p>
            <a:pPr marL="469900" marR="5080" indent="-457200" algn="just">
              <a:spcBef>
                <a:spcPts val="365"/>
              </a:spcBef>
              <a:buFont typeface="Wingdings" panose="05000000000000000000" pitchFamily="2" charset="2"/>
              <a:buChar char="Ø"/>
              <a:tabLst>
                <a:tab pos="522605" algn="l"/>
              </a:tabLst>
            </a:pP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	</a:t>
            </a:r>
            <a:r>
              <a:rPr lang="en-US" sz="2400" spc="-5" dirty="0">
                <a:solidFill>
                  <a:srgbClr val="282834"/>
                </a:solidFill>
                <a:latin typeface="Arial MT"/>
                <a:cs typeface="Arial MT"/>
              </a:rPr>
              <a:t>T</a:t>
            </a:r>
            <a:r>
              <a:rPr sz="2400" spc="-5" dirty="0" smtClean="0">
                <a:solidFill>
                  <a:srgbClr val="282834"/>
                </a:solidFill>
                <a:latin typeface="Arial MT"/>
                <a:cs typeface="Arial MT"/>
              </a:rPr>
              <a:t>hen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associate each of the given data points with  the nearest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centre.</a:t>
            </a:r>
          </a:p>
          <a:p>
            <a:pPr marL="469900" marR="93980" indent="-457200" algn="just">
              <a:spcBef>
                <a:spcPts val="325"/>
              </a:spcBef>
              <a:buFont typeface="Wingdings" panose="05000000000000000000" pitchFamily="2" charset="2"/>
              <a:buChar char="Ø"/>
              <a:tabLst>
                <a:tab pos="522605" algn="l"/>
              </a:tabLst>
            </a:pP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	</a:t>
            </a:r>
            <a:r>
              <a:rPr lang="en-US" sz="2400" spc="-5" dirty="0" smtClean="0">
                <a:solidFill>
                  <a:srgbClr val="282834"/>
                </a:solidFill>
                <a:latin typeface="Arial MT"/>
                <a:cs typeface="Arial MT"/>
              </a:rPr>
              <a:t>N</a:t>
            </a:r>
            <a:r>
              <a:rPr sz="2400" spc="-5" dirty="0" smtClean="0">
                <a:solidFill>
                  <a:srgbClr val="282834"/>
                </a:solidFill>
                <a:latin typeface="Arial MT"/>
                <a:cs typeface="Arial MT"/>
              </a:rPr>
              <a:t>ow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take the averages of the data points  associated with a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centre and replace the centre  with the average, and this is done for each of the  centres.</a:t>
            </a:r>
          </a:p>
          <a:p>
            <a:pPr marL="469900" marR="243204" indent="-457200" algn="just">
              <a:spcBef>
                <a:spcPts val="365"/>
              </a:spcBef>
              <a:buFont typeface="Wingdings" panose="05000000000000000000" pitchFamily="2" charset="2"/>
              <a:buChar char="Ø"/>
            </a:pP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rgbClr val="282834"/>
                </a:solidFill>
                <a:latin typeface="Arial MT"/>
                <a:cs typeface="Arial MT"/>
              </a:rPr>
              <a:t>R</a:t>
            </a:r>
            <a:r>
              <a:rPr sz="2400" spc="-5" dirty="0" smtClean="0">
                <a:solidFill>
                  <a:srgbClr val="282834"/>
                </a:solidFill>
                <a:latin typeface="Arial MT"/>
                <a:cs typeface="Arial MT"/>
              </a:rPr>
              <a:t>epeat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the process until the </a:t>
            </a:r>
            <a:r>
              <a:rPr sz="2400" spc="-5" dirty="0">
                <a:solidFill>
                  <a:srgbClr val="282834"/>
                </a:solidFill>
                <a:latin typeface="Arial MT"/>
                <a:cs typeface="Arial MT"/>
              </a:rPr>
              <a:t>centres converge to  some fixed points.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566" y="814832"/>
            <a:ext cx="53619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5" dirty="0"/>
              <a:t>k</a:t>
            </a:r>
            <a:r>
              <a:rPr sz="3200" spc="-110" dirty="0"/>
              <a:t>-m</a:t>
            </a:r>
            <a:r>
              <a:rPr sz="3200" spc="-114" dirty="0"/>
              <a:t>ean</a:t>
            </a:r>
            <a:r>
              <a:rPr sz="3200" spc="-5" dirty="0"/>
              <a:t>s</a:t>
            </a:r>
            <a:r>
              <a:rPr sz="3200" spc="-200" dirty="0"/>
              <a:t> </a:t>
            </a:r>
            <a:r>
              <a:rPr sz="3200" spc="-105" dirty="0"/>
              <a:t>c</a:t>
            </a:r>
            <a:r>
              <a:rPr sz="3200" spc="-114" dirty="0"/>
              <a:t>lu</a:t>
            </a:r>
            <a:r>
              <a:rPr sz="3200" spc="-105" dirty="0"/>
              <a:t>s</a:t>
            </a:r>
            <a:r>
              <a:rPr sz="3200" spc="-110" dirty="0"/>
              <a:t>t</a:t>
            </a:r>
            <a:r>
              <a:rPr sz="3200" spc="-114" dirty="0"/>
              <a:t>erin</a:t>
            </a:r>
            <a:r>
              <a:rPr sz="3200" spc="-5" dirty="0"/>
              <a:t>g</a:t>
            </a:r>
            <a:r>
              <a:rPr sz="3200" spc="-180" dirty="0"/>
              <a:t> </a:t>
            </a:r>
            <a:r>
              <a:rPr sz="3200" spc="-5" dirty="0"/>
              <a:t>–</a:t>
            </a:r>
            <a:r>
              <a:rPr sz="3200" spc="-210" dirty="0"/>
              <a:t> </a:t>
            </a:r>
            <a:r>
              <a:rPr sz="3200" spc="-105" dirty="0"/>
              <a:t>P</a:t>
            </a:r>
            <a:r>
              <a:rPr sz="3200" spc="-114" dirty="0"/>
              <a:t>ro</a:t>
            </a:r>
            <a:r>
              <a:rPr sz="3200" spc="-110" dirty="0"/>
              <a:t>b</a:t>
            </a:r>
            <a:r>
              <a:rPr sz="3200" spc="-114" dirty="0"/>
              <a:t>le</a:t>
            </a:r>
            <a:r>
              <a:rPr sz="3200" spc="-5" dirty="0"/>
              <a:t>m</a:t>
            </a:r>
            <a:r>
              <a:rPr sz="3200" spc="-190" dirty="0"/>
              <a:t> </a:t>
            </a:r>
            <a:r>
              <a:rPr sz="3200" spc="-5" dirty="0"/>
              <a:t>1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11095"/>
            <a:ext cx="9144000" cy="15201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5217" y="3876547"/>
            <a:ext cx="7428865" cy="175831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31800" marR="5080" indent="-419100">
              <a:lnSpc>
                <a:spcPts val="3360"/>
              </a:lnSpc>
              <a:spcBef>
                <a:spcPts val="400"/>
              </a:spcBef>
            </a:pPr>
            <a:r>
              <a:rPr sz="3000" spc="865" dirty="0">
                <a:solidFill>
                  <a:srgbClr val="677480"/>
                </a:solidFill>
                <a:latin typeface="Cambria Math"/>
                <a:cs typeface="Cambria Math"/>
              </a:rPr>
              <a:t>𝖣</a:t>
            </a:r>
            <a:r>
              <a:rPr sz="3000" spc="130" dirty="0">
                <a:solidFill>
                  <a:srgbClr val="677480"/>
                </a:solidFill>
                <a:latin typeface="Cambria Math"/>
                <a:cs typeface="Cambria Math"/>
              </a:rPr>
              <a:t> </a:t>
            </a:r>
            <a:r>
              <a:rPr sz="2800" spc="5" dirty="0">
                <a:solidFill>
                  <a:srgbClr val="677480"/>
                </a:solidFill>
                <a:latin typeface="Tahoma"/>
                <a:cs typeface="Tahoma"/>
              </a:rPr>
              <a:t>The</a:t>
            </a:r>
            <a:r>
              <a:rPr sz="2800" spc="-185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20" dirty="0">
                <a:solidFill>
                  <a:srgbClr val="677480"/>
                </a:solidFill>
                <a:latin typeface="Tahoma"/>
                <a:cs typeface="Tahoma"/>
              </a:rPr>
              <a:t>dis</a:t>
            </a:r>
            <a:r>
              <a:rPr sz="2800" spc="10" dirty="0">
                <a:solidFill>
                  <a:srgbClr val="677480"/>
                </a:solidFill>
                <a:latin typeface="Tahoma"/>
                <a:cs typeface="Tahoma"/>
              </a:rPr>
              <a:t>t</a:t>
            </a:r>
            <a:r>
              <a:rPr sz="2800" spc="-10" dirty="0">
                <a:solidFill>
                  <a:srgbClr val="677480"/>
                </a:solidFill>
                <a:latin typeface="Tahoma"/>
                <a:cs typeface="Tahoma"/>
              </a:rPr>
              <a:t>ance</a:t>
            </a:r>
            <a:r>
              <a:rPr sz="2800" spc="-185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10" dirty="0">
                <a:solidFill>
                  <a:srgbClr val="677480"/>
                </a:solidFill>
                <a:latin typeface="Tahoma"/>
                <a:cs typeface="Tahoma"/>
              </a:rPr>
              <a:t>be</a:t>
            </a:r>
            <a:r>
              <a:rPr sz="2800" spc="60" dirty="0">
                <a:solidFill>
                  <a:srgbClr val="677480"/>
                </a:solidFill>
                <a:latin typeface="Tahoma"/>
                <a:cs typeface="Tahoma"/>
              </a:rPr>
              <a:t>t</a:t>
            </a:r>
            <a:r>
              <a:rPr sz="2800" spc="75" dirty="0">
                <a:solidFill>
                  <a:srgbClr val="677480"/>
                </a:solidFill>
                <a:latin typeface="Tahoma"/>
                <a:cs typeface="Tahoma"/>
              </a:rPr>
              <a:t>w</a:t>
            </a:r>
            <a:r>
              <a:rPr sz="2800" spc="45" dirty="0">
                <a:solidFill>
                  <a:srgbClr val="677480"/>
                </a:solidFill>
                <a:latin typeface="Tahoma"/>
                <a:cs typeface="Tahoma"/>
              </a:rPr>
              <a:t>e</a:t>
            </a:r>
            <a:r>
              <a:rPr sz="2800" dirty="0">
                <a:solidFill>
                  <a:srgbClr val="677480"/>
                </a:solidFill>
                <a:latin typeface="Tahoma"/>
                <a:cs typeface="Tahoma"/>
              </a:rPr>
              <a:t>en</a:t>
            </a:r>
            <a:r>
              <a:rPr sz="2800" spc="-190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677480"/>
                </a:solidFill>
                <a:latin typeface="Tahoma"/>
                <a:cs typeface="Tahoma"/>
              </a:rPr>
              <a:t>t</a:t>
            </a:r>
            <a:r>
              <a:rPr sz="2800" dirty="0">
                <a:solidFill>
                  <a:srgbClr val="677480"/>
                </a:solidFill>
                <a:latin typeface="Tahoma"/>
                <a:cs typeface="Tahoma"/>
              </a:rPr>
              <a:t>he</a:t>
            </a:r>
            <a:r>
              <a:rPr sz="2800" spc="-170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25" dirty="0">
                <a:solidFill>
                  <a:srgbClr val="677480"/>
                </a:solidFill>
                <a:latin typeface="Tahoma"/>
                <a:cs typeface="Tahoma"/>
              </a:rPr>
              <a:t>points</a:t>
            </a:r>
            <a:r>
              <a:rPr sz="2800" spc="-185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-160" dirty="0">
                <a:solidFill>
                  <a:srgbClr val="677480"/>
                </a:solidFill>
                <a:latin typeface="Tahoma"/>
                <a:cs typeface="Tahoma"/>
              </a:rPr>
              <a:t>(x</a:t>
            </a:r>
            <a:r>
              <a:rPr sz="2800" spc="-60" dirty="0">
                <a:solidFill>
                  <a:srgbClr val="677480"/>
                </a:solidFill>
                <a:latin typeface="Tahoma"/>
                <a:cs typeface="Tahoma"/>
              </a:rPr>
              <a:t>1,</a:t>
            </a:r>
            <a:r>
              <a:rPr sz="2800" spc="-155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-75" dirty="0">
                <a:solidFill>
                  <a:srgbClr val="677480"/>
                </a:solidFill>
                <a:latin typeface="Tahoma"/>
                <a:cs typeface="Tahoma"/>
              </a:rPr>
              <a:t>x2)</a:t>
            </a:r>
            <a:r>
              <a:rPr sz="2800" spc="-160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677480"/>
                </a:solidFill>
                <a:latin typeface="Tahoma"/>
                <a:cs typeface="Tahoma"/>
              </a:rPr>
              <a:t>and  </a:t>
            </a:r>
            <a:r>
              <a:rPr sz="2800" spc="-100" dirty="0">
                <a:solidFill>
                  <a:srgbClr val="677480"/>
                </a:solidFill>
                <a:latin typeface="Tahoma"/>
                <a:cs typeface="Tahoma"/>
              </a:rPr>
              <a:t>(y1,</a:t>
            </a:r>
            <a:r>
              <a:rPr sz="2800" spc="-180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-60" dirty="0">
                <a:solidFill>
                  <a:srgbClr val="677480"/>
                </a:solidFill>
                <a:latin typeface="Tahoma"/>
                <a:cs typeface="Tahoma"/>
              </a:rPr>
              <a:t>y2)</a:t>
            </a:r>
            <a:r>
              <a:rPr sz="2800" spc="-170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677480"/>
                </a:solidFill>
                <a:latin typeface="Tahoma"/>
                <a:cs typeface="Tahoma"/>
              </a:rPr>
              <a:t>wi</a:t>
            </a:r>
            <a:r>
              <a:rPr sz="2800" spc="25" dirty="0">
                <a:solidFill>
                  <a:srgbClr val="677480"/>
                </a:solidFill>
                <a:latin typeface="Tahoma"/>
                <a:cs typeface="Tahoma"/>
              </a:rPr>
              <a:t>l</a:t>
            </a:r>
            <a:r>
              <a:rPr sz="2800" spc="20" dirty="0">
                <a:solidFill>
                  <a:srgbClr val="677480"/>
                </a:solidFill>
                <a:latin typeface="Tahoma"/>
                <a:cs typeface="Tahoma"/>
              </a:rPr>
              <a:t>l</a:t>
            </a:r>
            <a:r>
              <a:rPr sz="2800" spc="-165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10" dirty="0">
                <a:solidFill>
                  <a:srgbClr val="677480"/>
                </a:solidFill>
                <a:latin typeface="Tahoma"/>
                <a:cs typeface="Tahoma"/>
              </a:rPr>
              <a:t>be</a:t>
            </a:r>
            <a:r>
              <a:rPr sz="2800" spc="-180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677480"/>
                </a:solidFill>
                <a:latin typeface="Tahoma"/>
                <a:cs typeface="Tahoma"/>
              </a:rPr>
              <a:t>ca</a:t>
            </a:r>
            <a:r>
              <a:rPr sz="2800" spc="-10" dirty="0">
                <a:solidFill>
                  <a:srgbClr val="677480"/>
                </a:solidFill>
                <a:latin typeface="Tahoma"/>
                <a:cs typeface="Tahoma"/>
              </a:rPr>
              <a:t>l</a:t>
            </a:r>
            <a:r>
              <a:rPr sz="2800" spc="40" dirty="0">
                <a:solidFill>
                  <a:srgbClr val="677480"/>
                </a:solidFill>
                <a:latin typeface="Tahoma"/>
                <a:cs typeface="Tahoma"/>
              </a:rPr>
              <a:t>c</a:t>
            </a:r>
            <a:r>
              <a:rPr sz="2800" spc="-5" dirty="0">
                <a:solidFill>
                  <a:srgbClr val="677480"/>
                </a:solidFill>
                <a:latin typeface="Tahoma"/>
                <a:cs typeface="Tahoma"/>
              </a:rPr>
              <a:t>u</a:t>
            </a:r>
            <a:r>
              <a:rPr sz="2800" spc="-20" dirty="0">
                <a:solidFill>
                  <a:srgbClr val="677480"/>
                </a:solidFill>
                <a:latin typeface="Tahoma"/>
                <a:cs typeface="Tahoma"/>
              </a:rPr>
              <a:t>l</a:t>
            </a:r>
            <a:r>
              <a:rPr sz="2800" spc="-45" dirty="0">
                <a:solidFill>
                  <a:srgbClr val="677480"/>
                </a:solidFill>
                <a:latin typeface="Tahoma"/>
                <a:cs typeface="Tahoma"/>
              </a:rPr>
              <a:t>a</a:t>
            </a:r>
            <a:r>
              <a:rPr sz="2800" spc="60" dirty="0">
                <a:solidFill>
                  <a:srgbClr val="677480"/>
                </a:solidFill>
                <a:latin typeface="Tahoma"/>
                <a:cs typeface="Tahoma"/>
              </a:rPr>
              <a:t>t</a:t>
            </a:r>
            <a:r>
              <a:rPr sz="2800" spc="10" dirty="0">
                <a:solidFill>
                  <a:srgbClr val="677480"/>
                </a:solidFill>
                <a:latin typeface="Tahoma"/>
                <a:cs typeface="Tahoma"/>
              </a:rPr>
              <a:t>ed</a:t>
            </a:r>
            <a:r>
              <a:rPr sz="2800" spc="-175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677480"/>
                </a:solidFill>
                <a:latin typeface="Tahoma"/>
                <a:cs typeface="Tahoma"/>
              </a:rPr>
              <a:t>us</a:t>
            </a:r>
            <a:r>
              <a:rPr sz="2800" spc="-10" dirty="0">
                <a:solidFill>
                  <a:srgbClr val="677480"/>
                </a:solidFill>
                <a:latin typeface="Tahoma"/>
                <a:cs typeface="Tahoma"/>
              </a:rPr>
              <a:t>i</a:t>
            </a:r>
            <a:r>
              <a:rPr sz="2800" spc="-45" dirty="0">
                <a:solidFill>
                  <a:srgbClr val="677480"/>
                </a:solidFill>
                <a:latin typeface="Tahoma"/>
                <a:cs typeface="Tahoma"/>
              </a:rPr>
              <a:t>ng</a:t>
            </a:r>
            <a:r>
              <a:rPr sz="2800" spc="-175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677480"/>
                </a:solidFill>
                <a:latin typeface="Tahoma"/>
                <a:cs typeface="Tahoma"/>
              </a:rPr>
              <a:t>t</a:t>
            </a:r>
            <a:r>
              <a:rPr sz="2800" dirty="0">
                <a:solidFill>
                  <a:srgbClr val="677480"/>
                </a:solidFill>
                <a:latin typeface="Tahoma"/>
                <a:cs typeface="Tahoma"/>
              </a:rPr>
              <a:t>he</a:t>
            </a:r>
            <a:r>
              <a:rPr sz="2800" spc="-175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677480"/>
                </a:solidFill>
                <a:latin typeface="Tahoma"/>
                <a:cs typeface="Tahoma"/>
              </a:rPr>
              <a:t>fa</a:t>
            </a:r>
            <a:r>
              <a:rPr sz="2800" spc="-25" dirty="0">
                <a:solidFill>
                  <a:srgbClr val="677480"/>
                </a:solidFill>
                <a:latin typeface="Tahoma"/>
                <a:cs typeface="Tahoma"/>
              </a:rPr>
              <a:t>m</a:t>
            </a:r>
            <a:r>
              <a:rPr sz="2800" spc="25" dirty="0">
                <a:solidFill>
                  <a:srgbClr val="677480"/>
                </a:solidFill>
                <a:latin typeface="Tahoma"/>
                <a:cs typeface="Tahoma"/>
              </a:rPr>
              <a:t>i</a:t>
            </a:r>
            <a:r>
              <a:rPr sz="2800" spc="20" dirty="0">
                <a:solidFill>
                  <a:srgbClr val="677480"/>
                </a:solidFill>
                <a:latin typeface="Tahoma"/>
                <a:cs typeface="Tahoma"/>
              </a:rPr>
              <a:t>l</a:t>
            </a:r>
            <a:r>
              <a:rPr sz="2800" spc="-15" dirty="0">
                <a:solidFill>
                  <a:srgbClr val="677480"/>
                </a:solidFill>
                <a:latin typeface="Tahoma"/>
                <a:cs typeface="Tahoma"/>
              </a:rPr>
              <a:t>iar  </a:t>
            </a:r>
            <a:r>
              <a:rPr sz="2800" spc="5" dirty="0">
                <a:solidFill>
                  <a:srgbClr val="677480"/>
                </a:solidFill>
                <a:latin typeface="Tahoma"/>
                <a:cs typeface="Tahoma"/>
              </a:rPr>
              <a:t>distance formula </a:t>
            </a:r>
            <a:r>
              <a:rPr sz="2800" spc="75" dirty="0">
                <a:solidFill>
                  <a:srgbClr val="677480"/>
                </a:solidFill>
                <a:latin typeface="Tahoma"/>
                <a:cs typeface="Tahoma"/>
              </a:rPr>
              <a:t>of </a:t>
            </a:r>
            <a:r>
              <a:rPr sz="2800" dirty="0">
                <a:solidFill>
                  <a:srgbClr val="677480"/>
                </a:solidFill>
                <a:latin typeface="Tahoma"/>
                <a:cs typeface="Tahoma"/>
              </a:rPr>
              <a:t>elementary analytical </a:t>
            </a:r>
            <a:r>
              <a:rPr sz="2800" spc="5" dirty="0">
                <a:solidFill>
                  <a:srgbClr val="677480"/>
                </a:solidFill>
                <a:latin typeface="Tahoma"/>
                <a:cs typeface="Tahoma"/>
              </a:rPr>
              <a:t> </a:t>
            </a:r>
            <a:r>
              <a:rPr sz="2800" spc="-30" dirty="0">
                <a:solidFill>
                  <a:srgbClr val="677480"/>
                </a:solidFill>
                <a:latin typeface="Tahoma"/>
                <a:cs typeface="Tahoma"/>
              </a:rPr>
              <a:t>geometry: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400" y="5715000"/>
            <a:ext cx="3725417" cy="8915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566" y="814832"/>
            <a:ext cx="14008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0" dirty="0"/>
              <a:t>Solution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10666" y="1976119"/>
            <a:ext cx="7555230" cy="180911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526415" marR="943610" indent="-514350">
              <a:lnSpc>
                <a:spcPts val="3360"/>
              </a:lnSpc>
              <a:spcBef>
                <a:spcPts val="210"/>
              </a:spcBef>
              <a:buClr>
                <a:srgbClr val="93A199"/>
              </a:buClr>
              <a:buSzPct val="107142"/>
              <a:buAutoNum type="arabicPeriod"/>
              <a:tabLst>
                <a:tab pos="526415" algn="l"/>
                <a:tab pos="527050" algn="l"/>
              </a:tabLst>
            </a:pP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In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problem,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the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required</a:t>
            </a:r>
            <a:r>
              <a:rPr sz="28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number</a:t>
            </a:r>
            <a:r>
              <a:rPr sz="2800" spc="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of </a:t>
            </a:r>
            <a:r>
              <a:rPr sz="2800" spc="-76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clusters</a:t>
            </a:r>
            <a:r>
              <a:rPr sz="2800" spc="-2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is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2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and we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take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k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=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10" dirty="0">
                <a:solidFill>
                  <a:srgbClr val="282834"/>
                </a:solidFill>
                <a:latin typeface="Arial MT"/>
                <a:cs typeface="Arial MT"/>
              </a:rPr>
              <a:t>2.</a:t>
            </a:r>
            <a:endParaRPr sz="2800">
              <a:latin typeface="Arial MT"/>
              <a:cs typeface="Arial MT"/>
            </a:endParaRPr>
          </a:p>
          <a:p>
            <a:pPr marL="526415" marR="5080" indent="-514350">
              <a:lnSpc>
                <a:spcPts val="3360"/>
              </a:lnSpc>
              <a:spcBef>
                <a:spcPts val="590"/>
              </a:spcBef>
              <a:buClr>
                <a:srgbClr val="93A199"/>
              </a:buClr>
              <a:buSzPct val="107142"/>
              <a:buAutoNum type="arabicPeriod"/>
              <a:tabLst>
                <a:tab pos="526415" algn="l"/>
                <a:tab pos="527050" algn="l"/>
              </a:tabLst>
            </a:pPr>
            <a:r>
              <a:rPr sz="2800" spc="-25" dirty="0">
                <a:solidFill>
                  <a:srgbClr val="282834"/>
                </a:solidFill>
                <a:latin typeface="Arial MT"/>
                <a:cs typeface="Arial MT"/>
              </a:rPr>
              <a:t>We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choose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two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points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arbitrarily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as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the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initial </a:t>
            </a:r>
            <a:r>
              <a:rPr sz="2800" spc="-76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cluster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centres.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Let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us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choose</a:t>
            </a:r>
            <a:r>
              <a:rPr sz="2800" spc="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arbitrarily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9172" y="3962400"/>
            <a:ext cx="3637026" cy="609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0666" y="4841240"/>
            <a:ext cx="7456805" cy="8794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27050" marR="5080" indent="-514350">
              <a:lnSpc>
                <a:spcPts val="3360"/>
              </a:lnSpc>
              <a:spcBef>
                <a:spcPts val="200"/>
              </a:spcBef>
              <a:tabLst>
                <a:tab pos="526415" algn="l"/>
              </a:tabLst>
            </a:pPr>
            <a:r>
              <a:rPr sz="3000" spc="-5" dirty="0">
                <a:solidFill>
                  <a:srgbClr val="93A199"/>
                </a:solidFill>
                <a:latin typeface="Arial MT"/>
                <a:cs typeface="Arial MT"/>
              </a:rPr>
              <a:t>3.	</a:t>
            </a:r>
            <a:r>
              <a:rPr sz="2800" spc="-25" dirty="0">
                <a:solidFill>
                  <a:srgbClr val="282834"/>
                </a:solidFill>
                <a:latin typeface="Arial MT"/>
                <a:cs typeface="Arial MT"/>
              </a:rPr>
              <a:t>We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compute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the distances</a:t>
            </a:r>
            <a:r>
              <a:rPr sz="2800" spc="-1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of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the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given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data </a:t>
            </a:r>
            <a:r>
              <a:rPr sz="2800" spc="-760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points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from the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282834"/>
                </a:solidFill>
                <a:latin typeface="Arial MT"/>
                <a:cs typeface="Arial MT"/>
              </a:rPr>
              <a:t>cluster</a:t>
            </a:r>
            <a:r>
              <a:rPr sz="2800" spc="-15" dirty="0">
                <a:solidFill>
                  <a:srgbClr val="2828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282834"/>
                </a:solidFill>
                <a:latin typeface="Arial MT"/>
                <a:cs typeface="Arial MT"/>
              </a:rPr>
              <a:t>centers.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649</Words>
  <Application>Microsoft Office PowerPoint</Application>
  <PresentationFormat>On-screen Show (4:3)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MT</vt:lpstr>
      <vt:lpstr>Calibri</vt:lpstr>
      <vt:lpstr>Cambria Math</vt:lpstr>
      <vt:lpstr>Symbol</vt:lpstr>
      <vt:lpstr>Tahoma</vt:lpstr>
      <vt:lpstr>Times New Roman</vt:lpstr>
      <vt:lpstr>Wingdings</vt:lpstr>
      <vt:lpstr>Office Theme</vt:lpstr>
      <vt:lpstr>Clustering</vt:lpstr>
      <vt:lpstr>Applications include</vt:lpstr>
      <vt:lpstr>Aspects of clustering</vt:lpstr>
      <vt:lpstr>Types of Clustering</vt:lpstr>
      <vt:lpstr>Major Clustering Approaches</vt:lpstr>
      <vt:lpstr>Partitional</vt:lpstr>
      <vt:lpstr>k-means clustering</vt:lpstr>
      <vt:lpstr>k-means clustering – Problem 1</vt:lpstr>
      <vt:lpstr>Solution</vt:lpstr>
      <vt:lpstr>PowerPoint Presentation</vt:lpstr>
      <vt:lpstr>4. The cluster centres are recalculated as  follows:</vt:lpstr>
      <vt:lpstr>PowerPoint Presentation</vt:lpstr>
      <vt:lpstr>6. The cluster centres are recalculated as  follows:</vt:lpstr>
      <vt:lpstr>8. The cluster centres are recalculated as  follows:</vt:lpstr>
      <vt:lpstr>10.The cluster centres are recalculated as follows:</vt:lpstr>
      <vt:lpstr>k-means clustering - Algorithm</vt:lpstr>
      <vt:lpstr>Disadvantage of K means clustering</vt:lpstr>
      <vt:lpstr>Weaknesses of k-means: Problems with</vt:lpstr>
      <vt:lpstr>Hierarchical clustering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hp</dc:creator>
  <cp:lastModifiedBy>Windows User</cp:lastModifiedBy>
  <cp:revision>7</cp:revision>
  <dcterms:created xsi:type="dcterms:W3CDTF">2021-12-28T13:17:50Z</dcterms:created>
  <dcterms:modified xsi:type="dcterms:W3CDTF">2021-12-31T04:42:56Z</dcterms:modified>
</cp:coreProperties>
</file>