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82" r:id="rId23"/>
    <p:sldId id="283" r:id="rId24"/>
    <p:sldId id="285" r:id="rId25"/>
    <p:sldId id="277" r:id="rId26"/>
    <p:sldId id="278" r:id="rId27"/>
    <p:sldId id="279" r:id="rId28"/>
    <p:sldId id="280" r:id="rId29"/>
    <p:sldId id="286" r:id="rId30"/>
    <p:sldId id="294"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A77A-3C52-F205-447E-C429C5E5F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2E8B7E-F465-01D5-CC3D-285DD2055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D9B610-997E-745C-B25C-C21041C818A0}"/>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5" name="Footer Placeholder 4">
            <a:extLst>
              <a:ext uri="{FF2B5EF4-FFF2-40B4-BE49-F238E27FC236}">
                <a16:creationId xmlns:a16="http://schemas.microsoft.com/office/drawing/2014/main" id="{E4E16369-28A1-6F49-2BFF-E1FDA21EF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DFFA6-B0B8-4A54-3ED9-105576100556}"/>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160955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8802-9B16-C0A7-AFCD-6D7D392150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24B192-4204-F0DB-FFF0-7FD01A1BA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888FC-DFFC-8B9F-D205-F5D635E47374}"/>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5" name="Footer Placeholder 4">
            <a:extLst>
              <a:ext uri="{FF2B5EF4-FFF2-40B4-BE49-F238E27FC236}">
                <a16:creationId xmlns:a16="http://schemas.microsoft.com/office/drawing/2014/main" id="{CBEEE629-2AF4-B1C5-462C-3FF100052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6DD9E-6620-82CF-329C-5FEA5A6348B5}"/>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84979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863A5-FAEE-3078-E57D-016213FB2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532D67-2A89-1693-9665-EF22B2AFA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0161A-5C33-3B2A-47B6-6902302C0D3F}"/>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5" name="Footer Placeholder 4">
            <a:extLst>
              <a:ext uri="{FF2B5EF4-FFF2-40B4-BE49-F238E27FC236}">
                <a16:creationId xmlns:a16="http://schemas.microsoft.com/office/drawing/2014/main" id="{0DF9C953-6684-ADA6-11F4-597ACBC790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B101B-29EE-1303-24BD-FA1581D6859D}"/>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355426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B81D-4605-B26C-BEC8-56DBCBF76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508913-2C80-F396-0DE8-890EBE958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9A7FF-24F2-A368-1E20-798CD25CCF56}"/>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5" name="Footer Placeholder 4">
            <a:extLst>
              <a:ext uri="{FF2B5EF4-FFF2-40B4-BE49-F238E27FC236}">
                <a16:creationId xmlns:a16="http://schemas.microsoft.com/office/drawing/2014/main" id="{5A4ABBDF-FE5F-B2A6-8AE6-F281E2DE02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3D6CA-EDDD-409E-50C9-8C1E0189B61B}"/>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150104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1BBD-C76A-1D92-E103-8B701B967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B3E75F-7E23-F3AB-8819-37A70106A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AC83A-27BF-1078-25CD-E6B9F7E63740}"/>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5" name="Footer Placeholder 4">
            <a:extLst>
              <a:ext uri="{FF2B5EF4-FFF2-40B4-BE49-F238E27FC236}">
                <a16:creationId xmlns:a16="http://schemas.microsoft.com/office/drawing/2014/main" id="{74CC169C-CB29-1133-06A1-4F9620F31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91485-E588-BE85-5225-CBBE424F10B5}"/>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187518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2B94-59BD-8C84-9541-2149387640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59C9C5-F500-A2F3-248F-6A96F8731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BE60C7-BC93-DC18-8E78-DF377406DC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5730AE-15B6-254E-E4A7-40ED07A17569}"/>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6" name="Footer Placeholder 5">
            <a:extLst>
              <a:ext uri="{FF2B5EF4-FFF2-40B4-BE49-F238E27FC236}">
                <a16:creationId xmlns:a16="http://schemas.microsoft.com/office/drawing/2014/main" id="{7FF845A6-9363-45F3-F364-0D0961D30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D3552A-8D60-9F61-F0D6-5E34F86A2ECA}"/>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158531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E9A5-1277-CCE5-CB7D-7EF29AA7F9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FFE6E-08A8-AFC6-022B-8A8012886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CC26F-B299-1666-712C-A8B645E92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AD5E0B-0149-39A4-C729-2C825E71C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00192A-197D-3F0B-779D-1E5BADEDC8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656A46-38FA-52AC-B0F3-543773C468CB}"/>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8" name="Footer Placeholder 7">
            <a:extLst>
              <a:ext uri="{FF2B5EF4-FFF2-40B4-BE49-F238E27FC236}">
                <a16:creationId xmlns:a16="http://schemas.microsoft.com/office/drawing/2014/main" id="{352BCD48-C0EE-3AA1-CE55-A9C8947FE7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D40CA7-4BCA-DB80-BA66-3834ECBA6B40}"/>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80053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1C8C-B6AF-D913-5F6D-DB26AEB927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B2687A-DEA3-F4AE-A2EE-5F398478B738}"/>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4" name="Footer Placeholder 3">
            <a:extLst>
              <a:ext uri="{FF2B5EF4-FFF2-40B4-BE49-F238E27FC236}">
                <a16:creationId xmlns:a16="http://schemas.microsoft.com/office/drawing/2014/main" id="{60FB630C-8D65-B38F-562B-7C1BA8D46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658226-80D8-968A-5223-C72B607D2BC3}"/>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191410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ACC2B-41FD-A5FF-BD39-52D12D07B628}"/>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3" name="Footer Placeholder 2">
            <a:extLst>
              <a:ext uri="{FF2B5EF4-FFF2-40B4-BE49-F238E27FC236}">
                <a16:creationId xmlns:a16="http://schemas.microsoft.com/office/drawing/2014/main" id="{6D81C403-D068-498B-CE8B-5C3511D721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E6D564-8E03-58DD-DAC9-EF97240C1DE0}"/>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252866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5CAE-9C3E-D50C-6EE4-8F5FBA8C7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0C872F-ECE8-E9F8-FB47-38FC376AA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5A082F-DBE9-E1EE-E38F-5EDF7DAFC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7C1AE-1155-BD79-A980-8F77B3B641D1}"/>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6" name="Footer Placeholder 5">
            <a:extLst>
              <a:ext uri="{FF2B5EF4-FFF2-40B4-BE49-F238E27FC236}">
                <a16:creationId xmlns:a16="http://schemas.microsoft.com/office/drawing/2014/main" id="{F8671745-FC1A-BCC5-6017-5EF17C2F97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6B28-2867-5515-1D34-0FB6A311E777}"/>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338807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9D2A-A6AA-D4D9-01A8-4F232EC33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69E76B-9608-59CF-0BCB-961495E08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DDC06F-6B81-5FA3-BDD3-407CC89F9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4CF79-40DD-7AB6-B4B9-7149E513E41D}"/>
              </a:ext>
            </a:extLst>
          </p:cNvPr>
          <p:cNvSpPr>
            <a:spLocks noGrp="1"/>
          </p:cNvSpPr>
          <p:nvPr>
            <p:ph type="dt" sz="half" idx="10"/>
          </p:nvPr>
        </p:nvSpPr>
        <p:spPr/>
        <p:txBody>
          <a:bodyPr/>
          <a:lstStyle/>
          <a:p>
            <a:fld id="{EA86DE1A-CC9D-47EA-94FC-210B497344E8}" type="datetimeFigureOut">
              <a:rPr lang="en-IN" smtClean="0"/>
              <a:t>10-09-2023</a:t>
            </a:fld>
            <a:endParaRPr lang="en-IN"/>
          </a:p>
        </p:txBody>
      </p:sp>
      <p:sp>
        <p:nvSpPr>
          <p:cNvPr id="6" name="Footer Placeholder 5">
            <a:extLst>
              <a:ext uri="{FF2B5EF4-FFF2-40B4-BE49-F238E27FC236}">
                <a16:creationId xmlns:a16="http://schemas.microsoft.com/office/drawing/2014/main" id="{C67BFEFD-E830-421F-3FC1-2064BE3A85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A84AF-54C3-6C7A-F195-457A7F3DFE64}"/>
              </a:ext>
            </a:extLst>
          </p:cNvPr>
          <p:cNvSpPr>
            <a:spLocks noGrp="1"/>
          </p:cNvSpPr>
          <p:nvPr>
            <p:ph type="sldNum" sz="quarter" idx="12"/>
          </p:nvPr>
        </p:nvSpPr>
        <p:spPr/>
        <p:txBody>
          <a:bodyPr/>
          <a:lstStyle/>
          <a:p>
            <a:fld id="{79C9B91C-77E9-457E-B9DD-16841454BBF7}" type="slidenum">
              <a:rPr lang="en-IN" smtClean="0"/>
              <a:t>‹#›</a:t>
            </a:fld>
            <a:endParaRPr lang="en-IN"/>
          </a:p>
        </p:txBody>
      </p:sp>
    </p:spTree>
    <p:extLst>
      <p:ext uri="{BB962C8B-B14F-4D97-AF65-F5344CB8AC3E}">
        <p14:creationId xmlns:p14="http://schemas.microsoft.com/office/powerpoint/2010/main" val="120135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8CA7C-7830-FE7C-DCF0-7BD752E9B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F407BD-DBA5-2CC1-FA74-A962EA548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D77882-C628-0A40-E660-698B2B13E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6DE1A-CC9D-47EA-94FC-210B497344E8}" type="datetimeFigureOut">
              <a:rPr lang="en-IN" smtClean="0"/>
              <a:t>10-09-2023</a:t>
            </a:fld>
            <a:endParaRPr lang="en-IN"/>
          </a:p>
        </p:txBody>
      </p:sp>
      <p:sp>
        <p:nvSpPr>
          <p:cNvPr id="5" name="Footer Placeholder 4">
            <a:extLst>
              <a:ext uri="{FF2B5EF4-FFF2-40B4-BE49-F238E27FC236}">
                <a16:creationId xmlns:a16="http://schemas.microsoft.com/office/drawing/2014/main" id="{44DBE279-8686-0FCD-5A3B-1FBB6D8BA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DE8766-7726-56CD-DCB5-42A96FB83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9B91C-77E9-457E-B9DD-16841454BBF7}" type="slidenum">
              <a:rPr lang="en-IN" smtClean="0"/>
              <a:t>‹#›</a:t>
            </a:fld>
            <a:endParaRPr lang="en-IN"/>
          </a:p>
        </p:txBody>
      </p:sp>
    </p:spTree>
    <p:extLst>
      <p:ext uri="{BB962C8B-B14F-4D97-AF65-F5344CB8AC3E}">
        <p14:creationId xmlns:p14="http://schemas.microsoft.com/office/powerpoint/2010/main" val="293905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181C-2DFF-F633-C4A1-A966512A050F}"/>
              </a:ext>
            </a:extLst>
          </p:cNvPr>
          <p:cNvSpPr>
            <a:spLocks noGrp="1"/>
          </p:cNvSpPr>
          <p:nvPr>
            <p:ph type="ctrTitle"/>
          </p:nvPr>
        </p:nvSpPr>
        <p:spPr/>
        <p:txBody>
          <a:bodyPr/>
          <a:lstStyle/>
          <a:p>
            <a:r>
              <a:rPr lang="en-IN" dirty="0"/>
              <a:t>Parsing with Context Free Grammars</a:t>
            </a:r>
          </a:p>
        </p:txBody>
      </p:sp>
      <p:sp>
        <p:nvSpPr>
          <p:cNvPr id="3" name="Subtitle 2">
            <a:extLst>
              <a:ext uri="{FF2B5EF4-FFF2-40B4-BE49-F238E27FC236}">
                <a16:creationId xmlns:a16="http://schemas.microsoft.com/office/drawing/2014/main" id="{E5CBB4F0-01DA-F872-C2C3-B5E2F3847D0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2418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F3F7-EEE2-7194-61D4-37E8CAABAC55}"/>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1F1ABFD0-0CBB-0D55-65C5-C81B509036CE}"/>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In the fifth ply, the interpretation of </a:t>
            </a:r>
            <a:r>
              <a:rPr lang="en-US" sz="1800" b="0" i="1" u="none" strike="noStrike" baseline="0" dirty="0">
                <a:latin typeface="Times New Roman" panose="02020603050405020304" pitchFamily="18" charset="0"/>
              </a:rPr>
              <a:t>book </a:t>
            </a:r>
            <a:r>
              <a:rPr lang="en-US" sz="1800" b="0" i="0" u="none" strike="noStrike" baseline="0" dirty="0">
                <a:latin typeface="Times New Roman" panose="02020603050405020304" pitchFamily="18" charset="0"/>
              </a:rPr>
              <a:t>as a noun has been pruned from the search space. </a:t>
            </a:r>
          </a:p>
          <a:p>
            <a:pPr algn="l"/>
            <a:r>
              <a:rPr lang="en-US" sz="1800" b="0" i="0" u="none" strike="noStrike" baseline="0" dirty="0">
                <a:latin typeface="Times New Roman" panose="02020603050405020304" pitchFamily="18" charset="0"/>
              </a:rPr>
              <a:t>This is because this parse cannot be continued: there is no rule in the grammar with the right-hand side </a:t>
            </a:r>
            <a:r>
              <a:rPr lang="en-US" sz="1800" b="0" i="1" u="none" strike="noStrike" baseline="0" dirty="0">
                <a:latin typeface="Times New Roman" panose="02020603050405020304" pitchFamily="18" charset="0"/>
              </a:rPr>
              <a:t>Nominal NP</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The final ply of the search space  is the correct parse tree</a:t>
            </a:r>
          </a:p>
          <a:p>
            <a:pPr algn="l"/>
            <a:r>
              <a:rPr lang="en-US" sz="1800" b="0" i="0" u="none" strike="noStrike" baseline="0" dirty="0">
                <a:latin typeface="Times New Roman" panose="02020603050405020304" pitchFamily="18" charset="0"/>
              </a:rPr>
              <a:t> Make sure you understand which of the two parses on the penultimate ply gave rise to this parse.</a:t>
            </a:r>
            <a:endParaRPr lang="en-IN" dirty="0"/>
          </a:p>
        </p:txBody>
      </p:sp>
    </p:spTree>
    <p:extLst>
      <p:ext uri="{BB962C8B-B14F-4D97-AF65-F5344CB8AC3E}">
        <p14:creationId xmlns:p14="http://schemas.microsoft.com/office/powerpoint/2010/main" val="267674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ACE9-F0B1-133A-7769-73BFE9DB4556}"/>
              </a:ext>
            </a:extLst>
          </p:cNvPr>
          <p:cNvSpPr>
            <a:spLocks noGrp="1"/>
          </p:cNvSpPr>
          <p:nvPr>
            <p:ph type="title"/>
          </p:nvPr>
        </p:nvSpPr>
        <p:spPr/>
        <p:txBody>
          <a:bodyPr/>
          <a:lstStyle/>
          <a:p>
            <a:r>
              <a:rPr lang="en-IN" dirty="0"/>
              <a:t>Features and unification</a:t>
            </a:r>
          </a:p>
        </p:txBody>
      </p:sp>
      <p:sp>
        <p:nvSpPr>
          <p:cNvPr id="3" name="Content Placeholder 2">
            <a:extLst>
              <a:ext uri="{FF2B5EF4-FFF2-40B4-BE49-F238E27FC236}">
                <a16:creationId xmlns:a16="http://schemas.microsoft.com/office/drawing/2014/main" id="{3FC14EDF-D473-A184-C3A0-B1D3021CAF61}"/>
              </a:ext>
            </a:extLst>
          </p:cNvPr>
          <p:cNvSpPr>
            <a:spLocks noGrp="1"/>
          </p:cNvSpPr>
          <p:nvPr>
            <p:ph idx="1"/>
          </p:nvPr>
        </p:nvSpPr>
        <p:spPr>
          <a:xfrm>
            <a:off x="838200" y="1825625"/>
            <a:ext cx="10515600" cy="4780658"/>
          </a:xfrm>
        </p:spPr>
        <p:txBody>
          <a:bodyPr>
            <a:normAutofit/>
          </a:bodyPr>
          <a:lstStyle/>
          <a:p>
            <a:pPr algn="just"/>
            <a:r>
              <a:rPr lang="en-US" sz="2000" dirty="0">
                <a:latin typeface="Times New Roman" panose="02020603050405020304" pitchFamily="18" charset="0"/>
              </a:rPr>
              <a:t>W</a:t>
            </a:r>
            <a:r>
              <a:rPr lang="en-US" sz="2000" b="0" i="0" u="none" strike="noStrike" baseline="0" dirty="0">
                <a:latin typeface="Times New Roman" panose="02020603050405020304" pitchFamily="18" charset="0"/>
              </a:rPr>
              <a:t>e introduce the idea that grammatical categories like </a:t>
            </a:r>
            <a:r>
              <a:rPr lang="en-US" sz="2000" b="0" i="1" u="none" strike="noStrike" baseline="0" dirty="0" err="1">
                <a:latin typeface="Times New Roman" panose="02020603050405020304" pitchFamily="18" charset="0"/>
              </a:rPr>
              <a:t>VPto</a:t>
            </a:r>
            <a:r>
              <a:rPr lang="en-US" sz="2000" b="0" i="0" u="none" strike="noStrike" baseline="0" dirty="0">
                <a:latin typeface="Times New Roman" panose="02020603050405020304" pitchFamily="18" charset="0"/>
              </a:rPr>
              <a:t>, </a:t>
            </a:r>
            <a:r>
              <a:rPr lang="en-US" sz="2000" b="0" i="1" u="none" strike="noStrike" baseline="0" dirty="0" err="1">
                <a:latin typeface="Times New Roman" panose="02020603050405020304" pitchFamily="18" charset="0"/>
              </a:rPr>
              <a:t>Sthat</a:t>
            </a:r>
            <a:r>
              <a:rPr lang="en-US" sz="2000" b="0" i="0" u="none" strike="noStrike" baseline="0" dirty="0">
                <a:latin typeface="Times New Roman" panose="02020603050405020304" pitchFamily="18" charset="0"/>
              </a:rPr>
              <a:t>, </a:t>
            </a:r>
            <a:r>
              <a:rPr lang="en-US" sz="2000" b="0" i="1" u="none" strike="noStrike" baseline="0" dirty="0">
                <a:latin typeface="Times New Roman" panose="02020603050405020304" pitchFamily="18" charset="0"/>
              </a:rPr>
              <a:t>Non3sgAux</a:t>
            </a:r>
            <a:r>
              <a:rPr lang="en-US" sz="2000" b="0" i="0" u="none" strike="noStrike" baseline="0" dirty="0">
                <a:latin typeface="Times New Roman" panose="02020603050405020304" pitchFamily="18" charset="0"/>
              </a:rPr>
              <a:t>, or </a:t>
            </a:r>
            <a:r>
              <a:rPr lang="en-US" sz="2000" b="0" i="1" u="none" strike="noStrike" baseline="0" dirty="0">
                <a:latin typeface="Times New Roman" panose="02020603050405020304" pitchFamily="18" charset="0"/>
              </a:rPr>
              <a:t>3sgNP</a:t>
            </a:r>
            <a:r>
              <a:rPr lang="en-US" sz="2000" b="0" i="0" u="none" strike="noStrike" baseline="0" dirty="0">
                <a:latin typeface="Times New Roman" panose="02020603050405020304" pitchFamily="18" charset="0"/>
              </a:rPr>
              <a:t>, as well as the grammatical rules like </a:t>
            </a:r>
            <a:r>
              <a:rPr lang="en-IN" sz="2000" b="0" i="1" u="none" strike="noStrike" baseline="0" dirty="0">
                <a:latin typeface="Times New Roman" panose="02020603050405020304" pitchFamily="18" charset="0"/>
              </a:rPr>
              <a:t>S-&gt;</a:t>
            </a:r>
            <a:r>
              <a:rPr lang="en-US" sz="2000" b="0" i="1" u="none" strike="noStrike" baseline="0" dirty="0">
                <a:latin typeface="Times New Roman" panose="02020603050405020304" pitchFamily="18" charset="0"/>
              </a:rPr>
              <a:t>NP VP </a:t>
            </a:r>
            <a:r>
              <a:rPr lang="en-US" sz="2000" b="0" i="0" u="none" strike="noStrike" baseline="0" dirty="0">
                <a:latin typeface="Times New Roman" panose="02020603050405020304" pitchFamily="18" charset="0"/>
              </a:rPr>
              <a:t>that make use of them, should be thought of as </a:t>
            </a:r>
            <a:r>
              <a:rPr lang="en-US" sz="2000" b="0" i="1" u="none" strike="noStrike" baseline="0" dirty="0">
                <a:latin typeface="Times New Roman" panose="02020603050405020304" pitchFamily="18" charset="0"/>
              </a:rPr>
              <a:t>objects </a:t>
            </a:r>
            <a:r>
              <a:rPr lang="en-US" sz="2000" b="0" i="0" u="none" strike="noStrike" baseline="0" dirty="0">
                <a:latin typeface="Times New Roman" panose="02020603050405020304" pitchFamily="18" charset="0"/>
              </a:rPr>
              <a:t>that can have complex sets of </a:t>
            </a:r>
            <a:r>
              <a:rPr lang="en-US" sz="2000" b="0" i="1" u="none" strike="noStrike" baseline="0" dirty="0">
                <a:latin typeface="Times New Roman" panose="02020603050405020304" pitchFamily="18" charset="0"/>
              </a:rPr>
              <a:t>properties </a:t>
            </a:r>
            <a:r>
              <a:rPr lang="en-US" sz="2000" b="0" i="0" u="none" strike="noStrike" baseline="0" dirty="0">
                <a:latin typeface="Times New Roman" panose="02020603050405020304" pitchFamily="18" charset="0"/>
              </a:rPr>
              <a:t>associated with them</a:t>
            </a:r>
          </a:p>
          <a:p>
            <a:pPr algn="just"/>
            <a:r>
              <a:rPr lang="en-US" sz="2000" b="0" i="0" u="none" strike="noStrike" baseline="0" dirty="0">
                <a:latin typeface="Times New Roman" panose="02020603050405020304" pitchFamily="18" charset="0"/>
              </a:rPr>
              <a:t> </a:t>
            </a:r>
            <a:r>
              <a:rPr lang="en-IN" sz="2000" b="0" i="0" u="none" strike="noStrike" baseline="0" dirty="0">
                <a:latin typeface="Times New Roman" panose="02020603050405020304" pitchFamily="18" charset="0"/>
              </a:rPr>
              <a:t>The information in </a:t>
            </a:r>
            <a:r>
              <a:rPr lang="en-US" sz="2000" b="0" i="0" u="none" strike="noStrike" baseline="0" dirty="0">
                <a:latin typeface="Times New Roman" panose="02020603050405020304" pitchFamily="18" charset="0"/>
              </a:rPr>
              <a:t>these properties is represented by </a:t>
            </a:r>
            <a:r>
              <a:rPr lang="en-US" sz="2000" b="1" i="0" u="none" strike="noStrike" baseline="0" dirty="0">
                <a:latin typeface="Times New Roman" panose="02020603050405020304" pitchFamily="18" charset="0"/>
              </a:rPr>
              <a:t>constraints</a:t>
            </a:r>
            <a:r>
              <a:rPr lang="en-US" sz="2000" b="0" i="0" u="none" strike="noStrike" baseline="0" dirty="0">
                <a:latin typeface="Times New Roman" panose="02020603050405020304" pitchFamily="18" charset="0"/>
              </a:rPr>
              <a:t>, and so these kinds of models are often called </a:t>
            </a:r>
            <a:r>
              <a:rPr lang="en-US" sz="2000" b="1" i="0" u="none" strike="noStrike" baseline="0" dirty="0">
                <a:latin typeface="Times New Roman" panose="02020603050405020304" pitchFamily="18" charset="0"/>
              </a:rPr>
              <a:t>constraint-based formalisms</a:t>
            </a:r>
          </a:p>
          <a:p>
            <a:pPr algn="just"/>
            <a:r>
              <a:rPr lang="en-US" sz="2000" b="0" i="0" u="none" strike="noStrike" baseline="0" dirty="0">
                <a:latin typeface="Times New Roman" panose="02020603050405020304" pitchFamily="18" charset="0"/>
              </a:rPr>
              <a:t>Noun phrases like </a:t>
            </a:r>
            <a:r>
              <a:rPr lang="en-US" sz="2000" b="0" i="1" u="none" strike="noStrike" baseline="0" dirty="0">
                <a:latin typeface="Times New Roman" panose="02020603050405020304" pitchFamily="18" charset="0"/>
              </a:rPr>
              <a:t>this flight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those flights </a:t>
            </a:r>
            <a:r>
              <a:rPr lang="en-US" sz="2000" b="0" i="0" u="none" strike="noStrike" baseline="0" dirty="0">
                <a:latin typeface="Times New Roman" panose="02020603050405020304" pitchFamily="18" charset="0"/>
              </a:rPr>
              <a:t>can be distinguished based on whether they are singular or plural.</a:t>
            </a:r>
          </a:p>
          <a:p>
            <a:pPr algn="just"/>
            <a:r>
              <a:rPr lang="en-US" sz="2000" b="0" i="0" u="none" strike="noStrike" baseline="0" dirty="0">
                <a:latin typeface="Times New Roman" panose="02020603050405020304" pitchFamily="18" charset="0"/>
              </a:rPr>
              <a:t>This distinction can be captured if we associate a property called NUMBER that can have the value singular or plural, with appropriate members of the </a:t>
            </a:r>
            <a:r>
              <a:rPr lang="en-US" sz="2000" b="0" i="1" u="none" strike="noStrike" baseline="0" dirty="0">
                <a:latin typeface="Times New Roman" panose="02020603050405020304" pitchFamily="18" charset="0"/>
              </a:rPr>
              <a:t>NP </a:t>
            </a:r>
            <a:r>
              <a:rPr lang="en-US" sz="2000" b="0" i="0" u="none" strike="noStrike" baseline="0" dirty="0">
                <a:latin typeface="Times New Roman" panose="02020603050405020304" pitchFamily="18" charset="0"/>
              </a:rPr>
              <a:t>category. </a:t>
            </a:r>
          </a:p>
          <a:p>
            <a:pPr algn="just"/>
            <a:r>
              <a:rPr lang="en-US" sz="2000" b="0" i="0" u="none" strike="noStrike" baseline="0" dirty="0">
                <a:latin typeface="Times New Roman" panose="02020603050405020304" pitchFamily="18" charset="0"/>
              </a:rPr>
              <a:t>Given this ability, we can say that </a:t>
            </a:r>
            <a:r>
              <a:rPr lang="en-US" sz="2000" b="0" i="1" u="none" strike="noStrike" baseline="0" dirty="0">
                <a:latin typeface="Times New Roman" panose="02020603050405020304" pitchFamily="18" charset="0"/>
              </a:rPr>
              <a:t>this flight </a:t>
            </a:r>
            <a:r>
              <a:rPr lang="en-US" sz="2000" b="0" i="0" u="none" strike="noStrike" baseline="0" dirty="0">
                <a:latin typeface="Times New Roman" panose="02020603050405020304" pitchFamily="18" charset="0"/>
              </a:rPr>
              <a:t>is a member of the </a:t>
            </a:r>
            <a:r>
              <a:rPr lang="en-US" sz="2000" b="0" i="1" u="none" strike="noStrike" baseline="0" dirty="0">
                <a:latin typeface="Times New Roman" panose="02020603050405020304" pitchFamily="18" charset="0"/>
              </a:rPr>
              <a:t>NP </a:t>
            </a:r>
            <a:r>
              <a:rPr lang="en-US" sz="2000" b="0" i="0" u="none" strike="noStrike" baseline="0" dirty="0">
                <a:latin typeface="Times New Roman" panose="02020603050405020304" pitchFamily="18" charset="0"/>
              </a:rPr>
              <a:t>category and, in addition, has the value singular for its NUMBER property.</a:t>
            </a:r>
          </a:p>
          <a:p>
            <a:pPr algn="just"/>
            <a:r>
              <a:rPr lang="en-US" sz="2000" b="0" i="0" u="none" strike="noStrike" baseline="0" dirty="0">
                <a:latin typeface="Times New Roman" panose="02020603050405020304" pitchFamily="18" charset="0"/>
              </a:rPr>
              <a:t>This same property can be used in the same way to distinguish singular and plural members of the </a:t>
            </a:r>
            <a:r>
              <a:rPr lang="en-US" sz="2000" b="0" i="1" u="none" strike="noStrike" baseline="0" dirty="0">
                <a:latin typeface="Times New Roman" panose="02020603050405020304" pitchFamily="18" charset="0"/>
              </a:rPr>
              <a:t>VP </a:t>
            </a:r>
            <a:r>
              <a:rPr lang="en-US" sz="2000" b="0" i="0" u="none" strike="noStrike" baseline="0" dirty="0">
                <a:latin typeface="Times New Roman" panose="02020603050405020304" pitchFamily="18" charset="0"/>
              </a:rPr>
              <a:t>category such as </a:t>
            </a:r>
            <a:r>
              <a:rPr lang="en-US" sz="2000" b="0" i="1" u="none" strike="noStrike" baseline="0" dirty="0">
                <a:latin typeface="Times New Roman" panose="02020603050405020304" pitchFamily="18" charset="0"/>
              </a:rPr>
              <a:t>serves lunch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serve lunch</a:t>
            </a:r>
            <a:r>
              <a:rPr lang="en-US" sz="2000" b="0" i="0" u="none" strike="noStrike" baseline="0" dirty="0">
                <a:latin typeface="Times New Roman" panose="02020603050405020304" pitchFamily="18" charset="0"/>
              </a:rPr>
              <a:t>.</a:t>
            </a:r>
            <a:endParaRPr lang="en-IN" sz="2000" dirty="0"/>
          </a:p>
        </p:txBody>
      </p:sp>
    </p:spTree>
    <p:extLst>
      <p:ext uri="{BB962C8B-B14F-4D97-AF65-F5344CB8AC3E}">
        <p14:creationId xmlns:p14="http://schemas.microsoft.com/office/powerpoint/2010/main" val="397015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4632-B3E7-BB6B-0078-9161D8B630AB}"/>
              </a:ext>
            </a:extLst>
          </p:cNvPr>
          <p:cNvSpPr>
            <a:spLocks noGrp="1"/>
          </p:cNvSpPr>
          <p:nvPr>
            <p:ph type="title"/>
          </p:nvPr>
        </p:nvSpPr>
        <p:spPr/>
        <p:txBody>
          <a:bodyPr/>
          <a:lstStyle/>
          <a:p>
            <a:r>
              <a:rPr lang="en-IN" dirty="0"/>
              <a:t>Feature Structures</a:t>
            </a:r>
          </a:p>
        </p:txBody>
      </p:sp>
      <p:sp>
        <p:nvSpPr>
          <p:cNvPr id="3" name="Content Placeholder 2">
            <a:extLst>
              <a:ext uri="{FF2B5EF4-FFF2-40B4-BE49-F238E27FC236}">
                <a16:creationId xmlns:a16="http://schemas.microsoft.com/office/drawing/2014/main" id="{5BBF4329-1F50-B5A2-ADFD-A902B84490B1}"/>
              </a:ext>
            </a:extLst>
          </p:cNvPr>
          <p:cNvSpPr>
            <a:spLocks noGrp="1"/>
          </p:cNvSpPr>
          <p:nvPr>
            <p:ph idx="1"/>
          </p:nvPr>
        </p:nvSpPr>
        <p:spPr/>
        <p:txBody>
          <a:bodyPr/>
          <a:lstStyle/>
          <a:p>
            <a:pPr marL="0" indent="0" algn="l">
              <a:buNone/>
            </a:pP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Feature structures are sets of </a:t>
            </a:r>
            <a:r>
              <a:rPr lang="en-IN" sz="1800" dirty="0">
                <a:latin typeface="Helvetica-Narrow"/>
              </a:rPr>
              <a:t> </a:t>
            </a:r>
            <a:r>
              <a:rPr lang="en-US" sz="1800" b="0" i="0" u="none" strike="noStrike" baseline="0" dirty="0">
                <a:latin typeface="Times New Roman" panose="02020603050405020304" pitchFamily="18" charset="0"/>
              </a:rPr>
              <a:t>feature-value pairs, where features are unanalyzable atomic symbols drawn from some finite set, and values are either atomic symbols or feature structures.</a:t>
            </a:r>
          </a:p>
          <a:p>
            <a:pPr algn="l"/>
            <a:r>
              <a:rPr lang="en-US" sz="1800" b="0" i="0" u="none" strike="noStrike" baseline="0" dirty="0">
                <a:latin typeface="Times New Roman" panose="02020603050405020304" pitchFamily="18" charset="0"/>
              </a:rPr>
              <a:t>Such feature structures are traditionally illustrated with the following </a:t>
            </a:r>
            <a:r>
              <a:rPr lang="en-IN" sz="1800" b="0" i="0" u="none" strike="noStrike" baseline="0" dirty="0">
                <a:latin typeface="Times New Roman" panose="02020603050405020304" pitchFamily="18" charset="0"/>
              </a:rPr>
              <a:t>kind of matrix-like diagram</a:t>
            </a:r>
            <a:endParaRPr lang="en-IN" dirty="0"/>
          </a:p>
        </p:txBody>
      </p:sp>
      <p:pic>
        <p:nvPicPr>
          <p:cNvPr id="5" name="Picture 4">
            <a:extLst>
              <a:ext uri="{FF2B5EF4-FFF2-40B4-BE49-F238E27FC236}">
                <a16:creationId xmlns:a16="http://schemas.microsoft.com/office/drawing/2014/main" id="{0A2DB79F-6AF3-7082-4C86-E6CD88790129}"/>
              </a:ext>
            </a:extLst>
          </p:cNvPr>
          <p:cNvPicPr>
            <a:picLocks noChangeAspect="1"/>
          </p:cNvPicPr>
          <p:nvPr/>
        </p:nvPicPr>
        <p:blipFill>
          <a:blip r:embed="rId2"/>
          <a:stretch>
            <a:fillRect/>
          </a:stretch>
        </p:blipFill>
        <p:spPr>
          <a:xfrm>
            <a:off x="3880814" y="3721005"/>
            <a:ext cx="3033694" cy="1929781"/>
          </a:xfrm>
          <a:prstGeom prst="rect">
            <a:avLst/>
          </a:prstGeom>
        </p:spPr>
      </p:pic>
    </p:spTree>
    <p:extLst>
      <p:ext uri="{BB962C8B-B14F-4D97-AF65-F5344CB8AC3E}">
        <p14:creationId xmlns:p14="http://schemas.microsoft.com/office/powerpoint/2010/main" val="259926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DB8A-EA4E-7D12-A377-5C167FC7B524}"/>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22D5B25A-DFAF-056F-B1BF-452E8186350D}"/>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To be concrete, let us consider the number property discussed above.</a:t>
            </a:r>
          </a:p>
          <a:p>
            <a:pPr algn="l"/>
            <a:r>
              <a:rPr lang="en-US" sz="1800" b="0" i="0" u="none" strike="noStrike" baseline="0" dirty="0">
                <a:latin typeface="Times New Roman" panose="02020603050405020304" pitchFamily="18" charset="0"/>
              </a:rPr>
              <a:t>To capture the number property, we will use the symbol NUMBER to designate this grammatical attribute, and the symbols SG and PL  to designate the possible values it can take on in English. </a:t>
            </a:r>
          </a:p>
          <a:p>
            <a:pPr algn="l"/>
            <a:r>
              <a:rPr lang="en-US" sz="1800" b="0" i="0" u="none" strike="noStrike" baseline="0" dirty="0">
                <a:latin typeface="Times New Roman" panose="02020603050405020304" pitchFamily="18" charset="0"/>
              </a:rPr>
              <a:t>A simple feature structure consisting of this single feature would then be illustrated as follows.</a:t>
            </a:r>
          </a:p>
          <a:p>
            <a:pPr algn="l"/>
            <a:endParaRPr lang="en-US" sz="180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Adding an additional feature-value pair to capture the grammatical notion of person leads to the following feature structure</a:t>
            </a:r>
          </a:p>
          <a:p>
            <a:pPr algn="l"/>
            <a:endParaRPr lang="en-IN" dirty="0"/>
          </a:p>
        </p:txBody>
      </p:sp>
      <p:pic>
        <p:nvPicPr>
          <p:cNvPr id="5" name="Picture 4">
            <a:extLst>
              <a:ext uri="{FF2B5EF4-FFF2-40B4-BE49-F238E27FC236}">
                <a16:creationId xmlns:a16="http://schemas.microsoft.com/office/drawing/2014/main" id="{0243F01C-C724-3D16-74C4-58ABA32F47B9}"/>
              </a:ext>
            </a:extLst>
          </p:cNvPr>
          <p:cNvPicPr>
            <a:picLocks noChangeAspect="1"/>
          </p:cNvPicPr>
          <p:nvPr/>
        </p:nvPicPr>
        <p:blipFill>
          <a:blip r:embed="rId2"/>
          <a:stretch>
            <a:fillRect/>
          </a:stretch>
        </p:blipFill>
        <p:spPr>
          <a:xfrm>
            <a:off x="4168749" y="3224841"/>
            <a:ext cx="2242325" cy="874548"/>
          </a:xfrm>
          <a:prstGeom prst="rect">
            <a:avLst/>
          </a:prstGeom>
        </p:spPr>
      </p:pic>
      <p:pic>
        <p:nvPicPr>
          <p:cNvPr id="7" name="Picture 6">
            <a:extLst>
              <a:ext uri="{FF2B5EF4-FFF2-40B4-BE49-F238E27FC236}">
                <a16:creationId xmlns:a16="http://schemas.microsoft.com/office/drawing/2014/main" id="{54C6A5E5-AFD3-5EDB-300B-F5E327F011B0}"/>
              </a:ext>
            </a:extLst>
          </p:cNvPr>
          <p:cNvPicPr>
            <a:picLocks noChangeAspect="1"/>
          </p:cNvPicPr>
          <p:nvPr/>
        </p:nvPicPr>
        <p:blipFill>
          <a:blip r:embed="rId3"/>
          <a:stretch>
            <a:fillRect/>
          </a:stretch>
        </p:blipFill>
        <p:spPr>
          <a:xfrm>
            <a:off x="4261216" y="5231186"/>
            <a:ext cx="2149857" cy="1080714"/>
          </a:xfrm>
          <a:prstGeom prst="rect">
            <a:avLst/>
          </a:prstGeom>
        </p:spPr>
      </p:pic>
    </p:spTree>
    <p:extLst>
      <p:ext uri="{BB962C8B-B14F-4D97-AF65-F5344CB8AC3E}">
        <p14:creationId xmlns:p14="http://schemas.microsoft.com/office/powerpoint/2010/main" val="250688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B6C5-14EA-0F93-C912-CF7985760E69}"/>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299C5E84-D907-AFF3-63EE-CA9FED1B7265}"/>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Next we can encode the grammatical category of the constituent that this structure corresponds to through the use of the CAT feature</a:t>
            </a:r>
          </a:p>
          <a:p>
            <a:pPr algn="l"/>
            <a:r>
              <a:rPr lang="en-US" sz="1800" b="0" i="0" u="none" strike="noStrike" baseline="0" dirty="0">
                <a:latin typeface="Times New Roman" panose="02020603050405020304" pitchFamily="18" charset="0"/>
              </a:rPr>
              <a:t> For example, we can indicate that these features are associated with a noun phrase by </a:t>
            </a:r>
            <a:r>
              <a:rPr lang="en-IN" sz="1800" b="0" i="0" u="none" strike="noStrike" baseline="0" dirty="0">
                <a:latin typeface="Times New Roman" panose="02020603050405020304" pitchFamily="18" charset="0"/>
              </a:rPr>
              <a:t>using the following structure</a:t>
            </a:r>
          </a:p>
          <a:p>
            <a:pPr algn="l"/>
            <a:endParaRPr lang="en-IN" sz="1800" dirty="0">
              <a:latin typeface="Times New Roman" panose="02020603050405020304" pitchFamily="18" charset="0"/>
            </a:endParaRPr>
          </a:p>
          <a:p>
            <a:pPr algn="l"/>
            <a:endParaRPr lang="en-IN" sz="1800" b="0" i="0" u="none" strike="noStrike" baseline="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This structure can be used to represent the </a:t>
            </a:r>
            <a:r>
              <a:rPr lang="en-US" sz="1800" b="0" i="1" u="none" strike="noStrike" baseline="0" dirty="0">
                <a:latin typeface="Times New Roman" panose="02020603050405020304" pitchFamily="18" charset="0"/>
              </a:rPr>
              <a:t>3sgNP </a:t>
            </a:r>
            <a:r>
              <a:rPr lang="en-US" sz="1800" b="0" i="0" u="none" strike="noStrike" baseline="0" dirty="0">
                <a:latin typeface="Times New Roman" panose="02020603050405020304" pitchFamily="18" charset="0"/>
              </a:rPr>
              <a:t>category to capture a restricted subcategory of noun phrases</a:t>
            </a:r>
          </a:p>
          <a:p>
            <a:pPr algn="l"/>
            <a:r>
              <a:rPr lang="en-US" sz="1800" b="0" i="0" u="none" strike="noStrike" baseline="0" dirty="0">
                <a:latin typeface="Times New Roman" panose="02020603050405020304" pitchFamily="18" charset="0"/>
              </a:rPr>
              <a:t>The corresponding plural version of this structure would be captured as follows</a:t>
            </a:r>
            <a:endParaRPr lang="en-IN" sz="1800" b="0" i="0" u="none" strike="noStrike" baseline="0" dirty="0">
              <a:latin typeface="Times New Roman" panose="02020603050405020304" pitchFamily="18" charset="0"/>
            </a:endParaRPr>
          </a:p>
          <a:p>
            <a:pPr algn="l"/>
            <a:endParaRPr lang="en-IN" dirty="0"/>
          </a:p>
        </p:txBody>
      </p:sp>
      <p:pic>
        <p:nvPicPr>
          <p:cNvPr id="5" name="Picture 4">
            <a:extLst>
              <a:ext uri="{FF2B5EF4-FFF2-40B4-BE49-F238E27FC236}">
                <a16:creationId xmlns:a16="http://schemas.microsoft.com/office/drawing/2014/main" id="{0F39D070-226A-59CD-5425-C504AEF71040}"/>
              </a:ext>
            </a:extLst>
          </p:cNvPr>
          <p:cNvPicPr>
            <a:picLocks noChangeAspect="1"/>
          </p:cNvPicPr>
          <p:nvPr/>
        </p:nvPicPr>
        <p:blipFill>
          <a:blip r:embed="rId2"/>
          <a:stretch>
            <a:fillRect/>
          </a:stretch>
        </p:blipFill>
        <p:spPr>
          <a:xfrm>
            <a:off x="4041558" y="3148883"/>
            <a:ext cx="2143484" cy="1094344"/>
          </a:xfrm>
          <a:prstGeom prst="rect">
            <a:avLst/>
          </a:prstGeom>
        </p:spPr>
      </p:pic>
      <p:pic>
        <p:nvPicPr>
          <p:cNvPr id="7" name="Picture 6">
            <a:extLst>
              <a:ext uri="{FF2B5EF4-FFF2-40B4-BE49-F238E27FC236}">
                <a16:creationId xmlns:a16="http://schemas.microsoft.com/office/drawing/2014/main" id="{9C3648E7-0C31-D1A4-2F70-324BC67DEC4C}"/>
              </a:ext>
            </a:extLst>
          </p:cNvPr>
          <p:cNvPicPr>
            <a:picLocks noChangeAspect="1"/>
          </p:cNvPicPr>
          <p:nvPr/>
        </p:nvPicPr>
        <p:blipFill>
          <a:blip r:embed="rId3"/>
          <a:stretch>
            <a:fillRect/>
          </a:stretch>
        </p:blipFill>
        <p:spPr>
          <a:xfrm>
            <a:off x="4152623" y="5311800"/>
            <a:ext cx="2309822" cy="1325305"/>
          </a:xfrm>
          <a:prstGeom prst="rect">
            <a:avLst/>
          </a:prstGeom>
        </p:spPr>
      </p:pic>
    </p:spTree>
    <p:extLst>
      <p:ext uri="{BB962C8B-B14F-4D97-AF65-F5344CB8AC3E}">
        <p14:creationId xmlns:p14="http://schemas.microsoft.com/office/powerpoint/2010/main" val="212653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3EB0-C991-25C2-CAA0-30D0C173E771}"/>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3A68540A-0437-77F3-079B-B748AD11839C}"/>
              </a:ext>
            </a:extLst>
          </p:cNvPr>
          <p:cNvSpPr>
            <a:spLocks noGrp="1"/>
          </p:cNvSpPr>
          <p:nvPr>
            <p:ph idx="1"/>
          </p:nvPr>
        </p:nvSpPr>
        <p:spPr>
          <a:xfrm>
            <a:off x="838200" y="1448656"/>
            <a:ext cx="10515600" cy="4728307"/>
          </a:xfrm>
        </p:spPr>
        <p:txBody>
          <a:bodyPr/>
          <a:lstStyle/>
          <a:p>
            <a:pPr algn="l"/>
            <a:r>
              <a:rPr lang="en-US" sz="1800" dirty="0">
                <a:latin typeface="Times New Roman" panose="02020603050405020304" pitchFamily="18" charset="0"/>
              </a:rPr>
              <a:t>F</a:t>
            </a:r>
            <a:r>
              <a:rPr lang="en-US" sz="1800" b="0" i="0" u="none" strike="noStrike" baseline="0" dirty="0">
                <a:latin typeface="Times New Roman" panose="02020603050405020304" pitchFamily="18" charset="0"/>
              </a:rPr>
              <a:t>eatures can also have other feature structures as their values</a:t>
            </a:r>
          </a:p>
          <a:p>
            <a:pPr algn="l"/>
            <a:r>
              <a:rPr lang="en-US" sz="1800" b="0" i="0" u="none" strike="noStrike" baseline="0" dirty="0">
                <a:latin typeface="Times New Roman" panose="02020603050405020304" pitchFamily="18" charset="0"/>
              </a:rPr>
              <a:t>This is to bundle a set of feature-value pairs together for similar treatment</a:t>
            </a:r>
          </a:p>
          <a:p>
            <a:pPr algn="l"/>
            <a:r>
              <a:rPr lang="en-US" sz="1800" b="0" i="0" u="none" strike="noStrike" baseline="0" dirty="0">
                <a:latin typeface="Times New Roman" panose="02020603050405020304" pitchFamily="18" charset="0"/>
              </a:rPr>
              <a:t>As an example the NUMBER and PERSON features are often lumped together since grammatical subjects must agree with their predicates in both their number and person properties</a:t>
            </a:r>
          </a:p>
          <a:p>
            <a:pPr algn="l"/>
            <a:r>
              <a:rPr lang="en-US" sz="1800" b="0" i="0" u="none" strike="noStrike" baseline="0" dirty="0">
                <a:latin typeface="Times New Roman" panose="02020603050405020304" pitchFamily="18" charset="0"/>
              </a:rPr>
              <a:t>This lumping together can be captured by introducing an AGREEMENT feature that takes a feature structure consisting of the NUMBER and PERSON feature-value pairs as its value</a:t>
            </a:r>
          </a:p>
          <a:p>
            <a:pPr algn="l"/>
            <a:r>
              <a:rPr lang="en-US" sz="1800" b="0" i="0" u="none" strike="noStrike" baseline="0" dirty="0">
                <a:latin typeface="Times New Roman" panose="02020603050405020304" pitchFamily="18" charset="0"/>
              </a:rPr>
              <a:t>Introducing this feature into our third person singular noun phrase yields the </a:t>
            </a:r>
            <a:r>
              <a:rPr lang="en-IN" sz="1800" b="0" i="0" u="none" strike="noStrike" baseline="0" dirty="0">
                <a:latin typeface="Times New Roman" panose="02020603050405020304" pitchFamily="18" charset="0"/>
              </a:rPr>
              <a:t>following kind of structure</a:t>
            </a:r>
            <a:endParaRPr lang="en-IN" dirty="0"/>
          </a:p>
        </p:txBody>
      </p:sp>
      <p:pic>
        <p:nvPicPr>
          <p:cNvPr id="5" name="Picture 4">
            <a:extLst>
              <a:ext uri="{FF2B5EF4-FFF2-40B4-BE49-F238E27FC236}">
                <a16:creationId xmlns:a16="http://schemas.microsoft.com/office/drawing/2014/main" id="{E47B2E9F-B931-F4DC-76F5-67D0A5FC695D}"/>
              </a:ext>
            </a:extLst>
          </p:cNvPr>
          <p:cNvPicPr>
            <a:picLocks noChangeAspect="1"/>
          </p:cNvPicPr>
          <p:nvPr/>
        </p:nvPicPr>
        <p:blipFill>
          <a:blip r:embed="rId2"/>
          <a:stretch>
            <a:fillRect/>
          </a:stretch>
        </p:blipFill>
        <p:spPr>
          <a:xfrm>
            <a:off x="3911072" y="4052475"/>
            <a:ext cx="3136957" cy="1662151"/>
          </a:xfrm>
          <a:prstGeom prst="rect">
            <a:avLst/>
          </a:prstGeom>
        </p:spPr>
      </p:pic>
    </p:spTree>
    <p:extLst>
      <p:ext uri="{BB962C8B-B14F-4D97-AF65-F5344CB8AC3E}">
        <p14:creationId xmlns:p14="http://schemas.microsoft.com/office/powerpoint/2010/main" val="200497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14BF-40EA-6D6C-B183-AC877F615492}"/>
              </a:ext>
            </a:extLst>
          </p:cNvPr>
          <p:cNvSpPr>
            <a:spLocks noGrp="1"/>
          </p:cNvSpPr>
          <p:nvPr>
            <p:ph type="title"/>
          </p:nvPr>
        </p:nvSpPr>
        <p:spPr/>
        <p:txBody>
          <a:bodyPr>
            <a:normAutofit/>
          </a:bodyPr>
          <a:lstStyle/>
          <a:p>
            <a:r>
              <a:rPr lang="en-IN" sz="2800" b="0" i="0" u="none" strike="noStrike" baseline="0" dirty="0">
                <a:latin typeface="Times New Roman" panose="02020603050405020304" pitchFamily="18" charset="0"/>
              </a:rPr>
              <a:t>UNIFICATION OF FEATURE STRUCTURES</a:t>
            </a:r>
            <a:endParaRPr lang="en-IN" sz="2800" dirty="0"/>
          </a:p>
        </p:txBody>
      </p:sp>
      <p:sp>
        <p:nvSpPr>
          <p:cNvPr id="3" name="Content Placeholder 2">
            <a:extLst>
              <a:ext uri="{FF2B5EF4-FFF2-40B4-BE49-F238E27FC236}">
                <a16:creationId xmlns:a16="http://schemas.microsoft.com/office/drawing/2014/main" id="{62DC7EFF-9518-8198-B8F7-3A5D3F3CA6EC}"/>
              </a:ext>
            </a:extLst>
          </p:cNvPr>
          <p:cNvSpPr>
            <a:spLocks noGrp="1"/>
          </p:cNvSpPr>
          <p:nvPr>
            <p:ph idx="1"/>
          </p:nvPr>
        </p:nvSpPr>
        <p:spPr/>
        <p:txBody>
          <a:bodyPr/>
          <a:lstStyle/>
          <a:p>
            <a:pPr marL="0" indent="0" algn="l">
              <a:buNone/>
            </a:pPr>
            <a:r>
              <a:rPr lang="en-US" sz="1800" b="0" i="0" u="none" strike="noStrike" baseline="0" dirty="0">
                <a:latin typeface="Times New Roman" panose="02020603050405020304" pitchFamily="18" charset="0"/>
              </a:rPr>
              <a:t>The two principal operations on feature structures are</a:t>
            </a:r>
          </a:p>
          <a:p>
            <a:pPr marL="0" indent="0" algn="l">
              <a:buNone/>
            </a:pPr>
            <a:endParaRPr lang="en-US" sz="1800" dirty="0">
              <a:latin typeface="Times New Roman" panose="02020603050405020304" pitchFamily="18" charset="0"/>
            </a:endParaRPr>
          </a:p>
          <a:p>
            <a:r>
              <a:rPr lang="en-US" sz="2400" b="0" i="0" u="none" strike="noStrike" baseline="0" dirty="0">
                <a:latin typeface="Times New Roman" panose="02020603050405020304" pitchFamily="18" charset="0"/>
              </a:rPr>
              <a:t>Merging the information content of two structures </a:t>
            </a:r>
          </a:p>
          <a:p>
            <a:pPr algn="l">
              <a:lnSpc>
                <a:spcPct val="200000"/>
              </a:lnSpc>
            </a:pPr>
            <a:r>
              <a:rPr lang="en-US" sz="2400" dirty="0">
                <a:latin typeface="Times New Roman" panose="02020603050405020304" pitchFamily="18" charset="0"/>
              </a:rPr>
              <a:t> R</a:t>
            </a:r>
            <a:r>
              <a:rPr lang="en-US" sz="2400" b="0" i="0" u="none" strike="noStrike" baseline="0" dirty="0">
                <a:latin typeface="Times New Roman" panose="02020603050405020304" pitchFamily="18" charset="0"/>
              </a:rPr>
              <a:t>ejecting the merger of structures </a:t>
            </a:r>
            <a:r>
              <a:rPr lang="en-IN" sz="2400" b="0" i="0" u="none" strike="noStrike" baseline="0" dirty="0">
                <a:latin typeface="Times New Roman" panose="02020603050405020304" pitchFamily="18" charset="0"/>
              </a:rPr>
              <a:t>that are incompatible</a:t>
            </a:r>
          </a:p>
          <a:p>
            <a:pPr>
              <a:lnSpc>
                <a:spcPct val="200000"/>
              </a:lnSpc>
            </a:pPr>
            <a:r>
              <a:rPr lang="en-IN" sz="2400" b="0" i="0" u="none" strike="noStrike" baseline="0" dirty="0">
                <a:latin typeface="Times New Roman" panose="02020603050405020304" pitchFamily="18" charset="0"/>
              </a:rPr>
              <a:t>A single computational technique, called </a:t>
            </a:r>
            <a:r>
              <a:rPr lang="en-US" sz="2400" b="1" i="0" u="none" strike="noStrike" baseline="0" dirty="0">
                <a:latin typeface="Times New Roman" panose="02020603050405020304" pitchFamily="18" charset="0"/>
              </a:rPr>
              <a:t>unification</a:t>
            </a:r>
            <a:r>
              <a:rPr lang="en-US" sz="2400" b="0" i="0" u="none" strike="noStrike" baseline="0" dirty="0">
                <a:latin typeface="Times New Roman" panose="02020603050405020304" pitchFamily="18" charset="0"/>
              </a:rPr>
              <a:t>, suffices for both of these purposes</a:t>
            </a:r>
          </a:p>
          <a:p>
            <a:pPr marL="0" indent="0">
              <a:buNone/>
            </a:pPr>
            <a:endParaRPr lang="en-IN" dirty="0"/>
          </a:p>
        </p:txBody>
      </p:sp>
    </p:spTree>
    <p:extLst>
      <p:ext uri="{BB962C8B-B14F-4D97-AF65-F5344CB8AC3E}">
        <p14:creationId xmlns:p14="http://schemas.microsoft.com/office/powerpoint/2010/main" val="335788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3A82-AF7F-96BE-DB41-A87CCD13760E}"/>
              </a:ext>
            </a:extLst>
          </p:cNvPr>
          <p:cNvSpPr>
            <a:spLocks noGrp="1"/>
          </p:cNvSpPr>
          <p:nvPr>
            <p:ph type="title"/>
          </p:nvPr>
        </p:nvSpPr>
        <p:spPr/>
        <p:txBody>
          <a:bodyPr/>
          <a:lstStyle/>
          <a:p>
            <a:r>
              <a:rPr lang="en-IN" dirty="0"/>
              <a:t>Simple Application of the unification operator</a:t>
            </a:r>
          </a:p>
        </p:txBody>
      </p:sp>
      <p:pic>
        <p:nvPicPr>
          <p:cNvPr id="5" name="Content Placeholder 4">
            <a:extLst>
              <a:ext uri="{FF2B5EF4-FFF2-40B4-BE49-F238E27FC236}">
                <a16:creationId xmlns:a16="http://schemas.microsoft.com/office/drawing/2014/main" id="{8031BB64-CEBE-C12B-AC32-43C6E64F7650}"/>
              </a:ext>
            </a:extLst>
          </p:cNvPr>
          <p:cNvPicPr>
            <a:picLocks noGrp="1" noChangeAspect="1"/>
          </p:cNvPicPr>
          <p:nvPr>
            <p:ph idx="1"/>
          </p:nvPr>
        </p:nvPicPr>
        <p:blipFill>
          <a:blip r:embed="rId2"/>
          <a:stretch>
            <a:fillRect/>
          </a:stretch>
        </p:blipFill>
        <p:spPr>
          <a:xfrm>
            <a:off x="3221966" y="5151604"/>
            <a:ext cx="5182293" cy="1147577"/>
          </a:xfrm>
        </p:spPr>
      </p:pic>
      <p:pic>
        <p:nvPicPr>
          <p:cNvPr id="3" name="Picture 2">
            <a:extLst>
              <a:ext uri="{FF2B5EF4-FFF2-40B4-BE49-F238E27FC236}">
                <a16:creationId xmlns:a16="http://schemas.microsoft.com/office/drawing/2014/main" id="{4EC169D1-E7AB-7099-56A3-0BE158DA926A}"/>
              </a:ext>
            </a:extLst>
          </p:cNvPr>
          <p:cNvPicPr>
            <a:picLocks noChangeAspect="1"/>
          </p:cNvPicPr>
          <p:nvPr/>
        </p:nvPicPr>
        <p:blipFill>
          <a:blip r:embed="rId3"/>
          <a:stretch>
            <a:fillRect/>
          </a:stretch>
        </p:blipFill>
        <p:spPr>
          <a:xfrm>
            <a:off x="2320247" y="4152377"/>
            <a:ext cx="7551505" cy="708917"/>
          </a:xfrm>
          <a:prstGeom prst="rect">
            <a:avLst/>
          </a:prstGeom>
        </p:spPr>
      </p:pic>
      <p:pic>
        <p:nvPicPr>
          <p:cNvPr id="4" name="Picture 3">
            <a:extLst>
              <a:ext uri="{FF2B5EF4-FFF2-40B4-BE49-F238E27FC236}">
                <a16:creationId xmlns:a16="http://schemas.microsoft.com/office/drawing/2014/main" id="{1560F1A8-0413-CFC8-AB0C-7B70A1020B1D}"/>
              </a:ext>
            </a:extLst>
          </p:cNvPr>
          <p:cNvPicPr>
            <a:picLocks noChangeAspect="1"/>
          </p:cNvPicPr>
          <p:nvPr/>
        </p:nvPicPr>
        <p:blipFill>
          <a:blip r:embed="rId4"/>
          <a:stretch>
            <a:fillRect/>
          </a:stretch>
        </p:blipFill>
        <p:spPr>
          <a:xfrm>
            <a:off x="1846806" y="1950666"/>
            <a:ext cx="8498386" cy="819493"/>
          </a:xfrm>
          <a:prstGeom prst="rect">
            <a:avLst/>
          </a:prstGeom>
        </p:spPr>
      </p:pic>
      <p:pic>
        <p:nvPicPr>
          <p:cNvPr id="6" name="Picture 5">
            <a:extLst>
              <a:ext uri="{FF2B5EF4-FFF2-40B4-BE49-F238E27FC236}">
                <a16:creationId xmlns:a16="http://schemas.microsoft.com/office/drawing/2014/main" id="{EB4EB086-C8F2-4EF0-8508-112B8A65B4F6}"/>
              </a:ext>
            </a:extLst>
          </p:cNvPr>
          <p:cNvPicPr>
            <a:picLocks noChangeAspect="1"/>
          </p:cNvPicPr>
          <p:nvPr/>
        </p:nvPicPr>
        <p:blipFill>
          <a:blip r:embed="rId5"/>
          <a:stretch>
            <a:fillRect/>
          </a:stretch>
        </p:blipFill>
        <p:spPr>
          <a:xfrm>
            <a:off x="2184193" y="3156438"/>
            <a:ext cx="8027471" cy="730437"/>
          </a:xfrm>
          <a:prstGeom prst="rect">
            <a:avLst/>
          </a:prstGeom>
        </p:spPr>
      </p:pic>
    </p:spTree>
    <p:extLst>
      <p:ext uri="{BB962C8B-B14F-4D97-AF65-F5344CB8AC3E}">
        <p14:creationId xmlns:p14="http://schemas.microsoft.com/office/powerpoint/2010/main" val="105537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CDB2-BB69-6DB5-3868-ECA2DFF148E8}"/>
              </a:ext>
            </a:extLst>
          </p:cNvPr>
          <p:cNvSpPr>
            <a:spLocks noGrp="1"/>
          </p:cNvSpPr>
          <p:nvPr>
            <p:ph type="title"/>
          </p:nvPr>
        </p:nvSpPr>
        <p:spPr>
          <a:xfrm>
            <a:off x="838200" y="365125"/>
            <a:ext cx="10515600" cy="1915738"/>
          </a:xfrm>
        </p:spPr>
        <p:txBody>
          <a:bodyPr>
            <a:normAutofit/>
          </a:bodyPr>
          <a:lstStyle/>
          <a:p>
            <a:pPr algn="just"/>
            <a:r>
              <a:rPr lang="en-US" sz="4000" b="0" i="0" u="none" strike="noStrike" baseline="0" dirty="0">
                <a:latin typeface="Times New Roman" panose="02020603050405020304" pitchFamily="18" charset="0"/>
              </a:rPr>
              <a:t>An equality check complicated by the presence of a reentrant structure </a:t>
            </a:r>
            <a:r>
              <a:rPr lang="en-IN" sz="4000" b="0" i="0" u="none" strike="noStrike" baseline="0" dirty="0">
                <a:latin typeface="Times New Roman" panose="02020603050405020304" pitchFamily="18" charset="0"/>
              </a:rPr>
              <a:t>in the first argument</a:t>
            </a:r>
            <a:endParaRPr lang="en-IN" sz="4000" dirty="0"/>
          </a:p>
        </p:txBody>
      </p:sp>
      <p:sp>
        <p:nvSpPr>
          <p:cNvPr id="3" name="Content Placeholder 2">
            <a:extLst>
              <a:ext uri="{FF2B5EF4-FFF2-40B4-BE49-F238E27FC236}">
                <a16:creationId xmlns:a16="http://schemas.microsoft.com/office/drawing/2014/main" id="{E34E7CEF-E7B2-E632-CDE0-201549567154}"/>
              </a:ext>
            </a:extLst>
          </p:cNvPr>
          <p:cNvSpPr>
            <a:spLocks noGrp="1"/>
          </p:cNvSpPr>
          <p:nvPr>
            <p:ph idx="1"/>
          </p:nvPr>
        </p:nvSpPr>
        <p:spPr/>
        <p:txBody>
          <a:bodyPr/>
          <a:lstStyle/>
          <a:p>
            <a:pPr marL="0" indent="0" algn="l">
              <a:buNone/>
            </a:pPr>
            <a:endParaRPr lang="en-IN" sz="1800" b="0" i="0" u="none" strike="noStrike" baseline="0" dirty="0">
              <a:latin typeface="Times New Roman" panose="02020603050405020304" pitchFamily="18" charset="0"/>
            </a:endParaRPr>
          </a:p>
          <a:p>
            <a:pPr algn="l"/>
            <a:endParaRPr lang="en-IN" dirty="0"/>
          </a:p>
        </p:txBody>
      </p:sp>
      <p:pic>
        <p:nvPicPr>
          <p:cNvPr id="5" name="Picture 4">
            <a:extLst>
              <a:ext uri="{FF2B5EF4-FFF2-40B4-BE49-F238E27FC236}">
                <a16:creationId xmlns:a16="http://schemas.microsoft.com/office/drawing/2014/main" id="{C4B2FC4D-9896-8E86-00AA-2BB9AD6C72BF}"/>
              </a:ext>
            </a:extLst>
          </p:cNvPr>
          <p:cNvPicPr>
            <a:picLocks noChangeAspect="1"/>
          </p:cNvPicPr>
          <p:nvPr/>
        </p:nvPicPr>
        <p:blipFill>
          <a:blip r:embed="rId2"/>
          <a:stretch>
            <a:fillRect/>
          </a:stretch>
        </p:blipFill>
        <p:spPr>
          <a:xfrm>
            <a:off x="3021555" y="1920355"/>
            <a:ext cx="5845042" cy="4161878"/>
          </a:xfrm>
          <a:prstGeom prst="rect">
            <a:avLst/>
          </a:prstGeom>
        </p:spPr>
      </p:pic>
    </p:spTree>
    <p:extLst>
      <p:ext uri="{BB962C8B-B14F-4D97-AF65-F5344CB8AC3E}">
        <p14:creationId xmlns:p14="http://schemas.microsoft.com/office/powerpoint/2010/main" val="18375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F660-D61F-A02B-05F1-4849EADFA5BC}"/>
              </a:ext>
            </a:extLst>
          </p:cNvPr>
          <p:cNvSpPr>
            <a:spLocks noGrp="1"/>
          </p:cNvSpPr>
          <p:nvPr>
            <p:ph type="title"/>
          </p:nvPr>
        </p:nvSpPr>
        <p:spPr/>
        <p:txBody>
          <a:bodyPr/>
          <a:lstStyle/>
          <a:p>
            <a:r>
              <a:rPr lang="en-IN" dirty="0"/>
              <a:t>Feature Path</a:t>
            </a:r>
          </a:p>
        </p:txBody>
      </p:sp>
      <p:pic>
        <p:nvPicPr>
          <p:cNvPr id="5" name="Content Placeholder 4">
            <a:extLst>
              <a:ext uri="{FF2B5EF4-FFF2-40B4-BE49-F238E27FC236}">
                <a16:creationId xmlns:a16="http://schemas.microsoft.com/office/drawing/2014/main" id="{3C796A50-C2C4-3F5D-3671-4604377613C2}"/>
              </a:ext>
            </a:extLst>
          </p:cNvPr>
          <p:cNvPicPr>
            <a:picLocks noGrp="1" noChangeAspect="1"/>
          </p:cNvPicPr>
          <p:nvPr>
            <p:ph idx="1"/>
          </p:nvPr>
        </p:nvPicPr>
        <p:blipFill>
          <a:blip r:embed="rId2"/>
          <a:stretch>
            <a:fillRect/>
          </a:stretch>
        </p:blipFill>
        <p:spPr>
          <a:xfrm>
            <a:off x="1009388" y="1993187"/>
            <a:ext cx="10805893" cy="3482939"/>
          </a:xfrm>
        </p:spPr>
      </p:pic>
    </p:spTree>
    <p:extLst>
      <p:ext uri="{BB962C8B-B14F-4D97-AF65-F5344CB8AC3E}">
        <p14:creationId xmlns:p14="http://schemas.microsoft.com/office/powerpoint/2010/main" val="44045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B3F-D889-81F7-110C-C8DE4E800DD7}"/>
              </a:ext>
            </a:extLst>
          </p:cNvPr>
          <p:cNvSpPr>
            <a:spLocks noGrp="1"/>
          </p:cNvSpPr>
          <p:nvPr>
            <p:ph type="title"/>
          </p:nvPr>
        </p:nvSpPr>
        <p:spPr/>
        <p:txBody>
          <a:bodyPr/>
          <a:lstStyle/>
          <a:p>
            <a:r>
              <a:rPr lang="en-IN" dirty="0"/>
              <a:t>Syntactic Parsing</a:t>
            </a:r>
          </a:p>
        </p:txBody>
      </p:sp>
      <p:sp>
        <p:nvSpPr>
          <p:cNvPr id="3" name="Content Placeholder 2">
            <a:extLst>
              <a:ext uri="{FF2B5EF4-FFF2-40B4-BE49-F238E27FC236}">
                <a16:creationId xmlns:a16="http://schemas.microsoft.com/office/drawing/2014/main" id="{8DDA5C6D-FFEB-0702-6795-9642CF1CABE8}"/>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Syntactic parsing is the task of recognizing a sentence and assigning a syntactic structure to it</a:t>
            </a:r>
          </a:p>
          <a:p>
            <a:pPr algn="l"/>
            <a:r>
              <a:rPr lang="en-US" sz="2400" b="0" i="0" u="none" strike="noStrike" baseline="0" dirty="0">
                <a:latin typeface="Times New Roman" panose="02020603050405020304" pitchFamily="18" charset="0"/>
              </a:rPr>
              <a:t>This lecture focuses on the kind of structures assigned </a:t>
            </a:r>
            <a:r>
              <a:rPr lang="en-IN" sz="2400" b="0" i="0" u="none" strike="noStrike" baseline="0" dirty="0">
                <a:latin typeface="Times New Roman" panose="02020603050405020304" pitchFamily="18" charset="0"/>
              </a:rPr>
              <a:t>by the context-free grammars</a:t>
            </a:r>
          </a:p>
          <a:p>
            <a:pPr algn="l"/>
            <a:r>
              <a:rPr lang="en-IN" sz="2400" b="0" i="0" u="none" strike="noStrike" baseline="0" dirty="0">
                <a:latin typeface="Times New Roman" panose="02020603050405020304" pitchFamily="18" charset="0"/>
              </a:rPr>
              <a:t>In addition, parsing is </a:t>
            </a:r>
            <a:r>
              <a:rPr lang="en-US" sz="2400" b="0" i="0" u="none" strike="noStrike" baseline="0" dirty="0">
                <a:latin typeface="Times New Roman" panose="02020603050405020304" pitchFamily="18" charset="0"/>
              </a:rPr>
              <a:t>an important intermediate stage of representation for </a:t>
            </a:r>
            <a:r>
              <a:rPr lang="en-US" sz="2400" b="1" i="0" u="none" strike="noStrike" baseline="0" dirty="0">
                <a:latin typeface="Times New Roman" panose="02020603050405020304" pitchFamily="18" charset="0"/>
              </a:rPr>
              <a:t>semantic analysis</a:t>
            </a:r>
            <a:r>
              <a:rPr lang="en-US" sz="2400" b="0" i="0" u="none" strike="noStrike" baseline="0" dirty="0">
                <a:latin typeface="Times New Roman" panose="02020603050405020304" pitchFamily="18" charset="0"/>
              </a:rPr>
              <a:t>, and thus plays an important role in applications like </a:t>
            </a:r>
            <a:r>
              <a:rPr lang="en-US" sz="2400" b="1" i="0" u="none" strike="noStrike" baseline="0" dirty="0">
                <a:latin typeface="Times New Roman" panose="02020603050405020304" pitchFamily="18" charset="0"/>
              </a:rPr>
              <a:t>machine translation</a:t>
            </a:r>
            <a:r>
              <a:rPr lang="en-US" sz="2400" b="0" i="0" u="none" strike="noStrike" baseline="0" dirty="0">
                <a:latin typeface="Times New Roman" panose="02020603050405020304" pitchFamily="18" charset="0"/>
              </a:rPr>
              <a:t>, </a:t>
            </a:r>
            <a:r>
              <a:rPr lang="en-US" sz="2400" b="1" i="0" u="none" strike="noStrike" baseline="0" dirty="0">
                <a:latin typeface="Times New Roman" panose="02020603050405020304" pitchFamily="18" charset="0"/>
              </a:rPr>
              <a:t>question answering</a:t>
            </a:r>
            <a:r>
              <a:rPr lang="en-US" sz="2400" b="0" i="0" u="none" strike="noStrike" baseline="0" dirty="0">
                <a:latin typeface="Times New Roman" panose="02020603050405020304" pitchFamily="18" charset="0"/>
              </a:rPr>
              <a:t>, and </a:t>
            </a:r>
            <a:r>
              <a:rPr lang="en-US" sz="2400" b="1" i="0" u="none" strike="noStrike" baseline="0" dirty="0">
                <a:latin typeface="Times New Roman" panose="02020603050405020304" pitchFamily="18" charset="0"/>
              </a:rPr>
              <a:t>information extraction</a:t>
            </a:r>
          </a:p>
          <a:p>
            <a:pPr algn="l"/>
            <a:r>
              <a:rPr lang="en-IN" sz="2400" b="0" i="0" u="none" strike="noStrike" baseline="0" dirty="0">
                <a:latin typeface="Times New Roman" panose="02020603050405020304" pitchFamily="18" charset="0"/>
              </a:rPr>
              <a:t>In syntactic parsing,</a:t>
            </a:r>
            <a:r>
              <a:rPr lang="en-US" sz="2400" b="0" i="0" u="none" strike="noStrike" baseline="0" dirty="0">
                <a:latin typeface="Times New Roman" panose="02020603050405020304" pitchFamily="18" charset="0"/>
              </a:rPr>
              <a:t>the parser can be viewed as searching through the space of all possible parse trees to find the correct parse tree for the sentence</a:t>
            </a:r>
            <a:endParaRPr lang="en-IN" sz="2400" dirty="0"/>
          </a:p>
        </p:txBody>
      </p:sp>
    </p:spTree>
    <p:extLst>
      <p:ext uri="{BB962C8B-B14F-4D97-AF65-F5344CB8AC3E}">
        <p14:creationId xmlns:p14="http://schemas.microsoft.com/office/powerpoint/2010/main" val="340455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B342-F2EC-BF17-4C6C-5619D3A4B2C3}"/>
              </a:ext>
            </a:extLst>
          </p:cNvPr>
          <p:cNvSpPr>
            <a:spLocks noGrp="1"/>
          </p:cNvSpPr>
          <p:nvPr>
            <p:ph type="title"/>
          </p:nvPr>
        </p:nvSpPr>
        <p:spPr/>
        <p:txBody>
          <a:bodyPr/>
          <a:lstStyle/>
          <a:p>
            <a:r>
              <a:rPr lang="en-IN" dirty="0"/>
              <a:t>A directed graph notation for feature structure</a:t>
            </a:r>
          </a:p>
        </p:txBody>
      </p:sp>
      <p:pic>
        <p:nvPicPr>
          <p:cNvPr id="5" name="Content Placeholder 4">
            <a:extLst>
              <a:ext uri="{FF2B5EF4-FFF2-40B4-BE49-F238E27FC236}">
                <a16:creationId xmlns:a16="http://schemas.microsoft.com/office/drawing/2014/main" id="{F1E9F0CE-78D8-0F09-657B-E9984E561594}"/>
              </a:ext>
            </a:extLst>
          </p:cNvPr>
          <p:cNvPicPr>
            <a:picLocks noGrp="1" noChangeAspect="1"/>
          </p:cNvPicPr>
          <p:nvPr>
            <p:ph idx="1"/>
          </p:nvPr>
        </p:nvPicPr>
        <p:blipFill>
          <a:blip r:embed="rId2"/>
          <a:stretch>
            <a:fillRect/>
          </a:stretch>
        </p:blipFill>
        <p:spPr>
          <a:xfrm>
            <a:off x="2725165" y="2343115"/>
            <a:ext cx="8155168" cy="3893297"/>
          </a:xfrm>
        </p:spPr>
      </p:pic>
    </p:spTree>
    <p:extLst>
      <p:ext uri="{BB962C8B-B14F-4D97-AF65-F5344CB8AC3E}">
        <p14:creationId xmlns:p14="http://schemas.microsoft.com/office/powerpoint/2010/main" val="186625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76C8-8E1F-0CEB-F6D8-C5E9BF4D0F61}"/>
              </a:ext>
            </a:extLst>
          </p:cNvPr>
          <p:cNvSpPr>
            <a:spLocks noGrp="1"/>
          </p:cNvSpPr>
          <p:nvPr>
            <p:ph type="title"/>
          </p:nvPr>
        </p:nvSpPr>
        <p:spPr/>
        <p:txBody>
          <a:bodyPr/>
          <a:lstStyle/>
          <a:p>
            <a:r>
              <a:rPr lang="en-IN" dirty="0"/>
              <a:t>Feature Structures in the Grammar</a:t>
            </a:r>
          </a:p>
        </p:txBody>
      </p:sp>
      <p:sp>
        <p:nvSpPr>
          <p:cNvPr id="3" name="Content Placeholder 2">
            <a:extLst>
              <a:ext uri="{FF2B5EF4-FFF2-40B4-BE49-F238E27FC236}">
                <a16:creationId xmlns:a16="http://schemas.microsoft.com/office/drawing/2014/main" id="{6C5A50E9-28F7-AECE-7325-BFCEB25924FE}"/>
              </a:ext>
            </a:extLst>
          </p:cNvPr>
          <p:cNvSpPr>
            <a:spLocks noGrp="1"/>
          </p:cNvSpPr>
          <p:nvPr>
            <p:ph idx="1"/>
          </p:nvPr>
        </p:nvSpPr>
        <p:spPr/>
        <p:txBody>
          <a:bodyPr/>
          <a:lstStyle/>
          <a:p>
            <a:pPr marL="0" indent="0" algn="l">
              <a:buNone/>
            </a:pPr>
            <a:endParaRPr lang="en-US" sz="1800" b="0" i="0" u="none" strike="noStrike" baseline="0" dirty="0">
              <a:latin typeface="Times New Roman" panose="02020603050405020304" pitchFamily="18" charset="0"/>
            </a:endParaRPr>
          </a:p>
          <a:p>
            <a:pPr algn="just">
              <a:lnSpc>
                <a:spcPct val="150000"/>
              </a:lnSpc>
            </a:pPr>
            <a:r>
              <a:rPr lang="en-US" sz="2000" b="0" i="0" u="none" strike="noStrike" baseline="0" dirty="0">
                <a:latin typeface="Times New Roman" panose="02020603050405020304" pitchFamily="18" charset="0"/>
              </a:rPr>
              <a:t>Our next step, is to specify a way to integrate feature structures and unification operations into the specification of a grammar.</a:t>
            </a:r>
          </a:p>
          <a:p>
            <a:pPr algn="just">
              <a:lnSpc>
                <a:spcPct val="150000"/>
              </a:lnSpc>
            </a:pPr>
            <a:r>
              <a:rPr lang="en-US" sz="2000" b="0" i="0" u="none" strike="noStrike" baseline="0" dirty="0">
                <a:latin typeface="Times New Roman" panose="02020603050405020304" pitchFamily="18" charset="0"/>
              </a:rPr>
              <a:t> This can be accomplished by </a:t>
            </a:r>
            <a:r>
              <a:rPr lang="en-US" sz="2000" b="0" i="1" u="none" strike="noStrike" baseline="0" dirty="0">
                <a:latin typeface="Times New Roman" panose="02020603050405020304" pitchFamily="18" charset="0"/>
              </a:rPr>
              <a:t>augmenting </a:t>
            </a:r>
            <a:r>
              <a:rPr lang="en-US" sz="2000" b="0" i="0" u="none" strike="noStrike" baseline="0" dirty="0">
                <a:latin typeface="Times New Roman" panose="02020603050405020304" pitchFamily="18" charset="0"/>
              </a:rPr>
              <a:t>the rules of ordinary context-free grammars with attachments that specify feature structures for the constituents of the rules, along with appropriate unification operations that express constraints on those constituents.</a:t>
            </a:r>
          </a:p>
          <a:p>
            <a:pPr algn="just">
              <a:lnSpc>
                <a:spcPct val="150000"/>
              </a:lnSpc>
            </a:pPr>
            <a:r>
              <a:rPr lang="en-US" sz="2000" b="0" i="0" u="none" strike="noStrike" baseline="0" dirty="0">
                <a:latin typeface="Times New Roman" panose="02020603050405020304" pitchFamily="18" charset="0"/>
              </a:rPr>
              <a:t> From a grammatical point of view, these attachments will be used to accomplish the following goals:</a:t>
            </a:r>
            <a:endParaRPr lang="en-IN" sz="2000" dirty="0"/>
          </a:p>
        </p:txBody>
      </p:sp>
    </p:spTree>
    <p:extLst>
      <p:ext uri="{BB962C8B-B14F-4D97-AF65-F5344CB8AC3E}">
        <p14:creationId xmlns:p14="http://schemas.microsoft.com/office/powerpoint/2010/main" val="3135434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5D74-1228-2DA5-1C95-82E12619190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D8BBC6F-55A2-67E7-6AAF-D5EDDCDDF437}"/>
              </a:ext>
            </a:extLst>
          </p:cNvPr>
          <p:cNvPicPr>
            <a:picLocks noGrp="1" noChangeAspect="1"/>
          </p:cNvPicPr>
          <p:nvPr>
            <p:ph idx="1"/>
          </p:nvPr>
        </p:nvPicPr>
        <p:blipFill>
          <a:blip r:embed="rId2"/>
          <a:stretch>
            <a:fillRect/>
          </a:stretch>
        </p:blipFill>
        <p:spPr>
          <a:xfrm>
            <a:off x="1750550" y="2156843"/>
            <a:ext cx="8708541" cy="2544313"/>
          </a:xfrm>
        </p:spPr>
      </p:pic>
    </p:spTree>
    <p:extLst>
      <p:ext uri="{BB962C8B-B14F-4D97-AF65-F5344CB8AC3E}">
        <p14:creationId xmlns:p14="http://schemas.microsoft.com/office/powerpoint/2010/main" val="38892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2259-31FA-F52A-6D09-E94A84446AB9}"/>
              </a:ext>
            </a:extLst>
          </p:cNvPr>
          <p:cNvSpPr>
            <a:spLocks noGrp="1"/>
          </p:cNvSpPr>
          <p:nvPr>
            <p:ph type="title"/>
          </p:nvPr>
        </p:nvSpPr>
        <p:spPr/>
        <p:txBody>
          <a:bodyPr/>
          <a:lstStyle/>
          <a:p>
            <a:r>
              <a:rPr lang="en-IN" dirty="0"/>
              <a:t>Notation to denote grammar augmentations</a:t>
            </a:r>
          </a:p>
        </p:txBody>
      </p:sp>
      <p:sp>
        <p:nvSpPr>
          <p:cNvPr id="3" name="Content Placeholder 2">
            <a:extLst>
              <a:ext uri="{FF2B5EF4-FFF2-40B4-BE49-F238E27FC236}">
                <a16:creationId xmlns:a16="http://schemas.microsoft.com/office/drawing/2014/main" id="{2B2E8791-CAD5-A781-7E07-848C08C98F51}"/>
              </a:ext>
            </a:extLst>
          </p:cNvPr>
          <p:cNvSpPr>
            <a:spLocks noGrp="1"/>
          </p:cNvSpPr>
          <p:nvPr>
            <p:ph idx="1"/>
          </p:nvPr>
        </p:nvSpPr>
        <p:spPr/>
        <p:txBody>
          <a:bodyPr/>
          <a:lstStyle/>
          <a:p>
            <a:pPr algn="l"/>
            <a:endParaRPr lang="en-IN" sz="180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b="0" i="0" u="none" strike="noStrike" baseline="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b="0" i="0" u="none" strike="noStrike" baseline="0" dirty="0">
              <a:latin typeface="Times New Roman" panose="02020603050405020304" pitchFamily="18" charset="0"/>
            </a:endParaRPr>
          </a:p>
          <a:p>
            <a:pPr algn="l"/>
            <a:endParaRPr lang="en-IN" sz="1800" dirty="0">
              <a:latin typeface="Times New Roman" panose="02020603050405020304" pitchFamily="18" charset="0"/>
            </a:endParaRPr>
          </a:p>
          <a:p>
            <a:pPr algn="l"/>
            <a:endParaRPr lang="en-IN" sz="1800" b="0" i="0" u="none" strike="noStrike" baseline="0" dirty="0">
              <a:latin typeface="Times New Roman" panose="02020603050405020304" pitchFamily="18" charset="0"/>
            </a:endParaRPr>
          </a:p>
          <a:p>
            <a:pPr algn="l"/>
            <a:endParaRPr lang="en-IN" dirty="0"/>
          </a:p>
        </p:txBody>
      </p:sp>
      <p:pic>
        <p:nvPicPr>
          <p:cNvPr id="5" name="Picture 4">
            <a:extLst>
              <a:ext uri="{FF2B5EF4-FFF2-40B4-BE49-F238E27FC236}">
                <a16:creationId xmlns:a16="http://schemas.microsoft.com/office/drawing/2014/main" id="{4492FE4C-E44B-8ED6-C468-51DD14C2C78A}"/>
              </a:ext>
            </a:extLst>
          </p:cNvPr>
          <p:cNvPicPr>
            <a:picLocks noChangeAspect="1"/>
          </p:cNvPicPr>
          <p:nvPr/>
        </p:nvPicPr>
        <p:blipFill>
          <a:blip r:embed="rId2"/>
          <a:stretch>
            <a:fillRect/>
          </a:stretch>
        </p:blipFill>
        <p:spPr>
          <a:xfrm>
            <a:off x="2263609" y="1581566"/>
            <a:ext cx="7106422" cy="1897278"/>
          </a:xfrm>
          <a:prstGeom prst="rect">
            <a:avLst/>
          </a:prstGeom>
        </p:spPr>
      </p:pic>
      <p:sp>
        <p:nvSpPr>
          <p:cNvPr id="6" name="TextBox 5">
            <a:extLst>
              <a:ext uri="{FF2B5EF4-FFF2-40B4-BE49-F238E27FC236}">
                <a16:creationId xmlns:a16="http://schemas.microsoft.com/office/drawing/2014/main" id="{446CF034-11FD-7EC7-86AF-72DDBC31691E}"/>
              </a:ext>
            </a:extLst>
          </p:cNvPr>
          <p:cNvSpPr txBox="1"/>
          <p:nvPr/>
        </p:nvSpPr>
        <p:spPr>
          <a:xfrm>
            <a:off x="1589925" y="4327795"/>
            <a:ext cx="8971909" cy="1938992"/>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notation  </a:t>
            </a:r>
            <a:r>
              <a:rPr lang="en-IN" sz="2000" b="0" i="0" u="none" strike="noStrike" baseline="0" dirty="0">
                <a:latin typeface="Symbol" panose="05050102010706020507" pitchFamily="18" charset="2"/>
              </a:rPr>
              <a:t>&lt;b</a:t>
            </a:r>
            <a:r>
              <a:rPr lang="en-IN" sz="2000" b="0" i="1" u="none" strike="noStrike" baseline="0" dirty="0">
                <a:latin typeface="Times New Roman" panose="02020603050405020304" pitchFamily="18" charset="0"/>
              </a:rPr>
              <a:t>i feature path</a:t>
            </a:r>
            <a:r>
              <a:rPr lang="en-US" sz="2000" b="0" i="1" u="none" strike="noStrike" baseline="0" dirty="0">
                <a:latin typeface="Times New Roman" panose="02020603050405020304" pitchFamily="18" charset="0"/>
              </a:rPr>
              <a:t>&gt;</a:t>
            </a:r>
            <a:r>
              <a:rPr lang="en-US" sz="2000" b="0" i="0" u="none" strike="noStrike" baseline="0" dirty="0">
                <a:latin typeface="Times New Roman" panose="02020603050405020304" pitchFamily="18" charset="0"/>
              </a:rPr>
              <a:t>denotes a feature path through the feature structure associated with the </a:t>
            </a:r>
            <a:r>
              <a:rPr lang="en-US" sz="2000" b="0" i="0" u="none" strike="noStrike" baseline="0" dirty="0">
                <a:latin typeface="Symbol" panose="05050102010706020507" pitchFamily="18" charset="2"/>
              </a:rPr>
              <a:t>b</a:t>
            </a:r>
            <a:r>
              <a:rPr lang="en-US" sz="2000" b="0" i="1" u="none" strike="noStrike" baseline="0" dirty="0">
                <a:latin typeface="Times New Roman" panose="02020603050405020304" pitchFamily="18" charset="0"/>
              </a:rPr>
              <a:t>i </a:t>
            </a:r>
            <a:r>
              <a:rPr lang="en-US" sz="2000" b="0" i="0" u="none" strike="noStrike" baseline="0" dirty="0">
                <a:latin typeface="Times New Roman" panose="02020603050405020304" pitchFamily="18" charset="0"/>
              </a:rPr>
              <a:t>component of the context-free part of the rule.</a:t>
            </a:r>
          </a:p>
          <a:p>
            <a:pPr marL="285750" indent="-285750">
              <a:buFont typeface="Arial" panose="020B0604020202020204" pitchFamily="34" charset="0"/>
              <a:buChar char="•"/>
            </a:pPr>
            <a:r>
              <a:rPr lang="en-US" sz="2000" b="0" i="0" u="none" strike="noStrike" baseline="0" dirty="0">
                <a:latin typeface="Times New Roman" panose="02020603050405020304" pitchFamily="18" charset="0"/>
              </a:rPr>
              <a:t> The first style of constraint specifies that the value found at the end of the given path must unify with the specified atomic value. </a:t>
            </a:r>
          </a:p>
          <a:p>
            <a:pPr marL="285750" indent="-285750">
              <a:buFont typeface="Arial" panose="020B0604020202020204" pitchFamily="34" charset="0"/>
              <a:buChar char="•"/>
            </a:pPr>
            <a:r>
              <a:rPr lang="en-US" sz="2000" b="0" i="0" u="none" strike="noStrike" baseline="0" dirty="0">
                <a:latin typeface="Times New Roman" panose="02020603050405020304" pitchFamily="18" charset="0"/>
              </a:rPr>
              <a:t>The second form specifies that the values found at the end of the two given paths must </a:t>
            </a:r>
            <a:r>
              <a:rPr lang="en-IN" sz="2000" b="0" i="0" u="none" strike="noStrike" baseline="0" dirty="0">
                <a:latin typeface="Times New Roman" panose="02020603050405020304" pitchFamily="18" charset="0"/>
              </a:rPr>
              <a:t>be unifiable.</a:t>
            </a:r>
          </a:p>
        </p:txBody>
      </p:sp>
    </p:spTree>
    <p:extLst>
      <p:ext uri="{BB962C8B-B14F-4D97-AF65-F5344CB8AC3E}">
        <p14:creationId xmlns:p14="http://schemas.microsoft.com/office/powerpoint/2010/main" val="290798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E28B-C18D-310B-5DC6-CD2F4F61F18C}"/>
              </a:ext>
            </a:extLst>
          </p:cNvPr>
          <p:cNvSpPr>
            <a:spLocks noGrp="1"/>
          </p:cNvSpPr>
          <p:nvPr>
            <p:ph type="title"/>
          </p:nvPr>
        </p:nvSpPr>
        <p:spPr/>
        <p:txBody>
          <a:bodyPr/>
          <a:lstStyle/>
          <a:p>
            <a:r>
              <a:rPr lang="en-IN" dirty="0"/>
              <a:t>cntd</a:t>
            </a:r>
          </a:p>
        </p:txBody>
      </p:sp>
      <p:pic>
        <p:nvPicPr>
          <p:cNvPr id="5" name="Content Placeholder 4">
            <a:extLst>
              <a:ext uri="{FF2B5EF4-FFF2-40B4-BE49-F238E27FC236}">
                <a16:creationId xmlns:a16="http://schemas.microsoft.com/office/drawing/2014/main" id="{1EA5742A-1F63-5E00-2359-B460C1C49EC4}"/>
              </a:ext>
            </a:extLst>
          </p:cNvPr>
          <p:cNvPicPr>
            <a:picLocks noGrp="1" noChangeAspect="1"/>
          </p:cNvPicPr>
          <p:nvPr>
            <p:ph idx="1"/>
          </p:nvPr>
        </p:nvPicPr>
        <p:blipFill>
          <a:blip r:embed="rId2"/>
          <a:stretch>
            <a:fillRect/>
          </a:stretch>
        </p:blipFill>
        <p:spPr>
          <a:xfrm>
            <a:off x="2431246" y="2324828"/>
            <a:ext cx="7688799" cy="2329365"/>
          </a:xfrm>
        </p:spPr>
      </p:pic>
    </p:spTree>
    <p:extLst>
      <p:ext uri="{BB962C8B-B14F-4D97-AF65-F5344CB8AC3E}">
        <p14:creationId xmlns:p14="http://schemas.microsoft.com/office/powerpoint/2010/main" val="255763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0AC2-BF9F-A268-7EA9-4272A422E59F}"/>
              </a:ext>
            </a:extLst>
          </p:cNvPr>
          <p:cNvSpPr>
            <a:spLocks noGrp="1"/>
          </p:cNvSpPr>
          <p:nvPr>
            <p:ph type="title"/>
          </p:nvPr>
        </p:nvSpPr>
        <p:spPr/>
        <p:txBody>
          <a:bodyPr/>
          <a:lstStyle/>
          <a:p>
            <a:r>
              <a:rPr lang="en-IN" dirty="0"/>
              <a:t>Probabilistic Parsing</a:t>
            </a:r>
          </a:p>
        </p:txBody>
      </p:sp>
      <p:sp>
        <p:nvSpPr>
          <p:cNvPr id="3" name="Content Placeholder 2">
            <a:extLst>
              <a:ext uri="{FF2B5EF4-FFF2-40B4-BE49-F238E27FC236}">
                <a16:creationId xmlns:a16="http://schemas.microsoft.com/office/drawing/2014/main" id="{9988D92A-8D9B-8AC5-B888-18148CA0F5F8}"/>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Due to the prevalence of ambiguity, probabilistic parsers can play an important role in most parsing or natural language</a:t>
            </a:r>
            <a:r>
              <a:rPr lang="en-US" sz="1800" dirty="0">
                <a:latin typeface="Times New Roman" panose="02020603050405020304" pitchFamily="18" charset="0"/>
              </a:rPr>
              <a:t> </a:t>
            </a:r>
            <a:r>
              <a:rPr lang="en-IN" sz="1800" b="0" i="0" u="none" strike="noStrike" baseline="0" dirty="0">
                <a:latin typeface="Times New Roman" panose="02020603050405020304" pitchFamily="18" charset="0"/>
              </a:rPr>
              <a:t>understanding task</a:t>
            </a:r>
          </a:p>
          <a:p>
            <a:pPr algn="l"/>
            <a:r>
              <a:rPr lang="en-US" sz="1800" b="0" i="0" u="none" strike="noStrike" baseline="0" dirty="0">
                <a:latin typeface="Times New Roman" panose="02020603050405020304" pitchFamily="18" charset="0"/>
              </a:rPr>
              <a:t>Another important use of probabilistic grammars is in </a:t>
            </a:r>
            <a:r>
              <a:rPr lang="en-US" sz="1800" b="1" i="0" u="none" strike="noStrike" baseline="0" dirty="0">
                <a:latin typeface="Times New Roman" panose="02020603050405020304" pitchFamily="18" charset="0"/>
              </a:rPr>
              <a:t>language modeling </a:t>
            </a:r>
            <a:r>
              <a:rPr lang="en-US" sz="1800" b="0" i="0" u="none" strike="noStrike" baseline="0" dirty="0">
                <a:latin typeface="Times New Roman" panose="02020603050405020304" pitchFamily="18" charset="0"/>
              </a:rPr>
              <a:t>for speech recognition or augmentative communication.</a:t>
            </a:r>
          </a:p>
          <a:p>
            <a:pPr algn="l"/>
            <a:r>
              <a:rPr lang="en-US" sz="1800" b="0" i="0" u="none" strike="noStrike" baseline="0" dirty="0">
                <a:latin typeface="Times New Roman" panose="02020603050405020304" pitchFamily="18" charset="0"/>
              </a:rPr>
              <a:t>The simplest augmentation of the context-free grammar is the </a:t>
            </a:r>
            <a:r>
              <a:rPr lang="en-US" sz="1800" b="1" i="0" u="none" strike="noStrike" baseline="0" dirty="0">
                <a:latin typeface="Times New Roman" panose="02020603050405020304" pitchFamily="18" charset="0"/>
              </a:rPr>
              <a:t>Probabilistic Context-Free Grammar </a:t>
            </a:r>
            <a:r>
              <a:rPr lang="en-US" sz="1800" b="0" i="0" u="none" strike="noStrike" baseline="0" dirty="0">
                <a:latin typeface="Times New Roman" panose="02020603050405020304" pitchFamily="18" charset="0"/>
              </a:rPr>
              <a:t>(</a:t>
            </a:r>
            <a:r>
              <a:rPr lang="en-US" sz="1800" b="1" i="0" u="none" strike="noStrike" baseline="0" dirty="0">
                <a:latin typeface="Times New Roman" panose="02020603050405020304" pitchFamily="18" charset="0"/>
              </a:rPr>
              <a:t>PCFG</a:t>
            </a:r>
            <a:r>
              <a:rPr lang="en-US" sz="1800" b="0" i="0" u="none" strike="noStrike" baseline="0" dirty="0">
                <a:latin typeface="Times New Roman" panose="02020603050405020304" pitchFamily="18" charset="0"/>
              </a:rPr>
              <a:t>), also known as the </a:t>
            </a:r>
            <a:r>
              <a:rPr lang="en-US" sz="1800" b="0" i="0" u="none" strike="noStrike" baseline="0" dirty="0">
                <a:latin typeface="Helvetica-Narrow"/>
              </a:rPr>
              <a:t>PCFG or </a:t>
            </a:r>
            <a:r>
              <a:rPr lang="en-US" sz="1800" b="0" i="0" u="none" strike="noStrike" baseline="0" dirty="0">
                <a:latin typeface="Times New Roman" panose="02020603050405020304" pitchFamily="18" charset="0"/>
              </a:rPr>
              <a:t>Stochastic Context- </a:t>
            </a:r>
            <a:r>
              <a:rPr lang="en-IN" sz="1800" b="0" i="0" u="none" strike="noStrike" baseline="0" dirty="0">
                <a:latin typeface="Helvetica-Narrow"/>
              </a:rPr>
              <a:t>SCFG </a:t>
            </a:r>
            <a:r>
              <a:rPr lang="en-IN" sz="1800" b="0" i="0" u="none" strike="noStrike" baseline="0" dirty="0">
                <a:latin typeface="Times New Roman" panose="02020603050405020304" pitchFamily="18" charset="0"/>
              </a:rPr>
              <a:t>Free Grammar (</a:t>
            </a:r>
            <a:r>
              <a:rPr lang="en-IN" sz="1800" b="1" i="0" u="none" strike="noStrike" baseline="0" dirty="0">
                <a:latin typeface="Times New Roman" panose="02020603050405020304" pitchFamily="18" charset="0"/>
              </a:rPr>
              <a:t>SCFG</a:t>
            </a:r>
            <a:r>
              <a:rPr lang="en-IN" sz="1800" b="0" i="0" u="none" strike="noStrike" baseline="0" dirty="0">
                <a:latin typeface="Times New Roman" panose="02020603050405020304" pitchFamily="18" charset="0"/>
              </a:rPr>
              <a:t>)</a:t>
            </a:r>
          </a:p>
          <a:p>
            <a:pPr algn="l"/>
            <a:endParaRPr lang="en-IN" dirty="0"/>
          </a:p>
        </p:txBody>
      </p:sp>
      <p:pic>
        <p:nvPicPr>
          <p:cNvPr id="5" name="Picture 4">
            <a:extLst>
              <a:ext uri="{FF2B5EF4-FFF2-40B4-BE49-F238E27FC236}">
                <a16:creationId xmlns:a16="http://schemas.microsoft.com/office/drawing/2014/main" id="{B0E7E12E-6692-971A-18EA-28B455156982}"/>
              </a:ext>
            </a:extLst>
          </p:cNvPr>
          <p:cNvPicPr>
            <a:picLocks noChangeAspect="1"/>
          </p:cNvPicPr>
          <p:nvPr/>
        </p:nvPicPr>
        <p:blipFill>
          <a:blip r:embed="rId2"/>
          <a:stretch>
            <a:fillRect/>
          </a:stretch>
        </p:blipFill>
        <p:spPr>
          <a:xfrm>
            <a:off x="2112488" y="3867653"/>
            <a:ext cx="7288366" cy="2625222"/>
          </a:xfrm>
          <a:prstGeom prst="rect">
            <a:avLst/>
          </a:prstGeom>
        </p:spPr>
      </p:pic>
    </p:spTree>
    <p:extLst>
      <p:ext uri="{BB962C8B-B14F-4D97-AF65-F5344CB8AC3E}">
        <p14:creationId xmlns:p14="http://schemas.microsoft.com/office/powerpoint/2010/main" val="2343638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BE8D-E205-A443-575F-A54488F3390C}"/>
              </a:ext>
            </a:extLst>
          </p:cNvPr>
          <p:cNvSpPr>
            <a:spLocks noGrp="1"/>
          </p:cNvSpPr>
          <p:nvPr>
            <p:ph type="title"/>
          </p:nvPr>
        </p:nvSpPr>
        <p:spPr/>
        <p:txBody>
          <a:bodyPr/>
          <a:lstStyle/>
          <a:p>
            <a:r>
              <a:rPr lang="en-IN" dirty="0"/>
              <a:t>A PCFG, a probabilistic augmentation of the miniature English Grammar and Lexicon</a:t>
            </a:r>
          </a:p>
        </p:txBody>
      </p:sp>
      <p:pic>
        <p:nvPicPr>
          <p:cNvPr id="5" name="Content Placeholder 4">
            <a:extLst>
              <a:ext uri="{FF2B5EF4-FFF2-40B4-BE49-F238E27FC236}">
                <a16:creationId xmlns:a16="http://schemas.microsoft.com/office/drawing/2014/main" id="{E0243461-0A22-ECAA-459E-06CF4FA2F4F6}"/>
              </a:ext>
            </a:extLst>
          </p:cNvPr>
          <p:cNvPicPr>
            <a:picLocks noGrp="1" noChangeAspect="1"/>
          </p:cNvPicPr>
          <p:nvPr>
            <p:ph idx="1"/>
          </p:nvPr>
        </p:nvPicPr>
        <p:blipFill>
          <a:blip r:embed="rId2"/>
          <a:stretch>
            <a:fillRect/>
          </a:stretch>
        </p:blipFill>
        <p:spPr>
          <a:xfrm>
            <a:off x="1737545" y="1710647"/>
            <a:ext cx="7488648" cy="4441226"/>
          </a:xfrm>
        </p:spPr>
      </p:pic>
    </p:spTree>
    <p:extLst>
      <p:ext uri="{BB962C8B-B14F-4D97-AF65-F5344CB8AC3E}">
        <p14:creationId xmlns:p14="http://schemas.microsoft.com/office/powerpoint/2010/main" val="130961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18DE-E368-96F7-8519-41D341923475}"/>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A4CD5329-911F-084F-6C48-0B7102A50115}"/>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A probabilistic context-free grammar augments each rule in </a:t>
            </a:r>
            <a:r>
              <a:rPr lang="en-US" sz="1800" b="0" i="1" u="none" strike="noStrike" baseline="0" dirty="0">
                <a:latin typeface="Times New Roman" panose="02020603050405020304" pitchFamily="18" charset="0"/>
              </a:rPr>
              <a:t>P </a:t>
            </a:r>
            <a:r>
              <a:rPr lang="en-US" sz="1800" b="0" i="0" u="none" strike="noStrike" baseline="0" dirty="0">
                <a:latin typeface="Times New Roman" panose="02020603050405020304" pitchFamily="18" charset="0"/>
              </a:rPr>
              <a:t>with a </a:t>
            </a:r>
            <a:r>
              <a:rPr lang="en-IN" sz="1800" b="0" i="0" u="none" strike="noStrike" baseline="0" dirty="0">
                <a:latin typeface="Times New Roman" panose="02020603050405020304" pitchFamily="18" charset="0"/>
              </a:rPr>
              <a:t>conditional probability:</a:t>
            </a:r>
          </a:p>
          <a:p>
            <a:pPr marL="0" indent="0" algn="l">
              <a:buNone/>
            </a:pPr>
            <a:endParaRPr lang="en-US" sz="1800" dirty="0">
              <a:latin typeface="Times New Roman" panose="02020603050405020304" pitchFamily="18" charset="0"/>
            </a:endParaRPr>
          </a:p>
          <a:p>
            <a:pPr marL="0" indent="0" algn="l">
              <a:buNone/>
            </a:pPr>
            <a:endParaRPr lang="en-US" sz="1800" dirty="0">
              <a:latin typeface="Times New Roman" panose="02020603050405020304" pitchFamily="18" charset="0"/>
            </a:endParaRPr>
          </a:p>
          <a:p>
            <a:pPr algn="l"/>
            <a:endParaRPr lang="en-US" sz="1800" dirty="0">
              <a:latin typeface="Times New Roman" panose="02020603050405020304" pitchFamily="18" charset="0"/>
            </a:endParaRPr>
          </a:p>
          <a:p>
            <a:pPr algn="l"/>
            <a:endParaRPr lang="en-US" sz="180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 PCFG is thus a 5-tuple </a:t>
            </a:r>
            <a:r>
              <a:rPr lang="en-US" sz="1800" b="0" i="1" u="none" strike="noStrike" baseline="0" dirty="0">
                <a:latin typeface="Times New Roman" panose="02020603050405020304" pitchFamily="18" charset="0"/>
              </a:rPr>
              <a:t>G =                   </a:t>
            </a:r>
            <a:r>
              <a:rPr lang="en-US" sz="1800" b="0" i="0" u="none" strike="noStrike" baseline="0" dirty="0">
                <a:latin typeface="Times New Roman" panose="02020603050405020304" pitchFamily="18" charset="0"/>
              </a:rPr>
              <a:t>where </a:t>
            </a:r>
            <a:r>
              <a:rPr lang="en-US" sz="1800" b="0" i="1" u="none" strike="noStrike" baseline="0" dirty="0">
                <a:latin typeface="Times New Roman" panose="02020603050405020304" pitchFamily="18" charset="0"/>
              </a:rPr>
              <a:t>D </a:t>
            </a:r>
            <a:r>
              <a:rPr lang="en-US" sz="1800" b="0" i="0" u="none" strike="noStrike" baseline="0" dirty="0">
                <a:latin typeface="Times New Roman" panose="02020603050405020304" pitchFamily="18" charset="0"/>
              </a:rPr>
              <a:t>is a function assigning probabilities to each rule in </a:t>
            </a:r>
            <a:r>
              <a:rPr lang="en-US" sz="1800" b="0" i="1" u="none" strike="noStrike" baseline="0" dirty="0">
                <a:latin typeface="Times New Roman" panose="02020603050405020304" pitchFamily="18" charset="0"/>
              </a:rPr>
              <a:t>P</a:t>
            </a:r>
            <a:r>
              <a:rPr lang="en-US" sz="1800" b="0" i="0" u="none" strike="noStrike" baseline="0" dirty="0">
                <a:latin typeface="Times New Roman" panose="02020603050405020304" pitchFamily="18" charset="0"/>
              </a:rPr>
              <a:t>. </a:t>
            </a:r>
          </a:p>
          <a:p>
            <a:pPr algn="l"/>
            <a:r>
              <a:rPr lang="en-US" sz="1800" b="0" i="0" u="none" strike="noStrike" baseline="0" dirty="0">
                <a:latin typeface="Times New Roman" panose="02020603050405020304" pitchFamily="18" charset="0"/>
              </a:rPr>
              <a:t>This function expresses the probability </a:t>
            </a:r>
            <a:r>
              <a:rPr lang="en-US" sz="1800" b="0" i="1" u="none" strike="noStrike" baseline="0" dirty="0">
                <a:latin typeface="Times New Roman" panose="02020603050405020304" pitchFamily="18" charset="0"/>
              </a:rPr>
              <a:t>p </a:t>
            </a:r>
            <a:r>
              <a:rPr lang="en-US" sz="1800" b="0" i="0" u="none" strike="noStrike" baseline="0" dirty="0">
                <a:latin typeface="Times New Roman" panose="02020603050405020304" pitchFamily="18" charset="0"/>
              </a:rPr>
              <a:t>that the given nonterminal </a:t>
            </a:r>
            <a:r>
              <a:rPr lang="en-US" sz="1800" b="0" i="1" u="none" strike="noStrike" baseline="0" dirty="0">
                <a:latin typeface="Times New Roman" panose="02020603050405020304" pitchFamily="18" charset="0"/>
              </a:rPr>
              <a:t>A </a:t>
            </a:r>
            <a:r>
              <a:rPr lang="en-US" sz="1800" b="0" i="0" u="none" strike="noStrike" baseline="0" dirty="0">
                <a:latin typeface="Times New Roman" panose="02020603050405020304" pitchFamily="18" charset="0"/>
              </a:rPr>
              <a:t>will be expanded to the sequence</a:t>
            </a:r>
          </a:p>
          <a:p>
            <a:pPr algn="l"/>
            <a:r>
              <a:rPr lang="en-US" sz="1800" b="0" i="0" u="none" strike="noStrike" baseline="0" dirty="0">
                <a:latin typeface="Times New Roman" panose="02020603050405020304" pitchFamily="18" charset="0"/>
              </a:rPr>
              <a:t>It</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is often referred to as</a:t>
            </a:r>
          </a:p>
          <a:p>
            <a:pPr algn="l"/>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0D0B2-9534-50D5-0FD0-08D8A2A655E0}"/>
                  </a:ext>
                </a:extLst>
              </p:cNvPr>
              <p:cNvSpPr txBox="1"/>
              <p:nvPr/>
            </p:nvSpPr>
            <p:spPr>
              <a:xfrm>
                <a:off x="5640512" y="2974368"/>
                <a:ext cx="9610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oMath>
                  </m:oMathPara>
                </a14:m>
                <a:endParaRPr lang="en-IN" dirty="0"/>
              </a:p>
            </p:txBody>
          </p:sp>
        </mc:Choice>
        <mc:Fallback xmlns="">
          <p:sp>
            <p:nvSpPr>
              <p:cNvPr id="4" name="TextBox 3">
                <a:extLst>
                  <a:ext uri="{FF2B5EF4-FFF2-40B4-BE49-F238E27FC236}">
                    <a16:creationId xmlns:a16="http://schemas.microsoft.com/office/drawing/2014/main" id="{D130D0B2-9534-50D5-0FD0-08D8A2A655E0}"/>
                  </a:ext>
                </a:extLst>
              </p:cNvPr>
              <p:cNvSpPr txBox="1">
                <a:spLocks noRot="1" noChangeAspect="1" noMove="1" noResize="1" noEditPoints="1" noAdjustHandles="1" noChangeArrowheads="1" noChangeShapeType="1" noTextEdit="1"/>
              </p:cNvSpPr>
              <p:nvPr/>
            </p:nvSpPr>
            <p:spPr>
              <a:xfrm>
                <a:off x="5640512" y="2974368"/>
                <a:ext cx="961032" cy="276999"/>
              </a:xfrm>
              <a:prstGeom prst="rect">
                <a:avLst/>
              </a:prstGeom>
              <a:blipFill>
                <a:blip r:embed="rId2"/>
                <a:stretch>
                  <a:fillRect l="-5063" t="-4444" r="-8861" b="-37778"/>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652415B5-E661-44D5-E655-02BE3DFCCF01}"/>
              </a:ext>
            </a:extLst>
          </p:cNvPr>
          <p:cNvPicPr>
            <a:picLocks noChangeAspect="1"/>
          </p:cNvPicPr>
          <p:nvPr/>
        </p:nvPicPr>
        <p:blipFill>
          <a:blip r:embed="rId3"/>
          <a:stretch>
            <a:fillRect/>
          </a:stretch>
        </p:blipFill>
        <p:spPr>
          <a:xfrm>
            <a:off x="3957025" y="4024630"/>
            <a:ext cx="984846" cy="447146"/>
          </a:xfrm>
          <a:prstGeom prst="rect">
            <a:avLst/>
          </a:prstGeom>
        </p:spPr>
      </p:pic>
      <p:pic>
        <p:nvPicPr>
          <p:cNvPr id="8" name="Picture 7">
            <a:extLst>
              <a:ext uri="{FF2B5EF4-FFF2-40B4-BE49-F238E27FC236}">
                <a16:creationId xmlns:a16="http://schemas.microsoft.com/office/drawing/2014/main" id="{881A4CE8-4768-31B0-19F6-47E1B3C60015}"/>
              </a:ext>
            </a:extLst>
          </p:cNvPr>
          <p:cNvPicPr>
            <a:picLocks noChangeAspect="1"/>
          </p:cNvPicPr>
          <p:nvPr/>
        </p:nvPicPr>
        <p:blipFill>
          <a:blip r:embed="rId4"/>
          <a:stretch>
            <a:fillRect/>
          </a:stretch>
        </p:blipFill>
        <p:spPr>
          <a:xfrm>
            <a:off x="4144431" y="5282225"/>
            <a:ext cx="2030338" cy="1388556"/>
          </a:xfrm>
          <a:prstGeom prst="rect">
            <a:avLst/>
          </a:prstGeom>
        </p:spPr>
      </p:pic>
    </p:spTree>
    <p:extLst>
      <p:ext uri="{BB962C8B-B14F-4D97-AF65-F5344CB8AC3E}">
        <p14:creationId xmlns:p14="http://schemas.microsoft.com/office/powerpoint/2010/main" val="1966248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458C-CB91-525F-8078-26307255FA95}"/>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4A37E2EE-AA65-BFF0-C8AE-A3ADAEC2CC17}"/>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Formally this is conditional probability of a given expansion given the left-hand-side nonterminal </a:t>
            </a:r>
            <a:r>
              <a:rPr lang="en-US" sz="1800" b="0" i="1" u="none" strike="noStrike" baseline="0" dirty="0">
                <a:latin typeface="Times New Roman" panose="02020603050405020304" pitchFamily="18" charset="0"/>
              </a:rPr>
              <a:t>A</a:t>
            </a:r>
          </a:p>
          <a:p>
            <a:pPr algn="l"/>
            <a:r>
              <a:rPr lang="en-US" sz="1800" b="0" i="0" u="none" strike="noStrike" baseline="0" dirty="0">
                <a:latin typeface="Times New Roman" panose="02020603050405020304" pitchFamily="18" charset="0"/>
              </a:rPr>
              <a:t>A PCFG can be used to estimate a number of useful probabilities concerning a sentence and its parse-tree(s).</a:t>
            </a:r>
          </a:p>
          <a:p>
            <a:pPr algn="l"/>
            <a:r>
              <a:rPr lang="en-US" sz="1800" b="0" i="0" u="none" strike="noStrike" baseline="0" dirty="0">
                <a:latin typeface="Times New Roman" panose="02020603050405020304" pitchFamily="18" charset="0"/>
              </a:rPr>
              <a:t>For example a PCFG assigns a probability to each parse-tree </a:t>
            </a:r>
            <a:r>
              <a:rPr lang="en-US" sz="1800" b="0" i="1" u="none" strike="noStrike" baseline="0" dirty="0">
                <a:latin typeface="Times New Roman" panose="02020603050405020304" pitchFamily="18" charset="0"/>
              </a:rPr>
              <a:t>T </a:t>
            </a:r>
            <a:r>
              <a:rPr lang="en-US" sz="1800" b="0" i="0" u="none" strike="noStrike" baseline="0" dirty="0">
                <a:latin typeface="Times New Roman" panose="02020603050405020304" pitchFamily="18" charset="0"/>
              </a:rPr>
              <a:t>(i.e. each derivation) of a sentence </a:t>
            </a:r>
            <a:r>
              <a:rPr lang="en-US" sz="1800" b="0" i="1" u="none" strike="noStrike" baseline="0" dirty="0">
                <a:latin typeface="Times New Roman" panose="02020603050405020304" pitchFamily="18" charset="0"/>
              </a:rPr>
              <a:t>S</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 This attribute is useful in </a:t>
            </a:r>
            <a:r>
              <a:rPr lang="en-US" sz="1800" b="1" i="0" u="none" strike="noStrike" baseline="0" dirty="0">
                <a:latin typeface="Times New Roman" panose="02020603050405020304" pitchFamily="18" charset="0"/>
              </a:rPr>
              <a:t>disambiguation</a:t>
            </a:r>
            <a:r>
              <a:rPr lang="en-US" sz="1800" b="0" i="0" u="none" strike="noStrike" baseline="0" dirty="0">
                <a:latin typeface="Times New Roman" panose="02020603050405020304" pitchFamily="18" charset="0"/>
              </a:rPr>
              <a:t>. </a:t>
            </a:r>
          </a:p>
          <a:p>
            <a:pPr algn="l"/>
            <a:r>
              <a:rPr lang="en-US" sz="1800" b="0" i="0" u="none" strike="noStrike" baseline="0" dirty="0">
                <a:latin typeface="Times New Roman" panose="02020603050405020304" pitchFamily="18" charset="0"/>
              </a:rPr>
              <a:t>For example, consider the two parses of the sentence “Can you book TWA flights” (one meaning ‘Can you book flights on behalf of TWA’, and the other meaning ‘Can you book flights run by TWA’) shown in Figure </a:t>
            </a:r>
          </a:p>
          <a:p>
            <a:pPr algn="l"/>
            <a:r>
              <a:rPr lang="en-US" sz="1800" b="0" i="0" u="none" strike="noStrike" baseline="0" dirty="0">
                <a:latin typeface="Times New Roman" panose="02020603050405020304" pitchFamily="18" charset="0"/>
              </a:rPr>
              <a:t>The probability of a particular parse </a:t>
            </a:r>
            <a:r>
              <a:rPr lang="en-US" sz="1800" b="0" i="1" u="none" strike="noStrike" baseline="0" dirty="0">
                <a:latin typeface="Times New Roman" panose="02020603050405020304" pitchFamily="18" charset="0"/>
              </a:rPr>
              <a:t>T </a:t>
            </a:r>
            <a:r>
              <a:rPr lang="en-US" sz="1800" b="0" i="0" u="none" strike="noStrike" baseline="0" dirty="0">
                <a:latin typeface="Times New Roman" panose="02020603050405020304" pitchFamily="18" charset="0"/>
              </a:rPr>
              <a:t>is defined as the product of the probabilities of all the rules </a:t>
            </a:r>
            <a:r>
              <a:rPr lang="en-US" sz="1800" b="0" i="1" u="none" strike="noStrike" baseline="0" dirty="0">
                <a:latin typeface="Times New Roman" panose="02020603050405020304" pitchFamily="18" charset="0"/>
              </a:rPr>
              <a:t>r </a:t>
            </a:r>
            <a:r>
              <a:rPr lang="en-US" sz="1800" b="0" i="0" u="none" strike="noStrike" baseline="0" dirty="0">
                <a:latin typeface="Times New Roman" panose="02020603050405020304" pitchFamily="18" charset="0"/>
              </a:rPr>
              <a:t>used to expand each node </a:t>
            </a:r>
            <a:r>
              <a:rPr lang="en-US" sz="1800" b="0" i="1" u="none" strike="noStrike" baseline="0" dirty="0">
                <a:latin typeface="Times New Roman" panose="02020603050405020304" pitchFamily="18" charset="0"/>
              </a:rPr>
              <a:t>n </a:t>
            </a:r>
            <a:r>
              <a:rPr lang="en-US" sz="1800" b="0" i="0" u="none" strike="noStrike" baseline="0" dirty="0">
                <a:latin typeface="Times New Roman" panose="02020603050405020304" pitchFamily="18" charset="0"/>
              </a:rPr>
              <a:t>in the parse tree:</a:t>
            </a:r>
          </a:p>
          <a:p>
            <a:pPr algn="l"/>
            <a:endParaRPr lang="en-US" sz="1800" dirty="0">
              <a:latin typeface="Times New Roman" panose="02020603050405020304" pitchFamily="18" charset="0"/>
            </a:endParaRPr>
          </a:p>
        </p:txBody>
      </p:sp>
      <p:pic>
        <p:nvPicPr>
          <p:cNvPr id="5" name="Picture 4">
            <a:extLst>
              <a:ext uri="{FF2B5EF4-FFF2-40B4-BE49-F238E27FC236}">
                <a16:creationId xmlns:a16="http://schemas.microsoft.com/office/drawing/2014/main" id="{4FF93B9A-77C4-4A6F-340B-71303F4CF1A3}"/>
              </a:ext>
            </a:extLst>
          </p:cNvPr>
          <p:cNvPicPr>
            <a:picLocks noChangeAspect="1"/>
          </p:cNvPicPr>
          <p:nvPr/>
        </p:nvPicPr>
        <p:blipFill>
          <a:blip r:embed="rId2"/>
          <a:stretch>
            <a:fillRect/>
          </a:stretch>
        </p:blipFill>
        <p:spPr>
          <a:xfrm>
            <a:off x="3436163" y="4648845"/>
            <a:ext cx="4218083" cy="1240441"/>
          </a:xfrm>
          <a:prstGeom prst="rect">
            <a:avLst/>
          </a:prstGeom>
        </p:spPr>
      </p:pic>
    </p:spTree>
    <p:extLst>
      <p:ext uri="{BB962C8B-B14F-4D97-AF65-F5344CB8AC3E}">
        <p14:creationId xmlns:p14="http://schemas.microsoft.com/office/powerpoint/2010/main" val="1496375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83F2-C030-26B8-9011-CBE89274A8EA}"/>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B0116270-5205-4E6B-6761-7DC2EE0A6615}"/>
              </a:ext>
            </a:extLst>
          </p:cNvPr>
          <p:cNvSpPr>
            <a:spLocks noGrp="1"/>
          </p:cNvSpPr>
          <p:nvPr>
            <p:ph idx="1"/>
          </p:nvPr>
        </p:nvSpPr>
        <p:spPr/>
        <p:txBody>
          <a:bodyPr>
            <a:normAutofit/>
          </a:bodyPr>
          <a:lstStyle/>
          <a:p>
            <a:pPr algn="l"/>
            <a:r>
              <a:rPr lang="en-IN" dirty="0"/>
              <a:t>The resulting probability P(T,S) is </a:t>
            </a:r>
            <a:r>
              <a:rPr lang="en-US" sz="1800" b="0" i="0" u="none" strike="noStrike" baseline="0" dirty="0">
                <a:latin typeface="Times New Roman" panose="02020603050405020304" pitchFamily="18" charset="0"/>
              </a:rPr>
              <a:t>both the joint probability of the</a:t>
            </a:r>
          </a:p>
          <a:p>
            <a:pPr algn="l"/>
            <a:r>
              <a:rPr lang="en-US" sz="1800" b="0" i="0" u="none" strike="noStrike" baseline="0" dirty="0">
                <a:latin typeface="Times New Roman" panose="02020603050405020304" pitchFamily="18" charset="0"/>
              </a:rPr>
              <a:t>parse and the sentence, and also the probability of the parse P(T).</a:t>
            </a:r>
          </a:p>
          <a:p>
            <a:pPr algn="l"/>
            <a:r>
              <a:rPr lang="en-US" sz="1800" b="0" i="0" u="none" strike="noStrike" baseline="0" dirty="0">
                <a:latin typeface="Times New Roman" panose="02020603050405020304" pitchFamily="18" charset="0"/>
              </a:rPr>
              <a:t>First, by the definition of joint probability</a:t>
            </a:r>
            <a:endParaRPr lang="en-US" sz="1800" dirty="0">
              <a:latin typeface="Times New Roman" panose="02020603050405020304" pitchFamily="18" charset="0"/>
            </a:endParaRPr>
          </a:p>
          <a:p>
            <a:pPr algn="l"/>
            <a:endParaRPr lang="en-IN" dirty="0"/>
          </a:p>
          <a:p>
            <a:pPr algn="l"/>
            <a:r>
              <a:rPr lang="en-US" sz="1800" b="0" i="0" u="none" strike="noStrike" baseline="0" dirty="0">
                <a:latin typeface="Times New Roman" panose="02020603050405020304" pitchFamily="18" charset="0"/>
              </a:rPr>
              <a:t>But since a parse tree includes all the words of the sentence,</a:t>
            </a:r>
            <a:r>
              <a:rPr lang="en-IN" sz="1800" b="0" i="0" u="none" strike="noStrike" baseline="0" dirty="0">
                <a:latin typeface="Times New Roman" panose="02020603050405020304" pitchFamily="18" charset="0"/>
              </a:rPr>
              <a:t> P(S|T) is 1.</a:t>
            </a:r>
          </a:p>
          <a:p>
            <a:pPr algn="l"/>
            <a:r>
              <a:rPr lang="en-IN" sz="1800" b="0" i="0" u="none" strike="noStrike" baseline="0" dirty="0">
                <a:latin typeface="Times New Roman" panose="02020603050405020304" pitchFamily="18" charset="0"/>
              </a:rPr>
              <a:t>1. Thus</a:t>
            </a:r>
            <a:endParaRPr lang="en-IN" sz="1800" dirty="0">
              <a:latin typeface="Times New Roman" panose="02020603050405020304" pitchFamily="18" charset="0"/>
            </a:endParaRPr>
          </a:p>
          <a:p>
            <a:pPr algn="l"/>
            <a:endParaRPr lang="en-IN" dirty="0"/>
          </a:p>
          <a:p>
            <a:pPr algn="l"/>
            <a:r>
              <a:rPr lang="en-US" sz="1800" b="0" i="0" u="none" strike="noStrike" baseline="0" dirty="0">
                <a:latin typeface="Times New Roman" panose="02020603050405020304" pitchFamily="18" charset="0"/>
              </a:rPr>
              <a:t>The probability of each of the trees in the following figure can be computed by multiplying together each of the rules used in the derivation. </a:t>
            </a:r>
          </a:p>
          <a:p>
            <a:pPr algn="l"/>
            <a:r>
              <a:rPr lang="en-US" sz="1800" b="0" i="0" u="none" strike="noStrike" baseline="0" dirty="0">
                <a:latin typeface="Times New Roman" panose="02020603050405020304" pitchFamily="18" charset="0"/>
              </a:rPr>
              <a:t>For example, the probability of the left tree (call it </a:t>
            </a:r>
            <a:r>
              <a:rPr lang="en-US" sz="1800" b="0" i="1" u="none" strike="noStrike" baseline="0" dirty="0">
                <a:latin typeface="Times New Roman" panose="02020603050405020304" pitchFamily="18" charset="0"/>
              </a:rPr>
              <a:t>Tl</a:t>
            </a:r>
            <a:r>
              <a:rPr lang="en-US" sz="1800" b="0" i="0" u="none" strike="noStrike" baseline="0" dirty="0">
                <a:latin typeface="Times New Roman" panose="02020603050405020304" pitchFamily="18" charset="0"/>
              </a:rPr>
              <a:t>) and the right tree (12.2b or </a:t>
            </a:r>
            <a:r>
              <a:rPr lang="en-US" sz="1800" b="0" i="1" u="none" strike="noStrike" baseline="0" dirty="0">
                <a:latin typeface="Times New Roman" panose="02020603050405020304" pitchFamily="18" charset="0"/>
              </a:rPr>
              <a:t>Tr</a:t>
            </a:r>
            <a:r>
              <a:rPr lang="en-US" sz="1800" b="0" i="0" u="none" strike="noStrike" baseline="0" dirty="0">
                <a:latin typeface="Times New Roman" panose="02020603050405020304" pitchFamily="18" charset="0"/>
              </a:rPr>
              <a:t>) can be computed as follows</a:t>
            </a:r>
            <a:endParaRPr lang="en-IN" dirty="0"/>
          </a:p>
        </p:txBody>
      </p:sp>
      <p:pic>
        <p:nvPicPr>
          <p:cNvPr id="5" name="Picture 4">
            <a:extLst>
              <a:ext uri="{FF2B5EF4-FFF2-40B4-BE49-F238E27FC236}">
                <a16:creationId xmlns:a16="http://schemas.microsoft.com/office/drawing/2014/main" id="{D778D74C-3E64-89B4-D50B-52699ACB9897}"/>
              </a:ext>
            </a:extLst>
          </p:cNvPr>
          <p:cNvPicPr>
            <a:picLocks noChangeAspect="1"/>
          </p:cNvPicPr>
          <p:nvPr/>
        </p:nvPicPr>
        <p:blipFill>
          <a:blip r:embed="rId2"/>
          <a:stretch>
            <a:fillRect/>
          </a:stretch>
        </p:blipFill>
        <p:spPr>
          <a:xfrm>
            <a:off x="3788217" y="3163956"/>
            <a:ext cx="1759352" cy="293298"/>
          </a:xfrm>
          <a:prstGeom prst="rect">
            <a:avLst/>
          </a:prstGeom>
        </p:spPr>
      </p:pic>
      <p:pic>
        <p:nvPicPr>
          <p:cNvPr id="7" name="Picture 6">
            <a:extLst>
              <a:ext uri="{FF2B5EF4-FFF2-40B4-BE49-F238E27FC236}">
                <a16:creationId xmlns:a16="http://schemas.microsoft.com/office/drawing/2014/main" id="{362B018F-3BCA-667B-A55A-E3B87CB71BEC}"/>
              </a:ext>
            </a:extLst>
          </p:cNvPr>
          <p:cNvPicPr>
            <a:picLocks noChangeAspect="1"/>
          </p:cNvPicPr>
          <p:nvPr/>
        </p:nvPicPr>
        <p:blipFill>
          <a:blip r:embed="rId3"/>
          <a:stretch>
            <a:fillRect/>
          </a:stretch>
        </p:blipFill>
        <p:spPr>
          <a:xfrm>
            <a:off x="3232632" y="4223657"/>
            <a:ext cx="2314937" cy="304800"/>
          </a:xfrm>
          <a:prstGeom prst="rect">
            <a:avLst/>
          </a:prstGeom>
        </p:spPr>
      </p:pic>
    </p:spTree>
    <p:extLst>
      <p:ext uri="{BB962C8B-B14F-4D97-AF65-F5344CB8AC3E}">
        <p14:creationId xmlns:p14="http://schemas.microsoft.com/office/powerpoint/2010/main" val="294697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AB81-76C8-7CF6-6878-C89B93A57171}"/>
              </a:ext>
            </a:extLst>
          </p:cNvPr>
          <p:cNvSpPr>
            <a:spLocks noGrp="1"/>
          </p:cNvSpPr>
          <p:nvPr>
            <p:ph type="title"/>
          </p:nvPr>
        </p:nvSpPr>
        <p:spPr/>
        <p:txBody>
          <a:bodyPr>
            <a:normAutofit/>
          </a:bodyPr>
          <a:lstStyle/>
          <a:p>
            <a:r>
              <a:rPr lang="en-IN" sz="2800" b="0" i="0" u="none" strike="noStrike" baseline="0" dirty="0">
                <a:latin typeface="Times New Roman" panose="02020603050405020304" pitchFamily="18" charset="0"/>
              </a:rPr>
              <a:t>Book that flight</a:t>
            </a:r>
            <a:endParaRPr lang="en-IN" sz="2800" dirty="0"/>
          </a:p>
        </p:txBody>
      </p:sp>
      <p:sp>
        <p:nvSpPr>
          <p:cNvPr id="4" name="Content Placeholder 3">
            <a:extLst>
              <a:ext uri="{FF2B5EF4-FFF2-40B4-BE49-F238E27FC236}">
                <a16:creationId xmlns:a16="http://schemas.microsoft.com/office/drawing/2014/main" id="{D5794F55-ECF1-66EF-733C-C38936B1CA5A}"/>
              </a:ext>
            </a:extLst>
          </p:cNvPr>
          <p:cNvSpPr>
            <a:spLocks noGrp="1"/>
          </p:cNvSpPr>
          <p:nvPr>
            <p:ph sz="half" idx="1"/>
          </p:nvPr>
        </p:nvSpPr>
        <p:spPr/>
        <p:txBody>
          <a:bodyPr/>
          <a:lstStyle/>
          <a:p>
            <a:r>
              <a:rPr lang="en-IN" dirty="0"/>
              <a:t>A miniature English Grammar and Lexicon- Fig 1</a:t>
            </a:r>
          </a:p>
        </p:txBody>
      </p:sp>
      <p:sp>
        <p:nvSpPr>
          <p:cNvPr id="5" name="Content Placeholder 4">
            <a:extLst>
              <a:ext uri="{FF2B5EF4-FFF2-40B4-BE49-F238E27FC236}">
                <a16:creationId xmlns:a16="http://schemas.microsoft.com/office/drawing/2014/main" id="{26AAA2DF-E0FD-A6FD-3145-B7542A102237}"/>
              </a:ext>
            </a:extLst>
          </p:cNvPr>
          <p:cNvSpPr>
            <a:spLocks noGrp="1"/>
          </p:cNvSpPr>
          <p:nvPr>
            <p:ph sz="half" idx="2"/>
          </p:nvPr>
        </p:nvSpPr>
        <p:spPr/>
        <p:txBody>
          <a:bodyPr/>
          <a:lstStyle/>
          <a:p>
            <a:r>
              <a:rPr lang="en-IN" dirty="0"/>
              <a:t>Correct Parse Tree- Fig 2</a:t>
            </a:r>
          </a:p>
          <a:p>
            <a:endParaRPr lang="en-IN" dirty="0"/>
          </a:p>
        </p:txBody>
      </p:sp>
      <p:pic>
        <p:nvPicPr>
          <p:cNvPr id="11" name="Picture 10">
            <a:extLst>
              <a:ext uri="{FF2B5EF4-FFF2-40B4-BE49-F238E27FC236}">
                <a16:creationId xmlns:a16="http://schemas.microsoft.com/office/drawing/2014/main" id="{43083102-71AF-9325-5061-006FE46DF3FA}"/>
              </a:ext>
            </a:extLst>
          </p:cNvPr>
          <p:cNvPicPr>
            <a:picLocks noChangeAspect="1"/>
          </p:cNvPicPr>
          <p:nvPr/>
        </p:nvPicPr>
        <p:blipFill>
          <a:blip r:embed="rId2"/>
          <a:stretch>
            <a:fillRect/>
          </a:stretch>
        </p:blipFill>
        <p:spPr>
          <a:xfrm>
            <a:off x="6343890" y="2650263"/>
            <a:ext cx="5771508" cy="3092991"/>
          </a:xfrm>
          <a:prstGeom prst="rect">
            <a:avLst/>
          </a:prstGeom>
        </p:spPr>
      </p:pic>
      <p:pic>
        <p:nvPicPr>
          <p:cNvPr id="13" name="Picture 12">
            <a:extLst>
              <a:ext uri="{FF2B5EF4-FFF2-40B4-BE49-F238E27FC236}">
                <a16:creationId xmlns:a16="http://schemas.microsoft.com/office/drawing/2014/main" id="{BCFCCF27-AD40-944B-E633-E840D02B7EB8}"/>
              </a:ext>
            </a:extLst>
          </p:cNvPr>
          <p:cNvPicPr>
            <a:picLocks noChangeAspect="1"/>
          </p:cNvPicPr>
          <p:nvPr/>
        </p:nvPicPr>
        <p:blipFill>
          <a:blip r:embed="rId3"/>
          <a:stretch>
            <a:fillRect/>
          </a:stretch>
        </p:blipFill>
        <p:spPr>
          <a:xfrm>
            <a:off x="400692" y="2925597"/>
            <a:ext cx="5771508" cy="2725189"/>
          </a:xfrm>
          <a:prstGeom prst="rect">
            <a:avLst/>
          </a:prstGeom>
        </p:spPr>
      </p:pic>
    </p:spTree>
    <p:extLst>
      <p:ext uri="{BB962C8B-B14F-4D97-AF65-F5344CB8AC3E}">
        <p14:creationId xmlns:p14="http://schemas.microsoft.com/office/powerpoint/2010/main" val="88471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671C-80AD-21D2-B55C-AE4241D29B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59FC1E4-9B59-B18A-1EAD-6DAAFF35565C}"/>
              </a:ext>
            </a:extLst>
          </p:cNvPr>
          <p:cNvPicPr>
            <a:picLocks noGrp="1" noChangeAspect="1"/>
          </p:cNvPicPr>
          <p:nvPr>
            <p:ph idx="1"/>
          </p:nvPr>
        </p:nvPicPr>
        <p:blipFill>
          <a:blip r:embed="rId2"/>
          <a:stretch>
            <a:fillRect/>
          </a:stretch>
        </p:blipFill>
        <p:spPr>
          <a:xfrm>
            <a:off x="3161622" y="365125"/>
            <a:ext cx="6136490" cy="6333625"/>
          </a:xfrm>
        </p:spPr>
      </p:pic>
    </p:spTree>
    <p:extLst>
      <p:ext uri="{BB962C8B-B14F-4D97-AF65-F5344CB8AC3E}">
        <p14:creationId xmlns:p14="http://schemas.microsoft.com/office/powerpoint/2010/main" val="3278172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F5FF-4519-8F56-22C0-5C8DFEA4EF54}"/>
              </a:ext>
            </a:extLst>
          </p:cNvPr>
          <p:cNvSpPr>
            <a:spLocks noGrp="1"/>
          </p:cNvSpPr>
          <p:nvPr>
            <p:ph type="title"/>
          </p:nvPr>
        </p:nvSpPr>
        <p:spPr/>
        <p:txBody>
          <a:bodyPr/>
          <a:lstStyle/>
          <a:p>
            <a:r>
              <a:rPr lang="en-IN" dirty="0"/>
              <a:t>cntd</a:t>
            </a:r>
          </a:p>
        </p:txBody>
      </p:sp>
      <p:pic>
        <p:nvPicPr>
          <p:cNvPr id="5" name="Content Placeholder 4">
            <a:extLst>
              <a:ext uri="{FF2B5EF4-FFF2-40B4-BE49-F238E27FC236}">
                <a16:creationId xmlns:a16="http://schemas.microsoft.com/office/drawing/2014/main" id="{7CD91B34-9695-7F0C-5844-9A5E89FF661E}"/>
              </a:ext>
            </a:extLst>
          </p:cNvPr>
          <p:cNvPicPr>
            <a:picLocks noGrp="1" noChangeAspect="1"/>
          </p:cNvPicPr>
          <p:nvPr>
            <p:ph idx="1"/>
          </p:nvPr>
        </p:nvPicPr>
        <p:blipFill>
          <a:blip r:embed="rId2"/>
          <a:stretch>
            <a:fillRect/>
          </a:stretch>
        </p:blipFill>
        <p:spPr>
          <a:xfrm>
            <a:off x="2484048" y="2534189"/>
            <a:ext cx="6403098" cy="2736454"/>
          </a:xfrm>
        </p:spPr>
      </p:pic>
    </p:spTree>
    <p:extLst>
      <p:ext uri="{BB962C8B-B14F-4D97-AF65-F5344CB8AC3E}">
        <p14:creationId xmlns:p14="http://schemas.microsoft.com/office/powerpoint/2010/main" val="3675166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A08A-DA0B-7DE4-CA7B-441BDAD9E01C}"/>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BB59F3D4-D60D-81EC-0D66-1734D52B3E0A}"/>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Thus this parse would correctly be chosen by a disambiguation algorithm which selects the parse with the highest PCFG probability.</a:t>
            </a:r>
          </a:p>
          <a:p>
            <a:pPr algn="l"/>
            <a:r>
              <a:rPr lang="en-IN" sz="1800" b="0" i="0" u="none" strike="noStrike" baseline="0" dirty="0">
                <a:latin typeface="Times New Roman" panose="02020603050405020304" pitchFamily="18" charset="0"/>
              </a:rPr>
              <a:t>The disambiguation</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algorithm picks the best tree for a sentence </a:t>
            </a:r>
            <a:r>
              <a:rPr lang="en-US" sz="1800" b="0" i="1" u="none" strike="noStrike" baseline="0" dirty="0">
                <a:latin typeface="Times New Roman" panose="02020603050405020304" pitchFamily="18" charset="0"/>
              </a:rPr>
              <a:t>S </a:t>
            </a:r>
            <a:r>
              <a:rPr lang="en-US" sz="1800" b="0" i="0" u="none" strike="noStrike" baseline="0" dirty="0">
                <a:latin typeface="Times New Roman" panose="02020603050405020304" pitchFamily="18" charset="0"/>
              </a:rPr>
              <a:t>out of the set of parse trees for </a:t>
            </a:r>
            <a:r>
              <a:rPr lang="en-US" sz="1800" b="0" i="1" u="none" strike="noStrike" baseline="0" dirty="0">
                <a:latin typeface="Times New Roman" panose="02020603050405020304" pitchFamily="18" charset="0"/>
              </a:rPr>
              <a:t>S </a:t>
            </a:r>
          </a:p>
          <a:p>
            <a:pPr algn="l"/>
            <a:r>
              <a:rPr lang="en-US" sz="1800" b="0" i="0" u="none" strike="noStrike" baseline="0" dirty="0">
                <a:latin typeface="Times New Roman" panose="02020603050405020304" pitchFamily="18" charset="0"/>
              </a:rPr>
              <a:t>We want the parse tree </a:t>
            </a:r>
            <a:r>
              <a:rPr lang="en-US" sz="1800" b="0" i="1" u="none" strike="noStrike" baseline="0" dirty="0">
                <a:latin typeface="Times New Roman" panose="02020603050405020304" pitchFamily="18" charset="0"/>
              </a:rPr>
              <a:t>T </a:t>
            </a:r>
            <a:r>
              <a:rPr lang="en-US" sz="1800" b="0" i="0" u="none" strike="noStrike" baseline="0" dirty="0">
                <a:latin typeface="Times New Roman" panose="02020603050405020304" pitchFamily="18" charset="0"/>
              </a:rPr>
              <a:t>which is most likely </a:t>
            </a:r>
            <a:r>
              <a:rPr lang="en-IN" sz="1800" b="0" i="0" u="none" strike="noStrike" baseline="0" dirty="0">
                <a:latin typeface="Times New Roman" panose="02020603050405020304" pitchFamily="18" charset="0"/>
              </a:rPr>
              <a:t>given the sentence </a:t>
            </a:r>
            <a:r>
              <a:rPr lang="en-IN" sz="1800" b="0" i="1" u="none" strike="noStrike" baseline="0" dirty="0">
                <a:latin typeface="Times New Roman" panose="02020603050405020304" pitchFamily="18" charset="0"/>
              </a:rPr>
              <a:t>S</a:t>
            </a:r>
            <a:r>
              <a:rPr lang="en-IN" sz="1800" b="0" i="0" u="none" strike="noStrike" baseline="0" dirty="0">
                <a:latin typeface="Times New Roman" panose="02020603050405020304" pitchFamily="18" charset="0"/>
              </a:rPr>
              <a:t>.</a:t>
            </a:r>
          </a:p>
          <a:p>
            <a:pPr algn="l"/>
            <a:endParaRPr lang="en-IN" sz="180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Furthermore, since we showed above that</a:t>
            </a:r>
            <a:r>
              <a:rPr lang="en-US" sz="1800" dirty="0">
                <a:latin typeface="Times New Roman" panose="02020603050405020304" pitchFamily="18" charset="0"/>
              </a:rPr>
              <a:t> P(T,S)=P(T) </a:t>
            </a:r>
            <a:r>
              <a:rPr lang="en-IN" sz="1800" b="0" i="0" u="none" strike="noStrike" baseline="0" dirty="0">
                <a:latin typeface="Times New Roman" panose="02020603050405020304" pitchFamily="18" charset="0"/>
              </a:rPr>
              <a:t>the final </a:t>
            </a:r>
            <a:r>
              <a:rPr lang="en-US" sz="1800" b="0" i="0" u="none" strike="noStrike" baseline="0" dirty="0">
                <a:latin typeface="Times New Roman" panose="02020603050405020304" pitchFamily="18" charset="0"/>
              </a:rPr>
              <a:t>equation for choosing the most likely parse simplifies to choosing the parse </a:t>
            </a:r>
            <a:r>
              <a:rPr lang="en-IN" sz="1800" b="0" i="0" u="none" strike="noStrike" baseline="0" dirty="0">
                <a:latin typeface="Times New Roman" panose="02020603050405020304" pitchFamily="18" charset="0"/>
              </a:rPr>
              <a:t>with the highest probability:</a:t>
            </a:r>
            <a:endParaRPr lang="en-IN" dirty="0"/>
          </a:p>
        </p:txBody>
      </p:sp>
      <p:pic>
        <p:nvPicPr>
          <p:cNvPr id="5" name="Picture 4">
            <a:extLst>
              <a:ext uri="{FF2B5EF4-FFF2-40B4-BE49-F238E27FC236}">
                <a16:creationId xmlns:a16="http://schemas.microsoft.com/office/drawing/2014/main" id="{80BF7DE7-F813-8545-907D-9DA6ACB8B582}"/>
              </a:ext>
            </a:extLst>
          </p:cNvPr>
          <p:cNvPicPr>
            <a:picLocks noChangeAspect="1"/>
          </p:cNvPicPr>
          <p:nvPr/>
        </p:nvPicPr>
        <p:blipFill>
          <a:blip r:embed="rId2"/>
          <a:stretch>
            <a:fillRect/>
          </a:stretch>
        </p:blipFill>
        <p:spPr>
          <a:xfrm>
            <a:off x="4627705" y="3346806"/>
            <a:ext cx="2307351" cy="803953"/>
          </a:xfrm>
          <a:prstGeom prst="rect">
            <a:avLst/>
          </a:prstGeom>
        </p:spPr>
      </p:pic>
      <p:pic>
        <p:nvPicPr>
          <p:cNvPr id="7" name="Picture 6">
            <a:extLst>
              <a:ext uri="{FF2B5EF4-FFF2-40B4-BE49-F238E27FC236}">
                <a16:creationId xmlns:a16="http://schemas.microsoft.com/office/drawing/2014/main" id="{47B711EB-5F9B-859F-17BC-95DAC4D064AE}"/>
              </a:ext>
            </a:extLst>
          </p:cNvPr>
          <p:cNvPicPr>
            <a:picLocks noChangeAspect="1"/>
          </p:cNvPicPr>
          <p:nvPr/>
        </p:nvPicPr>
        <p:blipFill>
          <a:blip r:embed="rId3"/>
          <a:stretch>
            <a:fillRect/>
          </a:stretch>
        </p:blipFill>
        <p:spPr>
          <a:xfrm>
            <a:off x="4758797" y="5206494"/>
            <a:ext cx="2045165" cy="670325"/>
          </a:xfrm>
          <a:prstGeom prst="rect">
            <a:avLst/>
          </a:prstGeom>
        </p:spPr>
      </p:pic>
    </p:spTree>
    <p:extLst>
      <p:ext uri="{BB962C8B-B14F-4D97-AF65-F5344CB8AC3E}">
        <p14:creationId xmlns:p14="http://schemas.microsoft.com/office/powerpoint/2010/main" val="4130873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9727-CF51-1D54-0B8A-36C0CFD520A4}"/>
              </a:ext>
            </a:extLst>
          </p:cNvPr>
          <p:cNvSpPr>
            <a:spLocks noGrp="1"/>
          </p:cNvSpPr>
          <p:nvPr>
            <p:ph type="title"/>
          </p:nvPr>
        </p:nvSpPr>
        <p:spPr/>
        <p:txBody>
          <a:bodyPr/>
          <a:lstStyle/>
          <a:p>
            <a:r>
              <a:rPr lang="en-IN" dirty="0"/>
              <a:t>Lexicalized PCFG</a:t>
            </a:r>
          </a:p>
        </p:txBody>
      </p:sp>
      <p:sp>
        <p:nvSpPr>
          <p:cNvPr id="3" name="Content Placeholder 2">
            <a:extLst>
              <a:ext uri="{FF2B5EF4-FFF2-40B4-BE49-F238E27FC236}">
                <a16:creationId xmlns:a16="http://schemas.microsoft.com/office/drawing/2014/main" id="{A00FC516-45E2-1292-ABAF-FC255DA8F015}"/>
              </a:ext>
            </a:extLst>
          </p:cNvPr>
          <p:cNvSpPr>
            <a:spLocks noGrp="1"/>
          </p:cNvSpPr>
          <p:nvPr>
            <p:ph idx="1"/>
          </p:nvPr>
        </p:nvSpPr>
        <p:spPr/>
        <p:txBody>
          <a:bodyPr/>
          <a:lstStyle/>
          <a:p>
            <a:r>
              <a:rPr lang="en-IN" dirty="0"/>
              <a:t>Lexicalization of a tree bank</a:t>
            </a:r>
          </a:p>
          <a:p>
            <a:r>
              <a:rPr lang="en-IN" dirty="0"/>
              <a:t>Lexicalized Context free grammars</a:t>
            </a:r>
          </a:p>
          <a:p>
            <a:r>
              <a:rPr lang="en-IN" dirty="0"/>
              <a:t>Parameterization in lexicalized context free grammars</a:t>
            </a:r>
          </a:p>
        </p:txBody>
      </p:sp>
    </p:spTree>
    <p:extLst>
      <p:ext uri="{BB962C8B-B14F-4D97-AF65-F5344CB8AC3E}">
        <p14:creationId xmlns:p14="http://schemas.microsoft.com/office/powerpoint/2010/main" val="2138819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6377-B1D0-B96B-0F8F-307E5111EEBC}"/>
              </a:ext>
            </a:extLst>
          </p:cNvPr>
          <p:cNvSpPr>
            <a:spLocks noGrp="1"/>
          </p:cNvSpPr>
          <p:nvPr>
            <p:ph type="title"/>
          </p:nvPr>
        </p:nvSpPr>
        <p:spPr/>
        <p:txBody>
          <a:bodyPr/>
          <a:lstStyle/>
          <a:p>
            <a:r>
              <a:rPr lang="en-IN" dirty="0"/>
              <a:t>Heads in Context Free Rules</a:t>
            </a:r>
          </a:p>
        </p:txBody>
      </p:sp>
      <p:pic>
        <p:nvPicPr>
          <p:cNvPr id="5" name="Content Placeholder 4">
            <a:extLst>
              <a:ext uri="{FF2B5EF4-FFF2-40B4-BE49-F238E27FC236}">
                <a16:creationId xmlns:a16="http://schemas.microsoft.com/office/drawing/2014/main" id="{C6A5EB85-B29B-F76F-FE6A-64E7F610218F}"/>
              </a:ext>
            </a:extLst>
          </p:cNvPr>
          <p:cNvPicPr>
            <a:picLocks noGrp="1" noChangeAspect="1"/>
          </p:cNvPicPr>
          <p:nvPr>
            <p:ph idx="1"/>
          </p:nvPr>
        </p:nvPicPr>
        <p:blipFill rotWithShape="1">
          <a:blip r:embed="rId2"/>
          <a:srcRect t="17782"/>
          <a:stretch/>
        </p:blipFill>
        <p:spPr>
          <a:xfrm>
            <a:off x="1373165" y="2156671"/>
            <a:ext cx="7370289" cy="3577601"/>
          </a:xfrm>
        </p:spPr>
      </p:pic>
    </p:spTree>
    <p:extLst>
      <p:ext uri="{BB962C8B-B14F-4D97-AF65-F5344CB8AC3E}">
        <p14:creationId xmlns:p14="http://schemas.microsoft.com/office/powerpoint/2010/main" val="306711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FB4-BD19-0223-DB2D-FA29E9BBA6F1}"/>
              </a:ext>
            </a:extLst>
          </p:cNvPr>
          <p:cNvSpPr>
            <a:spLocks noGrp="1"/>
          </p:cNvSpPr>
          <p:nvPr>
            <p:ph type="title"/>
          </p:nvPr>
        </p:nvSpPr>
        <p:spPr/>
        <p:txBody>
          <a:bodyPr/>
          <a:lstStyle/>
          <a:p>
            <a:r>
              <a:rPr lang="en-IN" dirty="0"/>
              <a:t>More about Heads</a:t>
            </a:r>
          </a:p>
        </p:txBody>
      </p:sp>
      <p:pic>
        <p:nvPicPr>
          <p:cNvPr id="5" name="Content Placeholder 4">
            <a:extLst>
              <a:ext uri="{FF2B5EF4-FFF2-40B4-BE49-F238E27FC236}">
                <a16:creationId xmlns:a16="http://schemas.microsoft.com/office/drawing/2014/main" id="{8F9F466B-A55C-9303-A778-F22B702E71DB}"/>
              </a:ext>
            </a:extLst>
          </p:cNvPr>
          <p:cNvPicPr>
            <a:picLocks noGrp="1" noChangeAspect="1"/>
          </p:cNvPicPr>
          <p:nvPr>
            <p:ph idx="1"/>
          </p:nvPr>
        </p:nvPicPr>
        <p:blipFill>
          <a:blip r:embed="rId2"/>
          <a:stretch>
            <a:fillRect/>
          </a:stretch>
        </p:blipFill>
        <p:spPr>
          <a:xfrm>
            <a:off x="2513103" y="1825625"/>
            <a:ext cx="7165793" cy="4351338"/>
          </a:xfrm>
        </p:spPr>
      </p:pic>
    </p:spTree>
    <p:extLst>
      <p:ext uri="{BB962C8B-B14F-4D97-AF65-F5344CB8AC3E}">
        <p14:creationId xmlns:p14="http://schemas.microsoft.com/office/powerpoint/2010/main" val="473938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043C-8ED8-7E8A-0F5C-B160825A535A}"/>
              </a:ext>
            </a:extLst>
          </p:cNvPr>
          <p:cNvSpPr>
            <a:spLocks noGrp="1"/>
          </p:cNvSpPr>
          <p:nvPr>
            <p:ph type="title"/>
          </p:nvPr>
        </p:nvSpPr>
        <p:spPr>
          <a:xfrm>
            <a:off x="838200" y="395947"/>
            <a:ext cx="10515600" cy="1325563"/>
          </a:xfrm>
        </p:spPr>
        <p:txBody>
          <a:bodyPr/>
          <a:lstStyle/>
          <a:p>
            <a:r>
              <a:rPr lang="en-IN" dirty="0"/>
              <a:t>Rules which recover heads: An example for NPs </a:t>
            </a:r>
          </a:p>
        </p:txBody>
      </p:sp>
      <p:pic>
        <p:nvPicPr>
          <p:cNvPr id="5" name="Content Placeholder 4">
            <a:extLst>
              <a:ext uri="{FF2B5EF4-FFF2-40B4-BE49-F238E27FC236}">
                <a16:creationId xmlns:a16="http://schemas.microsoft.com/office/drawing/2014/main" id="{A9628F7E-C2A4-6FE6-F7F1-0AA05BB3CDA4}"/>
              </a:ext>
            </a:extLst>
          </p:cNvPr>
          <p:cNvPicPr>
            <a:picLocks noGrp="1" noChangeAspect="1"/>
          </p:cNvPicPr>
          <p:nvPr>
            <p:ph idx="1"/>
          </p:nvPr>
        </p:nvPicPr>
        <p:blipFill>
          <a:blip r:embed="rId2"/>
          <a:stretch>
            <a:fillRect/>
          </a:stretch>
        </p:blipFill>
        <p:spPr>
          <a:xfrm>
            <a:off x="2073094" y="1815350"/>
            <a:ext cx="6659939" cy="4862851"/>
          </a:xfrm>
        </p:spPr>
      </p:pic>
    </p:spTree>
    <p:extLst>
      <p:ext uri="{BB962C8B-B14F-4D97-AF65-F5344CB8AC3E}">
        <p14:creationId xmlns:p14="http://schemas.microsoft.com/office/powerpoint/2010/main" val="1874775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F4FC-A561-8E22-2E3D-CB0D0CFD6A54}"/>
              </a:ext>
            </a:extLst>
          </p:cNvPr>
          <p:cNvSpPr>
            <a:spLocks noGrp="1"/>
          </p:cNvSpPr>
          <p:nvPr>
            <p:ph type="title"/>
          </p:nvPr>
        </p:nvSpPr>
        <p:spPr/>
        <p:txBody>
          <a:bodyPr/>
          <a:lstStyle/>
          <a:p>
            <a:r>
              <a:rPr lang="en-IN" dirty="0"/>
              <a:t>Rules which recover heads: An example for VPs </a:t>
            </a:r>
          </a:p>
        </p:txBody>
      </p:sp>
      <p:pic>
        <p:nvPicPr>
          <p:cNvPr id="5" name="Content Placeholder 4">
            <a:extLst>
              <a:ext uri="{FF2B5EF4-FFF2-40B4-BE49-F238E27FC236}">
                <a16:creationId xmlns:a16="http://schemas.microsoft.com/office/drawing/2014/main" id="{763F9DE2-D6F0-8E63-A7D1-F2520D6F2543}"/>
              </a:ext>
            </a:extLst>
          </p:cNvPr>
          <p:cNvPicPr>
            <a:picLocks noGrp="1" noChangeAspect="1"/>
          </p:cNvPicPr>
          <p:nvPr>
            <p:ph idx="1"/>
          </p:nvPr>
        </p:nvPicPr>
        <p:blipFill>
          <a:blip r:embed="rId2"/>
          <a:stretch>
            <a:fillRect/>
          </a:stretch>
        </p:blipFill>
        <p:spPr>
          <a:xfrm>
            <a:off x="2596970" y="2140648"/>
            <a:ext cx="6998060" cy="3721291"/>
          </a:xfrm>
        </p:spPr>
      </p:pic>
    </p:spTree>
    <p:extLst>
      <p:ext uri="{BB962C8B-B14F-4D97-AF65-F5344CB8AC3E}">
        <p14:creationId xmlns:p14="http://schemas.microsoft.com/office/powerpoint/2010/main" val="2383013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374B-2650-89C9-BD37-8A2B9D372CD9}"/>
              </a:ext>
            </a:extLst>
          </p:cNvPr>
          <p:cNvSpPr>
            <a:spLocks noGrp="1"/>
          </p:cNvSpPr>
          <p:nvPr>
            <p:ph type="title"/>
          </p:nvPr>
        </p:nvSpPr>
        <p:spPr/>
        <p:txBody>
          <a:bodyPr/>
          <a:lstStyle/>
          <a:p>
            <a:r>
              <a:rPr lang="en-IN" dirty="0"/>
              <a:t>Adding Headwords to Trees</a:t>
            </a:r>
          </a:p>
        </p:txBody>
      </p:sp>
      <p:pic>
        <p:nvPicPr>
          <p:cNvPr id="5" name="Content Placeholder 4">
            <a:extLst>
              <a:ext uri="{FF2B5EF4-FFF2-40B4-BE49-F238E27FC236}">
                <a16:creationId xmlns:a16="http://schemas.microsoft.com/office/drawing/2014/main" id="{F5E351D3-709A-3BAD-3E1B-289DBB81F384}"/>
              </a:ext>
            </a:extLst>
          </p:cNvPr>
          <p:cNvPicPr>
            <a:picLocks noGrp="1" noChangeAspect="1"/>
          </p:cNvPicPr>
          <p:nvPr>
            <p:ph idx="1"/>
          </p:nvPr>
        </p:nvPicPr>
        <p:blipFill>
          <a:blip r:embed="rId2"/>
          <a:stretch>
            <a:fillRect/>
          </a:stretch>
        </p:blipFill>
        <p:spPr>
          <a:xfrm>
            <a:off x="2219738" y="1731784"/>
            <a:ext cx="7294131" cy="5167312"/>
          </a:xfrm>
        </p:spPr>
      </p:pic>
    </p:spTree>
    <p:extLst>
      <p:ext uri="{BB962C8B-B14F-4D97-AF65-F5344CB8AC3E}">
        <p14:creationId xmlns:p14="http://schemas.microsoft.com/office/powerpoint/2010/main" val="2302601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9936-5C8C-6E1B-DA6B-A95B5BF9ACF2}"/>
              </a:ext>
            </a:extLst>
          </p:cNvPr>
          <p:cNvSpPr>
            <a:spLocks noGrp="1"/>
          </p:cNvSpPr>
          <p:nvPr>
            <p:ph type="title"/>
          </p:nvPr>
        </p:nvSpPr>
        <p:spPr/>
        <p:txBody>
          <a:bodyPr/>
          <a:lstStyle/>
          <a:p>
            <a:r>
              <a:rPr lang="en-IN" dirty="0"/>
              <a:t>Adding Headwords to Trees-cntd</a:t>
            </a:r>
          </a:p>
        </p:txBody>
      </p:sp>
      <p:pic>
        <p:nvPicPr>
          <p:cNvPr id="5" name="Content Placeholder 4">
            <a:extLst>
              <a:ext uri="{FF2B5EF4-FFF2-40B4-BE49-F238E27FC236}">
                <a16:creationId xmlns:a16="http://schemas.microsoft.com/office/drawing/2014/main" id="{632C943C-A90F-59D7-8B1D-6553375099A2}"/>
              </a:ext>
            </a:extLst>
          </p:cNvPr>
          <p:cNvPicPr>
            <a:picLocks noGrp="1" noChangeAspect="1"/>
          </p:cNvPicPr>
          <p:nvPr>
            <p:ph idx="1"/>
          </p:nvPr>
        </p:nvPicPr>
        <p:blipFill rotWithShape="1">
          <a:blip r:embed="rId2"/>
          <a:srcRect t="8809"/>
          <a:stretch/>
        </p:blipFill>
        <p:spPr>
          <a:xfrm>
            <a:off x="1503714" y="1345914"/>
            <a:ext cx="8040978" cy="5342562"/>
          </a:xfrm>
        </p:spPr>
      </p:pic>
    </p:spTree>
    <p:extLst>
      <p:ext uri="{BB962C8B-B14F-4D97-AF65-F5344CB8AC3E}">
        <p14:creationId xmlns:p14="http://schemas.microsoft.com/office/powerpoint/2010/main" val="290719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6EF9-16EA-E1AE-52FB-7E3958C8CBC2}"/>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834632CC-B5B6-9009-06E1-099CB2502A6B}"/>
              </a:ext>
            </a:extLst>
          </p:cNvPr>
          <p:cNvSpPr>
            <a:spLocks noGrp="1"/>
          </p:cNvSpPr>
          <p:nvPr>
            <p:ph idx="1"/>
          </p:nvPr>
        </p:nvSpPr>
        <p:spPr/>
        <p:txBody>
          <a:bodyPr>
            <a:normAutofit/>
          </a:bodyPr>
          <a:lstStyle/>
          <a:p>
            <a:pPr algn="just"/>
            <a:r>
              <a:rPr lang="en-US" sz="2400" b="0" i="0" u="none" strike="noStrike" baseline="0" dirty="0">
                <a:latin typeface="Times New Roman" panose="02020603050405020304" pitchFamily="18" charset="0"/>
              </a:rPr>
              <a:t>The goal of a parsing search is to find all trees whose root is the start symbol </a:t>
            </a:r>
            <a:r>
              <a:rPr lang="en-US" sz="2400" b="0" i="1" u="none" strike="noStrike" baseline="0" dirty="0">
                <a:latin typeface="Times New Roman" panose="02020603050405020304" pitchFamily="18" charset="0"/>
              </a:rPr>
              <a:t>S</a:t>
            </a:r>
            <a:r>
              <a:rPr lang="en-US" sz="2400" b="0" i="0" u="none" strike="noStrike" baseline="0" dirty="0">
                <a:latin typeface="Times New Roman" panose="02020603050405020304" pitchFamily="18" charset="0"/>
              </a:rPr>
              <a:t>, which cover exactly the words in the input. </a:t>
            </a:r>
          </a:p>
          <a:p>
            <a:pPr algn="just"/>
            <a:r>
              <a:rPr lang="en-US" sz="2400" dirty="0">
                <a:latin typeface="Times New Roman" panose="02020603050405020304" pitchFamily="18" charset="0"/>
              </a:rPr>
              <a:t>T</a:t>
            </a:r>
            <a:r>
              <a:rPr lang="en-US" sz="2400" b="0" i="0" u="none" strike="noStrike" baseline="0" dirty="0">
                <a:latin typeface="Times New Roman" panose="02020603050405020304" pitchFamily="18" charset="0"/>
              </a:rPr>
              <a:t>he final parse tree, it must have one root, which must be the start symbol </a:t>
            </a:r>
            <a:r>
              <a:rPr lang="en-US" sz="2400" b="0" i="1" u="none" strike="noStrike" baseline="0" dirty="0">
                <a:latin typeface="Times New Roman" panose="02020603050405020304" pitchFamily="18" charset="0"/>
              </a:rPr>
              <a:t>S</a:t>
            </a:r>
            <a:r>
              <a:rPr lang="en-US" sz="2400" dirty="0">
                <a:latin typeface="Times New Roman" panose="02020603050405020304" pitchFamily="18" charset="0"/>
              </a:rPr>
              <a:t> and </a:t>
            </a:r>
            <a:r>
              <a:rPr lang="en-US" sz="2400" b="0" i="0" u="none" strike="noStrike" baseline="0" dirty="0">
                <a:latin typeface="Times New Roman" panose="02020603050405020304" pitchFamily="18" charset="0"/>
              </a:rPr>
              <a:t>there must be three leaves, and they must be the words </a:t>
            </a:r>
            <a:r>
              <a:rPr lang="en-US" sz="2400" b="0" i="1" u="none" strike="noStrike" baseline="0" dirty="0">
                <a:latin typeface="Times New Roman" panose="02020603050405020304" pitchFamily="18" charset="0"/>
              </a:rPr>
              <a:t>book</a:t>
            </a:r>
            <a:r>
              <a:rPr lang="en-US" sz="2400" b="0" i="0" u="none" strike="noStrike" baseline="0" dirty="0">
                <a:latin typeface="Times New Roman" panose="02020603050405020304" pitchFamily="18" charset="0"/>
              </a:rPr>
              <a:t>, </a:t>
            </a:r>
            <a:r>
              <a:rPr lang="en-US" sz="2400" b="0" i="1" u="none" strike="noStrike" baseline="0" dirty="0">
                <a:latin typeface="Times New Roman" panose="02020603050405020304" pitchFamily="18" charset="0"/>
              </a:rPr>
              <a:t>that</a:t>
            </a:r>
            <a:r>
              <a:rPr lang="en-US" sz="2400" b="0" i="0" u="none" strike="noStrike" baseline="0" dirty="0">
                <a:latin typeface="Times New Roman" panose="02020603050405020304" pitchFamily="18" charset="0"/>
              </a:rPr>
              <a:t>, and </a:t>
            </a:r>
            <a:r>
              <a:rPr lang="en-US" sz="2400" b="0" i="1" u="none" strike="noStrike" baseline="0" dirty="0">
                <a:latin typeface="Times New Roman" panose="02020603050405020304" pitchFamily="18" charset="0"/>
              </a:rPr>
              <a:t>flight</a:t>
            </a:r>
            <a:endParaRPr lang="en-IN" sz="2400" dirty="0"/>
          </a:p>
          <a:p>
            <a:pPr algn="just"/>
            <a:r>
              <a:rPr lang="en-US" sz="2400" b="0" i="0" u="none" strike="noStrike" baseline="0" dirty="0">
                <a:latin typeface="Times New Roman" panose="02020603050405020304" pitchFamily="18" charset="0"/>
              </a:rPr>
              <a:t>There are clearly two kinds of constraints that should help guide the search</a:t>
            </a:r>
          </a:p>
          <a:p>
            <a:pPr algn="just"/>
            <a:r>
              <a:rPr lang="en-US" sz="2400" b="0" i="0" u="none" strike="noStrike" baseline="0" dirty="0">
                <a:latin typeface="Times New Roman" panose="02020603050405020304" pitchFamily="18" charset="0"/>
              </a:rPr>
              <a:t> One kind of constraint comes from the data, i.e. the input sentence itself</a:t>
            </a:r>
          </a:p>
          <a:p>
            <a:pPr algn="just"/>
            <a:r>
              <a:rPr lang="en-US" sz="2400" b="0" i="0" u="none" strike="noStrike" baseline="0" dirty="0">
                <a:latin typeface="Times New Roman" panose="02020603050405020304" pitchFamily="18" charset="0"/>
              </a:rPr>
              <a:t> The second kind of constraint comes from the grammar</a:t>
            </a:r>
          </a:p>
          <a:p>
            <a:pPr algn="just"/>
            <a:r>
              <a:rPr lang="en-US" sz="2400" b="0" i="0" u="none" strike="noStrike" baseline="0" dirty="0">
                <a:latin typeface="Times New Roman" panose="02020603050405020304" pitchFamily="18" charset="0"/>
              </a:rPr>
              <a:t>These two constraints give rise to the two search strategies underlying most parsers: </a:t>
            </a:r>
            <a:r>
              <a:rPr lang="en-US" sz="2400" b="1" i="0" u="none" strike="noStrike" baseline="0" dirty="0">
                <a:latin typeface="Times New Roman" panose="02020603050405020304" pitchFamily="18" charset="0"/>
              </a:rPr>
              <a:t>top-down </a:t>
            </a:r>
            <a:r>
              <a:rPr lang="en-US" sz="2400" b="0" i="0" u="none" strike="noStrike" baseline="0" dirty="0">
                <a:latin typeface="Times New Roman" panose="02020603050405020304" pitchFamily="18" charset="0"/>
              </a:rPr>
              <a:t>or </a:t>
            </a:r>
            <a:r>
              <a:rPr lang="en-US" sz="2400" b="1" i="0" u="none" strike="noStrike" baseline="0" dirty="0">
                <a:latin typeface="Times New Roman" panose="02020603050405020304" pitchFamily="18" charset="0"/>
              </a:rPr>
              <a:t>goal-directed search </a:t>
            </a:r>
            <a:r>
              <a:rPr lang="en-US" sz="2400" b="0" i="0" u="none" strike="noStrike" baseline="0" dirty="0">
                <a:latin typeface="Times New Roman" panose="02020603050405020304" pitchFamily="18" charset="0"/>
              </a:rPr>
              <a:t>and </a:t>
            </a:r>
            <a:r>
              <a:rPr lang="en-US" sz="2400" b="1" i="0" u="none" strike="noStrike" baseline="0" dirty="0">
                <a:latin typeface="Times New Roman" panose="02020603050405020304" pitchFamily="18" charset="0"/>
              </a:rPr>
              <a:t>bottom-up </a:t>
            </a:r>
            <a:r>
              <a:rPr lang="en-IN" sz="2400" b="0" i="0" u="none" strike="noStrike" baseline="0" dirty="0">
                <a:latin typeface="Times New Roman" panose="02020603050405020304" pitchFamily="18" charset="0"/>
              </a:rPr>
              <a:t>or </a:t>
            </a:r>
            <a:r>
              <a:rPr lang="en-IN" sz="2400" b="1" i="0" u="none" strike="noStrike" baseline="0" dirty="0">
                <a:latin typeface="Times New Roman" panose="02020603050405020304" pitchFamily="18" charset="0"/>
              </a:rPr>
              <a:t>data-directed search</a:t>
            </a:r>
            <a:r>
              <a:rPr lang="en-IN" sz="2400" b="0" i="0" u="none" strike="noStrike" baseline="0" dirty="0">
                <a:latin typeface="Times New Roman" panose="02020603050405020304" pitchFamily="18" charset="0"/>
              </a:rPr>
              <a:t>.</a:t>
            </a:r>
            <a:endParaRPr lang="en-US" sz="24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933534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7DEA-6DA8-50A9-7E81-79E78AAA2FD5}"/>
              </a:ext>
            </a:extLst>
          </p:cNvPr>
          <p:cNvSpPr>
            <a:spLocks noGrp="1"/>
          </p:cNvSpPr>
          <p:nvPr>
            <p:ph type="title"/>
          </p:nvPr>
        </p:nvSpPr>
        <p:spPr/>
        <p:txBody>
          <a:bodyPr/>
          <a:lstStyle/>
          <a:p>
            <a:r>
              <a:rPr lang="en-IN" dirty="0"/>
              <a:t>Chomsky Normal Form</a:t>
            </a:r>
          </a:p>
        </p:txBody>
      </p:sp>
      <p:pic>
        <p:nvPicPr>
          <p:cNvPr id="5" name="Content Placeholder 4">
            <a:extLst>
              <a:ext uri="{FF2B5EF4-FFF2-40B4-BE49-F238E27FC236}">
                <a16:creationId xmlns:a16="http://schemas.microsoft.com/office/drawing/2014/main" id="{EE4CFF98-C9C4-E131-5BD1-AF25995851FB}"/>
              </a:ext>
            </a:extLst>
          </p:cNvPr>
          <p:cNvPicPr>
            <a:picLocks noGrp="1" noChangeAspect="1"/>
          </p:cNvPicPr>
          <p:nvPr>
            <p:ph idx="1"/>
          </p:nvPr>
        </p:nvPicPr>
        <p:blipFill>
          <a:blip r:embed="rId2"/>
          <a:stretch>
            <a:fillRect/>
          </a:stretch>
        </p:blipFill>
        <p:spPr>
          <a:xfrm>
            <a:off x="2261829" y="1825625"/>
            <a:ext cx="7668341" cy="4351338"/>
          </a:xfrm>
        </p:spPr>
      </p:pic>
    </p:spTree>
    <p:extLst>
      <p:ext uri="{BB962C8B-B14F-4D97-AF65-F5344CB8AC3E}">
        <p14:creationId xmlns:p14="http://schemas.microsoft.com/office/powerpoint/2010/main" val="3357777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B0DD-2B25-5E3C-F415-0B668C84DF86}"/>
              </a:ext>
            </a:extLst>
          </p:cNvPr>
          <p:cNvSpPr>
            <a:spLocks noGrp="1"/>
          </p:cNvSpPr>
          <p:nvPr>
            <p:ph type="title"/>
          </p:nvPr>
        </p:nvSpPr>
        <p:spPr/>
        <p:txBody>
          <a:bodyPr/>
          <a:lstStyle/>
          <a:p>
            <a:r>
              <a:rPr lang="en-IN" dirty="0"/>
              <a:t>Lexicalized Context Free Grammars in Chomsky Normal Form</a:t>
            </a:r>
          </a:p>
        </p:txBody>
      </p:sp>
      <p:pic>
        <p:nvPicPr>
          <p:cNvPr id="5" name="Content Placeholder 4">
            <a:extLst>
              <a:ext uri="{FF2B5EF4-FFF2-40B4-BE49-F238E27FC236}">
                <a16:creationId xmlns:a16="http://schemas.microsoft.com/office/drawing/2014/main" id="{4A24376D-E078-91FE-5E45-5EADF926946A}"/>
              </a:ext>
            </a:extLst>
          </p:cNvPr>
          <p:cNvPicPr>
            <a:picLocks noGrp="1" noChangeAspect="1"/>
          </p:cNvPicPr>
          <p:nvPr>
            <p:ph idx="1"/>
          </p:nvPr>
        </p:nvPicPr>
        <p:blipFill>
          <a:blip r:embed="rId2"/>
          <a:stretch>
            <a:fillRect/>
          </a:stretch>
        </p:blipFill>
        <p:spPr>
          <a:xfrm>
            <a:off x="2079418" y="1892985"/>
            <a:ext cx="8033163" cy="4216617"/>
          </a:xfrm>
        </p:spPr>
      </p:pic>
    </p:spTree>
    <p:extLst>
      <p:ext uri="{BB962C8B-B14F-4D97-AF65-F5344CB8AC3E}">
        <p14:creationId xmlns:p14="http://schemas.microsoft.com/office/powerpoint/2010/main" val="466767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F44C-A89E-8829-703C-FB78A9B923E3}"/>
              </a:ext>
            </a:extLst>
          </p:cNvPr>
          <p:cNvSpPr>
            <a:spLocks noGrp="1"/>
          </p:cNvSpPr>
          <p:nvPr>
            <p:ph type="title"/>
          </p:nvPr>
        </p:nvSpPr>
        <p:spPr/>
        <p:txBody>
          <a:bodyPr/>
          <a:lstStyle/>
          <a:p>
            <a:r>
              <a:rPr lang="en-IN" dirty="0"/>
              <a:t>An Example</a:t>
            </a:r>
          </a:p>
        </p:txBody>
      </p:sp>
      <p:pic>
        <p:nvPicPr>
          <p:cNvPr id="5" name="Content Placeholder 4">
            <a:extLst>
              <a:ext uri="{FF2B5EF4-FFF2-40B4-BE49-F238E27FC236}">
                <a16:creationId xmlns:a16="http://schemas.microsoft.com/office/drawing/2014/main" id="{F2D9B011-3D4D-5079-F329-EE25CAD8346B}"/>
              </a:ext>
            </a:extLst>
          </p:cNvPr>
          <p:cNvPicPr>
            <a:picLocks noGrp="1" noChangeAspect="1"/>
          </p:cNvPicPr>
          <p:nvPr>
            <p:ph idx="1"/>
          </p:nvPr>
        </p:nvPicPr>
        <p:blipFill rotWithShape="1">
          <a:blip r:embed="rId2"/>
          <a:srcRect l="2433" t="34261" r="-2433" b="-9325"/>
          <a:stretch/>
        </p:blipFill>
        <p:spPr>
          <a:xfrm>
            <a:off x="2091959" y="2969230"/>
            <a:ext cx="5912154" cy="3060243"/>
          </a:xfrm>
        </p:spPr>
      </p:pic>
    </p:spTree>
    <p:extLst>
      <p:ext uri="{BB962C8B-B14F-4D97-AF65-F5344CB8AC3E}">
        <p14:creationId xmlns:p14="http://schemas.microsoft.com/office/powerpoint/2010/main" val="3488257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F948-5C59-BD20-00B0-FCE452794F6F}"/>
              </a:ext>
            </a:extLst>
          </p:cNvPr>
          <p:cNvSpPr>
            <a:spLocks noGrp="1"/>
          </p:cNvSpPr>
          <p:nvPr>
            <p:ph type="title"/>
          </p:nvPr>
        </p:nvSpPr>
        <p:spPr/>
        <p:txBody>
          <a:bodyPr/>
          <a:lstStyle/>
          <a:p>
            <a:r>
              <a:rPr lang="en-IN" dirty="0"/>
              <a:t>Parameters in Lexicalized PCFG</a:t>
            </a:r>
          </a:p>
        </p:txBody>
      </p:sp>
      <p:pic>
        <p:nvPicPr>
          <p:cNvPr id="5" name="Content Placeholder 4">
            <a:extLst>
              <a:ext uri="{FF2B5EF4-FFF2-40B4-BE49-F238E27FC236}">
                <a16:creationId xmlns:a16="http://schemas.microsoft.com/office/drawing/2014/main" id="{CE377BF4-5681-124A-A5F7-8B6FF2B082FE}"/>
              </a:ext>
            </a:extLst>
          </p:cNvPr>
          <p:cNvPicPr>
            <a:picLocks noGrp="1" noChangeAspect="1"/>
          </p:cNvPicPr>
          <p:nvPr>
            <p:ph idx="1"/>
          </p:nvPr>
        </p:nvPicPr>
        <p:blipFill>
          <a:blip r:embed="rId2"/>
          <a:stretch>
            <a:fillRect/>
          </a:stretch>
        </p:blipFill>
        <p:spPr>
          <a:xfrm>
            <a:off x="3089120" y="2461340"/>
            <a:ext cx="6013759" cy="3079908"/>
          </a:xfrm>
        </p:spPr>
      </p:pic>
    </p:spTree>
    <p:extLst>
      <p:ext uri="{BB962C8B-B14F-4D97-AF65-F5344CB8AC3E}">
        <p14:creationId xmlns:p14="http://schemas.microsoft.com/office/powerpoint/2010/main" val="3564182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ADB7-9668-07B0-D8AF-F40FD18FD5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D6DFCF-4EE0-4845-56E7-175AC05365B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02436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B359-A162-CE45-8D77-3793BC0CD88C}"/>
              </a:ext>
            </a:extLst>
          </p:cNvPr>
          <p:cNvSpPr>
            <a:spLocks noGrp="1"/>
          </p:cNvSpPr>
          <p:nvPr>
            <p:ph type="title"/>
          </p:nvPr>
        </p:nvSpPr>
        <p:spPr/>
        <p:txBody>
          <a:bodyPr/>
          <a:lstStyle/>
          <a:p>
            <a:r>
              <a:rPr lang="en-IN" dirty="0"/>
              <a:t>Top Down Parsing</a:t>
            </a:r>
          </a:p>
        </p:txBody>
      </p:sp>
      <p:sp>
        <p:nvSpPr>
          <p:cNvPr id="3" name="Content Placeholder 2">
            <a:extLst>
              <a:ext uri="{FF2B5EF4-FFF2-40B4-BE49-F238E27FC236}">
                <a16:creationId xmlns:a16="http://schemas.microsoft.com/office/drawing/2014/main" id="{6ADF1871-5F66-CD04-BFDB-06B0247EA22D}"/>
              </a:ext>
            </a:extLst>
          </p:cNvPr>
          <p:cNvSpPr>
            <a:spLocks noGrp="1"/>
          </p:cNvSpPr>
          <p:nvPr>
            <p:ph idx="1"/>
          </p:nvPr>
        </p:nvSpPr>
        <p:spPr>
          <a:xfrm>
            <a:off x="838200" y="1243172"/>
            <a:ext cx="10515600" cy="5614827"/>
          </a:xfrm>
        </p:spPr>
        <p:txBody>
          <a:bodyPr/>
          <a:lstStyle/>
          <a:p>
            <a:pPr algn="l"/>
            <a:r>
              <a:rPr lang="en-US" sz="2000" b="0" i="0" u="none" strike="noStrike" baseline="0" dirty="0">
                <a:latin typeface="Times New Roman" panose="02020603050405020304" pitchFamily="18" charset="0"/>
              </a:rPr>
              <a:t>A </a:t>
            </a:r>
            <a:r>
              <a:rPr lang="en-US" sz="2000" b="1" i="0" u="none" strike="noStrike" baseline="0" dirty="0">
                <a:latin typeface="Times New Roman" panose="02020603050405020304" pitchFamily="18" charset="0"/>
              </a:rPr>
              <a:t>top-down </a:t>
            </a:r>
            <a:r>
              <a:rPr lang="en-US" sz="2000" b="0" i="0" u="none" strike="noStrike" baseline="0" dirty="0">
                <a:latin typeface="Times New Roman" panose="02020603050405020304" pitchFamily="18" charset="0"/>
              </a:rPr>
              <a:t>parser searches for a parse tree by trying to build from the root node </a:t>
            </a:r>
            <a:r>
              <a:rPr lang="en-US" sz="2000" b="0" i="1" u="none" strike="noStrike" baseline="0" dirty="0">
                <a:latin typeface="Times New Roman" panose="02020603050405020304" pitchFamily="18" charset="0"/>
              </a:rPr>
              <a:t>S </a:t>
            </a:r>
            <a:r>
              <a:rPr lang="en-US" sz="2000" b="0" i="0" u="none" strike="noStrike" baseline="0" dirty="0">
                <a:latin typeface="Times New Roman" panose="02020603050405020304" pitchFamily="18" charset="0"/>
              </a:rPr>
              <a:t>down to the leaves.</a:t>
            </a:r>
          </a:p>
          <a:p>
            <a:pPr algn="l"/>
            <a:r>
              <a:rPr lang="en-US" sz="2000" b="0" i="0" u="none" strike="noStrike" baseline="0" dirty="0">
                <a:latin typeface="Times New Roman" panose="02020603050405020304" pitchFamily="18" charset="0"/>
              </a:rPr>
              <a:t> The algorithm starts by assuming the input can be derived by the designated start symbol </a:t>
            </a:r>
            <a:r>
              <a:rPr lang="en-US" sz="2000" b="0" i="1" u="none" strike="noStrike" baseline="0" dirty="0">
                <a:latin typeface="Times New Roman" panose="02020603050405020304" pitchFamily="18" charset="0"/>
              </a:rPr>
              <a:t>S</a:t>
            </a:r>
            <a:r>
              <a:rPr lang="en-US" sz="2000" b="0" i="0" u="none" strike="noStrike" baseline="0" dirty="0">
                <a:latin typeface="Times New Roman" panose="02020603050405020304" pitchFamily="18" charset="0"/>
              </a:rPr>
              <a:t>.</a:t>
            </a:r>
          </a:p>
          <a:p>
            <a:pPr algn="l"/>
            <a:r>
              <a:rPr lang="en-US" sz="2000" b="0" i="0" u="none" strike="noStrike" baseline="0" dirty="0">
                <a:latin typeface="Times New Roman" panose="02020603050405020304" pitchFamily="18" charset="0"/>
              </a:rPr>
              <a:t> The next step is to find the tops of all trees which can start with </a:t>
            </a:r>
            <a:r>
              <a:rPr lang="en-US" sz="2000" b="0" i="1" u="none" strike="noStrike" baseline="0" dirty="0">
                <a:latin typeface="Times New Roman" panose="02020603050405020304" pitchFamily="18" charset="0"/>
              </a:rPr>
              <a:t>S</a:t>
            </a:r>
            <a:r>
              <a:rPr lang="en-US" sz="2000" b="0" i="0" u="none" strike="noStrike" baseline="0" dirty="0">
                <a:latin typeface="Times New Roman" panose="02020603050405020304" pitchFamily="18" charset="0"/>
              </a:rPr>
              <a:t>, by looking for all the grammar rules with </a:t>
            </a:r>
            <a:r>
              <a:rPr lang="en-US" sz="2000" b="0" i="1" u="none" strike="noStrike" baseline="0" dirty="0">
                <a:latin typeface="Times New Roman" panose="02020603050405020304" pitchFamily="18" charset="0"/>
              </a:rPr>
              <a:t>S </a:t>
            </a:r>
            <a:r>
              <a:rPr lang="en-US" sz="2000" b="0" i="0" u="none" strike="noStrike" baseline="0" dirty="0">
                <a:latin typeface="Times New Roman" panose="02020603050405020304" pitchFamily="18" charset="0"/>
              </a:rPr>
              <a:t>on the left-hand side. In the grammar in Figure A, there are three rules that expand </a:t>
            </a:r>
            <a:r>
              <a:rPr lang="en-US" sz="2000" b="0" i="1" u="none" strike="noStrike" baseline="0" dirty="0">
                <a:latin typeface="Times New Roman" panose="02020603050405020304" pitchFamily="18" charset="0"/>
              </a:rPr>
              <a:t>S</a:t>
            </a:r>
            <a:r>
              <a:rPr lang="en-US" sz="2000" b="0" i="0" u="none" strike="noStrike" baseline="0" dirty="0">
                <a:latin typeface="Times New Roman" panose="02020603050405020304" pitchFamily="18" charset="0"/>
              </a:rPr>
              <a:t>, so the second </a:t>
            </a:r>
            <a:r>
              <a:rPr lang="en-US" sz="2000" b="1" i="0" u="none" strike="noStrike" baseline="0" dirty="0">
                <a:latin typeface="Times New Roman" panose="02020603050405020304" pitchFamily="18" charset="0"/>
              </a:rPr>
              <a:t>ply</a:t>
            </a:r>
            <a:r>
              <a:rPr lang="en-US" sz="2000" b="0" i="0" u="none" strike="noStrike" baseline="0" dirty="0">
                <a:latin typeface="Times New Roman" panose="02020603050405020304" pitchFamily="18" charset="0"/>
              </a:rPr>
              <a:t>, or level, of the search space in Figure 3 has three partial </a:t>
            </a:r>
            <a:r>
              <a:rPr lang="en-IN" sz="2000" b="0" i="0" u="none" strike="noStrike" baseline="0" dirty="0">
                <a:latin typeface="Times New Roman" panose="02020603050405020304" pitchFamily="18" charset="0"/>
              </a:rPr>
              <a:t>trees</a:t>
            </a:r>
          </a:p>
          <a:p>
            <a:pPr algn="l"/>
            <a:endParaRPr lang="en-IN" dirty="0"/>
          </a:p>
        </p:txBody>
      </p:sp>
      <p:pic>
        <p:nvPicPr>
          <p:cNvPr id="5" name="Picture 4">
            <a:extLst>
              <a:ext uri="{FF2B5EF4-FFF2-40B4-BE49-F238E27FC236}">
                <a16:creationId xmlns:a16="http://schemas.microsoft.com/office/drawing/2014/main" id="{477AB035-43EC-F615-49FD-2CDE8491A90F}"/>
              </a:ext>
            </a:extLst>
          </p:cNvPr>
          <p:cNvPicPr>
            <a:picLocks noChangeAspect="1"/>
          </p:cNvPicPr>
          <p:nvPr/>
        </p:nvPicPr>
        <p:blipFill>
          <a:blip r:embed="rId2"/>
          <a:stretch>
            <a:fillRect/>
          </a:stretch>
        </p:blipFill>
        <p:spPr>
          <a:xfrm>
            <a:off x="3025716" y="3429000"/>
            <a:ext cx="6518976" cy="3429000"/>
          </a:xfrm>
          <a:prstGeom prst="rect">
            <a:avLst/>
          </a:prstGeom>
        </p:spPr>
      </p:pic>
      <p:sp>
        <p:nvSpPr>
          <p:cNvPr id="9" name="TextBox 8">
            <a:extLst>
              <a:ext uri="{FF2B5EF4-FFF2-40B4-BE49-F238E27FC236}">
                <a16:creationId xmlns:a16="http://schemas.microsoft.com/office/drawing/2014/main" id="{EECAD1E9-3339-9A39-BC0D-EB6D272E1DD5}"/>
              </a:ext>
            </a:extLst>
          </p:cNvPr>
          <p:cNvSpPr txBox="1"/>
          <p:nvPr/>
        </p:nvSpPr>
        <p:spPr>
          <a:xfrm>
            <a:off x="9908139" y="5143500"/>
            <a:ext cx="1126305" cy="369332"/>
          </a:xfrm>
          <a:prstGeom prst="rect">
            <a:avLst/>
          </a:prstGeom>
          <a:noFill/>
        </p:spPr>
        <p:txBody>
          <a:bodyPr wrap="square" rtlCol="0">
            <a:spAutoFit/>
          </a:bodyPr>
          <a:lstStyle/>
          <a:p>
            <a:r>
              <a:rPr lang="en-IN" dirty="0"/>
              <a:t>Figure 3</a:t>
            </a:r>
          </a:p>
        </p:txBody>
      </p:sp>
    </p:spTree>
    <p:extLst>
      <p:ext uri="{BB962C8B-B14F-4D97-AF65-F5344CB8AC3E}">
        <p14:creationId xmlns:p14="http://schemas.microsoft.com/office/powerpoint/2010/main" val="331157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D63D-D8C0-0539-9CEF-BB8522184966}"/>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4D6FC092-C9EC-9D8A-E345-03F546796CAE}"/>
              </a:ext>
            </a:extLst>
          </p:cNvPr>
          <p:cNvSpPr>
            <a:spLocks noGrp="1"/>
          </p:cNvSpPr>
          <p:nvPr>
            <p:ph idx="1"/>
          </p:nvPr>
        </p:nvSpPr>
        <p:spPr/>
        <p:txBody>
          <a:bodyPr>
            <a:normAutofit/>
          </a:bodyPr>
          <a:lstStyle/>
          <a:p>
            <a:pPr algn="just"/>
            <a:r>
              <a:rPr lang="en-US" sz="2400" b="0" i="0" u="none" strike="noStrike" baseline="0" dirty="0">
                <a:latin typeface="Times New Roman" panose="02020603050405020304" pitchFamily="18" charset="0"/>
              </a:rPr>
              <a:t>We next expand the constituents in these three new trees, just as we originally expanded </a:t>
            </a:r>
            <a:r>
              <a:rPr lang="en-US" sz="2400" b="0" i="1" u="none" strike="noStrike" baseline="0" dirty="0">
                <a:latin typeface="Times New Roman" panose="02020603050405020304" pitchFamily="18" charset="0"/>
              </a:rPr>
              <a:t>S</a:t>
            </a:r>
            <a:r>
              <a:rPr lang="en-US" sz="2400" b="0" i="0" u="none" strike="noStrike" baseline="0" dirty="0">
                <a:latin typeface="Times New Roman" panose="02020603050405020304" pitchFamily="18" charset="0"/>
              </a:rPr>
              <a:t>.</a:t>
            </a:r>
          </a:p>
          <a:p>
            <a:pPr algn="just"/>
            <a:r>
              <a:rPr lang="en-US" sz="2400" b="0" i="0" u="none" strike="noStrike" baseline="0" dirty="0">
                <a:latin typeface="Times New Roman" panose="02020603050405020304" pitchFamily="18" charset="0"/>
              </a:rPr>
              <a:t> The first tree tells us to expect an </a:t>
            </a:r>
            <a:r>
              <a:rPr lang="en-US" sz="2400" b="0" i="1" u="none" strike="noStrike" baseline="0" dirty="0">
                <a:latin typeface="Times New Roman" panose="02020603050405020304" pitchFamily="18" charset="0"/>
              </a:rPr>
              <a:t>NP </a:t>
            </a:r>
            <a:r>
              <a:rPr lang="en-US" sz="2400" b="0" i="0" u="none" strike="noStrike" baseline="0" dirty="0">
                <a:latin typeface="Times New Roman" panose="02020603050405020304" pitchFamily="18" charset="0"/>
              </a:rPr>
              <a:t>followed by a </a:t>
            </a:r>
            <a:r>
              <a:rPr lang="en-US" sz="2400" b="0" i="1" u="none" strike="noStrike" baseline="0" dirty="0">
                <a:latin typeface="Times New Roman" panose="02020603050405020304" pitchFamily="18" charset="0"/>
              </a:rPr>
              <a:t>VP</a:t>
            </a:r>
            <a:r>
              <a:rPr lang="en-US" sz="2400" b="0" i="0" u="none" strike="noStrike" baseline="0" dirty="0">
                <a:latin typeface="Times New Roman" panose="02020603050405020304" pitchFamily="18" charset="0"/>
              </a:rPr>
              <a:t>, the second expects an </a:t>
            </a:r>
            <a:r>
              <a:rPr lang="en-US" sz="2400" b="0" i="1" u="none" strike="noStrike" baseline="0" dirty="0">
                <a:latin typeface="Times New Roman" panose="02020603050405020304" pitchFamily="18" charset="0"/>
              </a:rPr>
              <a:t>Aux </a:t>
            </a:r>
            <a:r>
              <a:rPr lang="en-US" sz="2400" b="0" i="0" u="none" strike="noStrike" baseline="0" dirty="0">
                <a:latin typeface="Times New Roman" panose="02020603050405020304" pitchFamily="18" charset="0"/>
              </a:rPr>
              <a:t>followed by an </a:t>
            </a:r>
            <a:r>
              <a:rPr lang="en-US" sz="2400" b="0" i="1" u="none" strike="noStrike" baseline="0" dirty="0">
                <a:latin typeface="Times New Roman" panose="02020603050405020304" pitchFamily="18" charset="0"/>
              </a:rPr>
              <a:t>NP </a:t>
            </a:r>
            <a:r>
              <a:rPr lang="en-US" sz="2400" b="0" i="0" u="none" strike="noStrike" baseline="0" dirty="0">
                <a:latin typeface="Times New Roman" panose="02020603050405020304" pitchFamily="18" charset="0"/>
              </a:rPr>
              <a:t>and a </a:t>
            </a:r>
            <a:r>
              <a:rPr lang="en-US" sz="2400" b="0" i="1" u="none" strike="noStrike" baseline="0" dirty="0">
                <a:latin typeface="Times New Roman" panose="02020603050405020304" pitchFamily="18" charset="0"/>
              </a:rPr>
              <a:t>VP</a:t>
            </a:r>
            <a:r>
              <a:rPr lang="en-US" sz="2400" b="0" i="0" u="none" strike="noStrike" baseline="0" dirty="0">
                <a:latin typeface="Times New Roman" panose="02020603050405020304" pitchFamily="18" charset="0"/>
              </a:rPr>
              <a:t>, and the third a </a:t>
            </a:r>
            <a:r>
              <a:rPr lang="en-US" sz="2400" b="0" i="1" u="none" strike="noStrike" baseline="0" dirty="0">
                <a:latin typeface="Times New Roman" panose="02020603050405020304" pitchFamily="18" charset="0"/>
              </a:rPr>
              <a:t>VP </a:t>
            </a:r>
            <a:r>
              <a:rPr lang="en-US" sz="2400" b="0" i="0" u="none" strike="noStrike" baseline="0" dirty="0">
                <a:latin typeface="Times New Roman" panose="02020603050405020304" pitchFamily="18" charset="0"/>
              </a:rPr>
              <a:t>by itself. </a:t>
            </a:r>
          </a:p>
          <a:p>
            <a:pPr algn="just"/>
            <a:r>
              <a:rPr lang="en-IN" sz="2400" b="0" i="0" u="none" strike="noStrike" baseline="0" dirty="0">
                <a:latin typeface="Times New Roman" panose="02020603050405020304" pitchFamily="18" charset="0"/>
              </a:rPr>
              <a:t>Trees are grown </a:t>
            </a:r>
            <a:r>
              <a:rPr lang="en-US" sz="2400" b="0" i="0" u="none" strike="noStrike" baseline="0" dirty="0">
                <a:latin typeface="Times New Roman" panose="02020603050405020304" pitchFamily="18" charset="0"/>
              </a:rPr>
              <a:t>downward until they eventually reach the part-of-speech categories at the bottom of the tree</a:t>
            </a:r>
          </a:p>
          <a:p>
            <a:pPr algn="just"/>
            <a:r>
              <a:rPr lang="en-US" sz="2400" b="0" i="0" u="none" strike="noStrike" baseline="0" dirty="0">
                <a:latin typeface="Times New Roman" panose="02020603050405020304" pitchFamily="18" charset="0"/>
              </a:rPr>
              <a:t>At this point, trees whose leaves fail to match all the words in the input can be rejected, leaving behind those trees that represent </a:t>
            </a:r>
            <a:r>
              <a:rPr lang="en-IN" sz="2400" b="0" i="0" u="none" strike="noStrike" baseline="0" dirty="0">
                <a:latin typeface="Times New Roman" panose="02020603050405020304" pitchFamily="18" charset="0"/>
              </a:rPr>
              <a:t>successful parses.</a:t>
            </a:r>
          </a:p>
          <a:p>
            <a:pPr algn="just"/>
            <a:r>
              <a:rPr lang="en-US" sz="2400" b="0" i="0" u="none" strike="noStrike" baseline="0" dirty="0">
                <a:latin typeface="Times New Roman" panose="02020603050405020304" pitchFamily="18" charset="0"/>
              </a:rPr>
              <a:t>In Figure 3, only the 5th parse tree (the one which has expanded </a:t>
            </a:r>
            <a:r>
              <a:rPr lang="en-IN" sz="2400" b="0" i="0" u="none" strike="noStrike" baseline="0" dirty="0">
                <a:latin typeface="Times New Roman" panose="02020603050405020304" pitchFamily="18" charset="0"/>
              </a:rPr>
              <a:t>the rule </a:t>
            </a:r>
            <a:r>
              <a:rPr lang="en-IN" sz="2400" b="0" i="1" u="none" strike="noStrike" baseline="0" dirty="0">
                <a:latin typeface="Times New Roman" panose="02020603050405020304" pitchFamily="18" charset="0"/>
              </a:rPr>
              <a:t>VP</a:t>
            </a:r>
            <a:r>
              <a:rPr lang="en-IN" sz="2400" i="1" dirty="0">
                <a:latin typeface="Times New Roman" panose="02020603050405020304" pitchFamily="18" charset="0"/>
              </a:rPr>
              <a:t> -&gt;Verb </a:t>
            </a:r>
            <a:r>
              <a:rPr lang="en-US" sz="2400" b="0" i="1" u="none" strike="noStrike" baseline="0" dirty="0">
                <a:latin typeface="Times New Roman" panose="02020603050405020304" pitchFamily="18" charset="0"/>
              </a:rPr>
              <a:t>NP</a:t>
            </a:r>
            <a:r>
              <a:rPr lang="en-US" sz="2400" b="0" i="0" u="none" strike="noStrike" baseline="0" dirty="0">
                <a:latin typeface="Times New Roman" panose="02020603050405020304" pitchFamily="18" charset="0"/>
              </a:rPr>
              <a:t>) will eventually match the input sentence </a:t>
            </a:r>
            <a:r>
              <a:rPr lang="en-US" sz="2400" b="0" i="1" u="none" strike="noStrike" baseline="0" dirty="0">
                <a:latin typeface="Times New Roman" panose="02020603050405020304" pitchFamily="18" charset="0"/>
              </a:rPr>
              <a:t>Book that </a:t>
            </a:r>
            <a:r>
              <a:rPr lang="en-IN" sz="2400" b="0" i="1" u="none" strike="noStrike" baseline="0" dirty="0">
                <a:latin typeface="Times New Roman" panose="02020603050405020304" pitchFamily="18" charset="0"/>
              </a:rPr>
              <a:t>flight</a:t>
            </a:r>
            <a:endParaRPr lang="en-US" sz="24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61742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F0D5-B04A-1D5C-DA06-4A33DCACE84F}"/>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Bottom-Up Parsing</a:t>
            </a:r>
            <a:endParaRPr lang="en-IN" sz="2800" dirty="0"/>
          </a:p>
        </p:txBody>
      </p:sp>
      <p:sp>
        <p:nvSpPr>
          <p:cNvPr id="3" name="Content Placeholder 2">
            <a:extLst>
              <a:ext uri="{FF2B5EF4-FFF2-40B4-BE49-F238E27FC236}">
                <a16:creationId xmlns:a16="http://schemas.microsoft.com/office/drawing/2014/main" id="{595842E0-405B-A065-3B6C-4BF09AA0DF80}"/>
              </a:ext>
            </a:extLst>
          </p:cNvPr>
          <p:cNvSpPr>
            <a:spLocks noGrp="1"/>
          </p:cNvSpPr>
          <p:nvPr>
            <p:ph idx="1"/>
          </p:nvPr>
        </p:nvSpPr>
        <p:spPr/>
        <p:txBody>
          <a:bodyPr/>
          <a:lstStyle/>
          <a:p>
            <a:pPr algn="l"/>
            <a:r>
              <a:rPr lang="en-IN" sz="1800" b="0" i="0" u="none" strike="noStrike" baseline="0" dirty="0">
                <a:latin typeface="Times New Roman" panose="02020603050405020304" pitchFamily="18" charset="0"/>
              </a:rPr>
              <a:t>In bottom-up parsing, the </a:t>
            </a:r>
            <a:r>
              <a:rPr lang="en-US" sz="1800" b="0" i="0" u="none" strike="noStrike" baseline="0" dirty="0">
                <a:latin typeface="Times New Roman" panose="02020603050405020304" pitchFamily="18" charset="0"/>
              </a:rPr>
              <a:t>parser starts with the words of the input, and tries to build trees from the words up, again by applying rules from the grammar one at a time</a:t>
            </a:r>
          </a:p>
          <a:p>
            <a:pPr algn="l"/>
            <a:r>
              <a:rPr lang="en-US" sz="1800" b="0" i="0" u="none" strike="noStrike" baseline="0" dirty="0">
                <a:latin typeface="Times New Roman" panose="02020603050405020304" pitchFamily="18" charset="0"/>
              </a:rPr>
              <a:t>The</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parse is successful if the parser succeeds in building a tree rooted in the start symbol </a:t>
            </a:r>
            <a:r>
              <a:rPr lang="en-US" sz="1800" b="0" i="1" u="none" strike="noStrike" baseline="0" dirty="0">
                <a:latin typeface="Times New Roman" panose="02020603050405020304" pitchFamily="18" charset="0"/>
              </a:rPr>
              <a:t>S </a:t>
            </a:r>
            <a:r>
              <a:rPr lang="en-US" sz="1800" b="0" i="0" u="none" strike="noStrike" baseline="0" dirty="0">
                <a:latin typeface="Times New Roman" panose="02020603050405020304" pitchFamily="18" charset="0"/>
              </a:rPr>
              <a:t>that covers all of the input</a:t>
            </a:r>
          </a:p>
          <a:p>
            <a:pPr algn="l"/>
            <a:r>
              <a:rPr lang="en-US" sz="1800" b="0" i="0" u="none" strike="noStrike" baseline="0" dirty="0">
                <a:latin typeface="Times New Roman" panose="02020603050405020304" pitchFamily="18" charset="0"/>
              </a:rPr>
              <a:t>Figure 4 show the bottom-up search space, beginning with the sentence </a:t>
            </a:r>
            <a:r>
              <a:rPr lang="en-US" sz="1800" b="0" i="1" u="none" strike="noStrike" baseline="0" dirty="0">
                <a:latin typeface="Times New Roman" panose="02020603050405020304" pitchFamily="18" charset="0"/>
              </a:rPr>
              <a:t>Book that flight</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The parser begins by looking up each word (</a:t>
            </a:r>
            <a:r>
              <a:rPr lang="en-US" sz="1800" b="0" i="1" u="none" strike="noStrike" baseline="0" dirty="0">
                <a:latin typeface="Times New Roman" panose="02020603050405020304" pitchFamily="18" charset="0"/>
              </a:rPr>
              <a:t>book</a:t>
            </a:r>
            <a:r>
              <a:rPr lang="en-US" sz="1800" b="0" i="0" u="none" strike="noStrike" baseline="0" dirty="0">
                <a:latin typeface="Times New Roman" panose="02020603050405020304" pitchFamily="18" charset="0"/>
              </a:rPr>
              <a:t>, </a:t>
            </a:r>
            <a:r>
              <a:rPr lang="en-US" sz="1800" b="0" i="1" u="none" strike="noStrike" baseline="0" dirty="0">
                <a:latin typeface="Times New Roman" panose="02020603050405020304" pitchFamily="18" charset="0"/>
              </a:rPr>
              <a:t>that</a:t>
            </a:r>
            <a:r>
              <a:rPr lang="en-US" sz="1800" b="0" i="0" u="none" strike="noStrike" baseline="0" dirty="0">
                <a:latin typeface="Times New Roman" panose="02020603050405020304" pitchFamily="18" charset="0"/>
              </a:rPr>
              <a:t>, and </a:t>
            </a:r>
            <a:r>
              <a:rPr lang="en-US" sz="1800" b="0" i="1" u="none" strike="noStrike" baseline="0" dirty="0">
                <a:latin typeface="Times New Roman" panose="02020603050405020304" pitchFamily="18" charset="0"/>
              </a:rPr>
              <a:t>flight</a:t>
            </a:r>
            <a:r>
              <a:rPr lang="en-US" sz="1800" b="0" i="0" u="none" strike="noStrike" baseline="0" dirty="0">
                <a:latin typeface="Times New Roman" panose="02020603050405020304" pitchFamily="18" charset="0"/>
              </a:rPr>
              <a:t>) in the lexicon and building three partial trees with the part of speech for each word</a:t>
            </a:r>
          </a:p>
          <a:p>
            <a:pPr algn="l"/>
            <a:r>
              <a:rPr lang="en-US" sz="1800" b="0" i="0" u="none" strike="noStrike" baseline="0" dirty="0">
                <a:latin typeface="Times New Roman" panose="02020603050405020304" pitchFamily="18" charset="0"/>
              </a:rPr>
              <a:t>But the word </a:t>
            </a:r>
            <a:r>
              <a:rPr lang="en-US" sz="1800" b="0" i="1" u="none" strike="noStrike" baseline="0" dirty="0">
                <a:latin typeface="Times New Roman" panose="02020603050405020304" pitchFamily="18" charset="0"/>
              </a:rPr>
              <a:t>book </a:t>
            </a:r>
            <a:r>
              <a:rPr lang="en-US" sz="1800" b="0" i="0" u="none" strike="noStrike" baseline="0" dirty="0">
                <a:latin typeface="Times New Roman" panose="02020603050405020304" pitchFamily="18" charset="0"/>
              </a:rPr>
              <a:t>is ambiguous; it can be a noun or a verb. </a:t>
            </a:r>
          </a:p>
          <a:p>
            <a:pPr algn="l"/>
            <a:r>
              <a:rPr lang="en-US" sz="1800" b="0" i="0" u="none" strike="noStrike" baseline="0" dirty="0">
                <a:latin typeface="Times New Roman" panose="02020603050405020304" pitchFamily="18" charset="0"/>
              </a:rPr>
              <a:t>Thus the parser must consider two possible sets of trees. </a:t>
            </a:r>
          </a:p>
          <a:p>
            <a:pPr algn="l"/>
            <a:r>
              <a:rPr lang="en-US" sz="1800" b="0" i="0" u="none" strike="noStrike" baseline="0" dirty="0">
                <a:latin typeface="Times New Roman" panose="02020603050405020304" pitchFamily="18" charset="0"/>
              </a:rPr>
              <a:t>The first two plies in Figure 10.4 show this initial bifurcation of the search space.</a:t>
            </a:r>
            <a:endParaRPr lang="en-IN" dirty="0"/>
          </a:p>
        </p:txBody>
      </p:sp>
    </p:spTree>
    <p:extLst>
      <p:ext uri="{BB962C8B-B14F-4D97-AF65-F5344CB8AC3E}">
        <p14:creationId xmlns:p14="http://schemas.microsoft.com/office/powerpoint/2010/main" val="72406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14ED-9405-649B-0DE3-171D70F0F7C6}"/>
              </a:ext>
            </a:extLst>
          </p:cNvPr>
          <p:cNvSpPr>
            <a:spLocks noGrp="1"/>
          </p:cNvSpPr>
          <p:nvPr>
            <p:ph type="title"/>
          </p:nvPr>
        </p:nvSpPr>
        <p:spPr/>
        <p:txBody>
          <a:bodyPr/>
          <a:lstStyle/>
          <a:p>
            <a:r>
              <a:rPr lang="en-IN" dirty="0"/>
              <a:t>Bottom up Search Space for the sentence </a:t>
            </a:r>
            <a:r>
              <a:rPr lang="en-IN" i="1" dirty="0">
                <a:solidFill>
                  <a:srgbClr val="FF0000"/>
                </a:solidFill>
              </a:rPr>
              <a:t>Book that flight</a:t>
            </a:r>
          </a:p>
        </p:txBody>
      </p:sp>
      <p:pic>
        <p:nvPicPr>
          <p:cNvPr id="5" name="Content Placeholder 4">
            <a:extLst>
              <a:ext uri="{FF2B5EF4-FFF2-40B4-BE49-F238E27FC236}">
                <a16:creationId xmlns:a16="http://schemas.microsoft.com/office/drawing/2014/main" id="{C9970BA1-026A-7BD6-A037-EF2230CA92C8}"/>
              </a:ext>
            </a:extLst>
          </p:cNvPr>
          <p:cNvPicPr>
            <a:picLocks noGrp="1" noChangeAspect="1"/>
          </p:cNvPicPr>
          <p:nvPr>
            <p:ph idx="1"/>
          </p:nvPr>
        </p:nvPicPr>
        <p:blipFill>
          <a:blip r:embed="rId2"/>
          <a:stretch>
            <a:fillRect/>
          </a:stretch>
        </p:blipFill>
        <p:spPr>
          <a:xfrm>
            <a:off x="3182300" y="1690688"/>
            <a:ext cx="5745943" cy="5167311"/>
          </a:xfrm>
        </p:spPr>
      </p:pic>
    </p:spTree>
    <p:extLst>
      <p:ext uri="{BB962C8B-B14F-4D97-AF65-F5344CB8AC3E}">
        <p14:creationId xmlns:p14="http://schemas.microsoft.com/office/powerpoint/2010/main" val="413004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D54F-C7D2-72B5-3721-554AB570DA4B}"/>
              </a:ext>
            </a:extLst>
          </p:cNvPr>
          <p:cNvSpPr>
            <a:spLocks noGrp="1"/>
          </p:cNvSpPr>
          <p:nvPr>
            <p:ph type="title"/>
          </p:nvPr>
        </p:nvSpPr>
        <p:spPr/>
        <p:txBody>
          <a:bodyPr/>
          <a:lstStyle/>
          <a:p>
            <a:r>
              <a:rPr lang="en-IN" dirty="0"/>
              <a:t>cntd</a:t>
            </a:r>
          </a:p>
        </p:txBody>
      </p:sp>
      <p:sp>
        <p:nvSpPr>
          <p:cNvPr id="3" name="Content Placeholder 2">
            <a:extLst>
              <a:ext uri="{FF2B5EF4-FFF2-40B4-BE49-F238E27FC236}">
                <a16:creationId xmlns:a16="http://schemas.microsoft.com/office/drawing/2014/main" id="{95A01A78-125F-FA4F-6682-3C5C55EFAD6B}"/>
              </a:ext>
            </a:extLst>
          </p:cNvPr>
          <p:cNvSpPr>
            <a:spLocks noGrp="1"/>
          </p:cNvSpPr>
          <p:nvPr>
            <p:ph idx="1"/>
          </p:nvPr>
        </p:nvSpPr>
        <p:spPr/>
        <p:txBody>
          <a:bodyPr>
            <a:normAutofit/>
          </a:bodyPr>
          <a:lstStyle/>
          <a:p>
            <a:pPr algn="just"/>
            <a:r>
              <a:rPr lang="en-US" sz="2000" b="0" i="0" u="none" strike="noStrike" baseline="0" dirty="0">
                <a:latin typeface="Times New Roman" panose="02020603050405020304" pitchFamily="18" charset="0"/>
              </a:rPr>
              <a:t>Each of the trees in the second ply are then expanded.</a:t>
            </a:r>
          </a:p>
          <a:p>
            <a:pPr algn="just"/>
            <a:r>
              <a:rPr lang="en-US" sz="2000" b="0" i="0" u="none" strike="noStrike" baseline="0" dirty="0">
                <a:latin typeface="Times New Roman" panose="02020603050405020304" pitchFamily="18" charset="0"/>
              </a:rPr>
              <a:t> In the parse on the left (the one in which </a:t>
            </a:r>
            <a:r>
              <a:rPr lang="en-US" sz="2000" b="0" i="1" u="none" strike="noStrike" baseline="0" dirty="0">
                <a:latin typeface="Times New Roman" panose="02020603050405020304" pitchFamily="18" charset="0"/>
              </a:rPr>
              <a:t>book </a:t>
            </a:r>
            <a:r>
              <a:rPr lang="en-US" sz="2000" b="0" i="0" u="none" strike="noStrike" baseline="0" dirty="0">
                <a:latin typeface="Times New Roman" panose="02020603050405020304" pitchFamily="18" charset="0"/>
              </a:rPr>
              <a:t>is incorrectly considered a noun), the </a:t>
            </a:r>
          </a:p>
          <a:p>
            <a:pPr marL="0" indent="0" algn="just">
              <a:buNone/>
            </a:pPr>
            <a:r>
              <a:rPr lang="en-US" sz="2000" dirty="0">
                <a:latin typeface="Times New Roman" panose="02020603050405020304" pitchFamily="18" charset="0"/>
              </a:rPr>
              <a:t>     </a:t>
            </a:r>
            <a:r>
              <a:rPr lang="en-IN" sz="2000" b="0" i="1" u="none" strike="noStrike" baseline="0" dirty="0">
                <a:latin typeface="Times New Roman" panose="02020603050405020304" pitchFamily="18" charset="0"/>
              </a:rPr>
              <a:t>Nominal-&gt;</a:t>
            </a:r>
            <a:r>
              <a:rPr lang="en-US" sz="2000" b="0" i="1" u="none" strike="noStrike" baseline="0" dirty="0">
                <a:latin typeface="Times New Roman" panose="02020603050405020304" pitchFamily="18" charset="0"/>
              </a:rPr>
              <a:t>Noun </a:t>
            </a:r>
            <a:r>
              <a:rPr lang="en-US" sz="2000" b="0" i="0" u="none" strike="noStrike" baseline="0" dirty="0">
                <a:latin typeface="Times New Roman" panose="02020603050405020304" pitchFamily="18" charset="0"/>
              </a:rPr>
              <a:t>rule is applied to both of the </a:t>
            </a:r>
            <a:r>
              <a:rPr lang="en-US" sz="2000" b="0" i="1" u="none" strike="noStrike" baseline="0" dirty="0">
                <a:latin typeface="Times New Roman" panose="02020603050405020304" pitchFamily="18" charset="0"/>
              </a:rPr>
              <a:t>Noun</a:t>
            </a:r>
            <a:r>
              <a:rPr lang="en-US" sz="2000" b="0" i="0" u="none" strike="noStrike" baseline="0" dirty="0">
                <a:latin typeface="Times New Roman" panose="02020603050405020304" pitchFamily="18" charset="0"/>
              </a:rPr>
              <a:t>s (</a:t>
            </a:r>
            <a:r>
              <a:rPr lang="en-US" sz="2000" b="0" i="1" u="none" strike="noStrike" baseline="0" dirty="0">
                <a:latin typeface="Times New Roman" panose="02020603050405020304" pitchFamily="18" charset="0"/>
              </a:rPr>
              <a:t>book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flight</a:t>
            </a:r>
            <a:r>
              <a:rPr lang="en-US" sz="2000" b="0" i="0" u="none" strike="noStrike" baseline="0" dirty="0">
                <a:latin typeface="Times New Roman" panose="02020603050405020304" pitchFamily="18" charset="0"/>
              </a:rPr>
              <a:t>). </a:t>
            </a:r>
          </a:p>
          <a:p>
            <a:pPr algn="just"/>
            <a:r>
              <a:rPr lang="en-US" sz="2000" b="0" i="0" u="none" strike="noStrike" baseline="0" dirty="0">
                <a:latin typeface="Times New Roman" panose="02020603050405020304" pitchFamily="18" charset="0"/>
              </a:rPr>
              <a:t>This</a:t>
            </a:r>
            <a:r>
              <a:rPr lang="en-US" sz="2000" dirty="0">
                <a:latin typeface="Times New Roman" panose="02020603050405020304" pitchFamily="18" charset="0"/>
              </a:rPr>
              <a:t> </a:t>
            </a:r>
            <a:r>
              <a:rPr lang="en-US" sz="2000" b="0" i="0" u="none" strike="noStrike" baseline="0" dirty="0">
                <a:latin typeface="Times New Roman" panose="02020603050405020304" pitchFamily="18" charset="0"/>
              </a:rPr>
              <a:t>same rule is also applied to the sole </a:t>
            </a:r>
            <a:r>
              <a:rPr lang="en-US" sz="2000" b="0" i="1" u="none" strike="noStrike" baseline="0" dirty="0">
                <a:latin typeface="Times New Roman" panose="02020603050405020304" pitchFamily="18" charset="0"/>
              </a:rPr>
              <a:t>Noun </a:t>
            </a:r>
            <a:r>
              <a:rPr lang="en-US" sz="2000" b="0" i="0" u="none" strike="noStrike" baseline="0" dirty="0">
                <a:latin typeface="Times New Roman" panose="02020603050405020304" pitchFamily="18" charset="0"/>
              </a:rPr>
              <a:t>(</a:t>
            </a:r>
            <a:r>
              <a:rPr lang="en-US" sz="2000" b="0" i="1" u="none" strike="noStrike" baseline="0" dirty="0">
                <a:latin typeface="Times New Roman" panose="02020603050405020304" pitchFamily="18" charset="0"/>
              </a:rPr>
              <a:t>flight</a:t>
            </a:r>
            <a:r>
              <a:rPr lang="en-US" sz="2000" b="0" i="0" u="none" strike="noStrike" baseline="0" dirty="0">
                <a:latin typeface="Times New Roman" panose="02020603050405020304" pitchFamily="18" charset="0"/>
              </a:rPr>
              <a:t>) on the right, producing the trees on the third ply.</a:t>
            </a:r>
          </a:p>
          <a:p>
            <a:pPr algn="just"/>
            <a:r>
              <a:rPr lang="en-US" sz="2000" b="0" i="0" u="none" strike="noStrike" baseline="0" dirty="0">
                <a:latin typeface="Times New Roman" panose="02020603050405020304" pitchFamily="18" charset="0"/>
              </a:rPr>
              <a:t>In general, the parser extends one ply to the next by looking for places in the parse-in-progress where the right-hand-side of some rule might fit.</a:t>
            </a:r>
          </a:p>
          <a:p>
            <a:pPr algn="just"/>
            <a:r>
              <a:rPr lang="en-US" sz="2000" b="0" i="0" u="none" strike="noStrike" baseline="0" dirty="0">
                <a:latin typeface="Times New Roman" panose="02020603050405020304" pitchFamily="18" charset="0"/>
              </a:rPr>
              <a:t>This contrasts with the earlier top-down parser, which expanded trees by applying rules when their left-hand side matched an unexpanded nonterminal.</a:t>
            </a:r>
          </a:p>
          <a:p>
            <a:pPr algn="just"/>
            <a:r>
              <a:rPr lang="en-US" sz="2000" b="0" i="0" u="none" strike="noStrike" baseline="0" dirty="0">
                <a:latin typeface="Times New Roman" panose="02020603050405020304" pitchFamily="18" charset="0"/>
              </a:rPr>
              <a:t>Thus in the fourth ply, in the first and third parse, the sequence </a:t>
            </a:r>
            <a:r>
              <a:rPr lang="en-US" sz="2000" b="0" i="1" u="none" strike="noStrike" baseline="0" dirty="0">
                <a:latin typeface="Times New Roman" panose="02020603050405020304" pitchFamily="18" charset="0"/>
              </a:rPr>
              <a:t>Det Nominal </a:t>
            </a:r>
            <a:r>
              <a:rPr lang="en-US" sz="2000" b="0" i="0" u="none" strike="noStrike" baseline="0" dirty="0">
                <a:latin typeface="Times New Roman" panose="02020603050405020304" pitchFamily="18" charset="0"/>
              </a:rPr>
              <a:t>is recognized as the right-hand side of the </a:t>
            </a:r>
            <a:r>
              <a:rPr lang="en-US" sz="2000" b="0" i="1" u="none" strike="noStrike" baseline="0" dirty="0">
                <a:latin typeface="Times New Roman" panose="02020603050405020304" pitchFamily="18" charset="0"/>
              </a:rPr>
              <a:t>NP-&gt;</a:t>
            </a:r>
            <a:r>
              <a:rPr lang="en-IN" sz="2000" b="0" i="1" u="none" strike="noStrike" baseline="0" dirty="0">
                <a:latin typeface="Times New Roman" panose="02020603050405020304" pitchFamily="18" charset="0"/>
              </a:rPr>
              <a:t>Det Nominal </a:t>
            </a:r>
            <a:r>
              <a:rPr lang="en-IN" sz="2000" b="0" i="0" u="none" strike="noStrike" baseline="0" dirty="0">
                <a:latin typeface="Times New Roman" panose="02020603050405020304" pitchFamily="18" charset="0"/>
              </a:rPr>
              <a:t>rule.</a:t>
            </a:r>
            <a:endParaRPr lang="en-IN" sz="2000" dirty="0"/>
          </a:p>
        </p:txBody>
      </p:sp>
    </p:spTree>
    <p:extLst>
      <p:ext uri="{BB962C8B-B14F-4D97-AF65-F5344CB8AC3E}">
        <p14:creationId xmlns:p14="http://schemas.microsoft.com/office/powerpoint/2010/main" val="1291844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2172</Words>
  <Application>Microsoft Office PowerPoint</Application>
  <PresentationFormat>Widescreen</PresentationFormat>
  <Paragraphs>171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Cambria Math</vt:lpstr>
      <vt:lpstr>Helvetica-Narrow</vt:lpstr>
      <vt:lpstr>Symbol</vt:lpstr>
      <vt:lpstr>Times New Roman</vt:lpstr>
      <vt:lpstr>Office Theme</vt:lpstr>
      <vt:lpstr>Parsing with Context Free Grammars</vt:lpstr>
      <vt:lpstr>Syntactic Parsing</vt:lpstr>
      <vt:lpstr>Book that flight</vt:lpstr>
      <vt:lpstr>cntd</vt:lpstr>
      <vt:lpstr>Top Down Parsing</vt:lpstr>
      <vt:lpstr>cntd</vt:lpstr>
      <vt:lpstr>Bottom-Up Parsing</vt:lpstr>
      <vt:lpstr>Bottom up Search Space for the sentence Book that flight</vt:lpstr>
      <vt:lpstr>cntd</vt:lpstr>
      <vt:lpstr>cntd</vt:lpstr>
      <vt:lpstr>Features and unification</vt:lpstr>
      <vt:lpstr>Feature Structures</vt:lpstr>
      <vt:lpstr>cntd</vt:lpstr>
      <vt:lpstr>cntd</vt:lpstr>
      <vt:lpstr>Cntd</vt:lpstr>
      <vt:lpstr>UNIFICATION OF FEATURE STRUCTURES</vt:lpstr>
      <vt:lpstr>Simple Application of the unification operator</vt:lpstr>
      <vt:lpstr>An equality check complicated by the presence of a reentrant structure in the first argument</vt:lpstr>
      <vt:lpstr>Feature Path</vt:lpstr>
      <vt:lpstr>A directed graph notation for feature structure</vt:lpstr>
      <vt:lpstr>Feature Structures in the Grammar</vt:lpstr>
      <vt:lpstr>PowerPoint Presentation</vt:lpstr>
      <vt:lpstr>Notation to denote grammar augmentations</vt:lpstr>
      <vt:lpstr>cntd</vt:lpstr>
      <vt:lpstr>Probabilistic Parsing</vt:lpstr>
      <vt:lpstr>A PCFG, a probabilistic augmentation of the miniature English Grammar and Lexicon</vt:lpstr>
      <vt:lpstr>cntd</vt:lpstr>
      <vt:lpstr>cntd</vt:lpstr>
      <vt:lpstr>cntd</vt:lpstr>
      <vt:lpstr>PowerPoint Presentation</vt:lpstr>
      <vt:lpstr>cntd</vt:lpstr>
      <vt:lpstr>cntd</vt:lpstr>
      <vt:lpstr>Lexicalized PCFG</vt:lpstr>
      <vt:lpstr>Heads in Context Free Rules</vt:lpstr>
      <vt:lpstr>More about Heads</vt:lpstr>
      <vt:lpstr>Rules which recover heads: An example for NPs </vt:lpstr>
      <vt:lpstr>Rules which recover heads: An example for VPs </vt:lpstr>
      <vt:lpstr>Adding Headwords to Trees</vt:lpstr>
      <vt:lpstr>Adding Headwords to Trees-cntd</vt:lpstr>
      <vt:lpstr>Chomsky Normal Form</vt:lpstr>
      <vt:lpstr>Lexicalized Context Free Grammars in Chomsky Normal Form</vt:lpstr>
      <vt:lpstr>An Example</vt:lpstr>
      <vt:lpstr>Parameters in Lexicalized PCFG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dc:title>
  <dc:creator>Krishna Sandeep</dc:creator>
  <cp:lastModifiedBy>Krishna Sandeep</cp:lastModifiedBy>
  <cp:revision>38</cp:revision>
  <dcterms:created xsi:type="dcterms:W3CDTF">2023-07-14T02:21:23Z</dcterms:created>
  <dcterms:modified xsi:type="dcterms:W3CDTF">2023-09-10T17:30:28Z</dcterms:modified>
</cp:coreProperties>
</file>