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Default Extension="svg" ContentType="image/svg+xml"/>
  <Override PartName="/docMetadata/LabelInfo.xml" ContentType="application/vnd.ms-office.classificationlabel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authors.xml" ContentType="application/vnd.ms-powerpoint.author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9"/>
  </p:notesMasterIdLst>
  <p:handoutMasterIdLst>
    <p:handoutMasterId r:id="rId30"/>
  </p:handoutMasterIdLst>
  <p:sldIdLst>
    <p:sldId id="272" r:id="rId5"/>
    <p:sldId id="273" r:id="rId6"/>
    <p:sldId id="259" r:id="rId7"/>
    <p:sldId id="284" r:id="rId8"/>
    <p:sldId id="285" r:id="rId9"/>
    <p:sldId id="286" r:id="rId10"/>
    <p:sldId id="287" r:id="rId11"/>
    <p:sldId id="289" r:id="rId12"/>
    <p:sldId id="290" r:id="rId13"/>
    <p:sldId id="291" r:id="rId14"/>
    <p:sldId id="283" r:id="rId15"/>
    <p:sldId id="293" r:id="rId16"/>
    <p:sldId id="294" r:id="rId17"/>
    <p:sldId id="295" r:id="rId18"/>
    <p:sldId id="296" r:id="rId19"/>
    <p:sldId id="302" r:id="rId20"/>
    <p:sldId id="292" r:id="rId21"/>
    <p:sldId id="297" r:id="rId22"/>
    <p:sldId id="298" r:id="rId23"/>
    <p:sldId id="299" r:id="rId24"/>
    <p:sldId id="300" r:id="rId25"/>
    <p:sldId id="301" r:id="rId26"/>
    <p:sldId id="280" r:id="rId27"/>
    <p:sldId id="28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xmlns=""/>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830"/>
  </p:normalViewPr>
  <p:slideViewPr>
    <p:cSldViewPr snapToGrid="0">
      <p:cViewPr varScale="1">
        <p:scale>
          <a:sx n="73" d="100"/>
          <a:sy n="73" d="100"/>
        </p:scale>
        <p:origin x="-624" y="-102"/>
      </p:cViewPr>
      <p:guideLst>
        <p:guide orient="horz" pos="528"/>
        <p:guide orient="horz" pos="1272"/>
        <p:guide orient="horz" pos="2312"/>
        <p:guide orient="horz" pos="1944"/>
        <p:guide orient="horz" pos="2328"/>
        <p:guide pos="3864"/>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pPr/>
              <a:t>8/16/2023</a:t>
            </a:fld>
            <a:endParaRPr lang="en-US" dirty="0"/>
          </a:p>
        </p:txBody>
      </p:sp>
      <p:sp>
        <p:nvSpPr>
          <p:cNvPr id="4" name="Footer Placeholder 3">
            <a:extLst>
              <a:ext uri="{FF2B5EF4-FFF2-40B4-BE49-F238E27FC236}">
                <a16:creationId xmlns:a16="http://schemas.microsoft.com/office/drawing/2014/main" xmlns=""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pPr/>
              <a:t>‹#›</a:t>
            </a:fld>
            <a:endParaRPr lang="en-US" dirty="0"/>
          </a:p>
        </p:txBody>
      </p:sp>
    </p:spTree>
    <p:extLst>
      <p:ext uri="{BB962C8B-B14F-4D97-AF65-F5344CB8AC3E}">
        <p14:creationId xmlns:p14="http://schemas.microsoft.com/office/powerpoint/2010/main" xmlns=""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pPr/>
              <a:t>8/16/2023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pPr/>
              <a:t>‹#›</a:t>
            </a:fld>
            <a:endParaRPr lang="en-US" noProof="0" dirty="0"/>
          </a:p>
        </p:txBody>
      </p:sp>
    </p:spTree>
    <p:extLst>
      <p:ext uri="{BB962C8B-B14F-4D97-AF65-F5344CB8AC3E}">
        <p14:creationId xmlns:p14="http://schemas.microsoft.com/office/powerpoint/2010/main" xmlns=""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pPr/>
              <a:t>2</a:t>
            </a:fld>
            <a:endParaRPr lang="en-US" dirty="0"/>
          </a:p>
        </p:txBody>
      </p:sp>
    </p:spTree>
    <p:extLst>
      <p:ext uri="{BB962C8B-B14F-4D97-AF65-F5344CB8AC3E}">
        <p14:creationId xmlns:p14="http://schemas.microsoft.com/office/powerpoint/2010/main" xmlns="" val="2915729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xmlns=""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xmlns=""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xmlns=""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xmlns=""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xmlns=""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xmlns=""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xmlns=""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xmlns=""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xmlns=""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xmlns=""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xmlns=""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xmlns=""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xmlns=""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xmlns=""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xmlns=""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xmlns=""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xmlns=""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xmlns=""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xmlns=""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xmlns=""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xmlns=""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xmlns=""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xmlns=""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xmlns=""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xmlns=""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xmlns=""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xmlns=""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xmlns=""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xmlns=""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xmlns=""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xmlns=""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xmlns=""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xmlns=""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xmlns="" val="1704908538"/>
      </p:ext>
    </p:extLst>
  </p:cSld>
  <p:clrMapOvr>
    <a:masterClrMapping/>
  </p:clrMapOvr>
  <p:extLst>
    <p:ext uri="{DCECCB84-F9BA-43D5-87BE-67443E8EF086}">
      <p15:sldGuideLst xmlns:p15="http://schemas.microsoft.com/office/powerpoint/2012/main" xmlns="">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xmlns=""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xmlns=""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xmlns=""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xmlns=""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xmlns=""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xmlns=""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xmlns=""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xmlns=""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xmlns=""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xmlns=""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xmlns=""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xmlns=""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xmlns=""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xmlns=""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xmlns=""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xmlns=""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xmlns=""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xmlns=""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xmlns=""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xmlns=""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xmlns=""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xmlns=""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xmlns=""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xmlns=""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xmlns=""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xmlns=""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xmlns=""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xmlns=""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xmlns=""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xmlns=""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xmlns=""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xmlns=""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xmlns=""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xmlns=""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xmlns=""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xmlns="" id="{43ECF68C-6FDB-D274-7021-666310B3ED0B}"/>
              </a:ext>
            </a:extLst>
          </p:cNvPr>
          <p:cNvSpPr>
            <a:spLocks noGrp="1"/>
          </p:cNvSpPr>
          <p:nvPr>
            <p:ph type="sldNum" sz="quarter" idx="12"/>
          </p:nvPr>
        </p:nvSpPr>
        <p:spPr/>
        <p:txBody>
          <a:bodyPr/>
          <a:lstStyle/>
          <a:p>
            <a:fld id="{58FB4751-880F-D840-AAA9-3A15815CC996}" type="slidenum">
              <a:rPr lang="en-US" smtClean="0"/>
              <a:pPr/>
              <a:t>‹#›</a:t>
            </a:fld>
            <a:endParaRPr lang="en-US" dirty="0"/>
          </a:p>
        </p:txBody>
      </p:sp>
      <p:sp>
        <p:nvSpPr>
          <p:cNvPr id="2" name="Title 1">
            <a:extLst>
              <a:ext uri="{FF2B5EF4-FFF2-40B4-BE49-F238E27FC236}">
                <a16:creationId xmlns:a16="http://schemas.microsoft.com/office/drawing/2014/main" xmlns=""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xmlns=""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xmlns=""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xmlns=""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xmlns=""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xmlns=""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xmlns=""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xmlns=""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xmlns=""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xmlns=""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xmlns=""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xmlns=""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xmlns="" id="{5D755DEF-097E-EE27-F5A1-F531067296BF}"/>
              </a:ext>
            </a:extLst>
          </p:cNvPr>
          <p:cNvSpPr>
            <a:spLocks noGrp="1"/>
          </p:cNvSpPr>
          <p:nvPr>
            <p:ph type="sldNum" sz="quarter" idx="12"/>
          </p:nvPr>
        </p:nvSpPr>
        <p:spPr/>
        <p:txBody>
          <a:bodyPr/>
          <a:lstStyle/>
          <a:p>
            <a:fld id="{58FB4751-880F-D840-AAA9-3A15815CC996}" type="slidenum">
              <a:rPr lang="en-US" smtClean="0"/>
              <a:pPr/>
              <a:t>‹#›</a:t>
            </a:fld>
            <a:endParaRPr lang="en-US" dirty="0"/>
          </a:p>
        </p:txBody>
      </p:sp>
      <p:sp>
        <p:nvSpPr>
          <p:cNvPr id="9" name="Freeform: Shape 8">
            <a:extLst>
              <a:ext uri="{FF2B5EF4-FFF2-40B4-BE49-F238E27FC236}">
                <a16:creationId xmlns:a16="http://schemas.microsoft.com/office/drawing/2014/main" xmlns=""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xmlns=""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xmlns=""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xmlns=""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xmlns=""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xmlns=""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xmlns=""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xmlns=""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xmlns="" id="{67D06A95-0E6D-275E-B1C2-0EC7757BDC6B}"/>
              </a:ext>
            </a:extLst>
          </p:cNvPr>
          <p:cNvSpPr>
            <a:spLocks noGrp="1"/>
          </p:cNvSpPr>
          <p:nvPr>
            <p:ph type="sldNum" sz="quarter" idx="12"/>
          </p:nvPr>
        </p:nvSpPr>
        <p:spPr/>
        <p:txBody>
          <a:bodyPr/>
          <a:lstStyle/>
          <a:p>
            <a:fld id="{58FB4751-880F-D840-AAA9-3A15815CC996}" type="slidenum">
              <a:rPr lang="en-US" smtClean="0"/>
              <a:pPr/>
              <a:t>‹#›</a:t>
            </a:fld>
            <a:endParaRPr lang="en-US" dirty="0"/>
          </a:p>
        </p:txBody>
      </p:sp>
      <p:sp>
        <p:nvSpPr>
          <p:cNvPr id="5" name="Title 1">
            <a:extLst>
              <a:ext uri="{FF2B5EF4-FFF2-40B4-BE49-F238E27FC236}">
                <a16:creationId xmlns:a16="http://schemas.microsoft.com/office/drawing/2014/main" xmlns=""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xmlns=""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xmlns=""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xmlns=""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xmlns=""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xmlns=""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xmlns=""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xmlns="" id="{AE7B19B5-A87D-987E-D2A1-00BF3335EF8E}"/>
              </a:ext>
            </a:extLst>
          </p:cNvPr>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xmlns=""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xmlns=""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xmlns=""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xmlns=""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xmlns=""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xmlns=""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xmlns="" val="1829372813"/>
      </p:ext>
    </p:extLst>
  </p:cSld>
  <p:clrMapOvr>
    <a:masterClrMapping/>
  </p:clrMapOvr>
  <p:extLst>
    <p:ext uri="{DCECCB84-F9BA-43D5-87BE-67443E8EF086}">
      <p15:sldGuideLst xmlns:p15="http://schemas.microsoft.com/office/powerpoint/2012/main" xmlns="">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xmlns=""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xmlns=""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xmlns=""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xmlns=""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xmlns=""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xmlns=""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xmlns="" id="{43ECF68C-6FDB-D274-7021-666310B3ED0B}"/>
              </a:ext>
            </a:extLst>
          </p:cNvPr>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xmlns=""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xmlns=""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xmlns=""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xmlns=""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xmlns=""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xmlns=""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xmlns=""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xmlns=""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xmlns=""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xmlns=""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xmlns=""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xmlns=""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xmlns=""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xmlns=""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xmlns="" id="{BF4A5FC7-AE15-3D20-F798-0247D85FF797}"/>
              </a:ext>
            </a:extLst>
          </p:cNvPr>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xmlns="" val="2111285998"/>
      </p:ext>
    </p:extLst>
  </p:cSld>
  <p:clrMapOvr>
    <a:masterClrMapping/>
  </p:clrMapOvr>
  <p:extLst>
    <p:ext uri="{DCECCB84-F9BA-43D5-87BE-67443E8EF086}">
      <p15:sldGuideLst xmlns:p15="http://schemas.microsoft.com/office/powerpoint/2012/main" xmlns="">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xmlns=""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xmlns=""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xmlns=""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xmlns="" id="{BF4A5FC7-AE15-3D20-F798-0247D85FF797}"/>
              </a:ext>
            </a:extLst>
          </p:cNvPr>
          <p:cNvSpPr>
            <a:spLocks noGrp="1"/>
          </p:cNvSpPr>
          <p:nvPr>
            <p:ph type="sldNum" sz="quarter" idx="12"/>
          </p:nvPr>
        </p:nvSpPr>
        <p:spPr/>
        <p:txBody>
          <a:bodyPr/>
          <a:lstStyle/>
          <a:p>
            <a:fld id="{58FB4751-880F-D840-AAA9-3A15815CC996}" type="slidenum">
              <a:rPr lang="en-US" smtClean="0"/>
              <a:pPr/>
              <a:t>‹#›</a:t>
            </a:fld>
            <a:endParaRPr lang="en-US" dirty="0"/>
          </a:p>
        </p:txBody>
      </p:sp>
      <p:sp>
        <p:nvSpPr>
          <p:cNvPr id="13" name="Freeform: Shape 12">
            <a:extLst>
              <a:ext uri="{FF2B5EF4-FFF2-40B4-BE49-F238E27FC236}">
                <a16:creationId xmlns:a16="http://schemas.microsoft.com/office/drawing/2014/main" xmlns=""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xmlns=""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xmlns="" val="1641332740"/>
      </p:ext>
    </p:extLst>
  </p:cSld>
  <p:clrMapOvr>
    <a:masterClrMapping/>
  </p:clrMapOvr>
  <p:extLst>
    <p:ext uri="{DCECCB84-F9BA-43D5-87BE-67443E8EF086}">
      <p15:sldGuideLst xmlns:p15="http://schemas.microsoft.com/office/powerpoint/2012/main" xmlns="">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xmlns=""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xmlns=""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xmlns=""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xmlns=""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xmlns=""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xmlns="" id="{BF4A5FC7-AE15-3D20-F798-0247D85FF797}"/>
              </a:ext>
            </a:extLst>
          </p:cNvPr>
          <p:cNvSpPr>
            <a:spLocks noGrp="1"/>
          </p:cNvSpPr>
          <p:nvPr>
            <p:ph type="sldNum" sz="quarter" idx="12"/>
          </p:nvPr>
        </p:nvSpPr>
        <p:spPr/>
        <p:txBody>
          <a:bodyPr/>
          <a:lstStyle/>
          <a:p>
            <a:fld id="{58FB4751-880F-D840-AAA9-3A15815CC996}" type="slidenum">
              <a:rPr lang="en-US" smtClean="0"/>
              <a:pPr/>
              <a:t>‹#›</a:t>
            </a:fld>
            <a:endParaRPr lang="en-US" dirty="0"/>
          </a:p>
        </p:txBody>
      </p:sp>
      <p:sp>
        <p:nvSpPr>
          <p:cNvPr id="20" name="Title 1">
            <a:extLst>
              <a:ext uri="{FF2B5EF4-FFF2-40B4-BE49-F238E27FC236}">
                <a16:creationId xmlns:a16="http://schemas.microsoft.com/office/drawing/2014/main" xmlns=""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xmlns=""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xmlns="" val="4030094665"/>
      </p:ext>
    </p:extLst>
  </p:cSld>
  <p:clrMapOvr>
    <a:masterClrMapping/>
  </p:clrMapOvr>
  <p:extLst>
    <p:ext uri="{DCECCB84-F9BA-43D5-87BE-67443E8EF086}">
      <p15:sldGuideLst xmlns:p15="http://schemas.microsoft.com/office/powerpoint/2012/main" xmlns="">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xmlns=""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xmlns=""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xmlns=""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xmlns=""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xmlns="" id="{BF4A5FC7-AE15-3D20-F798-0247D85FF797}"/>
              </a:ext>
            </a:extLst>
          </p:cNvPr>
          <p:cNvSpPr>
            <a:spLocks noGrp="1"/>
          </p:cNvSpPr>
          <p:nvPr>
            <p:ph type="sldNum" sz="quarter" idx="12"/>
          </p:nvPr>
        </p:nvSpPr>
        <p:spPr/>
        <p:txBody>
          <a:bodyPr/>
          <a:lstStyle/>
          <a:p>
            <a:fld id="{58FB4751-880F-D840-AAA9-3A15815CC996}" type="slidenum">
              <a:rPr lang="en-US" smtClean="0"/>
              <a:pPr/>
              <a:t>‹#›</a:t>
            </a:fld>
            <a:endParaRPr lang="en-US" dirty="0"/>
          </a:p>
        </p:txBody>
      </p:sp>
      <p:pic>
        <p:nvPicPr>
          <p:cNvPr id="26" name="Graphic 25">
            <a:extLst>
              <a:ext uri="{FF2B5EF4-FFF2-40B4-BE49-F238E27FC236}">
                <a16:creationId xmlns:a16="http://schemas.microsoft.com/office/drawing/2014/main" xmlns=""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xmlns=""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xmlns=""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xmlns=""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xmlns=""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xmlns=""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xmlns="" val="3429611174"/>
      </p:ext>
    </p:extLst>
  </p:cSld>
  <p:clrMapOvr>
    <a:masterClrMapping/>
  </p:clrMapOvr>
  <p:extLst>
    <p:ext uri="{DCECCB84-F9BA-43D5-87BE-67443E8EF086}">
      <p15:sldGuideLst xmlns:p15="http://schemas.microsoft.com/office/powerpoint/2012/main" xmlns="">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xmlns=""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xmlns=""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xmlns=""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xmlns=""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xmlns=""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xmlns=""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xmlns=""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xmlns=""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xmlns=""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xmlns=""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xmlns=""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xmlns=""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xmlns=""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xmlns=""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xmlns=""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xmlns=""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xmlns="" id="{BF4A5FC7-AE15-3D20-F798-0247D85FF797}"/>
              </a:ext>
            </a:extLst>
          </p:cNvPr>
          <p:cNvSpPr>
            <a:spLocks noGrp="1"/>
          </p:cNvSpPr>
          <p:nvPr>
            <p:ph type="sldNum" sz="quarter" idx="12"/>
          </p:nvPr>
        </p:nvSpPr>
        <p:spPr/>
        <p:txBody>
          <a:bodyPr/>
          <a:lstStyle/>
          <a:p>
            <a:fld id="{58FB4751-880F-D840-AAA9-3A15815CC996}" type="slidenum">
              <a:rPr lang="en-US" smtClean="0"/>
              <a:pPr/>
              <a:t>‹#›</a:t>
            </a:fld>
            <a:endParaRPr lang="en-US" dirty="0"/>
          </a:p>
        </p:txBody>
      </p:sp>
      <p:sp>
        <p:nvSpPr>
          <p:cNvPr id="18" name="Freeform: Shape 17">
            <a:extLst>
              <a:ext uri="{FF2B5EF4-FFF2-40B4-BE49-F238E27FC236}">
                <a16:creationId xmlns:a16="http://schemas.microsoft.com/office/drawing/2014/main" xmlns=""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xmlns="" val="2830715435"/>
      </p:ext>
    </p:extLst>
  </p:cSld>
  <p:clrMapOvr>
    <a:masterClrMapping/>
  </p:clrMapOvr>
  <p:extLst>
    <p:ext uri="{DCECCB84-F9BA-43D5-87BE-67443E8EF086}">
      <p15:sldGuideLst xmlns:p15="http://schemas.microsoft.com/office/powerpoint/2012/main" xmlns="">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xmlns=""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xmlns=""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xmlns=""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xmlns=""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B8BB83-CA62-C813-5584-9F9C32557A2B}"/>
              </a:ext>
            </a:extLst>
          </p:cNvPr>
          <p:cNvSpPr>
            <a:spLocks noGrp="1"/>
          </p:cNvSpPr>
          <p:nvPr>
            <p:ph type="ctrTitle"/>
          </p:nvPr>
        </p:nvSpPr>
        <p:spPr/>
        <p:txBody>
          <a:bodyPr/>
          <a:lstStyle/>
          <a:p>
            <a:r>
              <a:rPr lang="en-US" dirty="0"/>
              <a:t>Module IV &amp;VI</a:t>
            </a:r>
          </a:p>
        </p:txBody>
      </p:sp>
    </p:spTree>
    <p:extLst>
      <p:ext uri="{BB962C8B-B14F-4D97-AF65-F5344CB8AC3E}">
        <p14:creationId xmlns:p14="http://schemas.microsoft.com/office/powerpoint/2010/main" xmlns=""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34239A9-02EE-3222-EA1C-3E22D27CDCF1}"/>
              </a:ext>
            </a:extLst>
          </p:cNvPr>
          <p:cNvSpPr>
            <a:spLocks noGrp="1"/>
          </p:cNvSpPr>
          <p:nvPr>
            <p:ph idx="1"/>
          </p:nvPr>
        </p:nvSpPr>
        <p:spPr>
          <a:xfrm>
            <a:off x="576072" y="471638"/>
            <a:ext cx="10791364" cy="5307370"/>
          </a:xfrm>
        </p:spPr>
        <p:txBody>
          <a:bodyPr>
            <a:normAutofit lnSpcReduction="10000"/>
          </a:bodyPr>
          <a:lstStyle/>
          <a:p>
            <a:pPr marL="0" indent="0" algn="l">
              <a:buNone/>
            </a:pPr>
            <a:r>
              <a:rPr lang="en-IN" b="1" i="0" dirty="0">
                <a:solidFill>
                  <a:srgbClr val="374151"/>
                </a:solidFill>
                <a:effectLst/>
                <a:latin typeface="Söhne"/>
              </a:rPr>
              <a:t>5.Output Representation:</a:t>
            </a:r>
            <a:endParaRPr lang="en-IN" b="0" i="0" dirty="0">
              <a:solidFill>
                <a:srgbClr val="374151"/>
              </a:solidFill>
              <a:effectLst/>
              <a:latin typeface="Söhne"/>
            </a:endParaRPr>
          </a:p>
          <a:p>
            <a:pPr algn="l">
              <a:buFont typeface="Arial" panose="020B0604020202020204" pitchFamily="34" charset="0"/>
              <a:buChar char="•"/>
            </a:pPr>
            <a:r>
              <a:rPr lang="en-IN" b="0" i="0" dirty="0">
                <a:solidFill>
                  <a:srgbClr val="374151"/>
                </a:solidFill>
                <a:effectLst/>
                <a:latin typeface="Söhne"/>
              </a:rPr>
              <a:t>SRL output:</a:t>
            </a:r>
          </a:p>
          <a:p>
            <a:pPr marL="0" indent="0">
              <a:buNone/>
            </a:pPr>
            <a:r>
              <a:rPr lang="en-US" dirty="0"/>
              <a:t>             The cat [agent] chased the mouse [patient] .</a:t>
            </a:r>
          </a:p>
          <a:p>
            <a:pPr marL="0" indent="0" algn="l">
              <a:buNone/>
            </a:pPr>
            <a:r>
              <a:rPr lang="en-US" b="1" dirty="0">
                <a:solidFill>
                  <a:srgbClr val="374151"/>
                </a:solidFill>
                <a:latin typeface="Söhne"/>
              </a:rPr>
              <a:t>8</a:t>
            </a:r>
            <a:r>
              <a:rPr lang="en-US" b="1" i="0" dirty="0">
                <a:solidFill>
                  <a:srgbClr val="374151"/>
                </a:solidFill>
                <a:effectLst/>
                <a:latin typeface="Söhne"/>
              </a:rPr>
              <a:t>.Evaluation:</a:t>
            </a:r>
            <a:endParaRPr lang="en-US" b="0" i="0" dirty="0">
              <a:solidFill>
                <a:srgbClr val="374151"/>
              </a:solidFill>
              <a:effectLst/>
              <a:latin typeface="Söhne"/>
            </a:endParaRPr>
          </a:p>
          <a:p>
            <a:pPr marL="742950" lvl="1" indent="-285750"/>
            <a:r>
              <a:rPr lang="en-US" b="0" i="0" dirty="0">
                <a:solidFill>
                  <a:srgbClr val="374151"/>
                </a:solidFill>
                <a:effectLst/>
                <a:latin typeface="Söhne"/>
              </a:rPr>
              <a:t>Compare the predicted roles ("agent" and "patient") with the manually annotated roles to assess the model's accuracy.</a:t>
            </a:r>
          </a:p>
          <a:p>
            <a:pPr marL="0" indent="0" algn="l">
              <a:buNone/>
            </a:pPr>
            <a:r>
              <a:rPr lang="en-US" b="1" dirty="0">
                <a:solidFill>
                  <a:srgbClr val="374151"/>
                </a:solidFill>
                <a:latin typeface="Söhne"/>
              </a:rPr>
              <a:t>9</a:t>
            </a:r>
            <a:r>
              <a:rPr lang="en-US" b="1" i="0" dirty="0">
                <a:solidFill>
                  <a:srgbClr val="374151"/>
                </a:solidFill>
                <a:effectLst/>
                <a:latin typeface="Söhne"/>
              </a:rPr>
              <a:t>.Model Training:</a:t>
            </a:r>
            <a:endParaRPr lang="en-US" b="0" i="0" dirty="0">
              <a:solidFill>
                <a:srgbClr val="374151"/>
              </a:solidFill>
              <a:effectLst/>
              <a:latin typeface="Söhne"/>
            </a:endParaRPr>
          </a:p>
          <a:p>
            <a:pPr marL="742950" lvl="1" indent="-285750"/>
            <a:r>
              <a:rPr lang="en-US" b="0" i="0" dirty="0">
                <a:solidFill>
                  <a:srgbClr val="374151"/>
                </a:solidFill>
                <a:effectLst/>
                <a:latin typeface="Söhne"/>
              </a:rPr>
              <a:t>Use annotated training data with sentences and their corresponding predicate-argument structures.</a:t>
            </a:r>
          </a:p>
          <a:p>
            <a:pPr marL="0" indent="0" algn="l">
              <a:buNone/>
            </a:pPr>
            <a:r>
              <a:rPr lang="en-US" b="1" dirty="0">
                <a:solidFill>
                  <a:srgbClr val="374151"/>
                </a:solidFill>
                <a:latin typeface="Söhne"/>
              </a:rPr>
              <a:t>10.</a:t>
            </a:r>
            <a:r>
              <a:rPr lang="en-US" b="1" i="0" dirty="0">
                <a:solidFill>
                  <a:srgbClr val="374151"/>
                </a:solidFill>
                <a:effectLst/>
                <a:latin typeface="Söhne"/>
              </a:rPr>
              <a:t>Inference (Prediction):</a:t>
            </a:r>
            <a:endParaRPr lang="en-US" b="0" i="0" dirty="0">
              <a:solidFill>
                <a:srgbClr val="374151"/>
              </a:solidFill>
              <a:effectLst/>
              <a:latin typeface="Söhne"/>
            </a:endParaRPr>
          </a:p>
          <a:p>
            <a:pPr marL="742950" lvl="1" indent="-285750"/>
            <a:r>
              <a:rPr lang="en-US" b="0" i="0" dirty="0">
                <a:solidFill>
                  <a:srgbClr val="374151"/>
                </a:solidFill>
                <a:effectLst/>
                <a:latin typeface="Söhne"/>
              </a:rPr>
              <a:t>Apply the trained model to new sentences to predict semantic</a:t>
            </a:r>
          </a:p>
          <a:p>
            <a:pPr marL="0" indent="0">
              <a:buNone/>
            </a:pPr>
            <a:r>
              <a:rPr lang="en-US" b="1" dirty="0" err="1"/>
              <a:t>Eg</a:t>
            </a:r>
            <a:r>
              <a:rPr lang="en-US" b="1" dirty="0"/>
              <a:t>:</a:t>
            </a:r>
            <a:r>
              <a:rPr lang="en-US" b="1" i="0" dirty="0">
                <a:solidFill>
                  <a:srgbClr val="343541"/>
                </a:solidFill>
                <a:effectLst/>
                <a:latin typeface="Söhne"/>
              </a:rPr>
              <a:t>"</a:t>
            </a:r>
            <a:r>
              <a:rPr lang="en-US" b="0" i="0" dirty="0">
                <a:solidFill>
                  <a:srgbClr val="343541"/>
                </a:solidFill>
                <a:effectLst/>
                <a:latin typeface="Söhne"/>
              </a:rPr>
              <a:t>He saw the man with the telescope."</a:t>
            </a:r>
            <a:endParaRPr lang="en-US" dirty="0"/>
          </a:p>
          <a:p>
            <a:endParaRPr lang="en-IN" dirty="0"/>
          </a:p>
        </p:txBody>
      </p:sp>
      <p:sp>
        <p:nvSpPr>
          <p:cNvPr id="5" name="Footer Placeholder 4">
            <a:extLst>
              <a:ext uri="{FF2B5EF4-FFF2-40B4-BE49-F238E27FC236}">
                <a16:creationId xmlns:a16="http://schemas.microsoft.com/office/drawing/2014/main" xmlns="" id="{84BB00F7-3AEC-9DFE-A380-4B9B062E6920}"/>
              </a:ext>
            </a:extLst>
          </p:cNvPr>
          <p:cNvSpPr>
            <a:spLocks noGrp="1"/>
          </p:cNvSpPr>
          <p:nvPr>
            <p:ph type="ftr" sz="quarter" idx="11"/>
          </p:nvPr>
        </p:nvSpPr>
        <p:spPr/>
        <p:txBody>
          <a:bodyPr/>
          <a:lstStyle/>
          <a:p>
            <a:r>
              <a:rPr lang="en-US" dirty="0"/>
              <a:t>M0dule IV &amp;V</a:t>
            </a:r>
          </a:p>
        </p:txBody>
      </p:sp>
      <p:sp>
        <p:nvSpPr>
          <p:cNvPr id="6" name="Slide Number Placeholder 5">
            <a:extLst>
              <a:ext uri="{FF2B5EF4-FFF2-40B4-BE49-F238E27FC236}">
                <a16:creationId xmlns:a16="http://schemas.microsoft.com/office/drawing/2014/main" xmlns="" id="{FFE049B9-B49F-0F41-A737-7A015F995F8B}"/>
              </a:ext>
            </a:extLst>
          </p:cNvPr>
          <p:cNvSpPr>
            <a:spLocks noGrp="1"/>
          </p:cNvSpPr>
          <p:nvPr>
            <p:ph type="sldNum" sz="quarter" idx="12"/>
          </p:nvPr>
        </p:nvSpPr>
        <p:spPr/>
        <p:txBody>
          <a:bodyPr/>
          <a:lstStyle/>
          <a:p>
            <a:fld id="{58FB4751-880F-D840-AAA9-3A15815CC996}" type="slidenum">
              <a:rPr lang="en-US" smtClean="0"/>
              <a:pPr/>
              <a:t>10</a:t>
            </a:fld>
            <a:endParaRPr lang="en-US" dirty="0"/>
          </a:p>
        </p:txBody>
      </p:sp>
    </p:spTree>
    <p:extLst>
      <p:ext uri="{BB962C8B-B14F-4D97-AF65-F5344CB8AC3E}">
        <p14:creationId xmlns:p14="http://schemas.microsoft.com/office/powerpoint/2010/main" xmlns="" val="387409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A3C411-4DE2-0879-ABB1-FD84ADFCCEA0}"/>
              </a:ext>
            </a:extLst>
          </p:cNvPr>
          <p:cNvSpPr>
            <a:spLocks noGrp="1"/>
          </p:cNvSpPr>
          <p:nvPr>
            <p:ph type="title"/>
          </p:nvPr>
        </p:nvSpPr>
        <p:spPr/>
        <p:txBody>
          <a:bodyPr/>
          <a:lstStyle/>
          <a:p>
            <a:r>
              <a:rPr lang="en-IN" b="1" i="0" dirty="0">
                <a:effectLst/>
                <a:latin typeface="Book Antiqua" panose="02040602050305030304" pitchFamily="18" charset="0"/>
              </a:rPr>
              <a:t>Semantic Parsing</a:t>
            </a:r>
            <a:endParaRPr lang="en-IN" dirty="0">
              <a:latin typeface="Book Antiqua" panose="02040602050305030304" pitchFamily="18" charset="0"/>
            </a:endParaRPr>
          </a:p>
        </p:txBody>
      </p:sp>
      <p:sp>
        <p:nvSpPr>
          <p:cNvPr id="3" name="Content Placeholder 2">
            <a:extLst>
              <a:ext uri="{FF2B5EF4-FFF2-40B4-BE49-F238E27FC236}">
                <a16:creationId xmlns:a16="http://schemas.microsoft.com/office/drawing/2014/main" xmlns="" id="{63D59313-EE83-EA3D-7EAE-405DAC2D34A0}"/>
              </a:ext>
            </a:extLst>
          </p:cNvPr>
          <p:cNvSpPr>
            <a:spLocks noGrp="1"/>
          </p:cNvSpPr>
          <p:nvPr>
            <p:ph idx="1"/>
          </p:nvPr>
        </p:nvSpPr>
        <p:spPr>
          <a:xfrm>
            <a:off x="576072" y="1568918"/>
            <a:ext cx="11439144" cy="4437246"/>
          </a:xfrm>
        </p:spPr>
        <p:txBody>
          <a:bodyPr>
            <a:normAutofit fontScale="92500"/>
          </a:bodyPr>
          <a:lstStyle/>
          <a:p>
            <a:pPr marL="0" indent="0" algn="just">
              <a:buNone/>
            </a:pPr>
            <a:r>
              <a:rPr lang="en-US" b="0" i="0" dirty="0">
                <a:solidFill>
                  <a:srgbClr val="374151"/>
                </a:solidFill>
                <a:effectLst/>
                <a:latin typeface="Book Antiqua" panose="02040602050305030304" pitchFamily="18" charset="0"/>
              </a:rPr>
              <a:t>Semantic Parsing is the process of converting a natural language sentence into a structured representation that captures the meaning of the sentence. This structured representation is often in the form of a logical expression, a query language, or another formal language that a computer can understand and use for further processing. Let's use a simple example:</a:t>
            </a:r>
          </a:p>
          <a:p>
            <a:pPr algn="just"/>
            <a:r>
              <a:rPr lang="en-US" b="0" i="0" dirty="0">
                <a:solidFill>
                  <a:srgbClr val="374151"/>
                </a:solidFill>
                <a:effectLst/>
                <a:latin typeface="Book Antiqua" panose="02040602050305030304" pitchFamily="18" charset="0"/>
              </a:rPr>
              <a:t>Sentence: </a:t>
            </a:r>
            <a:r>
              <a:rPr lang="en-US" b="1" i="0" dirty="0">
                <a:solidFill>
                  <a:srgbClr val="374151"/>
                </a:solidFill>
                <a:effectLst/>
                <a:latin typeface="Book Antiqua" panose="02040602050305030304" pitchFamily="18" charset="0"/>
              </a:rPr>
              <a:t>"Find the population of France.“</a:t>
            </a:r>
          </a:p>
          <a:p>
            <a:pPr marL="0" indent="0" algn="l">
              <a:buNone/>
            </a:pPr>
            <a:r>
              <a:rPr lang="en-US" b="0" i="0" dirty="0">
                <a:solidFill>
                  <a:srgbClr val="374151"/>
                </a:solidFill>
                <a:effectLst/>
                <a:latin typeface="Book Antiqua" panose="02040602050305030304" pitchFamily="18" charset="0"/>
              </a:rPr>
              <a:t>In this case, the goal is to parse the sentence into a structured query that a computer can understand, like a database query. The parsed representation might look something like this in a simplified form:</a:t>
            </a:r>
          </a:p>
          <a:p>
            <a:pPr algn="l"/>
            <a:r>
              <a:rPr lang="en-US" b="0" i="0" dirty="0">
                <a:solidFill>
                  <a:srgbClr val="374151"/>
                </a:solidFill>
                <a:effectLst/>
                <a:latin typeface="Book Antiqua" panose="02040602050305030304" pitchFamily="18" charset="0"/>
              </a:rPr>
              <a:t>Query: </a:t>
            </a:r>
            <a:r>
              <a:rPr lang="en-US" b="1" i="0" dirty="0">
                <a:solidFill>
                  <a:srgbClr val="374151"/>
                </a:solidFill>
                <a:effectLst/>
                <a:latin typeface="Book Antiqua" panose="02040602050305030304" pitchFamily="18" charset="0"/>
              </a:rPr>
              <a:t>"SELECT population FROM countries WHERE </a:t>
            </a:r>
            <a:r>
              <a:rPr lang="en-US" b="1" i="0" dirty="0" err="1">
                <a:solidFill>
                  <a:srgbClr val="374151"/>
                </a:solidFill>
                <a:effectLst/>
                <a:latin typeface="Book Antiqua" panose="02040602050305030304" pitchFamily="18" charset="0"/>
              </a:rPr>
              <a:t>country_name</a:t>
            </a:r>
            <a:r>
              <a:rPr lang="en-US" b="1" i="0" dirty="0">
                <a:solidFill>
                  <a:srgbClr val="374151"/>
                </a:solidFill>
                <a:effectLst/>
                <a:latin typeface="Book Antiqua" panose="02040602050305030304" pitchFamily="18" charset="0"/>
              </a:rPr>
              <a:t> = 'France'"</a:t>
            </a:r>
          </a:p>
          <a:p>
            <a:pPr marL="0" indent="0" algn="just">
              <a:buNone/>
            </a:pPr>
            <a:endParaRPr lang="en-US" b="0" i="0" dirty="0">
              <a:solidFill>
                <a:srgbClr val="374151"/>
              </a:solidFill>
              <a:effectLst/>
              <a:latin typeface="Söhne"/>
            </a:endParaRPr>
          </a:p>
          <a:p>
            <a:pPr marL="0" indent="0">
              <a:buNone/>
            </a:pPr>
            <a:endParaRPr lang="en-IN" dirty="0"/>
          </a:p>
        </p:txBody>
      </p:sp>
      <p:sp>
        <p:nvSpPr>
          <p:cNvPr id="5" name="Footer Placeholder 4">
            <a:extLst>
              <a:ext uri="{FF2B5EF4-FFF2-40B4-BE49-F238E27FC236}">
                <a16:creationId xmlns:a16="http://schemas.microsoft.com/office/drawing/2014/main" xmlns="" id="{2552DDCD-E26C-9594-34B6-BEF192F5DD97}"/>
              </a:ext>
            </a:extLst>
          </p:cNvPr>
          <p:cNvSpPr>
            <a:spLocks noGrp="1"/>
          </p:cNvSpPr>
          <p:nvPr>
            <p:ph type="ftr" sz="quarter" idx="11"/>
          </p:nvPr>
        </p:nvSpPr>
        <p:spPr/>
        <p:txBody>
          <a:bodyPr/>
          <a:lstStyle/>
          <a:p>
            <a:r>
              <a:rPr lang="en-US" dirty="0"/>
              <a:t>Module IV &amp;V</a:t>
            </a:r>
          </a:p>
        </p:txBody>
      </p:sp>
      <p:sp>
        <p:nvSpPr>
          <p:cNvPr id="6" name="Slide Number Placeholder 5">
            <a:extLst>
              <a:ext uri="{FF2B5EF4-FFF2-40B4-BE49-F238E27FC236}">
                <a16:creationId xmlns:a16="http://schemas.microsoft.com/office/drawing/2014/main" xmlns="" id="{D77B370C-E212-0BC9-0B46-26541FF9FBA2}"/>
              </a:ext>
            </a:extLst>
          </p:cNvPr>
          <p:cNvSpPr>
            <a:spLocks noGrp="1"/>
          </p:cNvSpPr>
          <p:nvPr>
            <p:ph type="sldNum" sz="quarter" idx="12"/>
          </p:nvPr>
        </p:nvSpPr>
        <p:spPr/>
        <p:txBody>
          <a:bodyPr/>
          <a:lstStyle/>
          <a:p>
            <a:fld id="{58FB4751-880F-D840-AAA9-3A15815CC996}" type="slidenum">
              <a:rPr lang="en-US" smtClean="0"/>
              <a:pPr/>
              <a:t>11</a:t>
            </a:fld>
            <a:endParaRPr lang="en-US" dirty="0"/>
          </a:p>
        </p:txBody>
      </p:sp>
    </p:spTree>
    <p:extLst>
      <p:ext uri="{BB962C8B-B14F-4D97-AF65-F5344CB8AC3E}">
        <p14:creationId xmlns:p14="http://schemas.microsoft.com/office/powerpoint/2010/main" xmlns="" val="2199792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04545D-47FB-1482-1729-973747C38955}"/>
              </a:ext>
            </a:extLst>
          </p:cNvPr>
          <p:cNvSpPr>
            <a:spLocks noGrp="1"/>
          </p:cNvSpPr>
          <p:nvPr>
            <p:ph type="title"/>
          </p:nvPr>
        </p:nvSpPr>
        <p:spPr/>
        <p:txBody>
          <a:bodyPr/>
          <a:lstStyle/>
          <a:p>
            <a:r>
              <a:rPr lang="en-IN" dirty="0"/>
              <a:t>Pragmatics</a:t>
            </a:r>
          </a:p>
        </p:txBody>
      </p:sp>
      <p:sp>
        <p:nvSpPr>
          <p:cNvPr id="3" name="Content Placeholder 2">
            <a:extLst>
              <a:ext uri="{FF2B5EF4-FFF2-40B4-BE49-F238E27FC236}">
                <a16:creationId xmlns:a16="http://schemas.microsoft.com/office/drawing/2014/main" xmlns="" id="{8A4AB4D5-A668-D5FD-9F00-89DCC25E3C8C}"/>
              </a:ext>
            </a:extLst>
          </p:cNvPr>
          <p:cNvSpPr>
            <a:spLocks noGrp="1"/>
          </p:cNvSpPr>
          <p:nvPr>
            <p:ph idx="1"/>
          </p:nvPr>
        </p:nvSpPr>
        <p:spPr>
          <a:xfrm>
            <a:off x="576072" y="1901952"/>
            <a:ext cx="11099372" cy="3877056"/>
          </a:xfrm>
        </p:spPr>
        <p:txBody>
          <a:bodyPr/>
          <a:lstStyle/>
          <a:p>
            <a:pPr algn="just"/>
            <a:r>
              <a:rPr lang="en-US" b="0" i="0" dirty="0">
                <a:solidFill>
                  <a:srgbClr val="374151"/>
                </a:solidFill>
                <a:effectLst/>
                <a:latin typeface="Book Antiqua" panose="02040602050305030304" pitchFamily="18" charset="0"/>
              </a:rPr>
              <a:t>Pragmatics is a branch of linguistics that deals with how language is used in context to convey meaning beyond the literal interpretation of words. It focuses on the social and situational factors that influence communication. One key aspect of pragmatics is the study of implicature, where speakers convey meaning indirectly. </a:t>
            </a:r>
          </a:p>
          <a:p>
            <a:pPr algn="just"/>
            <a:r>
              <a:rPr lang="en-US" b="0" i="0" dirty="0">
                <a:solidFill>
                  <a:srgbClr val="374151"/>
                </a:solidFill>
                <a:effectLst/>
                <a:latin typeface="Book Antiqua" panose="02040602050305030304" pitchFamily="18" charset="0"/>
              </a:rPr>
              <a:t>Let's explore pragmatics with a simple example:</a:t>
            </a:r>
          </a:p>
          <a:p>
            <a:pPr marL="0" indent="0" algn="just">
              <a:buNone/>
            </a:pPr>
            <a:r>
              <a:rPr lang="en-US" b="1" i="0" dirty="0" err="1">
                <a:effectLst/>
                <a:latin typeface="Book Antiqua" panose="02040602050305030304" pitchFamily="18" charset="0"/>
              </a:rPr>
              <a:t>Eg:Statement</a:t>
            </a:r>
            <a:r>
              <a:rPr lang="en-US" b="1" i="0" dirty="0">
                <a:effectLst/>
                <a:latin typeface="Book Antiqua" panose="02040602050305030304" pitchFamily="18" charset="0"/>
              </a:rPr>
              <a:t>:</a:t>
            </a:r>
            <a:r>
              <a:rPr lang="en-US" b="0" i="0" dirty="0">
                <a:solidFill>
                  <a:srgbClr val="374151"/>
                </a:solidFill>
                <a:effectLst/>
                <a:latin typeface="Book Antiqua" panose="02040602050305030304" pitchFamily="18" charset="0"/>
              </a:rPr>
              <a:t> "Oh, you're eating chocolate cake?"</a:t>
            </a:r>
            <a:endParaRPr lang="en-IN" dirty="0">
              <a:latin typeface="Book Antiqua" panose="02040602050305030304" pitchFamily="18" charset="0"/>
            </a:endParaRPr>
          </a:p>
        </p:txBody>
      </p:sp>
      <p:sp>
        <p:nvSpPr>
          <p:cNvPr id="5" name="Footer Placeholder 4">
            <a:extLst>
              <a:ext uri="{FF2B5EF4-FFF2-40B4-BE49-F238E27FC236}">
                <a16:creationId xmlns:a16="http://schemas.microsoft.com/office/drawing/2014/main" xmlns="" id="{D12A27A7-C8A4-59F3-E45B-7C13508C5B99}"/>
              </a:ext>
            </a:extLst>
          </p:cNvPr>
          <p:cNvSpPr>
            <a:spLocks noGrp="1"/>
          </p:cNvSpPr>
          <p:nvPr>
            <p:ph type="ftr" sz="quarter" idx="11"/>
          </p:nvPr>
        </p:nvSpPr>
        <p:spPr/>
        <p:txBody>
          <a:bodyPr/>
          <a:lstStyle/>
          <a:p>
            <a:r>
              <a:rPr lang="en-US" dirty="0" smtClean="0"/>
              <a:t>Module IV &amp;V</a:t>
            </a:r>
            <a:endParaRPr lang="en-US" dirty="0"/>
          </a:p>
        </p:txBody>
      </p:sp>
      <p:sp>
        <p:nvSpPr>
          <p:cNvPr id="6" name="Slide Number Placeholder 5">
            <a:extLst>
              <a:ext uri="{FF2B5EF4-FFF2-40B4-BE49-F238E27FC236}">
                <a16:creationId xmlns:a16="http://schemas.microsoft.com/office/drawing/2014/main" xmlns="" id="{1A0E7C59-4D18-8C74-238A-681683B1C4E1}"/>
              </a:ext>
            </a:extLst>
          </p:cNvPr>
          <p:cNvSpPr>
            <a:spLocks noGrp="1"/>
          </p:cNvSpPr>
          <p:nvPr>
            <p:ph type="sldNum" sz="quarter" idx="12"/>
          </p:nvPr>
        </p:nvSpPr>
        <p:spPr/>
        <p:txBody>
          <a:bodyPr/>
          <a:lstStyle/>
          <a:p>
            <a:fld id="{58FB4751-880F-D840-AAA9-3A15815CC996}" type="slidenum">
              <a:rPr lang="en-US" smtClean="0"/>
              <a:pPr/>
              <a:t>12</a:t>
            </a:fld>
            <a:endParaRPr lang="en-US" dirty="0"/>
          </a:p>
        </p:txBody>
      </p:sp>
    </p:spTree>
    <p:extLst>
      <p:ext uri="{BB962C8B-B14F-4D97-AF65-F5344CB8AC3E}">
        <p14:creationId xmlns:p14="http://schemas.microsoft.com/office/powerpoint/2010/main" xmlns="" val="3541758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D11643A-7237-7D34-3608-B8D8041758C7}"/>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xmlns="" id="{AF134AA9-3960-A027-DE68-533599A53088}"/>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xmlns="" id="{B3DA48C3-C1DE-FEC0-99D1-E4FCC230386F}"/>
              </a:ext>
            </a:extLst>
          </p:cNvPr>
          <p:cNvSpPr>
            <a:spLocks noGrp="1"/>
          </p:cNvSpPr>
          <p:nvPr>
            <p:ph type="sldNum" sz="quarter" idx="12"/>
          </p:nvPr>
        </p:nvSpPr>
        <p:spPr/>
        <p:txBody>
          <a:bodyPr/>
          <a:lstStyle/>
          <a:p>
            <a:fld id="{58FB4751-880F-D840-AAA9-3A15815CC996}" type="slidenum">
              <a:rPr lang="en-US" smtClean="0"/>
              <a:pPr/>
              <a:t>13</a:t>
            </a:fld>
            <a:endParaRPr lang="en-US" dirty="0"/>
          </a:p>
        </p:txBody>
      </p:sp>
      <p:sp>
        <p:nvSpPr>
          <p:cNvPr id="6" name="Rectangle 1">
            <a:extLst>
              <a:ext uri="{FF2B5EF4-FFF2-40B4-BE49-F238E27FC236}">
                <a16:creationId xmlns:a16="http://schemas.microsoft.com/office/drawing/2014/main" xmlns="" id="{3C751F62-92FB-DFB7-9B5F-AFEC680BB2E5}"/>
              </a:ext>
            </a:extLst>
          </p:cNvPr>
          <p:cNvSpPr>
            <a:spLocks noGrp="1" noChangeArrowheads="1"/>
          </p:cNvSpPr>
          <p:nvPr>
            <p:ph type="title"/>
          </p:nvPr>
        </p:nvSpPr>
        <p:spPr bwMode="auto">
          <a:xfrm>
            <a:off x="298383" y="597427"/>
            <a:ext cx="9923646" cy="57559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Book Antiqua" panose="02040602050305030304" pitchFamily="18" charset="0"/>
              </a:rPr>
              <a:t>Let's consider two possible interpretations: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1" i="0" u="none" strike="noStrike" cap="none" normalizeH="0" baseline="0" dirty="0">
                <a:ln>
                  <a:noFill/>
                </a:ln>
                <a:solidFill>
                  <a:srgbClr val="000000"/>
                </a:solidFill>
                <a:effectLst/>
                <a:latin typeface="Book Antiqua" panose="02040602050305030304" pitchFamily="18" charset="0"/>
              </a:rPr>
              <a:t>Literal Interpretation:</a:t>
            </a:r>
            <a:r>
              <a:rPr kumimoji="0" lang="en-US" altLang="en-US" sz="2400" b="0" i="0" u="none" strike="noStrike" cap="none" normalizeH="0" baseline="0" dirty="0">
                <a:ln>
                  <a:noFill/>
                </a:ln>
                <a:solidFill>
                  <a:srgbClr val="000000"/>
                </a:solidFill>
                <a:effectLst/>
                <a:latin typeface="Book Antiqua" panose="02040602050305030304" pitchFamily="18" charset="0"/>
              </a:rPr>
              <a:t> You're genuinely asking about the type of cake being eaten.</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2400" b="1" i="0" u="none" strike="noStrike" cap="none" normalizeH="0" baseline="0" dirty="0">
                <a:ln>
                  <a:noFill/>
                </a:ln>
                <a:solidFill>
                  <a:srgbClr val="000000"/>
                </a:solidFill>
                <a:effectLst/>
                <a:latin typeface="Book Antiqua" panose="02040602050305030304" pitchFamily="18" charset="0"/>
              </a:rPr>
              <a:t>Implicature Interpretation:</a:t>
            </a:r>
            <a:r>
              <a:rPr kumimoji="0" lang="en-US" altLang="en-US" sz="2400" b="0" i="0" u="none" strike="noStrike" cap="none" normalizeH="0" baseline="0" dirty="0">
                <a:ln>
                  <a:noFill/>
                </a:ln>
                <a:solidFill>
                  <a:srgbClr val="000000"/>
                </a:solidFill>
                <a:effectLst/>
                <a:latin typeface="Book Antiqua" panose="02040602050305030304" pitchFamily="18" charset="0"/>
              </a:rPr>
              <a:t> You're expressing surprise or mild disapproval that the sibling is eating chocolate cake, possibly because it's unexpected or not appropriate given the time of day.</a:t>
            </a:r>
            <a:br>
              <a:rPr kumimoji="0" lang="en-US" altLang="en-US" sz="2400" b="0" i="0" u="none" strike="noStrike" cap="none" normalizeH="0" baseline="0" dirty="0">
                <a:ln>
                  <a:noFill/>
                </a:ln>
                <a:solidFill>
                  <a:srgbClr val="000000"/>
                </a:solidFill>
                <a:effectLst/>
                <a:latin typeface="Book Antiqua" panose="02040602050305030304" pitchFamily="18" charset="0"/>
              </a:rPr>
            </a:br>
            <a:endParaRPr kumimoji="0" lang="en-US" altLang="en-US" sz="2400" b="0" i="0" u="none" strike="noStrike" cap="none" normalizeH="0" baseline="0" dirty="0">
              <a:ln>
                <a:noFill/>
              </a:ln>
              <a:solidFill>
                <a:srgbClr val="000000"/>
              </a:solidFill>
              <a:effectLst/>
              <a:latin typeface="Book Antiqua" panose="0204060205030503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Book Antiqua" panose="02040602050305030304" pitchFamily="18" charset="0"/>
              </a:rPr>
              <a:t>In the second interpretation, the meaning goes beyond the literal words you said. It relies on the context, your tone of voice, your relationship with your friend's family, and shared cultural knowledge to convey a subtle message. This is an example of how pragmatics plays a role in shaping the meaning of language based on the social and situational context of communication.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
            </a: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2706661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A1EDA2A5-056C-79F5-C467-ADD74C77FB52}"/>
              </a:ext>
            </a:extLst>
          </p:cNvPr>
          <p:cNvSpPr>
            <a:spLocks noGrp="1"/>
          </p:cNvSpPr>
          <p:nvPr>
            <p:ph sz="half" idx="2"/>
          </p:nvPr>
        </p:nvSpPr>
        <p:spPr>
          <a:xfrm>
            <a:off x="576072" y="2350007"/>
            <a:ext cx="4198059" cy="2491500"/>
          </a:xfrm>
        </p:spPr>
        <p:txBody>
          <a:bodyPr>
            <a:normAutofit/>
          </a:bodyPr>
          <a:lstStyle/>
          <a:p>
            <a:r>
              <a:rPr lang="en-IN" sz="2000" b="1" i="0" dirty="0">
                <a:effectLst/>
                <a:latin typeface="Söhne"/>
              </a:rPr>
              <a:t>Contextual Understanding</a:t>
            </a:r>
          </a:p>
          <a:p>
            <a:r>
              <a:rPr lang="en-IN" sz="2000" b="1" i="0" dirty="0">
                <a:effectLst/>
                <a:latin typeface="Söhne"/>
              </a:rPr>
              <a:t>Speech Acts Recognition</a:t>
            </a:r>
          </a:p>
          <a:p>
            <a:r>
              <a:rPr lang="en-IN" sz="2000" b="1" i="0" dirty="0">
                <a:effectLst/>
                <a:latin typeface="Söhne"/>
              </a:rPr>
              <a:t>Implicature and Inference</a:t>
            </a:r>
          </a:p>
          <a:p>
            <a:r>
              <a:rPr lang="en-IN" sz="2000" b="1" i="0" dirty="0">
                <a:effectLst/>
                <a:latin typeface="Söhne"/>
              </a:rPr>
              <a:t>Ambiguity Resolution</a:t>
            </a:r>
          </a:p>
          <a:p>
            <a:r>
              <a:rPr lang="en-IN" sz="2000" b="1" i="0" dirty="0">
                <a:effectLst/>
                <a:latin typeface="Söhne"/>
              </a:rPr>
              <a:t>Generating Contextually Appropriate Responses</a:t>
            </a:r>
          </a:p>
          <a:p>
            <a:pPr marL="0" indent="0">
              <a:buNone/>
            </a:pPr>
            <a:endParaRPr lang="en-IN" dirty="0"/>
          </a:p>
        </p:txBody>
      </p:sp>
      <p:sp>
        <p:nvSpPr>
          <p:cNvPr id="4" name="Footer Placeholder 3">
            <a:extLst>
              <a:ext uri="{FF2B5EF4-FFF2-40B4-BE49-F238E27FC236}">
                <a16:creationId xmlns:a16="http://schemas.microsoft.com/office/drawing/2014/main" xmlns="" id="{5E1C5661-612E-694C-CE9A-A45CC99C5126}"/>
              </a:ext>
            </a:extLst>
          </p:cNvPr>
          <p:cNvSpPr>
            <a:spLocks noGrp="1"/>
          </p:cNvSpPr>
          <p:nvPr>
            <p:ph type="ftr" sz="quarter" idx="11"/>
          </p:nvPr>
        </p:nvSpPr>
        <p:spPr/>
        <p:txBody>
          <a:bodyPr/>
          <a:lstStyle/>
          <a:p>
            <a:r>
              <a:rPr lang="en-US" dirty="0" smtClean="0"/>
              <a:t>Module IV &amp; V</a:t>
            </a:r>
            <a:endParaRPr lang="en-US" dirty="0"/>
          </a:p>
        </p:txBody>
      </p:sp>
      <p:sp>
        <p:nvSpPr>
          <p:cNvPr id="5" name="Slide Number Placeholder 4">
            <a:extLst>
              <a:ext uri="{FF2B5EF4-FFF2-40B4-BE49-F238E27FC236}">
                <a16:creationId xmlns:a16="http://schemas.microsoft.com/office/drawing/2014/main" xmlns="" id="{B3ABB650-590B-6E32-AFE1-552256965187}"/>
              </a:ext>
            </a:extLst>
          </p:cNvPr>
          <p:cNvSpPr>
            <a:spLocks noGrp="1"/>
          </p:cNvSpPr>
          <p:nvPr>
            <p:ph type="sldNum" sz="quarter" idx="12"/>
          </p:nvPr>
        </p:nvSpPr>
        <p:spPr/>
        <p:txBody>
          <a:bodyPr/>
          <a:lstStyle/>
          <a:p>
            <a:fld id="{58FB4751-880F-D840-AAA9-3A15815CC996}" type="slidenum">
              <a:rPr lang="en-US" smtClean="0"/>
              <a:pPr/>
              <a:t>14</a:t>
            </a:fld>
            <a:endParaRPr lang="en-US" dirty="0"/>
          </a:p>
        </p:txBody>
      </p:sp>
      <p:sp>
        <p:nvSpPr>
          <p:cNvPr id="8" name="Content Placeholder 7">
            <a:extLst>
              <a:ext uri="{FF2B5EF4-FFF2-40B4-BE49-F238E27FC236}">
                <a16:creationId xmlns:a16="http://schemas.microsoft.com/office/drawing/2014/main" xmlns="" id="{6858DDF3-64D2-B66B-06FD-FB19885DEF1C}"/>
              </a:ext>
            </a:extLst>
          </p:cNvPr>
          <p:cNvSpPr>
            <a:spLocks noGrp="1"/>
          </p:cNvSpPr>
          <p:nvPr>
            <p:ph sz="quarter" idx="4"/>
          </p:nvPr>
        </p:nvSpPr>
        <p:spPr>
          <a:xfrm>
            <a:off x="4562856" y="2455405"/>
            <a:ext cx="4638896" cy="2089164"/>
          </a:xfrm>
        </p:spPr>
        <p:txBody>
          <a:bodyPr>
            <a:normAutofit lnSpcReduction="10000"/>
          </a:bodyPr>
          <a:lstStyle/>
          <a:p>
            <a:r>
              <a:rPr lang="en-IN" sz="2000" b="1" i="0" dirty="0">
                <a:effectLst/>
                <a:latin typeface="Söhne"/>
              </a:rPr>
              <a:t>Reference Resolution</a:t>
            </a:r>
          </a:p>
          <a:p>
            <a:r>
              <a:rPr lang="en-IN" sz="2000" b="1" i="0" dirty="0">
                <a:effectLst/>
                <a:latin typeface="Söhne"/>
              </a:rPr>
              <a:t>Dialog and Discourse </a:t>
            </a:r>
            <a:r>
              <a:rPr lang="en-IN" sz="2000" b="1" i="0" dirty="0" err="1">
                <a:effectLst/>
                <a:latin typeface="Söhne"/>
              </a:rPr>
              <a:t>Modeling</a:t>
            </a:r>
            <a:endParaRPr lang="en-IN" sz="2000" b="1" i="0" dirty="0">
              <a:effectLst/>
              <a:latin typeface="Söhne"/>
            </a:endParaRPr>
          </a:p>
          <a:p>
            <a:r>
              <a:rPr lang="en-IN" sz="2000" b="1" i="0" dirty="0">
                <a:effectLst/>
                <a:latin typeface="Söhne"/>
              </a:rPr>
              <a:t>Politeness and Societal Norms</a:t>
            </a:r>
          </a:p>
          <a:p>
            <a:r>
              <a:rPr lang="en-IN" sz="2000" b="1" i="0" dirty="0">
                <a:effectLst/>
                <a:latin typeface="Söhne"/>
              </a:rPr>
              <a:t>Cultural and Contextual Sensitivity</a:t>
            </a:r>
          </a:p>
          <a:p>
            <a:r>
              <a:rPr lang="en-US" sz="2000" b="1" i="0" dirty="0">
                <a:effectLst/>
                <a:latin typeface="Söhne"/>
              </a:rPr>
              <a:t>Common Ground and Shared Knowledge</a:t>
            </a:r>
            <a:endParaRPr lang="en-IN" dirty="0"/>
          </a:p>
        </p:txBody>
      </p:sp>
      <p:sp>
        <p:nvSpPr>
          <p:cNvPr id="9" name="Title 8">
            <a:extLst>
              <a:ext uri="{FF2B5EF4-FFF2-40B4-BE49-F238E27FC236}">
                <a16:creationId xmlns:a16="http://schemas.microsoft.com/office/drawing/2014/main" xmlns="" id="{DA5D73EF-9D43-79CF-2CFF-D3B00392474B}"/>
              </a:ext>
            </a:extLst>
          </p:cNvPr>
          <p:cNvSpPr>
            <a:spLocks noGrp="1"/>
          </p:cNvSpPr>
          <p:nvPr>
            <p:ph type="title"/>
          </p:nvPr>
        </p:nvSpPr>
        <p:spPr>
          <a:xfrm>
            <a:off x="365760" y="287795"/>
            <a:ext cx="10725912" cy="1974142"/>
          </a:xfrm>
        </p:spPr>
        <p:txBody>
          <a:bodyPr/>
          <a:lstStyle/>
          <a:p>
            <a:pPr algn="just"/>
            <a:r>
              <a:rPr lang="en-US" sz="2400" b="0" i="0" dirty="0">
                <a:solidFill>
                  <a:srgbClr val="374151"/>
                </a:solidFill>
                <a:effectLst/>
                <a:latin typeface="Book Antiqua" panose="02040602050305030304" pitchFamily="18" charset="0"/>
              </a:rPr>
              <a:t>considering the social and situational factors that influence meaning beyond literal interpretations. Incorporating pragmatics into NLP tasks can be complex due to the nuances involved in human communication. Here are a few ways pragmatics is addressed in NLP:</a:t>
            </a:r>
            <a:endParaRPr lang="en-IN" sz="2400" dirty="0">
              <a:latin typeface="Book Antiqua" panose="02040602050305030304" pitchFamily="18" charset="0"/>
            </a:endParaRPr>
          </a:p>
        </p:txBody>
      </p:sp>
    </p:spTree>
    <p:extLst>
      <p:ext uri="{BB962C8B-B14F-4D97-AF65-F5344CB8AC3E}">
        <p14:creationId xmlns:p14="http://schemas.microsoft.com/office/powerpoint/2010/main" xmlns="" val="3005791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D8B54D-4BBF-38FA-CA86-4CA8ED949970}"/>
              </a:ext>
            </a:extLst>
          </p:cNvPr>
          <p:cNvSpPr>
            <a:spLocks noGrp="1"/>
          </p:cNvSpPr>
          <p:nvPr>
            <p:ph type="title"/>
          </p:nvPr>
        </p:nvSpPr>
        <p:spPr/>
        <p:txBody>
          <a:bodyPr/>
          <a:lstStyle/>
          <a:p>
            <a:r>
              <a:rPr lang="en-US" dirty="0"/>
              <a:t>Discourse</a:t>
            </a:r>
            <a:r>
              <a:rPr lang="en-US" sz="1800" dirty="0">
                <a:effectLst/>
                <a:latin typeface="Book Antiqua" panose="02040602050305030304" pitchFamily="18" charset="0"/>
                <a:ea typeface="Times New Roman" panose="02020603050405020304" pitchFamily="18" charset="0"/>
                <a:cs typeface="Times New Roman" panose="02020603050405020304" pitchFamily="18" charset="0"/>
              </a:rPr>
              <a:t> </a:t>
            </a:r>
            <a:r>
              <a:rPr lang="en-US" dirty="0"/>
              <a:t>Analysis</a:t>
            </a:r>
            <a:r>
              <a:rPr lang="en-US" sz="1800" dirty="0">
                <a:effectLst/>
                <a:latin typeface="Book Antiqua" panose="02040602050305030304" pitchFamily="18" charset="0"/>
                <a:ea typeface="Times New Roman" panose="02020603050405020304" pitchFamily="18" charset="0"/>
                <a:cs typeface="Times New Roman" panose="02020603050405020304" pitchFamily="18" charset="0"/>
              </a:rPr>
              <a:t>. </a:t>
            </a:r>
            <a:endParaRPr lang="en-IN" dirty="0"/>
          </a:p>
        </p:txBody>
      </p:sp>
      <p:sp>
        <p:nvSpPr>
          <p:cNvPr id="3" name="Content Placeholder 2">
            <a:extLst>
              <a:ext uri="{FF2B5EF4-FFF2-40B4-BE49-F238E27FC236}">
                <a16:creationId xmlns:a16="http://schemas.microsoft.com/office/drawing/2014/main" xmlns="" id="{E9FCE872-03EC-99E6-453E-E1FF79130BCB}"/>
              </a:ext>
            </a:extLst>
          </p:cNvPr>
          <p:cNvSpPr>
            <a:spLocks noGrp="1"/>
          </p:cNvSpPr>
          <p:nvPr>
            <p:ph idx="1"/>
          </p:nvPr>
        </p:nvSpPr>
        <p:spPr>
          <a:xfrm>
            <a:off x="576071" y="1380744"/>
            <a:ext cx="10723987" cy="4398264"/>
          </a:xfrm>
        </p:spPr>
        <p:txBody>
          <a:bodyPr>
            <a:normAutofit/>
          </a:bodyPr>
          <a:lstStyle/>
          <a:p>
            <a:pPr algn="just"/>
            <a:r>
              <a:rPr lang="en-US" sz="2400" b="0" i="0" dirty="0">
                <a:solidFill>
                  <a:srgbClr val="374151"/>
                </a:solidFill>
                <a:effectLst/>
                <a:latin typeface="Book Antiqua" pitchFamily="18" charset="0"/>
              </a:rPr>
              <a:t>Discourse analysis is a branch of linguistics that focuses on the study of language in its broader context, considering how language is used to convey meaning beyond individual sentences. It involves analyzing spoken or written communication to understand how language functions in various social, cultural, and situational contexts. Discourse analysis aims to uncover patterns, structures, and underlying meanings in conversations, texts, and interactions. </a:t>
            </a:r>
            <a:endParaRPr lang="en-US" sz="2400" b="0" i="0" dirty="0" smtClean="0">
              <a:solidFill>
                <a:srgbClr val="374151"/>
              </a:solidFill>
              <a:effectLst/>
              <a:latin typeface="Book Antiqua" pitchFamily="18" charset="0"/>
            </a:endParaRPr>
          </a:p>
          <a:p>
            <a:pPr algn="just">
              <a:buNone/>
            </a:pPr>
            <a:r>
              <a:rPr lang="en-US" sz="2400" b="0" i="0" dirty="0" smtClean="0">
                <a:solidFill>
                  <a:srgbClr val="374151"/>
                </a:solidFill>
                <a:effectLst/>
                <a:latin typeface="Book Antiqua" pitchFamily="18" charset="0"/>
              </a:rPr>
              <a:t>Here </a:t>
            </a:r>
            <a:r>
              <a:rPr lang="en-US" sz="2400" b="0" i="0" dirty="0">
                <a:solidFill>
                  <a:srgbClr val="374151"/>
                </a:solidFill>
                <a:effectLst/>
                <a:latin typeface="Book Antiqua" pitchFamily="18" charset="0"/>
              </a:rPr>
              <a:t>are some key aspects of discourse analysis:</a:t>
            </a:r>
          </a:p>
          <a:p>
            <a:pPr algn="just"/>
            <a:r>
              <a:rPr lang="en-IN" sz="2400" b="1" i="0" dirty="0">
                <a:effectLst/>
                <a:latin typeface="Book Antiqua" pitchFamily="18" charset="0"/>
              </a:rPr>
              <a:t>Contextual Consideration</a:t>
            </a:r>
            <a:r>
              <a:rPr lang="en-US" sz="2400" dirty="0">
                <a:solidFill>
                  <a:srgbClr val="374151"/>
                </a:solidFill>
                <a:latin typeface="Book Antiqua" pitchFamily="18" charset="0"/>
              </a:rPr>
              <a:t>,</a:t>
            </a:r>
            <a:r>
              <a:rPr lang="en-IN" sz="2400" b="1" i="0" dirty="0">
                <a:effectLst/>
                <a:latin typeface="Book Antiqua" pitchFamily="18" charset="0"/>
              </a:rPr>
              <a:t> Coherence and Cohesion, Discourse Markers, Transcription and Annotation…..</a:t>
            </a:r>
            <a:endParaRPr lang="en-IN" sz="2400" dirty="0">
              <a:latin typeface="Book Antiqua" pitchFamily="18" charset="0"/>
            </a:endParaRPr>
          </a:p>
        </p:txBody>
      </p:sp>
      <p:sp>
        <p:nvSpPr>
          <p:cNvPr id="5" name="Footer Placeholder 4">
            <a:extLst>
              <a:ext uri="{FF2B5EF4-FFF2-40B4-BE49-F238E27FC236}">
                <a16:creationId xmlns:a16="http://schemas.microsoft.com/office/drawing/2014/main" xmlns="" id="{8AD8A063-C37A-5B2F-122C-502A29EB8F56}"/>
              </a:ext>
            </a:extLst>
          </p:cNvPr>
          <p:cNvSpPr>
            <a:spLocks noGrp="1"/>
          </p:cNvSpPr>
          <p:nvPr>
            <p:ph type="ftr" sz="quarter" idx="11"/>
          </p:nvPr>
        </p:nvSpPr>
        <p:spPr/>
        <p:txBody>
          <a:bodyPr/>
          <a:lstStyle/>
          <a:p>
            <a:r>
              <a:rPr lang="en-US" dirty="0" smtClean="0"/>
              <a:t>Module IV &amp; V</a:t>
            </a:r>
            <a:endParaRPr lang="en-US" dirty="0"/>
          </a:p>
        </p:txBody>
      </p:sp>
      <p:sp>
        <p:nvSpPr>
          <p:cNvPr id="6" name="Slide Number Placeholder 5">
            <a:extLst>
              <a:ext uri="{FF2B5EF4-FFF2-40B4-BE49-F238E27FC236}">
                <a16:creationId xmlns:a16="http://schemas.microsoft.com/office/drawing/2014/main" xmlns="" id="{37736574-39B9-A307-7720-F60C86BCC762}"/>
              </a:ext>
            </a:extLst>
          </p:cNvPr>
          <p:cNvSpPr>
            <a:spLocks noGrp="1"/>
          </p:cNvSpPr>
          <p:nvPr>
            <p:ph type="sldNum" sz="quarter" idx="12"/>
          </p:nvPr>
        </p:nvSpPr>
        <p:spPr/>
        <p:txBody>
          <a:bodyPr/>
          <a:lstStyle/>
          <a:p>
            <a:fld id="{58FB4751-880F-D840-AAA9-3A15815CC996}" type="slidenum">
              <a:rPr lang="en-US" smtClean="0"/>
              <a:pPr/>
              <a:t>15</a:t>
            </a:fld>
            <a:endParaRPr lang="en-US" dirty="0"/>
          </a:p>
        </p:txBody>
      </p:sp>
    </p:spTree>
    <p:extLst>
      <p:ext uri="{BB962C8B-B14F-4D97-AF65-F5344CB8AC3E}">
        <p14:creationId xmlns:p14="http://schemas.microsoft.com/office/powerpoint/2010/main" xmlns="" val="2280802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6071" y="640080"/>
            <a:ext cx="10932305" cy="5551714"/>
          </a:xfrm>
        </p:spPr>
        <p:txBody>
          <a:bodyPr>
            <a:normAutofit fontScale="92500" lnSpcReduction="10000"/>
          </a:bodyPr>
          <a:lstStyle/>
          <a:p>
            <a:pPr algn="just">
              <a:buNone/>
            </a:pPr>
            <a:r>
              <a:rPr lang="en-US" b="1" dirty="0" err="1" smtClean="0"/>
              <a:t>Eg</a:t>
            </a:r>
            <a:r>
              <a:rPr lang="en-US" dirty="0" smtClean="0"/>
              <a:t>:"</a:t>
            </a:r>
            <a:r>
              <a:rPr lang="en-US" sz="2600" dirty="0" smtClean="0">
                <a:latin typeface="Book Antiqua" pitchFamily="18" charset="0"/>
              </a:rPr>
              <a:t>Although </a:t>
            </a:r>
            <a:r>
              <a:rPr lang="en-US" sz="2600" dirty="0" smtClean="0">
                <a:latin typeface="Book Antiqua" pitchFamily="18" charset="0"/>
              </a:rPr>
              <a:t>the weather is gloomy, Sarah wished to go for a hike; her love towards the forest resulted in that decision" using discourse analysis:</a:t>
            </a:r>
          </a:p>
          <a:p>
            <a:pPr algn="just"/>
            <a:r>
              <a:rPr lang="en-US" sz="2600" b="1" dirty="0" smtClean="0">
                <a:latin typeface="Book Antiqua" pitchFamily="18" charset="0"/>
              </a:rPr>
              <a:t>Conjunction and Contrast:</a:t>
            </a:r>
            <a:r>
              <a:rPr lang="en-US" sz="2600" dirty="0" smtClean="0">
                <a:latin typeface="Book Antiqua" pitchFamily="18" charset="0"/>
              </a:rPr>
              <a:t> The use of "although" introduces a contrast between the gloomy weather and Sarah's desire to go for a hike. This suggests that there might be some unexpected or contradictory elements in play.</a:t>
            </a:r>
          </a:p>
          <a:p>
            <a:pPr algn="just"/>
            <a:r>
              <a:rPr lang="en-US" sz="2600" b="1" dirty="0" smtClean="0">
                <a:latin typeface="Book Antiqua" pitchFamily="18" charset="0"/>
              </a:rPr>
              <a:t>Participant Identification:</a:t>
            </a:r>
            <a:r>
              <a:rPr lang="en-US" sz="2600" dirty="0" smtClean="0">
                <a:latin typeface="Book Antiqua" pitchFamily="18" charset="0"/>
              </a:rPr>
              <a:t> "Sarah" is identified as the central participant in the discourse. This individual's perspective and actions are crucial for understanding the context.</a:t>
            </a:r>
          </a:p>
          <a:p>
            <a:pPr algn="just"/>
            <a:r>
              <a:rPr lang="en-US" sz="2600" b="1" dirty="0" smtClean="0">
                <a:latin typeface="Book Antiqua" pitchFamily="18" charset="0"/>
              </a:rPr>
              <a:t>Temporal and Causal Relationship:</a:t>
            </a:r>
            <a:r>
              <a:rPr lang="en-US" sz="2600" dirty="0" smtClean="0">
                <a:latin typeface="Book Antiqua" pitchFamily="18" charset="0"/>
              </a:rPr>
              <a:t> The semicolon (;) indicates a separation of related ideas. "Her love towards the forest resulted in that decision" implies that Sarah's affection for the forest is causally linked to her decision to go for a hike despite the gloomy weather.</a:t>
            </a:r>
          </a:p>
          <a:p>
            <a:pPr algn="just"/>
            <a:r>
              <a:rPr lang="en-US" sz="2600" b="1" dirty="0" smtClean="0">
                <a:latin typeface="Book Antiqua" pitchFamily="18" charset="0"/>
              </a:rPr>
              <a:t>Descriptive Language:</a:t>
            </a:r>
            <a:r>
              <a:rPr lang="en-US" sz="2600" dirty="0" smtClean="0">
                <a:latin typeface="Book Antiqua" pitchFamily="18" charset="0"/>
              </a:rPr>
              <a:t> The choice of the words "gloomy" and "love towards the forest" adds </a:t>
            </a:r>
            <a:r>
              <a:rPr lang="en-US" sz="2400" dirty="0" smtClean="0">
                <a:latin typeface="Book Antiqua" pitchFamily="18" charset="0"/>
              </a:rPr>
              <a:t>descriptive and emotional dimensions to the sentence. The contrasting imagery of the weather and her love creates a vivid mental picture for the </a:t>
            </a:r>
            <a:r>
              <a:rPr lang="en-US" sz="2400" dirty="0" smtClean="0">
                <a:latin typeface="Book Antiqua" pitchFamily="18" charset="0"/>
              </a:rPr>
              <a:t>reader………</a:t>
            </a:r>
            <a:endParaRPr lang="en-US" sz="2600" dirty="0" smtClean="0">
              <a:latin typeface="Book Antiqua" pitchFamily="18" charset="0"/>
            </a:endParaRPr>
          </a:p>
          <a:p>
            <a:pPr algn="just"/>
            <a:endParaRPr lang="en-US" dirty="0">
              <a:latin typeface="Book Antiqua" pitchFamily="18" charset="0"/>
            </a:endParaRPr>
          </a:p>
        </p:txBody>
      </p:sp>
      <p:sp>
        <p:nvSpPr>
          <p:cNvPr id="5" name="Footer Placeholder 4"/>
          <p:cNvSpPr>
            <a:spLocks noGrp="1"/>
          </p:cNvSpPr>
          <p:nvPr>
            <p:ph type="ftr" sz="quarter" idx="11"/>
          </p:nvPr>
        </p:nvSpPr>
        <p:spPr/>
        <p:txBody>
          <a:bodyPr/>
          <a:lstStyle/>
          <a:p>
            <a:r>
              <a:rPr lang="en-US" dirty="0" smtClean="0"/>
              <a:t>Module IV &amp; V</a:t>
            </a:r>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845272-8384-6323-7D05-84083B4954B6}"/>
              </a:ext>
            </a:extLst>
          </p:cNvPr>
          <p:cNvSpPr>
            <a:spLocks noGrp="1"/>
          </p:cNvSpPr>
          <p:nvPr>
            <p:ph type="ctrTitle"/>
          </p:nvPr>
        </p:nvSpPr>
        <p:spPr/>
        <p:txBody>
          <a:bodyPr/>
          <a:lstStyle/>
          <a:p>
            <a:r>
              <a:rPr lang="en-IN" dirty="0"/>
              <a:t>Module V</a:t>
            </a:r>
          </a:p>
        </p:txBody>
      </p:sp>
    </p:spTree>
    <p:extLst>
      <p:ext uri="{BB962C8B-B14F-4D97-AF65-F5344CB8AC3E}">
        <p14:creationId xmlns:p14="http://schemas.microsoft.com/office/powerpoint/2010/main" xmlns="" val="1622204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744501-47DC-3DC0-7E14-36E5953FEED8}"/>
              </a:ext>
            </a:extLst>
          </p:cNvPr>
          <p:cNvSpPr>
            <a:spLocks noGrp="1"/>
          </p:cNvSpPr>
          <p:nvPr>
            <p:ph type="title"/>
          </p:nvPr>
        </p:nvSpPr>
        <p:spPr/>
        <p:txBody>
          <a:bodyPr/>
          <a:lstStyle/>
          <a:p>
            <a:r>
              <a:rPr lang="en-IN" dirty="0"/>
              <a:t>Phonetics</a:t>
            </a:r>
          </a:p>
        </p:txBody>
      </p:sp>
      <p:sp>
        <p:nvSpPr>
          <p:cNvPr id="3" name="Content Placeholder 2">
            <a:extLst>
              <a:ext uri="{FF2B5EF4-FFF2-40B4-BE49-F238E27FC236}">
                <a16:creationId xmlns:a16="http://schemas.microsoft.com/office/drawing/2014/main" xmlns="" id="{1FF64074-14D7-26A1-EE77-27D9EBE9C6DA}"/>
              </a:ext>
            </a:extLst>
          </p:cNvPr>
          <p:cNvSpPr>
            <a:spLocks noGrp="1"/>
          </p:cNvSpPr>
          <p:nvPr>
            <p:ph idx="1"/>
          </p:nvPr>
        </p:nvSpPr>
        <p:spPr>
          <a:xfrm>
            <a:off x="576071" y="1901952"/>
            <a:ext cx="9992467" cy="3877056"/>
          </a:xfrm>
        </p:spPr>
        <p:txBody>
          <a:bodyPr>
            <a:normAutofit lnSpcReduction="10000"/>
          </a:bodyPr>
          <a:lstStyle/>
          <a:p>
            <a:pPr algn="just"/>
            <a:r>
              <a:rPr lang="en-US" b="0" i="0" dirty="0">
                <a:solidFill>
                  <a:srgbClr val="374151"/>
                </a:solidFill>
                <a:effectLst/>
                <a:latin typeface="Book Antiqua" panose="02040602050305030304" pitchFamily="18" charset="0"/>
              </a:rPr>
              <a:t>Phonetics is the branch of linguistics that focuses on the study of the physical properties of speech sounds, including their production, transmission, and perception. It examines the articulation, acoustic properties, and auditory perception of sounds used in human language. Phonetics plays a crucial role in understanding how speech sounds are produced and how they contribute to linguistic communication. Here are some key aspects of phonetics:</a:t>
            </a:r>
            <a:r>
              <a:rPr lang="en-IN" b="1" i="0" dirty="0">
                <a:effectLst/>
                <a:latin typeface="Book Antiqua" panose="02040602050305030304" pitchFamily="18" charset="0"/>
              </a:rPr>
              <a:t>Articulatory Phonetics, Acoustic Phonetics, Vowels and Consonants, Phonetic Transcription….</a:t>
            </a:r>
            <a:endParaRPr lang="en-IN" dirty="0">
              <a:latin typeface="Book Antiqua" panose="02040602050305030304" pitchFamily="18" charset="0"/>
            </a:endParaRPr>
          </a:p>
        </p:txBody>
      </p:sp>
      <p:sp>
        <p:nvSpPr>
          <p:cNvPr id="5" name="Footer Placeholder 4">
            <a:extLst>
              <a:ext uri="{FF2B5EF4-FFF2-40B4-BE49-F238E27FC236}">
                <a16:creationId xmlns:a16="http://schemas.microsoft.com/office/drawing/2014/main" xmlns="" id="{4DE62A27-6B90-408F-3125-53BAAF91CB6D}"/>
              </a:ext>
            </a:extLst>
          </p:cNvPr>
          <p:cNvSpPr>
            <a:spLocks noGrp="1"/>
          </p:cNvSpPr>
          <p:nvPr>
            <p:ph type="ftr" sz="quarter" idx="11"/>
          </p:nvPr>
        </p:nvSpPr>
        <p:spPr/>
        <p:txBody>
          <a:bodyPr/>
          <a:lstStyle/>
          <a:p>
            <a:r>
              <a:rPr lang="en-US" dirty="0" smtClean="0"/>
              <a:t>Module IV &amp; V</a:t>
            </a:r>
            <a:endParaRPr lang="en-US" dirty="0"/>
          </a:p>
        </p:txBody>
      </p:sp>
      <p:sp>
        <p:nvSpPr>
          <p:cNvPr id="6" name="Slide Number Placeholder 5">
            <a:extLst>
              <a:ext uri="{FF2B5EF4-FFF2-40B4-BE49-F238E27FC236}">
                <a16:creationId xmlns:a16="http://schemas.microsoft.com/office/drawing/2014/main" xmlns="" id="{005B5DDB-A665-BAD4-EED7-108B763E01ED}"/>
              </a:ext>
            </a:extLst>
          </p:cNvPr>
          <p:cNvSpPr>
            <a:spLocks noGrp="1"/>
          </p:cNvSpPr>
          <p:nvPr>
            <p:ph type="sldNum" sz="quarter" idx="12"/>
          </p:nvPr>
        </p:nvSpPr>
        <p:spPr/>
        <p:txBody>
          <a:bodyPr/>
          <a:lstStyle/>
          <a:p>
            <a:fld id="{58FB4751-880F-D840-AAA9-3A15815CC996}" type="slidenum">
              <a:rPr lang="en-US" smtClean="0"/>
              <a:pPr/>
              <a:t>18</a:t>
            </a:fld>
            <a:endParaRPr lang="en-US" dirty="0"/>
          </a:p>
        </p:txBody>
      </p:sp>
    </p:spTree>
    <p:extLst>
      <p:ext uri="{BB962C8B-B14F-4D97-AF65-F5344CB8AC3E}">
        <p14:creationId xmlns:p14="http://schemas.microsoft.com/office/powerpoint/2010/main" xmlns="" val="24246704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425E08-1D79-1BD8-3B1A-8D061F415CC3}"/>
              </a:ext>
            </a:extLst>
          </p:cNvPr>
          <p:cNvSpPr>
            <a:spLocks noGrp="1"/>
          </p:cNvSpPr>
          <p:nvPr>
            <p:ph type="title"/>
          </p:nvPr>
        </p:nvSpPr>
        <p:spPr>
          <a:xfrm>
            <a:off x="452387" y="240631"/>
            <a:ext cx="10639285" cy="462013"/>
          </a:xfrm>
        </p:spPr>
        <p:txBody>
          <a:bodyPr/>
          <a:lstStyle/>
          <a:p>
            <a:r>
              <a:rPr lang="en-IN" i="0" dirty="0">
                <a:effectLst/>
                <a:latin typeface="Söhne"/>
              </a:rPr>
              <a:t>Vowels and Consonants</a:t>
            </a:r>
            <a:endParaRPr lang="en-IN" dirty="0"/>
          </a:p>
        </p:txBody>
      </p:sp>
      <p:sp>
        <p:nvSpPr>
          <p:cNvPr id="3" name="Content Placeholder 2">
            <a:extLst>
              <a:ext uri="{FF2B5EF4-FFF2-40B4-BE49-F238E27FC236}">
                <a16:creationId xmlns:a16="http://schemas.microsoft.com/office/drawing/2014/main" xmlns="" id="{7A80D2F6-5768-E739-0A0A-22DA0687130D}"/>
              </a:ext>
            </a:extLst>
          </p:cNvPr>
          <p:cNvSpPr>
            <a:spLocks noGrp="1"/>
          </p:cNvSpPr>
          <p:nvPr>
            <p:ph idx="1"/>
          </p:nvPr>
        </p:nvSpPr>
        <p:spPr>
          <a:xfrm>
            <a:off x="222069" y="1071153"/>
            <a:ext cx="11684382" cy="5156391"/>
          </a:xfrm>
        </p:spPr>
        <p:txBody>
          <a:bodyPr>
            <a:normAutofit fontScale="77500" lnSpcReduction="20000"/>
          </a:bodyPr>
          <a:lstStyle/>
          <a:p>
            <a:pPr algn="just">
              <a:buNone/>
            </a:pPr>
            <a:r>
              <a:rPr lang="en-US" sz="2600" b="0" i="0" dirty="0" smtClean="0">
                <a:solidFill>
                  <a:srgbClr val="374151"/>
                </a:solidFill>
                <a:effectLst/>
                <a:latin typeface="Book Antiqua" pitchFamily="18" charset="0"/>
              </a:rPr>
              <a:t>    Phonetics </a:t>
            </a:r>
            <a:r>
              <a:rPr lang="en-US" sz="2600" b="0" i="0" dirty="0">
                <a:solidFill>
                  <a:srgbClr val="374151"/>
                </a:solidFill>
                <a:effectLst/>
                <a:latin typeface="Book Antiqua" pitchFamily="18" charset="0"/>
              </a:rPr>
              <a:t>classifies speech sounds into two main categories: vowels (produced with relatively open vocal tract) and consonants (produced with constriction or closure of the vocal tract).</a:t>
            </a:r>
          </a:p>
          <a:p>
            <a:pPr marL="0" indent="0" algn="just">
              <a:buNone/>
            </a:pPr>
            <a:r>
              <a:rPr lang="en-US" sz="2600" b="1" i="0" dirty="0">
                <a:solidFill>
                  <a:srgbClr val="374151"/>
                </a:solidFill>
                <a:effectLst/>
                <a:latin typeface="Book Antiqua" pitchFamily="18" charset="0"/>
              </a:rPr>
              <a:t>Consonants - Place of Articulation:</a:t>
            </a:r>
            <a:r>
              <a:rPr lang="en-US" sz="2600" b="0" i="0" dirty="0">
                <a:solidFill>
                  <a:srgbClr val="374151"/>
                </a:solidFill>
                <a:effectLst/>
                <a:latin typeface="Book Antiqua" pitchFamily="18" charset="0"/>
              </a:rPr>
              <a:t> The place of articulation refers to where in the vocal tract the airflow is obstructed or modified to produce a consonant sound. </a:t>
            </a:r>
            <a:endParaRPr lang="en-US" sz="2600" b="0" i="0" dirty="0" smtClean="0">
              <a:solidFill>
                <a:srgbClr val="374151"/>
              </a:solidFill>
              <a:effectLst/>
              <a:latin typeface="Book Antiqua" pitchFamily="18" charset="0"/>
            </a:endParaRPr>
          </a:p>
          <a:p>
            <a:pPr marL="0" indent="0" algn="l">
              <a:buNone/>
            </a:pPr>
            <a:endParaRPr lang="en-US" b="0" i="0" dirty="0">
              <a:solidFill>
                <a:srgbClr val="374151"/>
              </a:solidFill>
              <a:effectLst/>
              <a:latin typeface="Book Antiqua" pitchFamily="18" charset="0"/>
            </a:endParaRPr>
          </a:p>
          <a:p>
            <a:pPr algn="just"/>
            <a:r>
              <a:rPr lang="en-US" sz="2600" b="1" i="0" dirty="0">
                <a:solidFill>
                  <a:srgbClr val="374151"/>
                </a:solidFill>
                <a:effectLst/>
                <a:latin typeface="Book Antiqua" pitchFamily="18" charset="0"/>
              </a:rPr>
              <a:t>Bilabial:</a:t>
            </a:r>
            <a:r>
              <a:rPr lang="en-US" sz="2600" b="0" i="0" dirty="0">
                <a:solidFill>
                  <a:srgbClr val="374151"/>
                </a:solidFill>
                <a:effectLst/>
                <a:latin typeface="Book Antiqua" pitchFamily="18" charset="0"/>
              </a:rPr>
              <a:t> The articulators are the two lips. Examples include the sounds in "bat" and "pie."</a:t>
            </a:r>
          </a:p>
          <a:p>
            <a:pPr algn="just"/>
            <a:r>
              <a:rPr lang="en-US" sz="2600" b="1" i="0" dirty="0">
                <a:solidFill>
                  <a:srgbClr val="374151"/>
                </a:solidFill>
                <a:effectLst/>
                <a:latin typeface="Book Antiqua" pitchFamily="18" charset="0"/>
              </a:rPr>
              <a:t>Labiodental:</a:t>
            </a:r>
            <a:r>
              <a:rPr lang="en-US" sz="2600" b="0" i="0" dirty="0">
                <a:solidFill>
                  <a:srgbClr val="374151"/>
                </a:solidFill>
                <a:effectLst/>
                <a:latin typeface="Book Antiqua" pitchFamily="18" charset="0"/>
              </a:rPr>
              <a:t> The lower lip contacts the upper teeth. Examples include the sounds in "fit" and "vat."</a:t>
            </a:r>
          </a:p>
          <a:p>
            <a:pPr algn="just"/>
            <a:r>
              <a:rPr lang="en-US" sz="2600" b="1" i="0" dirty="0">
                <a:solidFill>
                  <a:srgbClr val="374151"/>
                </a:solidFill>
                <a:effectLst/>
                <a:latin typeface="Book Antiqua" pitchFamily="18" charset="0"/>
              </a:rPr>
              <a:t>Interdental:</a:t>
            </a:r>
            <a:r>
              <a:rPr lang="en-US" sz="2600" b="0" i="0" dirty="0">
                <a:solidFill>
                  <a:srgbClr val="374151"/>
                </a:solidFill>
                <a:effectLst/>
                <a:latin typeface="Book Antiqua" pitchFamily="18" charset="0"/>
              </a:rPr>
              <a:t> The tongue is placed between the teeth. This is seen in sounds like the "</a:t>
            </a:r>
            <a:r>
              <a:rPr lang="en-US" sz="2600" b="0" i="0" dirty="0" err="1">
                <a:solidFill>
                  <a:srgbClr val="374151"/>
                </a:solidFill>
                <a:effectLst/>
                <a:latin typeface="Book Antiqua" pitchFamily="18" charset="0"/>
              </a:rPr>
              <a:t>th</a:t>
            </a:r>
            <a:r>
              <a:rPr lang="en-US" sz="2600" b="0" i="0" dirty="0">
                <a:solidFill>
                  <a:srgbClr val="374151"/>
                </a:solidFill>
                <a:effectLst/>
                <a:latin typeface="Book Antiqua" pitchFamily="18" charset="0"/>
              </a:rPr>
              <a:t>" sounds in "thin" and "this."</a:t>
            </a:r>
          </a:p>
          <a:p>
            <a:pPr algn="just"/>
            <a:r>
              <a:rPr lang="en-US" sz="2600" b="1" i="0" dirty="0">
                <a:solidFill>
                  <a:srgbClr val="374151"/>
                </a:solidFill>
                <a:effectLst/>
                <a:latin typeface="Book Antiqua" pitchFamily="18" charset="0"/>
              </a:rPr>
              <a:t>Alveolar:</a:t>
            </a:r>
            <a:r>
              <a:rPr lang="en-US" sz="2600" b="0" i="0" dirty="0">
                <a:solidFill>
                  <a:srgbClr val="374151"/>
                </a:solidFill>
                <a:effectLst/>
                <a:latin typeface="Book Antiqua" pitchFamily="18" charset="0"/>
              </a:rPr>
              <a:t> The tongue contacts the alveolar ridge (the bony ridge right behind the upper front teeth). Examples include the sounds in "tip" and "dog."</a:t>
            </a:r>
          </a:p>
          <a:p>
            <a:pPr algn="just"/>
            <a:r>
              <a:rPr lang="en-US" sz="2600" b="1" i="0" dirty="0">
                <a:solidFill>
                  <a:srgbClr val="374151"/>
                </a:solidFill>
                <a:effectLst/>
                <a:latin typeface="Book Antiqua" pitchFamily="18" charset="0"/>
              </a:rPr>
              <a:t>Palatal:</a:t>
            </a:r>
            <a:r>
              <a:rPr lang="en-US" sz="2600" b="0" i="0" dirty="0">
                <a:solidFill>
                  <a:srgbClr val="374151"/>
                </a:solidFill>
                <a:effectLst/>
                <a:latin typeface="Book Antiqua" pitchFamily="18" charset="0"/>
              </a:rPr>
              <a:t> The tongue contacts the hard palate near the front of the mouth. Sounds like the "</a:t>
            </a:r>
            <a:r>
              <a:rPr lang="en-US" sz="2600" b="0" i="0" dirty="0" err="1">
                <a:solidFill>
                  <a:srgbClr val="374151"/>
                </a:solidFill>
                <a:effectLst/>
                <a:latin typeface="Book Antiqua" pitchFamily="18" charset="0"/>
              </a:rPr>
              <a:t>sh</a:t>
            </a:r>
            <a:r>
              <a:rPr lang="en-US" sz="2600" b="0" i="0" dirty="0">
                <a:solidFill>
                  <a:srgbClr val="374151"/>
                </a:solidFill>
                <a:effectLst/>
                <a:latin typeface="Book Antiqua" pitchFamily="18" charset="0"/>
              </a:rPr>
              <a:t>" sound in "she" are palatal.</a:t>
            </a:r>
          </a:p>
          <a:p>
            <a:pPr algn="just"/>
            <a:r>
              <a:rPr lang="en-US" sz="2600" b="1" i="0" dirty="0">
                <a:solidFill>
                  <a:srgbClr val="374151"/>
                </a:solidFill>
                <a:effectLst/>
                <a:latin typeface="Book Antiqua" pitchFamily="18" charset="0"/>
              </a:rPr>
              <a:t>Velar:</a:t>
            </a:r>
            <a:r>
              <a:rPr lang="en-US" sz="2600" b="0" i="0" dirty="0">
                <a:solidFill>
                  <a:srgbClr val="374151"/>
                </a:solidFill>
                <a:effectLst/>
                <a:latin typeface="Book Antiqua" pitchFamily="18" charset="0"/>
              </a:rPr>
              <a:t> The back of the tongue contacts the soft palate (velum). Examples include the sounds in "key" and "go."</a:t>
            </a:r>
          </a:p>
          <a:p>
            <a:pPr algn="just"/>
            <a:r>
              <a:rPr lang="en-US" sz="2600" b="1" i="0" dirty="0">
                <a:solidFill>
                  <a:srgbClr val="374151"/>
                </a:solidFill>
                <a:effectLst/>
                <a:latin typeface="Book Antiqua" pitchFamily="18" charset="0"/>
              </a:rPr>
              <a:t>Glottal:</a:t>
            </a:r>
            <a:r>
              <a:rPr lang="en-US" sz="2600" b="0" i="0" dirty="0">
                <a:solidFill>
                  <a:srgbClr val="374151"/>
                </a:solidFill>
                <a:effectLst/>
                <a:latin typeface="Book Antiqua" pitchFamily="18" charset="0"/>
              </a:rPr>
              <a:t> The space between the vocal cords is used to create sounds. The "h" sound in "hat" is a glottal sound.</a:t>
            </a:r>
          </a:p>
          <a:p>
            <a:endParaRPr lang="en-IN" dirty="0"/>
          </a:p>
        </p:txBody>
      </p:sp>
      <p:sp>
        <p:nvSpPr>
          <p:cNvPr id="5" name="Footer Placeholder 4">
            <a:extLst>
              <a:ext uri="{FF2B5EF4-FFF2-40B4-BE49-F238E27FC236}">
                <a16:creationId xmlns:a16="http://schemas.microsoft.com/office/drawing/2014/main" xmlns="" id="{BC56972E-BA21-79BC-7C91-07FD350CA40F}"/>
              </a:ext>
            </a:extLst>
          </p:cNvPr>
          <p:cNvSpPr>
            <a:spLocks noGrp="1"/>
          </p:cNvSpPr>
          <p:nvPr>
            <p:ph type="ftr" sz="quarter" idx="11"/>
          </p:nvPr>
        </p:nvSpPr>
        <p:spPr/>
        <p:txBody>
          <a:bodyPr/>
          <a:lstStyle/>
          <a:p>
            <a:r>
              <a:rPr lang="en-US" dirty="0" smtClean="0"/>
              <a:t>Module IV &amp; V</a:t>
            </a:r>
            <a:endParaRPr lang="en-US" dirty="0"/>
          </a:p>
        </p:txBody>
      </p:sp>
      <p:sp>
        <p:nvSpPr>
          <p:cNvPr id="6" name="Slide Number Placeholder 5">
            <a:extLst>
              <a:ext uri="{FF2B5EF4-FFF2-40B4-BE49-F238E27FC236}">
                <a16:creationId xmlns:a16="http://schemas.microsoft.com/office/drawing/2014/main" xmlns="" id="{6DB9E901-DEDA-F623-A9E4-D0ACF8D0B354}"/>
              </a:ext>
            </a:extLst>
          </p:cNvPr>
          <p:cNvSpPr>
            <a:spLocks noGrp="1"/>
          </p:cNvSpPr>
          <p:nvPr>
            <p:ph type="sldNum" sz="quarter" idx="12"/>
          </p:nvPr>
        </p:nvSpPr>
        <p:spPr/>
        <p:txBody>
          <a:bodyPr/>
          <a:lstStyle/>
          <a:p>
            <a:fld id="{58FB4751-880F-D840-AAA9-3A15815CC996}" type="slidenum">
              <a:rPr lang="en-US" smtClean="0"/>
              <a:pPr/>
              <a:t>19</a:t>
            </a:fld>
            <a:endParaRPr lang="en-US" dirty="0"/>
          </a:p>
        </p:txBody>
      </p:sp>
    </p:spTree>
    <p:extLst>
      <p:ext uri="{BB962C8B-B14F-4D97-AF65-F5344CB8AC3E}">
        <p14:creationId xmlns:p14="http://schemas.microsoft.com/office/powerpoint/2010/main" xmlns="" val="2727492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45878135-3F5C-BB53-0082-122956799B79}"/>
              </a:ext>
            </a:extLst>
          </p:cNvPr>
          <p:cNvSpPr>
            <a:spLocks noGrp="1"/>
          </p:cNvSpPr>
          <p:nvPr>
            <p:ph type="title"/>
          </p:nvPr>
        </p:nvSpPr>
        <p:spPr/>
        <p:txBody>
          <a:bodyPr/>
          <a:lstStyle/>
          <a:p>
            <a:r>
              <a:rPr lang="en-US" dirty="0"/>
              <a:t>agenda</a:t>
            </a:r>
          </a:p>
        </p:txBody>
      </p:sp>
      <p:graphicFrame>
        <p:nvGraphicFramePr>
          <p:cNvPr id="2" name="Table 4">
            <a:extLst>
              <a:ext uri="{FF2B5EF4-FFF2-40B4-BE49-F238E27FC236}">
                <a16:creationId xmlns:a16="http://schemas.microsoft.com/office/drawing/2014/main" xmlns="" id="{14883AB6-E6D8-70A9-3CCB-61E120FC6000}"/>
              </a:ext>
            </a:extLst>
          </p:cNvPr>
          <p:cNvGraphicFramePr>
            <a:graphicFrameLocks noGrp="1"/>
          </p:cNvGraphicFramePr>
          <p:nvPr>
            <p:ph idx="1"/>
            <p:extLst>
              <p:ext uri="{D42A27DB-BD31-4B8C-83A1-F6EECF244321}">
                <p14:modId xmlns:p14="http://schemas.microsoft.com/office/powerpoint/2010/main" xmlns="" val="2005854790"/>
              </p:ext>
            </p:extLst>
          </p:nvPr>
        </p:nvGraphicFramePr>
        <p:xfrm>
          <a:off x="7791450" y="1169989"/>
          <a:ext cx="4278630" cy="3536766"/>
        </p:xfrm>
        <a:graphic>
          <a:graphicData uri="http://schemas.openxmlformats.org/drawingml/2006/table">
            <a:tbl>
              <a:tblPr firstRow="1" bandRow="1"/>
              <a:tblGrid>
                <a:gridCol w="4278630">
                  <a:extLst>
                    <a:ext uri="{9D8B030D-6E8A-4147-A177-3AD203B41FA5}">
                      <a16:colId xmlns:a16="http://schemas.microsoft.com/office/drawing/2014/main" xmlns="" val="1563570424"/>
                    </a:ext>
                  </a:extLst>
                </a:gridCol>
              </a:tblGrid>
              <a:tr h="55229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SEMANTIC ROLE LABELING</a:t>
                      </a:r>
                      <a:endParaRPr lang="en-US" sz="1800" dirty="0">
                        <a:latin typeface="+mj-lt"/>
                      </a:endParaRP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289471877"/>
                  </a:ext>
                </a:extLst>
              </a:tr>
              <a:tr h="770552">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SEMANTIC PARSING</a:t>
                      </a:r>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836238222"/>
                  </a:ext>
                </a:extLst>
              </a:tr>
              <a:tr h="78627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PRAGMATICS</a:t>
                      </a:r>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824452646"/>
                  </a:ext>
                </a:extLst>
              </a:tr>
              <a:tr h="75482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DISCOURSE ANALYSIS</a:t>
                      </a:r>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390977400"/>
                  </a:ext>
                </a:extLst>
              </a:tr>
              <a:tr h="67281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SPEECH</a:t>
                      </a:r>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xmlns="" val="3056376589"/>
                  </a:ext>
                </a:extLst>
              </a:tr>
            </a:tbl>
          </a:graphicData>
        </a:graphic>
      </p:graphicFrame>
    </p:spTree>
    <p:extLst>
      <p:ext uri="{BB962C8B-B14F-4D97-AF65-F5344CB8AC3E}">
        <p14:creationId xmlns:p14="http://schemas.microsoft.com/office/powerpoint/2010/main" xmlns="" val="34741339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3A610934-DDA2-2145-8007-054CD24E85E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xmlns="" id="{F7F848B1-7735-DABD-5699-57BC3E830EB5}"/>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xmlns="" id="{50D82A75-ECAD-93A8-FABB-0CB32C261474}"/>
              </a:ext>
            </a:extLst>
          </p:cNvPr>
          <p:cNvSpPr>
            <a:spLocks noGrp="1"/>
          </p:cNvSpPr>
          <p:nvPr>
            <p:ph type="sldNum" sz="quarter" idx="12"/>
          </p:nvPr>
        </p:nvSpPr>
        <p:spPr/>
        <p:txBody>
          <a:bodyPr/>
          <a:lstStyle/>
          <a:p>
            <a:fld id="{58FB4751-880F-D840-AAA9-3A15815CC996}" type="slidenum">
              <a:rPr lang="en-US" smtClean="0"/>
              <a:pPr/>
              <a:t>20</a:t>
            </a:fld>
            <a:endParaRPr lang="en-US" dirty="0"/>
          </a:p>
        </p:txBody>
      </p:sp>
      <p:sp>
        <p:nvSpPr>
          <p:cNvPr id="7" name="Rectangle 1">
            <a:extLst>
              <a:ext uri="{FF2B5EF4-FFF2-40B4-BE49-F238E27FC236}">
                <a16:creationId xmlns:a16="http://schemas.microsoft.com/office/drawing/2014/main" xmlns="" id="{00228393-7ECB-C9F4-7A6D-1BD38F4E657B}"/>
              </a:ext>
            </a:extLst>
          </p:cNvPr>
          <p:cNvSpPr>
            <a:spLocks noGrp="1" noChangeArrowheads="1"/>
          </p:cNvSpPr>
          <p:nvPr>
            <p:ph idx="1"/>
          </p:nvPr>
        </p:nvSpPr>
        <p:spPr bwMode="auto">
          <a:xfrm>
            <a:off x="298384" y="1141979"/>
            <a:ext cx="10821914" cy="49557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Book Antiqua" panose="02040602050305030304" pitchFamily="18" charset="0"/>
              </a:rPr>
              <a:t>Consonants - Manner of Articulation:</a:t>
            </a:r>
            <a:r>
              <a:rPr kumimoji="0" lang="en-US" altLang="en-US" sz="2000" b="0" i="0" u="none" strike="noStrike" cap="none" normalizeH="0" baseline="0" dirty="0">
                <a:ln>
                  <a:noFill/>
                </a:ln>
                <a:solidFill>
                  <a:schemeClr val="tx1"/>
                </a:solidFill>
                <a:effectLst/>
                <a:latin typeface="Book Antiqua" panose="02040602050305030304" pitchFamily="18" charset="0"/>
              </a:rPr>
              <a:t> The manner of articulation refers to how the airflow is modified or obstructed at the chosen place of articulation. There are several manners of articulation:</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Book Antiqua" panose="02040602050305030304" pitchFamily="18" charset="0"/>
              </a:rPr>
              <a:t>Plosive (or Stop):</a:t>
            </a:r>
            <a:r>
              <a:rPr kumimoji="0" lang="en-US" altLang="en-US" sz="2000" b="0" i="0" u="none" strike="noStrike" cap="none" normalizeH="0" baseline="0" dirty="0">
                <a:ln>
                  <a:noFill/>
                </a:ln>
                <a:solidFill>
                  <a:schemeClr val="tx1"/>
                </a:solidFill>
                <a:effectLst/>
                <a:latin typeface="Book Antiqua" panose="02040602050305030304" pitchFamily="18" charset="0"/>
              </a:rPr>
              <a:t> The airflow is completely blocked and then released. Examples include the sounds in "pat" and "cat."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Book Antiqua" panose="02040602050305030304" pitchFamily="18" charset="0"/>
              </a:rPr>
              <a:t>Fricative:</a:t>
            </a:r>
            <a:r>
              <a:rPr kumimoji="0" lang="en-US" altLang="en-US" sz="2000" b="0" i="0" u="none" strike="noStrike" cap="none" normalizeH="0" baseline="0" dirty="0">
                <a:ln>
                  <a:noFill/>
                </a:ln>
                <a:solidFill>
                  <a:schemeClr val="tx1"/>
                </a:solidFill>
                <a:effectLst/>
                <a:latin typeface="Book Antiqua" panose="02040602050305030304" pitchFamily="18" charset="0"/>
              </a:rPr>
              <a:t> The airflow is constricted to create a turbulent sound. Examples include the "f" sound in "fun" and the "s" sound in "sun."</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Book Antiqua" panose="02040602050305030304" pitchFamily="18" charset="0"/>
              </a:rPr>
              <a:t>Affricate:</a:t>
            </a:r>
            <a:r>
              <a:rPr kumimoji="0" lang="en-US" altLang="en-US" sz="2000" b="0" i="0" u="none" strike="noStrike" cap="none" normalizeH="0" baseline="0" dirty="0">
                <a:ln>
                  <a:noFill/>
                </a:ln>
                <a:solidFill>
                  <a:schemeClr val="tx1"/>
                </a:solidFill>
                <a:effectLst/>
                <a:latin typeface="Book Antiqua" panose="02040602050305030304" pitchFamily="18" charset="0"/>
              </a:rPr>
              <a:t> This is a combination of a stop and a fricative. The airflow is blocked and then released with some friction. The "</a:t>
            </a:r>
            <a:r>
              <a:rPr kumimoji="0" lang="en-US" altLang="en-US" sz="2000" b="0" i="0" u="none" strike="noStrike" cap="none" normalizeH="0" baseline="0" dirty="0" err="1">
                <a:ln>
                  <a:noFill/>
                </a:ln>
                <a:solidFill>
                  <a:schemeClr val="tx1"/>
                </a:solidFill>
                <a:effectLst/>
                <a:latin typeface="Book Antiqua" panose="02040602050305030304" pitchFamily="18" charset="0"/>
              </a:rPr>
              <a:t>ch</a:t>
            </a:r>
            <a:r>
              <a:rPr kumimoji="0" lang="en-US" altLang="en-US" sz="2000" b="0" i="0" u="none" strike="noStrike" cap="none" normalizeH="0" baseline="0" dirty="0">
                <a:ln>
                  <a:noFill/>
                </a:ln>
                <a:solidFill>
                  <a:schemeClr val="tx1"/>
                </a:solidFill>
                <a:effectLst/>
                <a:latin typeface="Book Antiqua" panose="02040602050305030304" pitchFamily="18" charset="0"/>
              </a:rPr>
              <a:t>" sound in "cheese" is an affricate.</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tx1"/>
                </a:solidFill>
                <a:effectLst/>
                <a:latin typeface="Book Antiqua" panose="02040602050305030304" pitchFamily="18" charset="0"/>
              </a:rPr>
              <a:t>Nasal:</a:t>
            </a:r>
            <a:r>
              <a:rPr kumimoji="0" lang="en-US" altLang="en-US" sz="2000" b="0" i="0" u="none" strike="noStrike" cap="none" normalizeH="0" baseline="0" dirty="0">
                <a:ln>
                  <a:noFill/>
                </a:ln>
                <a:solidFill>
                  <a:schemeClr val="tx1"/>
                </a:solidFill>
                <a:effectLst/>
                <a:latin typeface="Book Antiqua" panose="02040602050305030304" pitchFamily="18" charset="0"/>
              </a:rPr>
              <a:t> The airflow is directed through the nose. Examples include the sounds in "man" and "sing."</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1" i="0" u="none" strike="noStrike" cap="none" normalizeH="0" baseline="0" dirty="0">
                <a:ln>
                  <a:noFill/>
                </a:ln>
                <a:solidFill>
                  <a:schemeClr val="tx1"/>
                </a:solidFill>
                <a:effectLst/>
                <a:latin typeface="Book Antiqua" panose="02040602050305030304" pitchFamily="18" charset="0"/>
              </a:rPr>
              <a:t>Approximant:</a:t>
            </a:r>
            <a:r>
              <a:rPr kumimoji="0" lang="en-US" altLang="en-US" sz="2000" b="0" i="0" u="none" strike="noStrike" cap="none" normalizeH="0" baseline="0" dirty="0">
                <a:ln>
                  <a:noFill/>
                </a:ln>
                <a:solidFill>
                  <a:schemeClr val="tx1"/>
                </a:solidFill>
                <a:effectLst/>
                <a:latin typeface="Book Antiqua" panose="02040602050305030304" pitchFamily="18" charset="0"/>
              </a:rPr>
              <a:t> The airflow is constricted but not to the point of creating turbulence. Examples include the "r" sound in "red" and the "w" sound in "way."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18346764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FC91FC-7F29-C3EF-ABE5-32041B840F57}"/>
              </a:ext>
            </a:extLst>
          </p:cNvPr>
          <p:cNvSpPr>
            <a:spLocks noGrp="1"/>
          </p:cNvSpPr>
          <p:nvPr>
            <p:ph type="title"/>
          </p:nvPr>
        </p:nvSpPr>
        <p:spPr/>
        <p:txBody>
          <a:bodyPr/>
          <a:lstStyle/>
          <a:p>
            <a:r>
              <a:rPr kumimoji="0" lang="en-US" altLang="en-US" sz="4800" b="1" i="0" u="none" strike="noStrike" cap="none" normalizeH="0" baseline="0" dirty="0">
                <a:ln>
                  <a:noFill/>
                </a:ln>
                <a:solidFill>
                  <a:schemeClr val="tx1"/>
                </a:solidFill>
                <a:effectLst/>
                <a:latin typeface="Book Antiqua" panose="02040602050305030304" pitchFamily="18" charset="0"/>
              </a:rPr>
              <a:t>Vowels</a:t>
            </a:r>
            <a:endParaRPr lang="en-IN" dirty="0"/>
          </a:p>
        </p:txBody>
      </p:sp>
      <p:sp>
        <p:nvSpPr>
          <p:cNvPr id="3" name="Content Placeholder 2">
            <a:extLst>
              <a:ext uri="{FF2B5EF4-FFF2-40B4-BE49-F238E27FC236}">
                <a16:creationId xmlns:a16="http://schemas.microsoft.com/office/drawing/2014/main" xmlns="" id="{6BD9E34D-E879-2715-C1DF-92F932326989}"/>
              </a:ext>
            </a:extLst>
          </p:cNvPr>
          <p:cNvSpPr>
            <a:spLocks noGrp="1"/>
          </p:cNvSpPr>
          <p:nvPr>
            <p:ph idx="1"/>
          </p:nvPr>
        </p:nvSpPr>
        <p:spPr>
          <a:xfrm>
            <a:off x="576072" y="1528354"/>
            <a:ext cx="10451592" cy="4250654"/>
          </a:xfrm>
        </p:spPr>
        <p:txBody>
          <a:bodyPr>
            <a:normAutofit fontScale="92500" lnSpcReduction="10000"/>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dirty="0">
                <a:ln>
                  <a:noFill/>
                </a:ln>
                <a:solidFill>
                  <a:schemeClr val="tx1"/>
                </a:solidFill>
                <a:effectLst/>
                <a:latin typeface="Book Antiqua" panose="02040602050305030304" pitchFamily="18" charset="0"/>
              </a:rPr>
              <a:t>Vowels are produced with a relatively open vocal tract, allowing for the free passage of air. They are defined by their tongue height (high, mid, low) and advancement (front, central, back). The shape and openness of the mouth determine the quality of the vowel sound.</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dirty="0" smtClean="0">
                <a:ln>
                  <a:noFill/>
                </a:ln>
                <a:solidFill>
                  <a:schemeClr val="tx1"/>
                </a:solidFill>
                <a:effectLst/>
                <a:latin typeface="Book Antiqua" panose="02040602050305030304" pitchFamily="18" charset="0"/>
              </a:rPr>
              <a:t>                         Vowels </a:t>
            </a:r>
            <a:r>
              <a:rPr kumimoji="0" lang="en-US" altLang="en-US" sz="2600" b="0" i="0" u="none" strike="noStrike" cap="none" normalizeH="0" baseline="0" dirty="0">
                <a:ln>
                  <a:noFill/>
                </a:ln>
                <a:solidFill>
                  <a:schemeClr val="tx1"/>
                </a:solidFill>
                <a:effectLst/>
                <a:latin typeface="Book Antiqua" panose="02040602050305030304" pitchFamily="18" charset="0"/>
              </a:rPr>
              <a:t>are crucial for syllable formation and often carry the most audible part of a syllable. In many languages, the changing of vowel sounds can alter the meaning of words significantly.</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dirty="0" smtClean="0">
                <a:ln>
                  <a:noFill/>
                </a:ln>
                <a:solidFill>
                  <a:schemeClr val="tx1"/>
                </a:solidFill>
                <a:effectLst/>
                <a:latin typeface="Book Antiqua" panose="02040602050305030304" pitchFamily="18" charset="0"/>
              </a:rPr>
              <a:t>                           Understanding </a:t>
            </a:r>
            <a:r>
              <a:rPr kumimoji="0" lang="en-US" altLang="en-US" sz="2600" b="0" i="0" u="none" strike="noStrike" cap="none" normalizeH="0" baseline="0" dirty="0">
                <a:ln>
                  <a:noFill/>
                </a:ln>
                <a:solidFill>
                  <a:schemeClr val="tx1"/>
                </a:solidFill>
                <a:effectLst/>
                <a:latin typeface="Book Antiqua" panose="02040602050305030304" pitchFamily="18" charset="0"/>
              </a:rPr>
              <a:t>both the place and manner of articulation for consonants and the qualities of vowels is essential for comprehending the phonetic elements that make up spoken language. These concepts help explain why different languages have distinct sounds and phonetic patterns.</a:t>
            </a:r>
          </a:p>
          <a:p>
            <a:endParaRPr lang="en-IN" dirty="0"/>
          </a:p>
        </p:txBody>
      </p:sp>
      <p:sp>
        <p:nvSpPr>
          <p:cNvPr id="4" name="Date Placeholder 3">
            <a:extLst>
              <a:ext uri="{FF2B5EF4-FFF2-40B4-BE49-F238E27FC236}">
                <a16:creationId xmlns:a16="http://schemas.microsoft.com/office/drawing/2014/main" xmlns="" id="{E79B7E48-1FEC-F974-48EC-35BB7F7732C8}"/>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xmlns="" id="{72C0B726-C1B9-83CD-F811-0CF551071088}"/>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xmlns="" id="{685A1114-5337-A652-AD8C-8A1739EC1B50}"/>
              </a:ext>
            </a:extLst>
          </p:cNvPr>
          <p:cNvSpPr>
            <a:spLocks noGrp="1"/>
          </p:cNvSpPr>
          <p:nvPr>
            <p:ph type="sldNum" sz="quarter" idx="12"/>
          </p:nvPr>
        </p:nvSpPr>
        <p:spPr/>
        <p:txBody>
          <a:bodyPr/>
          <a:lstStyle/>
          <a:p>
            <a:fld id="{58FB4751-880F-D840-AAA9-3A15815CC996}" type="slidenum">
              <a:rPr lang="en-US" smtClean="0"/>
              <a:pPr/>
              <a:t>21</a:t>
            </a:fld>
            <a:endParaRPr lang="en-US" dirty="0"/>
          </a:p>
        </p:txBody>
      </p:sp>
    </p:spTree>
    <p:extLst>
      <p:ext uri="{BB962C8B-B14F-4D97-AF65-F5344CB8AC3E}">
        <p14:creationId xmlns:p14="http://schemas.microsoft.com/office/powerpoint/2010/main" xmlns="" val="19185740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D520DB-868D-CAE7-DE7F-ECB594575323}"/>
              </a:ext>
            </a:extLst>
          </p:cNvPr>
          <p:cNvSpPr>
            <a:spLocks noGrp="1"/>
          </p:cNvSpPr>
          <p:nvPr>
            <p:ph type="title"/>
          </p:nvPr>
        </p:nvSpPr>
        <p:spPr>
          <a:xfrm>
            <a:off x="365760" y="221381"/>
            <a:ext cx="10725912" cy="1159363"/>
          </a:xfrm>
        </p:spPr>
        <p:txBody>
          <a:bodyPr/>
          <a:lstStyle/>
          <a:p>
            <a:r>
              <a:rPr lang="en-US" sz="3600" dirty="0">
                <a:effectLst/>
                <a:latin typeface="Book Antiqua" panose="02040602050305030304" pitchFamily="18" charset="0"/>
                <a:ea typeface="Times New Roman" panose="02020603050405020304" pitchFamily="18" charset="0"/>
                <a:cs typeface="Times New Roman" panose="02020603050405020304" pitchFamily="18" charset="0"/>
              </a:rPr>
              <a:t>Graphical Models for Sequence Labelling in NLP</a:t>
            </a:r>
            <a:endParaRPr lang="en-IN" sz="3600" dirty="0"/>
          </a:p>
        </p:txBody>
      </p:sp>
      <p:sp>
        <p:nvSpPr>
          <p:cNvPr id="3" name="Content Placeholder 2">
            <a:extLst>
              <a:ext uri="{FF2B5EF4-FFF2-40B4-BE49-F238E27FC236}">
                <a16:creationId xmlns:a16="http://schemas.microsoft.com/office/drawing/2014/main" xmlns="" id="{B7ADAD61-F3C6-D913-AFD9-F758F9FDD31A}"/>
              </a:ext>
            </a:extLst>
          </p:cNvPr>
          <p:cNvSpPr>
            <a:spLocks noGrp="1"/>
          </p:cNvSpPr>
          <p:nvPr>
            <p:ph idx="1"/>
          </p:nvPr>
        </p:nvSpPr>
        <p:spPr>
          <a:xfrm>
            <a:off x="576071" y="1380744"/>
            <a:ext cx="10377477" cy="4398264"/>
          </a:xfrm>
        </p:spPr>
        <p:txBody>
          <a:bodyPr>
            <a:normAutofit/>
          </a:bodyPr>
          <a:lstStyle/>
          <a:p>
            <a:pPr marL="0" indent="0" algn="just">
              <a:buNone/>
            </a:pPr>
            <a:r>
              <a:rPr lang="en-US" b="0" i="0" dirty="0">
                <a:solidFill>
                  <a:srgbClr val="374151"/>
                </a:solidFill>
                <a:effectLst/>
                <a:latin typeface="Book Antiqua" panose="02040602050305030304" pitchFamily="18" charset="0"/>
              </a:rPr>
              <a:t>Graphical models are widely used in Natural Language Processing (NLP) for sequence labeling tasks, where the goal is to assign labels to individual elements in a sequence of data. Sequence labeling is common in tasks like named entity recognition (NER), part-of-speech tagging (POS tagging), and speech recognition, where each token in a sequence is assigned a label.</a:t>
            </a:r>
          </a:p>
          <a:p>
            <a:pPr algn="just"/>
            <a:r>
              <a:rPr lang="en-US" b="0" i="0" dirty="0">
                <a:solidFill>
                  <a:srgbClr val="374151"/>
                </a:solidFill>
                <a:effectLst/>
                <a:latin typeface="Book Antiqua" panose="02040602050305030304" pitchFamily="18" charset="0"/>
              </a:rPr>
              <a:t>Two popular graphical models used for sequence labeling tasks in NLP are Hidden Markov Models (HMMs) and Conditional Random Fields (CRFs).</a:t>
            </a:r>
          </a:p>
          <a:p>
            <a:endParaRPr lang="en-IN" dirty="0"/>
          </a:p>
        </p:txBody>
      </p:sp>
      <p:sp>
        <p:nvSpPr>
          <p:cNvPr id="4" name="Date Placeholder 3">
            <a:extLst>
              <a:ext uri="{FF2B5EF4-FFF2-40B4-BE49-F238E27FC236}">
                <a16:creationId xmlns:a16="http://schemas.microsoft.com/office/drawing/2014/main" xmlns="" id="{A1B6CDCE-1D49-8B31-3BBE-BAB76A1EDBB4}"/>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xmlns="" id="{5D092243-0A42-6715-C918-D84B6B11A063}"/>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xmlns="" id="{56EA17ED-CB92-DF8E-6FEF-EF740182FD42}"/>
              </a:ext>
            </a:extLst>
          </p:cNvPr>
          <p:cNvSpPr>
            <a:spLocks noGrp="1"/>
          </p:cNvSpPr>
          <p:nvPr>
            <p:ph type="sldNum" sz="quarter" idx="12"/>
          </p:nvPr>
        </p:nvSpPr>
        <p:spPr/>
        <p:txBody>
          <a:bodyPr/>
          <a:lstStyle/>
          <a:p>
            <a:fld id="{58FB4751-880F-D840-AAA9-3A15815CC996}" type="slidenum">
              <a:rPr lang="en-US" smtClean="0"/>
              <a:pPr/>
              <a:t>22</a:t>
            </a:fld>
            <a:endParaRPr lang="en-US" dirty="0"/>
          </a:p>
        </p:txBody>
      </p:sp>
    </p:spTree>
    <p:extLst>
      <p:ext uri="{BB962C8B-B14F-4D97-AF65-F5344CB8AC3E}">
        <p14:creationId xmlns:p14="http://schemas.microsoft.com/office/powerpoint/2010/main" xmlns="" val="15753001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FA7AB109-D696-F27C-BD95-5BEBCF3AC000}"/>
              </a:ext>
            </a:extLst>
          </p:cNvPr>
          <p:cNvSpPr>
            <a:spLocks noGrp="1"/>
          </p:cNvSpPr>
          <p:nvPr>
            <p:ph type="title"/>
          </p:nvPr>
        </p:nvSpPr>
        <p:spPr/>
        <p:txBody>
          <a:bodyPr/>
          <a:lstStyle/>
          <a:p>
            <a:r>
              <a:rPr lang="en-IN" i="0" dirty="0">
                <a:effectLst/>
                <a:latin typeface="Söhne"/>
              </a:rPr>
              <a:t>Hidden Markov Models (HMMs)</a:t>
            </a:r>
            <a:endParaRPr lang="en-US" dirty="0"/>
          </a:p>
        </p:txBody>
      </p:sp>
      <p:sp>
        <p:nvSpPr>
          <p:cNvPr id="2" name="Text Placeholder 1">
            <a:extLst>
              <a:ext uri="{FF2B5EF4-FFF2-40B4-BE49-F238E27FC236}">
                <a16:creationId xmlns:a16="http://schemas.microsoft.com/office/drawing/2014/main" xmlns="" id="{60ADE49E-7CC1-6704-5852-FAE992A0EEC4}"/>
              </a:ext>
            </a:extLst>
          </p:cNvPr>
          <p:cNvSpPr>
            <a:spLocks noGrp="1"/>
          </p:cNvSpPr>
          <p:nvPr>
            <p:ph type="body" sz="half" idx="2"/>
          </p:nvPr>
        </p:nvSpPr>
        <p:spPr>
          <a:xfrm>
            <a:off x="600891" y="1463040"/>
            <a:ext cx="10030213" cy="4594549"/>
          </a:xfrm>
        </p:spPr>
        <p:txBody>
          <a:bodyPr>
            <a:normAutofit lnSpcReduction="10000"/>
          </a:bodyPr>
          <a:lstStyle/>
          <a:p>
            <a:pPr algn="just"/>
            <a:r>
              <a:rPr lang="en-US" sz="2400" b="0" i="0" dirty="0">
                <a:solidFill>
                  <a:srgbClr val="374151"/>
                </a:solidFill>
                <a:effectLst/>
                <a:latin typeface="Book Antiqua" panose="02040602050305030304" pitchFamily="18" charset="0"/>
              </a:rPr>
              <a:t>HMMs are probabilistic models that assume there is an underlying hidden state sequence that generates the observable sequence of data. In the context of sequence labeling, the hidden states correspond to the labels, and the observable sequence corresponds to the input data (words or tokens). HMMs consist of:</a:t>
            </a:r>
          </a:p>
          <a:p>
            <a:pPr algn="just">
              <a:buFont typeface="Arial" panose="020B0604020202020204" pitchFamily="34" charset="0"/>
              <a:buChar char="•"/>
            </a:pPr>
            <a:r>
              <a:rPr lang="en-US" sz="2400" b="1" i="0" dirty="0">
                <a:solidFill>
                  <a:srgbClr val="374151"/>
                </a:solidFill>
                <a:effectLst/>
                <a:latin typeface="Book Antiqua" panose="02040602050305030304" pitchFamily="18" charset="0"/>
              </a:rPr>
              <a:t>Hidden States:</a:t>
            </a:r>
            <a:r>
              <a:rPr lang="en-US" sz="2400" b="0" i="0" dirty="0">
                <a:solidFill>
                  <a:srgbClr val="374151"/>
                </a:solidFill>
                <a:effectLst/>
                <a:latin typeface="Book Antiqua" panose="02040602050305030304" pitchFamily="18" charset="0"/>
              </a:rPr>
              <a:t> These represent the labels you're trying to predict, such as named entity types or part-of-speech categories.</a:t>
            </a:r>
          </a:p>
          <a:p>
            <a:pPr algn="just">
              <a:buFont typeface="Arial" panose="020B0604020202020204" pitchFamily="34" charset="0"/>
              <a:buChar char="•"/>
            </a:pPr>
            <a:r>
              <a:rPr lang="en-US" sz="2400" b="1" i="0" dirty="0">
                <a:solidFill>
                  <a:srgbClr val="374151"/>
                </a:solidFill>
                <a:effectLst/>
                <a:latin typeface="Book Antiqua" panose="02040602050305030304" pitchFamily="18" charset="0"/>
              </a:rPr>
              <a:t>Observations:</a:t>
            </a:r>
            <a:r>
              <a:rPr lang="en-US" sz="2400" b="0" i="0" dirty="0">
                <a:solidFill>
                  <a:srgbClr val="374151"/>
                </a:solidFill>
                <a:effectLst/>
                <a:latin typeface="Book Antiqua" panose="02040602050305030304" pitchFamily="18" charset="0"/>
              </a:rPr>
              <a:t> These are the input data, which could be words, phonemes, or other features.</a:t>
            </a:r>
          </a:p>
          <a:p>
            <a:pPr algn="just">
              <a:buFont typeface="Arial" panose="020B0604020202020204" pitchFamily="34" charset="0"/>
              <a:buChar char="•"/>
            </a:pPr>
            <a:r>
              <a:rPr lang="en-US" sz="2400" b="1" i="0" dirty="0">
                <a:solidFill>
                  <a:srgbClr val="374151"/>
                </a:solidFill>
                <a:effectLst/>
                <a:latin typeface="Book Antiqua" panose="02040602050305030304" pitchFamily="18" charset="0"/>
              </a:rPr>
              <a:t>Transition Probabilities:</a:t>
            </a:r>
            <a:r>
              <a:rPr lang="en-US" sz="2400" b="0" i="0" dirty="0">
                <a:solidFill>
                  <a:srgbClr val="374151"/>
                </a:solidFill>
                <a:effectLst/>
                <a:latin typeface="Book Antiqua" panose="02040602050305030304" pitchFamily="18" charset="0"/>
              </a:rPr>
              <a:t> These model the probabilities of transitioning from one hidden state to another.</a:t>
            </a:r>
          </a:p>
          <a:p>
            <a:pPr algn="just">
              <a:buFont typeface="Arial" panose="020B0604020202020204" pitchFamily="34" charset="0"/>
              <a:buChar char="•"/>
            </a:pPr>
            <a:r>
              <a:rPr lang="en-US" sz="2400" b="1" i="0" dirty="0">
                <a:solidFill>
                  <a:srgbClr val="374151"/>
                </a:solidFill>
                <a:effectLst/>
                <a:latin typeface="Book Antiqua" panose="02040602050305030304" pitchFamily="18" charset="0"/>
              </a:rPr>
              <a:t>Emission Probabilities:</a:t>
            </a:r>
            <a:r>
              <a:rPr lang="en-US" sz="2400" b="0" i="0" dirty="0">
                <a:solidFill>
                  <a:srgbClr val="374151"/>
                </a:solidFill>
                <a:effectLst/>
                <a:latin typeface="Book Antiqua" panose="02040602050305030304" pitchFamily="18" charset="0"/>
              </a:rPr>
              <a:t> These model the probabilities of observing a certain observation given a hidden state.</a:t>
            </a:r>
          </a:p>
          <a:p>
            <a:endParaRPr lang="en-US" dirty="0"/>
          </a:p>
        </p:txBody>
      </p:sp>
      <p:sp>
        <p:nvSpPr>
          <p:cNvPr id="4" name="Date Placeholder 3">
            <a:extLst>
              <a:ext uri="{FF2B5EF4-FFF2-40B4-BE49-F238E27FC236}">
                <a16:creationId xmlns:a16="http://schemas.microsoft.com/office/drawing/2014/main" xmlns="" id="{90EE3569-F451-360A-870F-C2F3992E9A8C}"/>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xmlns="" id="{79E5D029-257A-C084-D723-B5E115AFEAF9}"/>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xmlns="" id="{18B697A5-63AE-CFF2-701C-13C0448CEBA9}"/>
              </a:ext>
            </a:extLst>
          </p:cNvPr>
          <p:cNvSpPr>
            <a:spLocks noGrp="1"/>
          </p:cNvSpPr>
          <p:nvPr>
            <p:ph type="sldNum" sz="quarter" idx="12"/>
          </p:nvPr>
        </p:nvSpPr>
        <p:spPr/>
        <p:txBody>
          <a:bodyPr/>
          <a:lstStyle/>
          <a:p>
            <a:fld id="{58FB4751-880F-D840-AAA9-3A15815CC996}" type="slidenum">
              <a:rPr lang="en-US" smtClean="0"/>
              <a:pPr/>
              <a:t>23</a:t>
            </a:fld>
            <a:endParaRPr lang="en-US" dirty="0"/>
          </a:p>
        </p:txBody>
      </p:sp>
    </p:spTree>
    <p:extLst>
      <p:ext uri="{BB962C8B-B14F-4D97-AF65-F5344CB8AC3E}">
        <p14:creationId xmlns:p14="http://schemas.microsoft.com/office/powerpoint/2010/main" xmlns="" val="34182068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096D4E-8B4F-62B8-F551-56379B923E78}"/>
              </a:ext>
            </a:extLst>
          </p:cNvPr>
          <p:cNvSpPr>
            <a:spLocks noGrp="1"/>
          </p:cNvSpPr>
          <p:nvPr>
            <p:ph type="ctrTitle"/>
          </p:nvPr>
        </p:nvSpPr>
        <p:spPr/>
        <p:txBody>
          <a:bodyPr/>
          <a:lstStyle/>
          <a:p>
            <a:r>
              <a:rPr lang="en-US" dirty="0"/>
              <a:t>Thank you </a:t>
            </a:r>
          </a:p>
        </p:txBody>
      </p:sp>
    </p:spTree>
    <p:extLst>
      <p:ext uri="{BB962C8B-B14F-4D97-AF65-F5344CB8AC3E}">
        <p14:creationId xmlns:p14="http://schemas.microsoft.com/office/powerpoint/2010/main" xmlns="" val="2577936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xmlns="" id="{70BA96D9-2E56-3DBD-6315-048A1B2800FB}"/>
              </a:ext>
            </a:extLst>
          </p:cNvPr>
          <p:cNvSpPr>
            <a:spLocks noGrp="1"/>
          </p:cNvSpPr>
          <p:nvPr>
            <p:ph type="title"/>
          </p:nvPr>
        </p:nvSpPr>
        <p:spPr>
          <a:xfrm>
            <a:off x="576070" y="704088"/>
            <a:ext cx="10800991" cy="676656"/>
          </a:xfrm>
        </p:spPr>
        <p:txBody>
          <a:bodyPr/>
          <a:lstStyle/>
          <a:p>
            <a:r>
              <a:rPr lang="en-IN" b="1" i="0" dirty="0">
                <a:effectLst/>
                <a:latin typeface="Söhne"/>
              </a:rPr>
              <a:t>Semantic Role </a:t>
            </a:r>
            <a:r>
              <a:rPr lang="en-IN" b="1" i="0" dirty="0" err="1">
                <a:effectLst/>
                <a:latin typeface="Söhne"/>
              </a:rPr>
              <a:t>Labeling</a:t>
            </a:r>
            <a:r>
              <a:rPr lang="en-IN" b="1" i="0" dirty="0">
                <a:effectLst/>
                <a:latin typeface="Söhne"/>
              </a:rPr>
              <a:t> (SRL)</a:t>
            </a:r>
            <a:endParaRPr lang="en-US" dirty="0"/>
          </a:p>
        </p:txBody>
      </p:sp>
      <p:sp>
        <p:nvSpPr>
          <p:cNvPr id="27" name="Text Placeholder 26">
            <a:extLst>
              <a:ext uri="{FF2B5EF4-FFF2-40B4-BE49-F238E27FC236}">
                <a16:creationId xmlns:a16="http://schemas.microsoft.com/office/drawing/2014/main" xmlns="" id="{64C89AC3-3D7A-65BB-C3F4-2B1CB19E78D1}"/>
              </a:ext>
            </a:extLst>
          </p:cNvPr>
          <p:cNvSpPr>
            <a:spLocks noGrp="1"/>
          </p:cNvSpPr>
          <p:nvPr>
            <p:ph type="body" sz="half" idx="2"/>
          </p:nvPr>
        </p:nvSpPr>
        <p:spPr>
          <a:xfrm>
            <a:off x="576071" y="1380745"/>
            <a:ext cx="11147500" cy="4637656"/>
          </a:xfrm>
        </p:spPr>
        <p:txBody>
          <a:bodyPr>
            <a:normAutofit fontScale="92500" lnSpcReduction="20000"/>
          </a:bodyPr>
          <a:lstStyle/>
          <a:p>
            <a:pPr algn="just"/>
            <a:r>
              <a:rPr lang="en-US" sz="2400" b="0" i="0" dirty="0">
                <a:solidFill>
                  <a:srgbClr val="374151"/>
                </a:solidFill>
                <a:effectLst/>
                <a:latin typeface="Book Antiqua" panose="02040602050305030304" pitchFamily="18" charset="0"/>
              </a:rPr>
              <a:t>Semantic Role Labeling is the task of identifying the different roles that various words play in a sentence, with respect to a specific predicate (usually a verb or verbal phrase). In other words, it involves determining the relationships between words in a sentence and their respective roles like "who did what to whom." Let's take a sentence as an example:</a:t>
            </a:r>
          </a:p>
          <a:p>
            <a:pPr algn="just"/>
            <a:r>
              <a:rPr lang="en-US" sz="2400" b="0" i="0" dirty="0">
                <a:solidFill>
                  <a:srgbClr val="374151"/>
                </a:solidFill>
                <a:effectLst/>
                <a:latin typeface="Book Antiqua" panose="02040602050305030304" pitchFamily="18" charset="0"/>
              </a:rPr>
              <a:t>Sentence: "John ate an apple.“</a:t>
            </a:r>
          </a:p>
          <a:p>
            <a:pPr algn="just"/>
            <a:endParaRPr lang="en-US" sz="2400" b="0" i="0" dirty="0">
              <a:solidFill>
                <a:srgbClr val="374151"/>
              </a:solidFill>
              <a:effectLst/>
              <a:latin typeface="Book Antiqua" panose="02040602050305030304" pitchFamily="18" charset="0"/>
            </a:endParaRPr>
          </a:p>
          <a:p>
            <a:pPr algn="just"/>
            <a:r>
              <a:rPr lang="en-US" sz="2400" b="0" i="0" dirty="0">
                <a:solidFill>
                  <a:srgbClr val="374151"/>
                </a:solidFill>
                <a:effectLst/>
                <a:latin typeface="Book Antiqua" panose="02040602050305030304" pitchFamily="18" charset="0"/>
              </a:rPr>
              <a:t>                               Here verb "ate" is the predicate. The roles associated with this predicate are typically Agent (who performed the action), Patient (what was affected by the action), and sometimes others depending on the verb. SRL would analyze the sentence like this:</a:t>
            </a:r>
          </a:p>
          <a:p>
            <a:pPr algn="just">
              <a:buFont typeface="Arial" panose="020B0604020202020204" pitchFamily="34" charset="0"/>
              <a:buChar char="•"/>
            </a:pPr>
            <a:r>
              <a:rPr lang="en-US" sz="2400" b="0" i="0" dirty="0">
                <a:solidFill>
                  <a:srgbClr val="374151"/>
                </a:solidFill>
                <a:effectLst/>
                <a:latin typeface="Book Antiqua" panose="02040602050305030304" pitchFamily="18" charset="0"/>
              </a:rPr>
              <a:t>Agent: John</a:t>
            </a:r>
          </a:p>
          <a:p>
            <a:pPr algn="just">
              <a:buFont typeface="Arial" panose="020B0604020202020204" pitchFamily="34" charset="0"/>
              <a:buChar char="•"/>
            </a:pPr>
            <a:r>
              <a:rPr lang="en-US" sz="2400" b="0" i="0" dirty="0">
                <a:solidFill>
                  <a:srgbClr val="374151"/>
                </a:solidFill>
                <a:effectLst/>
                <a:latin typeface="Book Antiqua" panose="02040602050305030304" pitchFamily="18" charset="0"/>
              </a:rPr>
              <a:t>Predicate: ate</a:t>
            </a:r>
          </a:p>
          <a:p>
            <a:pPr algn="just">
              <a:buFont typeface="Arial" panose="020B0604020202020204" pitchFamily="34" charset="0"/>
              <a:buChar char="•"/>
            </a:pPr>
            <a:r>
              <a:rPr lang="en-US" sz="2400" b="0" i="0" dirty="0">
                <a:solidFill>
                  <a:srgbClr val="374151"/>
                </a:solidFill>
                <a:effectLst/>
                <a:latin typeface="Book Antiqua" panose="02040602050305030304" pitchFamily="18" charset="0"/>
              </a:rPr>
              <a:t>Patient: an apple</a:t>
            </a:r>
          </a:p>
          <a:p>
            <a:r>
              <a:rPr lang="en-US" dirty="0"/>
              <a:t/>
            </a:r>
            <a:br>
              <a:rPr lang="en-US" dirty="0"/>
            </a:br>
            <a:endParaRPr lang="en-US" dirty="0"/>
          </a:p>
        </p:txBody>
      </p:sp>
      <p:sp>
        <p:nvSpPr>
          <p:cNvPr id="3" name="Footer Placeholder 2">
            <a:extLst>
              <a:ext uri="{FF2B5EF4-FFF2-40B4-BE49-F238E27FC236}">
                <a16:creationId xmlns:a16="http://schemas.microsoft.com/office/drawing/2014/main" xmlns="" id="{FAD9BE9C-B5EA-5DA0-9156-6E05D3882992}"/>
              </a:ext>
            </a:extLst>
          </p:cNvPr>
          <p:cNvSpPr>
            <a:spLocks noGrp="1"/>
          </p:cNvSpPr>
          <p:nvPr>
            <p:ph type="ftr" sz="quarter" idx="11"/>
          </p:nvPr>
        </p:nvSpPr>
        <p:spPr/>
        <p:txBody>
          <a:bodyPr/>
          <a:lstStyle/>
          <a:p>
            <a:r>
              <a:rPr lang="en-US" dirty="0" err="1"/>
              <a:t>ModuleIV</a:t>
            </a:r>
            <a:r>
              <a:rPr lang="en-US" dirty="0"/>
              <a:t> &amp;V</a:t>
            </a:r>
          </a:p>
        </p:txBody>
      </p:sp>
      <p:sp>
        <p:nvSpPr>
          <p:cNvPr id="4" name="Slide Number Placeholder 3">
            <a:extLst>
              <a:ext uri="{FF2B5EF4-FFF2-40B4-BE49-F238E27FC236}">
                <a16:creationId xmlns:a16="http://schemas.microsoft.com/office/drawing/2014/main" xmlns="" id="{3324E804-5D73-9996-1913-1EF77F2E53C5}"/>
              </a:ext>
            </a:extLst>
          </p:cNvPr>
          <p:cNvSpPr>
            <a:spLocks noGrp="1"/>
          </p:cNvSpPr>
          <p:nvPr>
            <p:ph type="sldNum" sz="quarter" idx="12"/>
          </p:nvPr>
        </p:nvSpPr>
        <p:spPr/>
        <p:txBody>
          <a:bodyPr/>
          <a:lstStyle/>
          <a:p>
            <a:fld id="{58FB4751-880F-D840-AAA9-3A15815CC996}" type="slidenum">
              <a:rPr lang="en-US" smtClean="0"/>
              <a:pPr/>
              <a:t>3</a:t>
            </a:fld>
            <a:endParaRPr lang="en-US" dirty="0"/>
          </a:p>
        </p:txBody>
      </p:sp>
    </p:spTree>
    <p:extLst>
      <p:ext uri="{BB962C8B-B14F-4D97-AF65-F5344CB8AC3E}">
        <p14:creationId xmlns:p14="http://schemas.microsoft.com/office/powerpoint/2010/main" xmlns="" val="3435077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5FDFD9-4824-CE6F-60D6-974946596AFD}"/>
              </a:ext>
            </a:extLst>
          </p:cNvPr>
          <p:cNvSpPr>
            <a:spLocks noGrp="1"/>
          </p:cNvSpPr>
          <p:nvPr>
            <p:ph type="title"/>
          </p:nvPr>
        </p:nvSpPr>
        <p:spPr>
          <a:xfrm>
            <a:off x="365760" y="261326"/>
            <a:ext cx="10515600" cy="676656"/>
          </a:xfrm>
        </p:spPr>
        <p:txBody>
          <a:bodyPr/>
          <a:lstStyle/>
          <a:p>
            <a:r>
              <a:rPr lang="en-IN" dirty="0">
                <a:latin typeface="Book Antiqua" panose="02040602050305030304" pitchFamily="18" charset="0"/>
              </a:rPr>
              <a:t>Roles in Semantic Role </a:t>
            </a:r>
            <a:r>
              <a:rPr lang="en-IN" dirty="0" err="1">
                <a:latin typeface="Book Antiqua" panose="02040602050305030304" pitchFamily="18" charset="0"/>
              </a:rPr>
              <a:t>Labeling</a:t>
            </a:r>
            <a:endParaRPr lang="en-IN" dirty="0">
              <a:latin typeface="Book Antiqua" panose="02040602050305030304" pitchFamily="18" charset="0"/>
            </a:endParaRPr>
          </a:p>
        </p:txBody>
      </p:sp>
      <p:sp>
        <p:nvSpPr>
          <p:cNvPr id="3" name="Content Placeholder 2">
            <a:extLst>
              <a:ext uri="{FF2B5EF4-FFF2-40B4-BE49-F238E27FC236}">
                <a16:creationId xmlns:a16="http://schemas.microsoft.com/office/drawing/2014/main" xmlns="" id="{B4D05CE5-2C79-EE25-0510-BF541B6F2C4D}"/>
              </a:ext>
            </a:extLst>
          </p:cNvPr>
          <p:cNvSpPr>
            <a:spLocks noGrp="1"/>
          </p:cNvSpPr>
          <p:nvPr>
            <p:ph idx="1"/>
          </p:nvPr>
        </p:nvSpPr>
        <p:spPr>
          <a:xfrm>
            <a:off x="365760" y="1126156"/>
            <a:ext cx="11649456" cy="5091764"/>
          </a:xfrm>
        </p:spPr>
        <p:txBody>
          <a:bodyPr>
            <a:normAutofit lnSpcReduction="10000"/>
          </a:bodyPr>
          <a:lstStyle/>
          <a:p>
            <a:pPr marL="0" indent="0">
              <a:buNone/>
            </a:pPr>
            <a:r>
              <a:rPr lang="en-US" dirty="0">
                <a:solidFill>
                  <a:srgbClr val="374151"/>
                </a:solidFill>
                <a:latin typeface="Book Antiqua" panose="02040602050305030304" pitchFamily="18" charset="0"/>
              </a:rPr>
              <a:t>The</a:t>
            </a:r>
            <a:r>
              <a:rPr lang="en-US" b="0" i="0" dirty="0">
                <a:solidFill>
                  <a:srgbClr val="374151"/>
                </a:solidFill>
                <a:effectLst/>
                <a:latin typeface="Book Antiqua" panose="02040602050305030304" pitchFamily="18" charset="0"/>
              </a:rPr>
              <a:t> exact roles can vary depending on the specific annotation scheme or model used, here are some common roles:</a:t>
            </a:r>
          </a:p>
          <a:p>
            <a:pPr algn="l">
              <a:buFont typeface="+mj-lt"/>
              <a:buAutoNum type="arabicPeriod"/>
            </a:pPr>
            <a:r>
              <a:rPr lang="en-US" b="1" i="0" dirty="0">
                <a:solidFill>
                  <a:srgbClr val="374151"/>
                </a:solidFill>
                <a:effectLst/>
                <a:latin typeface="Book Antiqua" panose="02040602050305030304" pitchFamily="18" charset="0"/>
              </a:rPr>
              <a:t>Agent:</a:t>
            </a:r>
            <a:r>
              <a:rPr lang="en-US" b="0" i="0" dirty="0">
                <a:solidFill>
                  <a:srgbClr val="374151"/>
                </a:solidFill>
                <a:effectLst/>
                <a:latin typeface="Book Antiqua" panose="02040602050305030304" pitchFamily="18" charset="0"/>
              </a:rPr>
              <a:t> The entity performing the action indicated by the predicate.</a:t>
            </a:r>
          </a:p>
          <a:p>
            <a:pPr algn="l">
              <a:buFont typeface="+mj-lt"/>
              <a:buAutoNum type="arabicPeriod"/>
            </a:pPr>
            <a:r>
              <a:rPr lang="en-US" b="1" i="0" dirty="0">
                <a:solidFill>
                  <a:srgbClr val="374151"/>
                </a:solidFill>
                <a:effectLst/>
                <a:latin typeface="Book Antiqua" panose="02040602050305030304" pitchFamily="18" charset="0"/>
              </a:rPr>
              <a:t>Patient:</a:t>
            </a:r>
            <a:r>
              <a:rPr lang="en-US" b="0" i="0" dirty="0">
                <a:solidFill>
                  <a:srgbClr val="374151"/>
                </a:solidFill>
                <a:effectLst/>
                <a:latin typeface="Book Antiqua" panose="02040602050305030304" pitchFamily="18" charset="0"/>
              </a:rPr>
              <a:t> The entity that is affected or involved in the action.</a:t>
            </a:r>
          </a:p>
          <a:p>
            <a:pPr algn="l">
              <a:buFont typeface="+mj-lt"/>
              <a:buAutoNum type="arabicPeriod"/>
            </a:pPr>
            <a:r>
              <a:rPr lang="en-US" b="1" i="0" dirty="0">
                <a:solidFill>
                  <a:srgbClr val="374151"/>
                </a:solidFill>
                <a:effectLst/>
                <a:latin typeface="Book Antiqua" panose="02040602050305030304" pitchFamily="18" charset="0"/>
              </a:rPr>
              <a:t>Instrument:</a:t>
            </a:r>
            <a:r>
              <a:rPr lang="en-US" b="0" i="0" dirty="0">
                <a:solidFill>
                  <a:srgbClr val="374151"/>
                </a:solidFill>
                <a:effectLst/>
                <a:latin typeface="Book Antiqua" panose="02040602050305030304" pitchFamily="18" charset="0"/>
              </a:rPr>
              <a:t> The tool or means used to carry out the action.</a:t>
            </a:r>
          </a:p>
          <a:p>
            <a:pPr algn="l">
              <a:buFont typeface="+mj-lt"/>
              <a:buAutoNum type="arabicPeriod"/>
            </a:pPr>
            <a:r>
              <a:rPr lang="en-US" b="1" i="0" dirty="0">
                <a:solidFill>
                  <a:srgbClr val="374151"/>
                </a:solidFill>
                <a:effectLst/>
                <a:latin typeface="Book Antiqua" panose="02040602050305030304" pitchFamily="18" charset="0"/>
              </a:rPr>
              <a:t>Beneficiary/Recipient:</a:t>
            </a:r>
            <a:r>
              <a:rPr lang="en-US" b="0" i="0" dirty="0">
                <a:solidFill>
                  <a:srgbClr val="374151"/>
                </a:solidFill>
                <a:effectLst/>
                <a:latin typeface="Book Antiqua" panose="02040602050305030304" pitchFamily="18" charset="0"/>
              </a:rPr>
              <a:t> The entity that receives the benefit of the action.</a:t>
            </a:r>
          </a:p>
          <a:p>
            <a:pPr algn="l">
              <a:buFont typeface="+mj-lt"/>
              <a:buAutoNum type="arabicPeriod"/>
            </a:pPr>
            <a:r>
              <a:rPr lang="en-US" b="1" i="0" dirty="0">
                <a:solidFill>
                  <a:srgbClr val="374151"/>
                </a:solidFill>
                <a:effectLst/>
                <a:latin typeface="Book Antiqua" panose="02040602050305030304" pitchFamily="18" charset="0"/>
              </a:rPr>
              <a:t>Theme:</a:t>
            </a:r>
            <a:r>
              <a:rPr lang="en-US" b="0" i="0" dirty="0">
                <a:solidFill>
                  <a:srgbClr val="374151"/>
                </a:solidFill>
                <a:effectLst/>
                <a:latin typeface="Book Antiqua" panose="02040602050305030304" pitchFamily="18" charset="0"/>
              </a:rPr>
              <a:t> The main entity or topic of the action.</a:t>
            </a:r>
          </a:p>
          <a:p>
            <a:pPr algn="l">
              <a:buFont typeface="+mj-lt"/>
              <a:buAutoNum type="arabicPeriod"/>
            </a:pPr>
            <a:r>
              <a:rPr lang="en-US" b="1" i="0" dirty="0">
                <a:solidFill>
                  <a:srgbClr val="374151"/>
                </a:solidFill>
                <a:effectLst/>
                <a:latin typeface="Book Antiqua" panose="02040602050305030304" pitchFamily="18" charset="0"/>
              </a:rPr>
              <a:t>Experiencer:</a:t>
            </a:r>
            <a:r>
              <a:rPr lang="en-US" b="0" i="0" dirty="0">
                <a:solidFill>
                  <a:srgbClr val="374151"/>
                </a:solidFill>
                <a:effectLst/>
                <a:latin typeface="Book Antiqua" panose="02040602050305030304" pitchFamily="18" charset="0"/>
              </a:rPr>
              <a:t> The entity that experiences a certain state or emotion.</a:t>
            </a:r>
          </a:p>
          <a:p>
            <a:pPr algn="l">
              <a:buFont typeface="+mj-lt"/>
              <a:buAutoNum type="arabicPeriod"/>
            </a:pPr>
            <a:r>
              <a:rPr lang="en-US" b="1" i="0" dirty="0">
                <a:solidFill>
                  <a:srgbClr val="374151"/>
                </a:solidFill>
                <a:effectLst/>
                <a:latin typeface="Book Antiqua" panose="02040602050305030304" pitchFamily="18" charset="0"/>
              </a:rPr>
              <a:t>Source:</a:t>
            </a:r>
            <a:r>
              <a:rPr lang="en-US" b="0" i="0" dirty="0">
                <a:solidFill>
                  <a:srgbClr val="374151"/>
                </a:solidFill>
                <a:effectLst/>
                <a:latin typeface="Book Antiqua" panose="02040602050305030304" pitchFamily="18" charset="0"/>
              </a:rPr>
              <a:t> The origin or starting point of an action or movement.</a:t>
            </a:r>
          </a:p>
          <a:p>
            <a:pPr algn="l">
              <a:buFont typeface="+mj-lt"/>
              <a:buAutoNum type="arabicPeriod"/>
            </a:pPr>
            <a:r>
              <a:rPr lang="en-US" b="1" i="0" dirty="0">
                <a:solidFill>
                  <a:srgbClr val="374151"/>
                </a:solidFill>
                <a:effectLst/>
                <a:latin typeface="Book Antiqua" panose="02040602050305030304" pitchFamily="18" charset="0"/>
              </a:rPr>
              <a:t>Goal:</a:t>
            </a:r>
            <a:r>
              <a:rPr lang="en-US" b="0" i="0" dirty="0">
                <a:solidFill>
                  <a:srgbClr val="374151"/>
                </a:solidFill>
                <a:effectLst/>
                <a:latin typeface="Book Antiqua" panose="02040602050305030304" pitchFamily="18" charset="0"/>
              </a:rPr>
              <a:t> The destination or endpoint of an action or movement.</a:t>
            </a:r>
          </a:p>
          <a:p>
            <a:pPr marL="0" indent="0">
              <a:buNone/>
            </a:pPr>
            <a:endParaRPr lang="en-IN" dirty="0"/>
          </a:p>
        </p:txBody>
      </p:sp>
      <p:sp>
        <p:nvSpPr>
          <p:cNvPr id="5" name="Footer Placeholder 4">
            <a:extLst>
              <a:ext uri="{FF2B5EF4-FFF2-40B4-BE49-F238E27FC236}">
                <a16:creationId xmlns:a16="http://schemas.microsoft.com/office/drawing/2014/main" xmlns="" id="{DA7215D3-D3CC-A183-AADE-6C995F28D905}"/>
              </a:ext>
            </a:extLst>
          </p:cNvPr>
          <p:cNvSpPr>
            <a:spLocks noGrp="1"/>
          </p:cNvSpPr>
          <p:nvPr>
            <p:ph type="ftr" sz="quarter" idx="11"/>
          </p:nvPr>
        </p:nvSpPr>
        <p:spPr/>
        <p:txBody>
          <a:bodyPr/>
          <a:lstStyle/>
          <a:p>
            <a:r>
              <a:rPr lang="en-US" dirty="0"/>
              <a:t>Module IV &amp;V</a:t>
            </a:r>
          </a:p>
        </p:txBody>
      </p:sp>
      <p:sp>
        <p:nvSpPr>
          <p:cNvPr id="6" name="Slide Number Placeholder 5">
            <a:extLst>
              <a:ext uri="{FF2B5EF4-FFF2-40B4-BE49-F238E27FC236}">
                <a16:creationId xmlns:a16="http://schemas.microsoft.com/office/drawing/2014/main" xmlns="" id="{B17B92EA-2D11-214B-BD21-C57A0AD9E3A0}"/>
              </a:ext>
            </a:extLst>
          </p:cNvPr>
          <p:cNvSpPr>
            <a:spLocks noGrp="1"/>
          </p:cNvSpPr>
          <p:nvPr>
            <p:ph type="sldNum" sz="quarter" idx="12"/>
          </p:nvPr>
        </p:nvSpPr>
        <p:spPr/>
        <p:txBody>
          <a:bodyPr/>
          <a:lstStyle/>
          <a:p>
            <a:fld id="{58FB4751-880F-D840-AAA9-3A15815CC996}" type="slidenum">
              <a:rPr lang="en-US" smtClean="0"/>
              <a:pPr/>
              <a:t>4</a:t>
            </a:fld>
            <a:endParaRPr lang="en-US" dirty="0"/>
          </a:p>
        </p:txBody>
      </p:sp>
    </p:spTree>
    <p:extLst>
      <p:ext uri="{BB962C8B-B14F-4D97-AF65-F5344CB8AC3E}">
        <p14:creationId xmlns:p14="http://schemas.microsoft.com/office/powerpoint/2010/main" xmlns="" val="170588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DCD09EE-090A-ED0A-49EC-40DF598FBFB3}"/>
              </a:ext>
            </a:extLst>
          </p:cNvPr>
          <p:cNvSpPr>
            <a:spLocks noGrp="1"/>
          </p:cNvSpPr>
          <p:nvPr>
            <p:ph idx="1"/>
          </p:nvPr>
        </p:nvSpPr>
        <p:spPr>
          <a:xfrm>
            <a:off x="558265" y="606392"/>
            <a:ext cx="11030552" cy="5172616"/>
          </a:xfrm>
        </p:spPr>
        <p:txBody>
          <a:bodyPr>
            <a:normAutofit lnSpcReduction="10000"/>
          </a:bodyPr>
          <a:lstStyle/>
          <a:p>
            <a:pPr marL="0" indent="0" algn="just">
              <a:buNone/>
            </a:pPr>
            <a:r>
              <a:rPr lang="en-US" b="1" i="0" dirty="0">
                <a:solidFill>
                  <a:srgbClr val="374151"/>
                </a:solidFill>
                <a:effectLst/>
                <a:latin typeface="Book Antiqua" panose="02040602050305030304" pitchFamily="18" charset="0"/>
              </a:rPr>
              <a:t>9.Location:</a:t>
            </a:r>
            <a:r>
              <a:rPr lang="en-US" b="0" i="0" dirty="0">
                <a:solidFill>
                  <a:srgbClr val="374151"/>
                </a:solidFill>
                <a:effectLst/>
                <a:latin typeface="Book Antiqua" panose="02040602050305030304" pitchFamily="18" charset="0"/>
              </a:rPr>
              <a:t> The place where the action or event takes place.</a:t>
            </a:r>
          </a:p>
          <a:p>
            <a:pPr marL="0" indent="0" algn="just">
              <a:buNone/>
            </a:pPr>
            <a:r>
              <a:rPr lang="en-US" b="1" i="0" dirty="0">
                <a:solidFill>
                  <a:srgbClr val="374151"/>
                </a:solidFill>
                <a:effectLst/>
                <a:latin typeface="Book Antiqua" panose="02040602050305030304" pitchFamily="18" charset="0"/>
              </a:rPr>
              <a:t>10.Time:</a:t>
            </a:r>
            <a:r>
              <a:rPr lang="en-US" b="0" i="0" dirty="0">
                <a:solidFill>
                  <a:srgbClr val="374151"/>
                </a:solidFill>
                <a:effectLst/>
                <a:latin typeface="Book Antiqua" panose="02040602050305030304" pitchFamily="18" charset="0"/>
              </a:rPr>
              <a:t> The time frame or temporal information associated with the action.</a:t>
            </a:r>
          </a:p>
          <a:p>
            <a:pPr marL="0" indent="0" algn="just">
              <a:buNone/>
            </a:pPr>
            <a:r>
              <a:rPr lang="en-US" b="1" i="0" dirty="0">
                <a:solidFill>
                  <a:srgbClr val="374151"/>
                </a:solidFill>
                <a:effectLst/>
                <a:latin typeface="Book Antiqua" panose="02040602050305030304" pitchFamily="18" charset="0"/>
              </a:rPr>
              <a:t>11.Manner:</a:t>
            </a:r>
            <a:r>
              <a:rPr lang="en-US" b="0" i="0" dirty="0">
                <a:solidFill>
                  <a:srgbClr val="374151"/>
                </a:solidFill>
                <a:effectLst/>
                <a:latin typeface="Book Antiqua" panose="02040602050305030304" pitchFamily="18" charset="0"/>
              </a:rPr>
              <a:t> The way or manner in which the action is performed.</a:t>
            </a:r>
          </a:p>
          <a:p>
            <a:pPr marL="0" indent="0" algn="just">
              <a:buNone/>
            </a:pPr>
            <a:r>
              <a:rPr lang="en-US" dirty="0">
                <a:solidFill>
                  <a:srgbClr val="374151"/>
                </a:solidFill>
                <a:latin typeface="Book Antiqua" panose="02040602050305030304" pitchFamily="18" charset="0"/>
              </a:rPr>
              <a:t>12.</a:t>
            </a:r>
            <a:r>
              <a:rPr lang="en-US" b="1" i="0" dirty="0">
                <a:solidFill>
                  <a:srgbClr val="374151"/>
                </a:solidFill>
                <a:effectLst/>
                <a:latin typeface="Book Antiqua" panose="02040602050305030304" pitchFamily="18" charset="0"/>
              </a:rPr>
              <a:t>Cause:</a:t>
            </a:r>
            <a:r>
              <a:rPr lang="en-US" b="0" i="0" dirty="0">
                <a:solidFill>
                  <a:srgbClr val="374151"/>
                </a:solidFill>
                <a:effectLst/>
                <a:latin typeface="Book Antiqua" panose="02040602050305030304" pitchFamily="18" charset="0"/>
              </a:rPr>
              <a:t> The reason or cause for an event or action.</a:t>
            </a:r>
          </a:p>
          <a:p>
            <a:pPr marL="0" indent="0" algn="just">
              <a:buNone/>
            </a:pPr>
            <a:r>
              <a:rPr lang="en-US" b="0" i="0" dirty="0">
                <a:solidFill>
                  <a:srgbClr val="374151"/>
                </a:solidFill>
                <a:effectLst/>
                <a:latin typeface="Book Antiqua" panose="02040602050305030304" pitchFamily="18" charset="0"/>
              </a:rPr>
              <a:t>                    These roles help provide a more comprehensive understanding of the relationships between words in a sentence and the roles they play in relation to the main verb or predicate. </a:t>
            </a:r>
          </a:p>
          <a:p>
            <a:pPr marL="0" indent="0" algn="just">
              <a:buNone/>
            </a:pPr>
            <a:r>
              <a:rPr lang="en-US" b="0" i="0" dirty="0">
                <a:solidFill>
                  <a:srgbClr val="374151"/>
                </a:solidFill>
                <a:effectLst/>
                <a:latin typeface="Book Antiqua" panose="02040602050305030304" pitchFamily="18" charset="0"/>
              </a:rPr>
              <a:t>Different languages and contexts might have variations in the roles, and the specific roles recognized by an SRL system can depend on the design of the model and the linguistic nuances of the language being analyzed</a:t>
            </a:r>
            <a:r>
              <a:rPr lang="en-US" b="0" i="0" dirty="0">
                <a:solidFill>
                  <a:srgbClr val="374151"/>
                </a:solidFill>
                <a:effectLst/>
                <a:latin typeface="Söhne"/>
              </a:rPr>
              <a:t>.</a:t>
            </a:r>
            <a:endParaRPr lang="en-IN" dirty="0"/>
          </a:p>
        </p:txBody>
      </p:sp>
      <p:sp>
        <p:nvSpPr>
          <p:cNvPr id="5" name="Footer Placeholder 4">
            <a:extLst>
              <a:ext uri="{FF2B5EF4-FFF2-40B4-BE49-F238E27FC236}">
                <a16:creationId xmlns:a16="http://schemas.microsoft.com/office/drawing/2014/main" xmlns="" id="{91965F86-944B-6E96-A34E-BE219B22EF4E}"/>
              </a:ext>
            </a:extLst>
          </p:cNvPr>
          <p:cNvSpPr>
            <a:spLocks noGrp="1"/>
          </p:cNvSpPr>
          <p:nvPr>
            <p:ph type="ftr" sz="quarter" idx="11"/>
          </p:nvPr>
        </p:nvSpPr>
        <p:spPr/>
        <p:txBody>
          <a:bodyPr/>
          <a:lstStyle/>
          <a:p>
            <a:r>
              <a:rPr lang="en-US" dirty="0"/>
              <a:t>Module IV &amp;V</a:t>
            </a:r>
          </a:p>
        </p:txBody>
      </p:sp>
      <p:sp>
        <p:nvSpPr>
          <p:cNvPr id="6" name="Slide Number Placeholder 5">
            <a:extLst>
              <a:ext uri="{FF2B5EF4-FFF2-40B4-BE49-F238E27FC236}">
                <a16:creationId xmlns:a16="http://schemas.microsoft.com/office/drawing/2014/main" xmlns="" id="{BFD4665E-8C25-7A92-CA90-1A94C8AA9712}"/>
              </a:ext>
            </a:extLst>
          </p:cNvPr>
          <p:cNvSpPr>
            <a:spLocks noGrp="1"/>
          </p:cNvSpPr>
          <p:nvPr>
            <p:ph type="sldNum" sz="quarter" idx="12"/>
          </p:nvPr>
        </p:nvSpPr>
        <p:spPr/>
        <p:txBody>
          <a:bodyPr/>
          <a:lstStyle/>
          <a:p>
            <a:fld id="{58FB4751-880F-D840-AAA9-3A15815CC996}" type="slidenum">
              <a:rPr lang="en-US" smtClean="0"/>
              <a:pPr/>
              <a:t>5</a:t>
            </a:fld>
            <a:endParaRPr lang="en-US" dirty="0"/>
          </a:p>
        </p:txBody>
      </p:sp>
    </p:spTree>
    <p:extLst>
      <p:ext uri="{BB962C8B-B14F-4D97-AF65-F5344CB8AC3E}">
        <p14:creationId xmlns:p14="http://schemas.microsoft.com/office/powerpoint/2010/main" xmlns="" val="1276508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CD6C6C-0076-4AB0-950D-3CE1F0F0C1F8}"/>
              </a:ext>
            </a:extLst>
          </p:cNvPr>
          <p:cNvSpPr>
            <a:spLocks noGrp="1"/>
          </p:cNvSpPr>
          <p:nvPr>
            <p:ph type="title"/>
          </p:nvPr>
        </p:nvSpPr>
        <p:spPr>
          <a:xfrm>
            <a:off x="576072" y="673767"/>
            <a:ext cx="10515600" cy="1058779"/>
          </a:xfrm>
        </p:spPr>
        <p:txBody>
          <a:bodyPr/>
          <a:lstStyle/>
          <a:p>
            <a:r>
              <a:rPr lang="en-US" b="0" i="0" dirty="0">
                <a:solidFill>
                  <a:srgbClr val="374151"/>
                </a:solidFill>
                <a:effectLst/>
                <a:latin typeface="Söhne"/>
              </a:rPr>
              <a:t/>
            </a:r>
            <a:br>
              <a:rPr lang="en-US" b="0" i="0" dirty="0">
                <a:solidFill>
                  <a:srgbClr val="374151"/>
                </a:solidFill>
                <a:effectLst/>
                <a:latin typeface="Söhne"/>
              </a:rPr>
            </a:br>
            <a:endParaRPr lang="en-IN" dirty="0"/>
          </a:p>
        </p:txBody>
      </p:sp>
      <p:sp>
        <p:nvSpPr>
          <p:cNvPr id="3" name="Content Placeholder 2">
            <a:extLst>
              <a:ext uri="{FF2B5EF4-FFF2-40B4-BE49-F238E27FC236}">
                <a16:creationId xmlns:a16="http://schemas.microsoft.com/office/drawing/2014/main" xmlns="" id="{BA4C0704-5F5C-E294-0092-1145E4397E13}"/>
              </a:ext>
            </a:extLst>
          </p:cNvPr>
          <p:cNvSpPr>
            <a:spLocks noGrp="1"/>
          </p:cNvSpPr>
          <p:nvPr>
            <p:ph idx="1"/>
          </p:nvPr>
        </p:nvSpPr>
        <p:spPr>
          <a:xfrm>
            <a:off x="576072" y="1216009"/>
            <a:ext cx="11039856" cy="5127039"/>
          </a:xfrm>
        </p:spPr>
        <p:txBody>
          <a:bodyPr>
            <a:normAutofit fontScale="92500" lnSpcReduction="10000"/>
          </a:bodyPr>
          <a:lstStyle/>
          <a:p>
            <a:pPr algn="l">
              <a:buFont typeface="Arial" panose="020B0604020202020204" pitchFamily="34" charset="0"/>
              <a:buChar char="•"/>
            </a:pPr>
            <a:r>
              <a:rPr lang="en-US" sz="2400" b="0" i="0" dirty="0">
                <a:solidFill>
                  <a:srgbClr val="374151"/>
                </a:solidFill>
                <a:effectLst/>
                <a:latin typeface="Söhne"/>
              </a:rPr>
              <a:t>Time: Yesterday</a:t>
            </a:r>
          </a:p>
          <a:p>
            <a:pPr algn="l">
              <a:buFont typeface="Arial" panose="020B0604020202020204" pitchFamily="34" charset="0"/>
              <a:buChar char="•"/>
            </a:pPr>
            <a:r>
              <a:rPr lang="en-US" sz="2400" b="0" i="0" dirty="0">
                <a:solidFill>
                  <a:srgbClr val="374151"/>
                </a:solidFill>
                <a:effectLst/>
                <a:latin typeface="Söhne"/>
              </a:rPr>
              <a:t>Agent: John</a:t>
            </a:r>
          </a:p>
          <a:p>
            <a:pPr algn="l">
              <a:buFont typeface="Arial" panose="020B0604020202020204" pitchFamily="34" charset="0"/>
              <a:buChar char="•"/>
            </a:pPr>
            <a:r>
              <a:rPr lang="en-US" sz="2400" b="0" i="0" dirty="0">
                <a:solidFill>
                  <a:srgbClr val="374151"/>
                </a:solidFill>
                <a:effectLst/>
                <a:latin typeface="Söhne"/>
              </a:rPr>
              <a:t>Predicate: to </a:t>
            </a:r>
            <a:r>
              <a:rPr lang="en-US" sz="2400" b="0" i="0" dirty="0" smtClean="0">
                <a:solidFill>
                  <a:srgbClr val="374151"/>
                </a:solidFill>
                <a:effectLst/>
                <a:latin typeface="Söhne"/>
              </a:rPr>
              <a:t>build </a:t>
            </a:r>
            <a:endParaRPr lang="en-US" sz="2400" b="0" i="0" dirty="0">
              <a:solidFill>
                <a:srgbClr val="374151"/>
              </a:solidFill>
              <a:effectLst/>
              <a:latin typeface="Söhne"/>
            </a:endParaRPr>
          </a:p>
          <a:p>
            <a:pPr algn="l">
              <a:buFont typeface="Arial" panose="020B0604020202020204" pitchFamily="34" charset="0"/>
              <a:buChar char="•"/>
            </a:pPr>
            <a:r>
              <a:rPr lang="en-US" sz="2400" b="0" i="0" dirty="0">
                <a:solidFill>
                  <a:srgbClr val="374151"/>
                </a:solidFill>
                <a:effectLst/>
                <a:latin typeface="Söhne"/>
              </a:rPr>
              <a:t>Patient:house</a:t>
            </a:r>
          </a:p>
          <a:p>
            <a:pPr algn="l">
              <a:buFont typeface="Arial" panose="020B0604020202020204" pitchFamily="34" charset="0"/>
              <a:buChar char="•"/>
            </a:pPr>
            <a:r>
              <a:rPr lang="en-US" sz="2400" b="0" i="0" dirty="0">
                <a:solidFill>
                  <a:srgbClr val="374151"/>
                </a:solidFill>
                <a:effectLst/>
                <a:latin typeface="Söhne"/>
              </a:rPr>
              <a:t>Manner: skillfully</a:t>
            </a:r>
          </a:p>
          <a:p>
            <a:pPr algn="l">
              <a:buFont typeface="Arial" panose="020B0604020202020204" pitchFamily="34" charset="0"/>
              <a:buChar char="•"/>
            </a:pPr>
            <a:r>
              <a:rPr lang="en-US" sz="2400" b="0" i="0" dirty="0">
                <a:solidFill>
                  <a:srgbClr val="374151"/>
                </a:solidFill>
                <a:effectLst/>
                <a:latin typeface="Söhne"/>
              </a:rPr>
              <a:t>Instrument: a hammer</a:t>
            </a:r>
          </a:p>
          <a:p>
            <a:pPr algn="l">
              <a:buFont typeface="Arial" panose="020B0604020202020204" pitchFamily="34" charset="0"/>
              <a:buChar char="•"/>
            </a:pPr>
            <a:r>
              <a:rPr lang="en-US" sz="2400" b="0" i="0" dirty="0">
                <a:solidFill>
                  <a:srgbClr val="374151"/>
                </a:solidFill>
                <a:effectLst/>
                <a:latin typeface="Söhne"/>
              </a:rPr>
              <a:t>Theme: a beautiful house</a:t>
            </a:r>
          </a:p>
          <a:p>
            <a:pPr algn="l">
              <a:buFont typeface="Arial" panose="020B0604020202020204" pitchFamily="34" charset="0"/>
              <a:buChar char="•"/>
            </a:pPr>
            <a:r>
              <a:rPr lang="en-US" sz="2400" b="0" i="0" dirty="0">
                <a:solidFill>
                  <a:srgbClr val="374151"/>
                </a:solidFill>
                <a:effectLst/>
                <a:latin typeface="Söhne"/>
              </a:rPr>
              <a:t>Beneficiary/Recipient: his family</a:t>
            </a:r>
          </a:p>
          <a:p>
            <a:pPr algn="l">
              <a:buFont typeface="Arial" panose="020B0604020202020204" pitchFamily="34" charset="0"/>
              <a:buChar char="•"/>
            </a:pPr>
            <a:r>
              <a:rPr lang="en-US" sz="2400" b="0" i="0" dirty="0">
                <a:solidFill>
                  <a:srgbClr val="374151"/>
                </a:solidFill>
                <a:effectLst/>
                <a:latin typeface="Söhne"/>
              </a:rPr>
              <a:t>Location: in the city</a:t>
            </a:r>
          </a:p>
          <a:p>
            <a:pPr marL="0" indent="0" algn="l">
              <a:buNone/>
            </a:pPr>
            <a:r>
              <a:rPr lang="en-US" b="1" i="0" dirty="0">
                <a:solidFill>
                  <a:srgbClr val="374151"/>
                </a:solidFill>
                <a:effectLst/>
                <a:latin typeface="Söhne"/>
              </a:rPr>
              <a:t>Eg1</a:t>
            </a:r>
            <a:r>
              <a:rPr lang="en-US" sz="2600" b="1" i="0" dirty="0">
                <a:solidFill>
                  <a:srgbClr val="374151"/>
                </a:solidFill>
                <a:effectLst/>
                <a:latin typeface="Book Antiqua" panose="02040602050305030304" pitchFamily="18" charset="0"/>
              </a:rPr>
              <a:t>:</a:t>
            </a:r>
            <a:r>
              <a:rPr lang="en-US" sz="2600" b="0" i="0" dirty="0">
                <a:solidFill>
                  <a:srgbClr val="374151"/>
                </a:solidFill>
                <a:effectLst/>
                <a:latin typeface="Book Antiqua" panose="02040602050305030304" pitchFamily="18" charset="0"/>
              </a:rPr>
              <a:t>"On her birthday, Sarah baked a delicious cake with love for her best friend in her cozy kitchen.“</a:t>
            </a:r>
          </a:p>
          <a:p>
            <a:pPr marL="0" indent="0" algn="l">
              <a:buNone/>
            </a:pPr>
            <a:r>
              <a:rPr lang="en-US" sz="2600" b="1" i="0" dirty="0" err="1">
                <a:solidFill>
                  <a:srgbClr val="374151"/>
                </a:solidFill>
                <a:effectLst/>
                <a:latin typeface="Book Antiqua" panose="02040602050305030304" pitchFamily="18" charset="0"/>
              </a:rPr>
              <a:t>Eg</a:t>
            </a:r>
            <a:r>
              <a:rPr lang="en-US" sz="2600" b="1" i="0" dirty="0">
                <a:solidFill>
                  <a:srgbClr val="374151"/>
                </a:solidFill>
                <a:effectLst/>
                <a:latin typeface="Book Antiqua" panose="02040602050305030304" pitchFamily="18" charset="0"/>
              </a:rPr>
              <a:t> 2:</a:t>
            </a:r>
            <a:r>
              <a:rPr lang="en-US" sz="2600" b="0" i="0" dirty="0">
                <a:solidFill>
                  <a:srgbClr val="374151"/>
                </a:solidFill>
                <a:effectLst/>
                <a:latin typeface="Book Antiqua" panose="02040602050305030304" pitchFamily="18" charset="0"/>
              </a:rPr>
              <a:t>"The skilled chef sliced fresh vegetables with precision to create a colorful salad for the customers in the busy restaurant.</a:t>
            </a:r>
          </a:p>
          <a:p>
            <a:pPr marL="0" indent="0" algn="l">
              <a:buNone/>
            </a:pPr>
            <a:endParaRPr lang="en-US" sz="2600" b="0" i="0" dirty="0">
              <a:solidFill>
                <a:srgbClr val="374151"/>
              </a:solidFill>
              <a:effectLst/>
              <a:latin typeface="Book Antiqua" panose="02040602050305030304" pitchFamily="18" charset="0"/>
            </a:endParaRPr>
          </a:p>
          <a:p>
            <a:endParaRPr lang="en-IN" dirty="0"/>
          </a:p>
        </p:txBody>
      </p:sp>
      <p:sp>
        <p:nvSpPr>
          <p:cNvPr id="5" name="Footer Placeholder 4">
            <a:extLst>
              <a:ext uri="{FF2B5EF4-FFF2-40B4-BE49-F238E27FC236}">
                <a16:creationId xmlns:a16="http://schemas.microsoft.com/office/drawing/2014/main" xmlns="" id="{B03769D3-14D2-2CC3-C976-8791A99EEC39}"/>
              </a:ext>
            </a:extLst>
          </p:cNvPr>
          <p:cNvSpPr>
            <a:spLocks noGrp="1"/>
          </p:cNvSpPr>
          <p:nvPr>
            <p:ph type="ftr" sz="quarter" idx="11"/>
          </p:nvPr>
        </p:nvSpPr>
        <p:spPr/>
        <p:txBody>
          <a:bodyPr/>
          <a:lstStyle/>
          <a:p>
            <a:r>
              <a:rPr lang="en-US" dirty="0"/>
              <a:t>Module IV &amp;V</a:t>
            </a:r>
          </a:p>
        </p:txBody>
      </p:sp>
      <p:sp>
        <p:nvSpPr>
          <p:cNvPr id="6" name="Slide Number Placeholder 5">
            <a:extLst>
              <a:ext uri="{FF2B5EF4-FFF2-40B4-BE49-F238E27FC236}">
                <a16:creationId xmlns:a16="http://schemas.microsoft.com/office/drawing/2014/main" xmlns="" id="{8DB8D3CB-5D7F-BCB2-E137-669C43F845C3}"/>
              </a:ext>
            </a:extLst>
          </p:cNvPr>
          <p:cNvSpPr>
            <a:spLocks noGrp="1"/>
          </p:cNvSpPr>
          <p:nvPr>
            <p:ph type="sldNum" sz="quarter" idx="12"/>
          </p:nvPr>
        </p:nvSpPr>
        <p:spPr/>
        <p:txBody>
          <a:bodyPr/>
          <a:lstStyle/>
          <a:p>
            <a:fld id="{58FB4751-880F-D840-AAA9-3A15815CC996}" type="slidenum">
              <a:rPr lang="en-US" smtClean="0"/>
              <a:pPr/>
              <a:t>6</a:t>
            </a:fld>
            <a:endParaRPr lang="en-US" dirty="0"/>
          </a:p>
        </p:txBody>
      </p:sp>
      <p:sp>
        <p:nvSpPr>
          <p:cNvPr id="8" name="TextBox 7">
            <a:extLst>
              <a:ext uri="{FF2B5EF4-FFF2-40B4-BE49-F238E27FC236}">
                <a16:creationId xmlns:a16="http://schemas.microsoft.com/office/drawing/2014/main" xmlns="" id="{1ED75464-1BF7-C11C-929D-5282C9D5E57D}"/>
              </a:ext>
            </a:extLst>
          </p:cNvPr>
          <p:cNvSpPr txBox="1"/>
          <p:nvPr/>
        </p:nvSpPr>
        <p:spPr>
          <a:xfrm>
            <a:off x="576072" y="385012"/>
            <a:ext cx="11154374" cy="830997"/>
          </a:xfrm>
          <a:prstGeom prst="rect">
            <a:avLst/>
          </a:prstGeom>
          <a:noFill/>
        </p:spPr>
        <p:txBody>
          <a:bodyPr wrap="square">
            <a:spAutoFit/>
          </a:bodyPr>
          <a:lstStyle/>
          <a:p>
            <a:r>
              <a:rPr lang="en-US" sz="2400" b="1" i="0" dirty="0">
                <a:solidFill>
                  <a:srgbClr val="374151"/>
                </a:solidFill>
                <a:effectLst/>
                <a:latin typeface="Book Antiqua" panose="02040602050305030304" pitchFamily="18" charset="0"/>
              </a:rPr>
              <a:t>Sentence:</a:t>
            </a:r>
            <a:r>
              <a:rPr lang="en-US" sz="2400" b="0" i="0" dirty="0">
                <a:solidFill>
                  <a:srgbClr val="374151"/>
                </a:solidFill>
                <a:effectLst/>
                <a:latin typeface="Book Antiqua" panose="02040602050305030304" pitchFamily="18" charset="0"/>
              </a:rPr>
              <a:t> "Yesterday, John skillfully used a hammer to build a beautiful house for his family in the city."</a:t>
            </a:r>
            <a:endParaRPr lang="en-IN" sz="2400" dirty="0"/>
          </a:p>
        </p:txBody>
      </p:sp>
    </p:spTree>
    <p:extLst>
      <p:ext uri="{BB962C8B-B14F-4D97-AF65-F5344CB8AC3E}">
        <p14:creationId xmlns:p14="http://schemas.microsoft.com/office/powerpoint/2010/main" xmlns="" val="104818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BC3439-D39B-4AC6-A109-07BC8D209815}"/>
              </a:ext>
            </a:extLst>
          </p:cNvPr>
          <p:cNvSpPr>
            <a:spLocks noGrp="1"/>
          </p:cNvSpPr>
          <p:nvPr>
            <p:ph type="title"/>
          </p:nvPr>
        </p:nvSpPr>
        <p:spPr>
          <a:xfrm>
            <a:off x="576072" y="82296"/>
            <a:ext cx="10515600" cy="687725"/>
          </a:xfrm>
        </p:spPr>
        <p:txBody>
          <a:bodyPr/>
          <a:lstStyle/>
          <a:p>
            <a:r>
              <a:rPr lang="en-US" dirty="0"/>
              <a:t>Steps in SRL</a:t>
            </a:r>
            <a:endParaRPr lang="en-IN" dirty="0"/>
          </a:p>
        </p:txBody>
      </p:sp>
      <p:sp>
        <p:nvSpPr>
          <p:cNvPr id="3" name="Content Placeholder 2">
            <a:extLst>
              <a:ext uri="{FF2B5EF4-FFF2-40B4-BE49-F238E27FC236}">
                <a16:creationId xmlns:a16="http://schemas.microsoft.com/office/drawing/2014/main" xmlns="" id="{E3EDDE40-5850-4BE2-E8FA-D2F6701003EB}"/>
              </a:ext>
            </a:extLst>
          </p:cNvPr>
          <p:cNvSpPr>
            <a:spLocks noGrp="1"/>
          </p:cNvSpPr>
          <p:nvPr>
            <p:ph idx="1"/>
          </p:nvPr>
        </p:nvSpPr>
        <p:spPr>
          <a:xfrm>
            <a:off x="365760" y="683394"/>
            <a:ext cx="11826240" cy="5563402"/>
          </a:xfrm>
        </p:spPr>
        <p:txBody>
          <a:bodyPr>
            <a:normAutofit fontScale="70000" lnSpcReduction="20000"/>
          </a:bodyPr>
          <a:lstStyle/>
          <a:p>
            <a:pPr algn="l">
              <a:buFont typeface="+mj-lt"/>
              <a:buAutoNum type="arabicPeriod"/>
            </a:pPr>
            <a:r>
              <a:rPr lang="en-US" b="1" i="0" dirty="0">
                <a:solidFill>
                  <a:srgbClr val="374151"/>
                </a:solidFill>
                <a:effectLst/>
                <a:latin typeface="Book Antiqua" panose="02040602050305030304" pitchFamily="18" charset="0"/>
              </a:rPr>
              <a:t>Preprocessing:</a:t>
            </a:r>
            <a:endParaRPr lang="en-US" b="0" i="0" dirty="0">
              <a:solidFill>
                <a:srgbClr val="374151"/>
              </a:solidFill>
              <a:effectLst/>
              <a:latin typeface="Book Antiqua" panose="02040602050305030304" pitchFamily="18" charset="0"/>
            </a:endParaRPr>
          </a:p>
          <a:p>
            <a:pPr lvl="1"/>
            <a:r>
              <a:rPr lang="en-US" sz="2800" b="0" i="0" dirty="0">
                <a:solidFill>
                  <a:srgbClr val="374151"/>
                </a:solidFill>
                <a:effectLst/>
                <a:latin typeface="Book Antiqua" panose="02040602050305030304" pitchFamily="18" charset="0"/>
              </a:rPr>
              <a:t>Tokenization: Break the input sentence into individual words or tokens.</a:t>
            </a:r>
          </a:p>
          <a:p>
            <a:pPr lvl="1"/>
            <a:r>
              <a:rPr lang="en-US" sz="2800" b="0" i="0" dirty="0">
                <a:solidFill>
                  <a:srgbClr val="374151"/>
                </a:solidFill>
                <a:effectLst/>
                <a:latin typeface="Book Antiqua" panose="02040602050305030304" pitchFamily="18" charset="0"/>
              </a:rPr>
              <a:t>Part-of-Speech (POS) Tagging: Assign POS tags to each token in the sentence.</a:t>
            </a:r>
          </a:p>
          <a:p>
            <a:pPr lvl="1"/>
            <a:r>
              <a:rPr lang="en-US" sz="2800" b="0" i="0" dirty="0">
                <a:solidFill>
                  <a:srgbClr val="374151"/>
                </a:solidFill>
                <a:effectLst/>
                <a:latin typeface="Book Antiqua" panose="02040602050305030304" pitchFamily="18" charset="0"/>
              </a:rPr>
              <a:t>Parsing: Analyze the syntactic structure of the sentence to determine the relationships between words.</a:t>
            </a:r>
          </a:p>
          <a:p>
            <a:pPr algn="l">
              <a:buFont typeface="+mj-lt"/>
              <a:buAutoNum type="arabicPeriod"/>
            </a:pPr>
            <a:r>
              <a:rPr lang="en-US" b="1" i="0" dirty="0">
                <a:solidFill>
                  <a:srgbClr val="374151"/>
                </a:solidFill>
                <a:effectLst/>
                <a:latin typeface="Book Antiqua" panose="02040602050305030304" pitchFamily="18" charset="0"/>
              </a:rPr>
              <a:t>Predicate Identification:</a:t>
            </a:r>
            <a:endParaRPr lang="en-US" b="0" i="0" dirty="0">
              <a:solidFill>
                <a:srgbClr val="374151"/>
              </a:solidFill>
              <a:effectLst/>
              <a:latin typeface="Book Antiqua" panose="02040602050305030304" pitchFamily="18" charset="0"/>
            </a:endParaRPr>
          </a:p>
          <a:p>
            <a:pPr lvl="1"/>
            <a:r>
              <a:rPr lang="en-US" sz="2800" b="0" i="0" dirty="0">
                <a:solidFill>
                  <a:srgbClr val="374151"/>
                </a:solidFill>
                <a:effectLst/>
                <a:latin typeface="Book Antiqua" panose="02040602050305030304" pitchFamily="18" charset="0"/>
              </a:rPr>
              <a:t>Identify words in the sentence that serve as predicates (verbs). These are the main actions or events in the sentence.</a:t>
            </a:r>
          </a:p>
          <a:p>
            <a:pPr algn="l">
              <a:buFont typeface="+mj-lt"/>
              <a:buAutoNum type="arabicPeriod"/>
            </a:pPr>
            <a:r>
              <a:rPr lang="en-US" b="1" i="0" dirty="0">
                <a:solidFill>
                  <a:srgbClr val="374151"/>
                </a:solidFill>
                <a:effectLst/>
                <a:latin typeface="Book Antiqua" panose="02040602050305030304" pitchFamily="18" charset="0"/>
              </a:rPr>
              <a:t>Argument Identification:</a:t>
            </a:r>
            <a:endParaRPr lang="en-US" b="0" i="0" dirty="0">
              <a:solidFill>
                <a:srgbClr val="374151"/>
              </a:solidFill>
              <a:effectLst/>
              <a:latin typeface="Book Antiqua" panose="02040602050305030304" pitchFamily="18" charset="0"/>
            </a:endParaRPr>
          </a:p>
          <a:p>
            <a:pPr lvl="1"/>
            <a:r>
              <a:rPr lang="en-US" sz="2800" b="0" i="0" dirty="0">
                <a:solidFill>
                  <a:srgbClr val="374151"/>
                </a:solidFill>
                <a:effectLst/>
                <a:latin typeface="Book Antiqua" panose="02040602050305030304" pitchFamily="18" charset="0"/>
              </a:rPr>
              <a:t>Determine the potential argument candidates for each predicate. Arguments are words or phrases that play specific roles in relation to the predicate.</a:t>
            </a:r>
          </a:p>
          <a:p>
            <a:pPr algn="l">
              <a:buFont typeface="+mj-lt"/>
              <a:buAutoNum type="arabicPeriod"/>
            </a:pPr>
            <a:r>
              <a:rPr lang="en-US" b="1" i="0" dirty="0">
                <a:solidFill>
                  <a:srgbClr val="374151"/>
                </a:solidFill>
                <a:effectLst/>
                <a:latin typeface="Book Antiqua" panose="02040602050305030304" pitchFamily="18" charset="0"/>
              </a:rPr>
              <a:t>Role Labeling:</a:t>
            </a:r>
            <a:endParaRPr lang="en-US" b="0" i="0" dirty="0">
              <a:solidFill>
                <a:srgbClr val="374151"/>
              </a:solidFill>
              <a:effectLst/>
              <a:latin typeface="Book Antiqua" panose="02040602050305030304" pitchFamily="18" charset="0"/>
            </a:endParaRPr>
          </a:p>
          <a:p>
            <a:pPr lvl="1"/>
            <a:r>
              <a:rPr lang="en-US" sz="2800" b="0" i="0" dirty="0">
                <a:solidFill>
                  <a:srgbClr val="374151"/>
                </a:solidFill>
                <a:effectLst/>
                <a:latin typeface="Book Antiqua" panose="02040602050305030304" pitchFamily="18" charset="0"/>
              </a:rPr>
              <a:t>Assign semantic roles to the identified argument candidates. Common roles include agent, patient, location, time, instrument, etc.</a:t>
            </a:r>
          </a:p>
          <a:p>
            <a:pPr algn="l">
              <a:buFont typeface="+mj-lt"/>
              <a:buAutoNum type="arabicPeriod"/>
            </a:pPr>
            <a:r>
              <a:rPr lang="en-US" b="1" i="0" dirty="0">
                <a:solidFill>
                  <a:srgbClr val="374151"/>
                </a:solidFill>
                <a:effectLst/>
                <a:latin typeface="Book Antiqua" panose="02040602050305030304" pitchFamily="18" charset="0"/>
              </a:rPr>
              <a:t>Disambiguation:</a:t>
            </a:r>
            <a:endParaRPr lang="en-US" b="0" i="0" dirty="0">
              <a:solidFill>
                <a:srgbClr val="374151"/>
              </a:solidFill>
              <a:effectLst/>
              <a:latin typeface="Book Antiqua" panose="02040602050305030304" pitchFamily="18" charset="0"/>
            </a:endParaRPr>
          </a:p>
          <a:p>
            <a:pPr lvl="1"/>
            <a:r>
              <a:rPr lang="en-US" sz="2800" b="0" i="0" dirty="0">
                <a:solidFill>
                  <a:srgbClr val="374151"/>
                </a:solidFill>
                <a:effectLst/>
                <a:latin typeface="Book Antiqua" panose="02040602050305030304" pitchFamily="18" charset="0"/>
              </a:rPr>
              <a:t>Resolve any potential ambiguities in role assignments. This can involve considering the surrounding context, verb senses, and syntactic structure.</a:t>
            </a:r>
          </a:p>
          <a:p>
            <a:pPr algn="l">
              <a:buFont typeface="+mj-lt"/>
              <a:buAutoNum type="arabicPeriod"/>
            </a:pPr>
            <a:r>
              <a:rPr lang="en-US" b="1" i="0" dirty="0">
                <a:solidFill>
                  <a:srgbClr val="374151"/>
                </a:solidFill>
                <a:effectLst/>
                <a:latin typeface="Book Antiqua" panose="02040602050305030304" pitchFamily="18" charset="0"/>
              </a:rPr>
              <a:t>Post-Processing:</a:t>
            </a:r>
            <a:endParaRPr lang="en-US" b="0" i="0" dirty="0">
              <a:solidFill>
                <a:srgbClr val="374151"/>
              </a:solidFill>
              <a:effectLst/>
              <a:latin typeface="Book Antiqua" panose="02040602050305030304" pitchFamily="18" charset="0"/>
            </a:endParaRPr>
          </a:p>
          <a:p>
            <a:pPr lvl="1"/>
            <a:r>
              <a:rPr lang="en-US" sz="2800" b="0" i="0" dirty="0">
                <a:solidFill>
                  <a:srgbClr val="374151"/>
                </a:solidFill>
                <a:effectLst/>
                <a:latin typeface="Book Antiqua" panose="02040602050305030304" pitchFamily="18" charset="0"/>
              </a:rPr>
              <a:t>Refine the role assignments and potentially correct errors introduced during the previous steps.</a:t>
            </a:r>
          </a:p>
          <a:p>
            <a:endParaRPr lang="en-IN" dirty="0"/>
          </a:p>
        </p:txBody>
      </p:sp>
      <p:sp>
        <p:nvSpPr>
          <p:cNvPr id="5" name="Footer Placeholder 4">
            <a:extLst>
              <a:ext uri="{FF2B5EF4-FFF2-40B4-BE49-F238E27FC236}">
                <a16:creationId xmlns:a16="http://schemas.microsoft.com/office/drawing/2014/main" xmlns="" id="{165E0659-1D88-D72B-CE86-2045591EC9B5}"/>
              </a:ext>
            </a:extLst>
          </p:cNvPr>
          <p:cNvSpPr>
            <a:spLocks noGrp="1"/>
          </p:cNvSpPr>
          <p:nvPr>
            <p:ph type="ftr" sz="quarter" idx="11"/>
          </p:nvPr>
        </p:nvSpPr>
        <p:spPr/>
        <p:txBody>
          <a:bodyPr/>
          <a:lstStyle/>
          <a:p>
            <a:r>
              <a:rPr lang="en-US" dirty="0" err="1"/>
              <a:t>ModuleIV</a:t>
            </a:r>
            <a:r>
              <a:rPr lang="en-US" dirty="0"/>
              <a:t> &amp;V</a:t>
            </a:r>
          </a:p>
        </p:txBody>
      </p:sp>
      <p:sp>
        <p:nvSpPr>
          <p:cNvPr id="6" name="Slide Number Placeholder 5">
            <a:extLst>
              <a:ext uri="{FF2B5EF4-FFF2-40B4-BE49-F238E27FC236}">
                <a16:creationId xmlns:a16="http://schemas.microsoft.com/office/drawing/2014/main" xmlns="" id="{DDBA334F-EF6B-D3EE-A0AA-11D336A2618B}"/>
              </a:ext>
            </a:extLst>
          </p:cNvPr>
          <p:cNvSpPr>
            <a:spLocks noGrp="1"/>
          </p:cNvSpPr>
          <p:nvPr>
            <p:ph type="sldNum" sz="quarter" idx="12"/>
          </p:nvPr>
        </p:nvSpPr>
        <p:spPr/>
        <p:txBody>
          <a:bodyPr/>
          <a:lstStyle/>
          <a:p>
            <a:fld id="{58FB4751-880F-D840-AAA9-3A15815CC996}" type="slidenum">
              <a:rPr lang="en-US" smtClean="0"/>
              <a:pPr/>
              <a:t>7</a:t>
            </a:fld>
            <a:endParaRPr lang="en-US" dirty="0"/>
          </a:p>
        </p:txBody>
      </p:sp>
    </p:spTree>
    <p:extLst>
      <p:ext uri="{BB962C8B-B14F-4D97-AF65-F5344CB8AC3E}">
        <p14:creationId xmlns:p14="http://schemas.microsoft.com/office/powerpoint/2010/main" xmlns="" val="1816887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xmlns="" id="{E6536371-039A-B3A7-7ADC-13E8DB01022E}"/>
              </a:ext>
            </a:extLst>
          </p:cNvPr>
          <p:cNvSpPr>
            <a:spLocks noGrp="1"/>
          </p:cNvSpPr>
          <p:nvPr>
            <p:ph type="ftr" sz="quarter" idx="11"/>
          </p:nvPr>
        </p:nvSpPr>
        <p:spPr/>
        <p:txBody>
          <a:bodyPr/>
          <a:lstStyle/>
          <a:p>
            <a:r>
              <a:rPr lang="en-US" dirty="0" err="1"/>
              <a:t>ModuleIV</a:t>
            </a:r>
            <a:r>
              <a:rPr lang="en-US" dirty="0"/>
              <a:t> &amp;V</a:t>
            </a:r>
          </a:p>
        </p:txBody>
      </p:sp>
      <p:sp>
        <p:nvSpPr>
          <p:cNvPr id="4" name="Slide Number Placeholder 3">
            <a:extLst>
              <a:ext uri="{FF2B5EF4-FFF2-40B4-BE49-F238E27FC236}">
                <a16:creationId xmlns:a16="http://schemas.microsoft.com/office/drawing/2014/main" xmlns="" id="{2B4A8EEC-5D92-9CD3-AAA5-3559032B603E}"/>
              </a:ext>
            </a:extLst>
          </p:cNvPr>
          <p:cNvSpPr>
            <a:spLocks noGrp="1"/>
          </p:cNvSpPr>
          <p:nvPr>
            <p:ph type="sldNum" sz="quarter" idx="12"/>
          </p:nvPr>
        </p:nvSpPr>
        <p:spPr/>
        <p:txBody>
          <a:bodyPr/>
          <a:lstStyle/>
          <a:p>
            <a:fld id="{58FB4751-880F-D840-AAA9-3A15815CC996}" type="slidenum">
              <a:rPr lang="en-US" smtClean="0"/>
              <a:pPr/>
              <a:t>8</a:t>
            </a:fld>
            <a:endParaRPr lang="en-US" dirty="0"/>
          </a:p>
        </p:txBody>
      </p:sp>
      <p:sp>
        <p:nvSpPr>
          <p:cNvPr id="5" name="Title 4">
            <a:extLst>
              <a:ext uri="{FF2B5EF4-FFF2-40B4-BE49-F238E27FC236}">
                <a16:creationId xmlns:a16="http://schemas.microsoft.com/office/drawing/2014/main" xmlns="" id="{BA49A09A-15CA-99D3-B351-89F69818A8FB}"/>
              </a:ext>
            </a:extLst>
          </p:cNvPr>
          <p:cNvSpPr>
            <a:spLocks noGrp="1"/>
          </p:cNvSpPr>
          <p:nvPr>
            <p:ph type="title"/>
          </p:nvPr>
        </p:nvSpPr>
        <p:spPr>
          <a:xfrm>
            <a:off x="462012" y="1155031"/>
            <a:ext cx="11290433" cy="5082139"/>
          </a:xfrm>
        </p:spPr>
        <p:txBody>
          <a:bodyPr/>
          <a:lstStyle/>
          <a:p>
            <a:r>
              <a:rPr lang="en-US" sz="2000" b="1" i="0" dirty="0">
                <a:solidFill>
                  <a:srgbClr val="374151"/>
                </a:solidFill>
                <a:effectLst/>
                <a:latin typeface="Book Antiqua" panose="02040602050305030304" pitchFamily="18" charset="0"/>
              </a:rPr>
              <a:t>7.Output Representation:</a:t>
            </a:r>
            <a:r>
              <a:rPr lang="en-US" sz="2000" dirty="0">
                <a:solidFill>
                  <a:srgbClr val="374151"/>
                </a:solidFill>
                <a:latin typeface="Book Antiqua" panose="02040602050305030304" pitchFamily="18" charset="0"/>
              </a:rPr>
              <a:t/>
            </a:r>
            <a:br>
              <a:rPr lang="en-US" sz="2000" dirty="0">
                <a:solidFill>
                  <a:srgbClr val="374151"/>
                </a:solidFill>
                <a:latin typeface="Book Antiqua" panose="02040602050305030304" pitchFamily="18" charset="0"/>
              </a:rPr>
            </a:br>
            <a:r>
              <a:rPr lang="en-US" sz="2000" dirty="0">
                <a:solidFill>
                  <a:srgbClr val="374151"/>
                </a:solidFill>
                <a:latin typeface="Book Antiqua" panose="02040602050305030304" pitchFamily="18" charset="0"/>
              </a:rPr>
              <a:t>               </a:t>
            </a:r>
            <a:r>
              <a:rPr lang="en-US" sz="2000" b="0" i="0" dirty="0">
                <a:solidFill>
                  <a:srgbClr val="374151"/>
                </a:solidFill>
                <a:effectLst/>
                <a:latin typeface="Book Antiqua" panose="02040602050305030304" pitchFamily="18" charset="0"/>
              </a:rPr>
              <a:t>Represent the SRL output in a structured format, such as BIO (Begin, Inside, Outside) tagging or a labeled dependency tree, where each token is associated with its predicate and role label.</a:t>
            </a:r>
            <a:br>
              <a:rPr lang="en-US" sz="2000" b="0" i="0" dirty="0">
                <a:solidFill>
                  <a:srgbClr val="374151"/>
                </a:solidFill>
                <a:effectLst/>
                <a:latin typeface="Book Antiqua" panose="02040602050305030304" pitchFamily="18" charset="0"/>
              </a:rPr>
            </a:br>
            <a:r>
              <a:rPr lang="en-US" sz="2000" b="0" i="0" dirty="0">
                <a:solidFill>
                  <a:srgbClr val="374151"/>
                </a:solidFill>
                <a:effectLst/>
                <a:latin typeface="Book Antiqua" panose="02040602050305030304" pitchFamily="18" charset="0"/>
              </a:rPr>
              <a:t>8.</a:t>
            </a:r>
            <a:r>
              <a:rPr lang="en-US" sz="2000" b="1" i="0" dirty="0">
                <a:solidFill>
                  <a:srgbClr val="374151"/>
                </a:solidFill>
                <a:effectLst/>
                <a:latin typeface="Book Antiqua" panose="02040602050305030304" pitchFamily="18" charset="0"/>
              </a:rPr>
              <a:t>Evaluation:</a:t>
            </a:r>
            <a:r>
              <a:rPr lang="en-US" sz="2000" b="0" i="0" dirty="0">
                <a:solidFill>
                  <a:srgbClr val="374151"/>
                </a:solidFill>
                <a:effectLst/>
                <a:latin typeface="Book Antiqua" panose="02040602050305030304" pitchFamily="18" charset="0"/>
              </a:rPr>
              <a:t/>
            </a:r>
            <a:br>
              <a:rPr lang="en-US" sz="2000" b="0" i="0" dirty="0">
                <a:solidFill>
                  <a:srgbClr val="374151"/>
                </a:solidFill>
                <a:effectLst/>
                <a:latin typeface="Book Antiqua" panose="02040602050305030304" pitchFamily="18" charset="0"/>
              </a:rPr>
            </a:br>
            <a:r>
              <a:rPr lang="en-US" sz="2000" b="0" i="0" dirty="0">
                <a:solidFill>
                  <a:srgbClr val="374151"/>
                </a:solidFill>
                <a:effectLst/>
                <a:latin typeface="Book Antiqua" panose="02040602050305030304" pitchFamily="18" charset="0"/>
              </a:rPr>
              <a:t>               Compare the predicted roles with manually annotated gold-standard roles to evaluate the system's performance. Common evaluation metrics include Precision, Recall, F1-score, and others.</a:t>
            </a:r>
            <a:br>
              <a:rPr lang="en-US" sz="2000" b="0" i="0" dirty="0">
                <a:solidFill>
                  <a:srgbClr val="374151"/>
                </a:solidFill>
                <a:effectLst/>
                <a:latin typeface="Book Antiqua" panose="02040602050305030304" pitchFamily="18" charset="0"/>
              </a:rPr>
            </a:br>
            <a:r>
              <a:rPr lang="en-US" sz="2000" b="0" i="0" dirty="0">
                <a:solidFill>
                  <a:srgbClr val="374151"/>
                </a:solidFill>
                <a:effectLst/>
                <a:latin typeface="Book Antiqua" panose="02040602050305030304" pitchFamily="18" charset="0"/>
              </a:rPr>
              <a:t>9.</a:t>
            </a:r>
            <a:r>
              <a:rPr lang="en-US" sz="2000" b="1" i="0" dirty="0">
                <a:solidFill>
                  <a:srgbClr val="374151"/>
                </a:solidFill>
                <a:effectLst/>
                <a:latin typeface="Book Antiqua" panose="02040602050305030304" pitchFamily="18" charset="0"/>
              </a:rPr>
              <a:t>Model Training (Machine Learning-based Approach):</a:t>
            </a:r>
            <a:r>
              <a:rPr lang="en-US" sz="2000" b="0" i="0" dirty="0">
                <a:solidFill>
                  <a:srgbClr val="374151"/>
                </a:solidFill>
                <a:effectLst/>
                <a:latin typeface="Book Antiqua" panose="02040602050305030304" pitchFamily="18" charset="0"/>
              </a:rPr>
              <a:t/>
            </a:r>
            <a:br>
              <a:rPr lang="en-US" sz="2000" b="0" i="0" dirty="0">
                <a:solidFill>
                  <a:srgbClr val="374151"/>
                </a:solidFill>
                <a:effectLst/>
                <a:latin typeface="Book Antiqua" panose="02040602050305030304" pitchFamily="18" charset="0"/>
              </a:rPr>
            </a:br>
            <a:r>
              <a:rPr lang="en-US" sz="2000" b="0" i="0" dirty="0">
                <a:solidFill>
                  <a:srgbClr val="374151"/>
                </a:solidFill>
                <a:effectLst/>
                <a:latin typeface="Book Antiqua" panose="02040602050305030304" pitchFamily="18" charset="0"/>
              </a:rPr>
              <a:t>                Supervised Learning: Train a machine learning model (such as a neural network or a conditional random field) using annotated training data that includes sentences and their corresponding predicate-argument structures.</a:t>
            </a:r>
            <a:br>
              <a:rPr lang="en-US" sz="2000" b="0" i="0" dirty="0">
                <a:solidFill>
                  <a:srgbClr val="374151"/>
                </a:solidFill>
                <a:effectLst/>
                <a:latin typeface="Book Antiqua" panose="02040602050305030304" pitchFamily="18" charset="0"/>
              </a:rPr>
            </a:br>
            <a:r>
              <a:rPr lang="en-US" sz="2000" b="0" i="0" dirty="0">
                <a:solidFill>
                  <a:srgbClr val="374151"/>
                </a:solidFill>
                <a:effectLst/>
                <a:latin typeface="Book Antiqua" panose="02040602050305030304" pitchFamily="18" charset="0"/>
              </a:rPr>
              <a:t>Feature Extraction: Extract relevant features from the input sentence, including word embeddings, POS tags, syntactic information, and contextual features.</a:t>
            </a:r>
            <a:br>
              <a:rPr lang="en-US" sz="2000" b="0" i="0" dirty="0">
                <a:solidFill>
                  <a:srgbClr val="374151"/>
                </a:solidFill>
                <a:effectLst/>
                <a:latin typeface="Book Antiqua" panose="02040602050305030304" pitchFamily="18" charset="0"/>
              </a:rPr>
            </a:br>
            <a:r>
              <a:rPr lang="en-US" sz="2000" b="0" i="0" dirty="0">
                <a:solidFill>
                  <a:srgbClr val="374151"/>
                </a:solidFill>
                <a:effectLst/>
                <a:latin typeface="Book Antiqua" panose="02040602050305030304" pitchFamily="18" charset="0"/>
              </a:rPr>
              <a:t>10.</a:t>
            </a:r>
            <a:r>
              <a:rPr lang="en-US" sz="2000" b="1" i="0" dirty="0">
                <a:solidFill>
                  <a:srgbClr val="374151"/>
                </a:solidFill>
                <a:effectLst/>
                <a:latin typeface="Book Antiqua" panose="02040602050305030304" pitchFamily="18" charset="0"/>
              </a:rPr>
              <a:t>Inference (Prediction):</a:t>
            </a:r>
            <a:r>
              <a:rPr lang="en-US" sz="2000" b="0" i="0" dirty="0">
                <a:solidFill>
                  <a:srgbClr val="374151"/>
                </a:solidFill>
                <a:effectLst/>
                <a:latin typeface="Book Antiqua" panose="02040602050305030304" pitchFamily="18" charset="0"/>
              </a:rPr>
              <a:t/>
            </a:r>
            <a:br>
              <a:rPr lang="en-US" sz="2000" b="0" i="0" dirty="0">
                <a:solidFill>
                  <a:srgbClr val="374151"/>
                </a:solidFill>
                <a:effectLst/>
                <a:latin typeface="Book Antiqua" panose="02040602050305030304" pitchFamily="18" charset="0"/>
              </a:rPr>
            </a:br>
            <a:r>
              <a:rPr lang="en-US" sz="2000" b="0" i="0" dirty="0">
                <a:solidFill>
                  <a:srgbClr val="374151"/>
                </a:solidFill>
                <a:effectLst/>
                <a:latin typeface="Book Antiqua" panose="02040602050305030304" pitchFamily="18" charset="0"/>
              </a:rPr>
              <a:t>                Apply the trained model to new, unseen sentences to predict the semantic roles of words and their relationships.</a:t>
            </a:r>
            <a:br>
              <a:rPr lang="en-US" sz="2000" b="0" i="0" dirty="0">
                <a:solidFill>
                  <a:srgbClr val="374151"/>
                </a:solidFill>
                <a:effectLst/>
                <a:latin typeface="Book Antiqua" panose="02040602050305030304" pitchFamily="18" charset="0"/>
              </a:rPr>
            </a:br>
            <a:endParaRPr lang="en-IN" sz="2000" dirty="0">
              <a:latin typeface="Book Antiqua" panose="02040602050305030304" pitchFamily="18" charset="0"/>
            </a:endParaRPr>
          </a:p>
        </p:txBody>
      </p:sp>
    </p:spTree>
    <p:extLst>
      <p:ext uri="{BB962C8B-B14F-4D97-AF65-F5344CB8AC3E}">
        <p14:creationId xmlns:p14="http://schemas.microsoft.com/office/powerpoint/2010/main" xmlns="" val="2119623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9F4BCD-FE67-3030-266D-5491094EB587}"/>
              </a:ext>
            </a:extLst>
          </p:cNvPr>
          <p:cNvSpPr>
            <a:spLocks noGrp="1"/>
          </p:cNvSpPr>
          <p:nvPr>
            <p:ph type="title"/>
          </p:nvPr>
        </p:nvSpPr>
        <p:spPr>
          <a:xfrm>
            <a:off x="500514" y="279133"/>
            <a:ext cx="10591158" cy="539014"/>
          </a:xfrm>
        </p:spPr>
        <p:txBody>
          <a:bodyPr/>
          <a:lstStyle/>
          <a:p>
            <a:r>
              <a:rPr lang="en-US" b="0" i="0" dirty="0">
                <a:solidFill>
                  <a:srgbClr val="374151"/>
                </a:solidFill>
                <a:effectLst/>
                <a:latin typeface="Söhne"/>
              </a:rPr>
              <a:t/>
            </a:r>
            <a:br>
              <a:rPr lang="en-US" b="0" i="0" dirty="0">
                <a:solidFill>
                  <a:srgbClr val="374151"/>
                </a:solidFill>
                <a:effectLst/>
                <a:latin typeface="Söhne"/>
              </a:rPr>
            </a:br>
            <a:r>
              <a:rPr lang="en-US" sz="2800" b="0" i="0" dirty="0">
                <a:solidFill>
                  <a:srgbClr val="374151"/>
                </a:solidFill>
                <a:effectLst/>
                <a:latin typeface="Book Antiqua" panose="02040602050305030304" pitchFamily="18" charset="0"/>
              </a:rPr>
              <a:t>sentence: "The cat chased the mouse."</a:t>
            </a:r>
            <a:r>
              <a:rPr lang="en-US" b="0" i="0" dirty="0">
                <a:solidFill>
                  <a:srgbClr val="374151"/>
                </a:solidFill>
                <a:effectLst/>
                <a:latin typeface="Söhne"/>
              </a:rPr>
              <a:t/>
            </a:r>
            <a:br>
              <a:rPr lang="en-US" b="0" i="0" dirty="0">
                <a:solidFill>
                  <a:srgbClr val="374151"/>
                </a:solidFill>
                <a:effectLst/>
                <a:latin typeface="Söhne"/>
              </a:rPr>
            </a:br>
            <a:endParaRPr lang="en-IN" dirty="0"/>
          </a:p>
        </p:txBody>
      </p:sp>
      <p:sp>
        <p:nvSpPr>
          <p:cNvPr id="3" name="Content Placeholder 2">
            <a:extLst>
              <a:ext uri="{FF2B5EF4-FFF2-40B4-BE49-F238E27FC236}">
                <a16:creationId xmlns:a16="http://schemas.microsoft.com/office/drawing/2014/main" xmlns="" id="{02676BB6-5EBC-D1A7-EC4D-EB1F3387180D}"/>
              </a:ext>
            </a:extLst>
          </p:cNvPr>
          <p:cNvSpPr>
            <a:spLocks noGrp="1"/>
          </p:cNvSpPr>
          <p:nvPr>
            <p:ph idx="1"/>
          </p:nvPr>
        </p:nvSpPr>
        <p:spPr>
          <a:xfrm>
            <a:off x="596766" y="818147"/>
            <a:ext cx="9342762" cy="4960861"/>
          </a:xfrm>
        </p:spPr>
        <p:txBody>
          <a:bodyPr>
            <a:normAutofit fontScale="92500" lnSpcReduction="20000"/>
          </a:bodyPr>
          <a:lstStyle/>
          <a:p>
            <a:pPr algn="l">
              <a:buFont typeface="+mj-lt"/>
              <a:buAutoNum type="arabicPeriod"/>
            </a:pPr>
            <a:r>
              <a:rPr lang="en-US" b="1" i="0" dirty="0">
                <a:solidFill>
                  <a:srgbClr val="374151"/>
                </a:solidFill>
                <a:effectLst/>
                <a:latin typeface="Söhne"/>
              </a:rPr>
              <a:t>Preprocessing:</a:t>
            </a:r>
            <a:endParaRPr lang="en-US" b="0" i="0" dirty="0">
              <a:solidFill>
                <a:srgbClr val="374151"/>
              </a:solidFill>
              <a:effectLst/>
              <a:latin typeface="Söhne"/>
            </a:endParaRPr>
          </a:p>
          <a:p>
            <a:pPr lvl="1"/>
            <a:r>
              <a:rPr lang="en-US" b="0" i="0" dirty="0">
                <a:solidFill>
                  <a:srgbClr val="374151"/>
                </a:solidFill>
                <a:effectLst/>
                <a:latin typeface="Söhne"/>
              </a:rPr>
              <a:t>Tokenization: ["The", "cat", "chased", "the", "mouse", "."]</a:t>
            </a:r>
          </a:p>
          <a:p>
            <a:pPr lvl="1"/>
            <a:r>
              <a:rPr lang="en-US" b="0" i="0" dirty="0">
                <a:solidFill>
                  <a:srgbClr val="374151"/>
                </a:solidFill>
                <a:effectLst/>
                <a:latin typeface="Söhne"/>
              </a:rPr>
              <a:t>POS Tagging: ["DT", "NN", "VBD", "DT", "NN", "."]</a:t>
            </a:r>
          </a:p>
          <a:p>
            <a:pPr lvl="1"/>
            <a:r>
              <a:rPr lang="en-US" b="0" i="0" dirty="0">
                <a:solidFill>
                  <a:srgbClr val="374151"/>
                </a:solidFill>
                <a:effectLst/>
                <a:latin typeface="Söhne"/>
              </a:rPr>
              <a:t>Parsing: Syntactic tree (simplified):</a:t>
            </a:r>
          </a:p>
          <a:p>
            <a:pPr marL="457200" lvl="1" indent="0" algn="l">
              <a:buNone/>
            </a:pPr>
            <a:r>
              <a:rPr lang="en-US" dirty="0">
                <a:solidFill>
                  <a:srgbClr val="374151"/>
                </a:solidFill>
                <a:latin typeface="Söhne"/>
              </a:rPr>
              <a:t>            </a:t>
            </a:r>
            <a:r>
              <a:rPr lang="en-US" b="0" i="0" dirty="0">
                <a:solidFill>
                  <a:srgbClr val="374151"/>
                </a:solidFill>
                <a:effectLst/>
                <a:latin typeface="Söhne"/>
              </a:rPr>
              <a:t>(S (NP (DT The) (NN cat)) (VP (VBD chased) (NP (DT the) (NN mouse))) (. .))</a:t>
            </a:r>
          </a:p>
          <a:p>
            <a:pPr algn="l">
              <a:buFont typeface="+mj-lt"/>
              <a:buAutoNum type="arabicPeriod"/>
            </a:pPr>
            <a:r>
              <a:rPr lang="en-US" b="1" i="0" dirty="0">
                <a:solidFill>
                  <a:srgbClr val="374151"/>
                </a:solidFill>
                <a:effectLst/>
                <a:latin typeface="Söhne"/>
              </a:rPr>
              <a:t>Predicate Identification:</a:t>
            </a:r>
            <a:endParaRPr lang="en-US" b="0" i="0" dirty="0">
              <a:solidFill>
                <a:srgbClr val="374151"/>
              </a:solidFill>
              <a:effectLst/>
              <a:latin typeface="Söhne"/>
            </a:endParaRPr>
          </a:p>
          <a:p>
            <a:pPr lvl="1"/>
            <a:r>
              <a:rPr lang="en-US" b="0" i="0" dirty="0">
                <a:solidFill>
                  <a:srgbClr val="374151"/>
                </a:solidFill>
                <a:effectLst/>
                <a:latin typeface="Söhne"/>
              </a:rPr>
              <a:t>Predicates: "chased" (verb)</a:t>
            </a:r>
          </a:p>
          <a:p>
            <a:pPr algn="l">
              <a:buFont typeface="+mj-lt"/>
              <a:buAutoNum type="arabicPeriod"/>
            </a:pPr>
            <a:r>
              <a:rPr lang="en-US" b="1" i="0" dirty="0">
                <a:solidFill>
                  <a:srgbClr val="374151"/>
                </a:solidFill>
                <a:effectLst/>
                <a:latin typeface="Söhne"/>
              </a:rPr>
              <a:t>Argument Identification:</a:t>
            </a:r>
            <a:endParaRPr lang="en-US" b="0" i="0" dirty="0">
              <a:solidFill>
                <a:srgbClr val="374151"/>
              </a:solidFill>
              <a:effectLst/>
              <a:latin typeface="Söhne"/>
            </a:endParaRPr>
          </a:p>
          <a:p>
            <a:pPr lvl="1"/>
            <a:r>
              <a:rPr lang="en-US" b="0" i="0" dirty="0">
                <a:solidFill>
                  <a:srgbClr val="374151"/>
                </a:solidFill>
                <a:effectLst/>
                <a:latin typeface="Söhne"/>
              </a:rPr>
              <a:t>Arguments: "cat", "mouse"</a:t>
            </a:r>
          </a:p>
          <a:p>
            <a:pPr algn="l">
              <a:buFont typeface="+mj-lt"/>
              <a:buAutoNum type="arabicPeriod"/>
            </a:pPr>
            <a:r>
              <a:rPr lang="en-US" b="1" i="0" dirty="0">
                <a:solidFill>
                  <a:srgbClr val="374151"/>
                </a:solidFill>
                <a:effectLst/>
                <a:latin typeface="Söhne"/>
              </a:rPr>
              <a:t>Role Labeling:</a:t>
            </a:r>
          </a:p>
          <a:p>
            <a:r>
              <a:rPr lang="en-US" b="0" i="0" dirty="0">
                <a:solidFill>
                  <a:srgbClr val="374151"/>
                </a:solidFill>
                <a:effectLst/>
                <a:latin typeface="Söhne"/>
              </a:rPr>
              <a:t>Predicate "chased":</a:t>
            </a:r>
          </a:p>
          <a:p>
            <a:pPr algn="l">
              <a:buFont typeface="Arial" panose="020B0604020202020204" pitchFamily="34" charset="0"/>
              <a:buChar char="•"/>
            </a:pPr>
            <a:r>
              <a:rPr lang="en-IN" b="0" i="0" dirty="0">
                <a:solidFill>
                  <a:srgbClr val="374151"/>
                </a:solidFill>
                <a:effectLst/>
                <a:latin typeface="Söhne"/>
              </a:rPr>
              <a:t>cat" -&gt; agent</a:t>
            </a:r>
          </a:p>
          <a:p>
            <a:pPr algn="l">
              <a:buFont typeface="Arial" panose="020B0604020202020204" pitchFamily="34" charset="0"/>
              <a:buChar char="•"/>
            </a:pPr>
            <a:r>
              <a:rPr lang="en-IN" b="0" i="0" dirty="0">
                <a:solidFill>
                  <a:srgbClr val="374151"/>
                </a:solidFill>
                <a:effectLst/>
                <a:latin typeface="Söhne"/>
              </a:rPr>
              <a:t>"mouse" -&gt; patient</a:t>
            </a:r>
          </a:p>
          <a:p>
            <a:pPr marL="457200" lvl="1" indent="0" algn="l">
              <a:buNone/>
            </a:pPr>
            <a:endParaRPr lang="en-US" b="0" i="0" dirty="0">
              <a:solidFill>
                <a:srgbClr val="374151"/>
              </a:solidFill>
              <a:effectLst/>
              <a:latin typeface="Söhne"/>
            </a:endParaRPr>
          </a:p>
          <a:p>
            <a:pPr marL="457200" lvl="1" indent="0" algn="l">
              <a:buNone/>
            </a:pPr>
            <a:endParaRPr lang="en-US" b="0" i="0" dirty="0">
              <a:solidFill>
                <a:srgbClr val="374151"/>
              </a:solidFill>
              <a:effectLst/>
              <a:latin typeface="Söhne"/>
            </a:endParaRPr>
          </a:p>
          <a:p>
            <a:pPr marL="742950" lvl="1" indent="-285750" algn="l">
              <a:buFont typeface="+mj-lt"/>
              <a:buAutoNum type="arabicPeriod"/>
            </a:pPr>
            <a:endParaRPr lang="en-US" b="0" i="0" dirty="0">
              <a:solidFill>
                <a:srgbClr val="374151"/>
              </a:solidFill>
              <a:effectLst/>
              <a:latin typeface="Söhne"/>
            </a:endParaRPr>
          </a:p>
          <a:p>
            <a:endParaRPr lang="en-IN" dirty="0"/>
          </a:p>
        </p:txBody>
      </p:sp>
      <p:sp>
        <p:nvSpPr>
          <p:cNvPr id="5" name="Footer Placeholder 4">
            <a:extLst>
              <a:ext uri="{FF2B5EF4-FFF2-40B4-BE49-F238E27FC236}">
                <a16:creationId xmlns:a16="http://schemas.microsoft.com/office/drawing/2014/main" xmlns="" id="{A7CA35AC-843D-237E-A0A0-9DCF77594649}"/>
              </a:ext>
            </a:extLst>
          </p:cNvPr>
          <p:cNvSpPr>
            <a:spLocks noGrp="1"/>
          </p:cNvSpPr>
          <p:nvPr>
            <p:ph type="ftr" sz="quarter" idx="11"/>
          </p:nvPr>
        </p:nvSpPr>
        <p:spPr/>
        <p:txBody>
          <a:bodyPr/>
          <a:lstStyle/>
          <a:p>
            <a:r>
              <a:rPr lang="en-US" dirty="0"/>
              <a:t>Module IV &amp;V</a:t>
            </a:r>
          </a:p>
        </p:txBody>
      </p:sp>
      <p:sp>
        <p:nvSpPr>
          <p:cNvPr id="6" name="Slide Number Placeholder 5">
            <a:extLst>
              <a:ext uri="{FF2B5EF4-FFF2-40B4-BE49-F238E27FC236}">
                <a16:creationId xmlns:a16="http://schemas.microsoft.com/office/drawing/2014/main" xmlns="" id="{8FA07260-9999-4E00-F70E-F0D235A56485}"/>
              </a:ext>
            </a:extLst>
          </p:cNvPr>
          <p:cNvSpPr>
            <a:spLocks noGrp="1"/>
          </p:cNvSpPr>
          <p:nvPr>
            <p:ph type="sldNum" sz="quarter" idx="12"/>
          </p:nvPr>
        </p:nvSpPr>
        <p:spPr/>
        <p:txBody>
          <a:bodyPr/>
          <a:lstStyle/>
          <a:p>
            <a:fld id="{58FB4751-880F-D840-AAA9-3A15815CC996}" type="slidenum">
              <a:rPr lang="en-US" smtClean="0"/>
              <a:pPr/>
              <a:t>9</a:t>
            </a:fld>
            <a:endParaRPr lang="en-US" dirty="0"/>
          </a:p>
        </p:txBody>
      </p:sp>
    </p:spTree>
    <p:extLst>
      <p:ext uri="{BB962C8B-B14F-4D97-AF65-F5344CB8AC3E}">
        <p14:creationId xmlns:p14="http://schemas.microsoft.com/office/powerpoint/2010/main" xmlns="" val="1595400601"/>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Themes_Organic_Presentation_Win32_SW_v10.potx" id="{F6C2ABF3-C322-42BE-B48A-63C78EC4C218}"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9A499FA-9FE2-4A54-8493-B62A0ECF1677}">
  <ds:schemaRefs>
    <ds:schemaRef ds:uri="230e9df3-be65-4c73-a93b-d1236ebd677e"/>
    <ds:schemaRef ds:uri="http://schemas.microsoft.com/office/infopath/2007/PartnerControls"/>
    <ds:schemaRef ds:uri="http://schemas.microsoft.com/office/2006/documentManagement/types"/>
    <ds:schemaRef ds:uri="16c05727-aa75-4e4a-9b5f-8a80a1165891"/>
    <ds:schemaRef ds:uri="http://purl.org/dc/elements/1.1/"/>
    <ds:schemaRef ds:uri="http://schemas.openxmlformats.org/package/2006/metadata/core-properties"/>
    <ds:schemaRef ds:uri="71af3243-3dd4-4a8d-8c0d-dd76da1f02a5"/>
    <ds:schemaRef ds:uri="http://schemas.microsoft.com/office/2006/metadata/properties"/>
    <ds:schemaRef ds:uri="http://purl.org/dc/dcmitype/"/>
    <ds:schemaRef ds:uri="http://schemas.microsoft.com/sharepoint/v3"/>
    <ds:schemaRef ds:uri="http://www.w3.org/XML/1998/namespace"/>
    <ds:schemaRef ds:uri="http://purl.org/dc/terms/"/>
  </ds:schemaRefs>
</ds:datastoreItem>
</file>

<file path=customXml/itemProps2.xml><?xml version="1.0" encoding="utf-8"?>
<ds:datastoreItem xmlns:ds="http://schemas.openxmlformats.org/officeDocument/2006/customXml" ds:itemID="{713FD1EE-2EF1-42E3-9260-53F7A9198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7964E6-3618-4106-9F0D-0B5B9150681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{B916C694-7F82-4E1E-8582-8A3B1E059B39}tf11964407_win32</Template>
  <TotalTime>460</TotalTime>
  <Words>2467</Words>
  <Application>Microsoft Office PowerPoint</Application>
  <PresentationFormat>Custom</PresentationFormat>
  <Paragraphs>202</Paragraphs>
  <Slides>24</Slides>
  <Notes>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Custom</vt:lpstr>
      <vt:lpstr>Module IV &amp;VI</vt:lpstr>
      <vt:lpstr>agenda</vt:lpstr>
      <vt:lpstr>Semantic Role Labeling (SRL)</vt:lpstr>
      <vt:lpstr>Roles in Semantic Role Labeling</vt:lpstr>
      <vt:lpstr>Slide 5</vt:lpstr>
      <vt:lpstr> </vt:lpstr>
      <vt:lpstr>Steps in SRL</vt:lpstr>
      <vt:lpstr>7.Output Representation:                Represent the SRL output in a structured format, such as BIO (Begin, Inside, Outside) tagging or a labeled dependency tree, where each token is associated with its predicate and role label. 8.Evaluation:                Compare the predicted roles with manually annotated gold-standard roles to evaluate the system's performance. Common evaluation metrics include Precision, Recall, F1-score, and others. 9.Model Training (Machine Learning-based Approach):                 Supervised Learning: Train a machine learning model (such as a neural network or a conditional random field) using annotated training data that includes sentences and their corresponding predicate-argument structures. Feature Extraction: Extract relevant features from the input sentence, including word embeddings, POS tags, syntactic information, and contextual features. 10.Inference (Prediction):                 Apply the trained model to new, unseen sentences to predict the semantic roles of words and their relationships. </vt:lpstr>
      <vt:lpstr> sentence: "The cat chased the mouse." </vt:lpstr>
      <vt:lpstr>Slide 10</vt:lpstr>
      <vt:lpstr>Semantic Parsing</vt:lpstr>
      <vt:lpstr>Pragmatics</vt:lpstr>
      <vt:lpstr>Let's consider two possible interpretations: Literal Interpretation: You're genuinely asking about the type of cake being eaten. Implicature Interpretation: You're expressing surprise or mild disapproval that the sibling is eating chocolate cake, possibly because it's unexpected or not appropriate given the time of day.  In the second interpretation, the meaning goes beyond the literal words you said. It relies on the context, your tone of voice, your relationship with your friend's family, and shared cultural knowledge to convey a subtle message. This is an example of how pragmatics plays a role in shaping the meaning of language based on the social and situational context of communication.  </vt:lpstr>
      <vt:lpstr>considering the social and situational factors that influence meaning beyond literal interpretations. Incorporating pragmatics into NLP tasks can be complex due to the nuances involved in human communication. Here are a few ways pragmatics is addressed in NLP:</vt:lpstr>
      <vt:lpstr>Discourse Analysis. </vt:lpstr>
      <vt:lpstr>Slide 16</vt:lpstr>
      <vt:lpstr>Module V</vt:lpstr>
      <vt:lpstr>Phonetics</vt:lpstr>
      <vt:lpstr>Vowels and Consonants</vt:lpstr>
      <vt:lpstr>Slide 20</vt:lpstr>
      <vt:lpstr>Vowels</vt:lpstr>
      <vt:lpstr>Graphical Models for Sequence Labelling in NLP</vt:lpstr>
      <vt:lpstr>Hidden Markov Models (HMMs)</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IV &amp;VI</dc:title>
  <dc:creator>Shyja Rafeek</dc:creator>
  <cp:lastModifiedBy>User</cp:lastModifiedBy>
  <cp:revision>55</cp:revision>
  <dcterms:created xsi:type="dcterms:W3CDTF">2023-08-15T07:07:15Z</dcterms:created>
  <dcterms:modified xsi:type="dcterms:W3CDTF">2023-08-16T07:07:43Z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