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2" r:id="rId8"/>
    <p:sldId id="261" r:id="rId9"/>
    <p:sldId id="265" r:id="rId10"/>
    <p:sldId id="260"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8345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4063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1513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72491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8364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2448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31145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9124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31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051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0112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1947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4189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1068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2808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009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8/14/2023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67846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Semantic Analysis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229600" cy="1015663"/>
          </a:xfrm>
          <a:prstGeom prst="rect">
            <a:avLst/>
          </a:prstGeom>
        </p:spPr>
        <p:txBody>
          <a:bodyPr wrap="square">
            <a:spAutoFit/>
          </a:bodyPr>
          <a:lstStyle/>
          <a:p>
            <a:pPr algn="just"/>
            <a:endParaRPr lang="en-US" sz="2400" dirty="0">
              <a:latin typeface="Book Antiqua" pitchFamily="18" charset="0"/>
            </a:endParaRPr>
          </a:p>
          <a:p>
            <a:endParaRPr lang="en-US" dirty="0"/>
          </a:p>
          <a:p>
            <a:endParaRPr lang="en-US" dirty="0"/>
          </a:p>
        </p:txBody>
      </p:sp>
      <p:sp>
        <p:nvSpPr>
          <p:cNvPr id="4" name="Rectangle 3"/>
          <p:cNvSpPr/>
          <p:nvPr/>
        </p:nvSpPr>
        <p:spPr>
          <a:xfrm>
            <a:off x="2286000" y="2828836"/>
            <a:ext cx="4572000" cy="369332"/>
          </a:xfrm>
          <a:prstGeom prst="rect">
            <a:avLst/>
          </a:prstGeom>
        </p:spPr>
        <p:txBody>
          <a:bodyPr>
            <a:spAutoFit/>
          </a:bodyPr>
          <a:lstStyle/>
          <a:p>
            <a:r>
              <a:rPr lang="en-US" dirty="0"/>
              <a:t>.</a:t>
            </a:r>
          </a:p>
        </p:txBody>
      </p:sp>
      <p:sp>
        <p:nvSpPr>
          <p:cNvPr id="5" name="TextBox 4">
            <a:extLst>
              <a:ext uri="{FF2B5EF4-FFF2-40B4-BE49-F238E27FC236}">
                <a16:creationId xmlns:a16="http://schemas.microsoft.com/office/drawing/2014/main" xmlns="" id="{771D65BE-292A-387F-CCA2-7A6A9453497B}"/>
              </a:ext>
            </a:extLst>
          </p:cNvPr>
          <p:cNvSpPr txBox="1"/>
          <p:nvPr/>
        </p:nvSpPr>
        <p:spPr>
          <a:xfrm>
            <a:off x="762000" y="685800"/>
            <a:ext cx="7543800" cy="5786199"/>
          </a:xfrm>
          <a:prstGeom prst="rect">
            <a:avLst/>
          </a:prstGeom>
          <a:noFill/>
        </p:spPr>
        <p:txBody>
          <a:bodyPr wrap="square">
            <a:spAutoFit/>
          </a:bodyPr>
          <a:lstStyle/>
          <a:p>
            <a:pPr algn="just"/>
            <a:r>
              <a:rPr lang="en-US" sz="2000" b="0" i="0" dirty="0">
                <a:solidFill>
                  <a:srgbClr val="000000"/>
                </a:solidFill>
                <a:effectLst/>
                <a:latin typeface="Book Antiqua" pitchFamily="18" charset="0"/>
              </a:rPr>
              <a:t>The general theory in compositional semantics: The meaning of a phrase is determined by combining the meanings of its subphrases, using rules which are driven by the syntactic structure.</a:t>
            </a:r>
          </a:p>
          <a:p>
            <a:pPr algn="just"/>
            <a:endParaRPr lang="en-US" sz="2000" b="0" i="0" dirty="0">
              <a:solidFill>
                <a:srgbClr val="000000"/>
              </a:solidFill>
              <a:effectLst/>
              <a:latin typeface="Book Antiqua"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 name="Picture 9">
            <a:extLst>
              <a:ext uri="{FF2B5EF4-FFF2-40B4-BE49-F238E27FC236}">
                <a16:creationId xmlns:a16="http://schemas.microsoft.com/office/drawing/2014/main" xmlns="" id="{AE27E880-5F41-7626-5768-7969ABBA7498}"/>
              </a:ext>
            </a:extLst>
          </p:cNvPr>
          <p:cNvPicPr>
            <a:picLocks noChangeAspect="1"/>
          </p:cNvPicPr>
          <p:nvPr/>
        </p:nvPicPr>
        <p:blipFill>
          <a:blip r:embed="rId2"/>
          <a:stretch>
            <a:fillRect/>
          </a:stretch>
        </p:blipFill>
        <p:spPr>
          <a:xfrm>
            <a:off x="762000" y="2057400"/>
            <a:ext cx="8057578"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FE0A7-7F95-9253-D44A-A1C0432BFA8B}"/>
              </a:ext>
            </a:extLst>
          </p:cNvPr>
          <p:cNvSpPr>
            <a:spLocks noGrp="1"/>
          </p:cNvSpPr>
          <p:nvPr>
            <p:ph type="title"/>
          </p:nvPr>
        </p:nvSpPr>
        <p:spPr>
          <a:xfrm>
            <a:off x="609599" y="609600"/>
            <a:ext cx="7239001" cy="1320800"/>
          </a:xfrm>
        </p:spPr>
        <p:txBody>
          <a:bodyPr/>
          <a:lstStyle/>
          <a:p>
            <a:r>
              <a:rPr lang="en-IN" dirty="0"/>
              <a:t>NER(Named Entity Recognition)</a:t>
            </a:r>
          </a:p>
        </p:txBody>
      </p:sp>
      <p:sp>
        <p:nvSpPr>
          <p:cNvPr id="3" name="Content Placeholder 2">
            <a:extLst>
              <a:ext uri="{FF2B5EF4-FFF2-40B4-BE49-F238E27FC236}">
                <a16:creationId xmlns:a16="http://schemas.microsoft.com/office/drawing/2014/main" xmlns="" id="{1CAB7DFC-BA23-C742-F0E3-1B3812D8593C}"/>
              </a:ext>
            </a:extLst>
          </p:cNvPr>
          <p:cNvSpPr>
            <a:spLocks noGrp="1"/>
          </p:cNvSpPr>
          <p:nvPr>
            <p:ph idx="1"/>
          </p:nvPr>
        </p:nvSpPr>
        <p:spPr>
          <a:xfrm>
            <a:off x="609598" y="1905000"/>
            <a:ext cx="7467601" cy="4136363"/>
          </a:xfrm>
        </p:spPr>
        <p:txBody>
          <a:bodyPr>
            <a:noAutofit/>
          </a:bodyPr>
          <a:lstStyle/>
          <a:p>
            <a:pPr algn="just"/>
            <a:r>
              <a:rPr lang="en-US" sz="2400" b="0" i="0" dirty="0">
                <a:solidFill>
                  <a:srgbClr val="273239"/>
                </a:solidFill>
                <a:effectLst/>
                <a:latin typeface="Book Antiqua" pitchFamily="18" charset="0"/>
              </a:rPr>
              <a:t>The named entity recognition (NER) is one of the most popular data preprocessing task. It involves the identification of key information in the text and classification into a set of predefined categories. An entity is basically the thing that is consistently talked about or refer to in the text.</a:t>
            </a:r>
          </a:p>
          <a:p>
            <a:pPr algn="l" fontAlgn="base"/>
            <a:r>
              <a:rPr lang="en-US" sz="2400" b="0" i="0" dirty="0">
                <a:solidFill>
                  <a:srgbClr val="273239"/>
                </a:solidFill>
                <a:effectLst/>
                <a:latin typeface="Book Antiqua" pitchFamily="18" charset="0"/>
              </a:rPr>
              <a:t>At its core, NLP is just a two-step process, below are the two steps that are involved:</a:t>
            </a:r>
          </a:p>
          <a:p>
            <a:pPr algn="l" fontAlgn="base">
              <a:buFont typeface="Arial" panose="020B0604020202020204" pitchFamily="34" charset="0"/>
              <a:buChar char="•"/>
            </a:pPr>
            <a:r>
              <a:rPr lang="en-US" sz="2400" b="0" i="0" dirty="0">
                <a:solidFill>
                  <a:srgbClr val="273239"/>
                </a:solidFill>
                <a:effectLst/>
                <a:latin typeface="Book Antiqua" pitchFamily="18" charset="0"/>
              </a:rPr>
              <a:t>Detecting the entities from the text</a:t>
            </a:r>
          </a:p>
          <a:p>
            <a:pPr algn="l" fontAlgn="base">
              <a:buFont typeface="Arial" panose="020B0604020202020204" pitchFamily="34" charset="0"/>
              <a:buChar char="•"/>
            </a:pPr>
            <a:r>
              <a:rPr lang="en-US" sz="2400" b="0" i="0" dirty="0">
                <a:solidFill>
                  <a:srgbClr val="273239"/>
                </a:solidFill>
                <a:effectLst/>
                <a:latin typeface="Book Antiqua" pitchFamily="18" charset="0"/>
              </a:rPr>
              <a:t>Classifying them into different categories</a:t>
            </a:r>
          </a:p>
          <a:p>
            <a:endParaRPr lang="en-IN" sz="2400" dirty="0"/>
          </a:p>
        </p:txBody>
      </p:sp>
    </p:spTree>
    <p:extLst>
      <p:ext uri="{BB962C8B-B14F-4D97-AF65-F5344CB8AC3E}">
        <p14:creationId xmlns:p14="http://schemas.microsoft.com/office/powerpoint/2010/main" xmlns="" val="356064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53007D-0206-399C-800A-10E9E54E02E4}"/>
              </a:ext>
            </a:extLst>
          </p:cNvPr>
          <p:cNvSpPr txBox="1"/>
          <p:nvPr/>
        </p:nvSpPr>
        <p:spPr>
          <a:xfrm>
            <a:off x="685800" y="609600"/>
            <a:ext cx="7924800" cy="4062651"/>
          </a:xfrm>
          <a:prstGeom prst="rect">
            <a:avLst/>
          </a:prstGeom>
          <a:noFill/>
        </p:spPr>
        <p:txBody>
          <a:bodyPr wrap="square">
            <a:spAutoFit/>
          </a:bodyPr>
          <a:lstStyle/>
          <a:p>
            <a:r>
              <a:rPr lang="en-US" sz="2400" b="0" i="0" dirty="0">
                <a:solidFill>
                  <a:srgbClr val="273239"/>
                </a:solidFill>
                <a:effectLst/>
                <a:latin typeface="Book Antiqua" pitchFamily="18" charset="0"/>
              </a:rPr>
              <a:t>Some of the categories that are the most important architecture in NER such that:</a:t>
            </a:r>
          </a:p>
          <a:p>
            <a:pPr algn="l" fontAlgn="base">
              <a:buFont typeface="Arial" panose="020B0604020202020204" pitchFamily="34" charset="0"/>
              <a:buChar char="•"/>
            </a:pPr>
            <a:r>
              <a:rPr lang="en-US" sz="2400" b="0" i="0" dirty="0">
                <a:solidFill>
                  <a:srgbClr val="273239"/>
                </a:solidFill>
                <a:effectLst/>
                <a:latin typeface="Book Antiqua" pitchFamily="18" charset="0"/>
              </a:rPr>
              <a:t>Person</a:t>
            </a:r>
          </a:p>
          <a:p>
            <a:pPr algn="l" fontAlgn="base">
              <a:buFont typeface="Arial" panose="020B0604020202020204" pitchFamily="34" charset="0"/>
              <a:buChar char="•"/>
            </a:pPr>
            <a:r>
              <a:rPr lang="en-US" sz="2400" b="0" i="0" dirty="0">
                <a:solidFill>
                  <a:srgbClr val="273239"/>
                </a:solidFill>
                <a:effectLst/>
                <a:latin typeface="Book Antiqua" pitchFamily="18" charset="0"/>
              </a:rPr>
              <a:t>Organization</a:t>
            </a:r>
          </a:p>
          <a:p>
            <a:pPr algn="l" fontAlgn="base">
              <a:buFont typeface="Arial" panose="020B0604020202020204" pitchFamily="34" charset="0"/>
              <a:buChar char="•"/>
            </a:pPr>
            <a:r>
              <a:rPr lang="en-US" sz="2400" b="0" i="0" dirty="0">
                <a:solidFill>
                  <a:srgbClr val="273239"/>
                </a:solidFill>
                <a:effectLst/>
                <a:latin typeface="Book Antiqua" pitchFamily="18" charset="0"/>
              </a:rPr>
              <a:t>Place/ location</a:t>
            </a:r>
          </a:p>
          <a:p>
            <a:pPr algn="l" fontAlgn="base"/>
            <a:r>
              <a:rPr lang="en-US" sz="2400" b="0" i="0" dirty="0">
                <a:solidFill>
                  <a:srgbClr val="273239"/>
                </a:solidFill>
                <a:effectLst/>
                <a:latin typeface="Book Antiqua" pitchFamily="18" charset="0"/>
              </a:rPr>
              <a:t>Other common tasks include classifying of the following:</a:t>
            </a:r>
          </a:p>
          <a:p>
            <a:pPr algn="l" fontAlgn="base">
              <a:buFont typeface="Arial" panose="020B0604020202020204" pitchFamily="34" charset="0"/>
              <a:buChar char="•"/>
            </a:pPr>
            <a:r>
              <a:rPr lang="en-US" sz="2400" b="0" i="0" dirty="0">
                <a:solidFill>
                  <a:srgbClr val="273239"/>
                </a:solidFill>
                <a:effectLst/>
                <a:latin typeface="Book Antiqua" pitchFamily="18" charset="0"/>
              </a:rPr>
              <a:t>date/time.</a:t>
            </a:r>
          </a:p>
          <a:p>
            <a:pPr algn="l" fontAlgn="base">
              <a:buFont typeface="Arial" panose="020B0604020202020204" pitchFamily="34" charset="0"/>
              <a:buChar char="•"/>
            </a:pPr>
            <a:r>
              <a:rPr lang="en-US" sz="2400" b="0" i="0" dirty="0">
                <a:solidFill>
                  <a:srgbClr val="273239"/>
                </a:solidFill>
                <a:effectLst/>
                <a:latin typeface="Book Antiqua" pitchFamily="18" charset="0"/>
              </a:rPr>
              <a:t>expression</a:t>
            </a:r>
          </a:p>
          <a:p>
            <a:pPr algn="l" fontAlgn="base">
              <a:buFont typeface="Arial" panose="020B0604020202020204" pitchFamily="34" charset="0"/>
              <a:buChar char="•"/>
            </a:pPr>
            <a:r>
              <a:rPr lang="en-US" sz="2400" b="0" i="0" dirty="0">
                <a:solidFill>
                  <a:srgbClr val="273239"/>
                </a:solidFill>
                <a:effectLst/>
                <a:latin typeface="Book Antiqua" pitchFamily="18" charset="0"/>
              </a:rPr>
              <a:t>Numeral measurement (money, percent, weight, </a:t>
            </a:r>
            <a:r>
              <a:rPr lang="en-US" sz="2400" b="0" i="0" dirty="0" err="1">
                <a:solidFill>
                  <a:srgbClr val="273239"/>
                </a:solidFill>
                <a:effectLst/>
                <a:latin typeface="Book Antiqua" pitchFamily="18" charset="0"/>
              </a:rPr>
              <a:t>etc</a:t>
            </a:r>
            <a:r>
              <a:rPr lang="en-US" sz="2400" b="0" i="0" dirty="0">
                <a:solidFill>
                  <a:srgbClr val="273239"/>
                </a:solidFill>
                <a:effectLst/>
                <a:latin typeface="Book Antiqua" pitchFamily="18" charset="0"/>
              </a:rPr>
              <a:t>)</a:t>
            </a:r>
          </a:p>
          <a:p>
            <a:pPr algn="l" fontAlgn="base">
              <a:buFont typeface="Arial" panose="020B0604020202020204" pitchFamily="34" charset="0"/>
              <a:buChar char="•"/>
            </a:pPr>
            <a:r>
              <a:rPr lang="en-US" sz="2400" b="0" i="0" dirty="0">
                <a:solidFill>
                  <a:srgbClr val="273239"/>
                </a:solidFill>
                <a:effectLst/>
                <a:latin typeface="Book Antiqua" pitchFamily="18" charset="0"/>
              </a:rPr>
              <a:t>E-mail address</a:t>
            </a:r>
          </a:p>
          <a:p>
            <a:endParaRPr lang="en-IN" dirty="0"/>
          </a:p>
        </p:txBody>
      </p:sp>
    </p:spTree>
    <p:extLst>
      <p:ext uri="{BB962C8B-B14F-4D97-AF65-F5344CB8AC3E}">
        <p14:creationId xmlns:p14="http://schemas.microsoft.com/office/powerpoint/2010/main" xmlns="" val="138970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20210324175946/pwn-623x660.png"/>
          <p:cNvPicPr/>
          <p:nvPr/>
        </p:nvPicPr>
        <p:blipFill>
          <a:blip r:embed="rId2"/>
          <a:srcRect/>
          <a:stretch>
            <a:fillRect/>
          </a:stretch>
        </p:blipFill>
        <p:spPr bwMode="auto">
          <a:xfrm>
            <a:off x="838201" y="287020"/>
            <a:ext cx="7086600" cy="62839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Semantic Analysis?</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endParaRPr lang="en-US" sz="2400" dirty="0"/>
          </a:p>
          <a:p>
            <a:pPr algn="just"/>
            <a:r>
              <a:rPr lang="en-US" sz="2400" dirty="0"/>
              <a:t>The purpose of semantic analysis is to draw exact meaning, or you can say dictionary meaning from the text. The work of semantic  analyzer is to check the text for meaningfulness.</a:t>
            </a:r>
          </a:p>
          <a:p>
            <a:pPr algn="just">
              <a:buNone/>
            </a:pPr>
            <a:endParaRPr lang="en-US" sz="2400" dirty="0"/>
          </a:p>
          <a:p>
            <a:pPr algn="just">
              <a:buNone/>
            </a:pPr>
            <a:r>
              <a:rPr lang="en-US" sz="2400" b="1" dirty="0">
                <a:solidFill>
                  <a:schemeClr val="tx2"/>
                </a:solidFill>
              </a:rPr>
              <a:t>   How is semantic analysis different from lexical analysis?</a:t>
            </a:r>
          </a:p>
          <a:p>
            <a:pPr algn="just">
              <a:buNone/>
            </a:pPr>
            <a:endParaRPr lang="en-US" sz="2400" dirty="0"/>
          </a:p>
          <a:p>
            <a:pPr algn="just"/>
            <a:r>
              <a:rPr lang="en-US" sz="2400" dirty="0"/>
              <a:t>Lexical analysis also deals with the meaning of the words, then Lexical analysis is based on smaller token but on the other side semantic analysis focuses on larger chunks. </a:t>
            </a:r>
            <a:endParaRPr lang="en-US" sz="24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Semantic Analysis</a:t>
            </a:r>
          </a:p>
        </p:txBody>
      </p:sp>
      <p:sp>
        <p:nvSpPr>
          <p:cNvPr id="3" name="Content Placeholder 2"/>
          <p:cNvSpPr>
            <a:spLocks noGrp="1"/>
          </p:cNvSpPr>
          <p:nvPr>
            <p:ph idx="1"/>
          </p:nvPr>
        </p:nvSpPr>
        <p:spPr>
          <a:xfrm>
            <a:off x="609598" y="1295400"/>
            <a:ext cx="7772401" cy="4745963"/>
          </a:xfrm>
        </p:spPr>
        <p:txBody>
          <a:bodyPr>
            <a:noAutofit/>
          </a:bodyPr>
          <a:lstStyle/>
          <a:p>
            <a:pPr>
              <a:buNone/>
            </a:pPr>
            <a:r>
              <a:rPr lang="en-US" sz="2400" dirty="0">
                <a:latin typeface="Book Antiqua" pitchFamily="18" charset="0"/>
              </a:rPr>
              <a:t>    Semantic analysis can be divided into the following two parts −</a:t>
            </a:r>
          </a:p>
          <a:p>
            <a:pPr>
              <a:buNone/>
            </a:pPr>
            <a:endParaRPr lang="en-US" sz="2400" dirty="0">
              <a:latin typeface="Book Antiqua" pitchFamily="18" charset="0"/>
            </a:endParaRPr>
          </a:p>
          <a:p>
            <a:r>
              <a:rPr lang="en-US" sz="2400" b="1" dirty="0">
                <a:solidFill>
                  <a:schemeClr val="tx2"/>
                </a:solidFill>
                <a:latin typeface="Book Antiqua" pitchFamily="18" charset="0"/>
              </a:rPr>
              <a:t>Studying meaning of individual word</a:t>
            </a:r>
          </a:p>
          <a:p>
            <a:pPr algn="just">
              <a:buNone/>
            </a:pPr>
            <a:r>
              <a:rPr lang="en-US" sz="2400" dirty="0">
                <a:latin typeface="Book Antiqua" pitchFamily="18" charset="0"/>
              </a:rPr>
              <a:t>                 It is the first part of the semantic analysis in which the study of the meaning of individual words is performed. This part is called lexical semantics.</a:t>
            </a:r>
          </a:p>
          <a:p>
            <a:r>
              <a:rPr lang="en-US" sz="2400" b="1" dirty="0">
                <a:solidFill>
                  <a:schemeClr val="tx2"/>
                </a:solidFill>
                <a:latin typeface="Book Antiqua" pitchFamily="18" charset="0"/>
              </a:rPr>
              <a:t>Studying the combination of individual words</a:t>
            </a:r>
          </a:p>
          <a:p>
            <a:pPr>
              <a:buNone/>
            </a:pPr>
            <a:r>
              <a:rPr lang="en-US" sz="2400" dirty="0">
                <a:latin typeface="Book Antiqua" pitchFamily="18" charset="0"/>
              </a:rPr>
              <a:t>                       In this second part, the individual words will be combined to provide meaning in sentences that leads to compositional semantics.</a:t>
            </a:r>
          </a:p>
          <a:p>
            <a:endParaRPr lang="en-US" sz="24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Lexical Semantics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600" dirty="0">
                <a:latin typeface="Book Antiqua" pitchFamily="18" charset="0"/>
              </a:rPr>
              <a:t>The first part of semantic analysis, studying the meaning of individual words is called lexical semantics. </a:t>
            </a:r>
          </a:p>
          <a:p>
            <a:pPr algn="just"/>
            <a:r>
              <a:rPr lang="en-US" sz="2600" dirty="0">
                <a:latin typeface="Book Antiqua" pitchFamily="18" charset="0"/>
              </a:rPr>
              <a:t>It includes words, sub-words, affixes (sub-units), compound words and phrases also. All the words, sub-words, etc. are collectively called lexical items.</a:t>
            </a:r>
          </a:p>
          <a:p>
            <a:pPr algn="just"/>
            <a:r>
              <a:rPr lang="en-US" sz="2600" dirty="0">
                <a:latin typeface="Book Antiqua" pitchFamily="18" charset="0"/>
              </a:rPr>
              <a:t> In other words, we can say that lexical semantics is the relationship between lexical items, meaning of sentences and syntax of sentence</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6D6BFD8-5F8D-D1B6-DC68-563BD04573CD}"/>
              </a:ext>
            </a:extLst>
          </p:cNvPr>
          <p:cNvSpPr txBox="1"/>
          <p:nvPr/>
        </p:nvSpPr>
        <p:spPr>
          <a:xfrm>
            <a:off x="457201" y="762000"/>
            <a:ext cx="7239000" cy="2677656"/>
          </a:xfrm>
          <a:prstGeom prst="rect">
            <a:avLst/>
          </a:prstGeom>
          <a:noFill/>
        </p:spPr>
        <p:txBody>
          <a:bodyPr wrap="square">
            <a:spAutoFit/>
          </a:bodyPr>
          <a:lstStyle/>
          <a:p>
            <a:pPr algn="just" fontAlgn="base"/>
            <a:r>
              <a:rPr lang="en-US" sz="2800" b="0" i="0" dirty="0">
                <a:solidFill>
                  <a:srgbClr val="273239"/>
                </a:solidFill>
                <a:effectLst/>
                <a:latin typeface="Book Antiqua" panose="02040602050305030304" pitchFamily="18" charset="0"/>
              </a:rPr>
              <a:t>In order to understand the meaning of a sentence, the following are the major processes involved in   Semantic Analysis:</a:t>
            </a:r>
          </a:p>
          <a:p>
            <a:pPr algn="just" fontAlgn="base"/>
            <a:endParaRPr lang="en-US" sz="2800" b="0" i="0" dirty="0">
              <a:solidFill>
                <a:srgbClr val="273239"/>
              </a:solidFill>
              <a:effectLst/>
              <a:latin typeface="Book Antiqua" panose="02040602050305030304" pitchFamily="18" charset="0"/>
            </a:endParaRPr>
          </a:p>
          <a:p>
            <a:pPr algn="l" fontAlgn="base">
              <a:buFont typeface="+mj-lt"/>
              <a:buAutoNum type="arabicPeriod"/>
            </a:pPr>
            <a:r>
              <a:rPr lang="en-US" sz="2800" b="1" i="0" dirty="0">
                <a:solidFill>
                  <a:srgbClr val="273239"/>
                </a:solidFill>
                <a:effectLst/>
                <a:latin typeface="Book Antiqua" panose="02040602050305030304" pitchFamily="18" charset="0"/>
              </a:rPr>
              <a:t>Word Sense Disambiguation</a:t>
            </a:r>
          </a:p>
          <a:p>
            <a:pPr algn="l" fontAlgn="base">
              <a:buFont typeface="+mj-lt"/>
              <a:buAutoNum type="arabicPeriod"/>
            </a:pPr>
            <a:r>
              <a:rPr lang="en-US" sz="2800" b="1" i="0" dirty="0">
                <a:solidFill>
                  <a:srgbClr val="273239"/>
                </a:solidFill>
                <a:effectLst/>
                <a:latin typeface="Book Antiqua" panose="02040602050305030304" pitchFamily="18" charset="0"/>
              </a:rPr>
              <a:t>Relationship Extraction</a:t>
            </a:r>
          </a:p>
        </p:txBody>
      </p:sp>
    </p:spTree>
    <p:extLst>
      <p:ext uri="{BB962C8B-B14F-4D97-AF65-F5344CB8AC3E}">
        <p14:creationId xmlns:p14="http://schemas.microsoft.com/office/powerpoint/2010/main" xmlns="" val="256657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5B76C-C1DD-D8FA-2192-6873CD1D321B}"/>
              </a:ext>
            </a:extLst>
          </p:cNvPr>
          <p:cNvSpPr>
            <a:spLocks noGrp="1"/>
          </p:cNvSpPr>
          <p:nvPr>
            <p:ph type="title"/>
          </p:nvPr>
        </p:nvSpPr>
        <p:spPr>
          <a:xfrm>
            <a:off x="609599" y="609600"/>
            <a:ext cx="7467601" cy="1320800"/>
          </a:xfrm>
        </p:spPr>
        <p:txBody>
          <a:bodyPr>
            <a:normAutofit fontScale="90000"/>
          </a:bodyPr>
          <a:lstStyle/>
          <a:p>
            <a:r>
              <a:rPr lang="en-US" sz="3600" b="1" dirty="0">
                <a:latin typeface="Book Antiqua" pitchFamily="18" charset="0"/>
              </a:rPr>
              <a:t>WSD (word sense disambiguation). </a:t>
            </a:r>
            <a:br>
              <a:rPr lang="en-US" sz="3600" b="1" dirty="0">
                <a:latin typeface="Book Antiqua" pitchFamily="18" charset="0"/>
              </a:rPr>
            </a:br>
            <a:endParaRPr lang="en-IN" dirty="0"/>
          </a:p>
        </p:txBody>
      </p:sp>
      <p:sp>
        <p:nvSpPr>
          <p:cNvPr id="3" name="Content Placeholder 2">
            <a:extLst>
              <a:ext uri="{FF2B5EF4-FFF2-40B4-BE49-F238E27FC236}">
                <a16:creationId xmlns:a16="http://schemas.microsoft.com/office/drawing/2014/main" xmlns="" id="{B084AD06-12CA-A390-BD18-7227E042CD25}"/>
              </a:ext>
            </a:extLst>
          </p:cNvPr>
          <p:cNvSpPr>
            <a:spLocks noGrp="1"/>
          </p:cNvSpPr>
          <p:nvPr>
            <p:ph idx="1"/>
          </p:nvPr>
        </p:nvSpPr>
        <p:spPr>
          <a:xfrm>
            <a:off x="609598" y="2160590"/>
            <a:ext cx="7543801" cy="3880773"/>
          </a:xfrm>
        </p:spPr>
        <p:txBody>
          <a:bodyPr/>
          <a:lstStyle/>
          <a:p>
            <a:pPr algn="just">
              <a:buFont typeface="Arial" pitchFamily="34" charset="0"/>
              <a:buChar char="•"/>
            </a:pPr>
            <a:r>
              <a:rPr lang="en-US" sz="2400" dirty="0">
                <a:latin typeface="Book Antiqua" pitchFamily="18" charset="0"/>
              </a:rPr>
              <a:t>Lexical ambiguity, syntactic or semantic, is one of the very   first problem that any NLP system faces. Part-of-speech (POS) taggers with high level of accuracy can solve Word’s syntactic ambiguity.</a:t>
            </a:r>
          </a:p>
          <a:p>
            <a:pPr algn="just">
              <a:buFont typeface="Arial" pitchFamily="34" charset="0"/>
              <a:buChar char="•"/>
            </a:pPr>
            <a:r>
              <a:rPr lang="en-US" sz="2400" dirty="0">
                <a:latin typeface="Book Antiqua" pitchFamily="18" charset="0"/>
              </a:rPr>
              <a:t> On the other hand, the problem of resolving semantic ambiguity is called </a:t>
            </a:r>
            <a:r>
              <a:rPr lang="en-US" sz="2400" b="1" dirty="0">
                <a:latin typeface="Book Antiqua" pitchFamily="18" charset="0"/>
              </a:rPr>
              <a:t>WSD (word sense disambiguation). </a:t>
            </a:r>
          </a:p>
          <a:p>
            <a:pPr algn="just">
              <a:buFont typeface="Arial" pitchFamily="34" charset="0"/>
              <a:buChar char="•"/>
            </a:pPr>
            <a:endParaRPr lang="en-US" sz="1800" dirty="0">
              <a:latin typeface="Book Antiqua" pitchFamily="18" charset="0"/>
            </a:endParaRPr>
          </a:p>
          <a:p>
            <a:endParaRPr lang="en-IN" dirty="0"/>
          </a:p>
        </p:txBody>
      </p:sp>
    </p:spTree>
    <p:extLst>
      <p:ext uri="{BB962C8B-B14F-4D97-AF65-F5344CB8AC3E}">
        <p14:creationId xmlns:p14="http://schemas.microsoft.com/office/powerpoint/2010/main" xmlns="" val="35278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1000"/>
            <a:ext cx="8153402" cy="6172200"/>
          </a:xfrm>
        </p:spPr>
        <p:txBody>
          <a:bodyPr>
            <a:normAutofit lnSpcReduction="10000"/>
          </a:bodyPr>
          <a:lstStyle/>
          <a:p>
            <a:pPr marL="0" indent="0">
              <a:buNone/>
            </a:pPr>
            <a:r>
              <a:rPr lang="en-US" sz="2400" b="1" i="0" dirty="0">
                <a:solidFill>
                  <a:srgbClr val="273239"/>
                </a:solidFill>
                <a:effectLst/>
                <a:latin typeface="Book Antiqua" panose="02040602050305030304" pitchFamily="18" charset="0"/>
              </a:rPr>
              <a:t>Word Sense Disambiguation </a:t>
            </a:r>
            <a:r>
              <a:rPr lang="en-US" sz="2400" b="0" i="0" dirty="0">
                <a:solidFill>
                  <a:srgbClr val="273239"/>
                </a:solidFill>
                <a:effectLst/>
                <a:latin typeface="Book Antiqua" panose="02040602050305030304" pitchFamily="18" charset="0"/>
              </a:rPr>
              <a:t>involves interpreting the meaning of a word based upon the context of its occurrence in a text.</a:t>
            </a:r>
          </a:p>
          <a:p>
            <a:pPr algn="just">
              <a:buNone/>
            </a:pPr>
            <a:r>
              <a:rPr lang="en-US" sz="2400" dirty="0" err="1">
                <a:latin typeface="Book Antiqua" panose="02040602050305030304" pitchFamily="18" charset="0"/>
              </a:rPr>
              <a:t>Eg</a:t>
            </a:r>
            <a:r>
              <a:rPr lang="en-US" sz="2400" dirty="0">
                <a:latin typeface="Book Antiqua" panose="02040602050305030304" pitchFamily="18" charset="0"/>
              </a:rPr>
              <a:t>: </a:t>
            </a:r>
            <a:r>
              <a:rPr lang="en-US" sz="2400" dirty="0" err="1">
                <a:latin typeface="Book Antiqua" panose="02040602050305030304" pitchFamily="18" charset="0"/>
              </a:rPr>
              <a:t>Orange,Date,Bark,rock</a:t>
            </a:r>
            <a:r>
              <a:rPr lang="en-US" sz="2400" dirty="0">
                <a:latin typeface="Book Antiqua" pitchFamily="18" charset="0"/>
              </a:rPr>
              <a:t>…. </a:t>
            </a:r>
          </a:p>
          <a:p>
            <a:pPr algn="just">
              <a:buNone/>
            </a:pPr>
            <a:r>
              <a:rPr lang="en-US" sz="2400" dirty="0">
                <a:latin typeface="Book Antiqua" pitchFamily="18" charset="0"/>
              </a:rPr>
              <a:t>Consider the two examples of the distinct sense that exist for the word </a:t>
            </a:r>
            <a:r>
              <a:rPr lang="en-US" sz="2400" i="1" dirty="0">
                <a:latin typeface="Book Antiqua" panose="02040602050305030304" pitchFamily="18" charset="0"/>
              </a:rPr>
              <a:t>“bass”</a:t>
            </a:r>
            <a:r>
              <a:rPr lang="en-US" sz="2400" dirty="0">
                <a:latin typeface="Book Antiqua" pitchFamily="18" charset="0"/>
              </a:rPr>
              <a:t> −</a:t>
            </a:r>
          </a:p>
          <a:p>
            <a:pPr algn="just">
              <a:buNone/>
            </a:pPr>
            <a:r>
              <a:rPr lang="en-US" sz="2400" dirty="0">
                <a:latin typeface="Book Antiqua" pitchFamily="18" charset="0"/>
              </a:rPr>
              <a:t>                   I can hear bass sound.</a:t>
            </a:r>
          </a:p>
          <a:p>
            <a:pPr algn="just">
              <a:buNone/>
            </a:pPr>
            <a:r>
              <a:rPr lang="en-US" sz="2400" dirty="0">
                <a:latin typeface="Book Antiqua" pitchFamily="18" charset="0"/>
              </a:rPr>
              <a:t>                   He likes to eat grilled bass</a:t>
            </a:r>
          </a:p>
          <a:p>
            <a:pPr algn="just">
              <a:buNone/>
            </a:pPr>
            <a:r>
              <a:rPr lang="en-US" sz="2400" dirty="0">
                <a:latin typeface="Book Antiqua" pitchFamily="18" charset="0"/>
              </a:rPr>
              <a:t>    The occurrence of the word </a:t>
            </a:r>
            <a:r>
              <a:rPr lang="en-US" sz="2400" b="1" dirty="0">
                <a:latin typeface="Book Antiqua" panose="02040602050305030304" pitchFamily="18" charset="0"/>
              </a:rPr>
              <a:t>bass</a:t>
            </a:r>
            <a:r>
              <a:rPr lang="en-US" sz="2400" dirty="0">
                <a:latin typeface="Book Antiqua" panose="02040602050305030304" pitchFamily="18" charset="0"/>
              </a:rPr>
              <a:t> clearly denotes the distinct meaning. In the first sentence, it means frequency; in the second, it means </a:t>
            </a:r>
            <a:r>
              <a:rPr lang="en-US" sz="2400" b="1" dirty="0">
                <a:latin typeface="Book Antiqua" panose="02040602050305030304" pitchFamily="18" charset="0"/>
              </a:rPr>
              <a:t>fish</a:t>
            </a:r>
            <a:r>
              <a:rPr lang="en-US" sz="2400" dirty="0">
                <a:latin typeface="Book Antiqua" pitchFamily="18" charset="0"/>
              </a:rPr>
              <a:t>. Hence, if WSD would disambiguate it then the correct meaning of the above sentences can be assigned as follows −</a:t>
            </a:r>
          </a:p>
          <a:p>
            <a:pPr algn="just">
              <a:buNone/>
            </a:pPr>
            <a:r>
              <a:rPr lang="en-US" sz="2400" dirty="0">
                <a:latin typeface="Book Antiqua" pitchFamily="18" charset="0"/>
              </a:rPr>
              <a:t>                 I can hear bass/frequency sound.</a:t>
            </a:r>
          </a:p>
          <a:p>
            <a:pPr algn="just">
              <a:buNone/>
            </a:pPr>
            <a:r>
              <a:rPr lang="en-US" sz="2400" dirty="0">
                <a:latin typeface="Book Antiqua" pitchFamily="18" charset="0"/>
              </a:rPr>
              <a:t>                 He likes to eat grilled bass/fish.</a:t>
            </a:r>
          </a:p>
          <a:p>
            <a:endParaRPr lang="en-US" sz="2000" dirty="0">
              <a:latin typeface="Book Antiqua"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059363"/>
          </a:xfrm>
        </p:spPr>
        <p:txBody>
          <a:bodyPr>
            <a:normAutofit/>
          </a:bodyPr>
          <a:lstStyle/>
          <a:p>
            <a:r>
              <a:rPr lang="en-US" sz="2400" dirty="0">
                <a:latin typeface="Book Antiqua" panose="02040602050305030304" pitchFamily="18" charset="0"/>
              </a:rPr>
              <a:t>WSD needs inputs like Dictionary and Text Corpus.</a:t>
            </a:r>
          </a:p>
          <a:p>
            <a:endParaRPr lang="en-US" sz="2400" dirty="0">
              <a:latin typeface="Book Antiqua" panose="02040602050305030304" pitchFamily="18" charset="0"/>
            </a:endParaRPr>
          </a:p>
          <a:p>
            <a:r>
              <a:rPr lang="en-US" sz="2400" dirty="0">
                <a:latin typeface="Book Antiqua" panose="02040602050305030304" pitchFamily="18" charset="0"/>
              </a:rPr>
              <a:t>Approaches includes</a:t>
            </a:r>
          </a:p>
          <a:p>
            <a:pPr marL="0" indent="0">
              <a:buNone/>
            </a:pPr>
            <a:endParaRPr lang="en-US" sz="2400" dirty="0">
              <a:latin typeface="Book Antiqua" panose="02040602050305030304" pitchFamily="18" charset="0"/>
            </a:endParaRPr>
          </a:p>
          <a:p>
            <a:pPr>
              <a:buFont typeface="Wingdings" panose="05000000000000000000" pitchFamily="2" charset="2"/>
              <a:buChar char="§"/>
            </a:pPr>
            <a:r>
              <a:rPr lang="en-IN" sz="2400" b="0" i="0" dirty="0">
                <a:effectLst/>
                <a:latin typeface="Book Antiqua" panose="02040602050305030304" pitchFamily="18" charset="0"/>
                <a:cs typeface="Heebo" panose="020F0502020204030204" pitchFamily="2" charset="-79"/>
              </a:rPr>
              <a:t>Dictionary-based or Knowledge-based Methods</a:t>
            </a:r>
          </a:p>
          <a:p>
            <a:pPr marL="0" indent="0">
              <a:buNone/>
            </a:pPr>
            <a:r>
              <a:rPr lang="en-IN" sz="2400" dirty="0">
                <a:latin typeface="Book Antiqua" panose="02040602050305030304" pitchFamily="18" charset="0"/>
                <a:cs typeface="Heebo" panose="020F0502020204030204" pitchFamily="2" charset="-79"/>
              </a:rPr>
              <a:t>                 </a:t>
            </a:r>
            <a:r>
              <a:rPr lang="en-IN" sz="2400" dirty="0" err="1">
                <a:latin typeface="Book Antiqua" panose="02040602050305030304" pitchFamily="18" charset="0"/>
                <a:cs typeface="Heebo" panose="020F0502020204030204" pitchFamily="2" charset="-79"/>
              </a:rPr>
              <a:t>Lesk</a:t>
            </a:r>
            <a:r>
              <a:rPr lang="en-IN" sz="2400" dirty="0">
                <a:latin typeface="Book Antiqua" panose="02040602050305030304" pitchFamily="18" charset="0"/>
                <a:cs typeface="Heebo" panose="020F0502020204030204" pitchFamily="2" charset="-79"/>
              </a:rPr>
              <a:t> Method</a:t>
            </a:r>
            <a:endParaRPr lang="en-IN" sz="2400" b="0" i="0" dirty="0">
              <a:effectLst/>
              <a:latin typeface="Book Antiqua" panose="02040602050305030304" pitchFamily="18" charset="0"/>
              <a:cs typeface="Heebo" panose="020F0502020204030204" pitchFamily="2" charset="-79"/>
            </a:endParaRPr>
          </a:p>
          <a:p>
            <a:pPr>
              <a:buFont typeface="Wingdings" panose="05000000000000000000" pitchFamily="2" charset="2"/>
              <a:buChar char="§"/>
            </a:pPr>
            <a:r>
              <a:rPr lang="en-IN" sz="2400" b="0" i="0" dirty="0">
                <a:effectLst/>
                <a:latin typeface="Book Antiqua" panose="02040602050305030304" pitchFamily="18" charset="0"/>
                <a:cs typeface="Heebo" panose="020F0502020204030204" pitchFamily="2" charset="-79"/>
              </a:rPr>
              <a:t>Supervised Methods</a:t>
            </a:r>
          </a:p>
          <a:p>
            <a:pPr marL="0" indent="0">
              <a:buNone/>
            </a:pPr>
            <a:r>
              <a:rPr lang="en-IN" sz="2400" b="0" i="0" dirty="0">
                <a:effectLst/>
                <a:latin typeface="Book Antiqua" panose="02040602050305030304" pitchFamily="18" charset="0"/>
                <a:cs typeface="Heebo" panose="020F0502020204030204" pitchFamily="2" charset="-79"/>
              </a:rPr>
              <a:t>                 </a:t>
            </a:r>
            <a:r>
              <a:rPr lang="en-IN" sz="2400" b="0" i="0" dirty="0" err="1">
                <a:effectLst/>
                <a:latin typeface="Book Antiqua" panose="02040602050305030304" pitchFamily="18" charset="0"/>
                <a:cs typeface="Heebo" panose="020F0502020204030204" pitchFamily="2" charset="-79"/>
              </a:rPr>
              <a:t>SVM,Naïve</a:t>
            </a:r>
            <a:r>
              <a:rPr lang="en-IN" sz="2400" b="0" i="0" dirty="0">
                <a:effectLst/>
                <a:latin typeface="Book Antiqua" panose="02040602050305030304" pitchFamily="18" charset="0"/>
                <a:cs typeface="Heebo" panose="020F0502020204030204" pitchFamily="2" charset="-79"/>
              </a:rPr>
              <a:t> bayes….</a:t>
            </a:r>
          </a:p>
          <a:p>
            <a:pPr>
              <a:buFont typeface="Wingdings" panose="05000000000000000000" pitchFamily="2" charset="2"/>
              <a:buChar char="§"/>
            </a:pPr>
            <a:r>
              <a:rPr lang="en-IN" sz="2400" b="0" i="0" dirty="0">
                <a:effectLst/>
                <a:latin typeface="Book Antiqua" panose="02040602050305030304" pitchFamily="18" charset="0"/>
                <a:cs typeface="Heebo" panose="020F0502020204030204" pitchFamily="2" charset="-79"/>
              </a:rPr>
              <a:t>Unsupervised Methods</a:t>
            </a:r>
          </a:p>
          <a:p>
            <a:pPr marL="0" indent="0">
              <a:buNone/>
            </a:pPr>
            <a:r>
              <a:rPr lang="en-US" sz="2400" dirty="0">
                <a:latin typeface="Book Antiqua" panose="02040602050305030304" pitchFamily="18" charset="0"/>
              </a:rPr>
              <a:t>                  </a:t>
            </a:r>
            <a:r>
              <a:rPr lang="en-US" sz="2400" dirty="0" err="1">
                <a:latin typeface="Book Antiqua" panose="02040602050305030304" pitchFamily="18" charset="0"/>
              </a:rPr>
              <a:t>CBOW,skip</a:t>
            </a:r>
            <a:r>
              <a:rPr lang="en-US" sz="2400" dirty="0">
                <a:latin typeface="Book Antiqua" panose="02040602050305030304" pitchFamily="18" charset="0"/>
              </a:rPr>
              <a:t> 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0281E-6E4B-B28E-347E-9B73FB112AB7}"/>
              </a:ext>
            </a:extLst>
          </p:cNvPr>
          <p:cNvSpPr>
            <a:spLocks noGrp="1"/>
          </p:cNvSpPr>
          <p:nvPr>
            <p:ph type="title"/>
          </p:nvPr>
        </p:nvSpPr>
        <p:spPr/>
        <p:txBody>
          <a:bodyPr/>
          <a:lstStyle/>
          <a:p>
            <a:r>
              <a:rPr lang="en-IN" dirty="0"/>
              <a:t>Relationship Extraction</a:t>
            </a:r>
          </a:p>
        </p:txBody>
      </p:sp>
      <p:sp>
        <p:nvSpPr>
          <p:cNvPr id="3" name="Content Placeholder 2">
            <a:extLst>
              <a:ext uri="{FF2B5EF4-FFF2-40B4-BE49-F238E27FC236}">
                <a16:creationId xmlns:a16="http://schemas.microsoft.com/office/drawing/2014/main" xmlns="" id="{D1FA7C49-571D-39E1-628B-0CA08AC6E5F2}"/>
              </a:ext>
            </a:extLst>
          </p:cNvPr>
          <p:cNvSpPr>
            <a:spLocks noGrp="1"/>
          </p:cNvSpPr>
          <p:nvPr>
            <p:ph idx="1"/>
          </p:nvPr>
        </p:nvSpPr>
        <p:spPr>
          <a:xfrm>
            <a:off x="609598" y="1447800"/>
            <a:ext cx="7543801" cy="4593563"/>
          </a:xfrm>
        </p:spPr>
        <p:txBody>
          <a:bodyPr>
            <a:normAutofit/>
          </a:bodyPr>
          <a:lstStyle/>
          <a:p>
            <a:pPr algn="just"/>
            <a:r>
              <a:rPr lang="en-US" sz="2400" b="0" i="0" dirty="0">
                <a:solidFill>
                  <a:srgbClr val="273239"/>
                </a:solidFill>
                <a:effectLst/>
                <a:latin typeface="Book Antiqua" panose="02040602050305030304" pitchFamily="18" charset="0"/>
              </a:rPr>
              <a:t>Another important task involved in Semantic Analysis is Relationship Extracting. It involves firstly identifying various entities present in the sentence and then extracting the relationships between those entities.</a:t>
            </a:r>
          </a:p>
          <a:p>
            <a:pPr algn="just" fontAlgn="base"/>
            <a:r>
              <a:rPr lang="en-US" sz="2400" b="0" i="0" dirty="0">
                <a:solidFill>
                  <a:srgbClr val="273239"/>
                </a:solidFill>
                <a:effectLst/>
                <a:latin typeface="Book Antiqua" panose="02040602050305030304" pitchFamily="18" charset="0"/>
              </a:rPr>
              <a:t>Includes</a:t>
            </a:r>
          </a:p>
          <a:p>
            <a:pPr marL="0" indent="0" algn="just" fontAlgn="base">
              <a:buNone/>
            </a:pPr>
            <a:r>
              <a:rPr lang="en-US" sz="2400" dirty="0">
                <a:solidFill>
                  <a:srgbClr val="273239"/>
                </a:solidFill>
                <a:latin typeface="Book Antiqua" panose="02040602050305030304" pitchFamily="18" charset="0"/>
              </a:rPr>
              <a:t> Named Entity Recognition</a:t>
            </a:r>
          </a:p>
          <a:p>
            <a:pPr marL="0" indent="0" algn="just" fontAlgn="base">
              <a:buNone/>
            </a:pPr>
            <a:r>
              <a:rPr lang="en-US" sz="2400" b="0" i="0" dirty="0">
                <a:solidFill>
                  <a:srgbClr val="273239"/>
                </a:solidFill>
                <a:effectLst/>
                <a:latin typeface="Book Antiqua" panose="02040602050305030304" pitchFamily="18" charset="0"/>
              </a:rPr>
              <a:t> Semantic Role Labeling.</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1958899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323</TotalTime>
  <Words>603</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Semantic Analysis</vt:lpstr>
      <vt:lpstr>What Is Semantic Analysis?</vt:lpstr>
      <vt:lpstr>Parts of Semantic Analysis</vt:lpstr>
      <vt:lpstr>Lexical Semantics </vt:lpstr>
      <vt:lpstr>Slide 5</vt:lpstr>
      <vt:lpstr>WSD (word sense disambiguation).  </vt:lpstr>
      <vt:lpstr>Slide 7</vt:lpstr>
      <vt:lpstr>Slide 8</vt:lpstr>
      <vt:lpstr>Relationship Extraction</vt:lpstr>
      <vt:lpstr>Slide 10</vt:lpstr>
      <vt:lpstr>NER(Named Entity Recognition)</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dc:title>
  <dc:creator>User</dc:creator>
  <cp:lastModifiedBy>User</cp:lastModifiedBy>
  <cp:revision>34</cp:revision>
  <dcterms:created xsi:type="dcterms:W3CDTF">2006-08-16T00:00:00Z</dcterms:created>
  <dcterms:modified xsi:type="dcterms:W3CDTF">2023-08-14T05:03:05Z</dcterms:modified>
</cp:coreProperties>
</file>