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2"/>
  </p:notesMasterIdLst>
  <p:sldIdLst>
    <p:sldId id="355" r:id="rId2"/>
    <p:sldId id="279"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10" r:id="rId18"/>
    <p:sldId id="327" r:id="rId19"/>
    <p:sldId id="332" r:id="rId20"/>
    <p:sldId id="311" r:id="rId21"/>
    <p:sldId id="312" r:id="rId22"/>
    <p:sldId id="313" r:id="rId23"/>
    <p:sldId id="314" r:id="rId24"/>
    <p:sldId id="315" r:id="rId25"/>
    <p:sldId id="318" r:id="rId26"/>
    <p:sldId id="319" r:id="rId27"/>
    <p:sldId id="320" r:id="rId28"/>
    <p:sldId id="321" r:id="rId29"/>
    <p:sldId id="322" r:id="rId30"/>
    <p:sldId id="323" r:id="rId31"/>
    <p:sldId id="324" r:id="rId32"/>
    <p:sldId id="325" r:id="rId33"/>
    <p:sldId id="326" r:id="rId34"/>
    <p:sldId id="346" r:id="rId35"/>
    <p:sldId id="347" r:id="rId36"/>
    <p:sldId id="348" r:id="rId37"/>
    <p:sldId id="349" r:id="rId38"/>
    <p:sldId id="350" r:id="rId39"/>
    <p:sldId id="351" r:id="rId40"/>
    <p:sldId id="352" r:id="rId41"/>
    <p:sldId id="353" r:id="rId42"/>
    <p:sldId id="354" r:id="rId43"/>
    <p:sldId id="333" r:id="rId44"/>
    <p:sldId id="334" r:id="rId45"/>
    <p:sldId id="335" r:id="rId46"/>
    <p:sldId id="336" r:id="rId47"/>
    <p:sldId id="337" r:id="rId48"/>
    <p:sldId id="338" r:id="rId49"/>
    <p:sldId id="330" r:id="rId50"/>
    <p:sldId id="33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A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9795D2-0C4B-4C20-9318-990C0487B77A}" type="datetimeFigureOut">
              <a:rPr lang="en-US" smtClean="0"/>
              <a:pPr/>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BA0E9F-F441-4389-B4C8-63D56EC819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4AB2BD6-9116-44CF-8937-AA15A1E2FD6A}"/>
              </a:ext>
            </a:extLst>
          </p:cNvPr>
          <p:cNvSpPr>
            <a:spLocks noGrp="1" noChangeArrowheads="1"/>
          </p:cNvSpPr>
          <p:nvPr>
            <p:ph type="sldNum" sz="quarter" idx="5"/>
          </p:nvPr>
        </p:nvSpPr>
        <p:spPr>
          <a:ln/>
        </p:spPr>
        <p:txBody>
          <a:bodyPr/>
          <a:lstStyle/>
          <a:p>
            <a:fld id="{F83E512F-0530-46B6-B6B1-A901ADC0B046}" type="slidenum">
              <a:rPr lang="en-US" altLang="en-US"/>
              <a:pPr/>
              <a:t>39</a:t>
            </a:fld>
            <a:endParaRPr lang="en-US" altLang="en-US"/>
          </a:p>
        </p:txBody>
      </p:sp>
      <p:sp>
        <p:nvSpPr>
          <p:cNvPr id="28674" name="Rectangle 2">
            <a:extLst>
              <a:ext uri="{FF2B5EF4-FFF2-40B4-BE49-F238E27FC236}">
                <a16:creationId xmlns="" xmlns:a16="http://schemas.microsoft.com/office/drawing/2014/main" id="{3BD1338C-4362-41B4-A772-40D06D3B6C30}"/>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04F98EE5-90FC-4C2E-8C48-45ADFE2E75F0}"/>
              </a:ext>
            </a:extLst>
          </p:cNvPr>
          <p:cNvSpPr>
            <a:spLocks noGrp="1" noChangeArrowheads="1"/>
          </p:cNvSpPr>
          <p:nvPr>
            <p:ph type="body" idx="1"/>
          </p:nvPr>
        </p:nvSpPr>
        <p:spPr/>
        <p:txBody>
          <a:bodyPr/>
          <a:lstStyle/>
          <a:p>
            <a:r>
              <a:rPr lang="en-US" altLang="en-US" dirty="0"/>
              <a:t>The between classes variance is the </a:t>
            </a:r>
            <a:r>
              <a:rPr lang="en-US" altLang="en-US" dirty="0" err="1"/>
              <a:t>separability</a:t>
            </a:r>
            <a:r>
              <a:rPr lang="en-US" altLang="en-US" dirty="0"/>
              <a:t> measure for the two classes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F9800EC-F3E9-4F79-89C2-F7A0E91528B5}" type="datetimeFigureOut">
              <a:rPr lang="en-US" smtClean="0"/>
              <a:pPr/>
              <a:t>6/8/2021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70924-9E94-425B-A939-A43336EA6AAB}"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9800EC-F3E9-4F79-89C2-F7A0E91528B5}" type="datetimeFigureOut">
              <a:rPr lang="en-US" smtClean="0"/>
              <a:pPr/>
              <a:t>6/8/2021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70924-9E94-425B-A939-A43336EA6AA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9800EC-F3E9-4F79-89C2-F7A0E91528B5}" type="datetimeFigureOut">
              <a:rPr lang="en-US" smtClean="0"/>
              <a:pPr/>
              <a:t>6/8/2021</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4A670924-9E94-425B-A939-A43336EA6AA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076837-1AB0-4CF4-904C-303DFA9CC63C}"/>
              </a:ext>
            </a:extLst>
          </p:cNvPr>
          <p:cNvSpPr>
            <a:spLocks noGrp="1"/>
          </p:cNvSpPr>
          <p:nvPr>
            <p:ph type="title"/>
          </p:nvPr>
        </p:nvSpPr>
        <p:spPr>
          <a:xfrm>
            <a:off x="1150939" y="617538"/>
            <a:ext cx="7793037" cy="1143000"/>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F55C978-5321-42CE-8D19-3A145CAFEE03}"/>
              </a:ext>
            </a:extLst>
          </p:cNvPr>
          <p:cNvSpPr>
            <a:spLocks noGrp="1"/>
          </p:cNvSpPr>
          <p:nvPr>
            <p:ph type="body" sz="half" idx="1"/>
          </p:nvPr>
        </p:nvSpPr>
        <p:spPr>
          <a:xfrm>
            <a:off x="11826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Online Image Placeholder 3">
            <a:extLst>
              <a:ext uri="{FF2B5EF4-FFF2-40B4-BE49-F238E27FC236}">
                <a16:creationId xmlns="" xmlns:a16="http://schemas.microsoft.com/office/drawing/2014/main" id="{EFD32375-BEF6-4823-98A7-AE224536AC29}"/>
              </a:ext>
            </a:extLst>
          </p:cNvPr>
          <p:cNvSpPr>
            <a:spLocks noGrp="1"/>
          </p:cNvSpPr>
          <p:nvPr>
            <p:ph type="clipArt" sz="half" idx="2"/>
          </p:nvPr>
        </p:nvSpPr>
        <p:spPr>
          <a:xfrm>
            <a:off x="5145088" y="2017713"/>
            <a:ext cx="3810000" cy="4114800"/>
          </a:xfrm>
        </p:spPr>
        <p:txBody>
          <a:bodyPr/>
          <a:lstStyle/>
          <a:p>
            <a:endParaRPr lang="en-IN"/>
          </a:p>
        </p:txBody>
      </p:sp>
      <p:sp>
        <p:nvSpPr>
          <p:cNvPr id="5" name="Date Placeholder 4">
            <a:extLst>
              <a:ext uri="{FF2B5EF4-FFF2-40B4-BE49-F238E27FC236}">
                <a16:creationId xmlns="" xmlns:a16="http://schemas.microsoft.com/office/drawing/2014/main" id="{8616B5F8-9F5B-4119-BB9C-8106BA234504}"/>
              </a:ext>
            </a:extLst>
          </p:cNvPr>
          <p:cNvSpPr>
            <a:spLocks noGrp="1"/>
          </p:cNvSpPr>
          <p:nvPr>
            <p:ph type="dt" sz="half" idx="10"/>
          </p:nvPr>
        </p:nvSpPr>
        <p:spPr>
          <a:xfrm>
            <a:off x="914400" y="6324600"/>
            <a:ext cx="1905000" cy="457200"/>
          </a:xfrm>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28B4F0DD-9C4B-4C7C-A932-7C2CF8858F94}"/>
              </a:ext>
            </a:extLst>
          </p:cNvPr>
          <p:cNvSpPr>
            <a:spLocks noGrp="1"/>
          </p:cNvSpPr>
          <p:nvPr>
            <p:ph type="ftr" sz="quarter" idx="11"/>
          </p:nvPr>
        </p:nvSpPr>
        <p:spPr>
          <a:xfrm>
            <a:off x="3352800" y="6324600"/>
            <a:ext cx="2895600" cy="457200"/>
          </a:xfrm>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489D87F3-1670-4263-8E84-58A35C622967}"/>
              </a:ext>
            </a:extLst>
          </p:cNvPr>
          <p:cNvSpPr>
            <a:spLocks noGrp="1"/>
          </p:cNvSpPr>
          <p:nvPr>
            <p:ph type="sldNum" sz="quarter" idx="12"/>
          </p:nvPr>
        </p:nvSpPr>
        <p:spPr>
          <a:xfrm>
            <a:off x="6781800" y="6324600"/>
            <a:ext cx="1905000" cy="457200"/>
          </a:xfrm>
        </p:spPr>
        <p:txBody>
          <a:bodyPr/>
          <a:lstStyle>
            <a:lvl1pPr>
              <a:defRPr/>
            </a:lvl1pPr>
          </a:lstStyle>
          <a:p>
            <a:fld id="{52645691-BE36-4B7A-97B0-1BDA114408FD}" type="slidenum">
              <a:rPr lang="en-US" altLang="en-US"/>
              <a:pPr/>
              <a:t>‹#›</a:t>
            </a:fld>
            <a:endParaRPr lang="en-US" altLang="en-US"/>
          </a:p>
        </p:txBody>
      </p:sp>
    </p:spTree>
    <p:extLst>
      <p:ext uri="{BB962C8B-B14F-4D97-AF65-F5344CB8AC3E}">
        <p14:creationId xmlns="" xmlns:p14="http://schemas.microsoft.com/office/powerpoint/2010/main" val="2293523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685800" y="1981200"/>
            <a:ext cx="3810000" cy="4114800"/>
          </a:xfrm>
        </p:spPr>
        <p:txBody>
          <a:bodyPr/>
          <a:lstStyle/>
          <a:p>
            <a:endParaRPr lang="en-IN"/>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0EFFD353-56E7-42EE-9A90-2176455C93D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9800EC-F3E9-4F79-89C2-F7A0E91528B5}" type="datetimeFigureOut">
              <a:rPr lang="en-US" smtClean="0"/>
              <a:pPr/>
              <a:t>6/8/2021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70924-9E94-425B-A939-A43336EA6AA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9800EC-F3E9-4F79-89C2-F7A0E91528B5}" type="datetimeFigureOut">
              <a:rPr lang="en-US" smtClean="0"/>
              <a:pPr/>
              <a:t>6/8/2021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70924-9E94-425B-A939-A43336EA6AA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9800EC-F3E9-4F79-89C2-F7A0E91528B5}" type="datetimeFigureOut">
              <a:rPr lang="en-US" smtClean="0"/>
              <a:pPr/>
              <a:t>6/8/2021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670924-9E94-425B-A939-A43336EA6AA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9800EC-F3E9-4F79-89C2-F7A0E91528B5}" type="datetimeFigureOut">
              <a:rPr lang="en-US" smtClean="0"/>
              <a:pPr/>
              <a:t>6/8/2021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670924-9E94-425B-A939-A43336EA6AA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9800EC-F3E9-4F79-89C2-F7A0E91528B5}" type="datetimeFigureOut">
              <a:rPr lang="en-US" smtClean="0"/>
              <a:pPr/>
              <a:t>6/8/2021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670924-9E94-425B-A939-A43336EA6AA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800EC-F3E9-4F79-89C2-F7A0E91528B5}" type="datetimeFigureOut">
              <a:rPr lang="en-US" smtClean="0"/>
              <a:pPr/>
              <a:t>6/8/2021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670924-9E94-425B-A939-A43336EA6AA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9800EC-F3E9-4F79-89C2-F7A0E91528B5}" type="datetimeFigureOut">
              <a:rPr lang="en-US" smtClean="0"/>
              <a:pPr/>
              <a:t>6/8/2021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670924-9E94-425B-A939-A43336EA6AAB}"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F9800EC-F3E9-4F79-89C2-F7A0E91528B5}" type="datetimeFigureOut">
              <a:rPr lang="en-US" smtClean="0"/>
              <a:pPr/>
              <a:t>6/8/2021</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4A670924-9E94-425B-A939-A43336EA6AA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F9800EC-F3E9-4F79-89C2-F7A0E91528B5}" type="datetimeFigureOut">
              <a:rPr lang="en-US" smtClean="0"/>
              <a:pPr/>
              <a:t>6/8/2021</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A670924-9E94-425B-A939-A43336EA6AA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31.png"/><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idx="1"/>
          </p:nvPr>
        </p:nvSpPr>
        <p:spPr/>
        <p:txBody>
          <a:bodyPr/>
          <a:lstStyle/>
          <a:p>
            <a:pPr>
              <a:buNone/>
            </a:pPr>
            <a:r>
              <a:rPr lang="en-US" sz="4000" b="1" dirty="0" smtClean="0"/>
              <a:t>Image Segmentation</a:t>
            </a:r>
          </a:p>
          <a:p>
            <a:r>
              <a:rPr lang="en-IN" sz="4000" dirty="0" smtClean="0"/>
              <a:t>Fundamentals</a:t>
            </a:r>
            <a:endParaRPr lang="en-US" sz="4000" dirty="0" smtClean="0"/>
          </a:p>
          <a:p>
            <a:r>
              <a:rPr lang="en-US" dirty="0" smtClean="0"/>
              <a:t>Region Based Segmentation</a:t>
            </a:r>
          </a:p>
          <a:p>
            <a:r>
              <a:rPr lang="en-US" dirty="0" err="1" smtClean="0"/>
              <a:t>Thresholding</a:t>
            </a:r>
            <a:endParaRPr lang="en-US" dirty="0" smtClean="0"/>
          </a:p>
          <a:p>
            <a:r>
              <a:rPr lang="en-IN" dirty="0" smtClean="0"/>
              <a:t>Otsu </a:t>
            </a:r>
            <a:r>
              <a:rPr lang="en-IN" dirty="0" err="1" smtClean="0"/>
              <a:t>Thresholding</a:t>
            </a:r>
            <a:endParaRPr lang="en-US" dirty="0" smtClean="0"/>
          </a:p>
          <a:p>
            <a:r>
              <a:rPr lang="en-US" dirty="0" smtClean="0"/>
              <a:t>Hough Transform</a:t>
            </a:r>
          </a:p>
          <a:p>
            <a:r>
              <a:rPr lang="en-US" dirty="0" err="1" smtClean="0"/>
              <a:t>WaterShed</a:t>
            </a:r>
            <a:r>
              <a:rPr lang="en-US" dirty="0" smtClean="0"/>
              <a:t> Segmentation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srcRect/>
          <a:stretch>
            <a:fillRect/>
          </a:stretch>
        </p:blipFill>
        <p:spPr bwMode="auto">
          <a:xfrm>
            <a:off x="500034" y="1571612"/>
            <a:ext cx="8323110" cy="478634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srcRect/>
          <a:stretch>
            <a:fillRect/>
          </a:stretch>
        </p:blipFill>
        <p:spPr bwMode="auto">
          <a:xfrm>
            <a:off x="177777" y="1357298"/>
            <a:ext cx="8751941" cy="547212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Region Growing/ Pixel Aggregation</a:t>
            </a:r>
            <a:endParaRPr lang="en-IN" dirty="0"/>
          </a:p>
        </p:txBody>
      </p:sp>
      <p:pic>
        <p:nvPicPr>
          <p:cNvPr id="7170" name="Picture 2"/>
          <p:cNvPicPr>
            <a:picLocks noGrp="1" noChangeAspect="1" noChangeArrowheads="1"/>
          </p:cNvPicPr>
          <p:nvPr>
            <p:ph idx="1"/>
          </p:nvPr>
        </p:nvPicPr>
        <p:blipFill>
          <a:blip r:embed="rId2"/>
          <a:stretch>
            <a:fillRect/>
          </a:stretch>
        </p:blipFill>
        <p:spPr bwMode="auto">
          <a:xfrm>
            <a:off x="214282" y="1500174"/>
            <a:ext cx="8715404" cy="504519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Region Growing</a:t>
            </a:r>
            <a:endParaRPr lang="en-IN" dirty="0"/>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srcRect/>
          <a:stretch>
            <a:fillRect/>
          </a:stretch>
        </p:blipFill>
        <p:spPr bwMode="auto">
          <a:xfrm>
            <a:off x="214282" y="1714488"/>
            <a:ext cx="8786842" cy="467385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t>Region Split and Merge</a:t>
            </a:r>
            <a:endParaRPr lang="en-IN" dirty="0"/>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srcRect/>
          <a:stretch>
            <a:fillRect/>
          </a:stretch>
        </p:blipFill>
        <p:spPr bwMode="auto">
          <a:xfrm>
            <a:off x="428596" y="1428736"/>
            <a:ext cx="8429684" cy="525085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Region Splitting</a:t>
            </a:r>
            <a:endParaRPr lang="en-IN" dirty="0"/>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srcRect/>
          <a:stretch>
            <a:fillRect/>
          </a:stretch>
        </p:blipFill>
        <p:spPr bwMode="auto">
          <a:xfrm>
            <a:off x="142876" y="1643050"/>
            <a:ext cx="8858280" cy="507209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srcRect/>
          <a:stretch>
            <a:fillRect/>
          </a:stretch>
        </p:blipFill>
        <p:spPr bwMode="auto">
          <a:xfrm>
            <a:off x="0" y="0"/>
            <a:ext cx="9246535" cy="657700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 Merging Algorithm</a:t>
            </a:r>
            <a:endParaRPr lang="en-IN" dirty="0"/>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a:srcRect/>
          <a:stretch>
            <a:fillRect/>
          </a:stretch>
        </p:blipFill>
        <p:spPr bwMode="auto">
          <a:xfrm>
            <a:off x="142876" y="1643074"/>
            <a:ext cx="8929718" cy="492919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t>
            </a:r>
            <a:r>
              <a:rPr lang="en-US" dirty="0" err="1"/>
              <a:t>Thresholding</a:t>
            </a:r>
            <a:endParaRPr lang="en-IN" dirty="0"/>
          </a:p>
        </p:txBody>
      </p:sp>
      <p:sp>
        <p:nvSpPr>
          <p:cNvPr id="3" name="Content Placeholder 2"/>
          <p:cNvSpPr>
            <a:spLocks noGrp="1"/>
          </p:cNvSpPr>
          <p:nvPr>
            <p:ph idx="1"/>
          </p:nvPr>
        </p:nvSpPr>
        <p:spPr/>
        <p:txBody>
          <a:bodyPr>
            <a:normAutofit/>
          </a:bodyPr>
          <a:lstStyle/>
          <a:p>
            <a:pPr algn="just"/>
            <a:r>
              <a:rPr lang="en-IN" dirty="0"/>
              <a:t>Image </a:t>
            </a:r>
            <a:r>
              <a:rPr lang="en-IN" dirty="0" err="1"/>
              <a:t>thresholding</a:t>
            </a:r>
            <a:r>
              <a:rPr lang="en-IN" dirty="0"/>
              <a:t> is a </a:t>
            </a:r>
            <a:r>
              <a:rPr lang="en-IN" dirty="0" err="1"/>
              <a:t>simple,way</a:t>
            </a:r>
            <a:r>
              <a:rPr lang="en-IN" dirty="0"/>
              <a:t> of partitioning an image into a foreground and background. </a:t>
            </a:r>
          </a:p>
          <a:p>
            <a:pPr algn="just"/>
            <a:r>
              <a:rPr lang="en-IN" dirty="0"/>
              <a:t>This image analysis technique is a type of image segmentation that isolates objects by converting gray scale images into binary images.</a:t>
            </a:r>
          </a:p>
          <a:p>
            <a:pPr algn="just"/>
            <a:r>
              <a:rPr lang="en-IN" dirty="0"/>
              <a:t>Image </a:t>
            </a:r>
            <a:r>
              <a:rPr lang="en-IN" dirty="0" err="1"/>
              <a:t>thresholding</a:t>
            </a:r>
            <a:r>
              <a:rPr lang="en-IN" dirty="0"/>
              <a:t> is most effective in images with high levels of contrast.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5362" name="Picture 2" descr="Image result for image thresholding"/>
          <p:cNvPicPr>
            <a:picLocks noChangeAspect="1" noChangeArrowheads="1"/>
          </p:cNvPicPr>
          <p:nvPr/>
        </p:nvPicPr>
        <p:blipFill>
          <a:blip r:embed="rId2"/>
          <a:srcRect/>
          <a:stretch>
            <a:fillRect/>
          </a:stretch>
        </p:blipFill>
        <p:spPr bwMode="auto">
          <a:xfrm>
            <a:off x="1142976" y="142852"/>
            <a:ext cx="6165634" cy="2857496"/>
          </a:xfrm>
          <a:prstGeom prst="rect">
            <a:avLst/>
          </a:prstGeom>
          <a:noFill/>
        </p:spPr>
      </p:pic>
      <p:pic>
        <p:nvPicPr>
          <p:cNvPr id="15364" name="Picture 4" descr="Related image"/>
          <p:cNvPicPr>
            <a:picLocks noChangeAspect="1" noChangeArrowheads="1"/>
          </p:cNvPicPr>
          <p:nvPr/>
        </p:nvPicPr>
        <p:blipFill>
          <a:blip r:embed="rId3"/>
          <a:srcRect/>
          <a:stretch>
            <a:fillRect/>
          </a:stretch>
        </p:blipFill>
        <p:spPr bwMode="auto">
          <a:xfrm>
            <a:off x="1785918" y="2857499"/>
            <a:ext cx="5334000" cy="40005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14282" y="1600200"/>
            <a:ext cx="8643998" cy="4525963"/>
          </a:xfrm>
        </p:spPr>
        <p:txBody>
          <a:bodyPr/>
          <a:lstStyle/>
          <a:p>
            <a:endParaRPr lang="en-US" dirty="0"/>
          </a:p>
          <a:p>
            <a:endParaRPr lang="en-US" dirty="0"/>
          </a:p>
          <a:p>
            <a:pPr>
              <a:buNone/>
            </a:pPr>
            <a:r>
              <a:rPr lang="en-US" sz="5400" b="1" dirty="0"/>
              <a:t> Region  based Segmentation</a:t>
            </a:r>
            <a:endParaRPr lang="en-IN" sz="5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Thresholding</a:t>
            </a:r>
          </a:p>
        </p:txBody>
      </p:sp>
      <p:sp>
        <p:nvSpPr>
          <p:cNvPr id="2051" name="Rectangle 3"/>
          <p:cNvSpPr>
            <a:spLocks noGrp="1" noChangeArrowheads="1"/>
          </p:cNvSpPr>
          <p:nvPr>
            <p:ph idx="1"/>
          </p:nvPr>
        </p:nvSpPr>
        <p:spPr>
          <a:xfrm>
            <a:off x="685800" y="1981200"/>
            <a:ext cx="7772400" cy="609600"/>
          </a:xfrm>
        </p:spPr>
        <p:txBody>
          <a:bodyPr>
            <a:normAutofit lnSpcReduction="10000"/>
          </a:bodyPr>
          <a:lstStyle/>
          <a:p>
            <a:r>
              <a:rPr lang="en-US"/>
              <a:t>Foundation:</a:t>
            </a:r>
          </a:p>
        </p:txBody>
      </p:sp>
      <p:pic>
        <p:nvPicPr>
          <p:cNvPr id="2053" name="Picture 5" descr="7-25"/>
          <p:cNvPicPr>
            <a:picLocks noChangeAspect="1" noChangeArrowheads="1"/>
          </p:cNvPicPr>
          <p:nvPr/>
        </p:nvPicPr>
        <p:blipFill>
          <a:blip r:embed="rId2"/>
          <a:srcRect/>
          <a:stretch>
            <a:fillRect/>
          </a:stretch>
        </p:blipFill>
        <p:spPr bwMode="auto">
          <a:xfrm>
            <a:off x="800100" y="2743200"/>
            <a:ext cx="7543800" cy="276225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609600"/>
            <a:ext cx="7772400" cy="1143000"/>
          </a:xfrm>
        </p:spPr>
        <p:txBody>
          <a:bodyPr/>
          <a:lstStyle/>
          <a:p>
            <a:r>
              <a:rPr lang="en-US"/>
              <a:t>Thresholding</a:t>
            </a:r>
          </a:p>
        </p:txBody>
      </p:sp>
      <p:sp>
        <p:nvSpPr>
          <p:cNvPr id="3075" name="Rectangle 3"/>
          <p:cNvSpPr>
            <a:spLocks noGrp="1" noChangeArrowheads="1"/>
          </p:cNvSpPr>
          <p:nvPr>
            <p:ph idx="1"/>
          </p:nvPr>
        </p:nvSpPr>
        <p:spPr>
          <a:xfrm>
            <a:off x="685800" y="1981200"/>
            <a:ext cx="7924800" cy="4114800"/>
          </a:xfrm>
        </p:spPr>
        <p:txBody>
          <a:bodyPr/>
          <a:lstStyle/>
          <a:p>
            <a:r>
              <a:rPr lang="en-US"/>
              <a:t>In A: light objects in dark background</a:t>
            </a:r>
          </a:p>
          <a:p>
            <a:pPr lvl="4"/>
            <a:endParaRPr lang="en-US"/>
          </a:p>
          <a:p>
            <a:r>
              <a:rPr lang="en-US"/>
              <a:t>To extract the objects:</a:t>
            </a:r>
          </a:p>
          <a:p>
            <a:pPr lvl="4"/>
            <a:endParaRPr lang="en-US"/>
          </a:p>
          <a:p>
            <a:pPr lvl="1"/>
            <a:r>
              <a:rPr lang="en-US"/>
              <a:t>Select a T that separates the objects from the background</a:t>
            </a:r>
          </a:p>
          <a:p>
            <a:pPr lvl="1"/>
            <a:r>
              <a:rPr lang="en-US"/>
              <a:t>i.e. any (x,y) for which f(x,y)&gt;T is an object point.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Thresholding</a:t>
            </a:r>
          </a:p>
        </p:txBody>
      </p:sp>
      <p:sp>
        <p:nvSpPr>
          <p:cNvPr id="4099" name="Rectangle 3"/>
          <p:cNvSpPr>
            <a:spLocks noGrp="1" noChangeArrowheads="1"/>
          </p:cNvSpPr>
          <p:nvPr>
            <p:ph idx="1"/>
          </p:nvPr>
        </p:nvSpPr>
        <p:spPr/>
        <p:txBody>
          <a:bodyPr/>
          <a:lstStyle/>
          <a:p>
            <a:r>
              <a:rPr lang="en-US"/>
              <a:t>In B: a more general case of this approach (</a:t>
            </a:r>
            <a:r>
              <a:rPr lang="en-US">
                <a:solidFill>
                  <a:schemeClr val="accent2"/>
                </a:solidFill>
              </a:rPr>
              <a:t>multilevel thresholding</a:t>
            </a:r>
            <a:r>
              <a:rPr lang="en-US"/>
              <a:t>)</a:t>
            </a:r>
          </a:p>
          <a:p>
            <a:pPr lvl="4"/>
            <a:endParaRPr lang="en-US"/>
          </a:p>
          <a:p>
            <a:r>
              <a:rPr lang="en-US"/>
              <a:t>So: (x,y) belongs:</a:t>
            </a:r>
          </a:p>
          <a:p>
            <a:pPr lvl="4"/>
            <a:endParaRPr lang="en-US"/>
          </a:p>
          <a:p>
            <a:pPr lvl="1"/>
            <a:r>
              <a:rPr lang="en-US"/>
              <a:t>To one object class if T</a:t>
            </a:r>
            <a:r>
              <a:rPr lang="en-US" baseline="-25000"/>
              <a:t>1</a:t>
            </a:r>
            <a:r>
              <a:rPr lang="en-US"/>
              <a:t>&lt;f(x,y)</a:t>
            </a:r>
            <a:r>
              <a:rPr lang="en-US">
                <a:ea typeface="Batang" pitchFamily="18" charset="-127"/>
              </a:rPr>
              <a:t>≤T</a:t>
            </a:r>
            <a:r>
              <a:rPr lang="en-US" baseline="-25000">
                <a:ea typeface="Batang" pitchFamily="18" charset="-127"/>
              </a:rPr>
              <a:t>2</a:t>
            </a:r>
          </a:p>
          <a:p>
            <a:pPr lvl="1"/>
            <a:r>
              <a:rPr lang="en-US">
                <a:ea typeface="Batang" pitchFamily="18" charset="-127"/>
              </a:rPr>
              <a:t>To the other if f(x,y)&gt;T</a:t>
            </a:r>
            <a:r>
              <a:rPr lang="en-US" baseline="-25000">
                <a:ea typeface="Batang" pitchFamily="18" charset="-127"/>
              </a:rPr>
              <a:t>2</a:t>
            </a:r>
          </a:p>
          <a:p>
            <a:pPr lvl="1"/>
            <a:r>
              <a:rPr lang="en-US">
                <a:ea typeface="Batang" pitchFamily="18" charset="-127"/>
              </a:rPr>
              <a:t>To the background if f(x,y)≤T</a:t>
            </a:r>
            <a:r>
              <a:rPr lang="en-US" baseline="-25000">
                <a:ea typeface="Batang" pitchFamily="18" charset="-127"/>
              </a:rPr>
              <a:t>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Thresholding</a:t>
            </a:r>
          </a:p>
        </p:txBody>
      </p:sp>
      <p:sp>
        <p:nvSpPr>
          <p:cNvPr id="5123" name="Rectangle 3"/>
          <p:cNvSpPr>
            <a:spLocks noGrp="1" noChangeArrowheads="1"/>
          </p:cNvSpPr>
          <p:nvPr>
            <p:ph idx="1"/>
          </p:nvPr>
        </p:nvSpPr>
        <p:spPr>
          <a:xfrm>
            <a:off x="685800" y="1981200"/>
            <a:ext cx="7772400" cy="609600"/>
          </a:xfrm>
        </p:spPr>
        <p:txBody>
          <a:bodyPr>
            <a:normAutofit lnSpcReduction="10000"/>
          </a:bodyPr>
          <a:lstStyle/>
          <a:p>
            <a:r>
              <a:rPr lang="en-US"/>
              <a:t>A thresholded image:</a:t>
            </a:r>
          </a:p>
        </p:txBody>
      </p:sp>
      <p:graphicFrame>
        <p:nvGraphicFramePr>
          <p:cNvPr id="5124" name="Object 4"/>
          <p:cNvGraphicFramePr>
            <a:graphicFrameLocks noChangeAspect="1"/>
          </p:cNvGraphicFramePr>
          <p:nvPr/>
        </p:nvGraphicFramePr>
        <p:xfrm>
          <a:off x="1447800" y="3276600"/>
          <a:ext cx="4800600" cy="1184275"/>
        </p:xfrm>
        <a:graphic>
          <a:graphicData uri="http://schemas.openxmlformats.org/presentationml/2006/ole">
            <p:oleObj spid="_x0000_s13317" name="Equation" r:id="rId3" imgW="44500800" imgH="10972800" progId="Equation.3">
              <p:embed/>
            </p:oleObj>
          </a:graphicData>
        </a:graphic>
      </p:graphicFrame>
      <p:sp>
        <p:nvSpPr>
          <p:cNvPr id="5126" name="Text Box 6"/>
          <p:cNvSpPr txBox="1">
            <a:spLocks noChangeArrowheads="1"/>
          </p:cNvSpPr>
          <p:nvPr/>
        </p:nvSpPr>
        <p:spPr bwMode="auto">
          <a:xfrm>
            <a:off x="6400800" y="3352800"/>
            <a:ext cx="1416050" cy="457200"/>
          </a:xfrm>
          <a:prstGeom prst="rect">
            <a:avLst/>
          </a:prstGeom>
          <a:noFill/>
          <a:ln w="9525">
            <a:noFill/>
            <a:miter lim="800000"/>
            <a:headEnd/>
            <a:tailEnd/>
          </a:ln>
          <a:effectLst/>
        </p:spPr>
        <p:txBody>
          <a:bodyPr wrap="none">
            <a:spAutoFit/>
          </a:bodyPr>
          <a:lstStyle/>
          <a:p>
            <a:r>
              <a:rPr lang="en-US"/>
              <a:t>(objects)</a:t>
            </a:r>
          </a:p>
        </p:txBody>
      </p:sp>
      <p:sp>
        <p:nvSpPr>
          <p:cNvPr id="5127" name="Text Box 7"/>
          <p:cNvSpPr txBox="1">
            <a:spLocks noChangeArrowheads="1"/>
          </p:cNvSpPr>
          <p:nvPr/>
        </p:nvSpPr>
        <p:spPr bwMode="auto">
          <a:xfrm>
            <a:off x="6400800" y="3886200"/>
            <a:ext cx="1982788" cy="457200"/>
          </a:xfrm>
          <a:prstGeom prst="rect">
            <a:avLst/>
          </a:prstGeom>
          <a:noFill/>
          <a:ln w="9525">
            <a:noFill/>
            <a:miter lim="800000"/>
            <a:headEnd/>
            <a:tailEnd/>
          </a:ln>
          <a:effectLst/>
        </p:spPr>
        <p:txBody>
          <a:bodyPr wrap="none">
            <a:spAutoFit/>
          </a:bodyPr>
          <a:lstStyle/>
          <a:p>
            <a:r>
              <a:rPr lang="en-US"/>
              <a:t>(background)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52475" y="609600"/>
            <a:ext cx="7772400" cy="1143000"/>
          </a:xfrm>
        </p:spPr>
        <p:txBody>
          <a:bodyPr/>
          <a:lstStyle/>
          <a:p>
            <a:r>
              <a:rPr lang="en-US"/>
              <a:t>Thresholding</a:t>
            </a:r>
          </a:p>
        </p:txBody>
      </p:sp>
      <p:sp>
        <p:nvSpPr>
          <p:cNvPr id="6147" name="Rectangle 3"/>
          <p:cNvSpPr>
            <a:spLocks noGrp="1" noChangeArrowheads="1"/>
          </p:cNvSpPr>
          <p:nvPr>
            <p:ph idx="1"/>
          </p:nvPr>
        </p:nvSpPr>
        <p:spPr>
          <a:xfrm>
            <a:off x="754063" y="1981200"/>
            <a:ext cx="7772400" cy="1524000"/>
          </a:xfrm>
        </p:spPr>
        <p:txBody>
          <a:bodyPr>
            <a:normAutofit lnSpcReduction="10000"/>
          </a:bodyPr>
          <a:lstStyle/>
          <a:p>
            <a:r>
              <a:rPr lang="en-US"/>
              <a:t>Thresholding can be viewed as an operation that involves tests against a function T of the form:</a:t>
            </a:r>
          </a:p>
        </p:txBody>
      </p:sp>
      <p:graphicFrame>
        <p:nvGraphicFramePr>
          <p:cNvPr id="6148" name="Object 4"/>
          <p:cNvGraphicFramePr>
            <a:graphicFrameLocks noChangeAspect="1"/>
          </p:cNvGraphicFramePr>
          <p:nvPr/>
        </p:nvGraphicFramePr>
        <p:xfrm>
          <a:off x="2428860" y="3786190"/>
          <a:ext cx="4572000" cy="554038"/>
        </p:xfrm>
        <a:graphic>
          <a:graphicData uri="http://schemas.openxmlformats.org/presentationml/2006/ole">
            <p:oleObj spid="_x0000_s14341" name="Equation" r:id="rId3" imgW="40233600" imgH="4876800" progId="Equation.3">
              <p:embed/>
            </p:oleObj>
          </a:graphicData>
        </a:graphic>
      </p:graphicFrame>
      <p:sp>
        <p:nvSpPr>
          <p:cNvPr id="6149" name="Text Box 5"/>
          <p:cNvSpPr txBox="1">
            <a:spLocks noChangeArrowheads="1"/>
          </p:cNvSpPr>
          <p:nvPr/>
        </p:nvSpPr>
        <p:spPr bwMode="auto">
          <a:xfrm>
            <a:off x="2249488" y="4572000"/>
            <a:ext cx="4781550" cy="822325"/>
          </a:xfrm>
          <a:prstGeom prst="rect">
            <a:avLst/>
          </a:prstGeom>
          <a:noFill/>
          <a:ln w="9525">
            <a:noFill/>
            <a:miter lim="800000"/>
            <a:headEnd/>
            <a:tailEnd/>
          </a:ln>
          <a:effectLst/>
        </p:spPr>
        <p:txBody>
          <a:bodyPr wrap="none">
            <a:spAutoFit/>
          </a:bodyPr>
          <a:lstStyle/>
          <a:p>
            <a:pPr algn="ctr"/>
            <a:r>
              <a:rPr lang="en-US"/>
              <a:t>where p(x,y) denotes </a:t>
            </a:r>
          </a:p>
          <a:p>
            <a:pPr algn="ctr"/>
            <a:r>
              <a:rPr lang="en-US"/>
              <a:t>some local property of this point.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Simple Global Thresholding</a:t>
            </a:r>
          </a:p>
        </p:txBody>
      </p:sp>
      <p:sp>
        <p:nvSpPr>
          <p:cNvPr id="12291" name="Rectangle 3"/>
          <p:cNvSpPr>
            <a:spLocks noGrp="1" noChangeArrowheads="1"/>
          </p:cNvSpPr>
          <p:nvPr>
            <p:ph idx="1"/>
          </p:nvPr>
        </p:nvSpPr>
        <p:spPr/>
        <p:txBody>
          <a:bodyPr/>
          <a:lstStyle/>
          <a:p>
            <a:r>
              <a:rPr lang="en-US" sz="2400"/>
              <a:t>To partition the image histogram by using a single threshold T.</a:t>
            </a:r>
          </a:p>
          <a:p>
            <a:pPr lvl="4"/>
            <a:endParaRPr lang="en-US" sz="2400"/>
          </a:p>
          <a:p>
            <a:r>
              <a:rPr lang="en-US" sz="2400"/>
              <a:t>Then the image is scanned and labels are assigned.</a:t>
            </a:r>
          </a:p>
          <a:p>
            <a:pPr lvl="4"/>
            <a:endParaRPr lang="en-US" sz="2400"/>
          </a:p>
          <a:p>
            <a:r>
              <a:rPr lang="en-US" sz="2400"/>
              <a:t>This technique is successful in highly controlled environments.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819400" y="228600"/>
            <a:ext cx="3409950" cy="461963"/>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eaLnBrk="0" hangingPunct="0"/>
            <a:r>
              <a:rPr lang="en-US">
                <a:solidFill>
                  <a:srgbClr val="FF0000"/>
                </a:solidFill>
                <a:latin typeface="Verdana" charset="0"/>
              </a:rPr>
              <a:t>Image Segmentation</a:t>
            </a:r>
            <a:endParaRPr lang="en-US">
              <a:latin typeface="Times New Roman" pitchFamily="18" charset="0"/>
            </a:endParaRPr>
          </a:p>
        </p:txBody>
      </p:sp>
      <p:pic>
        <p:nvPicPr>
          <p:cNvPr id="30723" name="Picture 3"/>
          <p:cNvPicPr>
            <a:picLocks noChangeAspect="1" noChangeArrowheads="1"/>
          </p:cNvPicPr>
          <p:nvPr/>
        </p:nvPicPr>
        <p:blipFill>
          <a:blip r:embed="rId2"/>
          <a:srcRect/>
          <a:stretch>
            <a:fillRect/>
          </a:stretch>
        </p:blipFill>
        <p:spPr bwMode="auto">
          <a:xfrm>
            <a:off x="609600" y="838200"/>
            <a:ext cx="7848600" cy="56578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873375" y="500063"/>
            <a:ext cx="3409950" cy="831850"/>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eaLnBrk="0" hangingPunct="0"/>
            <a:r>
              <a:rPr lang="en-US">
                <a:solidFill>
                  <a:srgbClr val="FF0000"/>
                </a:solidFill>
                <a:latin typeface="Verdana" charset="0"/>
              </a:rPr>
              <a:t>Chapter 10</a:t>
            </a:r>
          </a:p>
          <a:p>
            <a:pPr algn="ctr" eaLnBrk="0" hangingPunct="0"/>
            <a:r>
              <a:rPr lang="en-US">
                <a:solidFill>
                  <a:srgbClr val="FF0000"/>
                </a:solidFill>
                <a:latin typeface="Verdana" charset="0"/>
              </a:rPr>
              <a:t>Image Segmentation</a:t>
            </a:r>
            <a:endParaRPr lang="en-US">
              <a:latin typeface="Times New Roman" pitchFamily="18" charset="0"/>
            </a:endParaRPr>
          </a:p>
        </p:txBody>
      </p:sp>
      <p:pic>
        <p:nvPicPr>
          <p:cNvPr id="31747" name="Picture 3"/>
          <p:cNvPicPr>
            <a:picLocks noChangeAspect="1" noChangeArrowheads="1"/>
          </p:cNvPicPr>
          <p:nvPr/>
        </p:nvPicPr>
        <p:blipFill>
          <a:blip r:embed="rId2"/>
          <a:srcRect/>
          <a:stretch>
            <a:fillRect/>
          </a:stretch>
        </p:blipFill>
        <p:spPr bwMode="auto">
          <a:xfrm>
            <a:off x="2092325" y="1600200"/>
            <a:ext cx="5392738" cy="522128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895600" y="228600"/>
            <a:ext cx="3409950" cy="461963"/>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eaLnBrk="0" hangingPunct="0"/>
            <a:r>
              <a:rPr lang="en-US">
                <a:solidFill>
                  <a:srgbClr val="FF0000"/>
                </a:solidFill>
                <a:latin typeface="Verdana" charset="0"/>
              </a:rPr>
              <a:t>Image Segmentation</a:t>
            </a:r>
            <a:endParaRPr lang="en-US">
              <a:latin typeface="Times New Roman" pitchFamily="18" charset="0"/>
            </a:endParaRPr>
          </a:p>
        </p:txBody>
      </p:sp>
      <p:pic>
        <p:nvPicPr>
          <p:cNvPr id="32771" name="Picture 3"/>
          <p:cNvPicPr>
            <a:picLocks noChangeAspect="1" noChangeArrowheads="1"/>
          </p:cNvPicPr>
          <p:nvPr/>
        </p:nvPicPr>
        <p:blipFill>
          <a:blip r:embed="rId2"/>
          <a:srcRect/>
          <a:stretch>
            <a:fillRect/>
          </a:stretch>
        </p:blipFill>
        <p:spPr bwMode="auto">
          <a:xfrm>
            <a:off x="533400" y="838200"/>
            <a:ext cx="8382000" cy="540543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Optimal Thresholding</a:t>
            </a:r>
          </a:p>
        </p:txBody>
      </p:sp>
      <p:sp>
        <p:nvSpPr>
          <p:cNvPr id="13315" name="Rectangle 3"/>
          <p:cNvSpPr>
            <a:spLocks noGrp="1" noChangeArrowheads="1"/>
          </p:cNvSpPr>
          <p:nvPr>
            <p:ph idx="1"/>
          </p:nvPr>
        </p:nvSpPr>
        <p:spPr/>
        <p:txBody>
          <a:bodyPr/>
          <a:lstStyle/>
          <a:p>
            <a:r>
              <a:rPr lang="en-US"/>
              <a:t>The histogram of an image containing two principal brightness regions can be considered an estimate of the brightness probability density function p(z): </a:t>
            </a:r>
          </a:p>
          <a:p>
            <a:pPr lvl="4"/>
            <a:endParaRPr lang="en-US"/>
          </a:p>
          <a:p>
            <a:pPr lvl="1"/>
            <a:r>
              <a:rPr lang="en-US"/>
              <a:t>the sum (or mixture) of two unimodal densities (one for light, one for dark regions).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Segmentation</a:t>
            </a:r>
            <a:endParaRPr lang="en-IN" dirty="0"/>
          </a:p>
        </p:txBody>
      </p:sp>
      <p:sp>
        <p:nvSpPr>
          <p:cNvPr id="3" name="Content Placeholder 2"/>
          <p:cNvSpPr>
            <a:spLocks noGrp="1"/>
          </p:cNvSpPr>
          <p:nvPr>
            <p:ph idx="1"/>
          </p:nvPr>
        </p:nvSpPr>
        <p:spPr/>
        <p:txBody>
          <a:bodyPr/>
          <a:lstStyle/>
          <a:p>
            <a:r>
              <a:rPr lang="en-IN" dirty="0"/>
              <a:t>Definition</a:t>
            </a:r>
          </a:p>
          <a:p>
            <a:r>
              <a:rPr lang="en-IN" dirty="0"/>
              <a:t>Need of Segmentation</a:t>
            </a:r>
          </a:p>
          <a:p>
            <a:r>
              <a:rPr lang="en-IN" dirty="0"/>
              <a:t>Classification of Methods</a:t>
            </a:r>
          </a:p>
          <a:p>
            <a:r>
              <a:rPr lang="en-IN" dirty="0"/>
              <a:t>Region based Segmentation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Optimal Thresholding</a:t>
            </a:r>
          </a:p>
        </p:txBody>
      </p:sp>
      <p:sp>
        <p:nvSpPr>
          <p:cNvPr id="14339" name="Rectangle 3"/>
          <p:cNvSpPr>
            <a:spLocks noGrp="1" noChangeArrowheads="1"/>
          </p:cNvSpPr>
          <p:nvPr>
            <p:ph idx="1"/>
          </p:nvPr>
        </p:nvSpPr>
        <p:spPr/>
        <p:txBody>
          <a:bodyPr/>
          <a:lstStyle/>
          <a:p>
            <a:pPr algn="just"/>
            <a:r>
              <a:rPr lang="en-US" dirty="0"/>
              <a:t>The mixture parameters are proportional to the areas of the picture of each brightness.</a:t>
            </a:r>
          </a:p>
          <a:p>
            <a:pPr lvl="4" algn="just"/>
            <a:endParaRPr lang="en-US" dirty="0"/>
          </a:p>
          <a:p>
            <a:pPr algn="just"/>
            <a:r>
              <a:rPr lang="en-US" dirty="0"/>
              <a:t>If the form of the densities is known or assumed, determining an optimal threshold (in terms of minimum error) for segmenting the image is possible.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73375" y="500063"/>
            <a:ext cx="3409950" cy="461962"/>
          </a:xfrm>
          <a:prstGeom prst="rect">
            <a:avLst/>
          </a:prstGeom>
          <a:noFill/>
          <a:ln w="9525">
            <a:noFill/>
            <a:miter lim="800000"/>
            <a:headEnd/>
            <a:tailEnd/>
          </a:ln>
          <a:effectLst>
            <a:outerShdw dist="35921" dir="2700000" algn="ctr" rotWithShape="0">
              <a:schemeClr val="folHlink"/>
            </a:outerShdw>
          </a:effectLst>
        </p:spPr>
        <p:txBody>
          <a:bodyPr wrap="none">
            <a:spAutoFit/>
          </a:bodyPr>
          <a:lstStyle/>
          <a:p>
            <a:pPr algn="ctr" eaLnBrk="0" hangingPunct="0"/>
            <a:r>
              <a:rPr lang="en-US">
                <a:solidFill>
                  <a:srgbClr val="FF0000"/>
                </a:solidFill>
                <a:latin typeface="Verdana" charset="0"/>
              </a:rPr>
              <a:t>Image Segmentation</a:t>
            </a:r>
            <a:endParaRPr lang="en-US">
              <a:latin typeface="Times New Roman" pitchFamily="18" charset="0"/>
            </a:endParaRPr>
          </a:p>
        </p:txBody>
      </p:sp>
      <p:pic>
        <p:nvPicPr>
          <p:cNvPr id="33795" name="Picture 3"/>
          <p:cNvPicPr>
            <a:picLocks noChangeAspect="1" noChangeArrowheads="1"/>
          </p:cNvPicPr>
          <p:nvPr/>
        </p:nvPicPr>
        <p:blipFill>
          <a:blip r:embed="rId2"/>
          <a:srcRect/>
          <a:stretch>
            <a:fillRect/>
          </a:stretch>
        </p:blipFill>
        <p:spPr bwMode="auto">
          <a:xfrm>
            <a:off x="142844" y="1928802"/>
            <a:ext cx="8610600" cy="289718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Threshold S</a:t>
            </a:r>
            <a:r>
              <a:rPr lang="en-US" dirty="0">
                <a:solidFill>
                  <a:srgbClr val="FFC000"/>
                </a:solidFill>
              </a:rPr>
              <a:t>elect</a:t>
            </a:r>
            <a:r>
              <a:rPr lang="en-US" dirty="0"/>
              <a:t>ion Based on Boundary Characteristics</a:t>
            </a:r>
          </a:p>
        </p:txBody>
      </p:sp>
      <p:sp>
        <p:nvSpPr>
          <p:cNvPr id="15363" name="Rectangle 3"/>
          <p:cNvSpPr>
            <a:spLocks noGrp="1" noChangeArrowheads="1"/>
          </p:cNvSpPr>
          <p:nvPr>
            <p:ph idx="1"/>
          </p:nvPr>
        </p:nvSpPr>
        <p:spPr/>
        <p:txBody>
          <a:bodyPr/>
          <a:lstStyle/>
          <a:p>
            <a:pPr lvl="4"/>
            <a:endParaRPr lang="en-US"/>
          </a:p>
          <a:p>
            <a:r>
              <a:rPr lang="en-US"/>
              <a:t>The chances of selecting a </a:t>
            </a:r>
            <a:r>
              <a:rPr lang="en-US">
                <a:solidFill>
                  <a:schemeClr val="accent2"/>
                </a:solidFill>
              </a:rPr>
              <a:t>good</a:t>
            </a:r>
            <a:r>
              <a:rPr lang="en-US"/>
              <a:t> threshold are increased if the histogram peaks are:</a:t>
            </a:r>
          </a:p>
          <a:p>
            <a:pPr lvl="4"/>
            <a:endParaRPr lang="en-US"/>
          </a:p>
          <a:p>
            <a:pPr lvl="1"/>
            <a:r>
              <a:rPr lang="en-US"/>
              <a:t>Tall</a:t>
            </a:r>
          </a:p>
          <a:p>
            <a:pPr lvl="1"/>
            <a:r>
              <a:rPr lang="en-US"/>
              <a:t>Narrow</a:t>
            </a:r>
          </a:p>
          <a:p>
            <a:pPr lvl="1"/>
            <a:r>
              <a:rPr lang="en-US"/>
              <a:t>Symmetric</a:t>
            </a:r>
          </a:p>
          <a:p>
            <a:pPr lvl="1"/>
            <a:r>
              <a:rPr lang="en-US"/>
              <a:t>Separated by deep valleys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t>Threshold Selection Based on Boundary Characteristics</a:t>
            </a:r>
          </a:p>
        </p:txBody>
      </p:sp>
      <p:sp>
        <p:nvSpPr>
          <p:cNvPr id="16387" name="Rectangle 3"/>
          <p:cNvSpPr>
            <a:spLocks noGrp="1" noChangeArrowheads="1"/>
          </p:cNvSpPr>
          <p:nvPr>
            <p:ph idx="1"/>
          </p:nvPr>
        </p:nvSpPr>
        <p:spPr/>
        <p:txBody>
          <a:bodyPr/>
          <a:lstStyle/>
          <a:p>
            <a:pPr lvl="4"/>
            <a:endParaRPr lang="en-US"/>
          </a:p>
          <a:p>
            <a:r>
              <a:rPr lang="en-US"/>
              <a:t>One way to improve the shape of histograms is to consider only those pixels that lie on or near the boundary between objects and the background.</a:t>
            </a:r>
          </a:p>
          <a:p>
            <a:pPr lvl="4"/>
            <a:endParaRPr lang="en-US"/>
          </a:p>
          <a:p>
            <a:pPr lvl="1"/>
            <a:r>
              <a:rPr lang="en-US"/>
              <a:t>Thus, histograms would be less dependent on the relative sizes of objects and the background.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3973B7-DEA6-4730-97B7-047BE110C5ED}"/>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00993EAD-2A01-4901-8FFC-943F7205D20B}"/>
              </a:ext>
            </a:extLst>
          </p:cNvPr>
          <p:cNvSpPr>
            <a:spLocks noGrp="1"/>
          </p:cNvSpPr>
          <p:nvPr>
            <p:ph idx="1"/>
          </p:nvPr>
        </p:nvSpPr>
        <p:spPr/>
        <p:txBody>
          <a:bodyPr>
            <a:normAutofit/>
          </a:bodyPr>
          <a:lstStyle/>
          <a:p>
            <a:pPr marL="0" indent="0">
              <a:buNone/>
            </a:pPr>
            <a:endParaRPr lang="en-IN" sz="6600" dirty="0"/>
          </a:p>
          <a:p>
            <a:pPr marL="0" indent="0" algn="ctr">
              <a:buNone/>
            </a:pPr>
            <a:r>
              <a:rPr lang="en-IN" sz="6600" b="1" dirty="0"/>
              <a:t>THRESHOLDING</a:t>
            </a:r>
          </a:p>
        </p:txBody>
      </p:sp>
    </p:spTree>
    <p:extLst>
      <p:ext uri="{BB962C8B-B14F-4D97-AF65-F5344CB8AC3E}">
        <p14:creationId xmlns="" xmlns:p14="http://schemas.microsoft.com/office/powerpoint/2010/main" val="1585920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F227934E-6A60-4EF6-8741-89B2630D1B92}"/>
              </a:ext>
            </a:extLst>
          </p:cNvPr>
          <p:cNvSpPr>
            <a:spLocks noGrp="1" noChangeArrowheads="1"/>
          </p:cNvSpPr>
          <p:nvPr>
            <p:ph type="title"/>
          </p:nvPr>
        </p:nvSpPr>
        <p:spPr>
          <a:xfrm>
            <a:off x="1142976" y="0"/>
            <a:ext cx="5844779" cy="1143000"/>
          </a:xfrm>
        </p:spPr>
        <p:txBody>
          <a:bodyPr/>
          <a:lstStyle/>
          <a:p>
            <a:r>
              <a:rPr lang="en-AU" altLang="en-US" sz="3200" b="1" dirty="0">
                <a:solidFill>
                  <a:srgbClr val="FFFF00"/>
                </a:solidFill>
              </a:rPr>
              <a:t>Choosing a threshold: Review</a:t>
            </a:r>
            <a:r>
              <a:rPr lang="en-AU" altLang="en-US" sz="4000" b="1" dirty="0">
                <a:solidFill>
                  <a:srgbClr val="FFFF00"/>
                </a:solidFill>
              </a:rPr>
              <a:t> </a:t>
            </a:r>
          </a:p>
        </p:txBody>
      </p:sp>
      <p:sp>
        <p:nvSpPr>
          <p:cNvPr id="4099" name="Text Box 3">
            <a:extLst>
              <a:ext uri="{FF2B5EF4-FFF2-40B4-BE49-F238E27FC236}">
                <a16:creationId xmlns="" xmlns:a16="http://schemas.microsoft.com/office/drawing/2014/main" id="{68FE8E8E-A66C-468F-9C8B-F1C9AC443781}"/>
              </a:ext>
            </a:extLst>
          </p:cNvPr>
          <p:cNvSpPr txBox="1">
            <a:spLocks noChangeArrowheads="1"/>
          </p:cNvSpPr>
          <p:nvPr/>
        </p:nvSpPr>
        <p:spPr bwMode="auto">
          <a:xfrm>
            <a:off x="1485900" y="3657600"/>
            <a:ext cx="5290872"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solidFill>
                  <a:srgbClr val="800000"/>
                </a:solidFill>
                <a:latin typeface="Times New Roman" panose="02020603050405020304" pitchFamily="18" charset="0"/>
              </a:rPr>
              <a:t>Choosing a threshold is something of  a “black art”:</a:t>
            </a:r>
          </a:p>
        </p:txBody>
      </p:sp>
      <p:pic>
        <p:nvPicPr>
          <p:cNvPr id="4100" name="Picture 4">
            <a:extLst>
              <a:ext uri="{FF2B5EF4-FFF2-40B4-BE49-F238E27FC236}">
                <a16:creationId xmlns="" xmlns:a16="http://schemas.microsoft.com/office/drawing/2014/main" id="{51A0D575-8B4B-449A-9FAB-9380E731969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14800" y="4572002"/>
            <a:ext cx="3886200" cy="1763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101" name="Text Box 5">
            <a:extLst>
              <a:ext uri="{FF2B5EF4-FFF2-40B4-BE49-F238E27FC236}">
                <a16:creationId xmlns="" xmlns:a16="http://schemas.microsoft.com/office/drawing/2014/main" id="{6600E751-E832-49A6-ABFE-52A68D9905ED}"/>
              </a:ext>
            </a:extLst>
          </p:cNvPr>
          <p:cNvSpPr txBox="1">
            <a:spLocks noChangeArrowheads="1"/>
          </p:cNvSpPr>
          <p:nvPr/>
        </p:nvSpPr>
        <p:spPr bwMode="auto">
          <a:xfrm>
            <a:off x="1314451" y="4343400"/>
            <a:ext cx="2617961" cy="1754326"/>
          </a:xfrm>
          <a:prstGeom prst="rect">
            <a:avLst/>
          </a:prstGeom>
          <a:solidFill>
            <a:srgbClr val="FF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n=</a:t>
            </a:r>
            <a:r>
              <a:rPr lang="en-US" altLang="en-US" dirty="0" err="1"/>
              <a:t>imread</a:t>
            </a:r>
            <a:r>
              <a:rPr lang="en-US" altLang="en-US" dirty="0"/>
              <a:t>(‘nodules1.jpg’);</a:t>
            </a:r>
          </a:p>
          <a:p>
            <a:r>
              <a:rPr lang="en-US" altLang="en-US" dirty="0"/>
              <a:t>figure(1); </a:t>
            </a:r>
            <a:r>
              <a:rPr lang="en-US" altLang="en-US" dirty="0" err="1"/>
              <a:t>imshow</a:t>
            </a:r>
            <a:r>
              <a:rPr lang="en-US" altLang="en-US" dirty="0"/>
              <a:t>(n);</a:t>
            </a:r>
          </a:p>
          <a:p>
            <a:r>
              <a:rPr lang="en-US" altLang="en-US" dirty="0"/>
              <a:t>n1=im2bw(n,0.35);</a:t>
            </a:r>
          </a:p>
          <a:p>
            <a:r>
              <a:rPr lang="en-US" altLang="en-US" dirty="0"/>
              <a:t>n2=im2bw(n,0.75);</a:t>
            </a:r>
          </a:p>
          <a:p>
            <a:r>
              <a:rPr lang="en-US" altLang="en-US" dirty="0"/>
              <a:t>figure(2), </a:t>
            </a:r>
            <a:r>
              <a:rPr lang="en-US" altLang="en-US" dirty="0" err="1"/>
              <a:t>imshow</a:t>
            </a:r>
            <a:r>
              <a:rPr lang="en-US" altLang="en-US" dirty="0"/>
              <a:t>(n1);</a:t>
            </a:r>
          </a:p>
          <a:p>
            <a:r>
              <a:rPr lang="en-US" altLang="en-US" dirty="0"/>
              <a:t>figure(3), </a:t>
            </a:r>
            <a:r>
              <a:rPr lang="en-US" altLang="en-US" dirty="0" err="1"/>
              <a:t>imshow</a:t>
            </a:r>
            <a:r>
              <a:rPr lang="en-US" altLang="en-US" dirty="0"/>
              <a:t>(n2);</a:t>
            </a:r>
          </a:p>
        </p:txBody>
      </p:sp>
      <p:sp>
        <p:nvSpPr>
          <p:cNvPr id="4102" name="Line 6">
            <a:extLst>
              <a:ext uri="{FF2B5EF4-FFF2-40B4-BE49-F238E27FC236}">
                <a16:creationId xmlns="" xmlns:a16="http://schemas.microsoft.com/office/drawing/2014/main" id="{3FF0E7FC-2561-4199-9426-0931C58192C1}"/>
              </a:ext>
            </a:extLst>
          </p:cNvPr>
          <p:cNvSpPr>
            <a:spLocks noChangeShapeType="1"/>
          </p:cNvSpPr>
          <p:nvPr/>
        </p:nvSpPr>
        <p:spPr bwMode="auto">
          <a:xfrm>
            <a:off x="1314450" y="4343400"/>
            <a:ext cx="0" cy="2286000"/>
          </a:xfrm>
          <a:prstGeom prst="line">
            <a:avLst/>
          </a:prstGeom>
          <a:noFill/>
          <a:ln w="25400">
            <a:solidFill>
              <a:srgbClr val="00808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103" name="Line 7">
            <a:extLst>
              <a:ext uri="{FF2B5EF4-FFF2-40B4-BE49-F238E27FC236}">
                <a16:creationId xmlns="" xmlns:a16="http://schemas.microsoft.com/office/drawing/2014/main" id="{C639334E-5A25-4F3F-8D25-3E05CBD8BD5C}"/>
              </a:ext>
            </a:extLst>
          </p:cNvPr>
          <p:cNvSpPr>
            <a:spLocks noChangeShapeType="1"/>
          </p:cNvSpPr>
          <p:nvPr/>
        </p:nvSpPr>
        <p:spPr bwMode="auto">
          <a:xfrm>
            <a:off x="1314450" y="6629400"/>
            <a:ext cx="2743200" cy="0"/>
          </a:xfrm>
          <a:prstGeom prst="line">
            <a:avLst/>
          </a:prstGeom>
          <a:noFill/>
          <a:ln w="25400">
            <a:solidFill>
              <a:srgbClr val="00808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104" name="Line 8">
            <a:extLst>
              <a:ext uri="{FF2B5EF4-FFF2-40B4-BE49-F238E27FC236}">
                <a16:creationId xmlns="" xmlns:a16="http://schemas.microsoft.com/office/drawing/2014/main" id="{B84589F9-AC4D-4E26-BEE0-1FA62E05ACB9}"/>
              </a:ext>
            </a:extLst>
          </p:cNvPr>
          <p:cNvSpPr>
            <a:spLocks noChangeShapeType="1"/>
          </p:cNvSpPr>
          <p:nvPr/>
        </p:nvSpPr>
        <p:spPr bwMode="auto">
          <a:xfrm flipV="1">
            <a:off x="4057650" y="4343400"/>
            <a:ext cx="0" cy="2286000"/>
          </a:xfrm>
          <a:prstGeom prst="line">
            <a:avLst/>
          </a:prstGeom>
          <a:noFill/>
          <a:ln w="25400">
            <a:solidFill>
              <a:srgbClr val="00808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105" name="Line 9">
            <a:extLst>
              <a:ext uri="{FF2B5EF4-FFF2-40B4-BE49-F238E27FC236}">
                <a16:creationId xmlns="" xmlns:a16="http://schemas.microsoft.com/office/drawing/2014/main" id="{84AAE8B4-C6ED-4C49-900A-E387C7178697}"/>
              </a:ext>
            </a:extLst>
          </p:cNvPr>
          <p:cNvSpPr>
            <a:spLocks noChangeShapeType="1"/>
          </p:cNvSpPr>
          <p:nvPr/>
        </p:nvSpPr>
        <p:spPr bwMode="auto">
          <a:xfrm flipH="1">
            <a:off x="1314450" y="4343400"/>
            <a:ext cx="2743200" cy="0"/>
          </a:xfrm>
          <a:prstGeom prst="line">
            <a:avLst/>
          </a:prstGeom>
          <a:noFill/>
          <a:ln w="25400">
            <a:solidFill>
              <a:srgbClr val="00808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106" name="Rectangle 10">
            <a:extLst>
              <a:ext uri="{FF2B5EF4-FFF2-40B4-BE49-F238E27FC236}">
                <a16:creationId xmlns="" xmlns:a16="http://schemas.microsoft.com/office/drawing/2014/main" id="{0060CBA1-A596-40EB-A013-41A1ED9A1130}"/>
              </a:ext>
            </a:extLst>
          </p:cNvPr>
          <p:cNvSpPr>
            <a:spLocks noChangeArrowheads="1"/>
          </p:cNvSpPr>
          <p:nvPr/>
        </p:nvSpPr>
        <p:spPr bwMode="auto">
          <a:xfrm>
            <a:off x="571472" y="1071546"/>
            <a:ext cx="8429684" cy="242889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buClr>
                <a:schemeClr val="folHlink"/>
              </a:buClr>
              <a:buSzPct val="60000"/>
              <a:buFont typeface="Wingdings" panose="05000000000000000000" pitchFamily="2" charset="2"/>
              <a:buNone/>
            </a:pPr>
            <a:r>
              <a:rPr lang="en-AU" altLang="en-US" dirty="0">
                <a:solidFill>
                  <a:srgbClr val="008000"/>
                </a:solidFill>
                <a:latin typeface="Arial" panose="020B0604020202020204" pitchFamily="34" charset="0"/>
              </a:rPr>
              <a:t>Image </a:t>
            </a:r>
            <a:r>
              <a:rPr lang="en-AU" altLang="en-US" dirty="0" err="1">
                <a:solidFill>
                  <a:srgbClr val="008000"/>
                </a:solidFill>
                <a:latin typeface="Arial" panose="020B0604020202020204" pitchFamily="34" charset="0"/>
              </a:rPr>
              <a:t>thresholding</a:t>
            </a:r>
            <a:r>
              <a:rPr lang="en-AU" altLang="en-US" dirty="0">
                <a:solidFill>
                  <a:srgbClr val="008000"/>
                </a:solidFill>
                <a:latin typeface="Arial" panose="020B0604020202020204" pitchFamily="34" charset="0"/>
              </a:rPr>
              <a:t> classifies pixels into two categories</a:t>
            </a:r>
            <a:r>
              <a:rPr lang="en-AU" altLang="en-US" dirty="0" smtClean="0">
                <a:solidFill>
                  <a:srgbClr val="008000"/>
                </a:solidFill>
                <a:latin typeface="Arial" panose="020B0604020202020204" pitchFamily="34" charset="0"/>
              </a:rPr>
              <a:t>:</a:t>
            </a:r>
          </a:p>
          <a:p>
            <a:pPr>
              <a:lnSpc>
                <a:spcPct val="90000"/>
              </a:lnSpc>
              <a:buClr>
                <a:schemeClr val="folHlink"/>
              </a:buClr>
              <a:buSzPct val="60000"/>
              <a:buFont typeface="Wingdings" panose="05000000000000000000" pitchFamily="2" charset="2"/>
              <a:buNone/>
            </a:pPr>
            <a:endParaRPr lang="en-AU" altLang="en-US" dirty="0">
              <a:solidFill>
                <a:srgbClr val="008000"/>
              </a:solidFill>
              <a:latin typeface="Arial" panose="020B0604020202020204" pitchFamily="34" charset="0"/>
            </a:endParaRPr>
          </a:p>
          <a:p>
            <a:pPr>
              <a:lnSpc>
                <a:spcPct val="90000"/>
              </a:lnSpc>
              <a:buClr>
                <a:schemeClr val="folHlink"/>
              </a:buClr>
              <a:buSzPct val="60000"/>
              <a:buFont typeface="Wingdings" panose="05000000000000000000" pitchFamily="2" charset="2"/>
              <a:buNone/>
            </a:pPr>
            <a:r>
              <a:rPr lang="en-AU" altLang="en-US" dirty="0">
                <a:solidFill>
                  <a:srgbClr val="008000"/>
                </a:solidFill>
                <a:latin typeface="Arial" panose="020B0604020202020204" pitchFamily="34" charset="0"/>
              </a:rPr>
              <a:t>– Those to which some property measured from the image falls below a threshold, and those at which the property equals or exceeds a threshold.</a:t>
            </a:r>
          </a:p>
          <a:p>
            <a:pPr>
              <a:lnSpc>
                <a:spcPct val="90000"/>
              </a:lnSpc>
              <a:buClr>
                <a:schemeClr val="folHlink"/>
              </a:buClr>
              <a:buSzPct val="60000"/>
              <a:buFont typeface="Wingdings" panose="05000000000000000000" pitchFamily="2" charset="2"/>
              <a:buNone/>
            </a:pPr>
            <a:r>
              <a:rPr lang="en-AU" altLang="en-US" dirty="0">
                <a:solidFill>
                  <a:srgbClr val="008000"/>
                </a:solidFill>
                <a:latin typeface="Arial" panose="020B0604020202020204" pitchFamily="34" charset="0"/>
              </a:rPr>
              <a:t>– </a:t>
            </a:r>
            <a:r>
              <a:rPr lang="en-AU" altLang="en-US" dirty="0" err="1">
                <a:solidFill>
                  <a:srgbClr val="008000"/>
                </a:solidFill>
                <a:latin typeface="Arial" panose="020B0604020202020204" pitchFamily="34" charset="0"/>
              </a:rPr>
              <a:t>Thesholding</a:t>
            </a:r>
            <a:r>
              <a:rPr lang="en-AU" altLang="en-US" dirty="0">
                <a:solidFill>
                  <a:srgbClr val="008000"/>
                </a:solidFill>
                <a:latin typeface="Arial" panose="020B0604020202020204" pitchFamily="34" charset="0"/>
              </a:rPr>
              <a:t> creates a binary image </a:t>
            </a:r>
            <a:r>
              <a:rPr lang="en-AU" altLang="en-US" dirty="0">
                <a:solidFill>
                  <a:srgbClr val="008000"/>
                </a:solidFill>
                <a:latin typeface="Wingdings" panose="05000000000000000000" pitchFamily="2" charset="2"/>
              </a:rPr>
              <a:t>à </a:t>
            </a:r>
            <a:r>
              <a:rPr lang="en-AU" altLang="en-US" dirty="0" err="1">
                <a:solidFill>
                  <a:srgbClr val="008000"/>
                </a:solidFill>
                <a:latin typeface="Arial" panose="020B0604020202020204" pitchFamily="34" charset="0"/>
              </a:rPr>
              <a:t>binarization</a:t>
            </a:r>
            <a:endParaRPr lang="en-AU" altLang="en-US" dirty="0">
              <a:solidFill>
                <a:srgbClr val="008000"/>
              </a:solidFill>
              <a:latin typeface="Arial" panose="020B0604020202020204" pitchFamily="34" charset="0"/>
            </a:endParaRPr>
          </a:p>
          <a:p>
            <a:pPr>
              <a:lnSpc>
                <a:spcPct val="90000"/>
              </a:lnSpc>
              <a:buClr>
                <a:schemeClr val="folHlink"/>
              </a:buClr>
              <a:buSzPct val="60000"/>
              <a:buFont typeface="Wingdings" panose="05000000000000000000" pitchFamily="2" charset="2"/>
              <a:buNone/>
            </a:pPr>
            <a:r>
              <a:rPr lang="en-AU" altLang="en-US" dirty="0">
                <a:solidFill>
                  <a:srgbClr val="008000"/>
                </a:solidFill>
                <a:latin typeface="Arial" panose="020B0604020202020204" pitchFamily="34" charset="0"/>
              </a:rPr>
              <a:t>	e.g. perform cell counts in histological images</a:t>
            </a:r>
            <a:endParaRPr lang="en-AU" altLang="en-US" sz="2800" dirty="0">
              <a:solidFill>
                <a:srgbClr val="008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2000"/>
                                  </p:stCondLst>
                                  <p:childTnLst>
                                    <p:set>
                                      <p:cBhvr>
                                        <p:cTn id="6" dur="1" fill="hold">
                                          <p:stCondLst>
                                            <p:cond delay="0"/>
                                          </p:stCondLst>
                                        </p:cTn>
                                        <p:tgtEl>
                                          <p:spTgt spid="4106">
                                            <p:txEl>
                                              <p:pRg st="0" end="0"/>
                                            </p:txEl>
                                          </p:spTgt>
                                        </p:tgtEl>
                                        <p:attrNameLst>
                                          <p:attrName>style.visibility</p:attrName>
                                        </p:attrNameLst>
                                      </p:cBhvr>
                                      <p:to>
                                        <p:strVal val="visible"/>
                                      </p:to>
                                    </p:set>
                                    <p:animEffect transition="in" filter="wipe(down)">
                                      <p:cBhvr>
                                        <p:cTn id="7" dur="500"/>
                                        <p:tgtEl>
                                          <p:spTgt spid="4106">
                                            <p:txEl>
                                              <p:pRg st="0" end="0"/>
                                            </p:txEl>
                                          </p:spTgt>
                                        </p:tgtEl>
                                      </p:cBhvr>
                                    </p:animEffect>
                                  </p:childTnLst>
                                </p:cTn>
                              </p:par>
                            </p:childTnLst>
                          </p:cTn>
                        </p:par>
                        <p:par>
                          <p:cTn id="8" fill="hold" nodeType="afterGroup">
                            <p:stCondLst>
                              <p:cond delay="2500"/>
                            </p:stCondLst>
                            <p:childTnLst>
                              <p:par>
                                <p:cTn id="9" presetID="22" presetClass="entr" presetSubtype="4" fill="hold" grpId="0" nodeType="afterEffect">
                                  <p:stCondLst>
                                    <p:cond delay="2000"/>
                                  </p:stCondLst>
                                  <p:childTnLst>
                                    <p:set>
                                      <p:cBhvr>
                                        <p:cTn id="10" dur="1" fill="hold">
                                          <p:stCondLst>
                                            <p:cond delay="0"/>
                                          </p:stCondLst>
                                        </p:cTn>
                                        <p:tgtEl>
                                          <p:spTgt spid="4106">
                                            <p:txEl>
                                              <p:pRg st="2" end="2"/>
                                            </p:txEl>
                                          </p:spTgt>
                                        </p:tgtEl>
                                        <p:attrNameLst>
                                          <p:attrName>style.visibility</p:attrName>
                                        </p:attrNameLst>
                                      </p:cBhvr>
                                      <p:to>
                                        <p:strVal val="visible"/>
                                      </p:to>
                                    </p:set>
                                    <p:animEffect transition="in" filter="wipe(down)">
                                      <p:cBhvr>
                                        <p:cTn id="11" dur="500"/>
                                        <p:tgtEl>
                                          <p:spTgt spid="4106">
                                            <p:txEl>
                                              <p:pRg st="2" end="2"/>
                                            </p:txEl>
                                          </p:spTgt>
                                        </p:tgtEl>
                                      </p:cBhvr>
                                    </p:animEffect>
                                  </p:childTnLst>
                                </p:cTn>
                              </p:par>
                            </p:childTnLst>
                          </p:cTn>
                        </p:par>
                        <p:par>
                          <p:cTn id="12" fill="hold" nodeType="afterGroup">
                            <p:stCondLst>
                              <p:cond delay="5000"/>
                            </p:stCondLst>
                            <p:childTnLst>
                              <p:par>
                                <p:cTn id="13" presetID="22" presetClass="entr" presetSubtype="4" fill="hold" grpId="0" nodeType="afterEffect">
                                  <p:stCondLst>
                                    <p:cond delay="2000"/>
                                  </p:stCondLst>
                                  <p:childTnLst>
                                    <p:set>
                                      <p:cBhvr>
                                        <p:cTn id="14" dur="1" fill="hold">
                                          <p:stCondLst>
                                            <p:cond delay="0"/>
                                          </p:stCondLst>
                                        </p:cTn>
                                        <p:tgtEl>
                                          <p:spTgt spid="4106">
                                            <p:txEl>
                                              <p:pRg st="3" end="3"/>
                                            </p:txEl>
                                          </p:spTgt>
                                        </p:tgtEl>
                                        <p:attrNameLst>
                                          <p:attrName>style.visibility</p:attrName>
                                        </p:attrNameLst>
                                      </p:cBhvr>
                                      <p:to>
                                        <p:strVal val="visible"/>
                                      </p:to>
                                    </p:set>
                                    <p:animEffect transition="in" filter="wipe(down)">
                                      <p:cBhvr>
                                        <p:cTn id="15" dur="500"/>
                                        <p:tgtEl>
                                          <p:spTgt spid="4106">
                                            <p:txEl>
                                              <p:pRg st="3" end="3"/>
                                            </p:txEl>
                                          </p:spTgt>
                                        </p:tgtEl>
                                      </p:cBhvr>
                                    </p:animEffect>
                                  </p:childTnLst>
                                </p:cTn>
                              </p:par>
                            </p:childTnLst>
                          </p:cTn>
                        </p:par>
                        <p:par>
                          <p:cTn id="16" fill="hold" nodeType="afterGroup">
                            <p:stCondLst>
                              <p:cond delay="7500"/>
                            </p:stCondLst>
                            <p:childTnLst>
                              <p:par>
                                <p:cTn id="17" presetID="22" presetClass="entr" presetSubtype="4" fill="hold" grpId="0" nodeType="afterEffect">
                                  <p:stCondLst>
                                    <p:cond delay="2000"/>
                                  </p:stCondLst>
                                  <p:childTnLst>
                                    <p:set>
                                      <p:cBhvr>
                                        <p:cTn id="18" dur="1" fill="hold">
                                          <p:stCondLst>
                                            <p:cond delay="0"/>
                                          </p:stCondLst>
                                        </p:cTn>
                                        <p:tgtEl>
                                          <p:spTgt spid="4106">
                                            <p:txEl>
                                              <p:pRg st="4" end="4"/>
                                            </p:txEl>
                                          </p:spTgt>
                                        </p:tgtEl>
                                        <p:attrNameLst>
                                          <p:attrName>style.visibility</p:attrName>
                                        </p:attrNameLst>
                                      </p:cBhvr>
                                      <p:to>
                                        <p:strVal val="visible"/>
                                      </p:to>
                                    </p:set>
                                    <p:animEffect transition="in" filter="wipe(down)">
                                      <p:cBhvr>
                                        <p:cTn id="19" dur="500"/>
                                        <p:tgtEl>
                                          <p:spTgt spid="4106">
                                            <p:txEl>
                                              <p:pRg st="4" end="4"/>
                                            </p:txEl>
                                          </p:spTgt>
                                        </p:tgtEl>
                                      </p:cBhvr>
                                    </p:animEffect>
                                  </p:childTnLst>
                                </p:cTn>
                              </p:par>
                            </p:childTnLst>
                          </p:cTn>
                        </p:par>
                        <p:par>
                          <p:cTn id="20" fill="hold" nodeType="afterGroup">
                            <p:stCondLst>
                              <p:cond delay="10000"/>
                            </p:stCondLst>
                            <p:childTnLst>
                              <p:par>
                                <p:cTn id="21" presetID="2" presetClass="entr" presetSubtype="8" fill="hold" grpId="0" nodeType="afterEffect">
                                  <p:stCondLst>
                                    <p:cond delay="2000"/>
                                  </p:stCondLst>
                                  <p:childTnLst>
                                    <p:set>
                                      <p:cBhvr>
                                        <p:cTn id="22" dur="1" fill="hold">
                                          <p:stCondLst>
                                            <p:cond delay="0"/>
                                          </p:stCondLst>
                                        </p:cTn>
                                        <p:tgtEl>
                                          <p:spTgt spid="4099"/>
                                        </p:tgtEl>
                                        <p:attrNameLst>
                                          <p:attrName>style.visibility</p:attrName>
                                        </p:attrNameLst>
                                      </p:cBhvr>
                                      <p:to>
                                        <p:strVal val="visible"/>
                                      </p:to>
                                    </p:set>
                                    <p:anim calcmode="lin" valueType="num">
                                      <p:cBhvr additive="base">
                                        <p:cTn id="23" dur="500" fill="hold"/>
                                        <p:tgtEl>
                                          <p:spTgt spid="4099"/>
                                        </p:tgtEl>
                                        <p:attrNameLst>
                                          <p:attrName>ppt_x</p:attrName>
                                        </p:attrNameLst>
                                      </p:cBhvr>
                                      <p:tavLst>
                                        <p:tav tm="0">
                                          <p:val>
                                            <p:strVal val="0-#ppt_w/2"/>
                                          </p:val>
                                        </p:tav>
                                        <p:tav tm="100000">
                                          <p:val>
                                            <p:strVal val="#ppt_x"/>
                                          </p:val>
                                        </p:tav>
                                      </p:tavLst>
                                    </p:anim>
                                    <p:anim calcmode="lin" valueType="num">
                                      <p:cBhvr additive="base">
                                        <p:cTn id="24" dur="500" fill="hold"/>
                                        <p:tgtEl>
                                          <p:spTgt spid="4099"/>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2500"/>
                            </p:stCondLst>
                            <p:childTnLst>
                              <p:par>
                                <p:cTn id="26" presetID="2" presetClass="entr" presetSubtype="8" fill="hold" grpId="0" nodeType="afterEffect">
                                  <p:stCondLst>
                                    <p:cond delay="2000"/>
                                  </p:stCondLst>
                                  <p:childTnLst>
                                    <p:set>
                                      <p:cBhvr>
                                        <p:cTn id="27" dur="1" fill="hold">
                                          <p:stCondLst>
                                            <p:cond delay="0"/>
                                          </p:stCondLst>
                                        </p:cTn>
                                        <p:tgtEl>
                                          <p:spTgt spid="4101"/>
                                        </p:tgtEl>
                                        <p:attrNameLst>
                                          <p:attrName>style.visibility</p:attrName>
                                        </p:attrNameLst>
                                      </p:cBhvr>
                                      <p:to>
                                        <p:strVal val="visible"/>
                                      </p:to>
                                    </p:set>
                                    <p:anim calcmode="lin" valueType="num">
                                      <p:cBhvr additive="base">
                                        <p:cTn id="28" dur="500" fill="hold"/>
                                        <p:tgtEl>
                                          <p:spTgt spid="4101"/>
                                        </p:tgtEl>
                                        <p:attrNameLst>
                                          <p:attrName>ppt_x</p:attrName>
                                        </p:attrNameLst>
                                      </p:cBhvr>
                                      <p:tavLst>
                                        <p:tav tm="0">
                                          <p:val>
                                            <p:strVal val="0-#ppt_w/2"/>
                                          </p:val>
                                        </p:tav>
                                        <p:tav tm="100000">
                                          <p:val>
                                            <p:strVal val="#ppt_x"/>
                                          </p:val>
                                        </p:tav>
                                      </p:tavLst>
                                    </p:anim>
                                    <p:anim calcmode="lin" valueType="num">
                                      <p:cBhvr additive="base">
                                        <p:cTn id="29" dur="500" fill="hold"/>
                                        <p:tgtEl>
                                          <p:spTgt spid="4101"/>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0"/>
                            </p:stCondLst>
                            <p:childTnLst>
                              <p:par>
                                <p:cTn id="31" presetID="22" presetClass="entr" presetSubtype="1" fill="hold" nodeType="afterEffect">
                                  <p:stCondLst>
                                    <p:cond delay="0"/>
                                  </p:stCondLst>
                                  <p:childTnLst>
                                    <p:set>
                                      <p:cBhvr>
                                        <p:cTn id="32" dur="1" fill="hold">
                                          <p:stCondLst>
                                            <p:cond delay="0"/>
                                          </p:stCondLst>
                                        </p:cTn>
                                        <p:tgtEl>
                                          <p:spTgt spid="4102"/>
                                        </p:tgtEl>
                                        <p:attrNameLst>
                                          <p:attrName>style.visibility</p:attrName>
                                        </p:attrNameLst>
                                      </p:cBhvr>
                                      <p:to>
                                        <p:strVal val="visible"/>
                                      </p:to>
                                    </p:set>
                                    <p:animEffect transition="in" filter="wipe(up)">
                                      <p:cBhvr>
                                        <p:cTn id="33" dur="500"/>
                                        <p:tgtEl>
                                          <p:spTgt spid="4102"/>
                                        </p:tgtEl>
                                      </p:cBhvr>
                                    </p:animEffect>
                                  </p:childTnLst>
                                </p:cTn>
                              </p:par>
                            </p:childTnLst>
                          </p:cTn>
                        </p:par>
                        <p:par>
                          <p:cTn id="34" fill="hold" nodeType="afterGroup">
                            <p:stCondLst>
                              <p:cond delay="15500"/>
                            </p:stCondLst>
                            <p:childTnLst>
                              <p:par>
                                <p:cTn id="35" presetID="22" presetClass="entr" presetSubtype="8" fill="hold" nodeType="afterEffect">
                                  <p:stCondLst>
                                    <p:cond delay="0"/>
                                  </p:stCondLst>
                                  <p:childTnLst>
                                    <p:set>
                                      <p:cBhvr>
                                        <p:cTn id="36" dur="1" fill="hold">
                                          <p:stCondLst>
                                            <p:cond delay="0"/>
                                          </p:stCondLst>
                                        </p:cTn>
                                        <p:tgtEl>
                                          <p:spTgt spid="4103"/>
                                        </p:tgtEl>
                                        <p:attrNameLst>
                                          <p:attrName>style.visibility</p:attrName>
                                        </p:attrNameLst>
                                      </p:cBhvr>
                                      <p:to>
                                        <p:strVal val="visible"/>
                                      </p:to>
                                    </p:set>
                                    <p:animEffect transition="in" filter="wipe(left)">
                                      <p:cBhvr>
                                        <p:cTn id="37" dur="500"/>
                                        <p:tgtEl>
                                          <p:spTgt spid="4103"/>
                                        </p:tgtEl>
                                      </p:cBhvr>
                                    </p:animEffect>
                                  </p:childTnLst>
                                </p:cTn>
                              </p:par>
                            </p:childTnLst>
                          </p:cTn>
                        </p:par>
                        <p:par>
                          <p:cTn id="38" fill="hold" nodeType="afterGroup">
                            <p:stCondLst>
                              <p:cond delay="16000"/>
                            </p:stCondLst>
                            <p:childTnLst>
                              <p:par>
                                <p:cTn id="39" presetID="22" presetClass="entr" presetSubtype="4" fill="hold" nodeType="afterEffect">
                                  <p:stCondLst>
                                    <p:cond delay="0"/>
                                  </p:stCondLst>
                                  <p:childTnLst>
                                    <p:set>
                                      <p:cBhvr>
                                        <p:cTn id="40" dur="1" fill="hold">
                                          <p:stCondLst>
                                            <p:cond delay="0"/>
                                          </p:stCondLst>
                                        </p:cTn>
                                        <p:tgtEl>
                                          <p:spTgt spid="4104"/>
                                        </p:tgtEl>
                                        <p:attrNameLst>
                                          <p:attrName>style.visibility</p:attrName>
                                        </p:attrNameLst>
                                      </p:cBhvr>
                                      <p:to>
                                        <p:strVal val="visible"/>
                                      </p:to>
                                    </p:set>
                                    <p:animEffect transition="in" filter="wipe(down)">
                                      <p:cBhvr>
                                        <p:cTn id="41" dur="500"/>
                                        <p:tgtEl>
                                          <p:spTgt spid="4104"/>
                                        </p:tgtEl>
                                      </p:cBhvr>
                                    </p:animEffect>
                                  </p:childTnLst>
                                </p:cTn>
                              </p:par>
                            </p:childTnLst>
                          </p:cTn>
                        </p:par>
                        <p:par>
                          <p:cTn id="42" fill="hold" nodeType="afterGroup">
                            <p:stCondLst>
                              <p:cond delay="16500"/>
                            </p:stCondLst>
                            <p:childTnLst>
                              <p:par>
                                <p:cTn id="43" presetID="22" presetClass="entr" presetSubtype="2" fill="hold" nodeType="afterEffect">
                                  <p:stCondLst>
                                    <p:cond delay="0"/>
                                  </p:stCondLst>
                                  <p:childTnLst>
                                    <p:set>
                                      <p:cBhvr>
                                        <p:cTn id="44" dur="1" fill="hold">
                                          <p:stCondLst>
                                            <p:cond delay="0"/>
                                          </p:stCondLst>
                                        </p:cTn>
                                        <p:tgtEl>
                                          <p:spTgt spid="4105"/>
                                        </p:tgtEl>
                                        <p:attrNameLst>
                                          <p:attrName>style.visibility</p:attrName>
                                        </p:attrNameLst>
                                      </p:cBhvr>
                                      <p:to>
                                        <p:strVal val="visible"/>
                                      </p:to>
                                    </p:set>
                                    <p:animEffect transition="in" filter="wipe(right)">
                                      <p:cBhvr>
                                        <p:cTn id="45" dur="500"/>
                                        <p:tgtEl>
                                          <p:spTgt spid="4105"/>
                                        </p:tgtEl>
                                      </p:cBhvr>
                                    </p:animEffect>
                                  </p:childTnLst>
                                </p:cTn>
                              </p:par>
                            </p:childTnLst>
                          </p:cTn>
                        </p:par>
                        <p:par>
                          <p:cTn id="46" fill="hold" nodeType="afterGroup">
                            <p:stCondLst>
                              <p:cond delay="17000"/>
                            </p:stCondLst>
                            <p:childTnLst>
                              <p:par>
                                <p:cTn id="47" presetID="9" presetClass="entr" presetSubtype="0" fill="hold" nodeType="afterEffect">
                                  <p:stCondLst>
                                    <p:cond delay="2000"/>
                                  </p:stCondLst>
                                  <p:childTnLst>
                                    <p:set>
                                      <p:cBhvr>
                                        <p:cTn id="48" dur="1" fill="hold">
                                          <p:stCondLst>
                                            <p:cond delay="0"/>
                                          </p:stCondLst>
                                        </p:cTn>
                                        <p:tgtEl>
                                          <p:spTgt spid="4100"/>
                                        </p:tgtEl>
                                        <p:attrNameLst>
                                          <p:attrName>style.visibility</p:attrName>
                                        </p:attrNameLst>
                                      </p:cBhvr>
                                      <p:to>
                                        <p:strVal val="visible"/>
                                      </p:to>
                                    </p:set>
                                    <p:animEffect transition="in" filter="dissolve">
                                      <p:cBhvr>
                                        <p:cTn id="4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autoUpdateAnimBg="0"/>
      <p:bldP spid="4101" grpId="0" animBg="1" autoUpdateAnimBg="0"/>
      <p:bldP spid="4106" grpId="0" build="p" autoUpdateAnimBg="0" advAuto="200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8A7EA844-2AE0-49AA-96D0-72DB81A43F4F}"/>
              </a:ext>
            </a:extLst>
          </p:cNvPr>
          <p:cNvSpPr>
            <a:spLocks noGrp="1" noChangeArrowheads="1"/>
          </p:cNvSpPr>
          <p:nvPr>
            <p:ph type="title"/>
          </p:nvPr>
        </p:nvSpPr>
        <p:spPr>
          <a:xfrm>
            <a:off x="1182655" y="571500"/>
            <a:ext cx="5730479" cy="609600"/>
          </a:xfrm>
        </p:spPr>
        <p:txBody>
          <a:bodyPr/>
          <a:lstStyle/>
          <a:p>
            <a:r>
              <a:rPr lang="en-AU" altLang="en-US" sz="3200" b="1" dirty="0">
                <a:solidFill>
                  <a:srgbClr val="FFFF00"/>
                </a:solidFill>
              </a:rPr>
              <a:t>Optimal Thresholding</a:t>
            </a:r>
          </a:p>
        </p:txBody>
      </p:sp>
      <p:sp>
        <p:nvSpPr>
          <p:cNvPr id="10243" name="Rectangle 3">
            <a:extLst>
              <a:ext uri="{FF2B5EF4-FFF2-40B4-BE49-F238E27FC236}">
                <a16:creationId xmlns="" xmlns:a16="http://schemas.microsoft.com/office/drawing/2014/main" id="{37C65BCD-DF8F-47B8-B2D5-C654969C3D98}"/>
              </a:ext>
            </a:extLst>
          </p:cNvPr>
          <p:cNvSpPr>
            <a:spLocks noGrp="1" noChangeArrowheads="1"/>
          </p:cNvSpPr>
          <p:nvPr>
            <p:ph idx="1"/>
          </p:nvPr>
        </p:nvSpPr>
        <p:spPr>
          <a:xfrm>
            <a:off x="600658" y="1524000"/>
            <a:ext cx="6457950" cy="2286000"/>
          </a:xfrm>
        </p:spPr>
        <p:txBody>
          <a:bodyPr>
            <a:normAutofit lnSpcReduction="10000"/>
          </a:bodyPr>
          <a:lstStyle/>
          <a:p>
            <a:pPr>
              <a:buFont typeface="Wingdings" panose="05000000000000000000" pitchFamily="2" charset="2"/>
              <a:buNone/>
            </a:pPr>
            <a:r>
              <a:rPr lang="en-AU" altLang="en-US" sz="2400" dirty="0">
                <a:solidFill>
                  <a:srgbClr val="000000"/>
                </a:solidFill>
                <a:latin typeface="Arial" panose="020B0604020202020204" pitchFamily="34" charset="0"/>
              </a:rPr>
              <a:t>•   In </a:t>
            </a:r>
            <a:r>
              <a:rPr lang="en-AU" altLang="en-US" sz="2400" dirty="0">
                <a:solidFill>
                  <a:srgbClr val="FF0000"/>
                </a:solidFill>
                <a:latin typeface="Arial" panose="020B0604020202020204" pitchFamily="34" charset="0"/>
              </a:rPr>
              <a:t>optimal thresholding</a:t>
            </a:r>
            <a:r>
              <a:rPr lang="en-AU" altLang="en-US" sz="2400" dirty="0">
                <a:solidFill>
                  <a:srgbClr val="000000"/>
                </a:solidFill>
                <a:latin typeface="Arial" panose="020B0604020202020204" pitchFamily="34" charset="0"/>
              </a:rPr>
              <a:t>, a </a:t>
            </a:r>
            <a:r>
              <a:rPr lang="en-AU" altLang="en-US" sz="2400" dirty="0">
                <a:solidFill>
                  <a:srgbClr val="008000"/>
                </a:solidFill>
                <a:latin typeface="Arial" panose="020B0604020202020204" pitchFamily="34" charset="0"/>
              </a:rPr>
              <a:t>criterion function</a:t>
            </a:r>
            <a:r>
              <a:rPr lang="en-AU" altLang="en-US" sz="2400" dirty="0">
                <a:solidFill>
                  <a:srgbClr val="3333CD"/>
                </a:solidFill>
                <a:latin typeface="Arial" panose="020B0604020202020204" pitchFamily="34" charset="0"/>
              </a:rPr>
              <a:t> </a:t>
            </a:r>
            <a:r>
              <a:rPr lang="en-AU" altLang="en-US" sz="2400" dirty="0">
                <a:solidFill>
                  <a:srgbClr val="000000"/>
                </a:solidFill>
                <a:latin typeface="Arial" panose="020B0604020202020204" pitchFamily="34" charset="0"/>
              </a:rPr>
              <a:t>is devised that yields some measure of separation between regions.</a:t>
            </a:r>
          </a:p>
          <a:p>
            <a:pPr lvl="1">
              <a:buFont typeface="Wingdings" panose="05000000000000000000" pitchFamily="2" charset="2"/>
              <a:buNone/>
            </a:pPr>
            <a:r>
              <a:rPr lang="en-AU" altLang="en-US" sz="2400" dirty="0">
                <a:solidFill>
                  <a:srgbClr val="000000"/>
                </a:solidFill>
                <a:latin typeface="Arial" panose="020B0604020202020204" pitchFamily="34" charset="0"/>
              </a:rPr>
              <a:t>–  A criterion function is calculated for each intensity and that which maximizes this function is chosen as the threshold.</a:t>
            </a:r>
          </a:p>
        </p:txBody>
      </p:sp>
      <p:sp>
        <p:nvSpPr>
          <p:cNvPr id="10244" name="Text Box 4">
            <a:extLst>
              <a:ext uri="{FF2B5EF4-FFF2-40B4-BE49-F238E27FC236}">
                <a16:creationId xmlns="" xmlns:a16="http://schemas.microsoft.com/office/drawing/2014/main" id="{4E0B41D7-9111-4FDE-884E-A8606E42C619}"/>
              </a:ext>
            </a:extLst>
          </p:cNvPr>
          <p:cNvSpPr txBox="1">
            <a:spLocks noChangeArrowheads="1"/>
          </p:cNvSpPr>
          <p:nvPr/>
        </p:nvSpPr>
        <p:spPr bwMode="auto">
          <a:xfrm>
            <a:off x="698452" y="4125686"/>
            <a:ext cx="7230236"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AU" altLang="en-US" sz="2000" dirty="0">
                <a:solidFill>
                  <a:srgbClr val="000000"/>
                </a:solidFill>
                <a:latin typeface="Arial" panose="020B0604020202020204" pitchFamily="34" charset="0"/>
              </a:rPr>
              <a:t>  </a:t>
            </a:r>
            <a:r>
              <a:rPr lang="en-AU" altLang="en-US" dirty="0">
                <a:solidFill>
                  <a:srgbClr val="FF0000"/>
                </a:solidFill>
                <a:latin typeface="Arial" panose="020B0604020202020204" pitchFamily="34" charset="0"/>
              </a:rPr>
              <a:t>Otsu’s thresholding</a:t>
            </a:r>
            <a:r>
              <a:rPr lang="en-AU" altLang="en-US" sz="2000" dirty="0">
                <a:solidFill>
                  <a:srgbClr val="FF0000"/>
                </a:solidFill>
                <a:latin typeface="Arial" panose="020B0604020202020204" pitchFamily="34" charset="0"/>
              </a:rPr>
              <a:t>  </a:t>
            </a:r>
            <a:r>
              <a:rPr lang="en-AU" altLang="en-US" dirty="0">
                <a:latin typeface="Arial" panose="020B0604020202020204" pitchFamily="34" charset="0"/>
              </a:rPr>
              <a:t>chooses the threshold to </a:t>
            </a:r>
            <a:r>
              <a:rPr lang="en-AU" altLang="en-US" u="sng" dirty="0">
                <a:latin typeface="Arial" panose="020B0604020202020204" pitchFamily="34" charset="0"/>
              </a:rPr>
              <a:t>minimize the </a:t>
            </a:r>
          </a:p>
          <a:p>
            <a:r>
              <a:rPr lang="en-AU" altLang="en-US" u="sng" dirty="0">
                <a:latin typeface="Arial" panose="020B0604020202020204" pitchFamily="34" charset="0"/>
              </a:rPr>
              <a:t>intraclass  variance of the </a:t>
            </a:r>
            <a:r>
              <a:rPr lang="en-AU" altLang="en-US" u="sng" dirty="0" err="1">
                <a:latin typeface="Arial" panose="020B0604020202020204" pitchFamily="34" charset="0"/>
              </a:rPr>
              <a:t>thresholded</a:t>
            </a:r>
            <a:r>
              <a:rPr lang="en-AU" altLang="en-US" u="sng" dirty="0">
                <a:latin typeface="Arial" panose="020B0604020202020204" pitchFamily="34" charset="0"/>
              </a:rPr>
              <a:t> black and white pixels.</a:t>
            </a:r>
          </a:p>
          <a:p>
            <a:endParaRPr lang="en-AU" altLang="en-US" dirty="0">
              <a:latin typeface="Times New Roman" panose="02020603050405020304" pitchFamily="18" charset="0"/>
            </a:endParaRPr>
          </a:p>
          <a:p>
            <a:pPr lvl="1">
              <a:spcBef>
                <a:spcPct val="20000"/>
              </a:spcBef>
              <a:buFontTx/>
              <a:buChar char="—"/>
            </a:pPr>
            <a:r>
              <a:rPr lang="en-AU" altLang="en-US" sz="2000" dirty="0">
                <a:solidFill>
                  <a:srgbClr val="000000"/>
                </a:solidFill>
                <a:latin typeface="Arial" panose="020B0604020202020204" pitchFamily="34" charset="0"/>
              </a:rPr>
              <a:t>  Formulated as </a:t>
            </a:r>
            <a:r>
              <a:rPr lang="en-AU" altLang="en-US" sz="2000" i="1" dirty="0">
                <a:solidFill>
                  <a:srgbClr val="000000"/>
                </a:solidFill>
                <a:latin typeface="Arial" panose="020B0604020202020204" pitchFamily="34" charset="0"/>
              </a:rPr>
              <a:t>discriminant analysis</a:t>
            </a:r>
            <a:r>
              <a:rPr lang="en-AU" altLang="en-US" sz="2000" dirty="0">
                <a:solidFill>
                  <a:srgbClr val="000000"/>
                </a:solidFill>
                <a:latin typeface="Arial" panose="020B0604020202020204" pitchFamily="34" charset="0"/>
              </a:rPr>
              <a:t>: a particular criterion function</a:t>
            </a:r>
          </a:p>
          <a:p>
            <a:pPr lvl="1">
              <a:spcBef>
                <a:spcPct val="20000"/>
              </a:spcBef>
            </a:pPr>
            <a:r>
              <a:rPr lang="en-AU" altLang="en-US" sz="2000" dirty="0">
                <a:solidFill>
                  <a:srgbClr val="000000"/>
                </a:solidFill>
                <a:latin typeface="Arial" panose="020B0604020202020204" pitchFamily="34" charset="0"/>
              </a:rPr>
              <a:t>     is used as a measure of statistical separation.</a:t>
            </a:r>
          </a:p>
          <a:p>
            <a:pPr>
              <a:buFontTx/>
              <a:buChar char="•"/>
            </a:pPr>
            <a:endParaRPr lang="en-AU" altLang="en-US"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checkerboard(across)">
                                      <p:cBhvr>
                                        <p:cTn id="7" dur="500"/>
                                        <p:tgtEl>
                                          <p:spTgt spid="10243">
                                            <p:txEl>
                                              <p:pRg st="0" end="0"/>
                                            </p:txEl>
                                          </p:spTgt>
                                        </p:tgtEl>
                                      </p:cBhvr>
                                    </p:animEffect>
                                  </p:childTnLst>
                                </p:cTn>
                              </p:par>
                              <p:par>
                                <p:cTn id="8" presetID="5" presetClass="entr" presetSubtype="10" fill="hold" grpId="0" nodeType="withEffect">
                                  <p:stCondLst>
                                    <p:cond delay="200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checkerboard(across)">
                                      <p:cBhvr>
                                        <p:cTn id="10" dur="500"/>
                                        <p:tgtEl>
                                          <p:spTgt spid="10243">
                                            <p:txEl>
                                              <p:pRg st="1" end="1"/>
                                            </p:txEl>
                                          </p:spTgt>
                                        </p:tgtEl>
                                      </p:cBhvr>
                                    </p:animEffect>
                                  </p:childTnLst>
                                </p:cTn>
                              </p:par>
                            </p:childTnLst>
                          </p:cTn>
                        </p:par>
                        <p:par>
                          <p:cTn id="11" fill="hold" nodeType="afterGroup">
                            <p:stCondLst>
                              <p:cond delay="2500"/>
                            </p:stCondLst>
                            <p:childTnLst>
                              <p:par>
                                <p:cTn id="12" presetID="5" presetClass="entr" presetSubtype="10" fill="hold" grpId="0" nodeType="afterEffect">
                                  <p:stCondLst>
                                    <p:cond delay="2000"/>
                                  </p:stCondLst>
                                  <p:childTnLst>
                                    <p:set>
                                      <p:cBhvr>
                                        <p:cTn id="13" dur="1" fill="hold">
                                          <p:stCondLst>
                                            <p:cond delay="0"/>
                                          </p:stCondLst>
                                        </p:cTn>
                                        <p:tgtEl>
                                          <p:spTgt spid="10244"/>
                                        </p:tgtEl>
                                        <p:attrNameLst>
                                          <p:attrName>style.visibility</p:attrName>
                                        </p:attrNameLst>
                                      </p:cBhvr>
                                      <p:to>
                                        <p:strVal val="visible"/>
                                      </p:to>
                                    </p:set>
                                    <p:animEffect transition="in" filter="checkerboard(across)">
                                      <p:cBhvr>
                                        <p:cTn id="1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advAuto="2000"/>
      <p:bldP spid="1024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E260B6-A19D-46DD-B981-6926D6AF9D0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BC92E3EB-0142-4147-8996-D36271F78F43}"/>
              </a:ext>
            </a:extLst>
          </p:cNvPr>
          <p:cNvSpPr>
            <a:spLocks noGrp="1"/>
          </p:cNvSpPr>
          <p:nvPr>
            <p:ph idx="1"/>
          </p:nvPr>
        </p:nvSpPr>
        <p:spPr/>
        <p:txBody>
          <a:bodyPr/>
          <a:lstStyle/>
          <a:p>
            <a:r>
              <a:rPr lang="en-US" dirty="0"/>
              <a:t>Otsu method minimizes the overall within-class variance by minimizing the weighted sum of class variances</a:t>
            </a:r>
            <a:endParaRPr lang="en-IN" dirty="0"/>
          </a:p>
        </p:txBody>
      </p:sp>
    </p:spTree>
    <p:extLst>
      <p:ext uri="{BB962C8B-B14F-4D97-AF65-F5344CB8AC3E}">
        <p14:creationId xmlns="" xmlns:p14="http://schemas.microsoft.com/office/powerpoint/2010/main" val="3699403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4A144F53-03A4-43A7-9BCA-FB845D9D2D1D}"/>
              </a:ext>
            </a:extLst>
          </p:cNvPr>
          <p:cNvSpPr>
            <a:spLocks noGrp="1" noChangeArrowheads="1"/>
          </p:cNvSpPr>
          <p:nvPr>
            <p:ph type="title"/>
          </p:nvPr>
        </p:nvSpPr>
        <p:spPr>
          <a:xfrm>
            <a:off x="797768" y="457200"/>
            <a:ext cx="5257800" cy="838200"/>
          </a:xfrm>
        </p:spPr>
        <p:txBody>
          <a:bodyPr/>
          <a:lstStyle/>
          <a:p>
            <a:r>
              <a:rPr lang="en-US" altLang="en-US" sz="3200" b="1" dirty="0">
                <a:solidFill>
                  <a:srgbClr val="FF0000"/>
                </a:solidFill>
              </a:rPr>
              <a:t>Otsu’s Method</a:t>
            </a:r>
          </a:p>
        </p:txBody>
      </p:sp>
      <p:sp>
        <p:nvSpPr>
          <p:cNvPr id="19459" name="Rectangle 3">
            <a:extLst>
              <a:ext uri="{FF2B5EF4-FFF2-40B4-BE49-F238E27FC236}">
                <a16:creationId xmlns="" xmlns:a16="http://schemas.microsoft.com/office/drawing/2014/main" id="{995D49A1-B4CB-4D47-B53A-830F38F819DD}"/>
              </a:ext>
            </a:extLst>
          </p:cNvPr>
          <p:cNvSpPr>
            <a:spLocks noGrp="1" noChangeArrowheads="1"/>
          </p:cNvSpPr>
          <p:nvPr>
            <p:ph idx="1"/>
          </p:nvPr>
        </p:nvSpPr>
        <p:spPr>
          <a:xfrm>
            <a:off x="542925" y="1600200"/>
            <a:ext cx="6629400" cy="4800600"/>
          </a:xfrm>
          <a:solidFill>
            <a:schemeClr val="bg1"/>
          </a:solidFill>
        </p:spPr>
        <p:txBody>
          <a:bodyPr>
            <a:normAutofit fontScale="92500"/>
          </a:bodyPr>
          <a:lstStyle/>
          <a:p>
            <a:r>
              <a:rPr lang="en-US" altLang="en-US" sz="2400" dirty="0"/>
              <a:t>Otsu’s thresholding method is based on selecting the lowest point </a:t>
            </a:r>
            <a:r>
              <a:rPr lang="en-US" altLang="en-US" sz="2400" i="1" dirty="0">
                <a:solidFill>
                  <a:srgbClr val="00FF00"/>
                </a:solidFill>
              </a:rPr>
              <a:t>between</a:t>
            </a:r>
            <a:r>
              <a:rPr lang="en-US" altLang="en-US" sz="2400" dirty="0"/>
              <a:t> two </a:t>
            </a:r>
            <a:r>
              <a:rPr lang="en-US" altLang="en-US" sz="2400" i="1" dirty="0">
                <a:solidFill>
                  <a:srgbClr val="00FF00"/>
                </a:solidFill>
              </a:rPr>
              <a:t>classes</a:t>
            </a:r>
            <a:r>
              <a:rPr lang="en-US" altLang="en-US" sz="2400" dirty="0"/>
              <a:t> (peaks).</a:t>
            </a:r>
          </a:p>
          <a:p>
            <a:r>
              <a:rPr lang="en-US" altLang="en-US" sz="2400" dirty="0">
                <a:solidFill>
                  <a:srgbClr val="FF0000"/>
                </a:solidFill>
              </a:rPr>
              <a:t>Frequency and Mean value</a:t>
            </a:r>
            <a:r>
              <a:rPr lang="en-US" altLang="en-US" sz="2400" dirty="0">
                <a:solidFill>
                  <a:schemeClr val="hlink"/>
                </a:solidFill>
              </a:rPr>
              <a:t>:</a:t>
            </a:r>
          </a:p>
          <a:p>
            <a:pPr lvl="2">
              <a:lnSpc>
                <a:spcPct val="150000"/>
              </a:lnSpc>
            </a:pPr>
            <a:r>
              <a:rPr lang="en-US" altLang="en-US" dirty="0"/>
              <a:t>Frequency:    			      </a:t>
            </a:r>
            <a:r>
              <a:rPr lang="en-US" altLang="en-US" sz="2000" dirty="0"/>
              <a:t>N: total pixel number</a:t>
            </a:r>
          </a:p>
          <a:p>
            <a:pPr lvl="2">
              <a:lnSpc>
                <a:spcPct val="200000"/>
              </a:lnSpc>
            </a:pPr>
            <a:r>
              <a:rPr lang="en-US" altLang="en-US" dirty="0"/>
              <a:t>Mean: 		               </a:t>
            </a:r>
            <a:r>
              <a:rPr lang="en-US" altLang="en-US" sz="2000" b="1" dirty="0" err="1"/>
              <a:t>n</a:t>
            </a:r>
            <a:r>
              <a:rPr lang="en-US" altLang="en-US" sz="2000" b="1" baseline="-25000" dirty="0" err="1"/>
              <a:t>i</a:t>
            </a:r>
            <a:r>
              <a:rPr lang="en-US" altLang="en-US" sz="2000" b="1" dirty="0"/>
              <a:t>:</a:t>
            </a:r>
            <a:r>
              <a:rPr lang="en-US" altLang="en-US" dirty="0"/>
              <a:t> </a:t>
            </a:r>
            <a:r>
              <a:rPr lang="en-US" altLang="en-US" sz="2000" dirty="0"/>
              <a:t>number of pixels in level </a:t>
            </a:r>
            <a:r>
              <a:rPr lang="en-US" altLang="en-US" sz="2000" dirty="0" err="1"/>
              <a:t>i</a:t>
            </a:r>
            <a:endParaRPr lang="en-US" altLang="en-US" sz="2000" dirty="0"/>
          </a:p>
          <a:p>
            <a:r>
              <a:rPr lang="en-US" altLang="en-US" sz="2400" dirty="0">
                <a:solidFill>
                  <a:srgbClr val="FF0000"/>
                </a:solidFill>
              </a:rPr>
              <a:t>Analysis of variance</a:t>
            </a:r>
            <a:r>
              <a:rPr lang="en-US" altLang="en-US" dirty="0"/>
              <a:t> </a:t>
            </a:r>
            <a:r>
              <a:rPr lang="en-US" altLang="en-US" sz="2400" dirty="0"/>
              <a:t>(variance=standard deviation</a:t>
            </a:r>
            <a:r>
              <a:rPr lang="en-US" altLang="en-US" sz="2400" baseline="30000" dirty="0"/>
              <a:t>2</a:t>
            </a:r>
            <a:r>
              <a:rPr lang="en-US" altLang="en-US" sz="2400" dirty="0"/>
              <a:t>)</a:t>
            </a:r>
          </a:p>
          <a:p>
            <a:pPr lvl="2"/>
            <a:r>
              <a:rPr lang="en-US" altLang="en-US" dirty="0"/>
              <a:t>Total variance:</a:t>
            </a:r>
          </a:p>
        </p:txBody>
      </p:sp>
      <p:pic>
        <p:nvPicPr>
          <p:cNvPr id="19460" name="Picture 4">
            <a:extLst>
              <a:ext uri="{FF2B5EF4-FFF2-40B4-BE49-F238E27FC236}">
                <a16:creationId xmlns="" xmlns:a16="http://schemas.microsoft.com/office/drawing/2014/main" id="{1A3A7DD8-C2BE-4CA1-9A69-FC4B31E5956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500694" y="2500306"/>
            <a:ext cx="2114550" cy="668338"/>
          </a:xfrm>
          <a:prstGeom prst="rect">
            <a:avLst/>
          </a:prstGeom>
          <a:noFill/>
          <a:ln w="28575">
            <a:solidFill>
              <a:schemeClr val="accent1"/>
            </a:solidFill>
            <a:miter lim="800000"/>
            <a:headEnd/>
            <a:tailEnd/>
          </a:ln>
          <a:effectLst>
            <a:outerShdw dist="107763" dir="2700000" algn="ctr" rotWithShape="0">
              <a:schemeClr val="bg2"/>
            </a:outerShdw>
          </a:effectLst>
          <a:extLst>
            <a:ext uri="{909E8E84-426E-40DD-AFC4-6F175D3DCCD1}">
              <a14:hiddenFill xmlns="" xmlns:a14="http://schemas.microsoft.com/office/drawing/2010/main">
                <a:solidFill>
                  <a:schemeClr val="accent1"/>
                </a:solidFill>
              </a14:hiddenFill>
            </a:ext>
          </a:extLst>
        </p:spPr>
      </p:pic>
      <p:pic>
        <p:nvPicPr>
          <p:cNvPr id="19461" name="Picture 5">
            <a:extLst>
              <a:ext uri="{FF2B5EF4-FFF2-40B4-BE49-F238E27FC236}">
                <a16:creationId xmlns="" xmlns:a16="http://schemas.microsoft.com/office/drawing/2014/main" id="{B2F5EDC5-1791-4A73-88FA-D8935D9EC718}"/>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929322" y="3500438"/>
            <a:ext cx="1618862" cy="658813"/>
          </a:xfrm>
          <a:prstGeom prst="rect">
            <a:avLst/>
          </a:prstGeom>
          <a:noFill/>
          <a:ln w="28575">
            <a:solidFill>
              <a:schemeClr val="accent1"/>
            </a:solidFill>
            <a:miter lim="800000"/>
            <a:headEnd/>
            <a:tailEnd/>
          </a:ln>
          <a:effectLst>
            <a:outerShdw dist="107763" dir="2700000" algn="ctr" rotWithShape="0">
              <a:schemeClr val="bg2"/>
            </a:outerShdw>
          </a:effectLst>
          <a:extLst>
            <a:ext uri="{909E8E84-426E-40DD-AFC4-6F175D3DCCD1}">
              <a14:hiddenFill xmlns="" xmlns:a14="http://schemas.microsoft.com/office/drawing/2010/main">
                <a:solidFill>
                  <a:schemeClr val="accent1"/>
                </a:solidFill>
              </a14:hiddenFill>
            </a:ext>
          </a:extLst>
        </p:spPr>
      </p:pic>
      <p:pic>
        <p:nvPicPr>
          <p:cNvPr id="19462" name="Picture 6">
            <a:extLst>
              <a:ext uri="{FF2B5EF4-FFF2-40B4-BE49-F238E27FC236}">
                <a16:creationId xmlns="" xmlns:a16="http://schemas.microsoft.com/office/drawing/2014/main" id="{B2C2D900-B9A5-455B-B5B4-16AFACAB7331}"/>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572000" y="5429264"/>
            <a:ext cx="2114550" cy="909638"/>
          </a:xfrm>
          <a:prstGeom prst="rect">
            <a:avLst/>
          </a:prstGeom>
          <a:noFill/>
          <a:ln w="28575">
            <a:solidFill>
              <a:schemeClr val="accent1"/>
            </a:solidFill>
            <a:miter lim="800000"/>
            <a:headEnd/>
            <a:tailEnd/>
          </a:ln>
          <a:effectLst>
            <a:outerShdw dist="107763" dir="2700000" algn="ctr" rotWithShape="0">
              <a:schemeClr val="bg2"/>
            </a:outerShdw>
          </a:effectLst>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A8660F15-0C28-4E4F-8FAC-75663EC06236}"/>
              </a:ext>
            </a:extLst>
          </p:cNvPr>
          <p:cNvSpPr>
            <a:spLocks noGrp="1" noChangeArrowheads="1"/>
          </p:cNvSpPr>
          <p:nvPr>
            <p:ph type="title"/>
          </p:nvPr>
        </p:nvSpPr>
        <p:spPr/>
        <p:txBody>
          <a:bodyPr/>
          <a:lstStyle/>
          <a:p>
            <a:r>
              <a:rPr lang="en-US" altLang="en-US" sz="3200" b="1" dirty="0">
                <a:solidFill>
                  <a:srgbClr val="FFFF00"/>
                </a:solidFill>
              </a:rPr>
              <a:t>Otsu’s</a:t>
            </a:r>
            <a:r>
              <a:rPr lang="en-US" altLang="en-US" sz="3200" b="1" dirty="0"/>
              <a:t> </a:t>
            </a:r>
            <a:r>
              <a:rPr lang="en-US" altLang="en-US" sz="3200" b="1" dirty="0" smtClean="0"/>
              <a:t>Method</a:t>
            </a:r>
            <a:endParaRPr lang="en-US" altLang="en-US" sz="3200" b="1" dirty="0"/>
          </a:p>
        </p:txBody>
      </p:sp>
      <p:sp>
        <p:nvSpPr>
          <p:cNvPr id="20483" name="Rectangle 3">
            <a:extLst>
              <a:ext uri="{FF2B5EF4-FFF2-40B4-BE49-F238E27FC236}">
                <a16:creationId xmlns="" xmlns:a16="http://schemas.microsoft.com/office/drawing/2014/main" id="{276DAE40-8603-4A38-B178-7A17F1D24581}"/>
              </a:ext>
            </a:extLst>
          </p:cNvPr>
          <p:cNvSpPr>
            <a:spLocks noGrp="1" noChangeArrowheads="1"/>
          </p:cNvSpPr>
          <p:nvPr>
            <p:ph idx="1"/>
          </p:nvPr>
        </p:nvSpPr>
        <p:spPr>
          <a:xfrm>
            <a:off x="500034" y="1981200"/>
            <a:ext cx="8215370" cy="4114800"/>
          </a:xfrm>
        </p:spPr>
        <p:txBody>
          <a:bodyPr>
            <a:normAutofit fontScale="92500" lnSpcReduction="20000"/>
          </a:bodyPr>
          <a:lstStyle/>
          <a:p>
            <a:r>
              <a:rPr lang="en-US" altLang="en-US" sz="2800" i="1" dirty="0">
                <a:solidFill>
                  <a:srgbClr val="FF0000"/>
                </a:solidFill>
              </a:rPr>
              <a:t>between-classes</a:t>
            </a:r>
            <a:r>
              <a:rPr lang="en-US" altLang="en-US" sz="2800" dirty="0"/>
              <a:t> variance (</a:t>
            </a:r>
            <a:r>
              <a:rPr lang="en-US" altLang="en-US" sz="2800" dirty="0">
                <a:sym typeface="Symbol" panose="05050102010706020507" pitchFamily="18" charset="2"/>
              </a:rPr>
              <a:t></a:t>
            </a:r>
            <a:r>
              <a:rPr lang="en-US" altLang="en-US" sz="2800" baseline="-25000" dirty="0">
                <a:sym typeface="Symbol" panose="05050102010706020507" pitchFamily="18" charset="2"/>
              </a:rPr>
              <a:t>b</a:t>
            </a:r>
            <a:r>
              <a:rPr lang="en-US" altLang="en-US" sz="2800" baseline="30000" dirty="0">
                <a:sym typeface="Symbol" panose="05050102010706020507" pitchFamily="18" charset="2"/>
              </a:rPr>
              <a:t>2</a:t>
            </a:r>
            <a:r>
              <a:rPr lang="en-US" altLang="en-US" sz="2800" b="1" i="1" dirty="0">
                <a:sym typeface="Symbol" panose="05050102010706020507" pitchFamily="18" charset="2"/>
              </a:rPr>
              <a:t> </a:t>
            </a:r>
            <a:r>
              <a:rPr lang="en-US" altLang="en-US" sz="2800" dirty="0">
                <a:sym typeface="Symbol" panose="05050102010706020507" pitchFamily="18" charset="2"/>
              </a:rPr>
              <a:t>): </a:t>
            </a:r>
          </a:p>
          <a:p>
            <a:pPr>
              <a:buFont typeface="Wingdings" panose="05000000000000000000" pitchFamily="2" charset="2"/>
              <a:buNone/>
            </a:pPr>
            <a:r>
              <a:rPr lang="en-US" altLang="en-US" sz="2800" dirty="0"/>
              <a:t>	</a:t>
            </a:r>
            <a:r>
              <a:rPr lang="en-US" altLang="en-US" sz="2400" dirty="0"/>
              <a:t>The variation of the mean values for each class from the overall intensity mean of all pixels:</a:t>
            </a:r>
          </a:p>
          <a:p>
            <a:pPr>
              <a:buFont typeface="Wingdings" panose="05000000000000000000" pitchFamily="2" charset="2"/>
              <a:buNone/>
            </a:pPr>
            <a:r>
              <a:rPr lang="en-US" altLang="en-US" sz="2400" dirty="0">
                <a:latin typeface="NewsGothic" charset="0"/>
              </a:rPr>
              <a:t>			</a:t>
            </a:r>
            <a:r>
              <a:rPr lang="en-US" altLang="en-US" sz="2400" b="1" dirty="0">
                <a:latin typeface="NewsGothic" charset="0"/>
                <a:sym typeface="Symbol" panose="05050102010706020507" pitchFamily="18" charset="2"/>
              </a:rPr>
              <a:t></a:t>
            </a:r>
            <a:r>
              <a:rPr lang="en-US" altLang="en-US" sz="2400" b="1" baseline="-25000" dirty="0">
                <a:latin typeface="NewsGothic" charset="0"/>
                <a:sym typeface="Symbol" panose="05050102010706020507" pitchFamily="18" charset="2"/>
              </a:rPr>
              <a:t>b</a:t>
            </a:r>
            <a:r>
              <a:rPr lang="en-US" altLang="en-US" sz="2400" b="1" baseline="30000" dirty="0">
                <a:latin typeface="NewsGothic" charset="0"/>
                <a:sym typeface="Symbol" panose="05050102010706020507" pitchFamily="18" charset="2"/>
              </a:rPr>
              <a:t>2</a:t>
            </a:r>
            <a:r>
              <a:rPr lang="en-US" altLang="en-US" sz="2400" b="1" dirty="0">
                <a:latin typeface="NewsGothic" charset="0"/>
                <a:sym typeface="Symbol" panose="05050102010706020507" pitchFamily="18" charset="2"/>
              </a:rPr>
              <a:t>  =  </a:t>
            </a:r>
            <a:r>
              <a:rPr lang="en-US" altLang="en-US" sz="2400" b="1" baseline="-25000" dirty="0">
                <a:latin typeface="NewsGothic" charset="0"/>
                <a:sym typeface="Symbol" panose="05050102010706020507" pitchFamily="18" charset="2"/>
              </a:rPr>
              <a:t>0 </a:t>
            </a:r>
            <a:r>
              <a:rPr lang="en-US" altLang="en-US" sz="2400" b="1" dirty="0">
                <a:latin typeface="NewsGothic" charset="0"/>
                <a:sym typeface="Symbol" panose="05050102010706020507" pitchFamily="18" charset="2"/>
              </a:rPr>
              <a:t>(</a:t>
            </a:r>
            <a:r>
              <a:rPr lang="en-US" altLang="en-US" sz="2400" b="1" baseline="-25000" dirty="0">
                <a:latin typeface="NewsGothic" charset="0"/>
                <a:sym typeface="Symbol" panose="05050102010706020507" pitchFamily="18" charset="2"/>
              </a:rPr>
              <a:t>0</a:t>
            </a:r>
            <a:r>
              <a:rPr lang="en-US" altLang="en-US" sz="2400" b="1" dirty="0">
                <a:latin typeface="NewsGothic" charset="0"/>
                <a:sym typeface="Symbol" panose="05050102010706020507" pitchFamily="18" charset="2"/>
              </a:rPr>
              <a:t> - </a:t>
            </a:r>
            <a:r>
              <a:rPr lang="en-US" altLang="en-US" sz="2400" b="1" baseline="-25000" dirty="0">
                <a:latin typeface="NewsGothic" charset="0"/>
                <a:sym typeface="Symbol" panose="05050102010706020507" pitchFamily="18" charset="2"/>
              </a:rPr>
              <a:t>t</a:t>
            </a:r>
            <a:r>
              <a:rPr lang="en-US" altLang="en-US" sz="2400" b="1" dirty="0">
                <a:latin typeface="NewsGothic" charset="0"/>
                <a:sym typeface="Symbol" panose="05050102010706020507" pitchFamily="18" charset="2"/>
              </a:rPr>
              <a:t> ) </a:t>
            </a:r>
            <a:r>
              <a:rPr lang="en-US" altLang="en-US" sz="2400" b="1" baseline="30000" dirty="0">
                <a:latin typeface="NewsGothic" charset="0"/>
                <a:sym typeface="Symbol" panose="05050102010706020507" pitchFamily="18" charset="2"/>
              </a:rPr>
              <a:t>2</a:t>
            </a:r>
            <a:r>
              <a:rPr lang="en-US" altLang="en-US" sz="2400" b="1" baseline="-25000" dirty="0">
                <a:latin typeface="NewsGothic" charset="0"/>
                <a:sym typeface="Symbol" panose="05050102010706020507" pitchFamily="18" charset="2"/>
              </a:rPr>
              <a:t> </a:t>
            </a:r>
            <a:r>
              <a:rPr lang="en-US" altLang="en-US" sz="2400" b="1" dirty="0">
                <a:latin typeface="NewsGothic" charset="0"/>
                <a:sym typeface="Symbol" panose="05050102010706020507" pitchFamily="18" charset="2"/>
              </a:rPr>
              <a:t>+ </a:t>
            </a:r>
            <a:r>
              <a:rPr lang="en-US" altLang="en-US" sz="2400" b="1" baseline="-25000" dirty="0">
                <a:latin typeface="NewsGothic" charset="0"/>
                <a:sym typeface="Symbol" panose="05050102010706020507" pitchFamily="18" charset="2"/>
              </a:rPr>
              <a:t>1</a:t>
            </a:r>
            <a:r>
              <a:rPr lang="en-US" altLang="en-US" sz="2400" b="1" dirty="0">
                <a:latin typeface="NewsGothic" charset="0"/>
                <a:sym typeface="Symbol" panose="05050102010706020507" pitchFamily="18" charset="2"/>
              </a:rPr>
              <a:t>(</a:t>
            </a:r>
            <a:r>
              <a:rPr lang="en-US" altLang="en-US" sz="2400" b="1" baseline="-25000" dirty="0">
                <a:latin typeface="NewsGothic" charset="0"/>
                <a:sym typeface="Symbol" panose="05050102010706020507" pitchFamily="18" charset="2"/>
              </a:rPr>
              <a:t>1</a:t>
            </a:r>
            <a:r>
              <a:rPr lang="en-US" altLang="en-US" sz="2400" b="1" dirty="0">
                <a:latin typeface="NewsGothic" charset="0"/>
                <a:sym typeface="Symbol" panose="05050102010706020507" pitchFamily="18" charset="2"/>
              </a:rPr>
              <a:t> - </a:t>
            </a:r>
            <a:r>
              <a:rPr lang="en-US" altLang="en-US" sz="2400" b="1" baseline="-25000" dirty="0">
                <a:latin typeface="NewsGothic" charset="0"/>
                <a:sym typeface="Symbol" panose="05050102010706020507" pitchFamily="18" charset="2"/>
              </a:rPr>
              <a:t>t</a:t>
            </a:r>
            <a:r>
              <a:rPr lang="en-US" altLang="en-US" sz="2400" b="1" dirty="0">
                <a:latin typeface="NewsGothic" charset="0"/>
                <a:sym typeface="Symbol" panose="05050102010706020507" pitchFamily="18" charset="2"/>
              </a:rPr>
              <a:t> ) </a:t>
            </a:r>
            <a:r>
              <a:rPr lang="en-US" altLang="en-US" sz="2400" b="1" baseline="30000" dirty="0">
                <a:latin typeface="NewsGothic" charset="0"/>
                <a:sym typeface="Symbol" panose="05050102010706020507" pitchFamily="18" charset="2"/>
              </a:rPr>
              <a:t>2</a:t>
            </a:r>
            <a:r>
              <a:rPr lang="en-US" altLang="en-US" sz="2400" b="1" dirty="0">
                <a:latin typeface="NewsGothic" charset="0"/>
                <a:sym typeface="Symbol" panose="05050102010706020507" pitchFamily="18" charset="2"/>
              </a:rPr>
              <a:t>,</a:t>
            </a:r>
            <a:endParaRPr lang="en-US" altLang="en-US" sz="2400" b="1" baseline="30000" dirty="0">
              <a:latin typeface="NewsGothic" charset="0"/>
              <a:sym typeface="Symbol" panose="05050102010706020507" pitchFamily="18" charset="2"/>
            </a:endParaRPr>
          </a:p>
          <a:p>
            <a:pPr>
              <a:buFont typeface="Wingdings" panose="05000000000000000000" pitchFamily="2" charset="2"/>
              <a:buNone/>
            </a:pPr>
            <a:r>
              <a:rPr lang="en-US" altLang="en-US" sz="2400" dirty="0"/>
              <a:t>	Substituting</a:t>
            </a:r>
            <a:r>
              <a:rPr lang="en-US" altLang="en-US" sz="2400" dirty="0">
                <a:latin typeface="NewsGothic" charset="0"/>
              </a:rPr>
              <a:t> </a:t>
            </a:r>
            <a:r>
              <a:rPr lang="en-US" altLang="en-US" sz="2400" b="1" dirty="0">
                <a:latin typeface="NewsGothic" charset="0"/>
                <a:sym typeface="Symbol" panose="05050102010706020507" pitchFamily="18" charset="2"/>
              </a:rPr>
              <a:t></a:t>
            </a:r>
            <a:r>
              <a:rPr lang="en-US" altLang="en-US" sz="2400" b="1" baseline="-25000" dirty="0">
                <a:latin typeface="NewsGothic" charset="0"/>
                <a:sym typeface="Symbol" panose="05050102010706020507" pitchFamily="18" charset="2"/>
              </a:rPr>
              <a:t>t</a:t>
            </a:r>
            <a:r>
              <a:rPr lang="en-US" altLang="en-US" sz="2400" b="1" dirty="0">
                <a:latin typeface="NewsGothic" charset="0"/>
                <a:sym typeface="Symbol" panose="05050102010706020507" pitchFamily="18" charset="2"/>
              </a:rPr>
              <a:t> = </a:t>
            </a:r>
            <a:r>
              <a:rPr lang="en-US" altLang="en-US" sz="2400" b="1" baseline="-25000" dirty="0">
                <a:latin typeface="NewsGothic" charset="0"/>
                <a:sym typeface="Symbol" panose="05050102010706020507" pitchFamily="18" charset="2"/>
              </a:rPr>
              <a:t>0 </a:t>
            </a:r>
            <a:r>
              <a:rPr lang="en-US" altLang="en-US" sz="2400" b="1" dirty="0">
                <a:latin typeface="NewsGothic" charset="0"/>
                <a:sym typeface="Symbol" panose="05050102010706020507" pitchFamily="18" charset="2"/>
              </a:rPr>
              <a:t></a:t>
            </a:r>
            <a:r>
              <a:rPr lang="en-US" altLang="en-US" sz="2400" b="1" baseline="-25000" dirty="0">
                <a:latin typeface="NewsGothic" charset="0"/>
                <a:sym typeface="Symbol" panose="05050102010706020507" pitchFamily="18" charset="2"/>
              </a:rPr>
              <a:t>0 </a:t>
            </a:r>
            <a:r>
              <a:rPr lang="en-US" altLang="en-US" sz="2400" b="1" dirty="0">
                <a:latin typeface="NewsGothic" charset="0"/>
                <a:sym typeface="Symbol" panose="05050102010706020507" pitchFamily="18" charset="2"/>
              </a:rPr>
              <a:t>+ </a:t>
            </a:r>
            <a:r>
              <a:rPr lang="en-US" altLang="en-US" sz="2400" b="1" baseline="-25000" dirty="0">
                <a:latin typeface="NewsGothic" charset="0"/>
                <a:sym typeface="Symbol" panose="05050102010706020507" pitchFamily="18" charset="2"/>
              </a:rPr>
              <a:t>1</a:t>
            </a:r>
            <a:r>
              <a:rPr lang="en-US" altLang="en-US" sz="2400" b="1" dirty="0">
                <a:latin typeface="NewsGothic" charset="0"/>
                <a:sym typeface="Symbol" panose="05050102010706020507" pitchFamily="18" charset="2"/>
              </a:rPr>
              <a:t></a:t>
            </a:r>
            <a:r>
              <a:rPr lang="en-US" altLang="en-US" sz="2400" b="1" baseline="-25000" dirty="0">
                <a:latin typeface="NewsGothic" charset="0"/>
                <a:sym typeface="Symbol" panose="05050102010706020507" pitchFamily="18" charset="2"/>
              </a:rPr>
              <a:t>1</a:t>
            </a:r>
            <a:r>
              <a:rPr lang="en-US" altLang="en-US" sz="2400" b="1" dirty="0">
                <a:latin typeface="NewsGothic" charset="0"/>
                <a:sym typeface="Symbol" panose="05050102010706020507" pitchFamily="18" charset="2"/>
              </a:rPr>
              <a:t>, </a:t>
            </a:r>
            <a:r>
              <a:rPr lang="en-US" altLang="en-US" sz="2400" dirty="0">
                <a:sym typeface="Symbol" panose="05050102010706020507" pitchFamily="18" charset="2"/>
              </a:rPr>
              <a:t>we get:</a:t>
            </a:r>
            <a:endParaRPr lang="en-US" altLang="en-US" sz="2400" dirty="0"/>
          </a:p>
          <a:p>
            <a:pPr>
              <a:buFont typeface="Wingdings" panose="05000000000000000000" pitchFamily="2" charset="2"/>
              <a:buNone/>
            </a:pPr>
            <a:r>
              <a:rPr lang="en-US" altLang="en-US" sz="2400" b="1" i="1" dirty="0">
                <a:latin typeface="NewsGothic" charset="0"/>
                <a:sym typeface="Symbol" panose="05050102010706020507" pitchFamily="18" charset="2"/>
              </a:rPr>
              <a:t>			</a:t>
            </a:r>
            <a:r>
              <a:rPr lang="en-US" altLang="en-US" sz="2400" b="1" dirty="0">
                <a:latin typeface="NewsGothic" charset="0"/>
                <a:sym typeface="Symbol" panose="05050102010706020507" pitchFamily="18" charset="2"/>
              </a:rPr>
              <a:t></a:t>
            </a:r>
            <a:r>
              <a:rPr lang="en-US" altLang="en-US" sz="2400" b="1" baseline="-25000" dirty="0">
                <a:latin typeface="NewsGothic" charset="0"/>
                <a:sym typeface="Symbol" panose="05050102010706020507" pitchFamily="18" charset="2"/>
              </a:rPr>
              <a:t>b</a:t>
            </a:r>
            <a:r>
              <a:rPr lang="en-US" altLang="en-US" sz="2400" b="1" baseline="30000" dirty="0">
                <a:latin typeface="NewsGothic" charset="0"/>
                <a:sym typeface="Symbol" panose="05050102010706020507" pitchFamily="18" charset="2"/>
              </a:rPr>
              <a:t>2</a:t>
            </a:r>
            <a:r>
              <a:rPr lang="en-US" altLang="en-US" sz="2400" b="1" dirty="0">
                <a:latin typeface="NewsGothic" charset="0"/>
                <a:sym typeface="Symbol" panose="05050102010706020507" pitchFamily="18" charset="2"/>
              </a:rPr>
              <a:t>  =  </a:t>
            </a:r>
            <a:r>
              <a:rPr lang="en-US" altLang="en-US" sz="2400" b="1" baseline="-25000" dirty="0">
                <a:latin typeface="NewsGothic" charset="0"/>
                <a:sym typeface="Symbol" panose="05050102010706020507" pitchFamily="18" charset="2"/>
              </a:rPr>
              <a:t>0</a:t>
            </a:r>
            <a:r>
              <a:rPr lang="en-US" altLang="en-US" sz="2400" b="1" dirty="0">
                <a:latin typeface="NewsGothic" charset="0"/>
                <a:sym typeface="Symbol" panose="05050102010706020507" pitchFamily="18" charset="2"/>
              </a:rPr>
              <a:t></a:t>
            </a:r>
            <a:r>
              <a:rPr lang="en-US" altLang="en-US" sz="2400" b="1" baseline="-25000" dirty="0">
                <a:latin typeface="NewsGothic" charset="0"/>
                <a:sym typeface="Symbol" panose="05050102010706020507" pitchFamily="18" charset="2"/>
              </a:rPr>
              <a:t>1</a:t>
            </a:r>
            <a:r>
              <a:rPr lang="en-US" altLang="en-US" sz="2400" b="1" dirty="0">
                <a:latin typeface="NewsGothic" charset="0"/>
                <a:sym typeface="Symbol" panose="05050102010706020507" pitchFamily="18" charset="2"/>
              </a:rPr>
              <a:t>(</a:t>
            </a:r>
            <a:r>
              <a:rPr lang="en-US" altLang="en-US" sz="2400" b="1" baseline="-25000" dirty="0">
                <a:latin typeface="NewsGothic" charset="0"/>
                <a:sym typeface="Symbol" panose="05050102010706020507" pitchFamily="18" charset="2"/>
              </a:rPr>
              <a:t>1</a:t>
            </a:r>
            <a:r>
              <a:rPr lang="en-US" altLang="en-US" sz="2400" b="1" dirty="0">
                <a:latin typeface="NewsGothic" charset="0"/>
                <a:sym typeface="Symbol" panose="05050102010706020507" pitchFamily="18" charset="2"/>
              </a:rPr>
              <a:t> - </a:t>
            </a:r>
            <a:r>
              <a:rPr lang="en-US" altLang="en-US" sz="2400" b="1" baseline="-25000" dirty="0">
                <a:latin typeface="NewsGothic" charset="0"/>
                <a:sym typeface="Symbol" panose="05050102010706020507" pitchFamily="18" charset="2"/>
              </a:rPr>
              <a:t>0</a:t>
            </a:r>
            <a:r>
              <a:rPr lang="en-US" altLang="en-US" sz="2400" b="1" dirty="0">
                <a:latin typeface="NewsGothic" charset="0"/>
                <a:sym typeface="Symbol" panose="05050102010706020507" pitchFamily="18" charset="2"/>
              </a:rPr>
              <a:t> )</a:t>
            </a:r>
            <a:r>
              <a:rPr lang="en-US" altLang="en-US" sz="2400" b="1" baseline="30000" dirty="0">
                <a:latin typeface="NewsGothic" charset="0"/>
                <a:sym typeface="Symbol" panose="05050102010706020507" pitchFamily="18" charset="2"/>
              </a:rPr>
              <a:t>2</a:t>
            </a:r>
          </a:p>
          <a:p>
            <a:pPr>
              <a:buFont typeface="Wingdings" panose="05000000000000000000" pitchFamily="2" charset="2"/>
              <a:buNone/>
            </a:pPr>
            <a:endParaRPr lang="en-US" altLang="en-US" sz="2400" dirty="0">
              <a:latin typeface="NewsGothic" charset="0"/>
            </a:endParaRPr>
          </a:p>
          <a:p>
            <a:pPr lvl="1">
              <a:buFont typeface="Wingdings" panose="05000000000000000000" pitchFamily="2" charset="2"/>
              <a:buNone/>
            </a:pPr>
            <a:r>
              <a:rPr lang="en-US" altLang="en-US" sz="2400" b="1" dirty="0">
                <a:sym typeface="Symbol" panose="05050102010706020507" pitchFamily="18" charset="2"/>
              </a:rPr>
              <a:t></a:t>
            </a:r>
            <a:r>
              <a:rPr lang="en-US" altLang="en-US" sz="2400" b="1" baseline="-25000" dirty="0">
                <a:sym typeface="Symbol" panose="05050102010706020507" pitchFamily="18" charset="2"/>
              </a:rPr>
              <a:t>0, </a:t>
            </a:r>
            <a:r>
              <a:rPr lang="en-US" altLang="en-US" sz="2400" b="1" dirty="0">
                <a:sym typeface="Symbol" panose="05050102010706020507" pitchFamily="18" charset="2"/>
              </a:rPr>
              <a:t></a:t>
            </a:r>
            <a:r>
              <a:rPr lang="en-US" altLang="en-US" sz="2400" b="1" baseline="-25000" dirty="0">
                <a:sym typeface="Symbol" panose="05050102010706020507" pitchFamily="18" charset="2"/>
              </a:rPr>
              <a:t>1, </a:t>
            </a:r>
            <a:r>
              <a:rPr lang="en-US" altLang="en-US" sz="2400" b="1" dirty="0">
                <a:sym typeface="Symbol" panose="05050102010706020507" pitchFamily="18" charset="2"/>
              </a:rPr>
              <a:t></a:t>
            </a:r>
            <a:r>
              <a:rPr lang="en-US" altLang="en-US" sz="2400" b="1" baseline="-25000" dirty="0">
                <a:sym typeface="Symbol" panose="05050102010706020507" pitchFamily="18" charset="2"/>
              </a:rPr>
              <a:t>0, </a:t>
            </a:r>
            <a:r>
              <a:rPr lang="en-US" altLang="en-US" sz="2400" b="1" dirty="0">
                <a:sym typeface="Symbol" panose="05050102010706020507" pitchFamily="18" charset="2"/>
              </a:rPr>
              <a:t></a:t>
            </a:r>
            <a:r>
              <a:rPr lang="en-US" altLang="en-US" sz="2400" b="1" baseline="-25000" dirty="0">
                <a:sym typeface="Symbol" panose="05050102010706020507" pitchFamily="18" charset="2"/>
              </a:rPr>
              <a:t>1 </a:t>
            </a:r>
            <a:r>
              <a:rPr lang="en-US" altLang="en-US" sz="2400" dirty="0">
                <a:sym typeface="Symbol" panose="05050102010706020507" pitchFamily="18" charset="2"/>
              </a:rPr>
              <a:t>stands for the</a:t>
            </a:r>
            <a:r>
              <a:rPr lang="en-US" altLang="en-US" sz="2400" b="1" baseline="-25000" dirty="0">
                <a:sym typeface="Symbol" panose="05050102010706020507" pitchFamily="18" charset="2"/>
              </a:rPr>
              <a:t> </a:t>
            </a:r>
            <a:r>
              <a:rPr lang="en-US" altLang="en-US" sz="2400" dirty="0">
                <a:sym typeface="Symbol" panose="05050102010706020507" pitchFamily="18" charset="2"/>
              </a:rPr>
              <a:t>frequencies and mean</a:t>
            </a:r>
          </a:p>
          <a:p>
            <a:pPr lvl="1">
              <a:buFont typeface="Wingdings" panose="05000000000000000000" pitchFamily="2" charset="2"/>
              <a:buNone/>
            </a:pPr>
            <a:r>
              <a:rPr lang="en-US" altLang="en-US" sz="2400" dirty="0">
                <a:sym typeface="Symbol" panose="05050102010706020507" pitchFamily="18" charset="2"/>
              </a:rPr>
              <a:t>values of two classes, respectively</a:t>
            </a:r>
            <a:r>
              <a:rPr lang="en-US" altLang="en-US" sz="2400" dirty="0" smtClean="0">
                <a:sym typeface="Symbol" panose="05050102010706020507" pitchFamily="18" charset="2"/>
              </a:rPr>
              <a:t>.</a:t>
            </a:r>
          </a:p>
          <a:p>
            <a:pPr lvl="1">
              <a:buFont typeface="Wingdings" panose="05000000000000000000" pitchFamily="2" charset="2"/>
              <a:buNone/>
            </a:pPr>
            <a:endParaRPr lang="en-US" altLang="en-US" sz="2400" dirty="0" smtClean="0">
              <a:sym typeface="Symbol" panose="05050102010706020507" pitchFamily="18" charset="2"/>
            </a:endParaRPr>
          </a:p>
          <a:p>
            <a:pPr lvl="1">
              <a:buNone/>
            </a:pPr>
            <a:r>
              <a:rPr lang="en-US" altLang="en-US" sz="2400" dirty="0" smtClean="0"/>
              <a:t>The between classes variance is the </a:t>
            </a:r>
            <a:r>
              <a:rPr lang="en-US" altLang="en-US" sz="2400" dirty="0" err="1" smtClean="0"/>
              <a:t>separability</a:t>
            </a:r>
            <a:r>
              <a:rPr lang="en-US" altLang="en-US" sz="2400" dirty="0" smtClean="0"/>
              <a:t> measure for the two classes</a:t>
            </a:r>
          </a:p>
          <a:p>
            <a:pPr lvl="1">
              <a:buFont typeface="Wingdings" panose="05000000000000000000" pitchFamily="2" charset="2"/>
              <a:buNone/>
            </a:pPr>
            <a:endParaRPr lang="en-US" altLang="en-US" sz="2400" dirty="0">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t>Image Segmentation</a:t>
            </a:r>
            <a:endParaRPr lang="en-IN" dirty="0"/>
          </a:p>
        </p:txBody>
      </p:sp>
      <p:sp>
        <p:nvSpPr>
          <p:cNvPr id="3" name="Content Placeholder 2"/>
          <p:cNvSpPr>
            <a:spLocks noGrp="1"/>
          </p:cNvSpPr>
          <p:nvPr>
            <p:ph idx="1"/>
          </p:nvPr>
        </p:nvSpPr>
        <p:spPr>
          <a:xfrm>
            <a:off x="285720" y="1600200"/>
            <a:ext cx="8572560" cy="4900634"/>
          </a:xfrm>
        </p:spPr>
        <p:txBody>
          <a:bodyPr>
            <a:normAutofit lnSpcReduction="10000"/>
          </a:bodyPr>
          <a:lstStyle/>
          <a:p>
            <a:pPr algn="just"/>
            <a:r>
              <a:rPr lang="en-IN" b="1" dirty="0"/>
              <a:t>Segmentation refers to the process of </a:t>
            </a:r>
            <a:r>
              <a:rPr lang="en-IN" dirty="0"/>
              <a:t>partitioning a image into multiple regions.</a:t>
            </a:r>
          </a:p>
          <a:p>
            <a:pPr algn="just"/>
            <a:endParaRPr lang="en-IN" dirty="0"/>
          </a:p>
          <a:p>
            <a:pPr algn="just"/>
            <a:r>
              <a:rPr lang="en-IN" dirty="0"/>
              <a:t>Regions:- A group of connected pixels with similar properties.</a:t>
            </a:r>
          </a:p>
          <a:p>
            <a:pPr algn="just"/>
            <a:endParaRPr lang="en-IN" dirty="0"/>
          </a:p>
          <a:p>
            <a:pPr algn="just"/>
            <a:r>
              <a:rPr lang="en-IN" dirty="0"/>
              <a:t>Regions are used to interpret images. </a:t>
            </a:r>
          </a:p>
          <a:p>
            <a:pPr algn="just"/>
            <a:endParaRPr lang="en-IN" dirty="0"/>
          </a:p>
          <a:p>
            <a:pPr algn="just"/>
            <a:r>
              <a:rPr lang="en-IN" dirty="0"/>
              <a:t>A region may correspond to a particular object, or different parts of an object.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CA5ADF98-FD6C-455F-97C8-770BA9D95E55}"/>
              </a:ext>
            </a:extLst>
          </p:cNvPr>
          <p:cNvSpPr>
            <a:spLocks noGrp="1" noChangeArrowheads="1"/>
          </p:cNvSpPr>
          <p:nvPr>
            <p:ph type="title"/>
          </p:nvPr>
        </p:nvSpPr>
        <p:spPr>
          <a:xfrm>
            <a:off x="1214414" y="617538"/>
            <a:ext cx="6155555" cy="1143000"/>
          </a:xfrm>
        </p:spPr>
        <p:txBody>
          <a:bodyPr/>
          <a:lstStyle/>
          <a:p>
            <a:r>
              <a:rPr lang="en-US" altLang="en-US" sz="3200" b="1" dirty="0">
                <a:solidFill>
                  <a:srgbClr val="FFFF00"/>
                </a:solidFill>
              </a:rPr>
              <a:t>Otsu’s Method</a:t>
            </a:r>
          </a:p>
        </p:txBody>
      </p:sp>
      <p:sp>
        <p:nvSpPr>
          <p:cNvPr id="21507" name="Rectangle 3">
            <a:extLst>
              <a:ext uri="{FF2B5EF4-FFF2-40B4-BE49-F238E27FC236}">
                <a16:creationId xmlns="" xmlns:a16="http://schemas.microsoft.com/office/drawing/2014/main" id="{034756AF-01B1-465F-8409-C612D6F8332A}"/>
              </a:ext>
            </a:extLst>
          </p:cNvPr>
          <p:cNvSpPr>
            <a:spLocks noGrp="1" noChangeArrowheads="1"/>
          </p:cNvSpPr>
          <p:nvPr>
            <p:ph idx="1"/>
          </p:nvPr>
        </p:nvSpPr>
        <p:spPr>
          <a:xfrm>
            <a:off x="1371600" y="2057400"/>
            <a:ext cx="6286500" cy="4191000"/>
          </a:xfrm>
          <a:noFill/>
          <a:ln/>
          <a:extLst>
            <a:ext uri="{91240B29-F687-4F45-9708-019B960494DF}">
              <a14:hiddenLine xmlns="" xmlns:a14="http://schemas.microsoft.com/office/drawing/2010/main" w="12700">
                <a:solidFill>
                  <a:schemeClr val="tx1"/>
                </a:solidFill>
                <a:miter lim="800000"/>
                <a:headEnd/>
                <a:tailEnd/>
              </a14:hiddenLine>
            </a:ext>
          </a:extLst>
        </p:spPr>
        <p:txBody>
          <a:bodyPr vert="horz" lIns="90487" tIns="44450" rIns="90487" bIns="44450" rtlCol="0">
            <a:normAutofit/>
          </a:bodyPr>
          <a:lstStyle/>
          <a:p>
            <a:r>
              <a:rPr lang="en-US" altLang="en-US" sz="2800" dirty="0"/>
              <a:t>The criterion function involves </a:t>
            </a:r>
            <a:r>
              <a:rPr lang="en-US" altLang="en-US" sz="2800" i="1" dirty="0">
                <a:solidFill>
                  <a:srgbClr val="FF0000"/>
                </a:solidFill>
              </a:rPr>
              <a:t>between-classes</a:t>
            </a:r>
            <a:r>
              <a:rPr lang="en-US" altLang="en-US" sz="2800" dirty="0"/>
              <a:t> variance to the total variance is defined as:</a:t>
            </a:r>
          </a:p>
          <a:p>
            <a:pPr lvl="1">
              <a:buFont typeface="Wingdings" panose="05000000000000000000" pitchFamily="2" charset="2"/>
              <a:buNone/>
            </a:pPr>
            <a:r>
              <a:rPr lang="en-US" altLang="en-US" b="1" dirty="0">
                <a:latin typeface="NewsGothic" charset="0"/>
                <a:sym typeface="Symbol" panose="05050102010706020507" pitchFamily="18" charset="2"/>
              </a:rPr>
              <a:t>			</a:t>
            </a:r>
            <a:r>
              <a:rPr lang="en-US" altLang="en-US" sz="3600" b="1" dirty="0">
                <a:latin typeface="NewsGothic" charset="0"/>
                <a:sym typeface="Symbol" panose="05050102010706020507" pitchFamily="18" charset="2"/>
              </a:rPr>
              <a:t> = </a:t>
            </a:r>
            <a:r>
              <a:rPr lang="en-US" altLang="en-US" sz="3600" b="1" baseline="-25000" dirty="0">
                <a:latin typeface="NewsGothic" charset="0"/>
                <a:sym typeface="Symbol" panose="05050102010706020507" pitchFamily="18" charset="2"/>
              </a:rPr>
              <a:t>b</a:t>
            </a:r>
            <a:r>
              <a:rPr lang="en-US" altLang="en-US" sz="3600" b="1" baseline="30000" dirty="0">
                <a:latin typeface="NewsGothic" charset="0"/>
                <a:sym typeface="Symbol" panose="05050102010706020507" pitchFamily="18" charset="2"/>
              </a:rPr>
              <a:t>2</a:t>
            </a:r>
            <a:r>
              <a:rPr lang="en-US" altLang="en-US" sz="3600" b="1" dirty="0">
                <a:latin typeface="NewsGothic" charset="0"/>
                <a:sym typeface="Symbol" panose="05050102010706020507" pitchFamily="18" charset="2"/>
              </a:rPr>
              <a:t> / </a:t>
            </a:r>
            <a:r>
              <a:rPr lang="en-US" altLang="en-US" sz="3600" b="1" baseline="-25000" dirty="0">
                <a:latin typeface="NewsGothic" charset="0"/>
                <a:sym typeface="Symbol" panose="05050102010706020507" pitchFamily="18" charset="2"/>
              </a:rPr>
              <a:t>t</a:t>
            </a:r>
            <a:r>
              <a:rPr lang="en-US" altLang="en-US" sz="3600" b="1" baseline="30000" dirty="0">
                <a:latin typeface="NewsGothic" charset="0"/>
                <a:sym typeface="Symbol" panose="05050102010706020507" pitchFamily="18" charset="2"/>
              </a:rPr>
              <a:t>2</a:t>
            </a:r>
            <a:r>
              <a:rPr lang="en-US" altLang="en-US" sz="3600" b="1" i="1" dirty="0">
                <a:latin typeface="NewsGothic" charset="0"/>
                <a:sym typeface="Symbol" panose="05050102010706020507" pitchFamily="18" charset="2"/>
              </a:rPr>
              <a:t>   </a:t>
            </a:r>
            <a:r>
              <a:rPr lang="en-US" altLang="en-US" b="1" i="1" dirty="0">
                <a:latin typeface="NewsGothic" charset="0"/>
                <a:sym typeface="Symbol" panose="05050102010706020507" pitchFamily="18" charset="2"/>
              </a:rPr>
              <a:t>	</a:t>
            </a:r>
            <a:endParaRPr lang="en-US" altLang="en-US" baseline="30000" dirty="0">
              <a:latin typeface="NewsGothic" charset="0"/>
            </a:endParaRPr>
          </a:p>
          <a:p>
            <a:r>
              <a:rPr lang="en-US" altLang="en-US" sz="2800" dirty="0">
                <a:cs typeface="Arial" panose="020B0604020202020204" pitchFamily="34" charset="0"/>
                <a:sym typeface="Symbol" panose="05050102010706020507" pitchFamily="18" charset="2"/>
              </a:rPr>
              <a:t>All possible thresholds are evaluated in this way, and the one that </a:t>
            </a:r>
            <a:r>
              <a:rPr lang="en-US" altLang="en-US" sz="2800" u="sng" dirty="0">
                <a:cs typeface="Arial" panose="020B0604020202020204" pitchFamily="34" charset="0"/>
                <a:sym typeface="Symbol" panose="05050102010706020507" pitchFamily="18" charset="2"/>
              </a:rPr>
              <a:t>maximizes</a:t>
            </a:r>
            <a:r>
              <a:rPr lang="en-US" altLang="en-US" sz="2800" dirty="0">
                <a:cs typeface="Arial" panose="020B0604020202020204" pitchFamily="34" charset="0"/>
                <a:sym typeface="Symbol" panose="05050102010706020507" pitchFamily="18" charset="2"/>
              </a:rPr>
              <a:t> </a:t>
            </a:r>
            <a:r>
              <a:rPr lang="en-US" altLang="en-US" sz="2800" b="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is chosen as the optimal threshold</a:t>
            </a:r>
            <a:r>
              <a:rPr lang="en-US" altLang="en-US" dirty="0">
                <a:latin typeface="Arial" panose="020B0604020202020204" pitchFamily="34" charset="0"/>
                <a:cs typeface="Arial" panose="020B0604020202020204" pitchFamily="34" charset="0"/>
                <a:sym typeface="Symbol" panose="05050102010706020507" pitchFamily="18" charset="2"/>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01859F0B-57F2-43BF-B719-9B05A5113739}"/>
              </a:ext>
            </a:extLst>
          </p:cNvPr>
          <p:cNvSpPr>
            <a:spLocks noGrp="1" noChangeArrowheads="1"/>
          </p:cNvSpPr>
          <p:nvPr>
            <p:ph type="title"/>
          </p:nvPr>
        </p:nvSpPr>
        <p:spPr>
          <a:xfrm>
            <a:off x="1428750" y="381000"/>
            <a:ext cx="5886450" cy="762000"/>
          </a:xfrm>
        </p:spPr>
        <p:txBody>
          <a:bodyPr>
            <a:normAutofit fontScale="90000"/>
          </a:bodyPr>
          <a:lstStyle/>
          <a:p>
            <a:r>
              <a:rPr lang="en-AU" altLang="en-US" b="1">
                <a:solidFill>
                  <a:schemeClr val="folHlink"/>
                </a:solidFill>
                <a:latin typeface="Arial" panose="020B0604020202020204" pitchFamily="34" charset="0"/>
              </a:rPr>
              <a:t>Matlab function for Otsu’s  method</a:t>
            </a:r>
          </a:p>
        </p:txBody>
      </p:sp>
      <p:sp>
        <p:nvSpPr>
          <p:cNvPr id="14339" name="Rectangle 3">
            <a:extLst>
              <a:ext uri="{FF2B5EF4-FFF2-40B4-BE49-F238E27FC236}">
                <a16:creationId xmlns="" xmlns:a16="http://schemas.microsoft.com/office/drawing/2014/main" id="{2DEBDE05-60D6-460E-9E6A-EB80DE207B32}"/>
              </a:ext>
            </a:extLst>
          </p:cNvPr>
          <p:cNvSpPr>
            <a:spLocks noChangeArrowheads="1"/>
          </p:cNvSpPr>
          <p:nvPr/>
        </p:nvSpPr>
        <p:spPr bwMode="auto">
          <a:xfrm>
            <a:off x="1428750" y="3810002"/>
            <a:ext cx="3829050" cy="1892826"/>
          </a:xfrm>
          <a:prstGeom prst="rect">
            <a:avLst/>
          </a:prstGeom>
          <a:solidFill>
            <a:srgbClr val="FF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b="1" dirty="0">
                <a:latin typeface="Times New Roman" panose="02020603050405020304" pitchFamily="18" charset="0"/>
              </a:rPr>
              <a:t>&gt;&gt;</a:t>
            </a:r>
            <a:r>
              <a:rPr lang="en-AU" altLang="en-US" b="1" dirty="0">
                <a:latin typeface="Courier New" panose="02070309020205020404" pitchFamily="49" charset="0"/>
              </a:rPr>
              <a:t>n=</a:t>
            </a:r>
            <a:r>
              <a:rPr lang="en-AU" altLang="en-US" b="1" dirty="0" err="1">
                <a:latin typeface="Courier New" panose="02070309020205020404" pitchFamily="49" charset="0"/>
              </a:rPr>
              <a:t>imread</a:t>
            </a:r>
            <a:r>
              <a:rPr lang="en-AU" altLang="en-US" b="1" dirty="0">
                <a:latin typeface="Courier New" panose="02070309020205020404" pitchFamily="49" charset="0"/>
              </a:rPr>
              <a:t>('nodules1.tif');</a:t>
            </a:r>
          </a:p>
          <a:p>
            <a:pPr>
              <a:spcBef>
                <a:spcPct val="50000"/>
              </a:spcBef>
            </a:pPr>
            <a:r>
              <a:rPr lang="en-AU" altLang="en-US" b="1" dirty="0">
                <a:latin typeface="Times New Roman" panose="02020603050405020304" pitchFamily="18" charset="0"/>
              </a:rPr>
              <a:t>&gt;&gt; </a:t>
            </a:r>
            <a:r>
              <a:rPr lang="en-AU" altLang="en-US" b="1" dirty="0" err="1">
                <a:latin typeface="Courier New" panose="02070309020205020404" pitchFamily="49" charset="0"/>
              </a:rPr>
              <a:t>tn</a:t>
            </a:r>
            <a:r>
              <a:rPr lang="en-AU" altLang="en-US" b="1" dirty="0">
                <a:latin typeface="Courier New" panose="02070309020205020404" pitchFamily="49" charset="0"/>
              </a:rPr>
              <a:t>=</a:t>
            </a:r>
            <a:r>
              <a:rPr lang="en-AU" altLang="en-US" b="1" dirty="0" err="1">
                <a:latin typeface="Courier New" panose="02070309020205020404" pitchFamily="49" charset="0"/>
              </a:rPr>
              <a:t>graythresh</a:t>
            </a:r>
            <a:r>
              <a:rPr lang="en-AU" altLang="en-US" b="1" dirty="0">
                <a:latin typeface="Courier New" panose="02070309020205020404" pitchFamily="49" charset="0"/>
              </a:rPr>
              <a:t>(n)</a:t>
            </a:r>
          </a:p>
          <a:p>
            <a:pPr>
              <a:spcBef>
                <a:spcPct val="50000"/>
              </a:spcBef>
            </a:pPr>
            <a:r>
              <a:rPr lang="en-AU" altLang="en-US" b="1" dirty="0" err="1">
                <a:latin typeface="Times New Roman" panose="02020603050405020304" pitchFamily="18" charset="0"/>
              </a:rPr>
              <a:t>tn</a:t>
            </a:r>
            <a:r>
              <a:rPr lang="en-AU" altLang="en-US" b="1" dirty="0">
                <a:latin typeface="Times New Roman" panose="02020603050405020304" pitchFamily="18" charset="0"/>
              </a:rPr>
              <a:t> = 0.5804</a:t>
            </a:r>
          </a:p>
          <a:p>
            <a:pPr>
              <a:spcBef>
                <a:spcPct val="50000"/>
              </a:spcBef>
            </a:pPr>
            <a:r>
              <a:rPr lang="en-AU" altLang="en-US" b="1" dirty="0">
                <a:latin typeface="Times New Roman" panose="02020603050405020304" pitchFamily="18" charset="0"/>
              </a:rPr>
              <a:t>&gt;&gt; </a:t>
            </a:r>
            <a:r>
              <a:rPr lang="en-AU" altLang="en-US" b="1" dirty="0" err="1">
                <a:latin typeface="Courier New" panose="02070309020205020404" pitchFamily="49" charset="0"/>
              </a:rPr>
              <a:t>imshow</a:t>
            </a:r>
            <a:r>
              <a:rPr lang="en-AU" altLang="en-US" b="1" dirty="0">
                <a:latin typeface="Courier New" panose="02070309020205020404" pitchFamily="49" charset="0"/>
              </a:rPr>
              <a:t>(im2bw(</a:t>
            </a:r>
            <a:r>
              <a:rPr lang="en-AU" altLang="en-US" b="1" dirty="0" err="1">
                <a:latin typeface="Courier New" panose="02070309020205020404" pitchFamily="49" charset="0"/>
              </a:rPr>
              <a:t>n,tn</a:t>
            </a:r>
            <a:r>
              <a:rPr lang="en-AU" altLang="en-US" b="1" dirty="0">
                <a:latin typeface="Courier New" panose="02070309020205020404" pitchFamily="49" charset="0"/>
              </a:rPr>
              <a:t>))</a:t>
            </a:r>
          </a:p>
        </p:txBody>
      </p:sp>
      <p:pic>
        <p:nvPicPr>
          <p:cNvPr id="14340" name="Picture 4">
            <a:extLst>
              <a:ext uri="{FF2B5EF4-FFF2-40B4-BE49-F238E27FC236}">
                <a16:creationId xmlns="" xmlns:a16="http://schemas.microsoft.com/office/drawing/2014/main" id="{883762EA-DB97-4A2D-8ACE-CAAA80CF4B8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86450" y="1295402"/>
            <a:ext cx="1738313" cy="2486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341" name="Picture 5">
            <a:extLst>
              <a:ext uri="{FF2B5EF4-FFF2-40B4-BE49-F238E27FC236}">
                <a16:creationId xmlns="" xmlns:a16="http://schemas.microsoft.com/office/drawing/2014/main" id="{2CC7B961-E0AF-4534-ACB3-311864E1D47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829300" y="4038600"/>
            <a:ext cx="1768079"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342" name="Text Box 6">
            <a:extLst>
              <a:ext uri="{FF2B5EF4-FFF2-40B4-BE49-F238E27FC236}">
                <a16:creationId xmlns="" xmlns:a16="http://schemas.microsoft.com/office/drawing/2014/main" id="{AAFA9F39-7150-4A34-8B87-E0470BB78247}"/>
              </a:ext>
            </a:extLst>
          </p:cNvPr>
          <p:cNvSpPr txBox="1">
            <a:spLocks noChangeArrowheads="1"/>
          </p:cNvSpPr>
          <p:nvPr/>
        </p:nvSpPr>
        <p:spPr bwMode="auto">
          <a:xfrm>
            <a:off x="1371600" y="1600202"/>
            <a:ext cx="4286430" cy="1200329"/>
          </a:xfrm>
          <a:prstGeom prst="rect">
            <a:avLst/>
          </a:prstGeom>
          <a:solidFill>
            <a:srgbClr val="FF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a:latin typeface="Times New Roman" panose="02020603050405020304" pitchFamily="18" charset="0"/>
              </a:rPr>
              <a:t>function level = graythresh(I)</a:t>
            </a:r>
          </a:p>
          <a:p>
            <a:r>
              <a:rPr lang="en-AU" altLang="en-US">
                <a:latin typeface="Times New Roman" panose="02020603050405020304" pitchFamily="18" charset="0"/>
              </a:rPr>
              <a:t>GRAYTHRESH Compute global  threshold </a:t>
            </a:r>
          </a:p>
          <a:p>
            <a:r>
              <a:rPr lang="en-AU" altLang="en-US">
                <a:latin typeface="Times New Roman" panose="02020603050405020304" pitchFamily="18" charset="0"/>
              </a:rPr>
              <a:t>using Otsu's method. Level is a normalized</a:t>
            </a:r>
          </a:p>
          <a:p>
            <a:r>
              <a:rPr lang="en-AU" altLang="en-US">
                <a:latin typeface="Times New Roman" panose="02020603050405020304" pitchFamily="18" charset="0"/>
              </a:rPr>
              <a:t>intensity value that lies in the range [0,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14342"/>
                                        </p:tgtEl>
                                        <p:attrNameLst>
                                          <p:attrName>style.visibility</p:attrName>
                                        </p:attrNameLst>
                                      </p:cBhvr>
                                      <p:to>
                                        <p:strVal val="visible"/>
                                      </p:to>
                                    </p:set>
                                    <p:animEffect transition="in" filter="dissolve">
                                      <p:cBhvr>
                                        <p:cTn id="7" dur="500"/>
                                        <p:tgtEl>
                                          <p:spTgt spid="14342"/>
                                        </p:tgtEl>
                                      </p:cBhvr>
                                    </p:animEffect>
                                  </p:childTnLst>
                                </p:cTn>
                              </p:par>
                            </p:childTnLst>
                          </p:cTn>
                        </p:par>
                        <p:par>
                          <p:cTn id="8" fill="hold" nodeType="afterGroup">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14339"/>
                                        </p:tgtEl>
                                        <p:attrNameLst>
                                          <p:attrName>style.visibility</p:attrName>
                                        </p:attrNameLst>
                                      </p:cBhvr>
                                      <p:to>
                                        <p:strVal val="visible"/>
                                      </p:to>
                                    </p:set>
                                    <p:animEffect transition="in" filter="dissolve">
                                      <p:cBhvr>
                                        <p:cTn id="11" dur="500"/>
                                        <p:tgtEl>
                                          <p:spTgt spid="14339"/>
                                        </p:tgtEl>
                                      </p:cBhvr>
                                    </p:animEffect>
                                  </p:childTnLst>
                                </p:cTn>
                              </p:par>
                            </p:childTnLst>
                          </p:cTn>
                        </p:par>
                        <p:par>
                          <p:cTn id="12" fill="hold" nodeType="afterGroup">
                            <p:stCondLst>
                              <p:cond delay="5000"/>
                            </p:stCondLst>
                            <p:childTnLst>
                              <p:par>
                                <p:cTn id="13" presetID="4" presetClass="entr" presetSubtype="16" fill="hold" nodeType="afterEffect">
                                  <p:stCondLst>
                                    <p:cond delay="2000"/>
                                  </p:stCondLst>
                                  <p:childTnLst>
                                    <p:set>
                                      <p:cBhvr>
                                        <p:cTn id="14" dur="1" fill="hold">
                                          <p:stCondLst>
                                            <p:cond delay="0"/>
                                          </p:stCondLst>
                                        </p:cTn>
                                        <p:tgtEl>
                                          <p:spTgt spid="14340"/>
                                        </p:tgtEl>
                                        <p:attrNameLst>
                                          <p:attrName>style.visibility</p:attrName>
                                        </p:attrNameLst>
                                      </p:cBhvr>
                                      <p:to>
                                        <p:strVal val="visible"/>
                                      </p:to>
                                    </p:set>
                                    <p:animEffect transition="in" filter="box(in)">
                                      <p:cBhvr>
                                        <p:cTn id="15" dur="500"/>
                                        <p:tgtEl>
                                          <p:spTgt spid="14340"/>
                                        </p:tgtEl>
                                      </p:cBhvr>
                                    </p:animEffect>
                                  </p:childTnLst>
                                </p:cTn>
                              </p:par>
                            </p:childTnLst>
                          </p:cTn>
                        </p:par>
                        <p:par>
                          <p:cTn id="16" fill="hold" nodeType="afterGroup">
                            <p:stCondLst>
                              <p:cond delay="7500"/>
                            </p:stCondLst>
                            <p:childTnLst>
                              <p:par>
                                <p:cTn id="17" presetID="4" presetClass="entr" presetSubtype="16" fill="hold" nodeType="afterEffect">
                                  <p:stCondLst>
                                    <p:cond delay="2000"/>
                                  </p:stCondLst>
                                  <p:childTnLst>
                                    <p:set>
                                      <p:cBhvr>
                                        <p:cTn id="18" dur="1" fill="hold">
                                          <p:stCondLst>
                                            <p:cond delay="0"/>
                                          </p:stCondLst>
                                        </p:cTn>
                                        <p:tgtEl>
                                          <p:spTgt spid="14341"/>
                                        </p:tgtEl>
                                        <p:attrNameLst>
                                          <p:attrName>style.visibility</p:attrName>
                                        </p:attrNameLst>
                                      </p:cBhvr>
                                      <p:to>
                                        <p:strVal val="visible"/>
                                      </p:to>
                                    </p:set>
                                    <p:animEffect transition="in" filter="box(in)">
                                      <p:cBhvr>
                                        <p:cTn id="19"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autoUpdateAnimBg="0"/>
      <p:bldP spid="1434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E235C094-87E4-4932-94D2-A2FD8F5AF367}"/>
              </a:ext>
            </a:extLst>
          </p:cNvPr>
          <p:cNvSpPr>
            <a:spLocks noGrp="1" noChangeArrowheads="1"/>
          </p:cNvSpPr>
          <p:nvPr>
            <p:ph type="body" sz="half" idx="1"/>
          </p:nvPr>
        </p:nvSpPr>
        <p:spPr>
          <a:xfrm>
            <a:off x="1371600" y="2819400"/>
            <a:ext cx="3371850" cy="2362200"/>
          </a:xfrm>
          <a:solidFill>
            <a:srgbClr val="FFFFCC"/>
          </a:solidFill>
        </p:spPr>
        <p:txBody>
          <a:bodyPr>
            <a:normAutofit/>
          </a:bodyPr>
          <a:lstStyle/>
          <a:p>
            <a:pPr>
              <a:lnSpc>
                <a:spcPct val="90000"/>
              </a:lnSpc>
              <a:buFont typeface="Wingdings" panose="05000000000000000000" pitchFamily="2" charset="2"/>
              <a:buNone/>
            </a:pPr>
            <a:r>
              <a:rPr lang="en-AU" altLang="en-US" sz="2400" b="1" dirty="0"/>
              <a:t>r=</a:t>
            </a:r>
            <a:r>
              <a:rPr lang="en-AU" altLang="en-US" sz="2400" b="1" dirty="0" err="1"/>
              <a:t>imread</a:t>
            </a:r>
            <a:r>
              <a:rPr lang="en-AU" altLang="en-US" sz="2400" b="1" dirty="0"/>
              <a:t>('rice.tif');</a:t>
            </a:r>
          </a:p>
          <a:p>
            <a:pPr>
              <a:lnSpc>
                <a:spcPct val="90000"/>
              </a:lnSpc>
              <a:buFont typeface="Wingdings" panose="05000000000000000000" pitchFamily="2" charset="2"/>
              <a:buNone/>
            </a:pPr>
            <a:r>
              <a:rPr lang="en-AU" altLang="en-US" sz="2400" b="1" dirty="0" smtClean="0"/>
              <a:t>tr=</a:t>
            </a:r>
            <a:r>
              <a:rPr lang="en-AU" altLang="en-US" sz="2400" b="1" dirty="0" err="1" smtClean="0"/>
              <a:t>graythresh</a:t>
            </a:r>
            <a:r>
              <a:rPr lang="en-AU" altLang="en-US" sz="2400" b="1" dirty="0"/>
              <a:t>;</a:t>
            </a:r>
          </a:p>
          <a:p>
            <a:pPr>
              <a:lnSpc>
                <a:spcPct val="90000"/>
              </a:lnSpc>
              <a:buFont typeface="Wingdings" panose="05000000000000000000" pitchFamily="2" charset="2"/>
              <a:buNone/>
            </a:pPr>
            <a:r>
              <a:rPr lang="en-AU" altLang="en-US" sz="2400" b="1" dirty="0"/>
              <a:t>subplot(211); </a:t>
            </a:r>
          </a:p>
          <a:p>
            <a:pPr>
              <a:lnSpc>
                <a:spcPct val="90000"/>
              </a:lnSpc>
              <a:buFont typeface="Wingdings" panose="05000000000000000000" pitchFamily="2" charset="2"/>
              <a:buNone/>
            </a:pPr>
            <a:r>
              <a:rPr lang="en-AU" altLang="en-US" sz="2400" b="1" dirty="0" err="1"/>
              <a:t>imshow</a:t>
            </a:r>
            <a:r>
              <a:rPr lang="en-AU" altLang="en-US" sz="2400" b="1" dirty="0"/>
              <a:t>;</a:t>
            </a:r>
          </a:p>
          <a:p>
            <a:pPr>
              <a:lnSpc>
                <a:spcPct val="90000"/>
              </a:lnSpc>
              <a:buFont typeface="Wingdings" panose="05000000000000000000" pitchFamily="2" charset="2"/>
              <a:buNone/>
            </a:pPr>
            <a:r>
              <a:rPr lang="en-AU" altLang="en-US" sz="2400" b="1" dirty="0"/>
              <a:t>subplot(212);</a:t>
            </a:r>
          </a:p>
          <a:p>
            <a:pPr>
              <a:lnSpc>
                <a:spcPct val="90000"/>
              </a:lnSpc>
              <a:buFont typeface="Wingdings" panose="05000000000000000000" pitchFamily="2" charset="2"/>
              <a:buNone/>
            </a:pPr>
            <a:r>
              <a:rPr lang="en-AU" altLang="en-US" sz="2400" b="1" dirty="0" err="1"/>
              <a:t>imshow</a:t>
            </a:r>
            <a:r>
              <a:rPr lang="en-AU" altLang="en-US" sz="2400" b="1" dirty="0"/>
              <a:t>(im2bw(</a:t>
            </a:r>
            <a:r>
              <a:rPr lang="en-AU" altLang="en-US" sz="2400" b="1" dirty="0" err="1"/>
              <a:t>r,tr</a:t>
            </a:r>
            <a:r>
              <a:rPr lang="en-AU" altLang="en-US" sz="2400" b="1" dirty="0"/>
              <a:t>))</a:t>
            </a:r>
          </a:p>
        </p:txBody>
      </p:sp>
      <p:pic>
        <p:nvPicPr>
          <p:cNvPr id="15363" name="Picture 3">
            <a:extLst>
              <a:ext uri="{FF2B5EF4-FFF2-40B4-BE49-F238E27FC236}">
                <a16:creationId xmlns="" xmlns:a16="http://schemas.microsoft.com/office/drawing/2014/main" id="{410DE589-4410-458F-9BA8-2BF484943A57}"/>
              </a:ext>
            </a:extLst>
          </p:cNvPr>
          <p:cNvPicPr>
            <a:picLocks noGrp="1" noChangeAspect="1" noChangeArrowheads="1"/>
          </p:cNvPicPr>
          <p:nvPr>
            <p:ph type="clipArt" sz="half" idx="2"/>
          </p:nvPr>
        </p:nvPicPr>
        <p:blipFill>
          <a:blip r:embed="rId2">
            <a:extLst>
              <a:ext uri="{28A0092B-C50C-407E-A947-70E740481C1C}">
                <a14:useLocalDpi xmlns="" xmlns:a14="http://schemas.microsoft.com/office/drawing/2010/main" val="0"/>
              </a:ext>
            </a:extLst>
          </a:blip>
          <a:srcRect/>
          <a:stretch>
            <a:fillRect/>
          </a:stretch>
        </p:blipFill>
        <p:spPr>
          <a:xfrm>
            <a:off x="5543550" y="457200"/>
            <a:ext cx="2014538" cy="6019800"/>
          </a:xfrm>
          <a:noFill/>
          <a:ln/>
        </p:spPr>
      </p:pic>
      <p:sp>
        <p:nvSpPr>
          <p:cNvPr id="15364" name="Line 4">
            <a:extLst>
              <a:ext uri="{FF2B5EF4-FFF2-40B4-BE49-F238E27FC236}">
                <a16:creationId xmlns="" xmlns:a16="http://schemas.microsoft.com/office/drawing/2014/main" id="{0939230D-CDC6-4545-9272-153D336328FD}"/>
              </a:ext>
            </a:extLst>
          </p:cNvPr>
          <p:cNvSpPr>
            <a:spLocks noChangeShapeType="1"/>
          </p:cNvSpPr>
          <p:nvPr/>
        </p:nvSpPr>
        <p:spPr bwMode="auto">
          <a:xfrm>
            <a:off x="1371600" y="2819400"/>
            <a:ext cx="0" cy="2362200"/>
          </a:xfrm>
          <a:prstGeom prst="line">
            <a:avLst/>
          </a:prstGeom>
          <a:noFill/>
          <a:ln w="25400">
            <a:solidFill>
              <a:srgbClr val="00808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65" name="Line 5">
            <a:extLst>
              <a:ext uri="{FF2B5EF4-FFF2-40B4-BE49-F238E27FC236}">
                <a16:creationId xmlns="" xmlns:a16="http://schemas.microsoft.com/office/drawing/2014/main" id="{8B49C5E5-FBBB-4E38-B0CD-3F14EDB1B7C6}"/>
              </a:ext>
            </a:extLst>
          </p:cNvPr>
          <p:cNvSpPr>
            <a:spLocks noChangeShapeType="1"/>
          </p:cNvSpPr>
          <p:nvPr/>
        </p:nvSpPr>
        <p:spPr bwMode="auto">
          <a:xfrm>
            <a:off x="1371600" y="5181600"/>
            <a:ext cx="3314700" cy="0"/>
          </a:xfrm>
          <a:prstGeom prst="line">
            <a:avLst/>
          </a:prstGeom>
          <a:noFill/>
          <a:ln w="25400">
            <a:solidFill>
              <a:srgbClr val="00808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66" name="Line 6">
            <a:extLst>
              <a:ext uri="{FF2B5EF4-FFF2-40B4-BE49-F238E27FC236}">
                <a16:creationId xmlns="" xmlns:a16="http://schemas.microsoft.com/office/drawing/2014/main" id="{5AEFDF4F-9641-4164-95BF-9966787BBF1E}"/>
              </a:ext>
            </a:extLst>
          </p:cNvPr>
          <p:cNvSpPr>
            <a:spLocks noChangeShapeType="1"/>
          </p:cNvSpPr>
          <p:nvPr/>
        </p:nvSpPr>
        <p:spPr bwMode="auto">
          <a:xfrm flipV="1">
            <a:off x="4686300" y="2819400"/>
            <a:ext cx="0" cy="2362200"/>
          </a:xfrm>
          <a:prstGeom prst="line">
            <a:avLst/>
          </a:prstGeom>
          <a:noFill/>
          <a:ln w="25400">
            <a:solidFill>
              <a:srgbClr val="00808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367" name="Line 7">
            <a:extLst>
              <a:ext uri="{FF2B5EF4-FFF2-40B4-BE49-F238E27FC236}">
                <a16:creationId xmlns="" xmlns:a16="http://schemas.microsoft.com/office/drawing/2014/main" id="{C5C23134-CF86-418E-853E-4747606FF541}"/>
              </a:ext>
            </a:extLst>
          </p:cNvPr>
          <p:cNvSpPr>
            <a:spLocks noChangeShapeType="1"/>
          </p:cNvSpPr>
          <p:nvPr/>
        </p:nvSpPr>
        <p:spPr bwMode="auto">
          <a:xfrm flipH="1">
            <a:off x="1371600" y="2819400"/>
            <a:ext cx="3314700" cy="0"/>
          </a:xfrm>
          <a:prstGeom prst="line">
            <a:avLst/>
          </a:prstGeom>
          <a:noFill/>
          <a:ln w="25400">
            <a:solidFill>
              <a:srgbClr val="00808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200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strips(downRight)">
                                      <p:cBhvr>
                                        <p:cTn id="7" dur="500"/>
                                        <p:tgtEl>
                                          <p:spTgt spid="15362">
                                            <p:txEl>
                                              <p:pRg st="0" end="0"/>
                                            </p:txEl>
                                          </p:spTgt>
                                        </p:tgtEl>
                                      </p:cBhvr>
                                    </p:animEffect>
                                  </p:childTnLst>
                                </p:cTn>
                              </p:par>
                            </p:childTnLst>
                          </p:cTn>
                        </p:par>
                        <p:par>
                          <p:cTn id="8" fill="hold" nodeType="afterGroup">
                            <p:stCondLst>
                              <p:cond delay="2500"/>
                            </p:stCondLst>
                            <p:childTnLst>
                              <p:par>
                                <p:cTn id="9" presetID="18" presetClass="entr" presetSubtype="6" fill="hold" grpId="0" nodeType="afterEffect">
                                  <p:stCondLst>
                                    <p:cond delay="200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strips(downRight)">
                                      <p:cBhvr>
                                        <p:cTn id="11" dur="500"/>
                                        <p:tgtEl>
                                          <p:spTgt spid="15362">
                                            <p:txEl>
                                              <p:pRg st="1" end="1"/>
                                            </p:txEl>
                                          </p:spTgt>
                                        </p:tgtEl>
                                      </p:cBhvr>
                                    </p:animEffect>
                                  </p:childTnLst>
                                </p:cTn>
                              </p:par>
                            </p:childTnLst>
                          </p:cTn>
                        </p:par>
                        <p:par>
                          <p:cTn id="12" fill="hold" nodeType="afterGroup">
                            <p:stCondLst>
                              <p:cond delay="5000"/>
                            </p:stCondLst>
                            <p:childTnLst>
                              <p:par>
                                <p:cTn id="13" presetID="18" presetClass="entr" presetSubtype="6" fill="hold" grpId="0" nodeType="afterEffect">
                                  <p:stCondLst>
                                    <p:cond delay="200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strips(downRight)">
                                      <p:cBhvr>
                                        <p:cTn id="15" dur="500"/>
                                        <p:tgtEl>
                                          <p:spTgt spid="15362">
                                            <p:txEl>
                                              <p:pRg st="2" end="2"/>
                                            </p:txEl>
                                          </p:spTgt>
                                        </p:tgtEl>
                                      </p:cBhvr>
                                    </p:animEffect>
                                  </p:childTnLst>
                                </p:cTn>
                              </p:par>
                            </p:childTnLst>
                          </p:cTn>
                        </p:par>
                        <p:par>
                          <p:cTn id="16" fill="hold" nodeType="afterGroup">
                            <p:stCondLst>
                              <p:cond delay="7500"/>
                            </p:stCondLst>
                            <p:childTnLst>
                              <p:par>
                                <p:cTn id="17" presetID="18" presetClass="entr" presetSubtype="6" fill="hold" grpId="0" nodeType="afterEffect">
                                  <p:stCondLst>
                                    <p:cond delay="2000"/>
                                  </p:stCondLst>
                                  <p:childTnLst>
                                    <p:set>
                                      <p:cBhvr>
                                        <p:cTn id="18" dur="1" fill="hold">
                                          <p:stCondLst>
                                            <p:cond delay="0"/>
                                          </p:stCondLst>
                                        </p:cTn>
                                        <p:tgtEl>
                                          <p:spTgt spid="15362">
                                            <p:txEl>
                                              <p:pRg st="3" end="3"/>
                                            </p:txEl>
                                          </p:spTgt>
                                        </p:tgtEl>
                                        <p:attrNameLst>
                                          <p:attrName>style.visibility</p:attrName>
                                        </p:attrNameLst>
                                      </p:cBhvr>
                                      <p:to>
                                        <p:strVal val="visible"/>
                                      </p:to>
                                    </p:set>
                                    <p:animEffect transition="in" filter="strips(downRight)">
                                      <p:cBhvr>
                                        <p:cTn id="19" dur="500"/>
                                        <p:tgtEl>
                                          <p:spTgt spid="15362">
                                            <p:txEl>
                                              <p:pRg st="3" end="3"/>
                                            </p:txEl>
                                          </p:spTgt>
                                        </p:tgtEl>
                                      </p:cBhvr>
                                    </p:animEffect>
                                  </p:childTnLst>
                                </p:cTn>
                              </p:par>
                            </p:childTnLst>
                          </p:cTn>
                        </p:par>
                        <p:par>
                          <p:cTn id="20" fill="hold" nodeType="afterGroup">
                            <p:stCondLst>
                              <p:cond delay="10000"/>
                            </p:stCondLst>
                            <p:childTnLst>
                              <p:par>
                                <p:cTn id="21" presetID="18" presetClass="entr" presetSubtype="6" fill="hold" grpId="0" nodeType="afterEffect">
                                  <p:stCondLst>
                                    <p:cond delay="2000"/>
                                  </p:stCondLst>
                                  <p:childTnLst>
                                    <p:set>
                                      <p:cBhvr>
                                        <p:cTn id="22" dur="1" fill="hold">
                                          <p:stCondLst>
                                            <p:cond delay="0"/>
                                          </p:stCondLst>
                                        </p:cTn>
                                        <p:tgtEl>
                                          <p:spTgt spid="15362">
                                            <p:txEl>
                                              <p:pRg st="4" end="4"/>
                                            </p:txEl>
                                          </p:spTgt>
                                        </p:tgtEl>
                                        <p:attrNameLst>
                                          <p:attrName>style.visibility</p:attrName>
                                        </p:attrNameLst>
                                      </p:cBhvr>
                                      <p:to>
                                        <p:strVal val="visible"/>
                                      </p:to>
                                    </p:set>
                                    <p:animEffect transition="in" filter="strips(downRight)">
                                      <p:cBhvr>
                                        <p:cTn id="23" dur="500"/>
                                        <p:tgtEl>
                                          <p:spTgt spid="15362">
                                            <p:txEl>
                                              <p:pRg st="4" end="4"/>
                                            </p:txEl>
                                          </p:spTgt>
                                        </p:tgtEl>
                                      </p:cBhvr>
                                    </p:animEffect>
                                  </p:childTnLst>
                                </p:cTn>
                              </p:par>
                            </p:childTnLst>
                          </p:cTn>
                        </p:par>
                        <p:par>
                          <p:cTn id="24" fill="hold" nodeType="afterGroup">
                            <p:stCondLst>
                              <p:cond delay="12500"/>
                            </p:stCondLst>
                            <p:childTnLst>
                              <p:par>
                                <p:cTn id="25" presetID="18" presetClass="entr" presetSubtype="6" fill="hold" grpId="0" nodeType="afterEffect">
                                  <p:stCondLst>
                                    <p:cond delay="2000"/>
                                  </p:stCondLst>
                                  <p:childTnLst>
                                    <p:set>
                                      <p:cBhvr>
                                        <p:cTn id="26" dur="1" fill="hold">
                                          <p:stCondLst>
                                            <p:cond delay="0"/>
                                          </p:stCondLst>
                                        </p:cTn>
                                        <p:tgtEl>
                                          <p:spTgt spid="15362">
                                            <p:txEl>
                                              <p:pRg st="5" end="5"/>
                                            </p:txEl>
                                          </p:spTgt>
                                        </p:tgtEl>
                                        <p:attrNameLst>
                                          <p:attrName>style.visibility</p:attrName>
                                        </p:attrNameLst>
                                      </p:cBhvr>
                                      <p:to>
                                        <p:strVal val="visible"/>
                                      </p:to>
                                    </p:set>
                                    <p:animEffect transition="in" filter="strips(downRight)">
                                      <p:cBhvr>
                                        <p:cTn id="27" dur="500"/>
                                        <p:tgtEl>
                                          <p:spTgt spid="15362">
                                            <p:txEl>
                                              <p:pRg st="5" end="5"/>
                                            </p:txEl>
                                          </p:spTgt>
                                        </p:tgtEl>
                                      </p:cBhvr>
                                    </p:animEffect>
                                  </p:childTnLst>
                                </p:cTn>
                              </p:par>
                            </p:childTnLst>
                          </p:cTn>
                        </p:par>
                        <p:par>
                          <p:cTn id="28" fill="hold" nodeType="afterGroup">
                            <p:stCondLst>
                              <p:cond delay="15000"/>
                            </p:stCondLst>
                            <p:childTnLst>
                              <p:par>
                                <p:cTn id="29" presetID="22" presetClass="entr" presetSubtype="1" fill="hold" nodeType="afterEffect">
                                  <p:stCondLst>
                                    <p:cond delay="0"/>
                                  </p:stCondLst>
                                  <p:childTnLst>
                                    <p:set>
                                      <p:cBhvr>
                                        <p:cTn id="30" dur="1" fill="hold">
                                          <p:stCondLst>
                                            <p:cond delay="0"/>
                                          </p:stCondLst>
                                        </p:cTn>
                                        <p:tgtEl>
                                          <p:spTgt spid="15364"/>
                                        </p:tgtEl>
                                        <p:attrNameLst>
                                          <p:attrName>style.visibility</p:attrName>
                                        </p:attrNameLst>
                                      </p:cBhvr>
                                      <p:to>
                                        <p:strVal val="visible"/>
                                      </p:to>
                                    </p:set>
                                    <p:animEffect transition="in" filter="wipe(up)">
                                      <p:cBhvr>
                                        <p:cTn id="31" dur="500"/>
                                        <p:tgtEl>
                                          <p:spTgt spid="15364"/>
                                        </p:tgtEl>
                                      </p:cBhvr>
                                    </p:animEffect>
                                  </p:childTnLst>
                                </p:cTn>
                              </p:par>
                            </p:childTnLst>
                          </p:cTn>
                        </p:par>
                        <p:par>
                          <p:cTn id="32" fill="hold" nodeType="afterGroup">
                            <p:stCondLst>
                              <p:cond delay="15500"/>
                            </p:stCondLst>
                            <p:childTnLst>
                              <p:par>
                                <p:cTn id="33" presetID="22" presetClass="entr" presetSubtype="8" fill="hold" nodeType="afterEffect">
                                  <p:stCondLst>
                                    <p:cond delay="0"/>
                                  </p:stCondLst>
                                  <p:childTnLst>
                                    <p:set>
                                      <p:cBhvr>
                                        <p:cTn id="34" dur="1" fill="hold">
                                          <p:stCondLst>
                                            <p:cond delay="0"/>
                                          </p:stCondLst>
                                        </p:cTn>
                                        <p:tgtEl>
                                          <p:spTgt spid="15365"/>
                                        </p:tgtEl>
                                        <p:attrNameLst>
                                          <p:attrName>style.visibility</p:attrName>
                                        </p:attrNameLst>
                                      </p:cBhvr>
                                      <p:to>
                                        <p:strVal val="visible"/>
                                      </p:to>
                                    </p:set>
                                    <p:animEffect transition="in" filter="wipe(left)">
                                      <p:cBhvr>
                                        <p:cTn id="35" dur="500"/>
                                        <p:tgtEl>
                                          <p:spTgt spid="15365"/>
                                        </p:tgtEl>
                                      </p:cBhvr>
                                    </p:animEffect>
                                  </p:childTnLst>
                                </p:cTn>
                              </p:par>
                            </p:childTnLst>
                          </p:cTn>
                        </p:par>
                        <p:par>
                          <p:cTn id="36" fill="hold" nodeType="afterGroup">
                            <p:stCondLst>
                              <p:cond delay="16000"/>
                            </p:stCondLst>
                            <p:childTnLst>
                              <p:par>
                                <p:cTn id="37" presetID="22" presetClass="entr" presetSubtype="4" fill="hold" nodeType="afterEffect">
                                  <p:stCondLst>
                                    <p:cond delay="0"/>
                                  </p:stCondLst>
                                  <p:childTnLst>
                                    <p:set>
                                      <p:cBhvr>
                                        <p:cTn id="38" dur="1" fill="hold">
                                          <p:stCondLst>
                                            <p:cond delay="0"/>
                                          </p:stCondLst>
                                        </p:cTn>
                                        <p:tgtEl>
                                          <p:spTgt spid="15366"/>
                                        </p:tgtEl>
                                        <p:attrNameLst>
                                          <p:attrName>style.visibility</p:attrName>
                                        </p:attrNameLst>
                                      </p:cBhvr>
                                      <p:to>
                                        <p:strVal val="visible"/>
                                      </p:to>
                                    </p:set>
                                    <p:animEffect transition="in" filter="wipe(down)">
                                      <p:cBhvr>
                                        <p:cTn id="39" dur="500"/>
                                        <p:tgtEl>
                                          <p:spTgt spid="15366"/>
                                        </p:tgtEl>
                                      </p:cBhvr>
                                    </p:animEffect>
                                  </p:childTnLst>
                                </p:cTn>
                              </p:par>
                            </p:childTnLst>
                          </p:cTn>
                        </p:par>
                        <p:par>
                          <p:cTn id="40" fill="hold" nodeType="afterGroup">
                            <p:stCondLst>
                              <p:cond delay="16500"/>
                            </p:stCondLst>
                            <p:childTnLst>
                              <p:par>
                                <p:cTn id="41" presetID="22" presetClass="entr" presetSubtype="2" fill="hold" nodeType="afterEffect">
                                  <p:stCondLst>
                                    <p:cond delay="0"/>
                                  </p:stCondLst>
                                  <p:childTnLst>
                                    <p:set>
                                      <p:cBhvr>
                                        <p:cTn id="42" dur="1" fill="hold">
                                          <p:stCondLst>
                                            <p:cond delay="0"/>
                                          </p:stCondLst>
                                        </p:cTn>
                                        <p:tgtEl>
                                          <p:spTgt spid="15367"/>
                                        </p:tgtEl>
                                        <p:attrNameLst>
                                          <p:attrName>style.visibility</p:attrName>
                                        </p:attrNameLst>
                                      </p:cBhvr>
                                      <p:to>
                                        <p:strVal val="visible"/>
                                      </p:to>
                                    </p:set>
                                    <p:animEffect transition="in" filter="wipe(right)">
                                      <p:cBhvr>
                                        <p:cTn id="43" dur="500"/>
                                        <p:tgtEl>
                                          <p:spTgt spid="15367"/>
                                        </p:tgtEl>
                                      </p:cBhvr>
                                    </p:animEffect>
                                  </p:childTnLst>
                                </p:cTn>
                              </p:par>
                            </p:childTnLst>
                          </p:cTn>
                        </p:par>
                        <p:par>
                          <p:cTn id="44" fill="hold" nodeType="afterGroup">
                            <p:stCondLst>
                              <p:cond delay="17000"/>
                            </p:stCondLst>
                            <p:childTnLst>
                              <p:par>
                                <p:cTn id="45" presetID="9" presetClass="entr" presetSubtype="0" fill="hold" nodeType="afterEffect">
                                  <p:stCondLst>
                                    <p:cond delay="2000"/>
                                  </p:stCondLst>
                                  <p:childTnLst>
                                    <p:set>
                                      <p:cBhvr>
                                        <p:cTn id="46" dur="1" fill="hold">
                                          <p:stCondLst>
                                            <p:cond delay="0"/>
                                          </p:stCondLst>
                                        </p:cTn>
                                        <p:tgtEl>
                                          <p:spTgt spid="15363"/>
                                        </p:tgtEl>
                                        <p:attrNameLst>
                                          <p:attrName>style.visibility</p:attrName>
                                        </p:attrNameLst>
                                      </p:cBhvr>
                                      <p:to>
                                        <p:strVal val="visible"/>
                                      </p:to>
                                    </p:set>
                                    <p:animEffect transition="in" filter="dissolve">
                                      <p:cBhvr>
                                        <p:cTn id="4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advAuto="200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Hough Transform</a:t>
            </a:r>
            <a:endParaRPr lang="en-IN" dirty="0"/>
          </a:p>
        </p:txBody>
      </p:sp>
      <p:sp>
        <p:nvSpPr>
          <p:cNvPr id="3" name="Content Placeholder 2"/>
          <p:cNvSpPr>
            <a:spLocks noGrp="1"/>
          </p:cNvSpPr>
          <p:nvPr>
            <p:ph idx="1"/>
          </p:nvPr>
        </p:nvSpPr>
        <p:spPr/>
        <p:txBody>
          <a:bodyPr/>
          <a:lstStyle/>
          <a:p>
            <a:r>
              <a:rPr lang="en-US" dirty="0"/>
              <a:t>Line Detection</a:t>
            </a:r>
          </a:p>
          <a:p>
            <a:endParaRPr lang="en-US" dirty="0"/>
          </a:p>
          <a:p>
            <a:r>
              <a:rPr lang="en-US" dirty="0"/>
              <a:t>Circle Detection</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t>Finding lines in an image</a:t>
            </a:r>
          </a:p>
        </p:txBody>
      </p:sp>
      <p:sp>
        <p:nvSpPr>
          <p:cNvPr id="437251" name="Rectangle 3"/>
          <p:cNvSpPr>
            <a:spLocks noGrp="1" noChangeArrowheads="1"/>
          </p:cNvSpPr>
          <p:nvPr>
            <p:ph idx="1"/>
          </p:nvPr>
        </p:nvSpPr>
        <p:spPr/>
        <p:txBody>
          <a:bodyPr/>
          <a:lstStyle/>
          <a:p>
            <a:r>
              <a:rPr lang="en-US"/>
              <a:t>Option 1:</a:t>
            </a:r>
          </a:p>
          <a:p>
            <a:pPr lvl="1"/>
            <a:r>
              <a:rPr lang="en-US"/>
              <a:t>Search for the line at every possible position/orientation</a:t>
            </a:r>
          </a:p>
          <a:p>
            <a:pPr lvl="1"/>
            <a:r>
              <a:rPr lang="en-US"/>
              <a:t>What is the cost of this operation?</a:t>
            </a:r>
          </a:p>
          <a:p>
            <a:pPr lvl="1"/>
            <a:endParaRPr lang="en-US"/>
          </a:p>
          <a:p>
            <a:r>
              <a:rPr lang="en-US"/>
              <a:t>Option 2:</a:t>
            </a:r>
          </a:p>
          <a:p>
            <a:pPr lvl="1"/>
            <a:r>
              <a:rPr lang="en-US"/>
              <a:t>Use a voting scheme:  Hough transform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t>Finding lines in an image</a:t>
            </a:r>
          </a:p>
        </p:txBody>
      </p:sp>
      <p:sp>
        <p:nvSpPr>
          <p:cNvPr id="438275" name="Rectangle 3"/>
          <p:cNvSpPr>
            <a:spLocks noGrp="1" noChangeArrowheads="1"/>
          </p:cNvSpPr>
          <p:nvPr>
            <p:ph idx="1"/>
          </p:nvPr>
        </p:nvSpPr>
        <p:spPr>
          <a:xfrm>
            <a:off x="685800" y="4114800"/>
            <a:ext cx="8153400" cy="2362200"/>
          </a:xfrm>
        </p:spPr>
        <p:txBody>
          <a:bodyPr>
            <a:normAutofit fontScale="92500" lnSpcReduction="20000"/>
          </a:bodyPr>
          <a:lstStyle/>
          <a:p>
            <a:r>
              <a:rPr lang="en-US"/>
              <a:t>Connection between image (x,y) and Hough (m,b) spaces</a:t>
            </a:r>
          </a:p>
          <a:p>
            <a:pPr lvl="1"/>
            <a:r>
              <a:rPr lang="en-US"/>
              <a:t>A line in the image corresponds to a point in Hough space</a:t>
            </a:r>
          </a:p>
          <a:p>
            <a:pPr lvl="1"/>
            <a:r>
              <a:rPr lang="en-US"/>
              <a:t>To go from image space to Hough space:</a:t>
            </a:r>
          </a:p>
          <a:p>
            <a:pPr lvl="2"/>
            <a:r>
              <a:rPr lang="en-US"/>
              <a:t>given a set of points (x,y), find all (m,b) such that y = mx + b</a:t>
            </a:r>
          </a:p>
        </p:txBody>
      </p:sp>
      <p:sp>
        <p:nvSpPr>
          <p:cNvPr id="438276" name="Line 4"/>
          <p:cNvSpPr>
            <a:spLocks noChangeShapeType="1"/>
          </p:cNvSpPr>
          <p:nvPr/>
        </p:nvSpPr>
        <p:spPr bwMode="auto">
          <a:xfrm flipV="1">
            <a:off x="1295400" y="1219200"/>
            <a:ext cx="0" cy="1828800"/>
          </a:xfrm>
          <a:prstGeom prst="line">
            <a:avLst/>
          </a:prstGeom>
          <a:noFill/>
          <a:ln w="12700">
            <a:solidFill>
              <a:schemeClr val="tx1"/>
            </a:solidFill>
            <a:round/>
            <a:headEnd/>
            <a:tailEnd type="triangle" w="med" len="med"/>
          </a:ln>
          <a:effectLst/>
        </p:spPr>
        <p:txBody>
          <a:bodyPr/>
          <a:lstStyle/>
          <a:p>
            <a:endParaRPr lang="en-IN"/>
          </a:p>
        </p:txBody>
      </p:sp>
      <p:sp>
        <p:nvSpPr>
          <p:cNvPr id="438277" name="Line 5"/>
          <p:cNvSpPr>
            <a:spLocks noChangeShapeType="1"/>
          </p:cNvSpPr>
          <p:nvPr/>
        </p:nvSpPr>
        <p:spPr bwMode="auto">
          <a:xfrm>
            <a:off x="1295400" y="3048000"/>
            <a:ext cx="2057400" cy="0"/>
          </a:xfrm>
          <a:prstGeom prst="line">
            <a:avLst/>
          </a:prstGeom>
          <a:noFill/>
          <a:ln w="12700">
            <a:solidFill>
              <a:schemeClr val="tx1"/>
            </a:solidFill>
            <a:round/>
            <a:headEnd/>
            <a:tailEnd type="triangle" w="med" len="med"/>
          </a:ln>
          <a:effectLst/>
        </p:spPr>
        <p:txBody>
          <a:bodyPr/>
          <a:lstStyle/>
          <a:p>
            <a:endParaRPr lang="en-IN"/>
          </a:p>
        </p:txBody>
      </p:sp>
      <p:sp>
        <p:nvSpPr>
          <p:cNvPr id="438278" name="Text Box 6"/>
          <p:cNvSpPr txBox="1">
            <a:spLocks noChangeArrowheads="1"/>
          </p:cNvSpPr>
          <p:nvPr/>
        </p:nvSpPr>
        <p:spPr bwMode="auto">
          <a:xfrm>
            <a:off x="3124200" y="3048000"/>
            <a:ext cx="311150" cy="396875"/>
          </a:xfrm>
          <a:prstGeom prst="rect">
            <a:avLst/>
          </a:prstGeom>
          <a:noFill/>
          <a:ln w="9525">
            <a:noFill/>
            <a:miter lim="800000"/>
            <a:headEnd/>
            <a:tailEnd/>
          </a:ln>
          <a:effectLst/>
        </p:spPr>
        <p:txBody>
          <a:bodyPr wrap="none">
            <a:spAutoFit/>
          </a:bodyPr>
          <a:lstStyle/>
          <a:p>
            <a:r>
              <a:rPr lang="en-US" sz="2000">
                <a:latin typeface="Arial" charset="0"/>
              </a:rPr>
              <a:t>x</a:t>
            </a:r>
          </a:p>
        </p:txBody>
      </p:sp>
      <p:sp>
        <p:nvSpPr>
          <p:cNvPr id="438279" name="Text Box 7"/>
          <p:cNvSpPr txBox="1">
            <a:spLocks noChangeArrowheads="1"/>
          </p:cNvSpPr>
          <p:nvPr/>
        </p:nvSpPr>
        <p:spPr bwMode="auto">
          <a:xfrm>
            <a:off x="958850" y="1114425"/>
            <a:ext cx="311150" cy="396875"/>
          </a:xfrm>
          <a:prstGeom prst="rect">
            <a:avLst/>
          </a:prstGeom>
          <a:noFill/>
          <a:ln w="9525">
            <a:noFill/>
            <a:miter lim="800000"/>
            <a:headEnd/>
            <a:tailEnd/>
          </a:ln>
          <a:effectLst/>
        </p:spPr>
        <p:txBody>
          <a:bodyPr wrap="none">
            <a:spAutoFit/>
          </a:bodyPr>
          <a:lstStyle/>
          <a:p>
            <a:r>
              <a:rPr lang="en-US" sz="2000">
                <a:latin typeface="Arial" charset="0"/>
              </a:rPr>
              <a:t>y</a:t>
            </a:r>
          </a:p>
        </p:txBody>
      </p:sp>
      <p:sp>
        <p:nvSpPr>
          <p:cNvPr id="438280" name="Line 8"/>
          <p:cNvSpPr>
            <a:spLocks noChangeShapeType="1"/>
          </p:cNvSpPr>
          <p:nvPr/>
        </p:nvSpPr>
        <p:spPr bwMode="auto">
          <a:xfrm flipV="1">
            <a:off x="1676400" y="1981200"/>
            <a:ext cx="1447800" cy="533400"/>
          </a:xfrm>
          <a:prstGeom prst="line">
            <a:avLst/>
          </a:prstGeom>
          <a:noFill/>
          <a:ln w="19050">
            <a:solidFill>
              <a:srgbClr val="FF0000"/>
            </a:solidFill>
            <a:round/>
            <a:headEnd/>
            <a:tailEnd/>
          </a:ln>
          <a:effectLst/>
        </p:spPr>
        <p:txBody>
          <a:bodyPr/>
          <a:lstStyle/>
          <a:p>
            <a:endParaRPr lang="en-IN"/>
          </a:p>
        </p:txBody>
      </p:sp>
      <p:pic>
        <p:nvPicPr>
          <p:cNvPr id="438281" name="Picture 9" descr="Edittex"/>
          <p:cNvPicPr>
            <a:picLocks noChangeAspect="1" noChangeArrowheads="1"/>
          </p:cNvPicPr>
          <p:nvPr>
            <p:custDataLst>
              <p:tags r:id="rId1"/>
            </p:custDataLst>
          </p:nvPr>
        </p:nvPicPr>
        <p:blipFill>
          <a:blip r:embed="rId3"/>
          <a:srcRect/>
          <a:stretch>
            <a:fillRect/>
          </a:stretch>
        </p:blipFill>
        <p:spPr bwMode="auto">
          <a:xfrm>
            <a:off x="1874838" y="1755775"/>
            <a:ext cx="1554162" cy="225425"/>
          </a:xfrm>
          <a:prstGeom prst="rect">
            <a:avLst/>
          </a:prstGeom>
          <a:noFill/>
          <a:ln w="9525">
            <a:noFill/>
            <a:miter lim="800000"/>
            <a:headEnd/>
            <a:tailEnd/>
          </a:ln>
          <a:effectLst/>
        </p:spPr>
      </p:pic>
      <p:sp>
        <p:nvSpPr>
          <p:cNvPr id="438282" name="Line 10"/>
          <p:cNvSpPr>
            <a:spLocks noChangeShapeType="1"/>
          </p:cNvSpPr>
          <p:nvPr/>
        </p:nvSpPr>
        <p:spPr bwMode="auto">
          <a:xfrm flipV="1">
            <a:off x="5454650" y="1219200"/>
            <a:ext cx="0" cy="1828800"/>
          </a:xfrm>
          <a:prstGeom prst="line">
            <a:avLst/>
          </a:prstGeom>
          <a:noFill/>
          <a:ln w="12700">
            <a:solidFill>
              <a:schemeClr val="tx1"/>
            </a:solidFill>
            <a:round/>
            <a:headEnd/>
            <a:tailEnd type="triangle" w="med" len="med"/>
          </a:ln>
          <a:effectLst/>
        </p:spPr>
        <p:txBody>
          <a:bodyPr/>
          <a:lstStyle/>
          <a:p>
            <a:endParaRPr lang="en-IN"/>
          </a:p>
        </p:txBody>
      </p:sp>
      <p:sp>
        <p:nvSpPr>
          <p:cNvPr id="438283" name="Line 11"/>
          <p:cNvSpPr>
            <a:spLocks noChangeShapeType="1"/>
          </p:cNvSpPr>
          <p:nvPr/>
        </p:nvSpPr>
        <p:spPr bwMode="auto">
          <a:xfrm>
            <a:off x="5454650" y="3048000"/>
            <a:ext cx="2057400" cy="0"/>
          </a:xfrm>
          <a:prstGeom prst="line">
            <a:avLst/>
          </a:prstGeom>
          <a:noFill/>
          <a:ln w="12700">
            <a:solidFill>
              <a:schemeClr val="tx1"/>
            </a:solidFill>
            <a:round/>
            <a:headEnd/>
            <a:tailEnd type="triangle" w="med" len="med"/>
          </a:ln>
          <a:effectLst/>
        </p:spPr>
        <p:txBody>
          <a:bodyPr/>
          <a:lstStyle/>
          <a:p>
            <a:endParaRPr lang="en-IN"/>
          </a:p>
        </p:txBody>
      </p:sp>
      <p:sp>
        <p:nvSpPr>
          <p:cNvPr id="438284" name="Text Box 12"/>
          <p:cNvSpPr txBox="1">
            <a:spLocks noChangeArrowheads="1"/>
          </p:cNvSpPr>
          <p:nvPr/>
        </p:nvSpPr>
        <p:spPr bwMode="auto">
          <a:xfrm>
            <a:off x="7283450" y="3048000"/>
            <a:ext cx="395288" cy="396875"/>
          </a:xfrm>
          <a:prstGeom prst="rect">
            <a:avLst/>
          </a:prstGeom>
          <a:noFill/>
          <a:ln w="9525">
            <a:noFill/>
            <a:miter lim="800000"/>
            <a:headEnd/>
            <a:tailEnd/>
          </a:ln>
          <a:effectLst/>
        </p:spPr>
        <p:txBody>
          <a:bodyPr wrap="none">
            <a:spAutoFit/>
          </a:bodyPr>
          <a:lstStyle/>
          <a:p>
            <a:r>
              <a:rPr lang="en-US" sz="2000">
                <a:latin typeface="Arial" charset="0"/>
              </a:rPr>
              <a:t>m</a:t>
            </a:r>
          </a:p>
        </p:txBody>
      </p:sp>
      <p:sp>
        <p:nvSpPr>
          <p:cNvPr id="438285" name="Text Box 13"/>
          <p:cNvSpPr txBox="1">
            <a:spLocks noChangeArrowheads="1"/>
          </p:cNvSpPr>
          <p:nvPr/>
        </p:nvSpPr>
        <p:spPr bwMode="auto">
          <a:xfrm>
            <a:off x="5105400" y="1114425"/>
            <a:ext cx="325438" cy="396875"/>
          </a:xfrm>
          <a:prstGeom prst="rect">
            <a:avLst/>
          </a:prstGeom>
          <a:noFill/>
          <a:ln w="9525">
            <a:noFill/>
            <a:miter lim="800000"/>
            <a:headEnd/>
            <a:tailEnd/>
          </a:ln>
          <a:effectLst/>
        </p:spPr>
        <p:txBody>
          <a:bodyPr wrap="none">
            <a:spAutoFit/>
          </a:bodyPr>
          <a:lstStyle/>
          <a:p>
            <a:r>
              <a:rPr lang="en-US" sz="2000">
                <a:latin typeface="Arial" charset="0"/>
              </a:rPr>
              <a:t>b</a:t>
            </a:r>
          </a:p>
        </p:txBody>
      </p:sp>
      <p:sp>
        <p:nvSpPr>
          <p:cNvPr id="438286" name="Oval 14"/>
          <p:cNvSpPr>
            <a:spLocks noChangeArrowheads="1"/>
          </p:cNvSpPr>
          <p:nvPr/>
        </p:nvSpPr>
        <p:spPr bwMode="auto">
          <a:xfrm>
            <a:off x="5715000" y="2590800"/>
            <a:ext cx="76200" cy="76200"/>
          </a:xfrm>
          <a:prstGeom prst="ellipse">
            <a:avLst/>
          </a:prstGeom>
          <a:solidFill>
            <a:srgbClr val="FF0000"/>
          </a:solidFill>
          <a:ln w="9525">
            <a:solidFill>
              <a:schemeClr val="tx1"/>
            </a:solidFill>
            <a:round/>
            <a:headEnd/>
            <a:tailEnd/>
          </a:ln>
          <a:effectLst/>
        </p:spPr>
        <p:txBody>
          <a:bodyPr wrap="none" anchor="ctr"/>
          <a:lstStyle/>
          <a:p>
            <a:endParaRPr lang="en-IN"/>
          </a:p>
        </p:txBody>
      </p:sp>
      <p:sp>
        <p:nvSpPr>
          <p:cNvPr id="438287" name="Text Box 15"/>
          <p:cNvSpPr txBox="1">
            <a:spLocks noChangeArrowheads="1"/>
          </p:cNvSpPr>
          <p:nvPr/>
        </p:nvSpPr>
        <p:spPr bwMode="auto">
          <a:xfrm>
            <a:off x="6096000" y="3032125"/>
            <a:ext cx="487363" cy="396875"/>
          </a:xfrm>
          <a:prstGeom prst="rect">
            <a:avLst/>
          </a:prstGeom>
          <a:noFill/>
          <a:ln w="9525">
            <a:noFill/>
            <a:miter lim="800000"/>
            <a:headEnd/>
            <a:tailEnd/>
          </a:ln>
          <a:effectLst/>
        </p:spPr>
        <p:txBody>
          <a:bodyPr wrap="none">
            <a:spAutoFit/>
          </a:bodyPr>
          <a:lstStyle/>
          <a:p>
            <a:r>
              <a:rPr lang="en-US" sz="2000" i="1">
                <a:latin typeface="Arial" charset="0"/>
              </a:rPr>
              <a:t>m</a:t>
            </a:r>
            <a:r>
              <a:rPr lang="en-US" sz="2000" i="1" baseline="-25000">
                <a:latin typeface="Arial" charset="0"/>
              </a:rPr>
              <a:t>0</a:t>
            </a:r>
          </a:p>
        </p:txBody>
      </p:sp>
      <p:sp>
        <p:nvSpPr>
          <p:cNvPr id="438288" name="Text Box 16"/>
          <p:cNvSpPr txBox="1">
            <a:spLocks noChangeArrowheads="1"/>
          </p:cNvSpPr>
          <p:nvPr/>
        </p:nvSpPr>
        <p:spPr bwMode="auto">
          <a:xfrm>
            <a:off x="5019675" y="2409825"/>
            <a:ext cx="417513" cy="396875"/>
          </a:xfrm>
          <a:prstGeom prst="rect">
            <a:avLst/>
          </a:prstGeom>
          <a:noFill/>
          <a:ln w="9525">
            <a:noFill/>
            <a:miter lim="800000"/>
            <a:headEnd/>
            <a:tailEnd/>
          </a:ln>
          <a:effectLst/>
        </p:spPr>
        <p:txBody>
          <a:bodyPr wrap="none">
            <a:spAutoFit/>
          </a:bodyPr>
          <a:lstStyle/>
          <a:p>
            <a:r>
              <a:rPr lang="en-US" sz="2000" i="1">
                <a:latin typeface="Arial" charset="0"/>
              </a:rPr>
              <a:t>b</a:t>
            </a:r>
            <a:r>
              <a:rPr lang="en-US" sz="2000" i="1" baseline="-25000">
                <a:latin typeface="Arial" charset="0"/>
              </a:rPr>
              <a:t>0</a:t>
            </a:r>
          </a:p>
        </p:txBody>
      </p:sp>
      <p:sp>
        <p:nvSpPr>
          <p:cNvPr id="438289" name="Text Box 17"/>
          <p:cNvSpPr txBox="1">
            <a:spLocks noChangeArrowheads="1"/>
          </p:cNvSpPr>
          <p:nvPr/>
        </p:nvSpPr>
        <p:spPr bwMode="auto">
          <a:xfrm>
            <a:off x="1447800" y="3352800"/>
            <a:ext cx="1914525" cy="457200"/>
          </a:xfrm>
          <a:prstGeom prst="rect">
            <a:avLst/>
          </a:prstGeom>
          <a:noFill/>
          <a:ln w="9525">
            <a:noFill/>
            <a:miter lim="800000"/>
            <a:headEnd/>
            <a:tailEnd/>
          </a:ln>
          <a:effectLst/>
        </p:spPr>
        <p:txBody>
          <a:bodyPr wrap="none">
            <a:spAutoFit/>
          </a:bodyPr>
          <a:lstStyle/>
          <a:p>
            <a:r>
              <a:rPr lang="en-US">
                <a:latin typeface="Arial" charset="0"/>
              </a:rPr>
              <a:t>image space</a:t>
            </a:r>
          </a:p>
        </p:txBody>
      </p:sp>
      <p:sp>
        <p:nvSpPr>
          <p:cNvPr id="438290" name="Text Box 18"/>
          <p:cNvSpPr txBox="1">
            <a:spLocks noChangeArrowheads="1"/>
          </p:cNvSpPr>
          <p:nvPr/>
        </p:nvSpPr>
        <p:spPr bwMode="auto">
          <a:xfrm>
            <a:off x="5484813" y="3352800"/>
            <a:ext cx="1982787" cy="457200"/>
          </a:xfrm>
          <a:prstGeom prst="rect">
            <a:avLst/>
          </a:prstGeom>
          <a:noFill/>
          <a:ln w="9525">
            <a:noFill/>
            <a:miter lim="800000"/>
            <a:headEnd/>
            <a:tailEnd/>
          </a:ln>
          <a:effectLst/>
        </p:spPr>
        <p:txBody>
          <a:bodyPr wrap="none">
            <a:spAutoFit/>
          </a:bodyPr>
          <a:lstStyle/>
          <a:p>
            <a:r>
              <a:rPr lang="en-US">
                <a:latin typeface="Arial" charset="0"/>
              </a:rPr>
              <a:t>Hough space</a:t>
            </a:r>
          </a:p>
        </p:txBody>
      </p:sp>
      <p:sp>
        <p:nvSpPr>
          <p:cNvPr id="438291" name="Line 19"/>
          <p:cNvSpPr>
            <a:spLocks noChangeShapeType="1"/>
          </p:cNvSpPr>
          <p:nvPr/>
        </p:nvSpPr>
        <p:spPr bwMode="auto">
          <a:xfrm>
            <a:off x="3810000" y="2209800"/>
            <a:ext cx="914400" cy="0"/>
          </a:xfrm>
          <a:prstGeom prst="line">
            <a:avLst/>
          </a:prstGeom>
          <a:noFill/>
          <a:ln w="57150">
            <a:solidFill>
              <a:schemeClr val="folHlink"/>
            </a:solidFill>
            <a:round/>
            <a:headEnd/>
            <a:tailEnd type="triangle" w="med" len="med"/>
          </a:ln>
          <a:effectLst/>
        </p:spPr>
        <p:txBody>
          <a:bodyPr/>
          <a:lstStyle/>
          <a:p>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t>Finding lines in an image</a:t>
            </a:r>
          </a:p>
        </p:txBody>
      </p:sp>
      <p:sp>
        <p:nvSpPr>
          <p:cNvPr id="439299" name="Rectangle 3"/>
          <p:cNvSpPr>
            <a:spLocks noGrp="1" noChangeArrowheads="1"/>
          </p:cNvSpPr>
          <p:nvPr>
            <p:ph idx="1"/>
          </p:nvPr>
        </p:nvSpPr>
        <p:spPr>
          <a:xfrm>
            <a:off x="685800" y="4114800"/>
            <a:ext cx="8153400" cy="1905000"/>
          </a:xfrm>
        </p:spPr>
        <p:txBody>
          <a:bodyPr>
            <a:normAutofit fontScale="77500" lnSpcReduction="20000"/>
          </a:bodyPr>
          <a:lstStyle/>
          <a:p>
            <a:r>
              <a:rPr lang="en-US"/>
              <a:t>Connection between image (x,y) and Hough (m,b) spaces</a:t>
            </a:r>
          </a:p>
          <a:p>
            <a:pPr lvl="1"/>
            <a:r>
              <a:rPr lang="en-US"/>
              <a:t>A line in the image corresponds to a point in Hough space</a:t>
            </a:r>
          </a:p>
          <a:p>
            <a:pPr lvl="1"/>
            <a:r>
              <a:rPr lang="en-US"/>
              <a:t>To go from image space to Hough space:</a:t>
            </a:r>
          </a:p>
          <a:p>
            <a:pPr lvl="2"/>
            <a:r>
              <a:rPr lang="en-US"/>
              <a:t>given a set of points (x,y), find all (m,b) such that y = mx + b</a:t>
            </a:r>
          </a:p>
          <a:p>
            <a:pPr lvl="1"/>
            <a:r>
              <a:rPr lang="en-US"/>
              <a:t>What does a point (x</a:t>
            </a:r>
            <a:r>
              <a:rPr lang="en-US" baseline="-25000"/>
              <a:t>0</a:t>
            </a:r>
            <a:r>
              <a:rPr lang="en-US"/>
              <a:t>, y</a:t>
            </a:r>
            <a:r>
              <a:rPr lang="en-US" baseline="-25000"/>
              <a:t>0</a:t>
            </a:r>
            <a:r>
              <a:rPr lang="en-US"/>
              <a:t>) in the image space map to?</a:t>
            </a:r>
          </a:p>
        </p:txBody>
      </p:sp>
      <p:sp>
        <p:nvSpPr>
          <p:cNvPr id="439300" name="Line 4"/>
          <p:cNvSpPr>
            <a:spLocks noChangeShapeType="1"/>
          </p:cNvSpPr>
          <p:nvPr/>
        </p:nvSpPr>
        <p:spPr bwMode="auto">
          <a:xfrm flipV="1">
            <a:off x="1295400" y="1219200"/>
            <a:ext cx="0" cy="1828800"/>
          </a:xfrm>
          <a:prstGeom prst="line">
            <a:avLst/>
          </a:prstGeom>
          <a:noFill/>
          <a:ln w="12700">
            <a:solidFill>
              <a:schemeClr val="tx1"/>
            </a:solidFill>
            <a:round/>
            <a:headEnd/>
            <a:tailEnd type="triangle" w="med" len="med"/>
          </a:ln>
          <a:effectLst/>
        </p:spPr>
        <p:txBody>
          <a:bodyPr/>
          <a:lstStyle/>
          <a:p>
            <a:endParaRPr lang="en-IN"/>
          </a:p>
        </p:txBody>
      </p:sp>
      <p:sp>
        <p:nvSpPr>
          <p:cNvPr id="439301" name="Line 5"/>
          <p:cNvSpPr>
            <a:spLocks noChangeShapeType="1"/>
          </p:cNvSpPr>
          <p:nvPr/>
        </p:nvSpPr>
        <p:spPr bwMode="auto">
          <a:xfrm>
            <a:off x="1295400" y="3048000"/>
            <a:ext cx="2057400" cy="0"/>
          </a:xfrm>
          <a:prstGeom prst="line">
            <a:avLst/>
          </a:prstGeom>
          <a:noFill/>
          <a:ln w="12700">
            <a:solidFill>
              <a:schemeClr val="tx1"/>
            </a:solidFill>
            <a:round/>
            <a:headEnd/>
            <a:tailEnd type="triangle" w="med" len="med"/>
          </a:ln>
          <a:effectLst/>
        </p:spPr>
        <p:txBody>
          <a:bodyPr/>
          <a:lstStyle/>
          <a:p>
            <a:endParaRPr lang="en-IN"/>
          </a:p>
        </p:txBody>
      </p:sp>
      <p:sp>
        <p:nvSpPr>
          <p:cNvPr id="439302" name="Text Box 6"/>
          <p:cNvSpPr txBox="1">
            <a:spLocks noChangeArrowheads="1"/>
          </p:cNvSpPr>
          <p:nvPr/>
        </p:nvSpPr>
        <p:spPr bwMode="auto">
          <a:xfrm>
            <a:off x="3124200" y="3048000"/>
            <a:ext cx="311150" cy="396875"/>
          </a:xfrm>
          <a:prstGeom prst="rect">
            <a:avLst/>
          </a:prstGeom>
          <a:noFill/>
          <a:ln w="9525">
            <a:noFill/>
            <a:miter lim="800000"/>
            <a:headEnd/>
            <a:tailEnd/>
          </a:ln>
          <a:effectLst/>
        </p:spPr>
        <p:txBody>
          <a:bodyPr wrap="none">
            <a:spAutoFit/>
          </a:bodyPr>
          <a:lstStyle/>
          <a:p>
            <a:r>
              <a:rPr lang="en-US" sz="2000">
                <a:latin typeface="Arial" charset="0"/>
              </a:rPr>
              <a:t>x</a:t>
            </a:r>
          </a:p>
        </p:txBody>
      </p:sp>
      <p:sp>
        <p:nvSpPr>
          <p:cNvPr id="439303" name="Text Box 7"/>
          <p:cNvSpPr txBox="1">
            <a:spLocks noChangeArrowheads="1"/>
          </p:cNvSpPr>
          <p:nvPr/>
        </p:nvSpPr>
        <p:spPr bwMode="auto">
          <a:xfrm>
            <a:off x="958850" y="1114425"/>
            <a:ext cx="311150" cy="396875"/>
          </a:xfrm>
          <a:prstGeom prst="rect">
            <a:avLst/>
          </a:prstGeom>
          <a:noFill/>
          <a:ln w="9525">
            <a:noFill/>
            <a:miter lim="800000"/>
            <a:headEnd/>
            <a:tailEnd/>
          </a:ln>
          <a:effectLst/>
        </p:spPr>
        <p:txBody>
          <a:bodyPr wrap="none">
            <a:spAutoFit/>
          </a:bodyPr>
          <a:lstStyle/>
          <a:p>
            <a:r>
              <a:rPr lang="en-US" sz="2000">
                <a:latin typeface="Arial" charset="0"/>
              </a:rPr>
              <a:t>y</a:t>
            </a:r>
          </a:p>
        </p:txBody>
      </p:sp>
      <p:sp>
        <p:nvSpPr>
          <p:cNvPr id="439304" name="Line 8"/>
          <p:cNvSpPr>
            <a:spLocks noChangeShapeType="1"/>
          </p:cNvSpPr>
          <p:nvPr/>
        </p:nvSpPr>
        <p:spPr bwMode="auto">
          <a:xfrm flipV="1">
            <a:off x="5454650" y="1219200"/>
            <a:ext cx="0" cy="1828800"/>
          </a:xfrm>
          <a:prstGeom prst="line">
            <a:avLst/>
          </a:prstGeom>
          <a:noFill/>
          <a:ln w="12700">
            <a:solidFill>
              <a:schemeClr val="tx1"/>
            </a:solidFill>
            <a:round/>
            <a:headEnd/>
            <a:tailEnd type="triangle" w="med" len="med"/>
          </a:ln>
          <a:effectLst/>
        </p:spPr>
        <p:txBody>
          <a:bodyPr/>
          <a:lstStyle/>
          <a:p>
            <a:endParaRPr lang="en-IN"/>
          </a:p>
        </p:txBody>
      </p:sp>
      <p:sp>
        <p:nvSpPr>
          <p:cNvPr id="439305" name="Line 9"/>
          <p:cNvSpPr>
            <a:spLocks noChangeShapeType="1"/>
          </p:cNvSpPr>
          <p:nvPr/>
        </p:nvSpPr>
        <p:spPr bwMode="auto">
          <a:xfrm>
            <a:off x="5454650" y="3048000"/>
            <a:ext cx="2057400" cy="0"/>
          </a:xfrm>
          <a:prstGeom prst="line">
            <a:avLst/>
          </a:prstGeom>
          <a:noFill/>
          <a:ln w="12700">
            <a:solidFill>
              <a:schemeClr val="tx1"/>
            </a:solidFill>
            <a:round/>
            <a:headEnd/>
            <a:tailEnd type="triangle" w="med" len="med"/>
          </a:ln>
          <a:effectLst/>
        </p:spPr>
        <p:txBody>
          <a:bodyPr/>
          <a:lstStyle/>
          <a:p>
            <a:endParaRPr lang="en-IN"/>
          </a:p>
        </p:txBody>
      </p:sp>
      <p:sp>
        <p:nvSpPr>
          <p:cNvPr id="439306" name="Text Box 10"/>
          <p:cNvSpPr txBox="1">
            <a:spLocks noChangeArrowheads="1"/>
          </p:cNvSpPr>
          <p:nvPr/>
        </p:nvSpPr>
        <p:spPr bwMode="auto">
          <a:xfrm>
            <a:off x="7283450" y="3048000"/>
            <a:ext cx="395288" cy="396875"/>
          </a:xfrm>
          <a:prstGeom prst="rect">
            <a:avLst/>
          </a:prstGeom>
          <a:noFill/>
          <a:ln w="9525">
            <a:noFill/>
            <a:miter lim="800000"/>
            <a:headEnd/>
            <a:tailEnd/>
          </a:ln>
          <a:effectLst/>
        </p:spPr>
        <p:txBody>
          <a:bodyPr wrap="none">
            <a:spAutoFit/>
          </a:bodyPr>
          <a:lstStyle/>
          <a:p>
            <a:r>
              <a:rPr lang="en-US" sz="2000">
                <a:latin typeface="Arial" charset="0"/>
              </a:rPr>
              <a:t>m</a:t>
            </a:r>
          </a:p>
        </p:txBody>
      </p:sp>
      <p:sp>
        <p:nvSpPr>
          <p:cNvPr id="439307" name="Text Box 11"/>
          <p:cNvSpPr txBox="1">
            <a:spLocks noChangeArrowheads="1"/>
          </p:cNvSpPr>
          <p:nvPr/>
        </p:nvSpPr>
        <p:spPr bwMode="auto">
          <a:xfrm>
            <a:off x="5105400" y="1114425"/>
            <a:ext cx="325438" cy="396875"/>
          </a:xfrm>
          <a:prstGeom prst="rect">
            <a:avLst/>
          </a:prstGeom>
          <a:noFill/>
          <a:ln w="9525">
            <a:noFill/>
            <a:miter lim="800000"/>
            <a:headEnd/>
            <a:tailEnd/>
          </a:ln>
          <a:effectLst/>
        </p:spPr>
        <p:txBody>
          <a:bodyPr wrap="none">
            <a:spAutoFit/>
          </a:bodyPr>
          <a:lstStyle/>
          <a:p>
            <a:r>
              <a:rPr lang="en-US" sz="2000">
                <a:latin typeface="Arial" charset="0"/>
              </a:rPr>
              <a:t>b</a:t>
            </a:r>
          </a:p>
        </p:txBody>
      </p:sp>
      <p:sp>
        <p:nvSpPr>
          <p:cNvPr id="439308" name="Oval 12"/>
          <p:cNvSpPr>
            <a:spLocks noChangeArrowheads="1"/>
          </p:cNvSpPr>
          <p:nvPr/>
        </p:nvSpPr>
        <p:spPr bwMode="auto">
          <a:xfrm>
            <a:off x="1828800" y="1828800"/>
            <a:ext cx="76200" cy="76200"/>
          </a:xfrm>
          <a:prstGeom prst="ellipse">
            <a:avLst/>
          </a:prstGeom>
          <a:solidFill>
            <a:srgbClr val="FF0000"/>
          </a:solidFill>
          <a:ln w="9525">
            <a:solidFill>
              <a:schemeClr val="tx1"/>
            </a:solidFill>
            <a:round/>
            <a:headEnd/>
            <a:tailEnd/>
          </a:ln>
          <a:effectLst/>
        </p:spPr>
        <p:txBody>
          <a:bodyPr wrap="none" anchor="ctr"/>
          <a:lstStyle/>
          <a:p>
            <a:endParaRPr lang="en-IN"/>
          </a:p>
        </p:txBody>
      </p:sp>
      <p:sp>
        <p:nvSpPr>
          <p:cNvPr id="439309" name="Text Box 13"/>
          <p:cNvSpPr txBox="1">
            <a:spLocks noChangeArrowheads="1"/>
          </p:cNvSpPr>
          <p:nvPr/>
        </p:nvSpPr>
        <p:spPr bwMode="auto">
          <a:xfrm>
            <a:off x="1447800" y="3352800"/>
            <a:ext cx="1914525" cy="457200"/>
          </a:xfrm>
          <a:prstGeom prst="rect">
            <a:avLst/>
          </a:prstGeom>
          <a:noFill/>
          <a:ln w="9525">
            <a:noFill/>
            <a:miter lim="800000"/>
            <a:headEnd/>
            <a:tailEnd/>
          </a:ln>
          <a:effectLst/>
        </p:spPr>
        <p:txBody>
          <a:bodyPr wrap="none">
            <a:spAutoFit/>
          </a:bodyPr>
          <a:lstStyle/>
          <a:p>
            <a:r>
              <a:rPr lang="en-US">
                <a:latin typeface="Arial" charset="0"/>
              </a:rPr>
              <a:t>image space</a:t>
            </a:r>
          </a:p>
        </p:txBody>
      </p:sp>
      <p:sp>
        <p:nvSpPr>
          <p:cNvPr id="439310" name="Text Box 14"/>
          <p:cNvSpPr txBox="1">
            <a:spLocks noChangeArrowheads="1"/>
          </p:cNvSpPr>
          <p:nvPr/>
        </p:nvSpPr>
        <p:spPr bwMode="auto">
          <a:xfrm>
            <a:off x="5484813" y="3352800"/>
            <a:ext cx="1982787" cy="457200"/>
          </a:xfrm>
          <a:prstGeom prst="rect">
            <a:avLst/>
          </a:prstGeom>
          <a:noFill/>
          <a:ln w="9525">
            <a:noFill/>
            <a:miter lim="800000"/>
            <a:headEnd/>
            <a:tailEnd/>
          </a:ln>
          <a:effectLst/>
        </p:spPr>
        <p:txBody>
          <a:bodyPr wrap="none">
            <a:spAutoFit/>
          </a:bodyPr>
          <a:lstStyle/>
          <a:p>
            <a:r>
              <a:rPr lang="en-US">
                <a:latin typeface="Arial" charset="0"/>
              </a:rPr>
              <a:t>Hough space</a:t>
            </a:r>
          </a:p>
        </p:txBody>
      </p:sp>
      <p:sp>
        <p:nvSpPr>
          <p:cNvPr id="439311" name="Line 15"/>
          <p:cNvSpPr>
            <a:spLocks noChangeShapeType="1"/>
          </p:cNvSpPr>
          <p:nvPr/>
        </p:nvSpPr>
        <p:spPr bwMode="auto">
          <a:xfrm>
            <a:off x="3810000" y="2209800"/>
            <a:ext cx="914400" cy="0"/>
          </a:xfrm>
          <a:prstGeom prst="line">
            <a:avLst/>
          </a:prstGeom>
          <a:noFill/>
          <a:ln w="57150">
            <a:solidFill>
              <a:schemeClr val="folHlink"/>
            </a:solidFill>
            <a:round/>
            <a:headEnd/>
            <a:tailEnd type="triangle" w="med" len="med"/>
          </a:ln>
          <a:effectLst/>
        </p:spPr>
        <p:txBody>
          <a:bodyPr/>
          <a:lstStyle/>
          <a:p>
            <a:endParaRPr lang="en-IN"/>
          </a:p>
        </p:txBody>
      </p:sp>
      <p:grpSp>
        <p:nvGrpSpPr>
          <p:cNvPr id="2" name="Group 16"/>
          <p:cNvGrpSpPr>
            <a:grpSpLocks/>
          </p:cNvGrpSpPr>
          <p:nvPr/>
        </p:nvGrpSpPr>
        <p:grpSpPr bwMode="auto">
          <a:xfrm>
            <a:off x="685800" y="1757363"/>
            <a:ext cx="8153400" cy="4948237"/>
            <a:chOff x="432" y="1107"/>
            <a:chExt cx="5136" cy="3117"/>
          </a:xfrm>
        </p:grpSpPr>
        <p:grpSp>
          <p:nvGrpSpPr>
            <p:cNvPr id="3" name="Group 17"/>
            <p:cNvGrpSpPr>
              <a:grpSpLocks/>
            </p:cNvGrpSpPr>
            <p:nvPr/>
          </p:nvGrpSpPr>
          <p:grpSpPr bwMode="auto">
            <a:xfrm>
              <a:off x="432" y="1248"/>
              <a:ext cx="5136" cy="2976"/>
              <a:chOff x="432" y="1248"/>
              <a:chExt cx="5136" cy="2976"/>
            </a:xfrm>
          </p:grpSpPr>
          <p:sp>
            <p:nvSpPr>
              <p:cNvPr id="439314" name="Line 18"/>
              <p:cNvSpPr>
                <a:spLocks noChangeShapeType="1"/>
              </p:cNvSpPr>
              <p:nvPr/>
            </p:nvSpPr>
            <p:spPr bwMode="auto">
              <a:xfrm>
                <a:off x="3648" y="1248"/>
                <a:ext cx="912" cy="336"/>
              </a:xfrm>
              <a:prstGeom prst="line">
                <a:avLst/>
              </a:prstGeom>
              <a:noFill/>
              <a:ln w="19050">
                <a:solidFill>
                  <a:srgbClr val="FF0000"/>
                </a:solidFill>
                <a:round/>
                <a:headEnd/>
                <a:tailEnd/>
              </a:ln>
              <a:effectLst/>
            </p:spPr>
            <p:txBody>
              <a:bodyPr/>
              <a:lstStyle/>
              <a:p>
                <a:endParaRPr lang="en-IN"/>
              </a:p>
            </p:txBody>
          </p:sp>
          <p:sp>
            <p:nvSpPr>
              <p:cNvPr id="439315" name="Rectangle 19"/>
              <p:cNvSpPr>
                <a:spLocks noChangeArrowheads="1"/>
              </p:cNvSpPr>
              <p:nvPr/>
            </p:nvSpPr>
            <p:spPr bwMode="auto">
              <a:xfrm>
                <a:off x="432" y="3792"/>
                <a:ext cx="5136" cy="432"/>
              </a:xfrm>
              <a:prstGeom prst="rect">
                <a:avLst/>
              </a:prstGeom>
              <a:noFill/>
              <a:ln w="9525">
                <a:noFill/>
                <a:miter lim="800000"/>
                <a:headEnd/>
                <a:tailEnd/>
              </a:ln>
              <a:effectLst/>
            </p:spPr>
            <p:txBody>
              <a:bodyPr/>
              <a:lstStyle/>
              <a:p>
                <a:pPr marL="1143000" lvl="2" indent="-228600">
                  <a:spcBef>
                    <a:spcPct val="20000"/>
                  </a:spcBef>
                  <a:buFontTx/>
                  <a:buChar char="–"/>
                </a:pPr>
                <a:r>
                  <a:rPr lang="en-US" sz="1800">
                    <a:latin typeface="Arial" charset="0"/>
                  </a:rPr>
                  <a:t>A:  the solutions of b = -x</a:t>
                </a:r>
                <a:r>
                  <a:rPr lang="en-US" sz="1800" baseline="-25000">
                    <a:latin typeface="Arial" charset="0"/>
                  </a:rPr>
                  <a:t>0</a:t>
                </a:r>
                <a:r>
                  <a:rPr lang="en-US" sz="1800">
                    <a:latin typeface="Arial" charset="0"/>
                  </a:rPr>
                  <a:t>m + y</a:t>
                </a:r>
                <a:r>
                  <a:rPr lang="en-US" sz="1800" baseline="-25000">
                    <a:latin typeface="Arial" charset="0"/>
                  </a:rPr>
                  <a:t>0</a:t>
                </a:r>
              </a:p>
              <a:p>
                <a:pPr marL="1143000" lvl="2" indent="-228600">
                  <a:spcBef>
                    <a:spcPct val="20000"/>
                  </a:spcBef>
                  <a:buFontTx/>
                  <a:buChar char="–"/>
                </a:pPr>
                <a:r>
                  <a:rPr lang="en-US" sz="1800">
                    <a:latin typeface="Arial" charset="0"/>
                  </a:rPr>
                  <a:t>this is a line in Hough space</a:t>
                </a:r>
              </a:p>
            </p:txBody>
          </p:sp>
        </p:grpSp>
        <p:pic>
          <p:nvPicPr>
            <p:cNvPr id="439316" name="Picture 20" descr="Edittex"/>
            <p:cNvPicPr>
              <a:picLocks noChangeAspect="1" noChangeArrowheads="1"/>
            </p:cNvPicPr>
            <p:nvPr>
              <p:custDataLst>
                <p:tags r:id="rId1"/>
              </p:custDataLst>
            </p:nvPr>
          </p:nvPicPr>
          <p:blipFill>
            <a:blip r:embed="rId3"/>
            <a:srcRect/>
            <a:stretch>
              <a:fillRect/>
            </a:stretch>
          </p:blipFill>
          <p:spPr bwMode="auto">
            <a:xfrm>
              <a:off x="3715" y="1107"/>
              <a:ext cx="1092" cy="142"/>
            </a:xfrm>
            <a:prstGeom prst="rect">
              <a:avLst/>
            </a:prstGeom>
            <a:noFill/>
            <a:ln w="9525">
              <a:noFill/>
              <a:miter lim="800000"/>
              <a:headEnd/>
              <a:tailEnd/>
            </a:ln>
            <a:effectLst/>
          </p:spPr>
        </p:pic>
      </p:grpSp>
      <p:sp>
        <p:nvSpPr>
          <p:cNvPr id="439317" name="Text Box 21"/>
          <p:cNvSpPr txBox="1">
            <a:spLocks noChangeArrowheads="1"/>
          </p:cNvSpPr>
          <p:nvPr/>
        </p:nvSpPr>
        <p:spPr bwMode="auto">
          <a:xfrm>
            <a:off x="1646238" y="3032125"/>
            <a:ext cx="403225" cy="396875"/>
          </a:xfrm>
          <a:prstGeom prst="rect">
            <a:avLst/>
          </a:prstGeom>
          <a:noFill/>
          <a:ln w="9525">
            <a:noFill/>
            <a:miter lim="800000"/>
            <a:headEnd/>
            <a:tailEnd/>
          </a:ln>
          <a:effectLst/>
        </p:spPr>
        <p:txBody>
          <a:bodyPr wrap="none">
            <a:spAutoFit/>
          </a:bodyPr>
          <a:lstStyle/>
          <a:p>
            <a:r>
              <a:rPr lang="en-US" sz="2000" i="1">
                <a:latin typeface="Arial" charset="0"/>
              </a:rPr>
              <a:t>x</a:t>
            </a:r>
            <a:r>
              <a:rPr lang="en-US" sz="2000" i="1" baseline="-25000">
                <a:latin typeface="Arial" charset="0"/>
              </a:rPr>
              <a:t>0</a:t>
            </a:r>
          </a:p>
        </p:txBody>
      </p:sp>
      <p:sp>
        <p:nvSpPr>
          <p:cNvPr id="439318" name="Text Box 22"/>
          <p:cNvSpPr txBox="1">
            <a:spLocks noChangeArrowheads="1"/>
          </p:cNvSpPr>
          <p:nvPr/>
        </p:nvSpPr>
        <p:spPr bwMode="auto">
          <a:xfrm>
            <a:off x="877888" y="2409825"/>
            <a:ext cx="403225" cy="396875"/>
          </a:xfrm>
          <a:prstGeom prst="rect">
            <a:avLst/>
          </a:prstGeom>
          <a:noFill/>
          <a:ln w="9525">
            <a:noFill/>
            <a:miter lim="800000"/>
            <a:headEnd/>
            <a:tailEnd/>
          </a:ln>
          <a:effectLst/>
        </p:spPr>
        <p:txBody>
          <a:bodyPr wrap="none">
            <a:spAutoFit/>
          </a:bodyPr>
          <a:lstStyle/>
          <a:p>
            <a:r>
              <a:rPr lang="en-US" sz="2000" i="1">
                <a:latin typeface="Arial" charset="0"/>
              </a:rPr>
              <a:t>y</a:t>
            </a:r>
            <a:r>
              <a:rPr lang="en-US" sz="2000" i="1" baseline="-25000">
                <a:latin typeface="Arial"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Hough transform algorithm</a:t>
            </a:r>
          </a:p>
        </p:txBody>
      </p:sp>
      <p:sp>
        <p:nvSpPr>
          <p:cNvPr id="443395" name="Rectangle 3"/>
          <p:cNvSpPr>
            <a:spLocks noGrp="1" noChangeArrowheads="1"/>
          </p:cNvSpPr>
          <p:nvPr>
            <p:ph idx="1"/>
          </p:nvPr>
        </p:nvSpPr>
        <p:spPr>
          <a:xfrm>
            <a:off x="685800" y="1628800"/>
            <a:ext cx="7772400" cy="5229200"/>
          </a:xfrm>
        </p:spPr>
        <p:txBody>
          <a:bodyPr/>
          <a:lstStyle/>
          <a:p>
            <a:pPr marL="457200" indent="-457200"/>
            <a:r>
              <a:rPr lang="en-US" dirty="0"/>
              <a:t>Typically use a different parameterization</a:t>
            </a:r>
          </a:p>
          <a:p>
            <a:pPr marL="457200" indent="-457200"/>
            <a:endParaRPr lang="en-US" dirty="0"/>
          </a:p>
          <a:p>
            <a:pPr marL="838200" lvl="1" indent="-381000"/>
            <a:r>
              <a:rPr lang="en-US" dirty="0"/>
              <a:t>d is the perpendicular distance from the line to the origin</a:t>
            </a:r>
          </a:p>
          <a:p>
            <a:pPr marL="838200" lvl="1" indent="-381000"/>
            <a:r>
              <a:rPr lang="en-US" dirty="0">
                <a:sym typeface="Symbol" pitchFamily="18" charset="2"/>
              </a:rPr>
              <a:t> </a:t>
            </a:r>
            <a:r>
              <a:rPr lang="en-US" dirty="0"/>
              <a:t>is the angle this perpendicular makes with the x axis</a:t>
            </a:r>
          </a:p>
          <a:p>
            <a:pPr marL="838200" lvl="1" indent="-381000"/>
            <a:r>
              <a:rPr lang="en-US" dirty="0"/>
              <a:t>Why?</a:t>
            </a:r>
          </a:p>
        </p:txBody>
      </p:sp>
      <p:pic>
        <p:nvPicPr>
          <p:cNvPr id="443396" name="Picture 4" descr="Edittex"/>
          <p:cNvPicPr>
            <a:picLocks noChangeAspect="1" noChangeArrowheads="1"/>
          </p:cNvPicPr>
          <p:nvPr>
            <p:custDataLst>
              <p:tags r:id="rId1"/>
            </p:custDataLst>
          </p:nvPr>
        </p:nvPicPr>
        <p:blipFill>
          <a:blip r:embed="rId3"/>
          <a:srcRect/>
          <a:stretch>
            <a:fillRect/>
          </a:stretch>
        </p:blipFill>
        <p:spPr bwMode="auto">
          <a:xfrm>
            <a:off x="2267744" y="2348880"/>
            <a:ext cx="2687637" cy="296863"/>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457200" y="274638"/>
            <a:ext cx="8229600" cy="639762"/>
          </a:xfrm>
        </p:spPr>
        <p:txBody>
          <a:bodyPr>
            <a:normAutofit fontScale="90000"/>
          </a:bodyPr>
          <a:lstStyle/>
          <a:p>
            <a:r>
              <a:rPr lang="en-US" dirty="0"/>
              <a:t>Hough transform algorithm</a:t>
            </a:r>
          </a:p>
        </p:txBody>
      </p:sp>
      <p:sp>
        <p:nvSpPr>
          <p:cNvPr id="440323" name="Rectangle 3"/>
          <p:cNvSpPr>
            <a:spLocks noGrp="1" noChangeArrowheads="1"/>
          </p:cNvSpPr>
          <p:nvPr>
            <p:ph idx="1"/>
          </p:nvPr>
        </p:nvSpPr>
        <p:spPr>
          <a:xfrm>
            <a:off x="685800" y="914400"/>
            <a:ext cx="7772400" cy="5943600"/>
          </a:xfrm>
        </p:spPr>
        <p:txBody>
          <a:bodyPr>
            <a:normAutofit fontScale="85000" lnSpcReduction="10000"/>
          </a:bodyPr>
          <a:lstStyle/>
          <a:p>
            <a:pPr marL="457200" indent="-457200"/>
            <a:r>
              <a:rPr lang="en-US" dirty="0"/>
              <a:t>Typically use a different parameterization</a:t>
            </a:r>
          </a:p>
          <a:p>
            <a:pPr marL="457200" indent="-457200"/>
            <a:endParaRPr lang="en-US" dirty="0"/>
          </a:p>
          <a:p>
            <a:pPr marL="838200" lvl="1" indent="-381000"/>
            <a:r>
              <a:rPr lang="en-US" dirty="0"/>
              <a:t>d is the perpendicular distance from the line to the origin</a:t>
            </a:r>
          </a:p>
          <a:p>
            <a:pPr marL="838200" lvl="1" indent="-381000"/>
            <a:r>
              <a:rPr lang="en-US" dirty="0">
                <a:sym typeface="Symbol" pitchFamily="18" charset="2"/>
              </a:rPr>
              <a:t> </a:t>
            </a:r>
            <a:r>
              <a:rPr lang="en-US" dirty="0"/>
              <a:t>is the angle this perpendicular makes with the x axis</a:t>
            </a:r>
          </a:p>
          <a:p>
            <a:pPr marL="838200" lvl="1" indent="-381000"/>
            <a:r>
              <a:rPr lang="en-US" dirty="0"/>
              <a:t>Why?</a:t>
            </a:r>
          </a:p>
          <a:p>
            <a:pPr marL="457200" indent="-457200"/>
            <a:r>
              <a:rPr lang="en-US" dirty="0"/>
              <a:t>Basic Hough transform algorithm</a:t>
            </a:r>
          </a:p>
          <a:p>
            <a:pPr marL="838200" lvl="1" indent="-381000">
              <a:buFontTx/>
              <a:buAutoNum type="arabicPeriod"/>
            </a:pPr>
            <a:r>
              <a:rPr lang="en-US" dirty="0"/>
              <a:t>Initialize H[d, </a:t>
            </a:r>
            <a:r>
              <a:rPr lang="en-US" dirty="0">
                <a:sym typeface="Symbol" pitchFamily="18" charset="2"/>
              </a:rPr>
              <a:t></a:t>
            </a:r>
            <a:r>
              <a:rPr lang="en-US" dirty="0"/>
              <a:t>]=0</a:t>
            </a:r>
          </a:p>
          <a:p>
            <a:pPr marL="838200" lvl="1" indent="-381000">
              <a:buFontTx/>
              <a:buAutoNum type="arabicPeriod"/>
            </a:pPr>
            <a:r>
              <a:rPr lang="en-US" dirty="0"/>
              <a:t>for each edge point I[</a:t>
            </a:r>
            <a:r>
              <a:rPr lang="en-US" dirty="0" err="1"/>
              <a:t>x,y</a:t>
            </a:r>
            <a:r>
              <a:rPr lang="en-US" dirty="0"/>
              <a:t>] in the image</a:t>
            </a:r>
          </a:p>
          <a:p>
            <a:pPr marL="1257300" lvl="2" indent="-342900">
              <a:buFontTx/>
              <a:buNone/>
            </a:pPr>
            <a:r>
              <a:rPr lang="en-US" sz="2000" dirty="0"/>
              <a:t>    for </a:t>
            </a:r>
            <a:r>
              <a:rPr lang="en-US" sz="2000" dirty="0">
                <a:sym typeface="Symbol" pitchFamily="18" charset="2"/>
              </a:rPr>
              <a:t></a:t>
            </a:r>
            <a:r>
              <a:rPr lang="en-US" sz="2000" dirty="0"/>
              <a:t> = 0 to 180 </a:t>
            </a:r>
          </a:p>
          <a:p>
            <a:pPr marL="1676400" lvl="3" indent="-304800"/>
            <a:endParaRPr lang="en-US" sz="2000" dirty="0"/>
          </a:p>
          <a:p>
            <a:pPr marL="1676400" lvl="3" indent="-304800">
              <a:buFontTx/>
              <a:buNone/>
            </a:pPr>
            <a:r>
              <a:rPr lang="en-US" sz="2000" dirty="0"/>
              <a:t>    H[d, </a:t>
            </a:r>
            <a:r>
              <a:rPr lang="en-US" sz="1800" dirty="0">
                <a:sym typeface="Symbol" pitchFamily="18" charset="2"/>
              </a:rPr>
              <a:t></a:t>
            </a:r>
            <a:r>
              <a:rPr lang="en-US" sz="2000" dirty="0"/>
              <a:t>] += 1</a:t>
            </a:r>
          </a:p>
          <a:p>
            <a:pPr marL="838200" lvl="1" indent="-381000">
              <a:buFontTx/>
              <a:buAutoNum type="arabicPeriod"/>
            </a:pPr>
            <a:r>
              <a:rPr lang="en-US" dirty="0"/>
              <a:t>Find the value(s) of (d, </a:t>
            </a:r>
            <a:r>
              <a:rPr lang="en-US" dirty="0">
                <a:sym typeface="Symbol" pitchFamily="18" charset="2"/>
              </a:rPr>
              <a:t>) where</a:t>
            </a:r>
            <a:r>
              <a:rPr lang="en-US" dirty="0"/>
              <a:t> H[d, </a:t>
            </a:r>
            <a:r>
              <a:rPr lang="en-US" dirty="0">
                <a:sym typeface="Symbol" pitchFamily="18" charset="2"/>
              </a:rPr>
              <a:t></a:t>
            </a:r>
            <a:r>
              <a:rPr lang="en-US" dirty="0"/>
              <a:t>] is maximum</a:t>
            </a:r>
          </a:p>
          <a:p>
            <a:pPr marL="838200" lvl="1" indent="-381000">
              <a:buFontTx/>
              <a:buAutoNum type="arabicPeriod"/>
            </a:pPr>
            <a:r>
              <a:rPr lang="en-US" dirty="0"/>
              <a:t>The detected line in the image is given by</a:t>
            </a:r>
          </a:p>
          <a:p>
            <a:pPr marL="457200" indent="-457200"/>
            <a:r>
              <a:rPr lang="en-US" dirty="0"/>
              <a:t>What’s the running time (measured in # votes)? </a:t>
            </a:r>
          </a:p>
        </p:txBody>
      </p:sp>
      <p:pic>
        <p:nvPicPr>
          <p:cNvPr id="440324" name="Picture 4" descr="Edittex"/>
          <p:cNvPicPr>
            <a:picLocks noChangeAspect="1" noChangeArrowheads="1"/>
          </p:cNvPicPr>
          <p:nvPr>
            <p:custDataLst>
              <p:tags r:id="rId1"/>
            </p:custDataLst>
          </p:nvPr>
        </p:nvPicPr>
        <p:blipFill>
          <a:blip r:embed="rId5"/>
          <a:srcRect/>
          <a:stretch>
            <a:fillRect/>
          </a:stretch>
        </p:blipFill>
        <p:spPr bwMode="auto">
          <a:xfrm>
            <a:off x="1808163" y="1447800"/>
            <a:ext cx="2687637" cy="296863"/>
          </a:xfrm>
          <a:prstGeom prst="rect">
            <a:avLst/>
          </a:prstGeom>
          <a:noFill/>
          <a:ln w="9525">
            <a:noFill/>
            <a:miter lim="800000"/>
            <a:headEnd/>
            <a:tailEnd/>
          </a:ln>
          <a:effectLst/>
        </p:spPr>
      </p:pic>
      <p:pic>
        <p:nvPicPr>
          <p:cNvPr id="440325" name="Picture 5" descr="Edittex"/>
          <p:cNvPicPr>
            <a:picLocks noChangeAspect="1" noChangeArrowheads="1"/>
          </p:cNvPicPr>
          <p:nvPr>
            <p:custDataLst>
              <p:tags r:id="rId2"/>
            </p:custDataLst>
          </p:nvPr>
        </p:nvPicPr>
        <p:blipFill>
          <a:blip r:embed="rId5"/>
          <a:srcRect/>
          <a:stretch>
            <a:fillRect/>
          </a:stretch>
        </p:blipFill>
        <p:spPr bwMode="auto">
          <a:xfrm>
            <a:off x="2000232" y="4929198"/>
            <a:ext cx="2020887" cy="223838"/>
          </a:xfrm>
          <a:prstGeom prst="rect">
            <a:avLst/>
          </a:prstGeom>
          <a:noFill/>
          <a:ln w="9525">
            <a:noFill/>
            <a:miter lim="800000"/>
            <a:headEnd/>
            <a:tailEnd/>
          </a:ln>
          <a:effectLst/>
        </p:spPr>
      </p:pic>
      <p:pic>
        <p:nvPicPr>
          <p:cNvPr id="440326" name="Picture 6" descr="Edittex"/>
          <p:cNvPicPr>
            <a:picLocks noChangeAspect="1" noChangeArrowheads="1"/>
          </p:cNvPicPr>
          <p:nvPr>
            <p:custDataLst>
              <p:tags r:id="rId3"/>
            </p:custDataLst>
          </p:nvPr>
        </p:nvPicPr>
        <p:blipFill>
          <a:blip r:embed="rId5"/>
          <a:srcRect/>
          <a:stretch>
            <a:fillRect/>
          </a:stretch>
        </p:blipFill>
        <p:spPr bwMode="auto">
          <a:xfrm>
            <a:off x="6929454" y="5929330"/>
            <a:ext cx="2020888" cy="223838"/>
          </a:xfrm>
          <a:prstGeom prst="rect">
            <a:avLst/>
          </a:prstGeom>
          <a:noFill/>
          <a:ln w="9525">
            <a:noFill/>
            <a:miter lim="800000"/>
            <a:headEnd/>
            <a:tailEnd/>
          </a:ln>
          <a:effectLst/>
        </p:spPr>
      </p:pic>
      <p:sp>
        <p:nvSpPr>
          <p:cNvPr id="440327" name="Text Box 7"/>
          <p:cNvSpPr txBox="1">
            <a:spLocks noChangeArrowheads="1"/>
          </p:cNvSpPr>
          <p:nvPr/>
        </p:nvSpPr>
        <p:spPr bwMode="auto">
          <a:xfrm>
            <a:off x="755650" y="6308725"/>
            <a:ext cx="184150" cy="396875"/>
          </a:xfrm>
          <a:prstGeom prst="rect">
            <a:avLst/>
          </a:prstGeom>
          <a:noFill/>
          <a:ln w="9525">
            <a:noFill/>
            <a:miter lim="800000"/>
            <a:headEnd/>
            <a:tailEnd/>
          </a:ln>
          <a:effectLst/>
        </p:spPr>
        <p:txBody>
          <a:bodyPr wrap="none">
            <a:spAutoFit/>
          </a:bodyPr>
          <a:lstStyle/>
          <a:p>
            <a:endParaRPr lang="en-US" sz="20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92" name="Rectangle 68"/>
          <p:cNvSpPr>
            <a:spLocks noGrp="1" noChangeArrowheads="1"/>
          </p:cNvSpPr>
          <p:nvPr>
            <p:ph type="title"/>
          </p:nvPr>
        </p:nvSpPr>
        <p:spPr/>
        <p:txBody>
          <a:bodyPr>
            <a:normAutofit fontScale="90000"/>
          </a:bodyPr>
          <a:lstStyle/>
          <a:p>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endParaRPr lang="en-US"/>
          </a:p>
        </p:txBody>
      </p:sp>
      <p:sp>
        <p:nvSpPr>
          <p:cNvPr id="26694" name="Rectangle 70"/>
          <p:cNvSpPr>
            <a:spLocks noGrp="1" noChangeArrowheads="1"/>
          </p:cNvSpPr>
          <p:nvPr>
            <p:ph type="body" sz="half" idx="2"/>
          </p:nvPr>
        </p:nvSpPr>
        <p:spPr>
          <a:noFill/>
          <a:ln/>
        </p:spPr>
        <p:txBody>
          <a:bodyPr/>
          <a:lstStyle/>
          <a:p>
            <a:endParaRPr lang="en-US" sz="2800"/>
          </a:p>
          <a:p>
            <a:endParaRPr lang="en-US" sz="2800"/>
          </a:p>
          <a:p>
            <a:endParaRPr lang="en-US" sz="2800"/>
          </a:p>
        </p:txBody>
      </p:sp>
      <p:sp>
        <p:nvSpPr>
          <p:cNvPr id="26693" name="Rectangle 69"/>
          <p:cNvSpPr>
            <a:spLocks noChangeArrowheads="1"/>
          </p:cNvSpPr>
          <p:nvPr/>
        </p:nvSpPr>
        <p:spPr bwMode="auto">
          <a:xfrm>
            <a:off x="685800" y="152400"/>
            <a:ext cx="7772400" cy="1143000"/>
          </a:xfrm>
          <a:prstGeom prst="rect">
            <a:avLst/>
          </a:prstGeom>
          <a:noFill/>
          <a:ln w="9525">
            <a:noFill/>
            <a:miter lim="800000"/>
            <a:headEnd/>
            <a:tailEnd/>
          </a:ln>
          <a:effectLst/>
        </p:spPr>
        <p:txBody>
          <a:bodyPr anchor="ctr"/>
          <a:lstStyle/>
          <a:p>
            <a:pPr algn="ctr"/>
            <a:r>
              <a:rPr lang="en-US" sz="4000">
                <a:solidFill>
                  <a:srgbClr val="FF0000"/>
                </a:solidFill>
                <a:latin typeface="Papyrus" pitchFamily="66" charset="0"/>
              </a:rPr>
              <a:t/>
            </a:r>
            <a:br>
              <a:rPr lang="en-US" sz="4000">
                <a:solidFill>
                  <a:srgbClr val="FF0000"/>
                </a:solidFill>
                <a:latin typeface="Papyrus" pitchFamily="66" charset="0"/>
              </a:rPr>
            </a:br>
            <a:r>
              <a:rPr lang="en-US" sz="4000">
                <a:solidFill>
                  <a:srgbClr val="FF0000"/>
                </a:solidFill>
                <a:latin typeface="Papyrus" pitchFamily="66" charset="0"/>
              </a:rPr>
              <a:t/>
            </a:r>
            <a:br>
              <a:rPr lang="en-US" sz="4000">
                <a:solidFill>
                  <a:srgbClr val="FF0000"/>
                </a:solidFill>
                <a:latin typeface="Papyrus" pitchFamily="66" charset="0"/>
              </a:rPr>
            </a:br>
            <a:endParaRPr lang="en-US" sz="4000">
              <a:solidFill>
                <a:srgbClr val="FF0000"/>
              </a:solidFill>
              <a:latin typeface="Papyrus" pitchFamily="66" charset="0"/>
            </a:endParaRPr>
          </a:p>
        </p:txBody>
      </p:sp>
      <p:sp>
        <p:nvSpPr>
          <p:cNvPr id="26695" name="Rectangle 71"/>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000" u="sng" dirty="0">
                <a:solidFill>
                  <a:srgbClr val="FF0000"/>
                </a:solidFill>
                <a:latin typeface="Papyrus" pitchFamily="66" charset="0"/>
              </a:rPr>
              <a:t>Watershed Algorithm</a:t>
            </a:r>
            <a:r>
              <a:rPr lang="en-US" sz="4000" dirty="0">
                <a:solidFill>
                  <a:srgbClr val="FF0000"/>
                </a:solidFill>
                <a:latin typeface="Papyrus" pitchFamily="66" charset="0"/>
              </a:rPr>
              <a:t> </a:t>
            </a:r>
            <a:br>
              <a:rPr lang="en-US" sz="4000" dirty="0">
                <a:solidFill>
                  <a:srgbClr val="FF0000"/>
                </a:solidFill>
                <a:latin typeface="Papyrus" pitchFamily="66" charset="0"/>
              </a:rPr>
            </a:br>
            <a:r>
              <a:rPr lang="en-US" sz="4000" dirty="0">
                <a:solidFill>
                  <a:srgbClr val="FF0000"/>
                </a:solidFill>
                <a:latin typeface="Papyrus" pitchFamily="66" charset="0"/>
              </a:rPr>
              <a:t/>
            </a:r>
            <a:br>
              <a:rPr lang="en-US" sz="4000" dirty="0">
                <a:solidFill>
                  <a:srgbClr val="FF0000"/>
                </a:solidFill>
                <a:latin typeface="Papyrus" pitchFamily="66" charset="0"/>
              </a:rPr>
            </a:br>
            <a:endParaRPr lang="en-US" sz="4000" dirty="0">
              <a:solidFill>
                <a:srgbClr val="FF0000"/>
              </a:solidFill>
              <a:latin typeface="Papyrus" pitchFamily="66" charset="0"/>
            </a:endParaRPr>
          </a:p>
        </p:txBody>
      </p:sp>
      <p:sp>
        <p:nvSpPr>
          <p:cNvPr id="26696" name="Rectangle 72"/>
          <p:cNvSpPr>
            <a:spLocks noChangeArrowheads="1"/>
          </p:cNvSpPr>
          <p:nvPr/>
        </p:nvSpPr>
        <p:spPr bwMode="auto">
          <a:xfrm>
            <a:off x="1676400" y="2667000"/>
            <a:ext cx="5791200" cy="1600200"/>
          </a:xfrm>
          <a:prstGeom prst="rect">
            <a:avLst/>
          </a:prstGeom>
          <a:noFill/>
          <a:ln w="9525">
            <a:noFill/>
            <a:miter lim="800000"/>
            <a:headEnd/>
            <a:tailEnd/>
          </a:ln>
          <a:effectLst/>
        </p:spPr>
        <p:txBody>
          <a:bodyPr/>
          <a:lstStyle/>
          <a:p>
            <a:pPr marL="342900" indent="-342900">
              <a:spcBef>
                <a:spcPct val="20000"/>
              </a:spcBef>
              <a:buFontTx/>
              <a:buChar char="•"/>
            </a:pPr>
            <a:endParaRPr lang="en-US" sz="2800"/>
          </a:p>
          <a:p>
            <a:pPr marL="342900" indent="-342900">
              <a:spcBef>
                <a:spcPct val="20000"/>
              </a:spcBef>
              <a:buFontTx/>
              <a:buChar char="•"/>
            </a:pPr>
            <a:endParaRPr lang="en-US" sz="2800"/>
          </a:p>
          <a:p>
            <a:pPr marL="342900" indent="-342900">
              <a:spcBef>
                <a:spcPct val="20000"/>
              </a:spcBef>
              <a:buFontTx/>
              <a:buChar char="•"/>
            </a:pPr>
            <a:endParaRPr lang="en-US" sz="2000">
              <a:latin typeface="Papyrus" pitchFamily="66" charset="0"/>
            </a:endParaRPr>
          </a:p>
        </p:txBody>
      </p:sp>
      <p:sp>
        <p:nvSpPr>
          <p:cNvPr id="26697" name="Text Box 73"/>
          <p:cNvSpPr txBox="1">
            <a:spLocks noChangeArrowheads="1"/>
          </p:cNvSpPr>
          <p:nvPr/>
        </p:nvSpPr>
        <p:spPr bwMode="auto">
          <a:xfrm>
            <a:off x="288925" y="1717675"/>
            <a:ext cx="6340475" cy="457200"/>
          </a:xfrm>
          <a:prstGeom prst="rect">
            <a:avLst/>
          </a:prstGeom>
          <a:noFill/>
          <a:ln w="9525">
            <a:noFill/>
            <a:miter lim="800000"/>
            <a:headEnd/>
            <a:tailEnd/>
          </a:ln>
          <a:effectLst/>
        </p:spPr>
        <p:txBody>
          <a:bodyPr>
            <a:spAutoFit/>
          </a:bodyPr>
          <a:lstStyle/>
          <a:p>
            <a:endParaRPr lang="en-US"/>
          </a:p>
        </p:txBody>
      </p:sp>
      <p:sp>
        <p:nvSpPr>
          <p:cNvPr id="26698" name="Text Box 74"/>
          <p:cNvSpPr txBox="1">
            <a:spLocks noChangeArrowheads="1"/>
          </p:cNvSpPr>
          <p:nvPr/>
        </p:nvSpPr>
        <p:spPr bwMode="auto">
          <a:xfrm>
            <a:off x="609600" y="1600200"/>
            <a:ext cx="8135938" cy="822325"/>
          </a:xfrm>
          <a:prstGeom prst="rect">
            <a:avLst/>
          </a:prstGeom>
          <a:noFill/>
          <a:ln w="9525">
            <a:noFill/>
            <a:miter lim="800000"/>
            <a:headEnd/>
            <a:tailEnd/>
          </a:ln>
          <a:effectLst/>
        </p:spPr>
        <p:txBody>
          <a:bodyPr>
            <a:spAutoFit/>
          </a:bodyPr>
          <a:lstStyle/>
          <a:p>
            <a:r>
              <a:rPr lang="en-US" b="1" u="sng">
                <a:solidFill>
                  <a:srgbClr val="CC6600"/>
                </a:solidFill>
                <a:latin typeface="Papyrus" pitchFamily="66" charset="0"/>
              </a:rPr>
              <a:t>Watershed  Segmentation</a:t>
            </a:r>
            <a:r>
              <a:rPr lang="en-US">
                <a:latin typeface="Papyrus" pitchFamily="66" charset="0"/>
              </a:rPr>
              <a:t> gets its name from the manner in </a:t>
            </a:r>
          </a:p>
          <a:p>
            <a:r>
              <a:rPr lang="en-US">
                <a:latin typeface="Papyrus" pitchFamily="66" charset="0"/>
              </a:rPr>
              <a:t>which the algorithm segment regions into Catchement basins</a:t>
            </a:r>
          </a:p>
        </p:txBody>
      </p:sp>
      <p:sp>
        <p:nvSpPr>
          <p:cNvPr id="26701" name="Text Box 77"/>
          <p:cNvSpPr txBox="1">
            <a:spLocks noChangeArrowheads="1"/>
          </p:cNvSpPr>
          <p:nvPr/>
        </p:nvSpPr>
        <p:spPr bwMode="auto">
          <a:xfrm>
            <a:off x="838200" y="2438400"/>
            <a:ext cx="7254875" cy="2286000"/>
          </a:xfrm>
          <a:prstGeom prst="rect">
            <a:avLst/>
          </a:prstGeom>
          <a:noFill/>
          <a:ln w="9525">
            <a:noFill/>
            <a:miter lim="800000"/>
            <a:headEnd/>
            <a:tailEnd/>
          </a:ln>
          <a:effectLst/>
        </p:spPr>
        <p:txBody>
          <a:bodyPr>
            <a:spAutoFit/>
          </a:bodyPr>
          <a:lstStyle/>
          <a:p>
            <a:pPr>
              <a:spcBef>
                <a:spcPct val="20000"/>
              </a:spcBef>
            </a:pPr>
            <a:r>
              <a:rPr lang="en-US" sz="2000" dirty="0">
                <a:latin typeface="Papyrus" pitchFamily="66" charset="0"/>
                <a:cs typeface="Arial" charset="0"/>
              </a:rPr>
              <a:t>The term </a:t>
            </a:r>
            <a:r>
              <a:rPr lang="en-US" sz="2000" b="1" u="sng" dirty="0">
                <a:solidFill>
                  <a:srgbClr val="CC6600"/>
                </a:solidFill>
                <a:latin typeface="Papyrus" pitchFamily="66" charset="0"/>
                <a:cs typeface="Arial" charset="0"/>
              </a:rPr>
              <a:t>watershed</a:t>
            </a:r>
            <a:r>
              <a:rPr lang="en-US" sz="2000" dirty="0">
                <a:latin typeface="Papyrus" pitchFamily="66" charset="0"/>
                <a:cs typeface="Arial" charset="0"/>
              </a:rPr>
              <a:t> refers to a ridge that divides areas drained by different river systems. A </a:t>
            </a:r>
            <a:r>
              <a:rPr lang="en-US" sz="2000" b="1" u="sng" dirty="0">
                <a:solidFill>
                  <a:srgbClr val="CC6600"/>
                </a:solidFill>
                <a:latin typeface="Papyrus" pitchFamily="66" charset="0"/>
                <a:cs typeface="Arial" charset="0"/>
              </a:rPr>
              <a:t>catchment basin</a:t>
            </a:r>
            <a:r>
              <a:rPr lang="en-US" sz="2000" dirty="0">
                <a:latin typeface="Papyrus" pitchFamily="66" charset="0"/>
                <a:cs typeface="Arial" charset="0"/>
              </a:rPr>
              <a:t> is the geographical area draining into a river or reservoir. </a:t>
            </a:r>
          </a:p>
          <a:p>
            <a:pPr>
              <a:spcBef>
                <a:spcPct val="20000"/>
              </a:spcBef>
            </a:pPr>
            <a:endParaRPr lang="en-US" sz="2000" dirty="0">
              <a:latin typeface="Papyrus" pitchFamily="66" charset="0"/>
              <a:cs typeface="Arial" charset="0"/>
            </a:endParaRPr>
          </a:p>
          <a:p>
            <a:r>
              <a:rPr lang="en-US" sz="2000" dirty="0">
                <a:latin typeface="Papyrus" pitchFamily="66" charset="0"/>
                <a:cs typeface="Arial" charset="0"/>
              </a:rPr>
              <a:t>The watershed transform requires that you think of an image as a surface</a:t>
            </a:r>
          </a:p>
          <a:p>
            <a:endParaRPr lang="en-US" sz="2000" dirty="0">
              <a:latin typeface="Papyrus" pitchFamily="66" charset="0"/>
            </a:endParaRPr>
          </a:p>
        </p:txBody>
      </p:sp>
      <p:pic>
        <p:nvPicPr>
          <p:cNvPr id="26702" name="Picture 78" descr="C:\Documents and Settings\hemant\Desktop\My_anisa\My project\watershed2.jpg"/>
          <p:cNvPicPr>
            <a:picLocks noChangeAspect="1" noChangeArrowheads="1"/>
          </p:cNvPicPr>
          <p:nvPr/>
        </p:nvPicPr>
        <p:blipFill>
          <a:blip r:embed="rId2"/>
          <a:srcRect/>
          <a:stretch>
            <a:fillRect/>
          </a:stretch>
        </p:blipFill>
        <p:spPr bwMode="auto">
          <a:xfrm>
            <a:off x="990600" y="4419600"/>
            <a:ext cx="1371600" cy="1463675"/>
          </a:xfrm>
          <a:prstGeom prst="rect">
            <a:avLst/>
          </a:prstGeom>
          <a:noFill/>
        </p:spPr>
      </p:pic>
      <p:sp>
        <p:nvSpPr>
          <p:cNvPr id="26703" name="Rectangle 79"/>
          <p:cNvSpPr>
            <a:spLocks noChangeArrowheads="1"/>
          </p:cNvSpPr>
          <p:nvPr/>
        </p:nvSpPr>
        <p:spPr bwMode="auto">
          <a:xfrm>
            <a:off x="3352800" y="4267200"/>
            <a:ext cx="4953000" cy="1828800"/>
          </a:xfrm>
          <a:prstGeom prst="rect">
            <a:avLst/>
          </a:prstGeom>
          <a:noFill/>
          <a:ln w="9525">
            <a:noFill/>
            <a:miter lim="800000"/>
            <a:headEnd/>
            <a:tailEnd/>
          </a:ln>
          <a:effectLst/>
        </p:spPr>
        <p:txBody>
          <a:bodyPr anchor="ctr"/>
          <a:lstStyle/>
          <a:p>
            <a:r>
              <a:rPr lang="en-US" sz="2000">
                <a:latin typeface="Papyrus" pitchFamily="66" charset="0"/>
                <a:cs typeface="Arial" charset="0"/>
              </a:rPr>
              <a:t>If you imagine that bright areas are "high" and dark areas are "low," then it might look like the surface (left). With surfaces, it is natural to think in terms of catchment basins and watershed lines. </a:t>
            </a:r>
            <a:endParaRPr lang="en-US" sz="2000">
              <a:latin typeface="Papyrus"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most cases, segmentation should provide a set of regions having the following </a:t>
            </a:r>
            <a:r>
              <a:rPr lang="en-IN" dirty="0" smtClean="0"/>
              <a:t>properties.</a:t>
            </a:r>
          </a:p>
          <a:p>
            <a:endParaRPr lang="en-IN" dirty="0"/>
          </a:p>
          <a:p>
            <a:r>
              <a:rPr lang="en-IN" dirty="0"/>
              <a:t>Connectivity and compactness</a:t>
            </a:r>
          </a:p>
          <a:p>
            <a:r>
              <a:rPr lang="en-IN" dirty="0"/>
              <a:t>Regularity of boundaries</a:t>
            </a:r>
          </a:p>
          <a:p>
            <a:r>
              <a:rPr lang="en-IN" dirty="0"/>
              <a:t>Homogeneity in terms of </a:t>
            </a:r>
            <a:r>
              <a:rPr lang="en-IN" dirty="0" err="1"/>
              <a:t>color</a:t>
            </a:r>
            <a:r>
              <a:rPr lang="en-IN" dirty="0"/>
              <a:t> or texture</a:t>
            </a:r>
          </a:p>
          <a:p>
            <a:r>
              <a:rPr lang="en-IN" dirty="0"/>
              <a:t>Differentiation from </a:t>
            </a:r>
            <a:r>
              <a:rPr lang="en-IN" dirty="0" err="1"/>
              <a:t>neighbor</a:t>
            </a:r>
            <a:r>
              <a:rPr lang="en-IN" dirty="0"/>
              <a:t> regions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normAutofit fontScale="90000"/>
          </a:bodyPr>
          <a:lstStyle/>
          <a:p>
            <a:r>
              <a:rPr lang="en-US"/>
              <a:t/>
            </a:r>
            <a:br>
              <a:rPr lang="en-US"/>
            </a:br>
            <a:r>
              <a:rPr lang="en-US"/>
              <a:t/>
            </a:r>
            <a:br>
              <a:rPr lang="en-US"/>
            </a:br>
            <a:endParaRPr lang="en-US"/>
          </a:p>
        </p:txBody>
      </p:sp>
      <p:sp>
        <p:nvSpPr>
          <p:cNvPr id="51204" name="Rectangle 1028"/>
          <p:cNvSpPr>
            <a:spLocks noGrp="1" noChangeArrowheads="1"/>
          </p:cNvSpPr>
          <p:nvPr>
            <p:ph type="body" sz="half" idx="2"/>
          </p:nvPr>
        </p:nvSpPr>
        <p:spPr/>
        <p:txBody>
          <a:bodyPr/>
          <a:lstStyle/>
          <a:p>
            <a:pPr>
              <a:buFontTx/>
              <a:buNone/>
            </a:pPr>
            <a:endParaRPr lang="en-US" sz="2800"/>
          </a:p>
          <a:p>
            <a:pPr>
              <a:buFontTx/>
              <a:buNone/>
            </a:pPr>
            <a:endParaRPr lang="en-US" sz="2800"/>
          </a:p>
          <a:p>
            <a:pPr>
              <a:buFontTx/>
              <a:buNone/>
            </a:pPr>
            <a:endParaRPr lang="en-US" sz="2800"/>
          </a:p>
          <a:p>
            <a:pPr>
              <a:buFontTx/>
              <a:buNone/>
            </a:pPr>
            <a:endParaRPr lang="en-US" sz="2800"/>
          </a:p>
        </p:txBody>
      </p:sp>
      <p:sp>
        <p:nvSpPr>
          <p:cNvPr id="51205" name="Text Box 1029"/>
          <p:cNvSpPr txBox="1">
            <a:spLocks noChangeArrowheads="1"/>
          </p:cNvSpPr>
          <p:nvPr/>
        </p:nvSpPr>
        <p:spPr bwMode="auto">
          <a:xfrm>
            <a:off x="571472" y="3786190"/>
            <a:ext cx="6521337" cy="2862322"/>
          </a:xfrm>
          <a:prstGeom prst="rect">
            <a:avLst/>
          </a:prstGeom>
          <a:noFill/>
          <a:ln w="9525">
            <a:noFill/>
            <a:miter lim="800000"/>
            <a:headEnd/>
            <a:tailEnd/>
          </a:ln>
          <a:effectLst/>
        </p:spPr>
        <p:txBody>
          <a:bodyPr wrap="none">
            <a:spAutoFit/>
          </a:bodyPr>
          <a:lstStyle/>
          <a:p>
            <a:r>
              <a:rPr lang="en-US" dirty="0">
                <a:latin typeface="Papyrus" pitchFamily="66" charset="0"/>
              </a:rPr>
              <a:t>Steps in Watershed Algorithm:</a:t>
            </a:r>
            <a:r>
              <a:rPr lang="en-US" dirty="0"/>
              <a:t> </a:t>
            </a:r>
          </a:p>
          <a:p>
            <a:endParaRPr lang="en-US" dirty="0"/>
          </a:p>
          <a:p>
            <a:pPr>
              <a:buFontTx/>
              <a:buChar char="•"/>
            </a:pPr>
            <a:r>
              <a:rPr lang="en-US" dirty="0">
                <a:latin typeface="Papyrus" pitchFamily="66" charset="0"/>
              </a:rPr>
              <a:t>Read in an Image and covert it in grayscale</a:t>
            </a:r>
          </a:p>
          <a:p>
            <a:pPr>
              <a:buFontTx/>
              <a:buChar char="•"/>
            </a:pPr>
            <a:r>
              <a:rPr lang="en-US" dirty="0">
                <a:latin typeface="Papyrus" pitchFamily="66" charset="0"/>
              </a:rPr>
              <a:t>Use the gradient magnitude as the segmentation function </a:t>
            </a:r>
          </a:p>
          <a:p>
            <a:pPr>
              <a:buFontTx/>
              <a:buChar char="•"/>
            </a:pPr>
            <a:r>
              <a:rPr lang="en-US" dirty="0">
                <a:latin typeface="Papyrus" pitchFamily="66" charset="0"/>
              </a:rPr>
              <a:t>Mark the foreground objects </a:t>
            </a:r>
          </a:p>
          <a:p>
            <a:pPr>
              <a:buFontTx/>
              <a:buChar char="•"/>
            </a:pPr>
            <a:r>
              <a:rPr lang="en-US" dirty="0">
                <a:latin typeface="Papyrus" pitchFamily="66" charset="0"/>
              </a:rPr>
              <a:t>Compute the Background markers</a:t>
            </a:r>
          </a:p>
          <a:p>
            <a:pPr>
              <a:buFontTx/>
              <a:buChar char="•"/>
            </a:pPr>
            <a:r>
              <a:rPr lang="en-US" dirty="0">
                <a:latin typeface="Papyrus" pitchFamily="66" charset="0"/>
              </a:rPr>
              <a:t>Compute the watershed transform of the segmentation function</a:t>
            </a:r>
          </a:p>
          <a:p>
            <a:pPr>
              <a:buFontTx/>
              <a:buChar char="•"/>
            </a:pPr>
            <a:r>
              <a:rPr lang="en-US" dirty="0">
                <a:latin typeface="Papyrus" pitchFamily="66" charset="0"/>
              </a:rPr>
              <a:t>Visualize the result.</a:t>
            </a:r>
          </a:p>
          <a:p>
            <a:endParaRPr lang="en-US" dirty="0">
              <a:latin typeface="Papyrus" pitchFamily="66" charset="0"/>
            </a:endParaRPr>
          </a:p>
          <a:p>
            <a:endParaRPr lang="en-US" dirty="0"/>
          </a:p>
        </p:txBody>
      </p:sp>
      <p:pic>
        <p:nvPicPr>
          <p:cNvPr id="51206" name="Picture 1030" descr="C:\Documents and Settings\hemant\Desktop\My_anisa\My project\watershed_red.gif"/>
          <p:cNvPicPr>
            <a:picLocks noChangeAspect="1" noChangeArrowheads="1"/>
          </p:cNvPicPr>
          <p:nvPr/>
        </p:nvPicPr>
        <p:blipFill>
          <a:blip r:embed="rId2"/>
          <a:srcRect/>
          <a:stretch>
            <a:fillRect/>
          </a:stretch>
        </p:blipFill>
        <p:spPr bwMode="auto">
          <a:xfrm>
            <a:off x="785786" y="642918"/>
            <a:ext cx="2857500" cy="2022475"/>
          </a:xfrm>
          <a:prstGeom prst="rect">
            <a:avLst/>
          </a:prstGeom>
          <a:noFill/>
        </p:spPr>
      </p:pic>
      <p:sp>
        <p:nvSpPr>
          <p:cNvPr id="51207" name="Rectangle 1031"/>
          <p:cNvSpPr>
            <a:spLocks noChangeArrowheads="1"/>
          </p:cNvSpPr>
          <p:nvPr/>
        </p:nvSpPr>
        <p:spPr bwMode="auto">
          <a:xfrm>
            <a:off x="4857752" y="1857364"/>
            <a:ext cx="3910013" cy="2133600"/>
          </a:xfrm>
          <a:prstGeom prst="rect">
            <a:avLst/>
          </a:prstGeom>
          <a:noFill/>
          <a:ln w="9525">
            <a:noFill/>
            <a:miter lim="800000"/>
            <a:headEnd/>
            <a:tailEnd/>
          </a:ln>
          <a:effectLst/>
        </p:spPr>
        <p:txBody>
          <a:bodyPr anchor="ctr"/>
          <a:lstStyle/>
          <a:p>
            <a:r>
              <a:rPr lang="en-US" sz="2000" dirty="0">
                <a:latin typeface="Papyrus" pitchFamily="66" charset="0"/>
                <a:cs typeface="Arial" charset="0"/>
              </a:rPr>
              <a:t>The key behind using the watershed transform for segmentation is this: </a:t>
            </a:r>
            <a:r>
              <a:rPr lang="en-US" sz="2000" b="1" i="1" dirty="0">
                <a:latin typeface="Papyrus" pitchFamily="66" charset="0"/>
                <a:cs typeface="Arial" charset="0"/>
              </a:rPr>
              <a:t>Change your image into another image whose catchment basins are the objects you want to identify</a:t>
            </a:r>
            <a:r>
              <a:rPr lang="en-US" sz="2000" dirty="0">
                <a:latin typeface="Papyrus" pitchFamily="66" charset="0"/>
                <a:cs typeface="Arial" charset="0"/>
              </a:rPr>
              <a:t>.</a:t>
            </a:r>
          </a:p>
          <a:p>
            <a:pPr eaLnBrk="0" hangingPunct="0"/>
            <a:endParaRPr lang="en-US" sz="2000" dirty="0">
              <a:latin typeface="Papyru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t>Need of Segmentation / Motivation</a:t>
            </a:r>
            <a:endParaRPr lang="en-IN" b="1" dirty="0"/>
          </a:p>
        </p:txBody>
      </p:sp>
      <p:sp>
        <p:nvSpPr>
          <p:cNvPr id="3" name="Content Placeholder 2"/>
          <p:cNvSpPr>
            <a:spLocks noGrp="1"/>
          </p:cNvSpPr>
          <p:nvPr>
            <p:ph idx="1"/>
          </p:nvPr>
        </p:nvSpPr>
        <p:spPr>
          <a:xfrm>
            <a:off x="357158" y="1428736"/>
            <a:ext cx="8401080" cy="5214974"/>
          </a:xfrm>
        </p:spPr>
        <p:txBody>
          <a:bodyPr>
            <a:normAutofit/>
          </a:bodyPr>
          <a:lstStyle/>
          <a:p>
            <a:pPr algn="just"/>
            <a:r>
              <a:rPr lang="en-IN" dirty="0"/>
              <a:t>The goal of segmentation is to simplify the representation of an image into something that is more meaningful and easier to analyze.</a:t>
            </a:r>
          </a:p>
          <a:p>
            <a:pPr algn="just"/>
            <a:endParaRPr lang="en-IN" dirty="0"/>
          </a:p>
          <a:p>
            <a:pPr algn="just"/>
            <a:r>
              <a:rPr lang="en-IN" dirty="0"/>
              <a:t>Image segmentation is typically used to locate objects and boundaries in images.</a:t>
            </a:r>
          </a:p>
          <a:p>
            <a:pPr algn="just">
              <a:buNone/>
            </a:pPr>
            <a:endParaRPr lang="en-IN" dirty="0"/>
          </a:p>
          <a:p>
            <a:pPr algn="just"/>
            <a:r>
              <a:rPr lang="en-IN" dirty="0"/>
              <a:t>For correct interpretation, image must be partitioned into regions that correspond to objects or parts of an object.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357158" y="1571612"/>
            <a:ext cx="8464821" cy="486253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Meaning of Representation</a:t>
            </a:r>
            <a:endParaRPr lang="en-IN" dirty="0"/>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71406" y="1285860"/>
            <a:ext cx="9078441" cy="552452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Segmentation</a:t>
            </a:r>
            <a:endParaRPr lang="en-IN"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500034" y="1500174"/>
            <a:ext cx="8143932" cy="4714908"/>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y = m_0 x + b_0&#10;\]&#10;\end{document}&#10;"/>
  <p:tag name="EXTERNALNAME" val="Edittex"/>
  <p:tag name="BLEND" val="False"/>
  <p:tag name="TRANSPARENT" val="False"/>
  <p:tag name="BITMAPFORMAT" val="bmp256"/>
  <p:tag name="DEBUGINTERACTIVE" val="True"/>
  <p:tag name="ORIGWIDTH" val="490.5"/>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 = -x_0 m  +y_0&#10;\]&#10;\end{document}&#10;"/>
  <p:tag name="EXTERNALNAME" val="Edittex"/>
  <p:tag name="BLEND" val="False"/>
  <p:tag name="TRANSPARENT" val="False"/>
  <p:tag name="BITMAPFORMAT" val="bmp256"/>
  <p:tag name="DEBUGINTERACTIVE" val="True"/>
  <p:tag name="ORIGWIDTH" val="547.2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d = x cos \theta + y sin \theta&#10;\]&#10;\end{document}&#10;"/>
  <p:tag name="EXTERNALNAME" val="Edittex"/>
  <p:tag name="BLEND" val="False"/>
  <p:tag name="TRANSPARENT" val="False"/>
  <p:tag name="BITMAPFORMAT" val="bmp256"/>
  <p:tag name="DEBUGINTERACTIVE" val="True"/>
  <p:tag name="ORIGWIDTH" val="644.375"/>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d = x cos \theta + y sin \theta&#10;\]&#10;\end{document}&#10;"/>
  <p:tag name="EXTERNALNAME" val="Edittex"/>
  <p:tag name="BLEND" val="False"/>
  <p:tag name="TRANSPARENT" val="False"/>
  <p:tag name="BITMAPFORMAT" val="bmp256"/>
  <p:tag name="DEBUGINTERACTIVE" val="True"/>
  <p:tag name="ORIGWIDTH" val="644.375"/>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d = x cos \theta + y sin \theta&#10;\]&#10;\end{document}&#10;"/>
  <p:tag name="EXTERNALNAME" val="Edittex"/>
  <p:tag name="BLEND" val="False"/>
  <p:tag name="TRANSPARENT" val="False"/>
  <p:tag name="BITMAPFORMAT" val="bmp256"/>
  <p:tag name="DEBUGINTERACTIVE" val="True"/>
  <p:tag name="ORIGWIDTH" val="644.37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d = x cos \theta + y sin \theta&#10;\]&#10;\end{document}&#10;"/>
  <p:tag name="EXTERNALNAME" val="Edittex"/>
  <p:tag name="BLEND" val="False"/>
  <p:tag name="TRANSPARENT" val="False"/>
  <p:tag name="BITMAPFORMAT" val="bmp256"/>
  <p:tag name="DEBUGINTERACTIVE" val="True"/>
  <p:tag name="ORIGWIDTH" val="644.37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8283</TotalTime>
  <Words>1380</Words>
  <Application>Microsoft Office PowerPoint</Application>
  <PresentationFormat>On-screen Show (4:3)</PresentationFormat>
  <Paragraphs>252</Paragraphs>
  <Slides>50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Module</vt:lpstr>
      <vt:lpstr>Equation</vt:lpstr>
      <vt:lpstr>Contents</vt:lpstr>
      <vt:lpstr>Slide 2</vt:lpstr>
      <vt:lpstr>Image Segmentation</vt:lpstr>
      <vt:lpstr>Image Segmentation</vt:lpstr>
      <vt:lpstr>Slide 5</vt:lpstr>
      <vt:lpstr>Need of Segmentation / Motivation</vt:lpstr>
      <vt:lpstr>Representation</vt:lpstr>
      <vt:lpstr>Meaning of Representation</vt:lpstr>
      <vt:lpstr>Image Segmentation</vt:lpstr>
      <vt:lpstr>Slide 10</vt:lpstr>
      <vt:lpstr>Slide 11</vt:lpstr>
      <vt:lpstr>Region Growing/ Pixel Aggregation</vt:lpstr>
      <vt:lpstr>Algorithm for Region Growing</vt:lpstr>
      <vt:lpstr>Region Split and Merge</vt:lpstr>
      <vt:lpstr>Algorithm for Region Splitting</vt:lpstr>
      <vt:lpstr>Slide 16</vt:lpstr>
      <vt:lpstr>Region Merging Algorithm</vt:lpstr>
      <vt:lpstr>Image Thresholding</vt:lpstr>
      <vt:lpstr>Slide 19</vt:lpstr>
      <vt:lpstr>Thresholding</vt:lpstr>
      <vt:lpstr>Thresholding</vt:lpstr>
      <vt:lpstr>Thresholding</vt:lpstr>
      <vt:lpstr>Thresholding</vt:lpstr>
      <vt:lpstr>Thresholding</vt:lpstr>
      <vt:lpstr>Simple Global Thresholding</vt:lpstr>
      <vt:lpstr>Slide 26</vt:lpstr>
      <vt:lpstr>Slide 27</vt:lpstr>
      <vt:lpstr>Slide 28</vt:lpstr>
      <vt:lpstr>Optimal Thresholding</vt:lpstr>
      <vt:lpstr>Optimal Thresholding</vt:lpstr>
      <vt:lpstr>Slide 31</vt:lpstr>
      <vt:lpstr>Threshold Selection Based on Boundary Characteristics</vt:lpstr>
      <vt:lpstr>Threshold Selection Based on Boundary Characteristics</vt:lpstr>
      <vt:lpstr>Slide 34</vt:lpstr>
      <vt:lpstr>Choosing a threshold: Review </vt:lpstr>
      <vt:lpstr>Optimal Thresholding</vt:lpstr>
      <vt:lpstr>Slide 37</vt:lpstr>
      <vt:lpstr>Otsu’s Method</vt:lpstr>
      <vt:lpstr>Otsu’s Method</vt:lpstr>
      <vt:lpstr>Otsu’s Method</vt:lpstr>
      <vt:lpstr>Matlab function for Otsu’s  method</vt:lpstr>
      <vt:lpstr>Slide 42</vt:lpstr>
      <vt:lpstr>Hough Transform</vt:lpstr>
      <vt:lpstr>Finding lines in an image</vt:lpstr>
      <vt:lpstr>Finding lines in an image</vt:lpstr>
      <vt:lpstr>Finding lines in an image</vt:lpstr>
      <vt:lpstr>Hough transform algorithm</vt:lpstr>
      <vt:lpstr>Hough transform algorithm</vt:lpstr>
      <vt:lpstr>       </vt:lpstr>
      <vt:lpstr>  </vt:lpstr>
    </vt:vector>
  </TitlesOfParts>
  <Company>office2007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Philomina Shaji</cp:lastModifiedBy>
  <cp:revision>100</cp:revision>
  <dcterms:created xsi:type="dcterms:W3CDTF">2018-07-06T12:39:44Z</dcterms:created>
  <dcterms:modified xsi:type="dcterms:W3CDTF">2021-06-08T17:24:34Z</dcterms:modified>
</cp:coreProperties>
</file>