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0"/>
  </p:handoutMasterIdLst>
  <p:sldIdLst>
    <p:sldId id="271" r:id="rId2"/>
    <p:sldId id="441" r:id="rId3"/>
    <p:sldId id="372" r:id="rId4"/>
    <p:sldId id="298" r:id="rId5"/>
    <p:sldId id="341" r:id="rId6"/>
    <p:sldId id="399" r:id="rId7"/>
    <p:sldId id="400" r:id="rId8"/>
    <p:sldId id="343" r:id="rId9"/>
    <p:sldId id="404" r:id="rId10"/>
    <p:sldId id="405" r:id="rId11"/>
    <p:sldId id="344" r:id="rId12"/>
    <p:sldId id="345" r:id="rId13"/>
    <p:sldId id="258" r:id="rId14"/>
    <p:sldId id="350" r:id="rId15"/>
    <p:sldId id="351" r:id="rId16"/>
    <p:sldId id="366" r:id="rId17"/>
    <p:sldId id="362" r:id="rId18"/>
    <p:sldId id="363" r:id="rId19"/>
    <p:sldId id="364" r:id="rId20"/>
    <p:sldId id="365" r:id="rId21"/>
    <p:sldId id="385" r:id="rId22"/>
    <p:sldId id="386" r:id="rId23"/>
    <p:sldId id="387" r:id="rId24"/>
    <p:sldId id="388" r:id="rId25"/>
    <p:sldId id="392" r:id="rId26"/>
    <p:sldId id="393" r:id="rId27"/>
    <p:sldId id="348" r:id="rId28"/>
    <p:sldId id="394" r:id="rId29"/>
    <p:sldId id="395" r:id="rId30"/>
    <p:sldId id="396" r:id="rId31"/>
    <p:sldId id="267" r:id="rId32"/>
    <p:sldId id="353" r:id="rId33"/>
    <p:sldId id="354" r:id="rId34"/>
    <p:sldId id="397" r:id="rId35"/>
    <p:sldId id="440" r:id="rId36"/>
    <p:sldId id="360" r:id="rId37"/>
    <p:sldId id="268" r:id="rId38"/>
    <p:sldId id="269" r:id="rId39"/>
    <p:sldId id="270" r:id="rId40"/>
    <p:sldId id="369" r:id="rId41"/>
    <p:sldId id="275" r:id="rId42"/>
    <p:sldId id="278" r:id="rId43"/>
    <p:sldId id="279" r:id="rId44"/>
    <p:sldId id="280" r:id="rId45"/>
    <p:sldId id="432" r:id="rId46"/>
    <p:sldId id="442" r:id="rId47"/>
    <p:sldId id="443" r:id="rId48"/>
    <p:sldId id="431" r:id="rId49"/>
    <p:sldId id="423" r:id="rId50"/>
    <p:sldId id="407" r:id="rId51"/>
    <p:sldId id="424" r:id="rId52"/>
    <p:sldId id="425" r:id="rId53"/>
    <p:sldId id="426" r:id="rId54"/>
    <p:sldId id="408" r:id="rId55"/>
    <p:sldId id="409" r:id="rId56"/>
    <p:sldId id="427" r:id="rId57"/>
    <p:sldId id="428" r:id="rId58"/>
    <p:sldId id="430" r:id="rId59"/>
    <p:sldId id="422" r:id="rId60"/>
    <p:sldId id="433" r:id="rId61"/>
    <p:sldId id="434" r:id="rId62"/>
    <p:sldId id="416" r:id="rId63"/>
    <p:sldId id="429" r:id="rId64"/>
    <p:sldId id="417" r:id="rId65"/>
    <p:sldId id="436" r:id="rId66"/>
    <p:sldId id="418" r:id="rId67"/>
    <p:sldId id="419" r:id="rId68"/>
    <p:sldId id="435" r:id="rId69"/>
    <p:sldId id="420" r:id="rId70"/>
    <p:sldId id="421" r:id="rId71"/>
    <p:sldId id="437" r:id="rId72"/>
    <p:sldId id="438" r:id="rId73"/>
    <p:sldId id="439" r:id="rId74"/>
    <p:sldId id="411" r:id="rId75"/>
    <p:sldId id="412" r:id="rId76"/>
    <p:sldId id="413" r:id="rId77"/>
    <p:sldId id="414" r:id="rId78"/>
    <p:sldId id="398" r:id="rId79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  <a:srgbClr val="FF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0" autoAdjust="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9BDB44-709E-4D22-9D8B-74BC3DAED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540046B-A9E2-44A0-83EA-4FF345BF9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80799-E934-4A86-A77D-FEEEB0165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588EE-F5C7-4516-A601-8EDBC38D9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9990F-5E7F-40D0-8EBD-BDF5C6528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0051FE-95F1-437F-8524-CE93EDD3F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1549E16-B9FD-47CF-8A99-88B3C7381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FAC91C-CFB5-4BD6-88F0-268AAA707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42F68F-FC20-4446-82AC-D36DC6938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17FBD-8AF3-43C5-878D-8EF9BABFA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C0D7B4-BD8E-4731-AB02-8344ED1BE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2DF4ADF-EBED-4E29-B463-7455AC7BF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7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8D19F38-6222-4D1A-A16D-A94216298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  <p:sldLayoutId id="2147483738" r:id="rId3"/>
    <p:sldLayoutId id="2147483739" r:id="rId4"/>
    <p:sldLayoutId id="2147483740" r:id="rId5"/>
    <p:sldLayoutId id="2147483741" r:id="rId6"/>
    <p:sldLayoutId id="2147483734" r:id="rId7"/>
    <p:sldLayoutId id="2147483742" r:id="rId8"/>
    <p:sldLayoutId id="2147483743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00125" y="1890713"/>
            <a:ext cx="75723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en-US" sz="4000" dirty="0" smtClean="0">
              <a:solidFill>
                <a:srgbClr val="FF0000"/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sz="4000" dirty="0" smtClean="0">
                <a:solidFill>
                  <a:srgbClr val="FF0000"/>
                </a:solidFill>
                <a:latin typeface="Verdana" pitchFamily="34" charset="0"/>
              </a:rPr>
              <a:t>Digital </a:t>
            </a:r>
            <a:r>
              <a:rPr lang="en-US" sz="4000" dirty="0">
                <a:solidFill>
                  <a:srgbClr val="FF0000"/>
                </a:solidFill>
                <a:latin typeface="Verdana" pitchFamily="34" charset="0"/>
              </a:rPr>
              <a:t>Image </a:t>
            </a:r>
            <a:r>
              <a:rPr lang="en-US" sz="4000" dirty="0" smtClean="0">
                <a:solidFill>
                  <a:srgbClr val="FF0000"/>
                </a:solidFill>
                <a:latin typeface="Verdana" pitchFamily="34" charset="0"/>
              </a:rPr>
              <a:t>Processing</a:t>
            </a:r>
            <a:endParaRPr lang="en-US" sz="4000" dirty="0">
              <a:solidFill>
                <a:srgbClr val="FF0000"/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endParaRPr lang="en-US" sz="4000" dirty="0">
              <a:solidFill>
                <a:srgbClr val="FF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Incoming energy is transformed into a voltage by the combination of input electrical power and sensor material that is responsive to the particular type of energy being detected.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output voltage wave form is the response of the sensor and a digital quality image is obtained from each sensor by digitizing its response.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914400"/>
            <a:ext cx="83058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0" y="0"/>
            <a:ext cx="465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Sensors : Single Sensor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027"/>
          <p:cNvPicPr>
            <a:picLocks noChangeAspect="1" noChangeArrowheads="1"/>
          </p:cNvPicPr>
          <p:nvPr/>
        </p:nvPicPr>
        <p:blipFill>
          <a:blip r:embed="rId2"/>
          <a:srcRect b="12021"/>
          <a:stretch>
            <a:fillRect/>
          </a:stretch>
        </p:blipFill>
        <p:spPr bwMode="auto">
          <a:xfrm>
            <a:off x="304800" y="6858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 Box 1028"/>
          <p:cNvSpPr txBox="1">
            <a:spLocks noChangeArrowheads="1"/>
          </p:cNvSpPr>
          <p:nvPr/>
        </p:nvSpPr>
        <p:spPr bwMode="auto">
          <a:xfrm>
            <a:off x="0" y="0"/>
            <a:ext cx="436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Sensors : Line Sensor</a:t>
            </a:r>
          </a:p>
        </p:txBody>
      </p:sp>
      <p:pic>
        <p:nvPicPr>
          <p:cNvPr id="47108" name="Picture 1029" descr="fingerprintlinesens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1910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 Box 1030"/>
          <p:cNvSpPr txBox="1">
            <a:spLocks noChangeArrowheads="1"/>
          </p:cNvSpPr>
          <p:nvPr/>
        </p:nvSpPr>
        <p:spPr bwMode="auto">
          <a:xfrm>
            <a:off x="304800" y="5638800"/>
            <a:ext cx="273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Fingerprint sweep sensor</a:t>
            </a:r>
            <a:endParaRPr lang="th-TH" sz="2000"/>
          </a:p>
        </p:txBody>
      </p:sp>
      <p:sp>
        <p:nvSpPr>
          <p:cNvPr id="47110" name="Text Box 1031"/>
          <p:cNvSpPr txBox="1">
            <a:spLocks noChangeArrowheads="1"/>
          </p:cNvSpPr>
          <p:nvPr/>
        </p:nvSpPr>
        <p:spPr bwMode="auto">
          <a:xfrm>
            <a:off x="4343400" y="6019800"/>
            <a:ext cx="3686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Computerized Axial Tomography </a:t>
            </a:r>
            <a:endParaRPr lang="th-TH" sz="2000"/>
          </a:p>
        </p:txBody>
      </p:sp>
      <p:sp>
        <p:nvSpPr>
          <p:cNvPr id="47111" name="Text Box 1032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19113" y="4300538"/>
            <a:ext cx="33893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CCD KAF-3200E from Kodak.</a:t>
            </a:r>
          </a:p>
          <a:p>
            <a:pPr algn="ctr"/>
            <a:r>
              <a:rPr lang="en-US" sz="2000"/>
              <a:t>(2184 x 1472 pixels, </a:t>
            </a:r>
          </a:p>
          <a:p>
            <a:pPr algn="ctr"/>
            <a:r>
              <a:rPr lang="en-US" sz="2000"/>
              <a:t>  Pixel size 6.8 microns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pic>
        <p:nvPicPr>
          <p:cNvPr id="4099" name="Picture 3" descr="kaf3200eS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3" y="1938338"/>
            <a:ext cx="32766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517525" y="658813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Charge-Coupled Device (CCD)</a:t>
            </a: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4051300" y="1949450"/>
            <a:ext cx="49847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</a:t>
            </a:r>
            <a:r>
              <a:rPr lang="en-US"/>
              <a:t> Used for convert a continuous </a:t>
            </a:r>
          </a:p>
          <a:p>
            <a:pPr>
              <a:buFont typeface="Wingdings" pitchFamily="2" charset="2"/>
              <a:buNone/>
            </a:pPr>
            <a:r>
              <a:rPr lang="en-US"/>
              <a:t>   image into a digital image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</a:t>
            </a:r>
            <a:r>
              <a:rPr lang="en-US"/>
              <a:t> Contains an array of light sensors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</a:t>
            </a:r>
            <a:r>
              <a:rPr lang="en-US"/>
              <a:t> Converts photon into electric charges</a:t>
            </a:r>
          </a:p>
          <a:p>
            <a:r>
              <a:rPr lang="en-US"/>
              <a:t>accumulated in each sensor unit</a:t>
            </a:r>
          </a:p>
        </p:txBody>
      </p:sp>
      <p:sp>
        <p:nvSpPr>
          <p:cNvPr id="48134" name="Text Box 34"/>
          <p:cNvSpPr txBox="1">
            <a:spLocks noChangeArrowheads="1"/>
          </p:cNvSpPr>
          <p:nvPr/>
        </p:nvSpPr>
        <p:spPr bwMode="auto">
          <a:xfrm>
            <a:off x="0" y="0"/>
            <a:ext cx="453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Sensors : Array Sensor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412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28863" y="1408113"/>
            <a:ext cx="3511550" cy="2722562"/>
            <a:chOff x="1467" y="887"/>
            <a:chExt cx="2212" cy="1715"/>
          </a:xfrm>
        </p:grpSpPr>
        <p:pic>
          <p:nvPicPr>
            <p:cNvPr id="49169" name="Picture 3" descr="snowstorm5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67" y="887"/>
              <a:ext cx="2212" cy="1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70" name="Text Box 4"/>
            <p:cNvSpPr txBox="1">
              <a:spLocks noChangeArrowheads="1"/>
            </p:cNvSpPr>
            <p:nvPr/>
          </p:nvSpPr>
          <p:spPr bwMode="auto">
            <a:xfrm>
              <a:off x="1776" y="2352"/>
              <a:ext cx="18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Image “After snow storm”</a:t>
              </a:r>
            </a:p>
          </p:txBody>
        </p:sp>
      </p:grp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0" y="0"/>
            <a:ext cx="4770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Fundamentals of Digital Images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5254625" y="2941638"/>
            <a:ext cx="69850" cy="6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324475" y="3011488"/>
            <a:ext cx="1374775" cy="1154112"/>
            <a:chOff x="3354" y="1897"/>
            <a:chExt cx="866" cy="727"/>
          </a:xfrm>
        </p:grpSpPr>
        <p:sp>
          <p:nvSpPr>
            <p:cNvPr id="49167" name="Line 8"/>
            <p:cNvSpPr>
              <a:spLocks noChangeShapeType="1"/>
            </p:cNvSpPr>
            <p:nvPr/>
          </p:nvSpPr>
          <p:spPr bwMode="auto">
            <a:xfrm flipH="1" flipV="1">
              <a:off x="3354" y="1897"/>
              <a:ext cx="351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168" name="Text Box 9"/>
            <p:cNvSpPr txBox="1">
              <a:spLocks noChangeArrowheads="1"/>
            </p:cNvSpPr>
            <p:nvPr/>
          </p:nvSpPr>
          <p:spPr bwMode="auto">
            <a:xfrm>
              <a:off x="3705" y="2336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f</a:t>
              </a:r>
              <a:r>
                <a:rPr lang="en-US"/>
                <a:t>(</a:t>
              </a:r>
              <a:r>
                <a:rPr lang="en-US" i="1"/>
                <a:t>x</a:t>
              </a:r>
              <a:r>
                <a:rPr lang="en-US"/>
                <a:t>,</a:t>
              </a:r>
              <a:r>
                <a:rPr lang="en-US" i="1"/>
                <a:t>y</a:t>
              </a:r>
              <a:r>
                <a:rPr lang="en-US"/>
                <a:t>)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981200" y="1066800"/>
            <a:ext cx="4179888" cy="2927350"/>
            <a:chOff x="1248" y="668"/>
            <a:chExt cx="2633" cy="1844"/>
          </a:xfrm>
        </p:grpSpPr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1467" y="887"/>
              <a:ext cx="2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1467" y="887"/>
              <a:ext cx="0" cy="1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3661" y="668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x</a:t>
              </a:r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1248" y="220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y</a:t>
              </a:r>
            </a:p>
          </p:txBody>
        </p:sp>
      </p:grp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357188" y="4191000"/>
            <a:ext cx="84280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</a:t>
            </a:r>
            <a:r>
              <a:rPr lang="en-US"/>
              <a:t> </a:t>
            </a:r>
            <a:r>
              <a:rPr lang="en-US" b="1"/>
              <a:t>An image</a:t>
            </a:r>
            <a:r>
              <a:rPr lang="en-US"/>
              <a:t>: </a:t>
            </a:r>
            <a:r>
              <a:rPr lang="en-US" b="1">
                <a:solidFill>
                  <a:schemeClr val="accent2"/>
                </a:solidFill>
              </a:rPr>
              <a:t>a multidimensional function of spatial coordinates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</a:t>
            </a:r>
            <a:r>
              <a:rPr lang="en-US"/>
              <a:t> </a:t>
            </a:r>
            <a:r>
              <a:rPr lang="en-US" b="1"/>
              <a:t>Spatial coordinate</a:t>
            </a:r>
            <a:r>
              <a:rPr lang="en-US"/>
              <a:t>: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for 2D case such as photograph, </a:t>
            </a:r>
          </a:p>
          <a:p>
            <a:r>
              <a:rPr lang="en-US"/>
              <a:t>		      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z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for 3D case such as CT scan images</a:t>
            </a:r>
          </a:p>
          <a:p>
            <a:r>
              <a:rPr lang="en-US"/>
              <a:t>		      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for movies </a:t>
            </a:r>
          </a:p>
          <a:p>
            <a:r>
              <a:rPr lang="en-US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</a:t>
            </a:r>
            <a:r>
              <a:rPr lang="en-US"/>
              <a:t> The function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f </a:t>
            </a:r>
            <a:r>
              <a:rPr lang="en-US"/>
              <a:t>may represent intensity (for monochrome images)</a:t>
            </a:r>
          </a:p>
          <a:p>
            <a:r>
              <a:rPr lang="en-US"/>
              <a:t>    or color (for color images) or other associated values.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143000" y="1447800"/>
            <a:ext cx="1143000" cy="1066800"/>
            <a:chOff x="720" y="912"/>
            <a:chExt cx="720" cy="672"/>
          </a:xfrm>
        </p:grpSpPr>
        <p:sp>
          <p:nvSpPr>
            <p:cNvPr id="49161" name="Text Box 17"/>
            <p:cNvSpPr txBox="1">
              <a:spLocks noChangeArrowheads="1"/>
            </p:cNvSpPr>
            <p:nvPr/>
          </p:nvSpPr>
          <p:spPr bwMode="auto">
            <a:xfrm>
              <a:off x="720" y="1296"/>
              <a:ext cx="6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Origin</a:t>
              </a:r>
            </a:p>
          </p:txBody>
        </p:sp>
        <p:sp>
          <p:nvSpPr>
            <p:cNvPr id="49162" name="Line 18"/>
            <p:cNvSpPr>
              <a:spLocks noChangeShapeType="1"/>
            </p:cNvSpPr>
            <p:nvPr/>
          </p:nvSpPr>
          <p:spPr bwMode="auto">
            <a:xfrm flipV="1">
              <a:off x="1104" y="912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nimBg="1"/>
      <p:bldP spid="10139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Digital Images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750888" y="1524000"/>
            <a:ext cx="764063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Digital image: an image that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has been discretized both in</a:t>
            </a:r>
          </a:p>
          <a:p>
            <a:r>
              <a:rPr lang="en-US">
                <a:solidFill>
                  <a:schemeClr val="accent2"/>
                </a:solidFill>
                <a:sym typeface="Wingdings" pitchFamily="2" charset="2"/>
              </a:rPr>
              <a:t>Spatial coordinates and associated value.</a:t>
            </a:r>
          </a:p>
          <a:p>
            <a:endParaRPr lang="en-US">
              <a:solidFill>
                <a:schemeClr val="accent2"/>
              </a:solidFill>
              <a:sym typeface="Wingdings" pitchFamily="2" charset="2"/>
            </a:endParaRPr>
          </a:p>
          <a:p>
            <a:r>
              <a:rPr lang="en-US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 </a:t>
            </a:r>
            <a:r>
              <a:rPr lang="en-US"/>
              <a:t>Consist of 2 sets</a:t>
            </a:r>
            <a:r>
              <a:rPr lang="en-US">
                <a:sym typeface="Wingdings" pitchFamily="2" charset="2"/>
              </a:rPr>
              <a:t>:(1) a point set and (2) a value set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 </a:t>
            </a:r>
            <a:r>
              <a:rPr lang="en-US">
                <a:sym typeface="Wingdings" pitchFamily="2" charset="2"/>
              </a:rPr>
              <a:t>Can be represented in the form</a:t>
            </a:r>
          </a:p>
          <a:p>
            <a:r>
              <a:rPr lang="en-US"/>
              <a:t>	</a:t>
            </a:r>
            <a:r>
              <a:rPr lang="en-US" i="1">
                <a:solidFill>
                  <a:schemeClr val="accent2"/>
                </a:solidFill>
              </a:rPr>
              <a:t>I</a:t>
            </a:r>
            <a:r>
              <a:rPr lang="en-US">
                <a:solidFill>
                  <a:schemeClr val="accent2"/>
                </a:solidFill>
              </a:rPr>
              <a:t> = {(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)): 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Î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 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)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Î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F</a:t>
            </a:r>
            <a:r>
              <a:rPr lang="en-US">
                <a:solidFill>
                  <a:schemeClr val="accent2"/>
                </a:solidFill>
              </a:rPr>
              <a:t>}</a:t>
            </a:r>
          </a:p>
          <a:p>
            <a:r>
              <a:rPr lang="en-US"/>
              <a:t>       where 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/>
              <a:t> and </a:t>
            </a:r>
            <a:r>
              <a:rPr lang="en-US" i="1">
                <a:solidFill>
                  <a:schemeClr val="accent2"/>
                </a:solidFill>
              </a:rPr>
              <a:t>F</a:t>
            </a:r>
            <a:r>
              <a:rPr lang="en-US"/>
              <a:t> are a point set and value set, respectively.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  <a:latin typeface="Wingdings" pitchFamily="2" charset="2"/>
                <a:sym typeface="Wingdings" pitchFamily="2" charset="2"/>
              </a:rPr>
              <a:t>w </a:t>
            </a:r>
            <a:r>
              <a:rPr lang="en-US"/>
              <a:t>An element of the image,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,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))</a:t>
            </a:r>
            <a:r>
              <a:rPr lang="en-US"/>
              <a:t> is called a </a:t>
            </a:r>
            <a:r>
              <a:rPr lang="en-US" b="1" i="1">
                <a:solidFill>
                  <a:schemeClr val="accent2"/>
                </a:solidFill>
              </a:rPr>
              <a:t>pixel</a:t>
            </a:r>
            <a:r>
              <a:rPr lang="en-US"/>
              <a:t> where</a:t>
            </a:r>
          </a:p>
          <a:p>
            <a:r>
              <a:rPr lang="en-US"/>
              <a:t>	- 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/>
              <a:t> is called the pixel location and</a:t>
            </a:r>
          </a:p>
          <a:p>
            <a:r>
              <a:rPr lang="en-US"/>
              <a:t>	- 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x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is the pixel value at the location </a:t>
            </a:r>
            <a:r>
              <a:rPr lang="en-US" i="1">
                <a:solidFill>
                  <a:schemeClr val="accent2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026"/>
          <p:cNvPicPr>
            <a:picLocks noChangeAspect="1" noChangeArrowheads="1"/>
          </p:cNvPicPr>
          <p:nvPr/>
        </p:nvPicPr>
        <p:blipFill>
          <a:blip r:embed="rId2"/>
          <a:srcRect r="32353"/>
          <a:stretch>
            <a:fillRect/>
          </a:stretch>
        </p:blipFill>
        <p:spPr bwMode="auto">
          <a:xfrm>
            <a:off x="1943100" y="990600"/>
            <a:ext cx="5257800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 Box 1027"/>
          <p:cNvSpPr txBox="1">
            <a:spLocks noChangeArrowheads="1"/>
          </p:cNvSpPr>
          <p:nvPr/>
        </p:nvSpPr>
        <p:spPr bwMode="auto">
          <a:xfrm>
            <a:off x="0" y="0"/>
            <a:ext cx="7564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Conventional Coordinate for Image Representation</a:t>
            </a:r>
          </a:p>
        </p:txBody>
      </p:sp>
      <p:sp>
        <p:nvSpPr>
          <p:cNvPr id="51204" name="Text Box 1028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0" y="0"/>
            <a:ext cx="5532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Digital Image Types : Intensity Image</a:t>
            </a:r>
          </a:p>
        </p:txBody>
      </p:sp>
      <p:pic>
        <p:nvPicPr>
          <p:cNvPr id="117763" name="Picture 3" descr="bacter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371600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352800" y="1295400"/>
            <a:ext cx="55022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>
                <a:solidFill>
                  <a:schemeClr val="accent2"/>
                </a:solidFill>
              </a:rPr>
              <a:t>Intensity image or monochrome image</a:t>
            </a:r>
            <a:endParaRPr lang="en-US"/>
          </a:p>
          <a:p>
            <a:pPr marL="457200" indent="-457200"/>
            <a:r>
              <a:rPr lang="en-US"/>
              <a:t> 	each pixel corresponds to light intensity</a:t>
            </a:r>
          </a:p>
          <a:p>
            <a:pPr marL="457200" indent="-457200"/>
            <a:r>
              <a:rPr lang="en-US"/>
              <a:t>normally represented in gray scale (gray </a:t>
            </a:r>
          </a:p>
          <a:p>
            <a:pPr marL="457200" indent="-457200"/>
            <a:r>
              <a:rPr lang="en-US"/>
              <a:t>level).</a:t>
            </a:r>
          </a:p>
        </p:txBody>
      </p:sp>
      <p:pic>
        <p:nvPicPr>
          <p:cNvPr id="117765" name="Picture 5" descr="bacteria"/>
          <p:cNvPicPr>
            <a:picLocks noChangeAspect="1" noChangeArrowheads="1"/>
          </p:cNvPicPr>
          <p:nvPr/>
        </p:nvPicPr>
        <p:blipFill>
          <a:blip r:embed="rId4"/>
          <a:srcRect l="58064" t="45161" r="29033" b="35484"/>
          <a:stretch>
            <a:fillRect/>
          </a:stretch>
        </p:blipFill>
        <p:spPr bwMode="auto">
          <a:xfrm>
            <a:off x="2971800" y="37338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981200" y="2514600"/>
            <a:ext cx="304800" cy="3048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2514600"/>
            <a:ext cx="2590800" cy="2743200"/>
            <a:chOff x="1248" y="1584"/>
            <a:chExt cx="1632" cy="1728"/>
          </a:xfrm>
        </p:grpSpPr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1248" y="1776"/>
              <a:ext cx="624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9" name="Line 9"/>
            <p:cNvSpPr>
              <a:spLocks noChangeShapeType="1"/>
            </p:cNvSpPr>
            <p:nvPr/>
          </p:nvSpPr>
          <p:spPr bwMode="auto">
            <a:xfrm>
              <a:off x="1440" y="1584"/>
              <a:ext cx="144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3657600" y="4419600"/>
            <a:ext cx="228600" cy="2286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657600" y="4419600"/>
            <a:ext cx="2209800" cy="1524000"/>
            <a:chOff x="2304" y="2784"/>
            <a:chExt cx="1392" cy="960"/>
          </a:xfrm>
        </p:grpSpPr>
        <p:sp>
          <p:nvSpPr>
            <p:cNvPr id="3086" name="Line 12"/>
            <p:cNvSpPr>
              <a:spLocks noChangeShapeType="1"/>
            </p:cNvSpPr>
            <p:nvPr/>
          </p:nvSpPr>
          <p:spPr bwMode="auto">
            <a:xfrm>
              <a:off x="2448" y="2784"/>
              <a:ext cx="12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7" name="Line 13"/>
            <p:cNvSpPr>
              <a:spLocks noChangeShapeType="1"/>
            </p:cNvSpPr>
            <p:nvPr/>
          </p:nvSpPr>
          <p:spPr bwMode="auto">
            <a:xfrm>
              <a:off x="2304" y="2928"/>
              <a:ext cx="57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31072" name="Object 0"/>
          <p:cNvGraphicFramePr>
            <a:graphicFrameLocks noChangeAspect="1"/>
          </p:cNvGraphicFramePr>
          <p:nvPr/>
        </p:nvGraphicFramePr>
        <p:xfrm>
          <a:off x="6477000" y="4800600"/>
          <a:ext cx="1554163" cy="1176338"/>
        </p:xfrm>
        <a:graphic>
          <a:graphicData uri="http://schemas.openxmlformats.org/presentationml/2006/ole">
            <p:oleObj spid="_x0000_s3074" name="Equation" r:id="rId5" imgW="1206360" imgH="914400" progId="Equation.3">
              <p:embed/>
            </p:oleObj>
          </a:graphicData>
        </a:graphic>
      </p:graphicFrame>
      <p:pic>
        <p:nvPicPr>
          <p:cNvPr id="117775" name="Picture 15" descr="bacteria"/>
          <p:cNvPicPr>
            <a:picLocks noChangeAspect="1" noChangeArrowheads="1"/>
          </p:cNvPicPr>
          <p:nvPr/>
        </p:nvPicPr>
        <p:blipFill>
          <a:blip r:embed="rId4"/>
          <a:srcRect l="63870" t="52904" r="34195" b="44193"/>
          <a:stretch>
            <a:fillRect/>
          </a:stretch>
        </p:blipFill>
        <p:spPr bwMode="auto">
          <a:xfrm>
            <a:off x="4572000" y="4648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76" name="AutoShape 16"/>
          <p:cNvSpPr>
            <a:spLocks noChangeArrowheads="1"/>
          </p:cNvSpPr>
          <p:nvPr/>
        </p:nvSpPr>
        <p:spPr bwMode="auto">
          <a:xfrm>
            <a:off x="5943600" y="5181600"/>
            <a:ext cx="533400" cy="3413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673319036 h 21600"/>
              <a:gd name="T4" fmla="*/ 2147483647 w 21600"/>
              <a:gd name="T5" fmla="*/ 1346634026 h 21600"/>
              <a:gd name="T6" fmla="*/ 2147483647 w 21600"/>
              <a:gd name="T7" fmla="*/ 67331903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6248400" y="4267200"/>
            <a:ext cx="1973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Gray scale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7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animBg="1"/>
      <p:bldP spid="117770" grpId="0" animBg="1"/>
      <p:bldP spid="117776" grpId="0" animBg="1"/>
      <p:bldP spid="11777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6477000" y="5029200"/>
          <a:ext cx="1554163" cy="1176338"/>
        </p:xfrm>
        <a:graphic>
          <a:graphicData uri="http://schemas.openxmlformats.org/presentationml/2006/ole">
            <p:oleObj spid="_x0000_s4098" name="Equation" r:id="rId4" imgW="1206360" imgH="914400" progId="Equation.3">
              <p:embed/>
            </p:oleObj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6756400" y="5200650"/>
          <a:ext cx="1554163" cy="1177925"/>
        </p:xfrm>
        <a:graphic>
          <a:graphicData uri="http://schemas.openxmlformats.org/presentationml/2006/ole">
            <p:oleObj spid="_x0000_s4099" name="Equation" r:id="rId5" imgW="1206360" imgH="914400" progId="Equation.3">
              <p:embed/>
            </p:oleObj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7050088" y="5410200"/>
          <a:ext cx="1554162" cy="1176338"/>
        </p:xfrm>
        <a:graphic>
          <a:graphicData uri="http://schemas.openxmlformats.org/presentationml/2006/ole">
            <p:oleObj spid="_x0000_s4100" name="Equation" r:id="rId6" imgW="1206360" imgH="914400" progId="Equation.3">
              <p:embed/>
            </p:oleObj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0"/>
            <a:ext cx="495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Digital Image Types : RGB Image</a:t>
            </a:r>
          </a:p>
        </p:txBody>
      </p:sp>
      <p:pic>
        <p:nvPicPr>
          <p:cNvPr id="118790" name="Picture 6" descr="OakTre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1295400"/>
            <a:ext cx="3611563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 descr="OakTree"/>
          <p:cNvPicPr>
            <a:picLocks noChangeAspect="1" noChangeArrowheads="1"/>
          </p:cNvPicPr>
          <p:nvPr/>
        </p:nvPicPr>
        <p:blipFill>
          <a:blip r:embed="rId7"/>
          <a:srcRect l="35869" t="72871" r="55692" b="14455"/>
          <a:stretch>
            <a:fillRect/>
          </a:stretch>
        </p:blipFill>
        <p:spPr bwMode="auto">
          <a:xfrm>
            <a:off x="2743200" y="38100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 descr="OakTree"/>
          <p:cNvPicPr>
            <a:picLocks noChangeAspect="1" noChangeArrowheads="1"/>
          </p:cNvPicPr>
          <p:nvPr/>
        </p:nvPicPr>
        <p:blipFill>
          <a:blip r:embed="rId7"/>
          <a:srcRect l="38979" t="77541" r="59245" b="19791"/>
          <a:stretch>
            <a:fillRect/>
          </a:stretch>
        </p:blipFill>
        <p:spPr bwMode="auto">
          <a:xfrm>
            <a:off x="3886200" y="49530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1981200" y="30480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81200" y="3048000"/>
            <a:ext cx="1905000" cy="1905000"/>
            <a:chOff x="1248" y="1920"/>
            <a:chExt cx="1200" cy="1200"/>
          </a:xfrm>
        </p:grpSpPr>
        <p:sp>
          <p:nvSpPr>
            <p:cNvPr id="4114" name="Line 11"/>
            <p:cNvSpPr>
              <a:spLocks noChangeShapeType="1"/>
            </p:cNvSpPr>
            <p:nvPr/>
          </p:nvSpPr>
          <p:spPr bwMode="auto">
            <a:xfrm>
              <a:off x="1248" y="2064"/>
              <a:ext cx="48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5" name="Line 12"/>
            <p:cNvSpPr>
              <a:spLocks noChangeShapeType="1"/>
            </p:cNvSpPr>
            <p:nvPr/>
          </p:nvSpPr>
          <p:spPr bwMode="auto">
            <a:xfrm>
              <a:off x="1392" y="1920"/>
              <a:ext cx="1056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76600" y="4191000"/>
            <a:ext cx="2209800" cy="2362200"/>
            <a:chOff x="2064" y="2640"/>
            <a:chExt cx="1392" cy="1488"/>
          </a:xfrm>
        </p:grpSpPr>
        <p:sp>
          <p:nvSpPr>
            <p:cNvPr id="4112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1248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3" name="Line 15"/>
            <p:cNvSpPr>
              <a:spLocks noChangeShapeType="1"/>
            </p:cNvSpPr>
            <p:nvPr/>
          </p:nvSpPr>
          <p:spPr bwMode="auto">
            <a:xfrm>
              <a:off x="2064" y="2784"/>
              <a:ext cx="384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3276600" y="41910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8801" name="AutoShape 17"/>
          <p:cNvSpPr>
            <a:spLocks noChangeArrowheads="1"/>
          </p:cNvSpPr>
          <p:nvPr/>
        </p:nvSpPr>
        <p:spPr bwMode="auto">
          <a:xfrm>
            <a:off x="5715000" y="5486400"/>
            <a:ext cx="533400" cy="3413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673319036 h 21600"/>
              <a:gd name="T4" fmla="*/ 2147483647 w 21600"/>
              <a:gd name="T5" fmla="*/ 1346634026 h 21600"/>
              <a:gd name="T6" fmla="*/ 2147483647 w 21600"/>
              <a:gd name="T7" fmla="*/ 67331903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10" name="Text Box 18"/>
          <p:cNvSpPr txBox="1">
            <a:spLocks noChangeArrowheads="1"/>
          </p:cNvSpPr>
          <p:nvPr/>
        </p:nvSpPr>
        <p:spPr bwMode="auto">
          <a:xfrm>
            <a:off x="4419600" y="1371600"/>
            <a:ext cx="38211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>
                <a:solidFill>
                  <a:schemeClr val="accent2"/>
                </a:solidFill>
              </a:rPr>
              <a:t>Color image or RGB image</a:t>
            </a:r>
            <a:r>
              <a:rPr lang="en-US"/>
              <a:t>:</a:t>
            </a:r>
          </a:p>
          <a:p>
            <a:pPr marL="457200" indent="-457200"/>
            <a:r>
              <a:rPr lang="en-US"/>
              <a:t>each pixel contains a vector</a:t>
            </a:r>
          </a:p>
          <a:p>
            <a:pPr marL="457200" indent="-457200"/>
            <a:r>
              <a:rPr lang="en-US"/>
              <a:t>representing red, green and</a:t>
            </a:r>
          </a:p>
          <a:p>
            <a:pPr marL="457200" indent="-457200"/>
            <a:r>
              <a:rPr lang="en-US"/>
              <a:t>blue components.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6477000" y="4572000"/>
            <a:ext cx="199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RGB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 animBg="1"/>
      <p:bldP spid="118800" grpId="0" animBg="1"/>
      <p:bldP spid="118801" grpId="0" animBg="1"/>
      <p:bldP spid="11880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0" y="0"/>
            <a:ext cx="421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Types : Binary Image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429000" y="990600"/>
            <a:ext cx="52959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>
                <a:solidFill>
                  <a:schemeClr val="accent2"/>
                </a:solidFill>
              </a:rPr>
              <a:t>Binary image or black and white image</a:t>
            </a:r>
            <a:endParaRPr lang="en-US"/>
          </a:p>
          <a:p>
            <a:pPr marL="457200" indent="-457200"/>
            <a:r>
              <a:rPr lang="en-US"/>
              <a:t>Each pixel contains one bit :</a:t>
            </a:r>
          </a:p>
          <a:p>
            <a:pPr marL="457200" indent="-457200"/>
            <a:r>
              <a:rPr lang="en-US"/>
              <a:t>	1 represent white</a:t>
            </a:r>
          </a:p>
          <a:p>
            <a:pPr marL="457200" indent="-457200"/>
            <a:r>
              <a:rPr lang="en-US"/>
              <a:t>	0 represents black</a:t>
            </a:r>
          </a:p>
        </p:txBody>
      </p:sp>
      <p:pic>
        <p:nvPicPr>
          <p:cNvPr id="119812" name="Picture 4" descr="circ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447800"/>
            <a:ext cx="2295525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9813" name="Picture 5" descr="circbw"/>
          <p:cNvPicPr>
            <a:picLocks noChangeAspect="1" noChangeArrowheads="1"/>
          </p:cNvPicPr>
          <p:nvPr/>
        </p:nvPicPr>
        <p:blipFill>
          <a:blip r:embed="rId4"/>
          <a:srcRect l="26474" t="48349" r="63538" b="41919"/>
          <a:stretch>
            <a:fillRect/>
          </a:stretch>
        </p:blipFill>
        <p:spPr bwMode="auto">
          <a:xfrm>
            <a:off x="2882900" y="3803650"/>
            <a:ext cx="1452563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1676400" y="25908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2590800"/>
            <a:ext cx="2667000" cy="2667000"/>
            <a:chOff x="1056" y="1632"/>
            <a:chExt cx="1680" cy="1680"/>
          </a:xfrm>
        </p:grpSpPr>
        <p:sp>
          <p:nvSpPr>
            <p:cNvPr id="5136" name="Line 8"/>
            <p:cNvSpPr>
              <a:spLocks noChangeShapeType="1"/>
            </p:cNvSpPr>
            <p:nvPr/>
          </p:nvSpPr>
          <p:spPr bwMode="auto">
            <a:xfrm>
              <a:off x="1056" y="1776"/>
              <a:ext cx="768" cy="15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7" name="Line 9"/>
            <p:cNvSpPr>
              <a:spLocks noChangeShapeType="1"/>
            </p:cNvSpPr>
            <p:nvPr/>
          </p:nvSpPr>
          <p:spPr bwMode="auto">
            <a:xfrm>
              <a:off x="1200" y="1632"/>
              <a:ext cx="1536" cy="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19818" name="Picture 10" descr="circbw"/>
          <p:cNvPicPr>
            <a:picLocks noChangeAspect="1" noChangeArrowheads="1"/>
          </p:cNvPicPr>
          <p:nvPr/>
        </p:nvPicPr>
        <p:blipFill>
          <a:blip r:embed="rId4"/>
          <a:srcRect l="30180" t="51950" r="68303" b="46548"/>
          <a:stretch>
            <a:fillRect/>
          </a:stretch>
        </p:blipFill>
        <p:spPr bwMode="auto">
          <a:xfrm>
            <a:off x="4495800" y="5181600"/>
            <a:ext cx="1101725" cy="112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3505200" y="43434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05200" y="4343400"/>
            <a:ext cx="2057400" cy="1981200"/>
            <a:chOff x="2208" y="2736"/>
            <a:chExt cx="1296" cy="1248"/>
          </a:xfrm>
        </p:grpSpPr>
        <p:sp>
          <p:nvSpPr>
            <p:cNvPr id="5134" name="Line 13"/>
            <p:cNvSpPr>
              <a:spLocks noChangeShapeType="1"/>
            </p:cNvSpPr>
            <p:nvPr/>
          </p:nvSpPr>
          <p:spPr bwMode="auto">
            <a:xfrm>
              <a:off x="2352" y="2736"/>
              <a:ext cx="1152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5" name="Line 14"/>
            <p:cNvSpPr>
              <a:spLocks noChangeShapeType="1"/>
            </p:cNvSpPr>
            <p:nvPr/>
          </p:nvSpPr>
          <p:spPr bwMode="auto">
            <a:xfrm>
              <a:off x="2208" y="2880"/>
              <a:ext cx="624" cy="110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19823" name="Object 15"/>
          <p:cNvGraphicFramePr>
            <a:graphicFrameLocks noChangeAspect="1"/>
          </p:cNvGraphicFramePr>
          <p:nvPr/>
        </p:nvGraphicFramePr>
        <p:xfrm>
          <a:off x="6680200" y="5181600"/>
          <a:ext cx="1146175" cy="1176338"/>
        </p:xfrm>
        <a:graphic>
          <a:graphicData uri="http://schemas.openxmlformats.org/presentationml/2006/ole">
            <p:oleObj spid="_x0000_s5122" name="Equation" r:id="rId5" imgW="888840" imgH="914400" progId="Equation.3">
              <p:embed/>
            </p:oleObj>
          </a:graphicData>
        </a:graphic>
      </p:graphicFrame>
      <p:sp>
        <p:nvSpPr>
          <p:cNvPr id="119824" name="AutoShape 16"/>
          <p:cNvSpPr>
            <a:spLocks noChangeArrowheads="1"/>
          </p:cNvSpPr>
          <p:nvPr/>
        </p:nvSpPr>
        <p:spPr bwMode="auto">
          <a:xfrm>
            <a:off x="5715000" y="5486400"/>
            <a:ext cx="533400" cy="3413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673319036 h 21600"/>
              <a:gd name="T4" fmla="*/ 2147483647 w 21600"/>
              <a:gd name="T5" fmla="*/ 1346634026 h 21600"/>
              <a:gd name="T6" fmla="*/ 2147483647 w 21600"/>
              <a:gd name="T7" fmla="*/ 67331903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6629400" y="4724400"/>
            <a:ext cx="1360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Binary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nimBg="1"/>
      <p:bldP spid="119819" grpId="0" animBg="1"/>
      <p:bldP spid="119824" grpId="0" animBg="1"/>
      <p:bldP spid="11982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525962"/>
          </a:xfrm>
        </p:spPr>
        <p:txBody>
          <a:bodyPr/>
          <a:lstStyle/>
          <a:p>
            <a:r>
              <a:rPr lang="en-IN" sz="2400" dirty="0" smtClean="0"/>
              <a:t>Fundamentals of Image Processing</a:t>
            </a:r>
          </a:p>
          <a:p>
            <a:pPr lvl="1"/>
            <a:r>
              <a:rPr lang="en-IN" sz="2000" dirty="0" smtClean="0"/>
              <a:t>Electromagnetic Spectrum</a:t>
            </a:r>
            <a:endParaRPr lang="en-US" sz="2000" dirty="0" smtClean="0"/>
          </a:p>
          <a:p>
            <a:pPr lvl="1"/>
            <a:r>
              <a:rPr lang="en-IN" sz="2000" dirty="0" smtClean="0"/>
              <a:t>Image Acquisition - Sensors</a:t>
            </a:r>
            <a:endParaRPr lang="en-US" sz="2000" dirty="0" smtClean="0"/>
          </a:p>
          <a:p>
            <a:r>
              <a:rPr lang="en-US" sz="2400" dirty="0" smtClean="0"/>
              <a:t>Image </a:t>
            </a:r>
            <a:r>
              <a:rPr lang="en-US" sz="2400" dirty="0" smtClean="0"/>
              <a:t>sampling, Quantization.</a:t>
            </a:r>
            <a:endParaRPr lang="en-IN" sz="2400" dirty="0" smtClean="0"/>
          </a:p>
          <a:p>
            <a:r>
              <a:rPr lang="en-US" sz="2400" dirty="0" smtClean="0"/>
              <a:t>Color </a:t>
            </a:r>
            <a:r>
              <a:rPr lang="en-US" sz="2400" dirty="0" smtClean="0"/>
              <a:t>Image </a:t>
            </a:r>
            <a:r>
              <a:rPr lang="en-US" sz="2400" dirty="0" smtClean="0"/>
              <a:t>Processing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Color image processing fundamentals</a:t>
            </a:r>
            <a:endParaRPr lang="en-US" sz="2400" dirty="0" smtClean="0"/>
          </a:p>
          <a:p>
            <a:r>
              <a:rPr lang="en-US" sz="2400" dirty="0" smtClean="0"/>
              <a:t>RGB, HSI Color Models,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/>
          <a:lstStyle/>
          <a:p>
            <a:r>
              <a:rPr lang="en-IN" dirty="0" smtClean="0"/>
              <a:t>Module 1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0" y="0"/>
            <a:ext cx="406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Types : Index Image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429000" y="990600"/>
            <a:ext cx="43259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>
                <a:solidFill>
                  <a:schemeClr val="accent2"/>
                </a:solidFill>
              </a:rPr>
              <a:t>Index image</a:t>
            </a:r>
            <a:endParaRPr lang="en-US"/>
          </a:p>
          <a:p>
            <a:pPr marL="457200" indent="-457200"/>
            <a:r>
              <a:rPr lang="en-US"/>
              <a:t>Each pixel contains index number</a:t>
            </a:r>
          </a:p>
          <a:p>
            <a:pPr marL="457200" indent="-457200"/>
            <a:r>
              <a:rPr lang="en-US"/>
              <a:t>pointing to a color in a color table</a:t>
            </a: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057400"/>
            <a:ext cx="236220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676400" y="3429000"/>
            <a:ext cx="228600" cy="228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3429000"/>
            <a:ext cx="2286000" cy="1752600"/>
            <a:chOff x="1056" y="2160"/>
            <a:chExt cx="1440" cy="1104"/>
          </a:xfrm>
        </p:grpSpPr>
        <p:sp>
          <p:nvSpPr>
            <p:cNvPr id="6200" name="Line 7"/>
            <p:cNvSpPr>
              <a:spLocks noChangeShapeType="1"/>
            </p:cNvSpPr>
            <p:nvPr/>
          </p:nvSpPr>
          <p:spPr bwMode="auto">
            <a:xfrm>
              <a:off x="1056" y="2352"/>
              <a:ext cx="912" cy="9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01" name="Line 8"/>
            <p:cNvSpPr>
              <a:spLocks noChangeShapeType="1"/>
            </p:cNvSpPr>
            <p:nvPr/>
          </p:nvSpPr>
          <p:spPr bwMode="auto">
            <a:xfrm>
              <a:off x="1248" y="2160"/>
              <a:ext cx="1248" cy="52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3200400" y="4343400"/>
          <a:ext cx="884238" cy="914400"/>
        </p:xfrm>
        <a:graphic>
          <a:graphicData uri="http://schemas.openxmlformats.org/presentationml/2006/ole">
            <p:oleObj spid="_x0000_s6146" name="Equation" r:id="rId5" imgW="685800" imgH="711000" progId="Equation.3">
              <p:embed/>
            </p:oleObj>
          </a:graphicData>
        </a:graphic>
      </p:graphicFrame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2895600" y="5410200"/>
            <a:ext cx="1374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Index value</a:t>
            </a:r>
          </a:p>
        </p:txBody>
      </p:sp>
      <p:graphicFrame>
        <p:nvGraphicFramePr>
          <p:cNvPr id="120843" name="Group 11"/>
          <p:cNvGraphicFramePr>
            <a:graphicFrameLocks noGrp="1"/>
          </p:cNvGraphicFramePr>
          <p:nvPr/>
        </p:nvGraphicFramePr>
        <p:xfrm>
          <a:off x="4876800" y="3048000"/>
          <a:ext cx="3276600" cy="283464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914400"/>
                <a:gridCol w="7620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Index No.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Red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Green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Blue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20885" name="Text Box 53"/>
          <p:cNvSpPr txBox="1">
            <a:spLocks noChangeArrowheads="1"/>
          </p:cNvSpPr>
          <p:nvPr/>
        </p:nvSpPr>
        <p:spPr bwMode="auto">
          <a:xfrm>
            <a:off x="5581650" y="2479675"/>
            <a:ext cx="164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Color Table</a:t>
            </a:r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3429000" y="3886200"/>
            <a:ext cx="13716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3962400" y="4343400"/>
            <a:ext cx="8382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>
            <a:off x="3733800" y="4800600"/>
            <a:ext cx="1143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>
            <a:off x="3733800" y="5105400"/>
            <a:ext cx="10668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/>
      <p:bldP spid="120842" grpId="0" autoUpdateAnimBg="0"/>
      <p:bldP spid="120885" grpId="0" build="p" autoUpdateAnimBg="0"/>
      <p:bldP spid="120886" grpId="0" animBg="1"/>
      <p:bldP spid="120887" grpId="0" animBg="1"/>
      <p:bldP spid="120888" grpId="0" animBg="1"/>
      <p:bldP spid="1208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Simple Image Model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Image: a 2-D light-intensity function f(x,y)</a:t>
            </a:r>
          </a:p>
          <a:p>
            <a:pPr lvl="4" eaLnBrk="1" hangingPunct="1"/>
            <a:endParaRPr lang="en-US" sz="1800" smtClean="0"/>
          </a:p>
          <a:p>
            <a:pPr eaLnBrk="1" hangingPunct="1"/>
            <a:r>
              <a:rPr lang="en-US" smtClean="0"/>
              <a:t>The value of f at (x,y) </a:t>
            </a:r>
            <a:r>
              <a:rPr lang="en-US" smtClean="0">
                <a:sym typeface="Wingdings" pitchFamily="2" charset="2"/>
              </a:rPr>
              <a:t> the intensity (brightness) of the image at that point</a:t>
            </a:r>
          </a:p>
          <a:p>
            <a:pPr lvl="4" eaLnBrk="1" hangingPunct="1"/>
            <a:endParaRPr lang="en-US" sz="1800" smtClean="0">
              <a:sym typeface="Wingdings" pitchFamily="2" charset="2"/>
            </a:endParaRPr>
          </a:p>
          <a:p>
            <a:pPr eaLnBrk="1" hangingPunct="1"/>
            <a:r>
              <a:rPr lang="en-US" smtClean="0"/>
              <a:t>0 &lt; f(x,y) &lt; </a:t>
            </a:r>
            <a:r>
              <a:rPr lang="en-US" b="1" smtClean="0">
                <a:ea typeface="Batang" pitchFamily="18" charset="-127"/>
                <a:sym typeface="Symbol" pitchFamily="18" charset="2"/>
              </a:rPr>
              <a:t></a:t>
            </a:r>
            <a:endParaRPr 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819400" y="685800"/>
            <a:ext cx="4022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FF0000"/>
                </a:solidFill>
                <a:latin typeface="Verdana" pitchFamily="34" charset="0"/>
              </a:rPr>
              <a:t>Digital Image Acquisition</a:t>
            </a:r>
            <a:endParaRPr 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6988" y="1660525"/>
            <a:ext cx="6515100" cy="454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Simple Image Formation </a:t>
            </a:r>
            <a:r>
              <a:rPr lang="en-US" dirty="0"/>
              <a:t>Model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Nature of f(</a:t>
            </a:r>
            <a:r>
              <a:rPr lang="en-US" dirty="0" err="1" smtClean="0"/>
              <a:t>x,y</a:t>
            </a:r>
            <a:r>
              <a:rPr lang="en-US" dirty="0" smtClean="0"/>
              <a:t>):</a:t>
            </a:r>
          </a:p>
          <a:p>
            <a:pPr eaLnBrk="1" hangingPunct="1"/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 is characterized by two components:</a:t>
            </a:r>
          </a:p>
          <a:p>
            <a:pPr lvl="4" eaLnBrk="1" hangingPunct="1"/>
            <a:endParaRPr lang="en-US" sz="1800" dirty="0" smtClean="0"/>
          </a:p>
          <a:p>
            <a:pPr lvl="1" eaLnBrk="1" hangingPunct="1"/>
            <a:r>
              <a:rPr lang="en-US" dirty="0" smtClean="0"/>
              <a:t>The amount of source light incident on the scene being viewed  - Illumination</a:t>
            </a:r>
          </a:p>
          <a:p>
            <a:pPr lvl="4" eaLnBrk="1" hangingPunct="1">
              <a:buNone/>
            </a:pPr>
            <a:r>
              <a:rPr lang="en-US" sz="1800" dirty="0" smtClean="0"/>
              <a:t> </a:t>
            </a:r>
          </a:p>
          <a:p>
            <a:pPr lvl="1" eaLnBrk="1" hangingPunct="1"/>
            <a:r>
              <a:rPr lang="en-US" dirty="0" smtClean="0"/>
              <a:t>The amount of light reflected by the objects in the scene</a:t>
            </a:r>
          </a:p>
          <a:p>
            <a:pPr lvl="1" eaLnBrk="1" hangingPunct="1">
              <a:buNone/>
            </a:pPr>
            <a:r>
              <a:rPr lang="en-US" dirty="0" smtClean="0"/>
              <a:t>               -   Reflectance</a:t>
            </a:r>
          </a:p>
          <a:p>
            <a:pPr lvl="1" eaLnBrk="1" hangingPunct="1">
              <a:buNone/>
            </a:pPr>
            <a:endParaRPr lang="en-US" dirty="0" smtClean="0"/>
          </a:p>
          <a:p>
            <a:pPr lvl="1" eaLnBrk="1" hangingPunct="1">
              <a:buNone/>
            </a:pPr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  =  </a:t>
            </a:r>
            <a:r>
              <a:rPr lang="en-US" dirty="0" err="1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* r(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 Image Formation </a:t>
            </a:r>
            <a:r>
              <a:rPr lang="en-US" dirty="0"/>
              <a:t>Model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343400"/>
          </a:xfrm>
        </p:spPr>
        <p:txBody>
          <a:bodyPr/>
          <a:lstStyle/>
          <a:p>
            <a:pPr eaLnBrk="1" hangingPunct="1"/>
            <a:r>
              <a:rPr lang="en-US" smtClean="0"/>
              <a:t>Illumination &amp; reflectance components:</a:t>
            </a:r>
          </a:p>
          <a:p>
            <a:pPr lvl="4" eaLnBrk="1" hangingPunct="1"/>
            <a:endParaRPr lang="en-US" sz="1800" smtClean="0"/>
          </a:p>
          <a:p>
            <a:pPr lvl="1" eaLnBrk="1" hangingPunct="1"/>
            <a:r>
              <a:rPr lang="en-US" smtClean="0"/>
              <a:t>Illumination: i(x,y)</a:t>
            </a:r>
          </a:p>
          <a:p>
            <a:pPr lvl="1" eaLnBrk="1" hangingPunct="1"/>
            <a:r>
              <a:rPr lang="en-US" smtClean="0"/>
              <a:t>Reflectance: r(x,y)</a:t>
            </a:r>
          </a:p>
          <a:p>
            <a:pPr lvl="4" eaLnBrk="1" hangingPunct="1"/>
            <a:endParaRPr lang="en-US" sz="1800" smtClean="0"/>
          </a:p>
          <a:p>
            <a:pPr lvl="1" eaLnBrk="1" hangingPunct="1"/>
            <a:r>
              <a:rPr lang="en-US" smtClean="0"/>
              <a:t>f(x,y) = i(x,y) </a:t>
            </a:r>
            <a:r>
              <a:rPr lang="en-US" smtClean="0">
                <a:sym typeface="Symbol" pitchFamily="18" charset="2"/>
              </a:rPr>
              <a:t></a:t>
            </a:r>
            <a:r>
              <a:rPr lang="en-US" smtClean="0"/>
              <a:t> r(x,y)</a:t>
            </a:r>
          </a:p>
          <a:p>
            <a:pPr lvl="4" eaLnBrk="1" hangingPunct="1"/>
            <a:endParaRPr lang="en-US" sz="1800" smtClean="0"/>
          </a:p>
          <a:p>
            <a:pPr lvl="1" eaLnBrk="1" hangingPunct="1"/>
            <a:r>
              <a:rPr lang="en-US" smtClean="0"/>
              <a:t>0 &lt; i(x,y) &lt; </a:t>
            </a:r>
            <a:r>
              <a:rPr lang="en-US" smtClean="0">
                <a:sym typeface="Symbol" pitchFamily="18" charset="2"/>
              </a:rPr>
              <a:t></a:t>
            </a:r>
            <a:r>
              <a:rPr lang="en-US" smtClean="0">
                <a:ea typeface="Batang" pitchFamily="18" charset="-127"/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en-US" smtClean="0">
                <a:ea typeface="Batang" pitchFamily="18" charset="-127"/>
              </a:rPr>
              <a:t>			and	        0 &lt; r(x,y) &lt; 1</a:t>
            </a:r>
          </a:p>
          <a:p>
            <a:pPr lvl="1" eaLnBrk="1" hangingPunct="1">
              <a:buFontTx/>
              <a:buNone/>
            </a:pPr>
            <a:r>
              <a:rPr lang="en-US" smtClean="0"/>
              <a:t>			(from total absorption to total reflectance)</a:t>
            </a:r>
          </a:p>
        </p:txBody>
      </p:sp>
      <p:grpSp>
        <p:nvGrpSpPr>
          <p:cNvPr id="55300" name="Group 8"/>
          <p:cNvGrpSpPr>
            <a:grpSpLocks/>
          </p:cNvGrpSpPr>
          <p:nvPr/>
        </p:nvGrpSpPr>
        <p:grpSpPr bwMode="auto">
          <a:xfrm>
            <a:off x="3962400" y="5105400"/>
            <a:ext cx="2286000" cy="228600"/>
            <a:chOff x="2496" y="3216"/>
            <a:chExt cx="1440" cy="144"/>
          </a:xfrm>
        </p:grpSpPr>
        <p:sp>
          <p:nvSpPr>
            <p:cNvPr id="55301" name="Line 6"/>
            <p:cNvSpPr>
              <a:spLocks noChangeShapeType="1"/>
            </p:cNvSpPr>
            <p:nvPr/>
          </p:nvSpPr>
          <p:spPr bwMode="auto">
            <a:xfrm flipH="1">
              <a:off x="2496" y="326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302" name="Line 7"/>
            <p:cNvSpPr>
              <a:spLocks noChangeShapeType="1"/>
            </p:cNvSpPr>
            <p:nvPr/>
          </p:nvSpPr>
          <p:spPr bwMode="auto">
            <a:xfrm rot="15605235" flipH="1">
              <a:off x="3816" y="324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Sampling &amp; Quantization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spatial and amplitude digitization of f(x,y) is called:</a:t>
            </a:r>
          </a:p>
          <a:p>
            <a:pPr lvl="4" eaLnBrk="1" hangingPunct="1"/>
            <a:endParaRPr lang="en-US" sz="1800" smtClean="0"/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image sampling</a:t>
            </a:r>
            <a:r>
              <a:rPr lang="en-US" smtClean="0"/>
              <a:t> when it refers to spatial coordinates (x,y) and </a:t>
            </a:r>
          </a:p>
          <a:p>
            <a:pPr lvl="4" eaLnBrk="1" hangingPunct="1"/>
            <a:endParaRPr lang="en-US" sz="1800" smtClean="0"/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gray-level quantization</a:t>
            </a:r>
            <a:r>
              <a:rPr lang="en-US" smtClean="0"/>
              <a:t> when it refers to the amplitude.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886200" y="838200"/>
            <a:ext cx="2252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FF0000"/>
                </a:solidFill>
                <a:latin typeface="Verdana" pitchFamily="34" charset="0"/>
              </a:rPr>
              <a:t>Digital Image</a:t>
            </a:r>
            <a:endParaRPr 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7125" y="1616075"/>
            <a:ext cx="503555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838200"/>
            <a:ext cx="617220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ext Box 1028"/>
          <p:cNvSpPr txBox="1">
            <a:spLocks noChangeArrowheads="1"/>
          </p:cNvSpPr>
          <p:nvPr/>
        </p:nvSpPr>
        <p:spPr bwMode="auto">
          <a:xfrm>
            <a:off x="0" y="0"/>
            <a:ext cx="507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Sampling and Quantization</a:t>
            </a:r>
          </a:p>
        </p:txBody>
      </p:sp>
      <p:sp>
        <p:nvSpPr>
          <p:cNvPr id="60420" name="Text Box 1030"/>
          <p:cNvSpPr txBox="1">
            <a:spLocks noChangeArrowheads="1"/>
          </p:cNvSpPr>
          <p:nvPr/>
        </p:nvSpPr>
        <p:spPr bwMode="auto">
          <a:xfrm>
            <a:off x="241300" y="5410200"/>
            <a:ext cx="87312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2060"/>
                </a:solidFill>
              </a:rPr>
              <a:t>Image sampling</a:t>
            </a:r>
            <a:r>
              <a:rPr lang="en-US"/>
              <a:t>: discretize an image in the spatial domain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2060"/>
                </a:solidFill>
              </a:rPr>
              <a:t>Spatial resolution </a:t>
            </a:r>
            <a:r>
              <a:rPr lang="en-US" b="1">
                <a:solidFill>
                  <a:schemeClr val="accent2"/>
                </a:solidFill>
              </a:rPr>
              <a:t>/ image resolution</a:t>
            </a:r>
            <a:r>
              <a:rPr lang="en-US"/>
              <a:t>: pixel size or number of pixels</a:t>
            </a:r>
            <a:endParaRPr lang="th-TH"/>
          </a:p>
        </p:txBody>
      </p:sp>
      <p:sp>
        <p:nvSpPr>
          <p:cNvPr id="60421" name="Text Box 1031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Sampling &amp; Quantization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f(x,y) is a digital image if: </a:t>
            </a:r>
          </a:p>
          <a:p>
            <a:pPr lvl="4" eaLnBrk="1" hangingPunct="1"/>
            <a:endParaRPr lang="en-US" sz="1800" smtClean="0"/>
          </a:p>
          <a:p>
            <a:pPr lvl="1" eaLnBrk="1" hangingPunct="1"/>
            <a:r>
              <a:rPr lang="en-US" smtClean="0"/>
              <a:t>(x,y) are integers from Z</a:t>
            </a:r>
            <a:r>
              <a:rPr lang="en-US" baseline="30000" smtClean="0"/>
              <a:t>2</a:t>
            </a:r>
            <a:r>
              <a:rPr lang="en-US" smtClean="0"/>
              <a:t> and</a:t>
            </a:r>
          </a:p>
          <a:p>
            <a:pPr lvl="1" eaLnBrk="1" hangingPunct="1"/>
            <a:r>
              <a:rPr lang="en-US" smtClean="0"/>
              <a:t>f is a function that assigns a gray-level value (from R) to each distinct pair of coordinates (x,y) [quantization]</a:t>
            </a:r>
          </a:p>
          <a:p>
            <a:pPr lvl="4" eaLnBrk="1" hangingPunct="1"/>
            <a:endParaRPr lang="en-US" sz="1800" smtClean="0"/>
          </a:p>
          <a:p>
            <a:pPr eaLnBrk="1" hangingPunct="1"/>
            <a:r>
              <a:rPr lang="en-US" smtClean="0"/>
              <a:t>Gray levels are usually integers</a:t>
            </a:r>
          </a:p>
          <a:p>
            <a:pPr lvl="1" eaLnBrk="1" hangingPunct="1"/>
            <a:r>
              <a:rPr lang="en-US" smtClean="0"/>
              <a:t>then Z replaces 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Sampling &amp; Quantization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digitization process requires decisions about:</a:t>
            </a:r>
          </a:p>
          <a:p>
            <a:pPr lvl="4" eaLnBrk="1" hangingPunct="1"/>
            <a:endParaRPr lang="en-US" sz="1800" smtClean="0"/>
          </a:p>
          <a:p>
            <a:pPr lvl="1" eaLnBrk="1" hangingPunct="1"/>
            <a:r>
              <a:rPr lang="en-US" smtClean="0"/>
              <a:t>values for N,M (where N x M: the image array) </a:t>
            </a:r>
          </a:p>
          <a:p>
            <a:pPr lvl="1" eaLnBrk="1" hangingPunct="1">
              <a:buFontTx/>
              <a:buNone/>
            </a:pPr>
            <a:endParaRPr lang="en-US" sz="1000" smtClean="0"/>
          </a:p>
          <a:p>
            <a:pPr lvl="1" eaLnBrk="1" hangingPunct="1">
              <a:buFontTx/>
              <a:buNone/>
            </a:pPr>
            <a:r>
              <a:rPr lang="en-US" smtClean="0"/>
              <a:t>					and</a:t>
            </a:r>
          </a:p>
          <a:p>
            <a:pPr lvl="4" eaLnBrk="1" hangingPunct="1"/>
            <a:endParaRPr lang="en-US" sz="1000" smtClean="0"/>
          </a:p>
          <a:p>
            <a:pPr lvl="1"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</a:rPr>
              <a:t>number</a:t>
            </a:r>
            <a:r>
              <a:rPr lang="en-US" smtClean="0"/>
              <a:t> of discrete gray levels allowed for each pixel.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71438"/>
            <a:ext cx="8786812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Spatial Resolution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Smallest noticeable (visible) detail of an image.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Intensity Resolution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Smallest noticeable (visible) change in the intensity level of an image.</a:t>
            </a:r>
          </a:p>
          <a:p>
            <a:pPr eaLnBrk="1" hangingPunct="1"/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Spatial and Intensity Resolution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0" y="0"/>
            <a:ext cx="414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Effect of Spatial Resolution</a:t>
            </a:r>
          </a:p>
        </p:txBody>
      </p:sp>
      <p:grpSp>
        <p:nvGrpSpPr>
          <p:cNvPr id="64515" name="Group 207"/>
          <p:cNvGrpSpPr>
            <a:grpSpLocks/>
          </p:cNvGrpSpPr>
          <p:nvPr/>
        </p:nvGrpSpPr>
        <p:grpSpPr bwMode="auto">
          <a:xfrm>
            <a:off x="685800" y="1143000"/>
            <a:ext cx="2339975" cy="5562600"/>
            <a:chOff x="1104" y="720"/>
            <a:chExt cx="1474" cy="3504"/>
          </a:xfrm>
        </p:grpSpPr>
        <p:pic>
          <p:nvPicPr>
            <p:cNvPr id="64521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04" y="720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4522" name="Picture 10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" y="2527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4523" name="Text Box 201"/>
            <p:cNvSpPr txBox="1">
              <a:spLocks noChangeArrowheads="1"/>
            </p:cNvSpPr>
            <p:nvPr/>
          </p:nvSpPr>
          <p:spPr bwMode="auto">
            <a:xfrm>
              <a:off x="1293" y="2160"/>
              <a:ext cx="10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256x256 pixels</a:t>
              </a:r>
            </a:p>
          </p:txBody>
        </p:sp>
        <p:sp>
          <p:nvSpPr>
            <p:cNvPr id="64524" name="Text Box 203"/>
            <p:cNvSpPr txBox="1">
              <a:spLocks noChangeArrowheads="1"/>
            </p:cNvSpPr>
            <p:nvPr/>
          </p:nvSpPr>
          <p:spPr bwMode="auto">
            <a:xfrm>
              <a:off x="1373" y="3974"/>
              <a:ext cx="9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64x64 pixels</a:t>
              </a:r>
            </a:p>
          </p:txBody>
        </p:sp>
      </p:grpSp>
      <p:grpSp>
        <p:nvGrpSpPr>
          <p:cNvPr id="64516" name="Group 206"/>
          <p:cNvGrpSpPr>
            <a:grpSpLocks/>
          </p:cNvGrpSpPr>
          <p:nvPr/>
        </p:nvGrpSpPr>
        <p:grpSpPr bwMode="auto">
          <a:xfrm>
            <a:off x="3657600" y="1143000"/>
            <a:ext cx="2339975" cy="5562600"/>
            <a:chOff x="3216" y="720"/>
            <a:chExt cx="1474" cy="3504"/>
          </a:xfrm>
        </p:grpSpPr>
        <p:pic>
          <p:nvPicPr>
            <p:cNvPr id="64517" name="Picture 5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6" y="720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4518" name="Picture 15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16" y="2527"/>
              <a:ext cx="1474" cy="1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4519" name="Text Box 202"/>
            <p:cNvSpPr txBox="1">
              <a:spLocks noChangeArrowheads="1"/>
            </p:cNvSpPr>
            <p:nvPr/>
          </p:nvSpPr>
          <p:spPr bwMode="auto">
            <a:xfrm>
              <a:off x="3405" y="2160"/>
              <a:ext cx="10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128x128 pixels</a:t>
              </a:r>
            </a:p>
          </p:txBody>
        </p:sp>
        <p:sp>
          <p:nvSpPr>
            <p:cNvPr id="64520" name="Text Box 204"/>
            <p:cNvSpPr txBox="1">
              <a:spLocks noChangeArrowheads="1"/>
            </p:cNvSpPr>
            <p:nvPr/>
          </p:nvSpPr>
          <p:spPr bwMode="auto">
            <a:xfrm>
              <a:off x="3485" y="3974"/>
              <a:ext cx="9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32x32 pixels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371600"/>
            <a:ext cx="84582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0" y="0"/>
            <a:ext cx="414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Effect of Spatial Resolution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38200"/>
            <a:ext cx="70104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Text Box 1028"/>
          <p:cNvSpPr txBox="1">
            <a:spLocks noChangeArrowheads="1"/>
          </p:cNvSpPr>
          <p:nvPr/>
        </p:nvSpPr>
        <p:spPr bwMode="auto">
          <a:xfrm>
            <a:off x="0" y="0"/>
            <a:ext cx="414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Effect of Spatial Resolution</a:t>
            </a:r>
          </a:p>
        </p:txBody>
      </p:sp>
      <p:sp>
        <p:nvSpPr>
          <p:cNvPr id="66564" name="Text Box 1029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Image Interpolation</a:t>
            </a:r>
            <a:endParaRPr lang="en-IN" dirty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Nearest Neighbor interpolation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Bilinear Interpolation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Bicubic</a:t>
            </a:r>
            <a:r>
              <a:rPr lang="en-US" dirty="0" smtClean="0"/>
              <a:t> interpolation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Domain – Frequency Domain (apply transformation)</a:t>
            </a:r>
          </a:p>
          <a:p>
            <a:endParaRPr lang="en-US" dirty="0" smtClean="0"/>
          </a:p>
          <a:p>
            <a:r>
              <a:rPr lang="en-US" dirty="0" smtClean="0"/>
              <a:t>Inverse Transform – Spatial Transform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Transformation Domains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25" y="685800"/>
            <a:ext cx="6381750" cy="510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Text Box 1028"/>
          <p:cNvSpPr txBox="1">
            <a:spLocks noChangeArrowheads="1"/>
          </p:cNvSpPr>
          <p:nvPr/>
        </p:nvSpPr>
        <p:spPr bwMode="auto">
          <a:xfrm>
            <a:off x="0" y="0"/>
            <a:ext cx="781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Can we increase spatial resolution by interpolation ?</a:t>
            </a:r>
          </a:p>
        </p:txBody>
      </p:sp>
      <p:sp>
        <p:nvSpPr>
          <p:cNvPr id="111621" name="Text Box 1029"/>
          <p:cNvSpPr txBox="1">
            <a:spLocks noChangeArrowheads="1"/>
          </p:cNvSpPr>
          <p:nvPr/>
        </p:nvSpPr>
        <p:spPr bwMode="auto">
          <a:xfrm>
            <a:off x="1905000" y="59436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Down sampling is an irreversible process.</a:t>
            </a:r>
          </a:p>
        </p:txBody>
      </p:sp>
      <p:sp>
        <p:nvSpPr>
          <p:cNvPr id="68613" name="Text Box 1030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0"/>
            <a:ext cx="2992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Quantization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69925" y="1489075"/>
            <a:ext cx="79121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Image quantization</a:t>
            </a:r>
            <a:r>
              <a:rPr lang="en-US"/>
              <a:t>: </a:t>
            </a:r>
          </a:p>
          <a:p>
            <a:r>
              <a:rPr lang="en-US"/>
              <a:t>	discretize continuous pixel values into discrete numbers</a:t>
            </a:r>
          </a:p>
          <a:p>
            <a:endParaRPr lang="en-US"/>
          </a:p>
          <a:p>
            <a:r>
              <a:rPr lang="en-US" b="1">
                <a:solidFill>
                  <a:schemeClr val="accent2"/>
                </a:solidFill>
              </a:rPr>
              <a:t>Color resolution/ color depth/ levels</a:t>
            </a:r>
            <a:r>
              <a:rPr lang="en-US"/>
              <a:t>: </a:t>
            </a:r>
          </a:p>
          <a:p>
            <a:r>
              <a:rPr lang="en-US"/>
              <a:t>	- No. of colors or gray levels or</a:t>
            </a:r>
          </a:p>
          <a:p>
            <a:r>
              <a:rPr lang="en-US"/>
              <a:t>	- No. of bits representing each pixel value</a:t>
            </a:r>
          </a:p>
          <a:p>
            <a:r>
              <a:rPr lang="en-US"/>
              <a:t>	- No. of colors or gray levels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i="1" baseline="-25000">
                <a:solidFill>
                  <a:schemeClr val="accent2"/>
                </a:solidFill>
              </a:rPr>
              <a:t>c</a:t>
            </a:r>
            <a:r>
              <a:rPr lang="en-US"/>
              <a:t> is given by</a:t>
            </a:r>
          </a:p>
        </p:txBody>
      </p:sp>
      <p:graphicFrame>
        <p:nvGraphicFramePr>
          <p:cNvPr id="132096" name="Object 0"/>
          <p:cNvGraphicFramePr>
            <a:graphicFrameLocks noChangeAspect="1"/>
          </p:cNvGraphicFramePr>
          <p:nvPr/>
        </p:nvGraphicFramePr>
        <p:xfrm>
          <a:off x="3741738" y="4394200"/>
          <a:ext cx="1660525" cy="787400"/>
        </p:xfrm>
        <a:graphic>
          <a:graphicData uri="http://schemas.openxmlformats.org/presentationml/2006/ole">
            <p:oleObj spid="_x0000_s7170" name="Equation" r:id="rId4" imgW="507960" imgH="241200" progId="Equation.3">
              <p:embed/>
            </p:oleObj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830388" y="5334000"/>
            <a:ext cx="270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where </a:t>
            </a:r>
            <a:r>
              <a:rPr lang="en-US" i="1"/>
              <a:t>b</a:t>
            </a:r>
            <a:r>
              <a:rPr lang="en-US"/>
              <a:t> = no. of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  <p:bldP spid="1434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0" y="0"/>
            <a:ext cx="436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Effect of Quantization Levels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1430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412" name="Picture 5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1430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457" name="Picture 9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38862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592" name="Picture 23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38862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723" name="Text Box 363"/>
          <p:cNvSpPr txBox="1">
            <a:spLocks noChangeArrowheads="1"/>
          </p:cNvSpPr>
          <p:nvPr/>
        </p:nvSpPr>
        <p:spPr bwMode="auto">
          <a:xfrm>
            <a:off x="2312988" y="341312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256 levels</a:t>
            </a:r>
          </a:p>
        </p:txBody>
      </p:sp>
      <p:sp>
        <p:nvSpPr>
          <p:cNvPr id="70664" name="Text Box 364"/>
          <p:cNvSpPr txBox="1">
            <a:spLocks noChangeArrowheads="1"/>
          </p:cNvSpPr>
          <p:nvPr/>
        </p:nvSpPr>
        <p:spPr bwMode="auto">
          <a:xfrm>
            <a:off x="6232525" y="33670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th-TH" sz="2000"/>
          </a:p>
        </p:txBody>
      </p:sp>
      <p:sp>
        <p:nvSpPr>
          <p:cNvPr id="15725" name="Text Box 365"/>
          <p:cNvSpPr txBox="1">
            <a:spLocks noChangeArrowheads="1"/>
          </p:cNvSpPr>
          <p:nvPr/>
        </p:nvSpPr>
        <p:spPr bwMode="auto">
          <a:xfrm>
            <a:off x="5665788" y="34290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128 levels</a:t>
            </a:r>
          </a:p>
        </p:txBody>
      </p:sp>
      <p:sp>
        <p:nvSpPr>
          <p:cNvPr id="15726" name="Text Box 366"/>
          <p:cNvSpPr txBox="1">
            <a:spLocks noChangeArrowheads="1"/>
          </p:cNvSpPr>
          <p:nvPr/>
        </p:nvSpPr>
        <p:spPr bwMode="auto">
          <a:xfrm>
            <a:off x="5729288" y="6149975"/>
            <a:ext cx="109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32 levels</a:t>
            </a:r>
          </a:p>
        </p:txBody>
      </p:sp>
      <p:sp>
        <p:nvSpPr>
          <p:cNvPr id="15727" name="Text Box 367"/>
          <p:cNvSpPr txBox="1">
            <a:spLocks noChangeArrowheads="1"/>
          </p:cNvSpPr>
          <p:nvPr/>
        </p:nvSpPr>
        <p:spPr bwMode="auto">
          <a:xfrm>
            <a:off x="2376488" y="6149975"/>
            <a:ext cx="109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64 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3" grpId="0" build="p" autoUpdateAnimBg="0"/>
      <p:bldP spid="15725" grpId="0" build="p" autoUpdateAnimBg="0"/>
      <p:bldP spid="15726" grpId="0" build="p" autoUpdateAnimBg="0"/>
      <p:bldP spid="1572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0" y="0"/>
            <a:ext cx="537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Effect of Quantization Levels (cont.)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1430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1430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38862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3886200"/>
            <a:ext cx="2339975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376488" y="3413125"/>
            <a:ext cx="109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16 levels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792788" y="3429000"/>
            <a:ext cx="96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8 levels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792788" y="6149975"/>
            <a:ext cx="96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2 levels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439988" y="6149975"/>
            <a:ext cx="96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4 levels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5563" y="4043363"/>
            <a:ext cx="3057525" cy="1636712"/>
            <a:chOff x="35" y="2547"/>
            <a:chExt cx="1926" cy="1031"/>
          </a:xfrm>
        </p:grpSpPr>
        <p:sp>
          <p:nvSpPr>
            <p:cNvPr id="71692" name="Text Box 11"/>
            <p:cNvSpPr txBox="1">
              <a:spLocks noChangeArrowheads="1"/>
            </p:cNvSpPr>
            <p:nvPr/>
          </p:nvSpPr>
          <p:spPr bwMode="auto">
            <a:xfrm>
              <a:off x="35" y="2547"/>
              <a:ext cx="1109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   In this image,</a:t>
              </a:r>
            </a:p>
            <a:p>
              <a:r>
                <a:rPr lang="en-US" sz="2000"/>
                <a:t>it is easy to see</a:t>
              </a:r>
            </a:p>
            <a:p>
              <a:r>
                <a:rPr lang="en-US" sz="2000"/>
                <a:t>false contour.</a:t>
              </a:r>
            </a:p>
          </p:txBody>
        </p:sp>
        <p:sp>
          <p:nvSpPr>
            <p:cNvPr id="71693" name="Line 12"/>
            <p:cNvSpPr>
              <a:spLocks noChangeShapeType="1"/>
            </p:cNvSpPr>
            <p:nvPr/>
          </p:nvSpPr>
          <p:spPr bwMode="auto">
            <a:xfrm>
              <a:off x="964" y="3090"/>
              <a:ext cx="997" cy="4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uild="p" autoUpdateAnimBg="0"/>
      <p:bldP spid="16392" grpId="0" build="p" autoUpdateAnimBg="0"/>
      <p:bldP spid="16393" grpId="0" build="p" autoUpdateAnimBg="0"/>
      <p:bldP spid="1639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00150" y="1254125"/>
            <a:ext cx="4854575" cy="3806825"/>
            <a:chOff x="458" y="795"/>
            <a:chExt cx="3058" cy="2398"/>
          </a:xfrm>
        </p:grpSpPr>
        <p:pic>
          <p:nvPicPr>
            <p:cNvPr id="1037" name="Picture 3" descr="su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8" y="795"/>
              <a:ext cx="1468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4" descr="sun"/>
            <p:cNvPicPr>
              <a:picLocks noChangeAspect="1" noChangeArrowheads="1"/>
            </p:cNvPicPr>
            <p:nvPr/>
          </p:nvPicPr>
          <p:blipFill>
            <a:blip r:embed="rId3"/>
            <a:srcRect l="64476" t="29045" r="31265" b="65562"/>
            <a:stretch>
              <a:fillRect/>
            </a:stretch>
          </p:blipFill>
          <p:spPr bwMode="auto">
            <a:xfrm>
              <a:off x="1925" y="1781"/>
              <a:ext cx="624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" name="Picture 5" descr="sun"/>
            <p:cNvPicPr>
              <a:picLocks noChangeAspect="1" noChangeArrowheads="1"/>
            </p:cNvPicPr>
            <p:nvPr/>
          </p:nvPicPr>
          <p:blipFill>
            <a:blip r:embed="rId3"/>
            <a:srcRect l="67032" t="30499" r="31563" b="67566"/>
            <a:stretch>
              <a:fillRect/>
            </a:stretch>
          </p:blipFill>
          <p:spPr bwMode="auto">
            <a:xfrm>
              <a:off x="2561" y="2311"/>
              <a:ext cx="950" cy="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0" name="Rectangle 6"/>
            <p:cNvSpPr>
              <a:spLocks noChangeArrowheads="1"/>
            </p:cNvSpPr>
            <p:nvPr/>
          </p:nvSpPr>
          <p:spPr bwMode="auto">
            <a:xfrm>
              <a:off x="1226" y="1035"/>
              <a:ext cx="144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1" name="Line 7"/>
            <p:cNvSpPr>
              <a:spLocks noChangeShapeType="1"/>
            </p:cNvSpPr>
            <p:nvPr/>
          </p:nvSpPr>
          <p:spPr bwMode="auto">
            <a:xfrm>
              <a:off x="1226" y="1179"/>
              <a:ext cx="716" cy="1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2" name="Line 8"/>
            <p:cNvSpPr>
              <a:spLocks noChangeShapeType="1"/>
            </p:cNvSpPr>
            <p:nvPr/>
          </p:nvSpPr>
          <p:spPr bwMode="auto">
            <a:xfrm>
              <a:off x="1387" y="1046"/>
              <a:ext cx="1164" cy="7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3" name="Rectangle 9"/>
            <p:cNvSpPr>
              <a:spLocks noChangeArrowheads="1"/>
            </p:cNvSpPr>
            <p:nvPr/>
          </p:nvSpPr>
          <p:spPr bwMode="auto">
            <a:xfrm>
              <a:off x="2316" y="1956"/>
              <a:ext cx="144" cy="1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4" name="Line 10"/>
            <p:cNvSpPr>
              <a:spLocks noChangeShapeType="1"/>
            </p:cNvSpPr>
            <p:nvPr/>
          </p:nvSpPr>
          <p:spPr bwMode="auto">
            <a:xfrm>
              <a:off x="2316" y="2093"/>
              <a:ext cx="244" cy="11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5" name="Line 11"/>
            <p:cNvSpPr>
              <a:spLocks noChangeShapeType="1"/>
            </p:cNvSpPr>
            <p:nvPr/>
          </p:nvSpPr>
          <p:spPr bwMode="auto">
            <a:xfrm>
              <a:off x="2465" y="1964"/>
              <a:ext cx="1049" cy="3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46" name="Group 12"/>
            <p:cNvGrpSpPr>
              <a:grpSpLocks/>
            </p:cNvGrpSpPr>
            <p:nvPr/>
          </p:nvGrpSpPr>
          <p:grpSpPr bwMode="auto">
            <a:xfrm>
              <a:off x="2556" y="2310"/>
              <a:ext cx="960" cy="864"/>
              <a:chOff x="4080" y="3024"/>
              <a:chExt cx="960" cy="864"/>
            </a:xfrm>
          </p:grpSpPr>
          <p:sp>
            <p:nvSpPr>
              <p:cNvPr id="1047" name="Rectangle 13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960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48" name="Line 14"/>
              <p:cNvSpPr>
                <a:spLocks noChangeShapeType="1"/>
              </p:cNvSpPr>
              <p:nvPr/>
            </p:nvSpPr>
            <p:spPr bwMode="auto">
              <a:xfrm>
                <a:off x="4224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9" name="Line 15"/>
              <p:cNvSpPr>
                <a:spLocks noChangeShapeType="1"/>
              </p:cNvSpPr>
              <p:nvPr/>
            </p:nvSpPr>
            <p:spPr bwMode="auto">
              <a:xfrm>
                <a:off x="4368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0" name="Line 16"/>
              <p:cNvSpPr>
                <a:spLocks noChangeShapeType="1"/>
              </p:cNvSpPr>
              <p:nvPr/>
            </p:nvSpPr>
            <p:spPr bwMode="auto">
              <a:xfrm>
                <a:off x="4512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1" name="Line 17"/>
              <p:cNvSpPr>
                <a:spLocks noChangeShapeType="1"/>
              </p:cNvSpPr>
              <p:nvPr/>
            </p:nvSpPr>
            <p:spPr bwMode="auto">
              <a:xfrm>
                <a:off x="4656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2" name="Line 18"/>
              <p:cNvSpPr>
                <a:spLocks noChangeShapeType="1"/>
              </p:cNvSpPr>
              <p:nvPr/>
            </p:nvSpPr>
            <p:spPr bwMode="auto">
              <a:xfrm>
                <a:off x="4800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3" name="Line 19"/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4" name="Line 20"/>
              <p:cNvSpPr>
                <a:spLocks noChangeShapeType="1"/>
              </p:cNvSpPr>
              <p:nvPr/>
            </p:nvSpPr>
            <p:spPr bwMode="auto">
              <a:xfrm>
                <a:off x="4080" y="316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5" name="Line 21"/>
              <p:cNvSpPr>
                <a:spLocks noChangeShapeType="1"/>
              </p:cNvSpPr>
              <p:nvPr/>
            </p:nvSpPr>
            <p:spPr bwMode="auto">
              <a:xfrm>
                <a:off x="4080" y="331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6" name="Line 22"/>
              <p:cNvSpPr>
                <a:spLocks noChangeShapeType="1"/>
              </p:cNvSpPr>
              <p:nvPr/>
            </p:nvSpPr>
            <p:spPr bwMode="auto">
              <a:xfrm>
                <a:off x="4080" y="345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7" name="Line 23"/>
              <p:cNvSpPr>
                <a:spLocks noChangeShapeType="1"/>
              </p:cNvSpPr>
              <p:nvPr/>
            </p:nvSpPr>
            <p:spPr bwMode="auto">
              <a:xfrm>
                <a:off x="4080" y="360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8" name="Line 24"/>
              <p:cNvSpPr>
                <a:spLocks noChangeShapeType="1"/>
              </p:cNvSpPr>
              <p:nvPr/>
            </p:nvSpPr>
            <p:spPr bwMode="auto">
              <a:xfrm>
                <a:off x="4080" y="374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030" name="Text Box 25"/>
          <p:cNvSpPr txBox="1">
            <a:spLocks noChangeArrowheads="1"/>
          </p:cNvSpPr>
          <p:nvPr/>
        </p:nvSpPr>
        <p:spPr bwMode="auto">
          <a:xfrm>
            <a:off x="0" y="0"/>
            <a:ext cx="207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Digital Image</a:t>
            </a:r>
          </a:p>
        </p:txBody>
      </p:sp>
      <p:sp>
        <p:nvSpPr>
          <p:cNvPr id="1031" name="Text Box 26"/>
          <p:cNvSpPr txBox="1">
            <a:spLocks noChangeArrowheads="1"/>
          </p:cNvSpPr>
          <p:nvPr/>
        </p:nvSpPr>
        <p:spPr bwMode="auto">
          <a:xfrm>
            <a:off x="4414838" y="1255713"/>
            <a:ext cx="4568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     Digital image = a multidimensional</a:t>
            </a:r>
          </a:p>
          <a:p>
            <a:r>
              <a:rPr lang="en-US" sz="2000"/>
              <a:t>array of numbers (such as intensity image) </a:t>
            </a:r>
          </a:p>
          <a:p>
            <a:r>
              <a:rPr lang="en-US" sz="2000"/>
              <a:t>or vectors (such as color image) </a:t>
            </a:r>
          </a:p>
        </p:txBody>
      </p:sp>
      <p:sp>
        <p:nvSpPr>
          <p:cNvPr id="1032" name="Text Box 27"/>
          <p:cNvSpPr txBox="1">
            <a:spLocks noChangeArrowheads="1"/>
          </p:cNvSpPr>
          <p:nvPr/>
        </p:nvSpPr>
        <p:spPr bwMode="auto">
          <a:xfrm>
            <a:off x="466725" y="4760913"/>
            <a:ext cx="37671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     Each component in the image</a:t>
            </a:r>
          </a:p>
          <a:p>
            <a:r>
              <a:rPr lang="en-US" sz="2000"/>
              <a:t>called pixel associates with</a:t>
            </a:r>
          </a:p>
          <a:p>
            <a:r>
              <a:rPr lang="en-US" sz="2000"/>
              <a:t>the pixel value (a single number in </a:t>
            </a:r>
          </a:p>
          <a:p>
            <a:r>
              <a:rPr lang="en-US" sz="2000"/>
              <a:t>the case of intensity images or a </a:t>
            </a:r>
          </a:p>
          <a:p>
            <a:r>
              <a:rPr lang="en-US" sz="2000"/>
              <a:t>vector in the case of color images).</a:t>
            </a:r>
          </a:p>
        </p:txBody>
      </p:sp>
      <p:grpSp>
        <p:nvGrpSpPr>
          <p:cNvPr id="1033" name="Group 28"/>
          <p:cNvGrpSpPr>
            <a:grpSpLocks/>
          </p:cNvGrpSpPr>
          <p:nvPr/>
        </p:nvGrpSpPr>
        <p:grpSpPr bwMode="auto">
          <a:xfrm>
            <a:off x="6599238" y="4754563"/>
            <a:ext cx="2127250" cy="1557337"/>
            <a:chOff x="3764" y="2734"/>
            <a:chExt cx="1560" cy="1142"/>
          </a:xfrm>
        </p:grpSpPr>
        <p:graphicFrame>
          <p:nvGraphicFramePr>
            <p:cNvPr id="1026" name="Object 1024"/>
            <p:cNvGraphicFramePr>
              <a:graphicFrameLocks noChangeAspect="1"/>
            </p:cNvGraphicFramePr>
            <p:nvPr/>
          </p:nvGraphicFramePr>
          <p:xfrm>
            <a:off x="3764" y="2734"/>
            <a:ext cx="1140" cy="863"/>
          </p:xfrm>
          <a:graphic>
            <a:graphicData uri="http://schemas.openxmlformats.org/presentationml/2006/ole">
              <p:oleObj spid="_x0000_s1026" name="Equation" r:id="rId4" imgW="1206360" imgH="914400" progId="Equation.3">
                <p:embed/>
              </p:oleObj>
            </a:graphicData>
          </a:graphic>
        </p:graphicFrame>
        <p:graphicFrame>
          <p:nvGraphicFramePr>
            <p:cNvPr id="1027" name="Object 1025"/>
            <p:cNvGraphicFramePr>
              <a:graphicFrameLocks noChangeAspect="1"/>
            </p:cNvGraphicFramePr>
            <p:nvPr/>
          </p:nvGraphicFramePr>
          <p:xfrm>
            <a:off x="3969" y="2860"/>
            <a:ext cx="1140" cy="863"/>
          </p:xfrm>
          <a:graphic>
            <a:graphicData uri="http://schemas.openxmlformats.org/presentationml/2006/ole">
              <p:oleObj spid="_x0000_s1027" name="Equation" r:id="rId5" imgW="1206360" imgH="914400" progId="Equation.3">
                <p:embed/>
              </p:oleObj>
            </a:graphicData>
          </a:graphic>
        </p:graphicFrame>
        <p:graphicFrame>
          <p:nvGraphicFramePr>
            <p:cNvPr id="1028" name="Object 1026"/>
            <p:cNvGraphicFramePr>
              <a:graphicFrameLocks noChangeAspect="1"/>
            </p:cNvGraphicFramePr>
            <p:nvPr/>
          </p:nvGraphicFramePr>
          <p:xfrm>
            <a:off x="4184" y="3013"/>
            <a:ext cx="1140" cy="863"/>
          </p:xfrm>
          <a:graphic>
            <a:graphicData uri="http://schemas.openxmlformats.org/presentationml/2006/ole">
              <p:oleObj spid="_x0000_s1028" name="Equation" r:id="rId6" imgW="1206360" imgH="914400" progId="Equation.3">
                <p:embed/>
              </p:oleObj>
            </a:graphicData>
          </a:graphic>
        </p:graphicFrame>
      </p:grpSp>
      <p:sp>
        <p:nvSpPr>
          <p:cNvPr id="1034" name="Line 32"/>
          <p:cNvSpPr>
            <a:spLocks noChangeShapeType="1"/>
          </p:cNvSpPr>
          <p:nvPr/>
        </p:nvSpPr>
        <p:spPr bwMode="auto">
          <a:xfrm>
            <a:off x="5313363" y="4862513"/>
            <a:ext cx="1528762" cy="1206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35" name="Line 33"/>
          <p:cNvSpPr>
            <a:spLocks noChangeShapeType="1"/>
          </p:cNvSpPr>
          <p:nvPr/>
        </p:nvSpPr>
        <p:spPr bwMode="auto">
          <a:xfrm>
            <a:off x="5894388" y="4264025"/>
            <a:ext cx="2235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36" name="Line 34"/>
          <p:cNvSpPr>
            <a:spLocks noChangeShapeType="1"/>
          </p:cNvSpPr>
          <p:nvPr/>
        </p:nvSpPr>
        <p:spPr bwMode="auto">
          <a:xfrm flipV="1">
            <a:off x="3217863" y="4006850"/>
            <a:ext cx="1471612" cy="823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027"/>
          <p:cNvPicPr>
            <a:picLocks noChangeAspect="1" noChangeArrowheads="1"/>
          </p:cNvPicPr>
          <p:nvPr/>
        </p:nvPicPr>
        <p:blipFill>
          <a:blip r:embed="rId2"/>
          <a:srcRect b="24731"/>
          <a:stretch>
            <a:fillRect/>
          </a:stretch>
        </p:blipFill>
        <p:spPr bwMode="auto">
          <a:xfrm>
            <a:off x="592138" y="1524000"/>
            <a:ext cx="79597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Text Box 1028"/>
          <p:cNvSpPr txBox="1">
            <a:spLocks noChangeArrowheads="1"/>
          </p:cNvSpPr>
          <p:nvPr/>
        </p:nvSpPr>
        <p:spPr bwMode="auto">
          <a:xfrm>
            <a:off x="0" y="0"/>
            <a:ext cx="849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How to select the suitable size and pixel depth of images </a:t>
            </a:r>
          </a:p>
        </p:txBody>
      </p:sp>
      <p:sp>
        <p:nvSpPr>
          <p:cNvPr id="72708" name="Text Box 1029"/>
          <p:cNvSpPr txBox="1">
            <a:spLocks noChangeArrowheads="1"/>
          </p:cNvSpPr>
          <p:nvPr/>
        </p:nvSpPr>
        <p:spPr bwMode="auto">
          <a:xfrm>
            <a:off x="762000" y="4114800"/>
            <a:ext cx="2312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Low detail image</a:t>
            </a:r>
            <a:endParaRPr lang="th-TH"/>
          </a:p>
        </p:txBody>
      </p:sp>
      <p:sp>
        <p:nvSpPr>
          <p:cNvPr id="72709" name="Text Box 1030"/>
          <p:cNvSpPr txBox="1">
            <a:spLocks noChangeArrowheads="1"/>
          </p:cNvSpPr>
          <p:nvPr/>
        </p:nvSpPr>
        <p:spPr bwMode="auto">
          <a:xfrm>
            <a:off x="3200400" y="4114800"/>
            <a:ext cx="2786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Medium detail image</a:t>
            </a:r>
            <a:endParaRPr lang="th-TH"/>
          </a:p>
        </p:txBody>
      </p:sp>
      <p:sp>
        <p:nvSpPr>
          <p:cNvPr id="72710" name="Text Box 1031"/>
          <p:cNvSpPr txBox="1">
            <a:spLocks noChangeArrowheads="1"/>
          </p:cNvSpPr>
          <p:nvPr/>
        </p:nvSpPr>
        <p:spPr bwMode="auto">
          <a:xfrm>
            <a:off x="6019800" y="4114800"/>
            <a:ext cx="236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High detail image</a:t>
            </a:r>
            <a:endParaRPr lang="th-TH"/>
          </a:p>
        </p:txBody>
      </p:sp>
      <p:sp>
        <p:nvSpPr>
          <p:cNvPr id="72711" name="Text Box 1032"/>
          <p:cNvSpPr txBox="1">
            <a:spLocks noChangeArrowheads="1"/>
          </p:cNvSpPr>
          <p:nvPr/>
        </p:nvSpPr>
        <p:spPr bwMode="auto">
          <a:xfrm>
            <a:off x="990600" y="4572000"/>
            <a:ext cx="161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Lena image</a:t>
            </a:r>
            <a:endParaRPr lang="th-TH">
              <a:solidFill>
                <a:srgbClr val="FF0000"/>
              </a:solidFill>
            </a:endParaRPr>
          </a:p>
        </p:txBody>
      </p:sp>
      <p:sp>
        <p:nvSpPr>
          <p:cNvPr id="72712" name="Text Box 1033"/>
          <p:cNvSpPr txBox="1">
            <a:spLocks noChangeArrowheads="1"/>
          </p:cNvSpPr>
          <p:nvPr/>
        </p:nvSpPr>
        <p:spPr bwMode="auto">
          <a:xfrm>
            <a:off x="3335338" y="4572000"/>
            <a:ext cx="247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Cameraman image</a:t>
            </a:r>
            <a:endParaRPr lang="th-TH">
              <a:solidFill>
                <a:srgbClr val="FF0000"/>
              </a:solidFill>
            </a:endParaRPr>
          </a:p>
        </p:txBody>
      </p:sp>
      <p:sp>
        <p:nvSpPr>
          <p:cNvPr id="72713" name="Text Box 1034"/>
          <p:cNvSpPr txBox="1">
            <a:spLocks noChangeArrowheads="1"/>
          </p:cNvSpPr>
          <p:nvPr/>
        </p:nvSpPr>
        <p:spPr bwMode="auto">
          <a:xfrm>
            <a:off x="403225" y="5257800"/>
            <a:ext cx="8337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To satisfy human mind</a:t>
            </a:r>
          </a:p>
          <a:p>
            <a:r>
              <a:rPr lang="en-US" sz="2000"/>
              <a:t>1. For images of the same size, the low detail image may need more pixel depth.</a:t>
            </a:r>
          </a:p>
          <a:p>
            <a:r>
              <a:rPr lang="en-US" sz="2000"/>
              <a:t>2. As an image size increase, fewer gray levels may be needed. </a:t>
            </a:r>
            <a:endParaRPr lang="th-TH" sz="2000"/>
          </a:p>
        </p:txBody>
      </p:sp>
      <p:sp>
        <p:nvSpPr>
          <p:cNvPr id="72714" name="Text Box 1035"/>
          <p:cNvSpPr txBox="1">
            <a:spLocks noChangeArrowheads="1"/>
          </p:cNvSpPr>
          <p:nvPr/>
        </p:nvSpPr>
        <p:spPr bwMode="auto">
          <a:xfrm>
            <a:off x="903288" y="685800"/>
            <a:ext cx="7335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word “suitable” is subjective: depending on “subject”.</a:t>
            </a:r>
            <a:endParaRPr lang="th-TH"/>
          </a:p>
        </p:txBody>
      </p:sp>
      <p:sp>
        <p:nvSpPr>
          <p:cNvPr id="72715" name="Text Box 1036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0"/>
            <a:ext cx="4246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Basic Relationship of Pixels</a:t>
            </a: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1282700" y="1711325"/>
            <a:ext cx="2957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1273175" y="1712913"/>
            <a:ext cx="0" cy="2151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3733" name="Text Box 14"/>
          <p:cNvSpPr txBox="1">
            <a:spLocks noChangeArrowheads="1"/>
          </p:cNvSpPr>
          <p:nvPr/>
        </p:nvSpPr>
        <p:spPr bwMode="auto">
          <a:xfrm>
            <a:off x="4225925" y="1376363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x</a:t>
            </a:r>
          </a:p>
        </p:txBody>
      </p:sp>
      <p:sp>
        <p:nvSpPr>
          <p:cNvPr id="73734" name="Text Box 15"/>
          <p:cNvSpPr txBox="1">
            <a:spLocks noChangeArrowheads="1"/>
          </p:cNvSpPr>
          <p:nvPr/>
        </p:nvSpPr>
        <p:spPr bwMode="auto">
          <a:xfrm>
            <a:off x="854075" y="3779838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y</a:t>
            </a:r>
          </a:p>
        </p:txBody>
      </p:sp>
      <p:sp>
        <p:nvSpPr>
          <p:cNvPr id="73735" name="Text Box 32"/>
          <p:cNvSpPr txBox="1">
            <a:spLocks noChangeArrowheads="1"/>
          </p:cNvSpPr>
          <p:nvPr/>
        </p:nvSpPr>
        <p:spPr bwMode="auto">
          <a:xfrm>
            <a:off x="609600" y="1371600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(0,0)</a:t>
            </a:r>
          </a:p>
        </p:txBody>
      </p:sp>
      <p:sp>
        <p:nvSpPr>
          <p:cNvPr id="73736" name="Text Box 33"/>
          <p:cNvSpPr txBox="1">
            <a:spLocks noChangeArrowheads="1"/>
          </p:cNvSpPr>
          <p:nvPr/>
        </p:nvSpPr>
        <p:spPr bwMode="auto">
          <a:xfrm>
            <a:off x="2593975" y="5954713"/>
            <a:ext cx="3954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Conventional indexing method</a:t>
            </a:r>
          </a:p>
        </p:txBody>
      </p:sp>
      <p:grpSp>
        <p:nvGrpSpPr>
          <p:cNvPr id="73737" name="Group 52"/>
          <p:cNvGrpSpPr>
            <a:grpSpLocks/>
          </p:cNvGrpSpPr>
          <p:nvPr/>
        </p:nvGrpSpPr>
        <p:grpSpPr bwMode="auto">
          <a:xfrm>
            <a:off x="1643063" y="2036763"/>
            <a:ext cx="3694112" cy="3665537"/>
            <a:chOff x="1035" y="1283"/>
            <a:chExt cx="2327" cy="2309"/>
          </a:xfrm>
        </p:grpSpPr>
        <p:grpSp>
          <p:nvGrpSpPr>
            <p:cNvPr id="73738" name="Group 45"/>
            <p:cNvGrpSpPr>
              <a:grpSpLocks/>
            </p:cNvGrpSpPr>
            <p:nvPr/>
          </p:nvGrpSpPr>
          <p:grpSpPr bwMode="auto">
            <a:xfrm>
              <a:off x="1162" y="1283"/>
              <a:ext cx="2032" cy="2309"/>
              <a:chOff x="1162" y="1372"/>
              <a:chExt cx="2032" cy="2168"/>
            </a:xfrm>
          </p:grpSpPr>
          <p:sp>
            <p:nvSpPr>
              <p:cNvPr id="73754" name="Line 41"/>
              <p:cNvSpPr>
                <a:spLocks noChangeShapeType="1"/>
              </p:cNvSpPr>
              <p:nvPr/>
            </p:nvSpPr>
            <p:spPr bwMode="auto">
              <a:xfrm>
                <a:off x="1162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55" name="Line 42"/>
              <p:cNvSpPr>
                <a:spLocks noChangeShapeType="1"/>
              </p:cNvSpPr>
              <p:nvPr/>
            </p:nvSpPr>
            <p:spPr bwMode="auto">
              <a:xfrm>
                <a:off x="3194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56" name="Line 43"/>
              <p:cNvSpPr>
                <a:spLocks noChangeShapeType="1"/>
              </p:cNvSpPr>
              <p:nvPr/>
            </p:nvSpPr>
            <p:spPr bwMode="auto">
              <a:xfrm>
                <a:off x="2516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757" name="Line 44"/>
              <p:cNvSpPr>
                <a:spLocks noChangeShapeType="1"/>
              </p:cNvSpPr>
              <p:nvPr/>
            </p:nvSpPr>
            <p:spPr bwMode="auto">
              <a:xfrm>
                <a:off x="1839" y="1372"/>
                <a:ext cx="0" cy="2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3739" name="Group 51"/>
            <p:cNvGrpSpPr>
              <a:grpSpLocks/>
            </p:cNvGrpSpPr>
            <p:nvPr/>
          </p:nvGrpSpPr>
          <p:grpSpPr bwMode="auto">
            <a:xfrm>
              <a:off x="1035" y="1412"/>
              <a:ext cx="2327" cy="2032"/>
              <a:chOff x="1035" y="1412"/>
              <a:chExt cx="2327" cy="2032"/>
            </a:xfrm>
          </p:grpSpPr>
          <p:sp>
            <p:nvSpPr>
              <p:cNvPr id="73740" name="Text Box 16"/>
              <p:cNvSpPr txBox="1">
                <a:spLocks noChangeArrowheads="1"/>
              </p:cNvSpPr>
              <p:nvPr/>
            </p:nvSpPr>
            <p:spPr bwMode="auto">
              <a:xfrm>
                <a:off x="1972" y="2288"/>
                <a:ext cx="41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smtClean="0"/>
                  <a:t>(</a:t>
                </a:r>
                <a:r>
                  <a:rPr lang="en-US" sz="2000" b="1" i="1" dirty="0" err="1" smtClean="0"/>
                  <a:t>x</a:t>
                </a:r>
                <a:r>
                  <a:rPr lang="en-US" sz="2000" b="1" dirty="0" err="1" smtClean="0"/>
                  <a:t>,</a:t>
                </a:r>
                <a:r>
                  <a:rPr lang="en-US" sz="2000" b="1" i="1" dirty="0" err="1" smtClean="0"/>
                  <a:t>y</a:t>
                </a:r>
                <a:r>
                  <a:rPr lang="en-US" sz="2000" b="1" dirty="0" smtClean="0"/>
                  <a:t>)</a:t>
                </a:r>
                <a:endParaRPr lang="en-US" sz="2000" b="1" dirty="0"/>
              </a:p>
            </p:txBody>
          </p:sp>
          <p:sp>
            <p:nvSpPr>
              <p:cNvPr id="73741" name="Text Box 17"/>
              <p:cNvSpPr txBox="1">
                <a:spLocks noChangeArrowheads="1"/>
              </p:cNvSpPr>
              <p:nvPr/>
            </p:nvSpPr>
            <p:spPr bwMode="auto">
              <a:xfrm>
                <a:off x="2560" y="2288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x+1</a:t>
                </a:r>
                <a:r>
                  <a:rPr lang="en-US" sz="2000"/>
                  <a:t>,</a:t>
                </a:r>
                <a:r>
                  <a:rPr lang="en-US" sz="2000" i="1"/>
                  <a:t>y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73742" name="Text Box 18"/>
              <p:cNvSpPr txBox="1">
                <a:spLocks noChangeArrowheads="1"/>
              </p:cNvSpPr>
              <p:nvPr/>
            </p:nvSpPr>
            <p:spPr bwMode="auto">
              <a:xfrm>
                <a:off x="1235" y="2288"/>
                <a:ext cx="53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x-1</a:t>
                </a:r>
                <a:r>
                  <a:rPr lang="en-US" sz="2000"/>
                  <a:t>,</a:t>
                </a:r>
                <a:r>
                  <a:rPr lang="en-US" sz="2000" i="1"/>
                  <a:t>y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73743" name="Text Box 19"/>
              <p:cNvSpPr txBox="1">
                <a:spLocks noChangeArrowheads="1"/>
              </p:cNvSpPr>
              <p:nvPr/>
            </p:nvSpPr>
            <p:spPr bwMode="auto">
              <a:xfrm>
                <a:off x="1905" y="1612"/>
                <a:ext cx="53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</a:t>
                </a:r>
                <a:r>
                  <a:rPr lang="en-US" sz="2000"/>
                  <a:t>,</a:t>
                </a:r>
                <a:r>
                  <a:rPr lang="en-US" sz="2000" i="1"/>
                  <a:t>y-1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73744" name="Text Box 20"/>
              <p:cNvSpPr txBox="1">
                <a:spLocks noChangeArrowheads="1"/>
              </p:cNvSpPr>
              <p:nvPr/>
            </p:nvSpPr>
            <p:spPr bwMode="auto">
              <a:xfrm>
                <a:off x="1878" y="2978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</a:t>
                </a:r>
                <a:r>
                  <a:rPr lang="en-US" sz="2000"/>
                  <a:t>,</a:t>
                </a:r>
                <a:r>
                  <a:rPr lang="en-US" sz="2000" i="1"/>
                  <a:t>y+1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73745" name="Text Box 21"/>
              <p:cNvSpPr txBox="1">
                <a:spLocks noChangeArrowheads="1"/>
              </p:cNvSpPr>
              <p:nvPr/>
            </p:nvSpPr>
            <p:spPr bwMode="auto">
              <a:xfrm>
                <a:off x="2493" y="1612"/>
                <a:ext cx="72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x+1</a:t>
                </a:r>
                <a:r>
                  <a:rPr lang="en-US" sz="2000"/>
                  <a:t>,</a:t>
                </a:r>
                <a:r>
                  <a:rPr lang="en-US" sz="2000" i="1"/>
                  <a:t>y-1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73746" name="Text Box 22"/>
              <p:cNvSpPr txBox="1">
                <a:spLocks noChangeArrowheads="1"/>
              </p:cNvSpPr>
              <p:nvPr/>
            </p:nvSpPr>
            <p:spPr bwMode="auto">
              <a:xfrm>
                <a:off x="1169" y="1612"/>
                <a:ext cx="6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x-1</a:t>
                </a:r>
                <a:r>
                  <a:rPr lang="en-US" sz="2000"/>
                  <a:t>,</a:t>
                </a:r>
                <a:r>
                  <a:rPr lang="en-US" sz="2000" i="1"/>
                  <a:t>y-1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73747" name="Text Box 23"/>
              <p:cNvSpPr txBox="1">
                <a:spLocks noChangeArrowheads="1"/>
              </p:cNvSpPr>
              <p:nvPr/>
            </p:nvSpPr>
            <p:spPr bwMode="auto">
              <a:xfrm>
                <a:off x="1141" y="2978"/>
                <a:ext cx="72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x-1</a:t>
                </a:r>
                <a:r>
                  <a:rPr lang="en-US" sz="2000"/>
                  <a:t>,</a:t>
                </a:r>
                <a:r>
                  <a:rPr lang="en-US" sz="2000" i="1"/>
                  <a:t>y+1</a:t>
                </a:r>
                <a:r>
                  <a:rPr lang="en-US" sz="2000"/>
                  <a:t>)</a:t>
                </a:r>
              </a:p>
            </p:txBody>
          </p:sp>
          <p:sp>
            <p:nvSpPr>
              <p:cNvPr id="73748" name="Text Box 24"/>
              <p:cNvSpPr txBox="1">
                <a:spLocks noChangeArrowheads="1"/>
              </p:cNvSpPr>
              <p:nvPr/>
            </p:nvSpPr>
            <p:spPr bwMode="auto">
              <a:xfrm>
                <a:off x="2466" y="2978"/>
                <a:ext cx="7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(</a:t>
                </a:r>
                <a:r>
                  <a:rPr lang="en-US" sz="2000" i="1"/>
                  <a:t>x+1</a:t>
                </a:r>
                <a:r>
                  <a:rPr lang="en-US" sz="2000"/>
                  <a:t>,</a:t>
                </a:r>
                <a:r>
                  <a:rPr lang="en-US" sz="2000" i="1"/>
                  <a:t>y+1</a:t>
                </a:r>
                <a:r>
                  <a:rPr lang="en-US" sz="2000"/>
                  <a:t>)</a:t>
                </a:r>
              </a:p>
            </p:txBody>
          </p:sp>
          <p:grpSp>
            <p:nvGrpSpPr>
              <p:cNvPr id="73749" name="Group 46"/>
              <p:cNvGrpSpPr>
                <a:grpSpLocks/>
              </p:cNvGrpSpPr>
              <p:nvPr/>
            </p:nvGrpSpPr>
            <p:grpSpPr bwMode="auto">
              <a:xfrm rot="-5400000">
                <a:off x="1183" y="1264"/>
                <a:ext cx="2032" cy="2327"/>
                <a:chOff x="1162" y="1372"/>
                <a:chExt cx="2032" cy="2168"/>
              </a:xfrm>
            </p:grpSpPr>
            <p:sp>
              <p:nvSpPr>
                <p:cNvPr id="73750" name="Line 47"/>
                <p:cNvSpPr>
                  <a:spLocks noChangeShapeType="1"/>
                </p:cNvSpPr>
                <p:nvPr/>
              </p:nvSpPr>
              <p:spPr bwMode="auto">
                <a:xfrm>
                  <a:off x="1162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3751" name="Line 48"/>
                <p:cNvSpPr>
                  <a:spLocks noChangeShapeType="1"/>
                </p:cNvSpPr>
                <p:nvPr/>
              </p:nvSpPr>
              <p:spPr bwMode="auto">
                <a:xfrm>
                  <a:off x="3194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3752" name="Line 49"/>
                <p:cNvSpPr>
                  <a:spLocks noChangeShapeType="1"/>
                </p:cNvSpPr>
                <p:nvPr/>
              </p:nvSpPr>
              <p:spPr bwMode="auto">
                <a:xfrm>
                  <a:off x="2516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3753" name="Line 50"/>
                <p:cNvSpPr>
                  <a:spLocks noChangeShapeType="1"/>
                </p:cNvSpPr>
                <p:nvPr/>
              </p:nvSpPr>
              <p:spPr bwMode="auto">
                <a:xfrm>
                  <a:off x="1839" y="1372"/>
                  <a:ext cx="0" cy="2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0" y="0"/>
            <a:ext cx="311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Neighbors of a Pixel</a:t>
            </a:r>
          </a:p>
        </p:txBody>
      </p:sp>
      <p:sp>
        <p:nvSpPr>
          <p:cNvPr id="74755" name="Line 91"/>
          <p:cNvSpPr>
            <a:spLocks noChangeShapeType="1"/>
          </p:cNvSpPr>
          <p:nvPr/>
        </p:nvSpPr>
        <p:spPr bwMode="auto">
          <a:xfrm>
            <a:off x="889000" y="1925638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56" name="Line 92"/>
          <p:cNvSpPr>
            <a:spLocks noChangeShapeType="1"/>
          </p:cNvSpPr>
          <p:nvPr/>
        </p:nvSpPr>
        <p:spPr bwMode="auto">
          <a:xfrm>
            <a:off x="3446463" y="1925638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57" name="Line 93"/>
          <p:cNvSpPr>
            <a:spLocks noChangeShapeType="1"/>
          </p:cNvSpPr>
          <p:nvPr/>
        </p:nvSpPr>
        <p:spPr bwMode="auto">
          <a:xfrm>
            <a:off x="2592388" y="1925638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58" name="Line 94"/>
          <p:cNvSpPr>
            <a:spLocks noChangeShapeType="1"/>
          </p:cNvSpPr>
          <p:nvPr/>
        </p:nvSpPr>
        <p:spPr bwMode="auto">
          <a:xfrm>
            <a:off x="1741488" y="1925638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4759" name="Text Box 96"/>
          <p:cNvSpPr txBox="1">
            <a:spLocks noChangeArrowheads="1"/>
          </p:cNvSpPr>
          <p:nvPr/>
        </p:nvSpPr>
        <p:spPr bwMode="auto">
          <a:xfrm>
            <a:off x="2024063" y="32639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p</a:t>
            </a:r>
          </a:p>
        </p:txBody>
      </p:sp>
      <p:grpSp>
        <p:nvGrpSpPr>
          <p:cNvPr id="74760" name="Group 124"/>
          <p:cNvGrpSpPr>
            <a:grpSpLocks/>
          </p:cNvGrpSpPr>
          <p:nvPr/>
        </p:nvGrpSpPr>
        <p:grpSpPr bwMode="auto">
          <a:xfrm>
            <a:off x="2600325" y="2946400"/>
            <a:ext cx="842963" cy="842963"/>
            <a:chOff x="1638" y="1856"/>
            <a:chExt cx="531" cy="531"/>
          </a:xfrm>
        </p:grpSpPr>
        <p:sp>
          <p:nvSpPr>
            <p:cNvPr id="74784" name="Rectangle 113"/>
            <p:cNvSpPr>
              <a:spLocks noChangeArrowheads="1"/>
            </p:cNvSpPr>
            <p:nvPr/>
          </p:nvSpPr>
          <p:spPr bwMode="auto">
            <a:xfrm>
              <a:off x="1638" y="1856"/>
              <a:ext cx="531" cy="53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85" name="Text Box 97"/>
            <p:cNvSpPr txBox="1">
              <a:spLocks noChangeArrowheads="1"/>
            </p:cNvSpPr>
            <p:nvPr/>
          </p:nvSpPr>
          <p:spPr bwMode="auto">
            <a:xfrm>
              <a:off x="1680" y="2056"/>
              <a:ext cx="4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x+1</a:t>
              </a:r>
              <a:r>
                <a:rPr lang="en-US" sz="1400" b="1"/>
                <a:t>,</a:t>
              </a:r>
              <a:r>
                <a:rPr lang="en-US" sz="1400" b="1" i="1"/>
                <a:t>y</a:t>
              </a:r>
              <a:r>
                <a:rPr lang="en-US" sz="1400" b="1"/>
                <a:t>)</a:t>
              </a:r>
            </a:p>
          </p:txBody>
        </p:sp>
      </p:grpSp>
      <p:grpSp>
        <p:nvGrpSpPr>
          <p:cNvPr id="74761" name="Group 123"/>
          <p:cNvGrpSpPr>
            <a:grpSpLocks/>
          </p:cNvGrpSpPr>
          <p:nvPr/>
        </p:nvGrpSpPr>
        <p:grpSpPr bwMode="auto">
          <a:xfrm>
            <a:off x="895350" y="2947988"/>
            <a:ext cx="842963" cy="842962"/>
            <a:chOff x="564" y="1857"/>
            <a:chExt cx="531" cy="531"/>
          </a:xfrm>
        </p:grpSpPr>
        <p:sp>
          <p:nvSpPr>
            <p:cNvPr id="74782" name="Rectangle 112"/>
            <p:cNvSpPr>
              <a:spLocks noChangeArrowheads="1"/>
            </p:cNvSpPr>
            <p:nvPr/>
          </p:nvSpPr>
          <p:spPr bwMode="auto">
            <a:xfrm>
              <a:off x="564" y="1857"/>
              <a:ext cx="531" cy="53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83" name="Text Box 98"/>
            <p:cNvSpPr txBox="1">
              <a:spLocks noChangeArrowheads="1"/>
            </p:cNvSpPr>
            <p:nvPr/>
          </p:nvSpPr>
          <p:spPr bwMode="auto">
            <a:xfrm>
              <a:off x="621" y="2056"/>
              <a:ext cx="4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x-1</a:t>
              </a:r>
              <a:r>
                <a:rPr lang="en-US" sz="1400" b="1"/>
                <a:t>,</a:t>
              </a:r>
              <a:r>
                <a:rPr lang="en-US" sz="1400" b="1" i="1"/>
                <a:t>y</a:t>
              </a:r>
              <a:r>
                <a:rPr lang="en-US" sz="1400" b="1"/>
                <a:t>)</a:t>
              </a:r>
            </a:p>
          </p:txBody>
        </p:sp>
      </p:grpSp>
      <p:grpSp>
        <p:nvGrpSpPr>
          <p:cNvPr id="74762" name="Group 122"/>
          <p:cNvGrpSpPr>
            <a:grpSpLocks/>
          </p:cNvGrpSpPr>
          <p:nvPr/>
        </p:nvGrpSpPr>
        <p:grpSpPr bwMode="auto">
          <a:xfrm>
            <a:off x="1747838" y="2093913"/>
            <a:ext cx="842962" cy="842962"/>
            <a:chOff x="1101" y="1319"/>
            <a:chExt cx="531" cy="531"/>
          </a:xfrm>
        </p:grpSpPr>
        <p:sp>
          <p:nvSpPr>
            <p:cNvPr id="74780" name="Rectangle 111"/>
            <p:cNvSpPr>
              <a:spLocks noChangeArrowheads="1"/>
            </p:cNvSpPr>
            <p:nvPr/>
          </p:nvSpPr>
          <p:spPr bwMode="auto">
            <a:xfrm>
              <a:off x="1101" y="1319"/>
              <a:ext cx="531" cy="53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81" name="Text Box 99"/>
            <p:cNvSpPr txBox="1">
              <a:spLocks noChangeArrowheads="1"/>
            </p:cNvSpPr>
            <p:nvPr/>
          </p:nvSpPr>
          <p:spPr bwMode="auto">
            <a:xfrm>
              <a:off x="1153" y="1520"/>
              <a:ext cx="4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</a:t>
              </a:r>
              <a:r>
                <a:rPr lang="en-US" sz="1400" b="1"/>
                <a:t>,</a:t>
              </a:r>
              <a:r>
                <a:rPr lang="en-US" sz="1400" b="1" i="1"/>
                <a:t>y-1</a:t>
              </a:r>
              <a:r>
                <a:rPr lang="en-US" sz="1400" b="1"/>
                <a:t>)</a:t>
              </a:r>
            </a:p>
          </p:txBody>
        </p:sp>
      </p:grpSp>
      <p:grpSp>
        <p:nvGrpSpPr>
          <p:cNvPr id="74763" name="Group 125"/>
          <p:cNvGrpSpPr>
            <a:grpSpLocks/>
          </p:cNvGrpSpPr>
          <p:nvPr/>
        </p:nvGrpSpPr>
        <p:grpSpPr bwMode="auto">
          <a:xfrm>
            <a:off x="1747838" y="3798888"/>
            <a:ext cx="842962" cy="842962"/>
            <a:chOff x="1101" y="2393"/>
            <a:chExt cx="531" cy="531"/>
          </a:xfrm>
        </p:grpSpPr>
        <p:sp>
          <p:nvSpPr>
            <p:cNvPr id="74778" name="Rectangle 110"/>
            <p:cNvSpPr>
              <a:spLocks noChangeArrowheads="1"/>
            </p:cNvSpPr>
            <p:nvPr/>
          </p:nvSpPr>
          <p:spPr bwMode="auto">
            <a:xfrm>
              <a:off x="1101" y="2393"/>
              <a:ext cx="531" cy="53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9" name="Text Box 100"/>
            <p:cNvSpPr txBox="1">
              <a:spLocks noChangeArrowheads="1"/>
            </p:cNvSpPr>
            <p:nvPr/>
          </p:nvSpPr>
          <p:spPr bwMode="auto">
            <a:xfrm>
              <a:off x="1139" y="2603"/>
              <a:ext cx="4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(</a:t>
              </a:r>
              <a:r>
                <a:rPr lang="en-US" sz="1400" b="1" i="1"/>
                <a:t>x</a:t>
              </a:r>
              <a:r>
                <a:rPr lang="en-US" sz="1400" b="1"/>
                <a:t>,</a:t>
              </a:r>
              <a:r>
                <a:rPr lang="en-US" sz="1400" b="1" i="1"/>
                <a:t>y+1</a:t>
              </a:r>
              <a:r>
                <a:rPr lang="en-US" sz="1400" b="1"/>
                <a:t>)</a:t>
              </a:r>
            </a:p>
          </p:txBody>
        </p:sp>
      </p:grpSp>
      <p:grpSp>
        <p:nvGrpSpPr>
          <p:cNvPr id="74764" name="Group 105"/>
          <p:cNvGrpSpPr>
            <a:grpSpLocks/>
          </p:cNvGrpSpPr>
          <p:nvPr/>
        </p:nvGrpSpPr>
        <p:grpSpPr bwMode="auto">
          <a:xfrm rot="-5400000">
            <a:off x="913607" y="1902619"/>
            <a:ext cx="2559050" cy="2928937"/>
            <a:chOff x="1162" y="1372"/>
            <a:chExt cx="2032" cy="2168"/>
          </a:xfrm>
        </p:grpSpPr>
        <p:sp>
          <p:nvSpPr>
            <p:cNvPr id="74774" name="Line 106"/>
            <p:cNvSpPr>
              <a:spLocks noChangeShapeType="1"/>
            </p:cNvSpPr>
            <p:nvPr/>
          </p:nvSpPr>
          <p:spPr bwMode="auto">
            <a:xfrm>
              <a:off x="1162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775" name="Line 107"/>
            <p:cNvSpPr>
              <a:spLocks noChangeShapeType="1"/>
            </p:cNvSpPr>
            <p:nvPr/>
          </p:nvSpPr>
          <p:spPr bwMode="auto">
            <a:xfrm>
              <a:off x="3194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776" name="Line 108"/>
            <p:cNvSpPr>
              <a:spLocks noChangeShapeType="1"/>
            </p:cNvSpPr>
            <p:nvPr/>
          </p:nvSpPr>
          <p:spPr bwMode="auto">
            <a:xfrm>
              <a:off x="2516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777" name="Line 109"/>
            <p:cNvSpPr>
              <a:spLocks noChangeShapeType="1"/>
            </p:cNvSpPr>
            <p:nvPr/>
          </p:nvSpPr>
          <p:spPr bwMode="auto">
            <a:xfrm>
              <a:off x="1839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4765" name="Text Box 114"/>
          <p:cNvSpPr txBox="1">
            <a:spLocks noChangeArrowheads="1"/>
          </p:cNvSpPr>
          <p:nvPr/>
        </p:nvSpPr>
        <p:spPr bwMode="auto">
          <a:xfrm>
            <a:off x="4965700" y="2171700"/>
            <a:ext cx="2754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4-neighbors of </a:t>
            </a:r>
            <a:r>
              <a:rPr lang="en-US" sz="2800" b="1" i="1"/>
              <a:t>p</a:t>
            </a:r>
            <a:r>
              <a:rPr lang="en-US" sz="2800" b="1"/>
              <a:t>:</a:t>
            </a:r>
          </a:p>
        </p:txBody>
      </p:sp>
      <p:grpSp>
        <p:nvGrpSpPr>
          <p:cNvPr id="74766" name="Group 126"/>
          <p:cNvGrpSpPr>
            <a:grpSpLocks/>
          </p:cNvGrpSpPr>
          <p:nvPr/>
        </p:nvGrpSpPr>
        <p:grpSpPr bwMode="auto">
          <a:xfrm>
            <a:off x="4060825" y="3152775"/>
            <a:ext cx="3074988" cy="1376363"/>
            <a:chOff x="2558" y="1986"/>
            <a:chExt cx="1937" cy="867"/>
          </a:xfrm>
        </p:grpSpPr>
        <p:sp>
          <p:nvSpPr>
            <p:cNvPr id="74771" name="Text Box 115"/>
            <p:cNvSpPr txBox="1">
              <a:spLocks noChangeArrowheads="1"/>
            </p:cNvSpPr>
            <p:nvPr/>
          </p:nvSpPr>
          <p:spPr bwMode="auto">
            <a:xfrm>
              <a:off x="2558" y="2237"/>
              <a:ext cx="83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3200" i="1"/>
                <a:t>N</a:t>
              </a:r>
              <a:r>
                <a:rPr lang="en-US" sz="3200" i="1" baseline="-25000"/>
                <a:t>4</a:t>
              </a:r>
              <a:r>
                <a:rPr lang="en-US" sz="3200"/>
                <a:t>(</a:t>
              </a:r>
              <a:r>
                <a:rPr lang="en-US" sz="3200" i="1"/>
                <a:t>p</a:t>
              </a:r>
              <a:r>
                <a:rPr lang="en-US" sz="3200"/>
                <a:t>)</a:t>
              </a:r>
              <a:r>
                <a:rPr lang="en-US" sz="2000"/>
                <a:t> = </a:t>
              </a:r>
            </a:p>
          </p:txBody>
        </p:sp>
        <p:sp>
          <p:nvSpPr>
            <p:cNvPr id="74772" name="AutoShape 116"/>
            <p:cNvSpPr>
              <a:spLocks/>
            </p:cNvSpPr>
            <p:nvPr/>
          </p:nvSpPr>
          <p:spPr bwMode="auto">
            <a:xfrm>
              <a:off x="3484" y="1986"/>
              <a:ext cx="136" cy="867"/>
            </a:xfrm>
            <a:prstGeom prst="leftBrace">
              <a:avLst>
                <a:gd name="adj1" fmla="val 531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773" name="AutoShape 117"/>
            <p:cNvSpPr>
              <a:spLocks/>
            </p:cNvSpPr>
            <p:nvPr/>
          </p:nvSpPr>
          <p:spPr bwMode="auto">
            <a:xfrm flipH="1">
              <a:off x="4359" y="1986"/>
              <a:ext cx="136" cy="867"/>
            </a:xfrm>
            <a:prstGeom prst="leftBrace">
              <a:avLst>
                <a:gd name="adj1" fmla="val 531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4767" name="Text Box 118"/>
          <p:cNvSpPr txBox="1">
            <a:spLocks noChangeArrowheads="1"/>
          </p:cNvSpPr>
          <p:nvPr/>
        </p:nvSpPr>
        <p:spPr bwMode="auto">
          <a:xfrm>
            <a:off x="5791200" y="3040063"/>
            <a:ext cx="1092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(x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1,y)</a:t>
            </a:r>
          </a:p>
          <a:p>
            <a:pPr algn="ctr"/>
            <a:r>
              <a:rPr lang="en-US"/>
              <a:t>(x+1,y)</a:t>
            </a:r>
          </a:p>
          <a:p>
            <a:pPr algn="ctr"/>
            <a:r>
              <a:rPr lang="en-US"/>
              <a:t>(x,y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1)</a:t>
            </a:r>
          </a:p>
          <a:p>
            <a:pPr algn="ctr"/>
            <a:r>
              <a:rPr lang="en-US"/>
              <a:t>(x,y+1)</a:t>
            </a:r>
            <a:endParaRPr lang="en-US" sz="2000"/>
          </a:p>
        </p:txBody>
      </p:sp>
      <p:sp>
        <p:nvSpPr>
          <p:cNvPr id="74768" name="Text Box 119"/>
          <p:cNvSpPr txBox="1">
            <a:spLocks noChangeArrowheads="1"/>
          </p:cNvSpPr>
          <p:nvPr/>
        </p:nvSpPr>
        <p:spPr bwMode="auto">
          <a:xfrm>
            <a:off x="730250" y="1066800"/>
            <a:ext cx="7683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Neighborhood relation is used to tell adjacent pixels. It is </a:t>
            </a:r>
          </a:p>
          <a:p>
            <a:r>
              <a:rPr lang="en-US"/>
              <a:t>useful for analyzing regions. </a:t>
            </a:r>
          </a:p>
        </p:txBody>
      </p:sp>
      <p:sp>
        <p:nvSpPr>
          <p:cNvPr id="74769" name="Text Box 120"/>
          <p:cNvSpPr txBox="1">
            <a:spLocks noChangeArrowheads="1"/>
          </p:cNvSpPr>
          <p:nvPr/>
        </p:nvSpPr>
        <p:spPr bwMode="auto">
          <a:xfrm>
            <a:off x="1068388" y="5826125"/>
            <a:ext cx="442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Î </a:t>
            </a:r>
            <a:r>
              <a:rPr lang="en-US" i="1"/>
              <a:t>N</a:t>
            </a:r>
            <a:r>
              <a:rPr lang="en-US" i="1" baseline="-25000"/>
              <a:t>4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) implies 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Î </a:t>
            </a:r>
            <a:r>
              <a:rPr lang="en-US" i="1"/>
              <a:t>N</a:t>
            </a:r>
            <a:r>
              <a:rPr lang="en-US" i="1" baseline="-25000"/>
              <a:t>4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 </a:t>
            </a:r>
          </a:p>
        </p:txBody>
      </p:sp>
      <p:sp>
        <p:nvSpPr>
          <p:cNvPr id="74770" name="Text Box 121"/>
          <p:cNvSpPr txBox="1">
            <a:spLocks noChangeArrowheads="1"/>
          </p:cNvSpPr>
          <p:nvPr/>
        </p:nvSpPr>
        <p:spPr bwMode="auto">
          <a:xfrm>
            <a:off x="1101725" y="4979988"/>
            <a:ext cx="6940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4-neighborhood relation considers only vertical and </a:t>
            </a:r>
          </a:p>
          <a:p>
            <a:r>
              <a:rPr lang="en-US"/>
              <a:t>horizontal neighbors.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5"/>
          <p:cNvSpPr>
            <a:spLocks noChangeArrowheads="1"/>
          </p:cNvSpPr>
          <p:nvPr/>
        </p:nvSpPr>
        <p:spPr bwMode="auto">
          <a:xfrm>
            <a:off x="896938" y="1533525"/>
            <a:ext cx="842962" cy="8429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5779" name="Rectangle 26"/>
          <p:cNvSpPr>
            <a:spLocks noChangeArrowheads="1"/>
          </p:cNvSpPr>
          <p:nvPr/>
        </p:nvSpPr>
        <p:spPr bwMode="auto">
          <a:xfrm>
            <a:off x="2600325" y="1533525"/>
            <a:ext cx="842963" cy="8429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5780" name="Rectangle 27"/>
          <p:cNvSpPr>
            <a:spLocks noChangeArrowheads="1"/>
          </p:cNvSpPr>
          <p:nvPr/>
        </p:nvSpPr>
        <p:spPr bwMode="auto">
          <a:xfrm>
            <a:off x="896938" y="3236913"/>
            <a:ext cx="842962" cy="8429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5781" name="Rectangle 28"/>
          <p:cNvSpPr>
            <a:spLocks noChangeArrowheads="1"/>
          </p:cNvSpPr>
          <p:nvPr/>
        </p:nvSpPr>
        <p:spPr bwMode="auto">
          <a:xfrm>
            <a:off x="2600325" y="3236913"/>
            <a:ext cx="842963" cy="8429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5782" name="Rectangle 2"/>
          <p:cNvSpPr>
            <a:spLocks noChangeArrowheads="1"/>
          </p:cNvSpPr>
          <p:nvPr/>
        </p:nvSpPr>
        <p:spPr bwMode="auto">
          <a:xfrm>
            <a:off x="1747838" y="3236913"/>
            <a:ext cx="842962" cy="8429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5783" name="Rectangle 3"/>
          <p:cNvSpPr>
            <a:spLocks noChangeArrowheads="1"/>
          </p:cNvSpPr>
          <p:nvPr/>
        </p:nvSpPr>
        <p:spPr bwMode="auto">
          <a:xfrm>
            <a:off x="1747838" y="1531938"/>
            <a:ext cx="842962" cy="8429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5784" name="Rectangle 4"/>
          <p:cNvSpPr>
            <a:spLocks noChangeArrowheads="1"/>
          </p:cNvSpPr>
          <p:nvPr/>
        </p:nvSpPr>
        <p:spPr bwMode="auto">
          <a:xfrm>
            <a:off x="895350" y="2386013"/>
            <a:ext cx="842963" cy="8429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5785" name="Rectangle 5"/>
          <p:cNvSpPr>
            <a:spLocks noChangeArrowheads="1"/>
          </p:cNvSpPr>
          <p:nvPr/>
        </p:nvSpPr>
        <p:spPr bwMode="auto">
          <a:xfrm>
            <a:off x="2600325" y="2384425"/>
            <a:ext cx="842963" cy="8429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5786" name="Line 6"/>
          <p:cNvSpPr>
            <a:spLocks noChangeShapeType="1"/>
          </p:cNvSpPr>
          <p:nvPr/>
        </p:nvSpPr>
        <p:spPr bwMode="auto">
          <a:xfrm>
            <a:off x="889000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5787" name="Line 7"/>
          <p:cNvSpPr>
            <a:spLocks noChangeShapeType="1"/>
          </p:cNvSpPr>
          <p:nvPr/>
        </p:nvSpPr>
        <p:spPr bwMode="auto">
          <a:xfrm>
            <a:off x="3446463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5788" name="Line 8"/>
          <p:cNvSpPr>
            <a:spLocks noChangeShapeType="1"/>
          </p:cNvSpPr>
          <p:nvPr/>
        </p:nvSpPr>
        <p:spPr bwMode="auto">
          <a:xfrm>
            <a:off x="2592388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5789" name="Line 9"/>
          <p:cNvSpPr>
            <a:spLocks noChangeShapeType="1"/>
          </p:cNvSpPr>
          <p:nvPr/>
        </p:nvSpPr>
        <p:spPr bwMode="auto">
          <a:xfrm>
            <a:off x="1741488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5790" name="Text Box 10"/>
          <p:cNvSpPr txBox="1">
            <a:spLocks noChangeArrowheads="1"/>
          </p:cNvSpPr>
          <p:nvPr/>
        </p:nvSpPr>
        <p:spPr bwMode="auto">
          <a:xfrm>
            <a:off x="2024063" y="27019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p</a:t>
            </a:r>
          </a:p>
        </p:txBody>
      </p:sp>
      <p:sp>
        <p:nvSpPr>
          <p:cNvPr id="75791" name="Text Box 11"/>
          <p:cNvSpPr txBox="1">
            <a:spLocks noChangeArrowheads="1"/>
          </p:cNvSpPr>
          <p:nvPr/>
        </p:nvSpPr>
        <p:spPr bwMode="auto">
          <a:xfrm>
            <a:off x="2667000" y="2701925"/>
            <a:ext cx="704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x+1</a:t>
            </a:r>
            <a:r>
              <a:rPr lang="en-US" sz="1400" b="1"/>
              <a:t>,</a:t>
            </a:r>
            <a:r>
              <a:rPr lang="en-US" sz="1400" b="1" i="1"/>
              <a:t>y</a:t>
            </a:r>
            <a:r>
              <a:rPr lang="en-US" sz="1400" b="1"/>
              <a:t>)</a:t>
            </a:r>
          </a:p>
        </p:txBody>
      </p:sp>
      <p:sp>
        <p:nvSpPr>
          <p:cNvPr id="75792" name="Text Box 12"/>
          <p:cNvSpPr txBox="1">
            <a:spLocks noChangeArrowheads="1"/>
          </p:cNvSpPr>
          <p:nvPr/>
        </p:nvSpPr>
        <p:spPr bwMode="auto">
          <a:xfrm>
            <a:off x="985838" y="2701925"/>
            <a:ext cx="661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x-1</a:t>
            </a:r>
            <a:r>
              <a:rPr lang="en-US" sz="1400" b="1"/>
              <a:t>,</a:t>
            </a:r>
            <a:r>
              <a:rPr lang="en-US" sz="1400" b="1" i="1"/>
              <a:t>y</a:t>
            </a:r>
            <a:r>
              <a:rPr lang="en-US" sz="1400" b="1"/>
              <a:t>)</a:t>
            </a:r>
          </a:p>
        </p:txBody>
      </p:sp>
      <p:sp>
        <p:nvSpPr>
          <p:cNvPr id="75793" name="Text Box 13"/>
          <p:cNvSpPr txBox="1">
            <a:spLocks noChangeArrowheads="1"/>
          </p:cNvSpPr>
          <p:nvPr/>
        </p:nvSpPr>
        <p:spPr bwMode="auto">
          <a:xfrm>
            <a:off x="1830388" y="1851025"/>
            <a:ext cx="661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</a:t>
            </a:r>
            <a:r>
              <a:rPr lang="en-US" sz="1400" b="1"/>
              <a:t>,</a:t>
            </a:r>
            <a:r>
              <a:rPr lang="en-US" sz="1400" b="1" i="1"/>
              <a:t>y-1</a:t>
            </a:r>
            <a:r>
              <a:rPr lang="en-US" sz="1400" b="1"/>
              <a:t>)</a:t>
            </a:r>
          </a:p>
        </p:txBody>
      </p:sp>
      <p:sp>
        <p:nvSpPr>
          <p:cNvPr id="75794" name="Text Box 14"/>
          <p:cNvSpPr txBox="1">
            <a:spLocks noChangeArrowheads="1"/>
          </p:cNvSpPr>
          <p:nvPr/>
        </p:nvSpPr>
        <p:spPr bwMode="auto">
          <a:xfrm>
            <a:off x="1808163" y="3570288"/>
            <a:ext cx="704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</a:t>
            </a:r>
            <a:r>
              <a:rPr lang="en-US" sz="1400" b="1"/>
              <a:t>,</a:t>
            </a:r>
            <a:r>
              <a:rPr lang="en-US" sz="1400" b="1" i="1"/>
              <a:t>y+1</a:t>
            </a:r>
            <a:r>
              <a:rPr lang="en-US" sz="1400" b="1"/>
              <a:t>)</a:t>
            </a:r>
          </a:p>
        </p:txBody>
      </p:sp>
      <p:sp>
        <p:nvSpPr>
          <p:cNvPr id="75795" name="Text Box 15"/>
          <p:cNvSpPr txBox="1">
            <a:spLocks noChangeArrowheads="1"/>
          </p:cNvSpPr>
          <p:nvPr/>
        </p:nvSpPr>
        <p:spPr bwMode="auto">
          <a:xfrm>
            <a:off x="2593975" y="1851025"/>
            <a:ext cx="852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x+1</a:t>
            </a:r>
            <a:r>
              <a:rPr lang="en-US" sz="1400" b="1"/>
              <a:t>,</a:t>
            </a:r>
            <a:r>
              <a:rPr lang="en-US" sz="1400" b="1" i="1"/>
              <a:t>y-1</a:t>
            </a:r>
            <a:r>
              <a:rPr lang="en-US" sz="1400" b="1"/>
              <a:t>)</a:t>
            </a:r>
          </a:p>
        </p:txBody>
      </p:sp>
      <p:sp>
        <p:nvSpPr>
          <p:cNvPr id="75796" name="Text Box 16"/>
          <p:cNvSpPr txBox="1">
            <a:spLocks noChangeArrowheads="1"/>
          </p:cNvSpPr>
          <p:nvPr/>
        </p:nvSpPr>
        <p:spPr bwMode="auto">
          <a:xfrm>
            <a:off x="914400" y="1851025"/>
            <a:ext cx="809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x-1</a:t>
            </a:r>
            <a:r>
              <a:rPr lang="en-US" sz="1400" b="1"/>
              <a:t>,</a:t>
            </a:r>
            <a:r>
              <a:rPr lang="en-US" sz="1400" b="1" i="1"/>
              <a:t>y-1</a:t>
            </a:r>
            <a:r>
              <a:rPr lang="en-US" sz="1400" b="1"/>
              <a:t>)</a:t>
            </a:r>
          </a:p>
        </p:txBody>
      </p:sp>
      <p:sp>
        <p:nvSpPr>
          <p:cNvPr id="75797" name="Text Box 17"/>
          <p:cNvSpPr txBox="1">
            <a:spLocks noChangeArrowheads="1"/>
          </p:cNvSpPr>
          <p:nvPr/>
        </p:nvSpPr>
        <p:spPr bwMode="auto">
          <a:xfrm>
            <a:off x="892175" y="3570288"/>
            <a:ext cx="852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x-1</a:t>
            </a:r>
            <a:r>
              <a:rPr lang="en-US" sz="1400" b="1"/>
              <a:t>,</a:t>
            </a:r>
            <a:r>
              <a:rPr lang="en-US" sz="1400" b="1" i="1"/>
              <a:t>y+1</a:t>
            </a:r>
            <a:r>
              <a:rPr lang="en-US" sz="1400" b="1"/>
              <a:t>)</a:t>
            </a:r>
          </a:p>
        </p:txBody>
      </p:sp>
      <p:sp>
        <p:nvSpPr>
          <p:cNvPr id="75798" name="Text Box 18"/>
          <p:cNvSpPr txBox="1">
            <a:spLocks noChangeArrowheads="1"/>
          </p:cNvSpPr>
          <p:nvPr/>
        </p:nvSpPr>
        <p:spPr bwMode="auto">
          <a:xfrm>
            <a:off x="2573338" y="3570288"/>
            <a:ext cx="895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x+1</a:t>
            </a:r>
            <a:r>
              <a:rPr lang="en-US" sz="1400" b="1"/>
              <a:t>,</a:t>
            </a:r>
            <a:r>
              <a:rPr lang="en-US" sz="1400" b="1" i="1"/>
              <a:t>y+1</a:t>
            </a:r>
            <a:r>
              <a:rPr lang="en-US" sz="1400" b="1"/>
              <a:t>)</a:t>
            </a:r>
          </a:p>
        </p:txBody>
      </p:sp>
      <p:grpSp>
        <p:nvGrpSpPr>
          <p:cNvPr id="75799" name="Group 19"/>
          <p:cNvGrpSpPr>
            <a:grpSpLocks/>
          </p:cNvGrpSpPr>
          <p:nvPr/>
        </p:nvGrpSpPr>
        <p:grpSpPr bwMode="auto">
          <a:xfrm rot="-5400000">
            <a:off x="913607" y="1340644"/>
            <a:ext cx="2559050" cy="2928937"/>
            <a:chOff x="1162" y="1372"/>
            <a:chExt cx="2032" cy="2168"/>
          </a:xfrm>
        </p:grpSpPr>
        <p:sp>
          <p:nvSpPr>
            <p:cNvPr id="75807" name="Line 20"/>
            <p:cNvSpPr>
              <a:spLocks noChangeShapeType="1"/>
            </p:cNvSpPr>
            <p:nvPr/>
          </p:nvSpPr>
          <p:spPr bwMode="auto">
            <a:xfrm>
              <a:off x="1162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5808" name="Line 21"/>
            <p:cNvSpPr>
              <a:spLocks noChangeShapeType="1"/>
            </p:cNvSpPr>
            <p:nvPr/>
          </p:nvSpPr>
          <p:spPr bwMode="auto">
            <a:xfrm>
              <a:off x="3194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5809" name="Line 22"/>
            <p:cNvSpPr>
              <a:spLocks noChangeShapeType="1"/>
            </p:cNvSpPr>
            <p:nvPr/>
          </p:nvSpPr>
          <p:spPr bwMode="auto">
            <a:xfrm>
              <a:off x="2516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5810" name="Line 23"/>
            <p:cNvSpPr>
              <a:spLocks noChangeShapeType="1"/>
            </p:cNvSpPr>
            <p:nvPr/>
          </p:nvSpPr>
          <p:spPr bwMode="auto">
            <a:xfrm>
              <a:off x="1839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0" y="0"/>
            <a:ext cx="412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Neighbors of a Pixel (cont.)</a:t>
            </a:r>
          </a:p>
        </p:txBody>
      </p:sp>
      <p:sp>
        <p:nvSpPr>
          <p:cNvPr id="75801" name="Text Box 29"/>
          <p:cNvSpPr txBox="1">
            <a:spLocks noChangeArrowheads="1"/>
          </p:cNvSpPr>
          <p:nvPr/>
        </p:nvSpPr>
        <p:spPr bwMode="auto">
          <a:xfrm>
            <a:off x="4965700" y="1609725"/>
            <a:ext cx="2754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8-neighbors of </a:t>
            </a:r>
            <a:r>
              <a:rPr lang="en-US" sz="2800" b="1" i="1"/>
              <a:t>p</a:t>
            </a:r>
            <a:r>
              <a:rPr lang="en-US" sz="2800" b="1"/>
              <a:t>:</a:t>
            </a:r>
          </a:p>
        </p:txBody>
      </p:sp>
      <p:sp>
        <p:nvSpPr>
          <p:cNvPr id="75802" name="Text Box 30"/>
          <p:cNvSpPr txBox="1">
            <a:spLocks noChangeArrowheads="1"/>
          </p:cNvSpPr>
          <p:nvPr/>
        </p:nvSpPr>
        <p:spPr bwMode="auto">
          <a:xfrm>
            <a:off x="5630863" y="2478088"/>
            <a:ext cx="14160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(x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1,y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1)</a:t>
            </a:r>
          </a:p>
          <a:p>
            <a:pPr algn="ctr"/>
            <a:r>
              <a:rPr lang="en-US"/>
              <a:t>(x,y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1)</a:t>
            </a:r>
          </a:p>
          <a:p>
            <a:pPr algn="ctr"/>
            <a:r>
              <a:rPr lang="en-US"/>
              <a:t>(x+1,y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1)</a:t>
            </a:r>
          </a:p>
          <a:p>
            <a:pPr algn="ctr"/>
            <a:r>
              <a:rPr lang="en-US"/>
              <a:t>(x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1,y)</a:t>
            </a:r>
          </a:p>
          <a:p>
            <a:pPr algn="ctr"/>
            <a:r>
              <a:rPr lang="en-US"/>
              <a:t>(x+1,y)</a:t>
            </a:r>
          </a:p>
          <a:p>
            <a:pPr algn="ctr"/>
            <a:r>
              <a:rPr lang="en-US"/>
              <a:t>(x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1,y+1)</a:t>
            </a:r>
          </a:p>
          <a:p>
            <a:pPr algn="ctr"/>
            <a:r>
              <a:rPr lang="en-US"/>
              <a:t>(x,y+1)</a:t>
            </a:r>
          </a:p>
          <a:p>
            <a:pPr algn="ctr"/>
            <a:r>
              <a:rPr lang="en-US"/>
              <a:t>(x+1,y+1)</a:t>
            </a:r>
            <a:endParaRPr lang="en-US" sz="2000"/>
          </a:p>
        </p:txBody>
      </p:sp>
      <p:sp>
        <p:nvSpPr>
          <p:cNvPr id="75803" name="Text Box 31"/>
          <p:cNvSpPr txBox="1">
            <a:spLocks noChangeArrowheads="1"/>
          </p:cNvSpPr>
          <p:nvPr/>
        </p:nvSpPr>
        <p:spPr bwMode="auto">
          <a:xfrm>
            <a:off x="4035425" y="3727450"/>
            <a:ext cx="1331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/>
              <a:t>N</a:t>
            </a:r>
            <a:r>
              <a:rPr lang="en-US" sz="3200" i="1" baseline="-25000"/>
              <a:t>8</a:t>
            </a:r>
            <a:r>
              <a:rPr lang="en-US" sz="3200"/>
              <a:t>(</a:t>
            </a:r>
            <a:r>
              <a:rPr lang="en-US" sz="3200" i="1"/>
              <a:t>p</a:t>
            </a:r>
            <a:r>
              <a:rPr lang="en-US" sz="3200"/>
              <a:t>)</a:t>
            </a:r>
            <a:r>
              <a:rPr lang="en-US" sz="2000"/>
              <a:t> = </a:t>
            </a:r>
          </a:p>
        </p:txBody>
      </p:sp>
      <p:sp>
        <p:nvSpPr>
          <p:cNvPr id="75804" name="AutoShape 32"/>
          <p:cNvSpPr>
            <a:spLocks/>
          </p:cNvSpPr>
          <p:nvPr/>
        </p:nvSpPr>
        <p:spPr bwMode="auto">
          <a:xfrm>
            <a:off x="5530850" y="2590800"/>
            <a:ext cx="215900" cy="2870200"/>
          </a:xfrm>
          <a:prstGeom prst="leftBrace">
            <a:avLst>
              <a:gd name="adj1" fmla="val 1107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5805" name="AutoShape 33"/>
          <p:cNvSpPr>
            <a:spLocks/>
          </p:cNvSpPr>
          <p:nvPr/>
        </p:nvSpPr>
        <p:spPr bwMode="auto">
          <a:xfrm flipH="1">
            <a:off x="6919913" y="2590800"/>
            <a:ext cx="215900" cy="2870200"/>
          </a:xfrm>
          <a:prstGeom prst="leftBrace">
            <a:avLst>
              <a:gd name="adj1" fmla="val 1107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5806" name="Text Box 34"/>
          <p:cNvSpPr txBox="1">
            <a:spLocks noChangeArrowheads="1"/>
          </p:cNvSpPr>
          <p:nvPr/>
        </p:nvSpPr>
        <p:spPr bwMode="auto">
          <a:xfrm>
            <a:off x="990600" y="5559425"/>
            <a:ext cx="716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8-neighborhood relation considers all neighbor pixels.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0"/>
          <p:cNvSpPr>
            <a:spLocks noChangeArrowheads="1"/>
          </p:cNvSpPr>
          <p:nvPr/>
        </p:nvSpPr>
        <p:spPr bwMode="auto">
          <a:xfrm>
            <a:off x="2603500" y="3238500"/>
            <a:ext cx="842963" cy="8429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895350" y="3235325"/>
            <a:ext cx="842963" cy="8429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2590800" y="1531938"/>
            <a:ext cx="842963" cy="8429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896938" y="1533525"/>
            <a:ext cx="842962" cy="8429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889000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3446463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2592388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1741488" y="1363663"/>
            <a:ext cx="0" cy="290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2024063" y="27019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/>
              <a:t>p</a:t>
            </a:r>
          </a:p>
        </p:txBody>
      </p:sp>
      <p:sp>
        <p:nvSpPr>
          <p:cNvPr id="76811" name="Text Box 15"/>
          <p:cNvSpPr txBox="1">
            <a:spLocks noChangeArrowheads="1"/>
          </p:cNvSpPr>
          <p:nvPr/>
        </p:nvSpPr>
        <p:spPr bwMode="auto">
          <a:xfrm>
            <a:off x="2593975" y="1851025"/>
            <a:ext cx="852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x+1</a:t>
            </a:r>
            <a:r>
              <a:rPr lang="en-US" sz="1400" b="1"/>
              <a:t>,</a:t>
            </a:r>
            <a:r>
              <a:rPr lang="en-US" sz="1400" b="1" i="1"/>
              <a:t>y-1</a:t>
            </a:r>
            <a:r>
              <a:rPr lang="en-US" sz="1400" b="1"/>
              <a:t>)</a:t>
            </a:r>
          </a:p>
        </p:txBody>
      </p:sp>
      <p:sp>
        <p:nvSpPr>
          <p:cNvPr id="76812" name="Text Box 16"/>
          <p:cNvSpPr txBox="1">
            <a:spLocks noChangeArrowheads="1"/>
          </p:cNvSpPr>
          <p:nvPr/>
        </p:nvSpPr>
        <p:spPr bwMode="auto">
          <a:xfrm>
            <a:off x="914400" y="1851025"/>
            <a:ext cx="809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x-1</a:t>
            </a:r>
            <a:r>
              <a:rPr lang="en-US" sz="1400" b="1"/>
              <a:t>,</a:t>
            </a:r>
            <a:r>
              <a:rPr lang="en-US" sz="1400" b="1" i="1"/>
              <a:t>y-1</a:t>
            </a:r>
            <a:r>
              <a:rPr lang="en-US" sz="1400" b="1"/>
              <a:t>)</a:t>
            </a:r>
          </a:p>
        </p:txBody>
      </p:sp>
      <p:sp>
        <p:nvSpPr>
          <p:cNvPr id="76813" name="Text Box 17"/>
          <p:cNvSpPr txBox="1">
            <a:spLocks noChangeArrowheads="1"/>
          </p:cNvSpPr>
          <p:nvPr/>
        </p:nvSpPr>
        <p:spPr bwMode="auto">
          <a:xfrm>
            <a:off x="892175" y="3570288"/>
            <a:ext cx="852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x-1</a:t>
            </a:r>
            <a:r>
              <a:rPr lang="en-US" sz="1400" b="1"/>
              <a:t>,</a:t>
            </a:r>
            <a:r>
              <a:rPr lang="en-US" sz="1400" b="1" i="1"/>
              <a:t>y+1</a:t>
            </a:r>
            <a:r>
              <a:rPr lang="en-US" sz="1400" b="1"/>
              <a:t>)</a:t>
            </a:r>
          </a:p>
        </p:txBody>
      </p:sp>
      <p:sp>
        <p:nvSpPr>
          <p:cNvPr id="76814" name="Text Box 18"/>
          <p:cNvSpPr txBox="1">
            <a:spLocks noChangeArrowheads="1"/>
          </p:cNvSpPr>
          <p:nvPr/>
        </p:nvSpPr>
        <p:spPr bwMode="auto">
          <a:xfrm>
            <a:off x="2573338" y="3570288"/>
            <a:ext cx="895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(</a:t>
            </a:r>
            <a:r>
              <a:rPr lang="en-US" sz="1400" b="1" i="1"/>
              <a:t>x+1</a:t>
            </a:r>
            <a:r>
              <a:rPr lang="en-US" sz="1400" b="1"/>
              <a:t>,</a:t>
            </a:r>
            <a:r>
              <a:rPr lang="en-US" sz="1400" b="1" i="1"/>
              <a:t>y+1</a:t>
            </a:r>
            <a:r>
              <a:rPr lang="en-US" sz="1400" b="1"/>
              <a:t>)</a:t>
            </a:r>
          </a:p>
        </p:txBody>
      </p:sp>
      <p:grpSp>
        <p:nvGrpSpPr>
          <p:cNvPr id="76815" name="Group 19"/>
          <p:cNvGrpSpPr>
            <a:grpSpLocks/>
          </p:cNvGrpSpPr>
          <p:nvPr/>
        </p:nvGrpSpPr>
        <p:grpSpPr bwMode="auto">
          <a:xfrm rot="-5400000">
            <a:off x="913607" y="1340644"/>
            <a:ext cx="2559050" cy="2928937"/>
            <a:chOff x="1162" y="1372"/>
            <a:chExt cx="2032" cy="2168"/>
          </a:xfrm>
        </p:grpSpPr>
        <p:sp>
          <p:nvSpPr>
            <p:cNvPr id="76823" name="Line 20"/>
            <p:cNvSpPr>
              <a:spLocks noChangeShapeType="1"/>
            </p:cNvSpPr>
            <p:nvPr/>
          </p:nvSpPr>
          <p:spPr bwMode="auto">
            <a:xfrm>
              <a:off x="1162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6824" name="Line 21"/>
            <p:cNvSpPr>
              <a:spLocks noChangeShapeType="1"/>
            </p:cNvSpPr>
            <p:nvPr/>
          </p:nvSpPr>
          <p:spPr bwMode="auto">
            <a:xfrm>
              <a:off x="3194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6825" name="Line 22"/>
            <p:cNvSpPr>
              <a:spLocks noChangeShapeType="1"/>
            </p:cNvSpPr>
            <p:nvPr/>
          </p:nvSpPr>
          <p:spPr bwMode="auto">
            <a:xfrm>
              <a:off x="2516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6826" name="Line 23"/>
            <p:cNvSpPr>
              <a:spLocks noChangeShapeType="1"/>
            </p:cNvSpPr>
            <p:nvPr/>
          </p:nvSpPr>
          <p:spPr bwMode="auto">
            <a:xfrm>
              <a:off x="1839" y="1372"/>
              <a:ext cx="0" cy="2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6816" name="Text Box 24"/>
          <p:cNvSpPr txBox="1">
            <a:spLocks noChangeArrowheads="1"/>
          </p:cNvSpPr>
          <p:nvPr/>
        </p:nvSpPr>
        <p:spPr bwMode="auto">
          <a:xfrm>
            <a:off x="4387850" y="1609725"/>
            <a:ext cx="3910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Diagonal neighbors of </a:t>
            </a:r>
            <a:r>
              <a:rPr lang="en-US" sz="2800" b="1" i="1"/>
              <a:t>p</a:t>
            </a:r>
            <a:r>
              <a:rPr lang="en-US" sz="2800" b="1"/>
              <a:t>:</a:t>
            </a:r>
          </a:p>
        </p:txBody>
      </p:sp>
      <p:sp>
        <p:nvSpPr>
          <p:cNvPr id="76817" name="Text Box 25"/>
          <p:cNvSpPr txBox="1">
            <a:spLocks noChangeArrowheads="1"/>
          </p:cNvSpPr>
          <p:nvPr/>
        </p:nvSpPr>
        <p:spPr bwMode="auto">
          <a:xfrm>
            <a:off x="4032250" y="2989263"/>
            <a:ext cx="1390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i="1"/>
              <a:t>N</a:t>
            </a:r>
            <a:r>
              <a:rPr lang="en-US" sz="3200" i="1" baseline="-25000"/>
              <a:t>D</a:t>
            </a:r>
            <a:r>
              <a:rPr lang="en-US" sz="3200"/>
              <a:t>(</a:t>
            </a:r>
            <a:r>
              <a:rPr lang="en-US" sz="3200" i="1"/>
              <a:t>p</a:t>
            </a:r>
            <a:r>
              <a:rPr lang="en-US" sz="3200"/>
              <a:t>)</a:t>
            </a:r>
            <a:r>
              <a:rPr lang="en-US" sz="2000"/>
              <a:t> = </a:t>
            </a:r>
          </a:p>
        </p:txBody>
      </p:sp>
      <p:sp>
        <p:nvSpPr>
          <p:cNvPr id="76818" name="AutoShape 26"/>
          <p:cNvSpPr>
            <a:spLocks/>
          </p:cNvSpPr>
          <p:nvPr/>
        </p:nvSpPr>
        <p:spPr bwMode="auto">
          <a:xfrm>
            <a:off x="5530850" y="2590800"/>
            <a:ext cx="215900" cy="1376363"/>
          </a:xfrm>
          <a:prstGeom prst="leftBrace">
            <a:avLst>
              <a:gd name="adj1" fmla="val 531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6819" name="AutoShape 27"/>
          <p:cNvSpPr>
            <a:spLocks/>
          </p:cNvSpPr>
          <p:nvPr/>
        </p:nvSpPr>
        <p:spPr bwMode="auto">
          <a:xfrm flipH="1">
            <a:off x="6919913" y="2590800"/>
            <a:ext cx="215900" cy="1376363"/>
          </a:xfrm>
          <a:prstGeom prst="leftBrace">
            <a:avLst>
              <a:gd name="adj1" fmla="val 531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6820" name="Text Box 28"/>
          <p:cNvSpPr txBox="1">
            <a:spLocks noChangeArrowheads="1"/>
          </p:cNvSpPr>
          <p:nvPr/>
        </p:nvSpPr>
        <p:spPr bwMode="auto">
          <a:xfrm>
            <a:off x="5630863" y="2478088"/>
            <a:ext cx="14160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(x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1,y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1)</a:t>
            </a:r>
          </a:p>
          <a:p>
            <a:pPr algn="ctr"/>
            <a:r>
              <a:rPr lang="en-US"/>
              <a:t>(x+1,y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1)</a:t>
            </a:r>
          </a:p>
          <a:p>
            <a:pPr algn="ctr"/>
            <a:r>
              <a:rPr lang="en-US"/>
              <a:t>(x</a:t>
            </a:r>
            <a:r>
              <a:rPr lang="en-US">
                <a:latin typeface="Symbol" pitchFamily="18" charset="2"/>
              </a:rPr>
              <a:t>-</a:t>
            </a:r>
            <a:r>
              <a:rPr lang="en-US"/>
              <a:t>1,y</a:t>
            </a:r>
            <a:r>
              <a:rPr lang="en-US">
                <a:latin typeface="Symbol" pitchFamily="18" charset="2"/>
              </a:rPr>
              <a:t>+</a:t>
            </a:r>
            <a:r>
              <a:rPr lang="en-US"/>
              <a:t>1)</a:t>
            </a:r>
          </a:p>
          <a:p>
            <a:pPr algn="ctr"/>
            <a:r>
              <a:rPr lang="en-US"/>
              <a:t>(x+1,y+1)</a:t>
            </a:r>
            <a:endParaRPr lang="en-US" sz="2000"/>
          </a:p>
        </p:txBody>
      </p:sp>
      <p:sp>
        <p:nvSpPr>
          <p:cNvPr id="76821" name="Text Box 29"/>
          <p:cNvSpPr txBox="1">
            <a:spLocks noChangeArrowheads="1"/>
          </p:cNvSpPr>
          <p:nvPr/>
        </p:nvSpPr>
        <p:spPr bwMode="auto">
          <a:xfrm>
            <a:off x="0" y="0"/>
            <a:ext cx="412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Neighbors of a Pixel (cont.)</a:t>
            </a:r>
          </a:p>
        </p:txBody>
      </p:sp>
      <p:sp>
        <p:nvSpPr>
          <p:cNvPr id="76822" name="Text Box 31"/>
          <p:cNvSpPr txBox="1">
            <a:spLocks noChangeArrowheads="1"/>
          </p:cNvSpPr>
          <p:nvPr/>
        </p:nvSpPr>
        <p:spPr bwMode="auto">
          <a:xfrm>
            <a:off x="809625" y="5578475"/>
            <a:ext cx="7524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Diagonal -neighborhood relation considers only diagonal</a:t>
            </a:r>
          </a:p>
          <a:p>
            <a:r>
              <a:rPr lang="en-US"/>
              <a:t>neighbor pixels.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3200" b="1" dirty="0" smtClean="0"/>
              <a:t>COLOUR IMAGE PROCESSING</a:t>
            </a:r>
            <a:endParaRPr lang="en-IN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Light and Electromagnetic Spectrum</a:t>
            </a:r>
            <a:endParaRPr lang="en-IN" sz="3600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Monochromatic(achromatic) light</a:t>
            </a:r>
          </a:p>
          <a:p>
            <a:pPr lvl="1" eaLnBrk="1" hangingPunct="1"/>
            <a:r>
              <a:rPr lang="en-US" smtClean="0"/>
              <a:t>Light that is without color. </a:t>
            </a:r>
          </a:p>
          <a:p>
            <a:pPr lvl="1" eaLnBrk="1" hangingPunct="1"/>
            <a:r>
              <a:rPr lang="en-US" smtClean="0"/>
              <a:t>Only attribute present is intensity</a:t>
            </a:r>
          </a:p>
          <a:p>
            <a:pPr lvl="1" eaLnBrk="1" hangingPunct="1"/>
            <a:r>
              <a:rPr lang="en-US" smtClean="0"/>
              <a:t>Gray level is used to denote monochromatic intensity.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Chromatic(color) Light</a:t>
            </a:r>
          </a:p>
          <a:p>
            <a:pPr eaLnBrk="1" hangingPunct="1"/>
            <a:r>
              <a:rPr lang="en-US" smtClean="0"/>
              <a:t>It is a light with color</a:t>
            </a:r>
          </a:p>
          <a:p>
            <a:pPr eaLnBrk="1" hangingPunct="1"/>
            <a:r>
              <a:rPr lang="en-US" smtClean="0"/>
              <a:t>In addition to frequency, there are 3 components that describe the quality of the light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>
          <a:xfrm>
            <a:off x="457200" y="1285875"/>
            <a:ext cx="8401050" cy="4525963"/>
          </a:xfrm>
        </p:spPr>
        <p:txBody>
          <a:bodyPr/>
          <a:lstStyle/>
          <a:p>
            <a:pPr eaLnBrk="1" hangingPunct="1"/>
            <a:r>
              <a:rPr lang="en-US" b="1" smtClean="0"/>
              <a:t>Luminance</a:t>
            </a:r>
          </a:p>
          <a:p>
            <a:pPr eaLnBrk="1" hangingPunct="1"/>
            <a:r>
              <a:rPr lang="en-US" smtClean="0"/>
              <a:t>Measure of the amount of the energy an observer perceives from a light source. Measured in lumens</a:t>
            </a:r>
          </a:p>
          <a:p>
            <a:pPr eaLnBrk="1" hangingPunct="1"/>
            <a:r>
              <a:rPr lang="en-US" b="1" smtClean="0"/>
              <a:t>Radiance</a:t>
            </a:r>
          </a:p>
          <a:p>
            <a:pPr eaLnBrk="1" hangingPunct="1"/>
            <a:r>
              <a:rPr lang="en-US" smtClean="0"/>
              <a:t>Total amount of the energy that flows from the light source and it is measured in watts.</a:t>
            </a:r>
          </a:p>
          <a:p>
            <a:pPr eaLnBrk="1" hangingPunct="1"/>
            <a:r>
              <a:rPr lang="en-US" b="1" smtClean="0"/>
              <a:t>Brightness</a:t>
            </a:r>
          </a:p>
          <a:p>
            <a:pPr eaLnBrk="1" hangingPunct="1"/>
            <a:r>
              <a:rPr lang="en-US" smtClean="0"/>
              <a:t>Subjective descriptor of light perception</a:t>
            </a:r>
          </a:p>
          <a:p>
            <a:pPr eaLnBrk="1" hangingPunct="1"/>
            <a:r>
              <a:rPr lang="en-US" smtClean="0"/>
              <a:t>Cannot measure</a:t>
            </a:r>
          </a:p>
          <a:p>
            <a:pPr eaLnBrk="1" hangingPunct="1"/>
            <a:r>
              <a:rPr lang="en-US" smtClean="0"/>
              <a:t>Embodies the achromatic notion of intensity and one of key factors in describing the color sensation</a:t>
            </a:r>
          </a:p>
          <a:p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Quality of the light - Parameters</a:t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10" y="100031"/>
            <a:ext cx="9098722" cy="604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66" y="571480"/>
            <a:ext cx="8586790" cy="5357850"/>
          </a:xfrm>
        </p:spPr>
        <p:txBody>
          <a:bodyPr/>
          <a:lstStyle/>
          <a:p>
            <a:pPr algn="just"/>
            <a:r>
              <a:rPr lang="en-IN" sz="2300" dirty="0" smtClean="0"/>
              <a:t>The use of </a:t>
            </a:r>
            <a:r>
              <a:rPr lang="en-IN" sz="2300" dirty="0" err="1" smtClean="0"/>
              <a:t>color</a:t>
            </a:r>
            <a:r>
              <a:rPr lang="en-IN" sz="2300" dirty="0" smtClean="0"/>
              <a:t> in image processing is primarily motivated by two major factors</a:t>
            </a:r>
          </a:p>
          <a:p>
            <a:pPr algn="just"/>
            <a:endParaRPr lang="en-IN" sz="2300" dirty="0" smtClean="0"/>
          </a:p>
          <a:p>
            <a:pPr algn="just"/>
            <a:r>
              <a:rPr lang="en-IN" sz="2300" dirty="0" smtClean="0"/>
              <a:t>Humans can perceive thousands of shades of </a:t>
            </a:r>
            <a:r>
              <a:rPr lang="en-IN" sz="2300" dirty="0" err="1" smtClean="0"/>
              <a:t>color</a:t>
            </a:r>
            <a:r>
              <a:rPr lang="en-IN" sz="2300" dirty="0" smtClean="0"/>
              <a:t> as opposed to only about two dozen shades of gray </a:t>
            </a:r>
          </a:p>
          <a:p>
            <a:pPr algn="just"/>
            <a:endParaRPr lang="en-IN" sz="2300" dirty="0" smtClean="0"/>
          </a:p>
          <a:p>
            <a:pPr algn="just"/>
            <a:r>
              <a:rPr lang="en-IN" sz="2300" dirty="0" err="1" smtClean="0"/>
              <a:t>Color</a:t>
            </a:r>
            <a:r>
              <a:rPr lang="en-IN" sz="2300" dirty="0" smtClean="0"/>
              <a:t> is a powerful descriptor that greatly simplifies object segmentation and identification</a:t>
            </a:r>
          </a:p>
          <a:p>
            <a:pPr algn="just"/>
            <a:endParaRPr lang="en-IN" sz="2300" dirty="0" smtClean="0"/>
          </a:p>
          <a:p>
            <a:pPr algn="just"/>
            <a:r>
              <a:rPr lang="en-IN" sz="2300" dirty="0" smtClean="0"/>
              <a:t> </a:t>
            </a:r>
            <a:r>
              <a:rPr lang="en-IN" sz="2300" dirty="0" err="1" smtClean="0">
                <a:solidFill>
                  <a:srgbClr val="FF0000"/>
                </a:solidFill>
              </a:rPr>
              <a:t>Color</a:t>
            </a:r>
            <a:r>
              <a:rPr lang="en-IN" sz="2300" dirty="0" smtClean="0">
                <a:solidFill>
                  <a:srgbClr val="FF0000"/>
                </a:solidFill>
              </a:rPr>
              <a:t> image processing </a:t>
            </a:r>
            <a:r>
              <a:rPr lang="en-IN" sz="2300" dirty="0" smtClean="0"/>
              <a:t>is divided into two major areas </a:t>
            </a:r>
          </a:p>
          <a:p>
            <a:pPr algn="just">
              <a:buNone/>
            </a:pPr>
            <a:r>
              <a:rPr lang="en-IN" sz="2300" dirty="0" smtClean="0"/>
              <a:t>  • </a:t>
            </a:r>
            <a:r>
              <a:rPr lang="en-IN" sz="2300" b="1" dirty="0" smtClean="0"/>
              <a:t>Full-</a:t>
            </a:r>
            <a:r>
              <a:rPr lang="en-IN" sz="2300" b="1" dirty="0" err="1" smtClean="0"/>
              <a:t>color</a:t>
            </a:r>
            <a:r>
              <a:rPr lang="en-IN" sz="2300" b="1" dirty="0" smtClean="0"/>
              <a:t> processing </a:t>
            </a:r>
            <a:r>
              <a:rPr lang="en-IN" sz="2300" dirty="0" smtClean="0"/>
              <a:t>– images are acquired and processed in full </a:t>
            </a:r>
            <a:r>
              <a:rPr lang="en-IN" sz="2300" dirty="0" err="1" smtClean="0"/>
              <a:t>color</a:t>
            </a:r>
            <a:endParaRPr lang="en-IN" sz="2300" dirty="0" smtClean="0"/>
          </a:p>
          <a:p>
            <a:pPr algn="just">
              <a:buNone/>
            </a:pPr>
            <a:endParaRPr lang="en-IN" sz="2300" dirty="0" smtClean="0"/>
          </a:p>
          <a:p>
            <a:pPr algn="just">
              <a:buNone/>
            </a:pPr>
            <a:r>
              <a:rPr lang="en-IN" sz="2300" dirty="0" smtClean="0"/>
              <a:t>  • </a:t>
            </a:r>
            <a:r>
              <a:rPr lang="en-IN" sz="2300" b="1" dirty="0" smtClean="0"/>
              <a:t>Pseudo-</a:t>
            </a:r>
            <a:r>
              <a:rPr lang="en-IN" sz="2300" b="1" dirty="0" err="1" smtClean="0"/>
              <a:t>color</a:t>
            </a:r>
            <a:r>
              <a:rPr lang="en-IN" sz="2300" b="1" dirty="0" smtClean="0"/>
              <a:t> processing </a:t>
            </a:r>
            <a:r>
              <a:rPr lang="en-IN" sz="2300" dirty="0" smtClean="0"/>
              <a:t>– images are by nature </a:t>
            </a:r>
            <a:r>
              <a:rPr lang="en-IN" sz="2300" dirty="0" err="1" smtClean="0"/>
              <a:t>grayscale</a:t>
            </a:r>
            <a:r>
              <a:rPr lang="en-IN" sz="2300" dirty="0" smtClean="0"/>
              <a:t> and are converted to </a:t>
            </a:r>
            <a:r>
              <a:rPr lang="en-IN" sz="2300" dirty="0" err="1" smtClean="0"/>
              <a:t>color</a:t>
            </a:r>
            <a:r>
              <a:rPr lang="en-IN" sz="2300" dirty="0" smtClean="0"/>
              <a:t> images for visualization purposes</a:t>
            </a:r>
            <a:endParaRPr lang="en-IN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25470"/>
          </a:xfrm>
        </p:spPr>
        <p:txBody>
          <a:bodyPr/>
          <a:lstStyle/>
          <a:p>
            <a:r>
              <a:rPr lang="en-IN" dirty="0" err="1" smtClean="0"/>
              <a:t>Color</a:t>
            </a:r>
            <a:r>
              <a:rPr lang="en-IN" dirty="0" smtClean="0"/>
              <a:t> image processing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928670"/>
            <a:ext cx="7891495" cy="524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0" y="0"/>
            <a:ext cx="6909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Electromagnetic Spectrum    Visible Spectrum</a:t>
            </a:r>
            <a:endParaRPr lang="en-US" b="1" i="1" dirty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47662"/>
            <a:ext cx="9144032" cy="588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472518" cy="5019696"/>
          </a:xfrm>
        </p:spPr>
        <p:txBody>
          <a:bodyPr/>
          <a:lstStyle/>
          <a:p>
            <a:r>
              <a:rPr lang="en-IN" dirty="0" smtClean="0"/>
              <a:t>Objects that appear </a:t>
            </a:r>
            <a:r>
              <a:rPr lang="en-IN" dirty="0" smtClean="0">
                <a:solidFill>
                  <a:srgbClr val="FF0000"/>
                </a:solidFill>
              </a:rPr>
              <a:t>white</a:t>
            </a:r>
            <a:r>
              <a:rPr lang="en-IN" dirty="0" smtClean="0"/>
              <a:t> reflect a balanced amount of wavelengths within the visible spectrum</a:t>
            </a:r>
          </a:p>
          <a:p>
            <a:endParaRPr lang="en-IN" dirty="0" smtClean="0"/>
          </a:p>
          <a:p>
            <a:r>
              <a:rPr lang="en-IN" dirty="0" err="1" smtClean="0"/>
              <a:t>Inbalances</a:t>
            </a:r>
            <a:r>
              <a:rPr lang="en-IN" dirty="0" smtClean="0"/>
              <a:t> in the composition of light is perceived as </a:t>
            </a:r>
            <a:r>
              <a:rPr lang="en-IN" dirty="0" err="1" smtClean="0">
                <a:solidFill>
                  <a:srgbClr val="FF0000"/>
                </a:solidFill>
              </a:rPr>
              <a:t>color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Light without </a:t>
            </a:r>
            <a:r>
              <a:rPr lang="en-IN" dirty="0" err="1" smtClean="0"/>
              <a:t>color</a:t>
            </a:r>
            <a:r>
              <a:rPr lang="en-IN" dirty="0" smtClean="0"/>
              <a:t> is called </a:t>
            </a:r>
            <a:r>
              <a:rPr lang="en-IN" dirty="0" smtClean="0">
                <a:solidFill>
                  <a:srgbClr val="FF0000"/>
                </a:solidFill>
              </a:rPr>
              <a:t>achromatic</a:t>
            </a:r>
            <a:r>
              <a:rPr lang="en-IN" dirty="0" smtClean="0"/>
              <a:t> (void of </a:t>
            </a:r>
            <a:r>
              <a:rPr lang="en-IN" dirty="0" err="1" smtClean="0"/>
              <a:t>color</a:t>
            </a:r>
            <a:r>
              <a:rPr lang="en-IN" dirty="0" smtClean="0"/>
              <a:t>) and its only attribute is its intensity (amount)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is Light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colors</a:t>
            </a:r>
            <a:r>
              <a:rPr lang="en-IN" dirty="0" smtClean="0"/>
              <a:t> that are perceived by a viewer or a sensor are made up by light of different wavelengths</a:t>
            </a:r>
          </a:p>
          <a:p>
            <a:endParaRPr lang="en-IN" dirty="0" smtClean="0"/>
          </a:p>
          <a:p>
            <a:r>
              <a:rPr lang="en-IN" dirty="0" smtClean="0"/>
              <a:t>As light propagates through medias and is reflected off objects these different</a:t>
            </a:r>
          </a:p>
          <a:p>
            <a:endParaRPr lang="en-IN" dirty="0" smtClean="0"/>
          </a:p>
          <a:p>
            <a:r>
              <a:rPr lang="en-IN" dirty="0" smtClean="0"/>
              <a:t>Wavelengths are affected in different ways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is Light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221306"/>
          </a:xfrm>
        </p:spPr>
        <p:txBody>
          <a:bodyPr/>
          <a:lstStyle/>
          <a:p>
            <a:r>
              <a:rPr lang="en-IN" i="1" dirty="0" smtClean="0"/>
              <a:t>Chromatic light is described by three basic quantities</a:t>
            </a:r>
          </a:p>
          <a:p>
            <a:endParaRPr lang="en-IN" i="1" dirty="0" smtClean="0"/>
          </a:p>
          <a:p>
            <a:pPr>
              <a:buNone/>
            </a:pPr>
            <a:r>
              <a:rPr lang="en-IN" dirty="0" smtClean="0"/>
              <a:t>• </a:t>
            </a:r>
            <a:r>
              <a:rPr lang="en-IN" i="1" dirty="0" smtClean="0">
                <a:solidFill>
                  <a:srgbClr val="FF0000"/>
                </a:solidFill>
              </a:rPr>
              <a:t>Radiance</a:t>
            </a:r>
            <a:r>
              <a:rPr lang="en-IN" i="1" dirty="0" smtClean="0"/>
              <a:t>  - The total amount of energy that flows from the light source. Measured in Watts</a:t>
            </a:r>
          </a:p>
          <a:p>
            <a:pPr>
              <a:buNone/>
            </a:pPr>
            <a:endParaRPr lang="en-IN" i="1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• </a:t>
            </a:r>
            <a:r>
              <a:rPr lang="en-IN" i="1" dirty="0" smtClean="0">
                <a:solidFill>
                  <a:srgbClr val="FF0000"/>
                </a:solidFill>
              </a:rPr>
              <a:t>Luminance </a:t>
            </a:r>
            <a:r>
              <a:rPr lang="en-IN" i="1" dirty="0" smtClean="0"/>
              <a:t>- The amount of energy an observer perceives from the light source. Measured in lumens</a:t>
            </a:r>
          </a:p>
          <a:p>
            <a:pPr>
              <a:buNone/>
            </a:pPr>
            <a:endParaRPr lang="en-IN" i="1" dirty="0" smtClean="0"/>
          </a:p>
          <a:p>
            <a:pPr>
              <a:buNone/>
            </a:pPr>
            <a:r>
              <a:rPr lang="en-IN" dirty="0" smtClean="0"/>
              <a:t>• </a:t>
            </a:r>
            <a:r>
              <a:rPr lang="en-IN" i="1" dirty="0" smtClean="0">
                <a:solidFill>
                  <a:srgbClr val="FF0000"/>
                </a:solidFill>
              </a:rPr>
              <a:t>Brightness</a:t>
            </a:r>
            <a:r>
              <a:rPr lang="en-IN" i="1" dirty="0" smtClean="0"/>
              <a:t> - The (chromatic) intensity of the light from the light source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Chromatic light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8108"/>
            <a:ext cx="9144032" cy="579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43999" cy="579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642918"/>
            <a:ext cx="8501122" cy="4525962"/>
          </a:xfrm>
        </p:spPr>
        <p:txBody>
          <a:bodyPr/>
          <a:lstStyle/>
          <a:p>
            <a:r>
              <a:rPr lang="en-IN" sz="2400" dirty="0" smtClean="0"/>
              <a:t>A </a:t>
            </a:r>
            <a:r>
              <a:rPr lang="en-IN" sz="2400" b="1" dirty="0" smtClean="0"/>
              <a:t>primary </a:t>
            </a:r>
            <a:r>
              <a:rPr lang="en-IN" sz="2400" b="1" dirty="0" err="1" smtClean="0"/>
              <a:t>color</a:t>
            </a:r>
            <a:r>
              <a:rPr lang="en-IN" sz="2400" b="1" dirty="0" smtClean="0"/>
              <a:t> of light </a:t>
            </a:r>
            <a:r>
              <a:rPr lang="en-IN" sz="2400" dirty="0" smtClean="0"/>
              <a:t>is defined by the lights frequency</a:t>
            </a:r>
          </a:p>
          <a:p>
            <a:r>
              <a:rPr lang="en-IN" sz="2400" dirty="0" smtClean="0"/>
              <a:t>A </a:t>
            </a:r>
            <a:r>
              <a:rPr lang="en-IN" sz="2400" b="1" dirty="0" smtClean="0"/>
              <a:t>primary </a:t>
            </a:r>
            <a:r>
              <a:rPr lang="en-IN" sz="2400" b="1" dirty="0" err="1" smtClean="0"/>
              <a:t>color</a:t>
            </a:r>
            <a:r>
              <a:rPr lang="en-IN" sz="2400" b="1" dirty="0" smtClean="0"/>
              <a:t> of pigment </a:t>
            </a:r>
            <a:r>
              <a:rPr lang="en-IN" sz="2400" dirty="0" smtClean="0"/>
              <a:t>is defined as one that absorbs one primary </a:t>
            </a:r>
            <a:r>
              <a:rPr lang="en-IN" sz="2400" dirty="0" err="1" smtClean="0"/>
              <a:t>color</a:t>
            </a:r>
            <a:r>
              <a:rPr lang="en-IN" sz="2400" dirty="0" smtClean="0"/>
              <a:t> of light and reflects the other two</a:t>
            </a:r>
          </a:p>
          <a:p>
            <a:r>
              <a:rPr lang="en-IN" sz="2400" dirty="0" smtClean="0"/>
              <a:t>Primary </a:t>
            </a:r>
            <a:r>
              <a:rPr lang="en-IN" sz="2400" dirty="0" err="1" smtClean="0"/>
              <a:t>colors</a:t>
            </a:r>
            <a:r>
              <a:rPr lang="en-IN" sz="2400" dirty="0" smtClean="0"/>
              <a:t> of light constitute the  secondary </a:t>
            </a:r>
            <a:r>
              <a:rPr lang="en-IN" sz="2400" dirty="0" err="1" smtClean="0"/>
              <a:t>colors</a:t>
            </a:r>
            <a:r>
              <a:rPr lang="en-IN" sz="2400" dirty="0" smtClean="0"/>
              <a:t> of pigment and vice versa</a:t>
            </a:r>
          </a:p>
          <a:p>
            <a:r>
              <a:rPr lang="en-IN" sz="2400" dirty="0" smtClean="0"/>
              <a:t>Primary </a:t>
            </a:r>
            <a:r>
              <a:rPr lang="en-IN" sz="2400" dirty="0" err="1" smtClean="0"/>
              <a:t>colors</a:t>
            </a:r>
            <a:r>
              <a:rPr lang="en-IN" sz="2400" dirty="0" smtClean="0"/>
              <a:t> can be added to produce the secondary </a:t>
            </a:r>
            <a:r>
              <a:rPr lang="en-IN" sz="2400" dirty="0" err="1" smtClean="0"/>
              <a:t>colors</a:t>
            </a:r>
            <a:endParaRPr lang="en-IN" sz="2400" dirty="0" smtClean="0"/>
          </a:p>
          <a:p>
            <a:r>
              <a:rPr lang="en-IN" sz="2400" b="1" dirty="0" smtClean="0"/>
              <a:t>magenta = red + blue   </a:t>
            </a:r>
          </a:p>
          <a:p>
            <a:r>
              <a:rPr lang="en-IN" sz="2400" b="1" dirty="0" smtClean="0"/>
              <a:t> cyan = green + blue</a:t>
            </a:r>
          </a:p>
          <a:p>
            <a:r>
              <a:rPr lang="en-IN" sz="2400" b="1" dirty="0" smtClean="0"/>
              <a:t>yellow = red + green</a:t>
            </a:r>
          </a:p>
          <a:p>
            <a:endParaRPr lang="en-IN" sz="2400" dirty="0" smtClean="0"/>
          </a:p>
          <a:p>
            <a:r>
              <a:rPr lang="en-IN" sz="2400" dirty="0" smtClean="0"/>
              <a:t>Combining a primary with a complementary secondary </a:t>
            </a:r>
            <a:r>
              <a:rPr lang="en-IN" sz="2400" dirty="0" err="1" smtClean="0"/>
              <a:t>color</a:t>
            </a:r>
            <a:r>
              <a:rPr lang="en-IN" sz="2400" dirty="0" smtClean="0"/>
              <a:t> produces white</a:t>
            </a:r>
          </a:p>
          <a:p>
            <a:r>
              <a:rPr lang="en-IN" sz="2400" dirty="0" smtClean="0"/>
              <a:t>               			 magenta + green = white</a:t>
            </a:r>
          </a:p>
          <a:p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Primary &amp; Secondary </a:t>
            </a:r>
            <a:r>
              <a:rPr lang="en-IN" dirty="0" err="1" smtClean="0"/>
              <a:t>colors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80995"/>
            <a:ext cx="9163353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4649802"/>
          </a:xfrm>
        </p:spPr>
        <p:txBody>
          <a:bodyPr/>
          <a:lstStyle/>
          <a:p>
            <a:r>
              <a:rPr lang="en-IN" sz="2400" b="1" dirty="0" smtClean="0"/>
              <a:t>Hue</a:t>
            </a:r>
          </a:p>
          <a:p>
            <a:r>
              <a:rPr lang="en-IN" sz="2400" dirty="0" smtClean="0"/>
              <a:t>The dominant wavelength or </a:t>
            </a:r>
            <a:r>
              <a:rPr lang="en-IN" sz="2400" dirty="0" err="1" smtClean="0"/>
              <a:t>color</a:t>
            </a:r>
            <a:r>
              <a:rPr lang="en-IN" sz="2400" dirty="0" smtClean="0"/>
              <a:t> of light as perceived by the receiver . “This ball is red”</a:t>
            </a:r>
          </a:p>
          <a:p>
            <a:endParaRPr lang="en-IN" sz="2400" dirty="0" smtClean="0"/>
          </a:p>
          <a:p>
            <a:r>
              <a:rPr lang="en-IN" sz="2400" b="1" dirty="0" smtClean="0"/>
              <a:t>Saturation</a:t>
            </a:r>
          </a:p>
          <a:p>
            <a:r>
              <a:rPr lang="en-IN" sz="2400" dirty="0" smtClean="0"/>
              <a:t>The relative purity of the light (the amount of white </a:t>
            </a:r>
            <a:r>
              <a:rPr lang="en-IN" sz="2400" dirty="0" err="1" smtClean="0"/>
              <a:t>vs</a:t>
            </a:r>
            <a:r>
              <a:rPr lang="en-IN" sz="2400" dirty="0" smtClean="0"/>
              <a:t> pigment </a:t>
            </a:r>
            <a:r>
              <a:rPr lang="en-IN" sz="2400" dirty="0" err="1" smtClean="0"/>
              <a:t>color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The pure spectrum </a:t>
            </a:r>
            <a:r>
              <a:rPr lang="en-IN" sz="2400" dirty="0" err="1" smtClean="0"/>
              <a:t>colors</a:t>
            </a:r>
            <a:r>
              <a:rPr lang="en-IN" sz="2400" dirty="0" smtClean="0"/>
              <a:t> are fully saturated</a:t>
            </a:r>
          </a:p>
          <a:p>
            <a:endParaRPr lang="en-IN" sz="2400" dirty="0" smtClean="0"/>
          </a:p>
          <a:p>
            <a:r>
              <a:rPr lang="en-IN" sz="2400" b="1" dirty="0" smtClean="0"/>
              <a:t>Brightness</a:t>
            </a:r>
          </a:p>
          <a:p>
            <a:r>
              <a:rPr lang="en-IN" sz="2400" dirty="0" smtClean="0"/>
              <a:t>The (chromatic) intensity of the light from the light source</a:t>
            </a:r>
          </a:p>
          <a:p>
            <a:r>
              <a:rPr lang="en-IN" sz="2400" dirty="0" smtClean="0"/>
              <a:t>Hue and saturation together are called chromaticity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8952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IN" i="1" dirty="0" smtClean="0"/>
              <a:t>Three characteristics are used to distinguish one </a:t>
            </a:r>
            <a:r>
              <a:rPr lang="en-IN" i="1" dirty="0" err="1" smtClean="0"/>
              <a:t>color</a:t>
            </a:r>
            <a:r>
              <a:rPr lang="en-IN" i="1" dirty="0" smtClean="0"/>
              <a:t> from another</a:t>
            </a:r>
            <a:br>
              <a:rPr lang="en-IN" i="1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2"/>
          </a:xfrm>
        </p:spPr>
        <p:txBody>
          <a:bodyPr/>
          <a:lstStyle/>
          <a:p>
            <a:r>
              <a:rPr lang="en-IN" dirty="0" smtClean="0"/>
              <a:t> Intensity</a:t>
            </a:r>
          </a:p>
          <a:p>
            <a:pPr>
              <a:buNone/>
            </a:pPr>
            <a:r>
              <a:rPr lang="en-IN" dirty="0" smtClean="0"/>
              <a:t> – Sum of the spectrum</a:t>
            </a:r>
          </a:p>
          <a:p>
            <a:pPr>
              <a:buNone/>
            </a:pPr>
            <a:r>
              <a:rPr lang="en-IN" dirty="0" smtClean="0"/>
              <a:t> – Energy under the spectrum</a:t>
            </a:r>
          </a:p>
          <a:p>
            <a:r>
              <a:rPr lang="en-IN" dirty="0" smtClean="0"/>
              <a:t> Hue </a:t>
            </a:r>
          </a:p>
          <a:p>
            <a:pPr>
              <a:buNone/>
            </a:pPr>
            <a:r>
              <a:rPr lang="en-IN" dirty="0" smtClean="0"/>
              <a:t>– Mean wavelength of the spectrum </a:t>
            </a:r>
          </a:p>
          <a:p>
            <a:pPr>
              <a:buNone/>
            </a:pPr>
            <a:r>
              <a:rPr lang="en-IN" dirty="0" smtClean="0"/>
              <a:t>– What wavelength sensation is dominant? </a:t>
            </a:r>
          </a:p>
          <a:p>
            <a:r>
              <a:rPr lang="en-IN" dirty="0" smtClean="0"/>
              <a:t> Saturation</a:t>
            </a:r>
          </a:p>
          <a:p>
            <a:pPr>
              <a:buNone/>
            </a:pPr>
            <a:r>
              <a:rPr lang="en-IN" dirty="0" smtClean="0"/>
              <a:t> – Standard deviation of the spectrum</a:t>
            </a:r>
          </a:p>
          <a:p>
            <a:pPr>
              <a:buNone/>
            </a:pPr>
            <a:r>
              <a:rPr lang="en-IN" dirty="0" smtClean="0"/>
              <a:t> – How much achromatic/gray component? </a:t>
            </a:r>
          </a:p>
          <a:p>
            <a:r>
              <a:rPr lang="en-IN" dirty="0" smtClean="0"/>
              <a:t>Chrominance – Hue and saturation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are the perceived properties of </a:t>
            </a:r>
            <a:r>
              <a:rPr lang="en-IN" dirty="0" err="1" smtClean="0"/>
              <a:t>color</a:t>
            </a:r>
            <a:r>
              <a:rPr lang="en-IN" dirty="0" smtClean="0"/>
              <a:t>?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Electromagnetic Spectrum</a:t>
            </a:r>
            <a:endParaRPr lang="en-IN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57188" y="1214438"/>
            <a:ext cx="8715375" cy="5286375"/>
          </a:xfrm>
        </p:spPr>
        <p:txBody>
          <a:bodyPr/>
          <a:lstStyle/>
          <a:p>
            <a:r>
              <a:rPr lang="en-US" sz="2600" dirty="0" smtClean="0"/>
              <a:t>Electromagnetic waves can be visualized as sine waves with wave length.</a:t>
            </a:r>
          </a:p>
          <a:p>
            <a:endParaRPr lang="en-US" sz="2600" dirty="0" smtClean="0"/>
          </a:p>
          <a:p>
            <a:r>
              <a:rPr lang="en-US" sz="2600" dirty="0" smtClean="0"/>
              <a:t>It can be a stream of </a:t>
            </a:r>
            <a:r>
              <a:rPr lang="en-US" sz="2600" dirty="0" err="1" smtClean="0"/>
              <a:t>massless</a:t>
            </a:r>
            <a:r>
              <a:rPr lang="en-US" sz="2600" dirty="0" smtClean="0"/>
              <a:t> articles , each travelling in a wave like pattern and moving at the speed of light.</a:t>
            </a:r>
          </a:p>
          <a:p>
            <a:endParaRPr lang="en-US" sz="2600" dirty="0" smtClean="0"/>
          </a:p>
          <a:p>
            <a:r>
              <a:rPr lang="en-US" sz="2600" dirty="0" smtClean="0"/>
              <a:t>Each </a:t>
            </a:r>
            <a:r>
              <a:rPr lang="en-US" sz="2600" dirty="0" err="1" smtClean="0"/>
              <a:t>massless</a:t>
            </a:r>
            <a:r>
              <a:rPr lang="en-US" sz="2600" dirty="0" smtClean="0"/>
              <a:t> particle contain certain amount of energy.</a:t>
            </a:r>
          </a:p>
          <a:p>
            <a:endParaRPr lang="en-US" sz="2600" dirty="0" smtClean="0"/>
          </a:p>
          <a:p>
            <a:r>
              <a:rPr lang="en-US" sz="2600" dirty="0" smtClean="0"/>
              <a:t>Each amount of energy is called a </a:t>
            </a:r>
            <a:r>
              <a:rPr lang="en-US" sz="2600" b="1" dirty="0" smtClean="0"/>
              <a:t>photon.</a:t>
            </a:r>
          </a:p>
          <a:p>
            <a:endParaRPr lang="en-US" sz="2600" b="1" dirty="0" smtClean="0"/>
          </a:p>
          <a:p>
            <a:r>
              <a:rPr lang="en-US" sz="2600" dirty="0" smtClean="0"/>
              <a:t>Energy is proportional to the frequency.</a:t>
            </a:r>
          </a:p>
          <a:p>
            <a:endParaRPr lang="en-US" sz="2600" dirty="0" smtClean="0"/>
          </a:p>
          <a:p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24"/>
            <a:ext cx="9144032" cy="606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Color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Color model, color space, color system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Specify colors in a standard way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coordinate system </a:t>
            </a:r>
            <a:r>
              <a:rPr lang="en-US" altLang="zh-TW" dirty="0"/>
              <a:t>that each color is represented by a single point</a:t>
            </a:r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RGB model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CYM model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CYMK model</a:t>
            </a:r>
          </a:p>
          <a:p>
            <a:pPr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HSI </a:t>
            </a:r>
            <a:r>
              <a:rPr lang="en-US" altLang="zh-TW" dirty="0"/>
              <a:t>model</a:t>
            </a:r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>
            <a:off x="3214678" y="3357562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929058" y="3429000"/>
            <a:ext cx="3451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Suitable for hardware or</a:t>
            </a:r>
          </a:p>
          <a:p>
            <a:r>
              <a:rPr lang="en-US" altLang="zh-TW" dirty="0"/>
              <a:t>applications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643306" y="5000636"/>
            <a:ext cx="4322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/>
              <a:t>- match the human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785794"/>
            <a:ext cx="8643998" cy="5221306"/>
          </a:xfrm>
        </p:spPr>
        <p:txBody>
          <a:bodyPr/>
          <a:lstStyle/>
          <a:p>
            <a:r>
              <a:rPr lang="en-IN" sz="2400" dirty="0" smtClean="0"/>
              <a:t>Purpose of a </a:t>
            </a:r>
            <a:r>
              <a:rPr lang="en-IN" sz="2400" dirty="0" err="1" smtClean="0"/>
              <a:t>color</a:t>
            </a:r>
            <a:r>
              <a:rPr lang="en-IN" sz="2400" dirty="0" smtClean="0"/>
              <a:t> model is to provide a standardized way to specify </a:t>
            </a:r>
            <a:r>
              <a:rPr lang="en-IN" sz="2400" dirty="0" err="1" smtClean="0"/>
              <a:t>colors</a:t>
            </a:r>
            <a:endParaRPr lang="en-IN" sz="2400" dirty="0" smtClean="0"/>
          </a:p>
          <a:p>
            <a:r>
              <a:rPr lang="en-IN" sz="2400" dirty="0" err="1" smtClean="0"/>
              <a:t>Color</a:t>
            </a:r>
            <a:r>
              <a:rPr lang="en-IN" sz="2400" dirty="0" smtClean="0"/>
              <a:t> models specify a coordinate system and a subspace within that system</a:t>
            </a:r>
          </a:p>
          <a:p>
            <a:r>
              <a:rPr lang="en-IN" sz="2400" dirty="0" smtClean="0"/>
              <a:t>where each </a:t>
            </a:r>
            <a:r>
              <a:rPr lang="en-IN" sz="2400" dirty="0" err="1" smtClean="0"/>
              <a:t>color</a:t>
            </a:r>
            <a:r>
              <a:rPr lang="en-IN" sz="2400" dirty="0" smtClean="0"/>
              <a:t> is represented by a single point</a:t>
            </a:r>
          </a:p>
          <a:p>
            <a:endParaRPr lang="en-IN" sz="2400" dirty="0" smtClean="0"/>
          </a:p>
          <a:p>
            <a:r>
              <a:rPr lang="en-IN" sz="2400" dirty="0" smtClean="0"/>
              <a:t>Most </a:t>
            </a:r>
            <a:r>
              <a:rPr lang="en-IN" sz="2400" dirty="0" err="1" smtClean="0"/>
              <a:t>color</a:t>
            </a:r>
            <a:r>
              <a:rPr lang="en-IN" sz="2400" dirty="0" smtClean="0"/>
              <a:t> models are either oriented towards hardware</a:t>
            </a:r>
          </a:p>
          <a:p>
            <a:r>
              <a:rPr lang="en-IN" sz="2400" dirty="0" smtClean="0"/>
              <a:t>RGB (</a:t>
            </a:r>
            <a:r>
              <a:rPr lang="en-IN" sz="2400" dirty="0" err="1" smtClean="0"/>
              <a:t>color</a:t>
            </a:r>
            <a:r>
              <a:rPr lang="en-IN" sz="2400" dirty="0" smtClean="0"/>
              <a:t> monitors)  • CMY / CMYK (</a:t>
            </a:r>
            <a:r>
              <a:rPr lang="en-IN" sz="2400" dirty="0" err="1" smtClean="0"/>
              <a:t>color</a:t>
            </a:r>
            <a:r>
              <a:rPr lang="en-IN" sz="2400" dirty="0" smtClean="0"/>
              <a:t> printing)</a:t>
            </a:r>
          </a:p>
          <a:p>
            <a:endParaRPr lang="en-IN" sz="2400" dirty="0" smtClean="0"/>
          </a:p>
          <a:p>
            <a:r>
              <a:rPr lang="en-IN" sz="2400" dirty="0" smtClean="0"/>
              <a:t>or towards applications where </a:t>
            </a:r>
            <a:r>
              <a:rPr lang="en-IN" sz="2400" dirty="0" err="1" smtClean="0"/>
              <a:t>color</a:t>
            </a:r>
            <a:r>
              <a:rPr lang="en-IN" sz="2400" dirty="0" smtClean="0"/>
              <a:t> manipulation is a goal</a:t>
            </a:r>
          </a:p>
          <a:p>
            <a:r>
              <a:rPr lang="en-IN" sz="2400" dirty="0" smtClean="0"/>
              <a:t>HSI (models human </a:t>
            </a:r>
            <a:r>
              <a:rPr lang="en-IN" sz="2400" dirty="0" err="1" smtClean="0"/>
              <a:t>color</a:t>
            </a:r>
            <a:r>
              <a:rPr lang="en-IN" sz="2400" dirty="0" smtClean="0"/>
              <a:t> perception)</a:t>
            </a:r>
          </a:p>
          <a:p>
            <a:r>
              <a:rPr lang="en-IN" sz="2400" dirty="0" smtClean="0"/>
              <a:t>L*a*b* (uniform </a:t>
            </a:r>
            <a:r>
              <a:rPr lang="en-IN" sz="2400" dirty="0" err="1" smtClean="0"/>
              <a:t>color</a:t>
            </a:r>
            <a:r>
              <a:rPr lang="en-IN" sz="2400" dirty="0" smtClean="0"/>
              <a:t> specification)</a:t>
            </a:r>
          </a:p>
          <a:p>
            <a:r>
              <a:rPr lang="en-IN" sz="2400" dirty="0" smtClean="0"/>
              <a:t>YUV (</a:t>
            </a:r>
            <a:r>
              <a:rPr lang="en-IN" sz="2400" dirty="0" err="1" smtClean="0"/>
              <a:t>color</a:t>
            </a:r>
            <a:r>
              <a:rPr lang="en-IN" sz="2400" dirty="0" smtClean="0"/>
              <a:t> compression in video coding)</a:t>
            </a:r>
          </a:p>
          <a:p>
            <a:r>
              <a:rPr lang="en-IN" sz="2400" dirty="0" smtClean="0"/>
              <a:t> </a:t>
            </a:r>
            <a:r>
              <a:rPr lang="en-IN" sz="2400" dirty="0" err="1" smtClean="0"/>
              <a:t>YCbCr</a:t>
            </a:r>
            <a:r>
              <a:rPr lang="en-IN" sz="2400" dirty="0" smtClean="0"/>
              <a:t> (- “ -)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Color</a:t>
            </a:r>
            <a:r>
              <a:rPr lang="en-IN" dirty="0" smtClean="0"/>
              <a:t> models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RGB color model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 l="38087"/>
          <a:stretch>
            <a:fillRect/>
          </a:stretch>
        </p:blipFill>
        <p:spPr bwMode="auto">
          <a:xfrm>
            <a:off x="1752600" y="1412875"/>
            <a:ext cx="5788025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err="1" smtClean="0"/>
              <a:t>Colors</a:t>
            </a:r>
            <a:r>
              <a:rPr lang="en-IN" sz="2400" dirty="0" smtClean="0"/>
              <a:t> are specified in terms of their primary spectral components</a:t>
            </a:r>
          </a:p>
          <a:p>
            <a:endParaRPr lang="en-IN" sz="2400" dirty="0" smtClean="0"/>
          </a:p>
          <a:p>
            <a:r>
              <a:rPr lang="en-IN" sz="2400" dirty="0" smtClean="0"/>
              <a:t>The model is a </a:t>
            </a:r>
            <a:r>
              <a:rPr lang="en-IN" sz="2400" dirty="0" err="1" smtClean="0"/>
              <a:t>cartesian</a:t>
            </a:r>
            <a:r>
              <a:rPr lang="en-IN" sz="2400" dirty="0" smtClean="0"/>
              <a:t> coordinate system, </a:t>
            </a:r>
            <a:r>
              <a:rPr lang="en-IN" sz="2400" dirty="0" err="1" smtClean="0"/>
              <a:t>grayscale</a:t>
            </a:r>
            <a:r>
              <a:rPr lang="en-IN" sz="2400" dirty="0" smtClean="0"/>
              <a:t> values lie along a diagonal line from black to white and the </a:t>
            </a:r>
            <a:r>
              <a:rPr lang="en-IN" sz="2400" dirty="0" err="1" smtClean="0"/>
              <a:t>color</a:t>
            </a:r>
            <a:r>
              <a:rPr lang="en-IN" sz="2400" dirty="0" smtClean="0"/>
              <a:t> range is defined by a cube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Colors</a:t>
            </a:r>
            <a:r>
              <a:rPr lang="en-IN" sz="2400" dirty="0" smtClean="0"/>
              <a:t> are specified as vectors from origin to the </a:t>
            </a:r>
            <a:r>
              <a:rPr lang="en-IN" sz="2400" dirty="0" err="1" smtClean="0"/>
              <a:t>color</a:t>
            </a:r>
            <a:r>
              <a:rPr lang="en-IN" sz="2400" dirty="0" smtClean="0"/>
              <a:t> coordinates</a:t>
            </a:r>
          </a:p>
          <a:p>
            <a:endParaRPr lang="en-IN" sz="2400" dirty="0" smtClean="0"/>
          </a:p>
          <a:p>
            <a:r>
              <a:rPr lang="en-IN" sz="2400" dirty="0" smtClean="0"/>
              <a:t>All </a:t>
            </a:r>
            <a:r>
              <a:rPr lang="en-IN" sz="2400" dirty="0" err="1" smtClean="0"/>
              <a:t>color</a:t>
            </a:r>
            <a:r>
              <a:rPr lang="en-IN" sz="2400" dirty="0" smtClean="0"/>
              <a:t> values are assumed to be in the interval [0,1]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 Model</a:t>
            </a:r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Pixel depth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345487" cy="45339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Pixel depth: </a:t>
            </a:r>
            <a:r>
              <a:rPr lang="en-US" altLang="zh-TW" dirty="0"/>
              <a:t>the number of </a:t>
            </a:r>
            <a:r>
              <a:rPr lang="en-US" altLang="zh-TW" dirty="0">
                <a:solidFill>
                  <a:srgbClr val="FF0000"/>
                </a:solidFill>
              </a:rPr>
              <a:t>bits </a:t>
            </a:r>
            <a:r>
              <a:rPr lang="en-US" altLang="zh-TW" dirty="0"/>
              <a:t>used to represent each pixel in RGB space</a:t>
            </a:r>
            <a:endParaRPr lang="en-US" altLang="zh-TW" dirty="0">
              <a:solidFill>
                <a:schemeClr val="hlink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Full-color</a:t>
            </a:r>
            <a:r>
              <a:rPr lang="en-US" altLang="zh-TW" dirty="0"/>
              <a:t> image: 24-bit RGB color image</a:t>
            </a:r>
          </a:p>
          <a:p>
            <a:pPr lvl="1"/>
            <a:r>
              <a:rPr lang="en-US" altLang="zh-TW" dirty="0"/>
              <a:t>(R, G, B) = (8 bits, 8 bits, 8 bits)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 l="31418" r="30544" b="15154"/>
          <a:stretch>
            <a:fillRect/>
          </a:stretch>
        </p:blipFill>
        <p:spPr bwMode="auto">
          <a:xfrm>
            <a:off x="4659313" y="3968750"/>
            <a:ext cx="289560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 l="38087"/>
          <a:stretch>
            <a:fillRect/>
          </a:stretch>
        </p:blipFill>
        <p:spPr bwMode="auto">
          <a:xfrm>
            <a:off x="1001713" y="3805238"/>
            <a:ext cx="3121025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CMY model (+Black = CMYK)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CMY</a:t>
            </a:r>
            <a:r>
              <a:rPr lang="en-US" altLang="zh-TW" dirty="0"/>
              <a:t>: secondary colors of light, or primary colors of pigments</a:t>
            </a:r>
          </a:p>
          <a:p>
            <a:r>
              <a:rPr lang="en-US" altLang="zh-TW" dirty="0"/>
              <a:t>Used to generate hardcopy output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33400" y="4191000"/>
          <a:ext cx="3124200" cy="2133600"/>
        </p:xfrm>
        <a:graphic>
          <a:graphicData uri="http://schemas.openxmlformats.org/presentationml/2006/ole">
            <p:oleObj spid="_x0000_s96258" name="Equation" r:id="rId3" imgW="1041120" imgH="711000" progId="Equation.3">
              <p:embed/>
            </p:oleObj>
          </a:graphicData>
        </a:graphic>
      </p:graphicFrame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/>
          <a:srcRect l="22136" r="22136" b="61971"/>
          <a:stretch>
            <a:fillRect/>
          </a:stretch>
        </p:blipFill>
        <p:spPr bwMode="auto">
          <a:xfrm>
            <a:off x="4038600" y="3657600"/>
            <a:ext cx="46751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80978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HSI color model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Will you describe a color using its R, G, B components?</a:t>
            </a:r>
          </a:p>
          <a:p>
            <a:r>
              <a:rPr lang="en-US" altLang="zh-TW" dirty="0"/>
              <a:t>Human describe a color by its hue, saturation, and brightness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Hue 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chemeClr val="hlink"/>
                </a:solidFill>
              </a:rPr>
              <a:t>      </a:t>
            </a:r>
            <a:r>
              <a:rPr lang="en-US" altLang="zh-TW" dirty="0" smtClean="0"/>
              <a:t>: </a:t>
            </a:r>
            <a:r>
              <a:rPr lang="en-US" altLang="zh-TW" dirty="0"/>
              <a:t>color attribute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Saturation</a:t>
            </a:r>
            <a:r>
              <a:rPr lang="en-US" altLang="zh-TW" dirty="0"/>
              <a:t>: purity of color (white-&gt;0, primary color-&gt;1)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Brightness</a:t>
            </a:r>
            <a:r>
              <a:rPr lang="en-US" altLang="zh-TW" dirty="0"/>
              <a:t>: achromatic notion of </a:t>
            </a:r>
            <a:r>
              <a:rPr lang="en-US" altLang="zh-TW" dirty="0">
                <a:solidFill>
                  <a:srgbClr val="FF0000"/>
                </a:solidFill>
              </a:rPr>
              <a:t>intensity</a:t>
            </a:r>
          </a:p>
          <a:p>
            <a:endParaRPr lang="en-US" altLang="zh-TW" sz="2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/>
          <p:cNvSpPr>
            <a:spLocks noGrp="1"/>
          </p:cNvSpPr>
          <p:nvPr>
            <p:ph idx="1"/>
          </p:nvPr>
        </p:nvSpPr>
        <p:spPr>
          <a:xfrm>
            <a:off x="428625" y="428625"/>
            <a:ext cx="8501063" cy="4525963"/>
          </a:xfrm>
        </p:spPr>
        <p:txBody>
          <a:bodyPr/>
          <a:lstStyle/>
          <a:p>
            <a:r>
              <a:rPr lang="en-US" sz="2800" dirty="0" smtClean="0"/>
              <a:t>Higher frequency (shorter wave length) electromagnetic phenomena carry more energy per photon</a:t>
            </a:r>
          </a:p>
          <a:p>
            <a:endParaRPr lang="en-US" dirty="0" smtClean="0"/>
          </a:p>
          <a:p>
            <a:r>
              <a:rPr lang="en-US" sz="2800" dirty="0" smtClean="0"/>
              <a:t>Radio waves have photons with low energies.</a:t>
            </a:r>
          </a:p>
          <a:p>
            <a:endParaRPr lang="en-US" sz="2800" dirty="0" smtClean="0"/>
          </a:p>
          <a:p>
            <a:r>
              <a:rPr lang="en-US" sz="2800" dirty="0" smtClean="0"/>
              <a:t>Microwave has more energy than radio waves.</a:t>
            </a:r>
          </a:p>
          <a:p>
            <a:endParaRPr lang="en-US" sz="2800" dirty="0" smtClean="0"/>
          </a:p>
          <a:p>
            <a:r>
              <a:rPr lang="en-US" sz="2800" dirty="0" smtClean="0"/>
              <a:t>Then ultraviolet, </a:t>
            </a:r>
            <a:r>
              <a:rPr lang="en-US" sz="2800" dirty="0" err="1" smtClean="0"/>
              <a:t>Xrays</a:t>
            </a:r>
            <a:r>
              <a:rPr lang="en-US" sz="2800" dirty="0" smtClean="0"/>
              <a:t> and Gamma rays, the most energetic rays.</a:t>
            </a:r>
          </a:p>
          <a:p>
            <a:endParaRPr lang="en-US" sz="2800" dirty="0" smtClean="0"/>
          </a:p>
          <a:p>
            <a:r>
              <a:rPr lang="en-US" sz="2800" dirty="0" smtClean="0"/>
              <a:t>Gamma rays are so dangerous to human beings and living organisms.</a:t>
            </a:r>
            <a:endParaRPr lang="en-IN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HSI color model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31238" cy="5040313"/>
          </a:xfrm>
        </p:spPr>
        <p:txBody>
          <a:bodyPr/>
          <a:lstStyle/>
          <a:p>
            <a:r>
              <a:rPr lang="en-US" altLang="zh-TW"/>
              <a:t>RGB -&gt; HSI model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 l="7185" r="7468" b="19777"/>
          <a:stretch>
            <a:fillRect/>
          </a:stretch>
        </p:blipFill>
        <p:spPr bwMode="auto">
          <a:xfrm>
            <a:off x="228600" y="2565400"/>
            <a:ext cx="822960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295400" y="2751138"/>
            <a:ext cx="838200" cy="15240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0" y="2446338"/>
            <a:ext cx="1360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Intensity</a:t>
            </a:r>
          </a:p>
          <a:p>
            <a:pPr algn="ctr"/>
            <a:r>
              <a:rPr lang="en-US" altLang="zh-TW">
                <a:solidFill>
                  <a:schemeClr val="hlink"/>
                </a:solidFill>
              </a:rPr>
              <a:t>line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>
            <a:off x="5334000" y="4122738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962400" y="3284538"/>
            <a:ext cx="152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saturation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6296025" y="6223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6376988" y="2827338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5153025" y="4046538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 flipV="1">
            <a:off x="5105400" y="3741738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5943600" y="2446338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638800" y="1684338"/>
            <a:ext cx="3121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Colors on this triangle</a:t>
            </a:r>
          </a:p>
          <a:p>
            <a:r>
              <a:rPr lang="en-US" altLang="zh-TW">
                <a:solidFill>
                  <a:schemeClr val="hlink"/>
                </a:solidFill>
              </a:rPr>
              <a:t>Have the same hue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49"/>
            <a:ext cx="9144032" cy="684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172" y="27561"/>
            <a:ext cx="8861984" cy="583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572"/>
            <a:ext cx="9144000" cy="653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7" y="100031"/>
            <a:ext cx="9001187" cy="604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24"/>
            <a:ext cx="9144000" cy="639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80995"/>
            <a:ext cx="9163353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44000" cy="577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79875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endParaRPr lang="en-IN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spect="1" noChangeArrowheads="1"/>
          </p:cNvPicPr>
          <p:nvPr/>
        </p:nvPicPr>
        <p:blipFill>
          <a:blip r:embed="rId2"/>
          <a:srcRect l="19153"/>
          <a:stretch>
            <a:fillRect/>
          </a:stretch>
        </p:blipFill>
        <p:spPr bwMode="auto">
          <a:xfrm>
            <a:off x="533400" y="609600"/>
            <a:ext cx="55181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0" y="0"/>
            <a:ext cx="235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  <a:latin typeface="Arial" charset="0"/>
                <a:cs typeface="Arial" charset="0"/>
              </a:rPr>
              <a:t>Image Sensors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6629400" y="1371600"/>
            <a:ext cx="181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Single sensor</a:t>
            </a:r>
            <a:endParaRPr lang="th-TH"/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6629400" y="2514600"/>
            <a:ext cx="159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Line sensor</a:t>
            </a:r>
            <a:endParaRPr lang="th-TH"/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6629400" y="4572000"/>
            <a:ext cx="175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Array sensor</a:t>
            </a:r>
            <a:endParaRPr lang="th-TH"/>
          </a:p>
        </p:txBody>
      </p: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Images are generated by the combination of an illumination source and the reflection or absorption of energy from that source  by the elements of the scene being imaged.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Illumination may originate from a source of electromagnetic energy such as radar, infra red or  x-ray.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ppt/theme/themeOverride2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ppt/theme/themeOverride3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ppt/theme/themeOverride4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2486</TotalTime>
  <Words>2448</Words>
  <Application>Microsoft PowerPoint</Application>
  <PresentationFormat>On-screen Show (4:3)</PresentationFormat>
  <Paragraphs>490</Paragraphs>
  <Slides>78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0" baseType="lpstr">
      <vt:lpstr>Concourse</vt:lpstr>
      <vt:lpstr>Equation</vt:lpstr>
      <vt:lpstr>Slide 1</vt:lpstr>
      <vt:lpstr>Module 1</vt:lpstr>
      <vt:lpstr>Slide 3</vt:lpstr>
      <vt:lpstr>Slide 4</vt:lpstr>
      <vt:lpstr>Slide 5</vt:lpstr>
      <vt:lpstr>Electromagnetic Spectrum</vt:lpstr>
      <vt:lpstr>Slide 7</vt:lpstr>
      <vt:lpstr>Slide 8</vt:lpstr>
      <vt:lpstr>Slide 9</vt:lpstr>
      <vt:lpstr>Basic Idea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A Simple Image Model</vt:lpstr>
      <vt:lpstr>Slide 22</vt:lpstr>
      <vt:lpstr>Simple Image Formation Model</vt:lpstr>
      <vt:lpstr> Image Formation Model</vt:lpstr>
      <vt:lpstr>Sampling &amp; Quantization</vt:lpstr>
      <vt:lpstr>Slide 26</vt:lpstr>
      <vt:lpstr>Slide 27</vt:lpstr>
      <vt:lpstr>Sampling &amp; Quantization</vt:lpstr>
      <vt:lpstr>Sampling &amp; Quantization</vt:lpstr>
      <vt:lpstr>Spatial and Intensity Resolution</vt:lpstr>
      <vt:lpstr>Slide 31</vt:lpstr>
      <vt:lpstr>Slide 32</vt:lpstr>
      <vt:lpstr>Slide 33</vt:lpstr>
      <vt:lpstr>Image Interpolation</vt:lpstr>
      <vt:lpstr>Image Transformation Domains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Light and Electromagnetic Spectrum</vt:lpstr>
      <vt:lpstr> Quality of the light - Parameters </vt:lpstr>
      <vt:lpstr>Slide 48</vt:lpstr>
      <vt:lpstr>Color image processing</vt:lpstr>
      <vt:lpstr>Slide 50</vt:lpstr>
      <vt:lpstr>Color is Light</vt:lpstr>
      <vt:lpstr>Color is Light</vt:lpstr>
      <vt:lpstr>Chromatic light </vt:lpstr>
      <vt:lpstr>Slide 54</vt:lpstr>
      <vt:lpstr>Slide 55</vt:lpstr>
      <vt:lpstr>Primary &amp; Secondary colors </vt:lpstr>
      <vt:lpstr>Slide 57</vt:lpstr>
      <vt:lpstr>Three characteristics are used to distinguish one color from another </vt:lpstr>
      <vt:lpstr>What are the perceived properties of color?</vt:lpstr>
      <vt:lpstr>Slide 60</vt:lpstr>
      <vt:lpstr>Slide 61</vt:lpstr>
      <vt:lpstr>Color models</vt:lpstr>
      <vt:lpstr>Color models </vt:lpstr>
      <vt:lpstr>RGB color model</vt:lpstr>
      <vt:lpstr>RGB Color Model</vt:lpstr>
      <vt:lpstr>Pixel depth</vt:lpstr>
      <vt:lpstr>CMY model (+Black = CMYK)</vt:lpstr>
      <vt:lpstr>Slide 68</vt:lpstr>
      <vt:lpstr>HSI color model</vt:lpstr>
      <vt:lpstr>HSI color model (cont.)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Nawapak</dc:creator>
  <cp:lastModifiedBy>Philomina Shaji</cp:lastModifiedBy>
  <cp:revision>196</cp:revision>
  <dcterms:created xsi:type="dcterms:W3CDTF">2001-06-12T22:28:21Z</dcterms:created>
  <dcterms:modified xsi:type="dcterms:W3CDTF">2021-09-18T13:09:45Z</dcterms:modified>
</cp:coreProperties>
</file>