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8" r:id="rId16"/>
    <p:sldId id="274" r:id="rId17"/>
    <p:sldId id="280" r:id="rId18"/>
    <p:sldId id="281" r:id="rId19"/>
    <p:sldId id="279" r:id="rId20"/>
    <p:sldId id="275" r:id="rId21"/>
    <p:sldId id="276" r:id="rId22"/>
    <p:sldId id="277" r:id="rId23"/>
    <p:sldId id="273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1F3293E-F97E-48AE-8CFC-411ED3DEB1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46FBF66-8E15-484E-895C-90DC37FC5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293E-F97E-48AE-8CFC-411ED3DEB1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F66-8E15-484E-895C-90DC37FC5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293E-F97E-48AE-8CFC-411ED3DEB1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F66-8E15-484E-895C-90DC37FC5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293E-F97E-48AE-8CFC-411ED3DEB1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F66-8E15-484E-895C-90DC37FC5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293E-F97E-48AE-8CFC-411ED3DEB1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F66-8E15-484E-895C-90DC37FC5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293E-F97E-48AE-8CFC-411ED3DEB1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F66-8E15-484E-895C-90DC37FC5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F3293E-F97E-48AE-8CFC-411ED3DEB1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6FBF66-8E15-484E-895C-90DC37FC527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1F3293E-F97E-48AE-8CFC-411ED3DEB1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46FBF66-8E15-484E-895C-90DC37FC5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293E-F97E-48AE-8CFC-411ED3DEB1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F66-8E15-484E-895C-90DC37FC5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293E-F97E-48AE-8CFC-411ED3DEB1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F66-8E15-484E-895C-90DC37FC5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293E-F97E-48AE-8CFC-411ED3DEB1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F66-8E15-484E-895C-90DC37FC5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1F3293E-F97E-48AE-8CFC-411ED3DEB1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46FBF66-8E15-484E-895C-90DC37FC52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"/>
            <a:ext cx="84582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Natural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anguage 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158462"/>
            <a:ext cx="4953000" cy="6995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Hazina</a:t>
            </a:r>
            <a:r>
              <a:rPr lang="en-US" dirty="0" smtClean="0"/>
              <a:t> A J</a:t>
            </a:r>
          </a:p>
          <a:p>
            <a:r>
              <a:rPr lang="en-US" dirty="0" smtClean="0"/>
              <a:t>Asst prof.UOK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Components of an ASR System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 </a:t>
            </a:r>
          </a:p>
          <a:p>
            <a:r>
              <a:rPr lang="en-US" dirty="0" smtClean="0"/>
              <a:t>Acoustic Modeling </a:t>
            </a:r>
          </a:p>
          <a:p>
            <a:r>
              <a:rPr lang="en-US" dirty="0" smtClean="0"/>
              <a:t>Language Model </a:t>
            </a:r>
          </a:p>
          <a:p>
            <a:r>
              <a:rPr lang="en-US" dirty="0" smtClean="0"/>
              <a:t>Classification/Scoring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 Extraction 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</a:t>
            </a:r>
            <a:r>
              <a:rPr lang="en-US" dirty="0" smtClean="0"/>
              <a:t>extraction extracts features from audio recordings. </a:t>
            </a:r>
            <a:endParaRPr lang="en-US" dirty="0" smtClean="0"/>
          </a:p>
          <a:p>
            <a:r>
              <a:rPr lang="en-US" dirty="0" smtClean="0"/>
              <a:t>Think of </a:t>
            </a:r>
            <a:r>
              <a:rPr lang="en-US" dirty="0" smtClean="0"/>
              <a:t>features as word fingerprints that help identify spoken words.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identify specific characteristics such as pitch, volume, and accent.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Acoustic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 </a:t>
            </a:r>
          </a:p>
          <a:p>
            <a:pPr algn="just"/>
            <a:r>
              <a:rPr lang="en-US" dirty="0" smtClean="0"/>
              <a:t>This model turns extracted features into a statistical parametric speech model.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will then compare against other models based on likelihood ratios.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Language Model 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 smtClean="0"/>
              <a:t>language model helps the machine determine which word sequences are possible.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uses grammar rules and probabilities for certain sounds occurring together within sentences.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Classification and Scoring 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 smtClean="0"/>
              <a:t>fancy term that means we've taken everything above and determined whether or not it was correct.</a:t>
            </a:r>
          </a:p>
          <a:p>
            <a:pPr algn="just"/>
            <a:r>
              <a:rPr lang="en-US" dirty="0" smtClean="0"/>
              <a:t>If not, try again until you get it right. Once a system has gotten to that point, it will read through your data. It will extract features and make comparisons between models. Then it will decide on a final result. </a:t>
            </a:r>
          </a:p>
          <a:p>
            <a:pPr algn="just"/>
            <a:r>
              <a:rPr lang="en-US" dirty="0" smtClean="0"/>
              <a:t>This process will repeat many times per second. Once it's reached an acceptable level of accuracy, it will move on.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assistants and </a:t>
            </a:r>
            <a:r>
              <a:rPr lang="en-US" dirty="0" err="1" smtClean="0"/>
              <a:t>chatbots</a:t>
            </a:r>
            <a:endParaRPr lang="en-US" dirty="0" smtClean="0"/>
          </a:p>
          <a:p>
            <a:r>
              <a:rPr lang="en-US" dirty="0" smtClean="0"/>
              <a:t>Voice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Text-to-speech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In-vehicle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Speech </a:t>
            </a:r>
            <a:r>
              <a:rPr lang="en-US" dirty="0" smtClean="0"/>
              <a:t>to text</a:t>
            </a:r>
          </a:p>
          <a:p>
            <a:r>
              <a:rPr lang="en-US" dirty="0" smtClean="0"/>
              <a:t>Enhanced </a:t>
            </a:r>
            <a:r>
              <a:rPr lang="en-US" dirty="0" smtClean="0"/>
              <a:t>security through voice recognition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066800"/>
          </a:xfrm>
        </p:spPr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25112"/>
          </a:xfrm>
        </p:spPr>
        <p:txBody>
          <a:bodyPr/>
          <a:lstStyle/>
          <a:p>
            <a:pPr algn="just"/>
            <a:r>
              <a:rPr lang="en-US" dirty="0" smtClean="0"/>
              <a:t>Audio  </a:t>
            </a:r>
            <a:r>
              <a:rPr lang="en-US" dirty="0" smtClean="0"/>
              <a:t>classification start with a sound clip and predict which class that sound belongs to, from a given set of classes. For Speech-to-Text problems, your training data consists of:</a:t>
            </a:r>
            <a:endParaRPr lang="en-US" dirty="0" smtClean="0"/>
          </a:p>
          <a:p>
            <a:pPr algn="just"/>
            <a:r>
              <a:rPr lang="en-US" u="sng" dirty="0" smtClean="0"/>
              <a:t>Input </a:t>
            </a:r>
            <a:r>
              <a:rPr lang="en-US" u="sng" dirty="0" smtClean="0"/>
              <a:t>features (</a:t>
            </a:r>
            <a:r>
              <a:rPr lang="en-US" i="1" u="sng" dirty="0" smtClean="0"/>
              <a:t>X</a:t>
            </a:r>
            <a:r>
              <a:rPr lang="en-US" u="sng" dirty="0" smtClean="0"/>
              <a:t>): </a:t>
            </a:r>
            <a:r>
              <a:rPr lang="en-US" dirty="0" smtClean="0"/>
              <a:t>audio clips of spoken words</a:t>
            </a:r>
          </a:p>
          <a:p>
            <a:pPr algn="just"/>
            <a:r>
              <a:rPr lang="en-US" u="sng" dirty="0" smtClean="0"/>
              <a:t>Target labels (</a:t>
            </a:r>
            <a:r>
              <a:rPr lang="en-US" i="1" u="sng" dirty="0" smtClean="0"/>
              <a:t>y</a:t>
            </a:r>
            <a:r>
              <a:rPr lang="en-US" u="sng" dirty="0" smtClean="0"/>
              <a:t>): </a:t>
            </a:r>
            <a:r>
              <a:rPr lang="en-US" dirty="0" smtClean="0"/>
              <a:t>a text transcript of what was spoken</a:t>
            </a:r>
          </a:p>
          <a:p>
            <a:endParaRPr lang="en-US" dirty="0"/>
          </a:p>
        </p:txBody>
      </p:sp>
      <p:pic>
        <p:nvPicPr>
          <p:cNvPr id="4" name="Picture 3" descr="as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724400"/>
            <a:ext cx="3696216" cy="1981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key focus is finding the most probable word sequence given the audio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In other words, the principle is simplified to finding the word sequence </a:t>
            </a:r>
            <a:r>
              <a:rPr lang="en-US" i="1" dirty="0" smtClean="0"/>
              <a:t>W</a:t>
            </a:r>
            <a:r>
              <a:rPr lang="en-US" dirty="0" smtClean="0"/>
              <a:t> with the highest probability given the observed audio signals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division using </a:t>
            </a:r>
            <a:r>
              <a:rPr lang="en-US" dirty="0" err="1" smtClean="0"/>
              <a:t>fft</a:t>
            </a:r>
            <a:endParaRPr lang="en-US" dirty="0"/>
          </a:p>
        </p:txBody>
      </p:sp>
      <p:pic>
        <p:nvPicPr>
          <p:cNvPr id="4" name="Content Placeholder 3" descr="asr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949" y="2249488"/>
            <a:ext cx="5002101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sr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95" y="1828800"/>
            <a:ext cx="651601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Phonology?</a:t>
            </a:r>
            <a:endParaRPr lang="en-US" dirty="0"/>
          </a:p>
        </p:txBody>
      </p:sp>
      <p:pic>
        <p:nvPicPr>
          <p:cNvPr id="4" name="Content Placeholder 3" descr="DeepCoolDogfish-max-1mb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2438400"/>
            <a:ext cx="6191250" cy="3463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the model is to learn how to take the input audio and predict the text content of the words and sentences that were </a:t>
            </a:r>
            <a:r>
              <a:rPr lang="en-US" dirty="0" smtClean="0"/>
              <a:t>uttered.</a:t>
            </a:r>
          </a:p>
          <a:p>
            <a:r>
              <a:rPr lang="en-US" dirty="0" smtClean="0"/>
              <a:t>Architectures mainly used based on deep learning.</a:t>
            </a:r>
          </a:p>
          <a:p>
            <a:r>
              <a:rPr lang="en-US" dirty="0" smtClean="0"/>
              <a:t>A CNN (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Network) plus RNN-based (Recurrent Neural Network) </a:t>
            </a:r>
            <a:r>
              <a:rPr lang="en-US" dirty="0" smtClean="0"/>
              <a:t>architecture.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architecture for CNN</a:t>
            </a:r>
            <a:endParaRPr lang="en-US" dirty="0"/>
          </a:p>
        </p:txBody>
      </p:sp>
      <p:pic>
        <p:nvPicPr>
          <p:cNvPr id="4" name="Content Placeholder 3" descr="asr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865" y="2849345"/>
            <a:ext cx="4620270" cy="31246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Hidden Markov Models (HMM)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</a:t>
            </a:r>
            <a:r>
              <a:rPr lang="en-US" dirty="0" smtClean="0"/>
              <a:t>HMM is a statistical model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It maps the probability of random variables into a known variable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These observations can be acoustic signals representing words spoken by a person.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processes are commonly used to model sequential data, like text and speech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Hidden Markov Model (HMM)</a:t>
            </a:r>
            <a:r>
              <a:rPr lang="en-US" dirty="0" smtClean="0"/>
              <a:t> is an extension of the Markov process used to model phenomena where the </a:t>
            </a:r>
            <a:r>
              <a:rPr lang="en-US" b="1" dirty="0" smtClean="0"/>
              <a:t>states are hidden</a:t>
            </a:r>
            <a:r>
              <a:rPr lang="en-US" dirty="0" smtClean="0"/>
              <a:t> or latent, but they </a:t>
            </a:r>
            <a:r>
              <a:rPr lang="en-US" b="1" dirty="0" smtClean="0"/>
              <a:t>emit </a:t>
            </a:r>
            <a:r>
              <a:rPr lang="en-US" b="1" dirty="0" smtClean="0"/>
              <a:t>observations.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HMM IN STT(speech-to-text)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 </a:t>
            </a:r>
            <a:r>
              <a:rPr lang="en-US" dirty="0" smtClean="0"/>
              <a:t>a speech recognition system ,</a:t>
            </a:r>
            <a:r>
              <a:rPr lang="en-US" dirty="0" smtClean="0"/>
              <a:t>the </a:t>
            </a:r>
            <a:r>
              <a:rPr lang="en-US" dirty="0" smtClean="0"/>
              <a:t>states represent the actual text words to predict, but they are not directly </a:t>
            </a:r>
            <a:r>
              <a:rPr lang="en-US" dirty="0" smtClean="0"/>
              <a:t>observable.</a:t>
            </a:r>
          </a:p>
          <a:p>
            <a:r>
              <a:rPr lang="en-US" dirty="0" smtClean="0"/>
              <a:t>Hidden Markov Model has emission probabilities, which represent the probability that a particular state emits a given observation.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/>
          <a:lstStyle/>
          <a:p>
            <a:r>
              <a:rPr lang="en-US" dirty="0" smtClean="0"/>
              <a:t>Simple example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5400" y="1676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57600" y="1828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248400" y="1676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8194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shows urns</a:t>
            </a:r>
            <a:r>
              <a:rPr lang="en-US" dirty="0"/>
              <a:t> </a:t>
            </a:r>
            <a:r>
              <a:rPr lang="en-US" b="1" dirty="0"/>
              <a:t>X1, X2 and X3</a:t>
            </a:r>
            <a:r>
              <a:rPr lang="en-US" dirty="0"/>
              <a:t>, each of which contains a known mix of </a:t>
            </a:r>
            <a:r>
              <a:rPr lang="en-US" dirty="0" smtClean="0"/>
              <a:t>balls.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46482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43200" y="46482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0" y="46482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7000" y="46482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6019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ball labeled </a:t>
            </a:r>
            <a:r>
              <a:rPr lang="en-US" b="1" dirty="0"/>
              <a:t>y1, y2, y3 and y4</a:t>
            </a:r>
            <a:endParaRPr lang="en-US" dirty="0"/>
          </a:p>
        </p:txBody>
      </p:sp>
      <p:cxnSp>
        <p:nvCxnSpPr>
          <p:cNvPr id="16" name="Curved Connector 15"/>
          <p:cNvCxnSpPr>
            <a:stCxn id="5" idx="4"/>
          </p:cNvCxnSpPr>
          <p:nvPr/>
        </p:nvCxnSpPr>
        <p:spPr>
          <a:xfrm rot="16200000" flipH="1">
            <a:off x="518160" y="3337560"/>
            <a:ext cx="2354580" cy="114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4"/>
          </p:cNvCxnSpPr>
          <p:nvPr/>
        </p:nvCxnSpPr>
        <p:spPr>
          <a:xfrm rot="16200000" flipH="1">
            <a:off x="1162050" y="2762250"/>
            <a:ext cx="2362200" cy="1409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4"/>
            <a:endCxn id="12" idx="0"/>
          </p:cNvCxnSpPr>
          <p:nvPr/>
        </p:nvCxnSpPr>
        <p:spPr>
          <a:xfrm rot="16200000" flipH="1">
            <a:off x="2247900" y="1676400"/>
            <a:ext cx="2362200" cy="3581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13" idx="0"/>
          </p:cNvCxnSpPr>
          <p:nvPr/>
        </p:nvCxnSpPr>
        <p:spPr>
          <a:xfrm rot="16200000" flipH="1">
            <a:off x="3200400" y="723900"/>
            <a:ext cx="2362200" cy="5486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40386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0400" y="3962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81600" y="388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b14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r>
              <a:rPr lang="en-US" dirty="0" smtClean="0"/>
              <a:t>A sequence of four balls is randomly drawn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i.e</a:t>
            </a:r>
            <a:r>
              <a:rPr lang="en-US" dirty="0" smtClean="0"/>
              <a:t>, b11,b12,b13,b14…b34.</a:t>
            </a:r>
          </a:p>
          <a:p>
            <a:r>
              <a:rPr lang="en-US" b="1" dirty="0" smtClean="0"/>
              <a:t>The  </a:t>
            </a:r>
            <a:r>
              <a:rPr lang="en-US" b="1" dirty="0" smtClean="0"/>
              <a:t>user observes a sequence of balls y1,y2,y3 and y4 and is attempting to discern the hidden state which is the right sequence of three urns that these four balls were pulled from.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002213"/>
            <a:ext cx="3276600" cy="18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762001"/>
            <a:ext cx="6324599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/>
          <a:lstStyle/>
          <a:p>
            <a:r>
              <a:rPr lang="en-US" dirty="0" smtClean="0"/>
              <a:t>Consider  </a:t>
            </a:r>
            <a:r>
              <a:rPr lang="en-US" dirty="0" smtClean="0"/>
              <a:t>the scenario below where the weather, the hidden variable, can be hot, mild or cold and the observed variables are the type of clothing worn.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arrows represent transitions from a hidden state to another hidden state or from a hidden state to an observed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Note:</a:t>
            </a:r>
            <a:r>
              <a:rPr lang="en-US" dirty="0" smtClean="0"/>
              <a:t> Markov assumption, each state only depends on the previous state and not on any other prior states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/>
          <a:lstStyle/>
          <a:p>
            <a:pPr algn="just"/>
            <a:r>
              <a:rPr lang="en-US" dirty="0" smtClean="0"/>
              <a:t>Study of the </a:t>
            </a:r>
            <a:r>
              <a:rPr lang="en-US" b="1" dirty="0" smtClean="0"/>
              <a:t>sound system</a:t>
            </a:r>
            <a:r>
              <a:rPr lang="en-US" dirty="0" smtClean="0"/>
              <a:t> of a language.</a:t>
            </a:r>
          </a:p>
          <a:p>
            <a:pPr algn="just"/>
            <a:r>
              <a:rPr lang="en-US" dirty="0" smtClean="0"/>
              <a:t> A language's sound system is made up of a set of phonemes which are used according to phonological rules.</a:t>
            </a:r>
          </a:p>
          <a:p>
            <a:pPr algn="just"/>
            <a:r>
              <a:rPr lang="en-US" dirty="0" smtClean="0"/>
              <a:t>Describes  </a:t>
            </a:r>
            <a:r>
              <a:rPr lang="en-US" dirty="0" smtClean="0"/>
              <a:t>sound contrasts which </a:t>
            </a:r>
            <a:r>
              <a:rPr lang="en-US" dirty="0" smtClean="0"/>
              <a:t>create differences </a:t>
            </a:r>
            <a:r>
              <a:rPr lang="en-US" dirty="0" smtClean="0"/>
              <a:t>in meaning within a language.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20980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problem </a:t>
            </a:r>
            <a:endParaRPr lang="en-US" dirty="0"/>
          </a:p>
        </p:txBody>
      </p:sp>
      <p:pic>
        <p:nvPicPr>
          <p:cNvPr id="4" name="Content Placeholder 3" descr="hmm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79" y="2515923"/>
            <a:ext cx="7106642" cy="3791479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know the joint probability of a sequence of hidden states, we determine the best possible sequence i.e. the sequence with the highest probability and choose that sequence as the best sequence of hidden states.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 order to compute the joint probability of a sequence of hidden states, we need to assemble three types of information.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Generally</a:t>
            </a:r>
            <a:r>
              <a:rPr lang="en-US" sz="2200" dirty="0" smtClean="0"/>
              <a:t>, the term “states” are </a:t>
            </a:r>
            <a:r>
              <a:rPr lang="en-US" sz="2600" dirty="0" smtClean="0"/>
              <a:t>used </a:t>
            </a:r>
            <a:r>
              <a:rPr lang="en-US" sz="2600" dirty="0" smtClean="0"/>
              <a:t>to refer to the hidden states and “observations” are used to refer to the observed states.</a:t>
            </a:r>
          </a:p>
          <a:p>
            <a:pPr algn="just"/>
            <a:r>
              <a:rPr lang="en-US" sz="2600" b="1" dirty="0" smtClean="0"/>
              <a:t>Transition data</a:t>
            </a:r>
            <a:r>
              <a:rPr lang="en-US" sz="2600" dirty="0" smtClean="0"/>
              <a:t> — the probability of transitioning to a new state conditioned on a present state.</a:t>
            </a:r>
          </a:p>
          <a:p>
            <a:pPr algn="just"/>
            <a:r>
              <a:rPr lang="en-US" sz="2600" b="1" dirty="0" smtClean="0"/>
              <a:t>Emission data</a:t>
            </a:r>
            <a:r>
              <a:rPr lang="en-US" sz="2600" dirty="0" smtClean="0"/>
              <a:t> — the probability of transitioning to an observed state conditioned on a hidden state.</a:t>
            </a:r>
          </a:p>
          <a:p>
            <a:pPr algn="just"/>
            <a:r>
              <a:rPr lang="en-US" sz="2600" b="1" dirty="0" smtClean="0"/>
              <a:t>Initial state information</a:t>
            </a:r>
            <a:r>
              <a:rPr lang="en-US" sz="2600" dirty="0" smtClean="0"/>
              <a:t> — the initial probability of transitioning to a hidden state. This can also be looked at as the prior probability.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r>
              <a:rPr lang="en-US" u="sng" dirty="0" smtClean="0"/>
              <a:t>Contd.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example, the phoneme </a:t>
            </a:r>
            <a:r>
              <a:rPr lang="en-US" dirty="0" smtClean="0"/>
              <a:t>/ɛ/ </a:t>
            </a:r>
            <a:r>
              <a:rPr lang="en-US" dirty="0" smtClean="0"/>
              <a:t>is different from the phoneme /</a:t>
            </a:r>
            <a:r>
              <a:rPr lang="en-US" dirty="0" err="1" smtClean="0"/>
              <a:t>i</a:t>
            </a:r>
            <a:r>
              <a:rPr lang="en-US" dirty="0" smtClean="0"/>
              <a:t>:/, so if we use the word </a:t>
            </a:r>
            <a:r>
              <a:rPr lang="en-US" i="1" dirty="0" smtClean="0"/>
              <a:t>set </a:t>
            </a:r>
            <a:r>
              <a:rPr lang="en-US" dirty="0" smtClean="0"/>
              <a:t>[</a:t>
            </a:r>
            <a:r>
              <a:rPr lang="en-US" dirty="0" err="1" smtClean="0"/>
              <a:t>sɛt</a:t>
            </a:r>
            <a:r>
              <a:rPr lang="en-US" dirty="0" smtClean="0"/>
              <a:t>] instead of </a:t>
            </a:r>
            <a:r>
              <a:rPr lang="en-US" i="1" dirty="0" smtClean="0"/>
              <a:t>seat </a:t>
            </a:r>
            <a:r>
              <a:rPr lang="en-US" dirty="0" smtClean="0"/>
              <a:t>[</a:t>
            </a:r>
            <a:r>
              <a:rPr lang="en-US" dirty="0" err="1" smtClean="0"/>
              <a:t>si:t</a:t>
            </a:r>
            <a:r>
              <a:rPr lang="en-US" dirty="0" smtClean="0"/>
              <a:t>], the </a:t>
            </a:r>
            <a:r>
              <a:rPr lang="en-US" b="1" dirty="0" smtClean="0"/>
              <a:t>meaning </a:t>
            </a:r>
            <a:r>
              <a:rPr lang="en-US" dirty="0" smtClean="0"/>
              <a:t>of the word will change.</a:t>
            </a:r>
          </a:p>
          <a:p>
            <a:r>
              <a:rPr lang="en-US" i="1" dirty="0" smtClean="0"/>
              <a:t>slash </a:t>
            </a:r>
            <a:r>
              <a:rPr lang="en-US" dirty="0" smtClean="0"/>
              <a:t>marks are used to indicate a phoneme /t/ (an abstract segment i.e. the representation of the sound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[</a:t>
            </a:r>
            <a:r>
              <a:rPr lang="en-US" dirty="0" smtClean="0"/>
              <a:t>t], used to indicate a phone (a physical segment i.e. the actual sound produced).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4325112"/>
          </a:xfrm>
        </p:spPr>
        <p:txBody>
          <a:bodyPr/>
          <a:lstStyle/>
          <a:p>
            <a:pPr algn="just"/>
            <a:r>
              <a:rPr lang="en-US" u="sng" dirty="0" smtClean="0"/>
              <a:t>Cont..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word </a:t>
            </a:r>
            <a:r>
              <a:rPr lang="en-US" i="1" dirty="0" smtClean="0"/>
              <a:t>potato</a:t>
            </a:r>
            <a:r>
              <a:rPr lang="en-US" dirty="0" smtClean="0"/>
              <a:t>: - In British English it is pronounced </a:t>
            </a:r>
            <a:r>
              <a:rPr lang="en-US" b="1" dirty="0" err="1" smtClean="0"/>
              <a:t>po</a:t>
            </a:r>
            <a:r>
              <a:rPr lang="en-US" b="1" dirty="0" smtClean="0"/>
              <a:t>-</a:t>
            </a:r>
            <a:r>
              <a:rPr lang="en-US" b="1" dirty="0" err="1" smtClean="0"/>
              <a:t>tayh</a:t>
            </a:r>
            <a:r>
              <a:rPr lang="en-US" b="1" dirty="0" smtClean="0"/>
              <a:t>-to</a:t>
            </a:r>
            <a:r>
              <a:rPr lang="en-US" dirty="0" smtClean="0"/>
              <a:t> [</a:t>
            </a:r>
            <a:r>
              <a:rPr lang="en-US" dirty="0" err="1" smtClean="0"/>
              <a:t>pəˈteɪtəʊ</a:t>
            </a:r>
            <a:r>
              <a:rPr lang="en-US" dirty="0" smtClean="0"/>
              <a:t>].- In American English it is pronounced </a:t>
            </a:r>
            <a:r>
              <a:rPr lang="en-US" b="1" dirty="0" err="1" smtClean="0"/>
              <a:t>po</a:t>
            </a:r>
            <a:r>
              <a:rPr lang="en-US" b="1" dirty="0" smtClean="0"/>
              <a:t>-</a:t>
            </a:r>
            <a:r>
              <a:rPr lang="en-US" b="1" dirty="0" err="1" smtClean="0"/>
              <a:t>tay</a:t>
            </a:r>
            <a:r>
              <a:rPr lang="en-US" b="1" dirty="0" smtClean="0"/>
              <a:t>-to</a:t>
            </a:r>
            <a:r>
              <a:rPr lang="en-US" dirty="0" smtClean="0"/>
              <a:t> [</a:t>
            </a:r>
            <a:r>
              <a:rPr lang="en-US" dirty="0" err="1" smtClean="0"/>
              <a:t>pəˈteɪˌtoʊ</a:t>
            </a:r>
            <a:r>
              <a:rPr lang="en-US" dirty="0" smtClean="0"/>
              <a:t>].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AUTOMATIC SPEECH RECOGNITION(ASR)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4648200" cy="3200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Speech  </a:t>
            </a:r>
            <a:r>
              <a:rPr lang="en-US" sz="2400" dirty="0" smtClean="0"/>
              <a:t>recognition focuses on the translation of speech from a verbal format to a text one whereas voice recognition just seeks to identify an individual user’s voice.</a:t>
            </a:r>
            <a:endParaRPr lang="en-US" sz="2400" dirty="0" smtClean="0"/>
          </a:p>
          <a:p>
            <a:pPr algn="just"/>
            <a:endParaRPr lang="en-US" dirty="0"/>
          </a:p>
        </p:txBody>
      </p:sp>
      <p:pic>
        <p:nvPicPr>
          <p:cNvPr id="4" name="Picture 3" descr="z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286000"/>
            <a:ext cx="322519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AUTOMATIC SPEECH RECOGNITION(ASR)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to text conversion: AI converts the original audio file of the customer’s speech into text.</a:t>
            </a:r>
          </a:p>
          <a:p>
            <a:r>
              <a:rPr lang="en-US" dirty="0" smtClean="0"/>
              <a:t>Natural </a:t>
            </a:r>
            <a:r>
              <a:rPr lang="en-US" dirty="0" smtClean="0"/>
              <a:t>Language Understanding (NLU): AI analyzes and processes text to create actionable instructions.</a:t>
            </a:r>
          </a:p>
          <a:p>
            <a:r>
              <a:rPr lang="en-US" dirty="0" smtClean="0"/>
              <a:t>Content </a:t>
            </a:r>
            <a:r>
              <a:rPr lang="en-US" dirty="0" smtClean="0"/>
              <a:t>relevance: AI comes back the best information that can help customers.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32" y="914400"/>
            <a:ext cx="8124536" cy="56594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first step involves the computer identifying phonemes. These are the slightest sounds humans can make with their voices. The machine runs your voice through a stenograph as you speak into a microphone. This tool recognizes the phonemes in your voice. 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It then uses </a:t>
            </a:r>
            <a:r>
              <a:rPr lang="en-US" dirty="0" smtClean="0"/>
              <a:t>Natural </a:t>
            </a:r>
            <a:r>
              <a:rPr lang="en-US" dirty="0" smtClean="0"/>
              <a:t>Language Processing (NLP) to translate phonemes into readable text. It does that by comparing those recordings against databases of stored transcriptions.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5841</TotalTime>
  <Words>770</Words>
  <Application>Microsoft Office PowerPoint</Application>
  <PresentationFormat>On-screen Show (4:3)</PresentationFormat>
  <Paragraphs>99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Urban</vt:lpstr>
      <vt:lpstr>Natural Language Processing</vt:lpstr>
      <vt:lpstr>Phonology?</vt:lpstr>
      <vt:lpstr>Phonology Definition </vt:lpstr>
      <vt:lpstr>Slide 4</vt:lpstr>
      <vt:lpstr>Slide 5</vt:lpstr>
      <vt:lpstr>AUTOMATIC SPEECH RECOGNITION(ASR)</vt:lpstr>
      <vt:lpstr>AUTOMATIC SPEECH RECOGNITION(ASR)</vt:lpstr>
      <vt:lpstr>Slide 8</vt:lpstr>
      <vt:lpstr>Slide 9</vt:lpstr>
      <vt:lpstr>Components of an ASR System </vt:lpstr>
      <vt:lpstr>Feature Extraction  </vt:lpstr>
      <vt:lpstr>Acoustic Modeling</vt:lpstr>
      <vt:lpstr>Language Model  </vt:lpstr>
      <vt:lpstr>Classification and Scoring  </vt:lpstr>
      <vt:lpstr>APPLICATIONS</vt:lpstr>
      <vt:lpstr>How?</vt:lpstr>
      <vt:lpstr>Contd..</vt:lpstr>
      <vt:lpstr>The division using fft</vt:lpstr>
      <vt:lpstr>Slide 19</vt:lpstr>
      <vt:lpstr> cont..</vt:lpstr>
      <vt:lpstr>Simple architecture for CNN</vt:lpstr>
      <vt:lpstr>Slide 22</vt:lpstr>
      <vt:lpstr>Hidden Markov Models (HMM) </vt:lpstr>
      <vt:lpstr>Slide 24</vt:lpstr>
      <vt:lpstr>HMM IN STT(speech-to-text)</vt:lpstr>
      <vt:lpstr>Slide 26</vt:lpstr>
      <vt:lpstr>Slide 27</vt:lpstr>
      <vt:lpstr>Slide 28</vt:lpstr>
      <vt:lpstr>Slide 29</vt:lpstr>
      <vt:lpstr>Weather problem </vt:lpstr>
      <vt:lpstr>Slide 31</vt:lpstr>
      <vt:lpstr>In order to compute the joint probability of a sequence of hidden states, we need to assemble three types of information.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CS</dc:creator>
  <cp:lastModifiedBy>CS</cp:lastModifiedBy>
  <cp:revision>43</cp:revision>
  <dcterms:created xsi:type="dcterms:W3CDTF">2023-07-06T08:12:25Z</dcterms:created>
  <dcterms:modified xsi:type="dcterms:W3CDTF">2023-07-10T09:33:59Z</dcterms:modified>
</cp:coreProperties>
</file>