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</p:sldMasterIdLst>
  <p:sldIdLst>
    <p:sldId id="266" r:id="rId5"/>
    <p:sldId id="308" r:id="rId6"/>
    <p:sldId id="310" r:id="rId7"/>
    <p:sldId id="309" r:id="rId8"/>
    <p:sldId id="311" r:id="rId9"/>
    <p:sldId id="314" r:id="rId10"/>
    <p:sldId id="315" r:id="rId11"/>
    <p:sldId id="313" r:id="rId12"/>
    <p:sldId id="316" r:id="rId13"/>
    <p:sldId id="312" r:id="rId14"/>
    <p:sldId id="318" r:id="rId15"/>
    <p:sldId id="320" r:id="rId16"/>
    <p:sldId id="321" r:id="rId17"/>
    <p:sldId id="325" r:id="rId18"/>
    <p:sldId id="326" r:id="rId19"/>
    <p:sldId id="322" r:id="rId20"/>
    <p:sldId id="323" r:id="rId21"/>
    <p:sldId id="32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19" autoAdjust="0"/>
  </p:normalViewPr>
  <p:slideViewPr>
    <p:cSldViewPr snapToGrid="0">
      <p:cViewPr varScale="1">
        <p:scale>
          <a:sx n="113" d="100"/>
          <a:sy n="113" d="100"/>
        </p:scale>
        <p:origin x="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184DA70-C731-4C70-880D-CCD4705E623C}" type="datetime1">
              <a:rPr lang="en-US" smtClean="0"/>
              <a:t>8/14/2023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12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70521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57543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5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6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52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73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1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33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8/14/2023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35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8/14/2023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12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2D6E202-B606-4609-B914-27C9371A1F6D}" type="datetime1">
              <a:rPr lang="en-US" smtClean="0"/>
              <a:t>8/14/2023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520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mlearning-ai/transformers-the-nlp-revolution-5c3b6123cfb4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xpert.ai/blog/how-to-remove-pigeonholing-from-your-classification-process?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1864" y="4737636"/>
            <a:ext cx="2407236" cy="1913202"/>
          </a:xfrm>
        </p:spPr>
        <p:txBody>
          <a:bodyPr>
            <a:normAutofit/>
          </a:bodyPr>
          <a:lstStyle/>
          <a:p>
            <a:r>
              <a:rPr lang="en-US" dirty="0"/>
              <a:t>NLP-Module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9129" y="5619384"/>
            <a:ext cx="1254672" cy="1238616"/>
          </a:xfrm>
        </p:spPr>
        <p:txBody>
          <a:bodyPr>
            <a:normAutofit/>
          </a:bodyPr>
          <a:lstStyle/>
          <a:p>
            <a:r>
              <a:rPr lang="en-US" dirty="0" err="1"/>
              <a:t>Hazina</a:t>
            </a:r>
            <a:endParaRPr lang="en-US" dirty="0"/>
          </a:p>
          <a:p>
            <a:r>
              <a:rPr lang="en-US" dirty="0"/>
              <a:t>DCS KU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436B-BE79-07F9-2356-F2CDEBDD7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242424"/>
                </a:solidFill>
                <a:effectLst/>
                <a:latin typeface="sohne"/>
              </a:rPr>
              <a:t>Sequence Labeling </a:t>
            </a:r>
            <a:br>
              <a:rPr lang="en-US" b="1" i="0" dirty="0">
                <a:solidFill>
                  <a:srgbClr val="242424"/>
                </a:solidFill>
                <a:effectLst/>
                <a:latin typeface="so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39592-DE9F-7B1F-0AC0-BF57B7BEE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Sequence labeling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is a fundamental technique in NLP that is used to </a:t>
            </a:r>
            <a:r>
              <a:rPr lang="en-US" b="0" i="1" dirty="0">
                <a:solidFill>
                  <a:srgbClr val="242424"/>
                </a:solidFill>
                <a:effectLst/>
                <a:latin typeface="source-serif-pro"/>
              </a:rPr>
              <a:t>identify 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and </a:t>
            </a:r>
            <a:r>
              <a:rPr lang="en-US" b="0" i="1" dirty="0">
                <a:solidFill>
                  <a:srgbClr val="242424"/>
                </a:solidFill>
                <a:effectLst/>
                <a:latin typeface="source-serif-pro"/>
              </a:rPr>
              <a:t>label 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the components of a sequence, such as words or phrases in a sentence. 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242424"/>
                </a:solidFill>
                <a:latin typeface="source-serif-pro"/>
              </a:rPr>
              <a:t>  A 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preprocessing step for other NLP tasks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In 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Information Retrieval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, it helps to clarify the context and meaning of a query. Additionally, sequence labeling is employed in 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machine translation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to identify the grammatical structure of a sentence and to facilitate the translation process.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/>
              <a:t>POS and Named Entities are useful clues to sentence structure and meaning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/>
              <a:t>POS tagging- taking a sequence of words and assigning each word a part of speech like NOUN or VERB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/>
              <a:t>NER- assigning words or phrases tags like PERSON, LOCATION, or ORGANIZATION.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325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9B62D-C333-62E7-671F-74EF8AD12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contd</a:t>
            </a:r>
            <a:r>
              <a:rPr lang="en-US" dirty="0"/>
              <a:t>,.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05DA7B-0756-5CA8-1357-1C37AAEE4C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>
                    <a:solidFill>
                      <a:srgbClr val="FF0000"/>
                    </a:solidFill>
                  </a:rPr>
                  <a:t>Each 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in an input word sequence, a 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, so that the output sequence Y has the same length as the input sequence X are called </a:t>
                </a:r>
                <a:r>
                  <a:rPr lang="en-US" b="1" u="sng" dirty="0">
                    <a:solidFill>
                      <a:srgbClr val="FF0000"/>
                    </a:solidFill>
                  </a:rPr>
                  <a:t>Sequence Labeling Tasks</a:t>
                </a:r>
              </a:p>
              <a:p>
                <a:pPr marL="0" indent="0">
                  <a:buNone/>
                </a:pPr>
                <a:endParaRPr lang="en-US" b="1" u="sng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05DA7B-0756-5CA8-1357-1C37AAEE4C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29" t="-1818" r="-6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441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8D55E-D97B-CEBC-C825-FC82CEBC3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42424"/>
                </a:solidFill>
                <a:effectLst/>
                <a:latin typeface="sohne"/>
              </a:rPr>
              <a:t>Approaches to Sequence Labeling Tasks</a:t>
            </a:r>
            <a:br>
              <a:rPr lang="en-US" b="1" i="0" dirty="0">
                <a:solidFill>
                  <a:srgbClr val="242424"/>
                </a:solidFill>
                <a:effectLst/>
                <a:latin typeface="so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924BE-CA79-22A3-D94C-54410A238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There are multiple ways to perform those tasks, and the method chosen can significantly impact the performance and outcome.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Rule-based approaches 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: These rely on a set of manually-defined rules going from predefined rules to tag each word in a sentence or identifying named entities in text. These do the job for simple tasks but can be error-prone and time consuming.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Machine learning-based approaches 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: These approaches use machine learning techniques to learn the patterns for the given tasks from annotated training data.</a:t>
            </a:r>
            <a:b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</a:b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They range from 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Stochastic approaches 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to 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Deep learning-based approaches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such as </a:t>
            </a:r>
            <a:r>
              <a:rPr lang="en-US" b="0" i="0" u="sng" dirty="0">
                <a:solidFill>
                  <a:srgbClr val="242424"/>
                </a:solidFill>
                <a:effectLst/>
                <a:latin typeface="source-serif-pro"/>
                <a:hlinkClick r:id="rId2"/>
              </a:rPr>
              <a:t>Transformers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Hybrid approaches 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: These approaches combine the strengths of rule-based and statistical approaches, using a combination of hand-written rules and machine learning techniques to identify arguments and roles.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55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7157C-0503-C8FF-A3C4-9D333F8A3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3D4144"/>
                </a:solidFill>
                <a:effectLst/>
                <a:latin typeface="-apple-system"/>
              </a:rPr>
              <a:t>Type of Sequence Labelling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902B8-E2EF-BD7B-4504-069C0CA30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3D4144"/>
                </a:solidFill>
                <a:effectLst/>
              </a:rPr>
              <a:t>Part of Speech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Tagging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-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Part of speech tagging problem generate different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173736" lvl="1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D4144"/>
                </a:solidFill>
                <a:effectLst/>
              </a:rPr>
              <a:t>Part  of speech tag</a:t>
            </a:r>
            <a:r>
              <a:rPr kumimoji="0" lang="en-US" altLang="en-US" sz="500" b="0" i="0" u="none" strike="noStrike" cap="none" normalizeH="0" baseline="0" dirty="0">
                <a:ln>
                  <a:noFill/>
                </a:ln>
                <a:solidFill>
                  <a:srgbClr val="3D4144"/>
                </a:solidFill>
                <a:effectLst/>
              </a:rPr>
              <a:t> -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D4144"/>
                </a:solidFill>
                <a:effectLst/>
              </a:rPr>
              <a:t>from an input sentence</a:t>
            </a: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73736" lvl="1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D4144"/>
                </a:solidFill>
                <a:effectLst/>
              </a:rPr>
              <a:t>For example: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3D4144"/>
                </a:solidFill>
                <a:effectLst/>
              </a:rPr>
              <a:t>I eat rice -&gt; PRON VERB NOUN </a:t>
            </a:r>
          </a:p>
          <a:p>
            <a:pPr marL="45720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en-IN" sz="2000" b="1" i="0" dirty="0">
                <a:solidFill>
                  <a:srgbClr val="3D4144"/>
                </a:solidFill>
                <a:effectLst/>
              </a:rPr>
              <a:t>Lemmatization</a:t>
            </a:r>
            <a:r>
              <a:rPr lang="en-IN" sz="2400" b="1" i="0" dirty="0">
                <a:solidFill>
                  <a:srgbClr val="3D4144"/>
                </a:solidFill>
                <a:effectLst/>
              </a:rPr>
              <a:t>-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Lemmatization predict different lemma from an input sentence (</a:t>
            </a:r>
            <a:r>
              <a:rPr lang="en-US" sz="1600" b="0" i="0" dirty="0">
                <a:solidFill>
                  <a:srgbClr val="FF0000"/>
                </a:solidFill>
                <a:effectLst/>
              </a:rPr>
              <a:t>reduce a word to its root form/grouping together different inflected forms of the same word)</a:t>
            </a:r>
            <a:endParaRPr lang="en-US" altLang="en-US" sz="1600" dirty="0">
              <a:solidFill>
                <a:srgbClr val="FF0000"/>
              </a:solidFill>
            </a:endParaRPr>
          </a:p>
          <a:p>
            <a:pPr marL="173736" lvl="1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 i="1" dirty="0"/>
              <a:t>He ate Rice-&gt; He eat Rice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en-IN" sz="2000" b="1" i="0" dirty="0">
                <a:solidFill>
                  <a:srgbClr val="3D4144"/>
                </a:solidFill>
                <a:effectLst/>
              </a:rPr>
              <a:t>Language Identification</a:t>
            </a:r>
          </a:p>
          <a:p>
            <a:pPr marL="173736" lvl="1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sz="1600" b="0" i="0" dirty="0">
                <a:solidFill>
                  <a:srgbClr val="FF0000"/>
                </a:solidFill>
                <a:effectLst/>
                <a:latin typeface="-apple-system"/>
              </a:rPr>
              <a:t>Language identification predict different language type from an input sentence</a:t>
            </a:r>
          </a:p>
          <a:p>
            <a:pPr marL="173736" lvl="1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IN" sz="1600" b="0" i="1" dirty="0" err="1">
                <a:solidFill>
                  <a:srgbClr val="3C4043"/>
                </a:solidFill>
                <a:effectLst/>
                <a:latin typeface="Roboto" panose="020F0502020204030204" pitchFamily="2" charset="0"/>
              </a:rPr>
              <a:t>el</a:t>
            </a:r>
            <a:r>
              <a:rPr lang="en-IN" sz="1600" b="0" i="1" dirty="0">
                <a:solidFill>
                  <a:srgbClr val="3C4043"/>
                </a:solidFill>
                <a:effectLst/>
                <a:latin typeface="Roboto" panose="020F0502020204030204" pitchFamily="2" charset="0"/>
              </a:rPr>
              <a:t> </a:t>
            </a:r>
            <a:r>
              <a:rPr lang="en-IN" sz="1600" b="0" i="1" dirty="0" err="1">
                <a:solidFill>
                  <a:srgbClr val="3C4043"/>
                </a:solidFill>
                <a:effectLst/>
                <a:latin typeface="Roboto" panose="020F0502020204030204" pitchFamily="2" charset="0"/>
              </a:rPr>
              <a:t>comio</a:t>
            </a:r>
            <a:r>
              <a:rPr lang="en-IN" sz="1600" b="0" i="1" dirty="0">
                <a:solidFill>
                  <a:srgbClr val="3C4043"/>
                </a:solidFill>
                <a:effectLst/>
                <a:latin typeface="Roboto" panose="020F0502020204030204" pitchFamily="2" charset="0"/>
              </a:rPr>
              <a:t> arroz</a:t>
            </a:r>
            <a:r>
              <a:rPr lang="en-US" sz="1600" i="1" dirty="0">
                <a:solidFill>
                  <a:srgbClr val="3D4144"/>
                </a:solidFill>
                <a:latin typeface="-apple-system"/>
              </a:rPr>
              <a:t>-Spanish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en-US" sz="2000" b="1" dirty="0">
                <a:solidFill>
                  <a:srgbClr val="3D4144"/>
                </a:solidFill>
                <a:latin typeface="-apple-system"/>
              </a:rPr>
              <a:t>NER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F422089-BC53-6659-F3B1-A251251E2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03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98DA8D-4656-F75D-A8D6-119F2BFB2F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2252" y="1371600"/>
            <a:ext cx="5363633" cy="493712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54EA3C8-5AD6-4DD0-7411-436321306530}"/>
              </a:ext>
            </a:extLst>
          </p:cNvPr>
          <p:cNvSpPr/>
          <p:nvPr/>
        </p:nvSpPr>
        <p:spPr>
          <a:xfrm>
            <a:off x="3293534" y="1642534"/>
            <a:ext cx="3048000" cy="372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17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AA7C9-AE48-2686-EF94-AC88231BF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DDCA90-8D00-783A-C29E-D601A8DC03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989" y="2269067"/>
            <a:ext cx="5852160" cy="3674215"/>
          </a:xfrm>
        </p:spPr>
      </p:pic>
    </p:spTree>
    <p:extLst>
      <p:ext uri="{BB962C8B-B14F-4D97-AF65-F5344CB8AC3E}">
        <p14:creationId xmlns:p14="http://schemas.microsoft.com/office/powerpoint/2010/main" val="386250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10F1A-3A6D-C22A-7B7B-0B1E4110D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Conditional Random Fields (CRFs)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D1422-3A4D-5433-AC11-4F30CB82F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609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5A0F8-D5D5-70C5-54AE-B6811154B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12529"/>
                </a:solidFill>
                <a:effectLst/>
                <a:latin typeface="system-ui"/>
              </a:rPr>
              <a:t>Machine Translation in NLP?</a:t>
            </a:r>
            <a:br>
              <a:rPr lang="en-IN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DD087-C47E-9C71-8690-CFE0B35A4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71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6D751-9EAF-2733-A2E2-7B327226F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viterbi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ECA11-79E4-50C6-C584-03927A740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25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Named Entity Recognition and Relation Extraction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23493B-43B7-1713-730E-0940E0577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1A1818"/>
                </a:solidFill>
                <a:effectLst/>
                <a:latin typeface="Avenir LT Pro"/>
              </a:rPr>
              <a:t>An  information extraction technique that identifies key elements from text then classifies them into predefined categories. 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1A1818"/>
                </a:solidFill>
                <a:effectLst/>
                <a:latin typeface="Avenir LT Pro"/>
              </a:rPr>
              <a:t>Text appears as unstructured data in several formats such as document files, spreadsheets, web pages and social media.</a:t>
            </a:r>
            <a:endParaRPr lang="en-US" dirty="0">
              <a:solidFill>
                <a:srgbClr val="1A1818"/>
              </a:solidFill>
              <a:latin typeface="Avenir LT Pro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1A1818"/>
                </a:solidFill>
                <a:latin typeface="Avenir LT Pro"/>
              </a:rPr>
              <a:t>Need for NER!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1A1818"/>
                </a:solidFill>
                <a:effectLst/>
                <a:latin typeface="Avenir LT Pro"/>
              </a:rPr>
              <a:t>With  hundreds of documents to review, or to investigate, its hard to obtain the content for related purpose.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1A1818"/>
                </a:solidFill>
                <a:latin typeface="Avenir LT Pro"/>
              </a:rPr>
              <a:t>So,-Entity extraction is performed.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E6DFB-1760-C27D-F94A-8BD71DEBB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Extraction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CD16D-6CA6-E0A3-E871-2D06A02A5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9462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1A1818"/>
                </a:solidFill>
                <a:effectLst/>
                <a:latin typeface="Avenir LT Pro"/>
              </a:rPr>
              <a:t>Entity extraction can provide a useful view of unknown data sets by immediately revealing who and what the information at a minimum. 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1A1818"/>
                </a:solidFill>
                <a:effectLst/>
                <a:latin typeface="Avenir LT Pro"/>
              </a:rPr>
              <a:t>In  a structured corpus that they can use as a point of departure for further analysis and investigation.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1A1818"/>
                </a:solidFill>
                <a:effectLst/>
                <a:latin typeface="Avenir LT Pro"/>
              </a:rPr>
              <a:t>Must  address a number of language issues to </a:t>
            </a:r>
            <a:r>
              <a:rPr lang="en-US" b="0" i="0" u="sng" dirty="0">
                <a:solidFill>
                  <a:srgbClr val="0084CA"/>
                </a:solidFill>
                <a:effectLst/>
                <a:latin typeface="Avenir LT Pro"/>
                <a:hlinkClick r:id="rId2"/>
              </a:rPr>
              <a:t>correctly identify and classify entities</a:t>
            </a:r>
            <a:r>
              <a:rPr lang="en-US" b="0" i="0" dirty="0">
                <a:solidFill>
                  <a:srgbClr val="1A1818"/>
                </a:solidFill>
                <a:effectLst/>
                <a:latin typeface="Avenir LT Pro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1A1818"/>
                </a:solidFill>
                <a:effectLst/>
                <a:latin typeface="Avenir LT Pro"/>
              </a:rPr>
              <a:t>The  ambiguities of language make this an especially complex task for machines.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b="0" i="0" dirty="0">
                <a:solidFill>
                  <a:srgbClr val="1A1818"/>
                </a:solidFill>
                <a:effectLst/>
                <a:latin typeface="Avenir LT Pro"/>
              </a:rPr>
              <a:t>Part Of Speech Tagging (main challenge)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1A1818"/>
                </a:solidFill>
                <a:effectLst/>
                <a:latin typeface="Avenir LT Pro"/>
              </a:rPr>
              <a:t>EE-This function reveals direct relationships, connections or events shared between different entities as well as complex relationships through inferred, indirect connections. This helps to better summarize information in a quick and efficient manner.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121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F149B-E0A1-34F4-8B01-B8091411E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250480"/>
            <a:ext cx="9720072" cy="1499616"/>
          </a:xfrm>
        </p:spPr>
        <p:txBody>
          <a:bodyPr/>
          <a:lstStyle/>
          <a:p>
            <a:r>
              <a:rPr lang="en-US" dirty="0"/>
              <a:t>Relation Extraction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C11BE-1353-89F5-ED48-E30AF3D4F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624693"/>
            <a:ext cx="9720073" cy="5045527"/>
          </a:xfrm>
        </p:spPr>
        <p:txBody>
          <a:bodyPr/>
          <a:lstStyle/>
          <a:p>
            <a:r>
              <a:rPr lang="en-US" b="0" i="0" u="sng" dirty="0">
                <a:solidFill>
                  <a:srgbClr val="242424"/>
                </a:solidFill>
                <a:effectLst/>
                <a:latin typeface="source-serif-pro"/>
              </a:rPr>
              <a:t>Extracting  relations among named entities using NLP.</a:t>
            </a:r>
            <a:endParaRPr lang="en-IN" b="0" i="0" u="sng" dirty="0">
              <a:solidFill>
                <a:srgbClr val="242424"/>
              </a:solidFill>
              <a:effectLst/>
              <a:latin typeface="source-serif-pro"/>
            </a:endParaRPr>
          </a:p>
          <a:p>
            <a:r>
              <a:rPr lang="en-IN" b="0" i="0" dirty="0">
                <a:solidFill>
                  <a:srgbClr val="242424"/>
                </a:solidFill>
                <a:effectLst/>
                <a:latin typeface="source-serif-pro"/>
              </a:rPr>
              <a:t>Consider these sentences.</a:t>
            </a:r>
            <a:endParaRPr lang="en-IN" dirty="0">
              <a:solidFill>
                <a:srgbClr val="242424"/>
              </a:solidFill>
              <a:latin typeface="source-serif-pro"/>
            </a:endParaRPr>
          </a:p>
          <a:p>
            <a:pPr algn="ctr"/>
            <a:r>
              <a:rPr lang="en-US" b="0" i="1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Maya </a:t>
            </a:r>
            <a:r>
              <a:rPr lang="en-US" i="1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b="0" i="1" dirty="0" err="1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ytri</a:t>
            </a:r>
            <a:r>
              <a:rPr lang="en-US" b="0" i="1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works at I</a:t>
            </a:r>
            <a:r>
              <a:rPr lang="en-US" b="0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nfosys</a:t>
            </a:r>
            <a:r>
              <a:rPr lang="en-US" b="0" i="1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.</a:t>
            </a:r>
            <a:br>
              <a:rPr lang="en-US" i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b="0" i="1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Apple is located in Cupertino.</a:t>
            </a:r>
          </a:p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Detect  the various entities in these sentences.</a:t>
            </a:r>
          </a:p>
          <a:p>
            <a:pPr marL="128016" lvl="1" indent="0">
              <a:buNone/>
            </a:pPr>
            <a:r>
              <a:rPr lang="en-US" sz="2000" b="0" i="0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             </a:t>
            </a:r>
            <a:r>
              <a:rPr lang="en-US" sz="2000" b="0" i="1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Person name = Maya </a:t>
            </a:r>
            <a:r>
              <a:rPr lang="en-US" sz="2000" i="1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sz="2000" b="0" i="1" dirty="0" err="1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ytri</a:t>
            </a:r>
            <a:r>
              <a:rPr lang="en-US" sz="2000" b="0" i="1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br>
              <a:rPr lang="en-US" sz="2000" i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2000" i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              </a:t>
            </a:r>
            <a:r>
              <a:rPr lang="en-US" sz="2000" b="0" i="1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Company = Infosys</a:t>
            </a:r>
            <a:br>
              <a:rPr lang="en-US" sz="2000" i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2000" i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              </a:t>
            </a:r>
            <a:r>
              <a:rPr lang="en-US" sz="2000" b="0" i="1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Company = </a:t>
            </a:r>
            <a:r>
              <a:rPr lang="en-US" sz="2000" b="0" i="1" dirty="0" err="1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AppleCity</a:t>
            </a:r>
            <a:r>
              <a:rPr lang="en-US" sz="2000" b="0" i="1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= Cupertino</a:t>
            </a:r>
            <a:endParaRPr lang="en-IN" sz="2000" i="1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128016" lvl="1" indent="0">
              <a:buNone/>
            </a:pPr>
            <a:r>
              <a:rPr lang="en-IN" sz="2000" b="0" i="0" dirty="0">
                <a:solidFill>
                  <a:srgbClr val="242424"/>
                </a:solidFill>
                <a:effectLst/>
                <a:latin typeface="source-serif-pro"/>
              </a:rPr>
              <a:t>Deduce  the relationships using NLP</a:t>
            </a:r>
          </a:p>
          <a:p>
            <a:pPr marL="128016" lvl="1" indent="0" algn="ctr">
              <a:buNone/>
            </a:pPr>
            <a:r>
              <a:rPr lang="en-US" sz="2400" b="0" i="1" dirty="0" err="1">
                <a:solidFill>
                  <a:srgbClr val="242424"/>
                </a:solidFill>
                <a:effectLst/>
                <a:latin typeface="source-code-pro"/>
              </a:rPr>
              <a:t>works_at</a:t>
            </a:r>
            <a:r>
              <a:rPr lang="en-US" sz="2400" b="0" i="1" dirty="0">
                <a:solidFill>
                  <a:srgbClr val="242424"/>
                </a:solidFill>
                <a:effectLst/>
                <a:latin typeface="source-code-pro"/>
              </a:rPr>
              <a:t>(person:</a:t>
            </a:r>
            <a:r>
              <a:rPr lang="en-US" sz="2400" b="0" i="1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Maya </a:t>
            </a:r>
            <a:r>
              <a:rPr lang="en-US" sz="2400" i="1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sz="2400" b="0" i="1" dirty="0" err="1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ytri</a:t>
            </a:r>
            <a:r>
              <a:rPr lang="en-US" sz="2400" b="0" i="1" dirty="0" err="1">
                <a:solidFill>
                  <a:srgbClr val="242424"/>
                </a:solidFill>
                <a:effectLst/>
                <a:latin typeface="source-code-pro"/>
              </a:rPr>
              <a:t>,company:infosys</a:t>
            </a:r>
            <a:r>
              <a:rPr lang="en-US" sz="2400" b="0" i="1" dirty="0">
                <a:solidFill>
                  <a:srgbClr val="242424"/>
                </a:solidFill>
                <a:effectLst/>
                <a:latin typeface="source-code-pro"/>
              </a:rPr>
              <a:t>)</a:t>
            </a:r>
            <a:br>
              <a:rPr lang="en-US" sz="2400" i="1" dirty="0"/>
            </a:br>
            <a:r>
              <a:rPr lang="en-US" sz="2400" b="0" i="1" dirty="0" err="1">
                <a:solidFill>
                  <a:srgbClr val="242424"/>
                </a:solidFill>
                <a:effectLst/>
                <a:latin typeface="source-code-pro"/>
              </a:rPr>
              <a:t>located_in</a:t>
            </a:r>
            <a:r>
              <a:rPr lang="en-US" sz="2400" b="0" i="1" dirty="0">
                <a:solidFill>
                  <a:srgbClr val="242424"/>
                </a:solidFill>
                <a:effectLst/>
                <a:latin typeface="source-code-pro"/>
              </a:rPr>
              <a:t>(</a:t>
            </a:r>
            <a:r>
              <a:rPr lang="en-US" sz="2400" b="0" i="1" dirty="0" err="1">
                <a:solidFill>
                  <a:srgbClr val="242424"/>
                </a:solidFill>
                <a:effectLst/>
                <a:latin typeface="source-code-pro"/>
              </a:rPr>
              <a:t>company:apple</a:t>
            </a:r>
            <a:r>
              <a:rPr lang="en-US" sz="2400" b="0" i="1" dirty="0">
                <a:solidFill>
                  <a:srgbClr val="242424"/>
                </a:solidFill>
                <a:effectLst/>
                <a:latin typeface="source-code-pro"/>
              </a:rPr>
              <a:t>, </a:t>
            </a:r>
            <a:r>
              <a:rPr lang="en-US" sz="2400" b="0" i="1" dirty="0" err="1">
                <a:solidFill>
                  <a:srgbClr val="242424"/>
                </a:solidFill>
                <a:effectLst/>
                <a:latin typeface="source-code-pro"/>
              </a:rPr>
              <a:t>city:cupertino</a:t>
            </a:r>
            <a:r>
              <a:rPr lang="en-US" sz="2400" b="0" i="1" dirty="0">
                <a:solidFill>
                  <a:srgbClr val="242424"/>
                </a:solidFill>
                <a:effectLst/>
                <a:latin typeface="source-code-pro"/>
              </a:rPr>
              <a:t>)</a:t>
            </a:r>
          </a:p>
          <a:p>
            <a:pPr marL="128016" lvl="1" indent="0">
              <a:buNone/>
            </a:pPr>
            <a:endParaRPr lang="en-US" sz="2000" b="0" i="0" dirty="0">
              <a:solidFill>
                <a:schemeClr val="accent4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03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7CB58-71AA-22BC-4DA2-EF8275BAF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814" y="228600"/>
            <a:ext cx="9720072" cy="1499616"/>
          </a:xfrm>
        </p:spPr>
        <p:txBody>
          <a:bodyPr/>
          <a:lstStyle/>
          <a:p>
            <a:r>
              <a:rPr lang="en-US" dirty="0"/>
              <a:t>Contd.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A6F8E-9AFD-8BF8-70E1-89F134BF5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POS tags carry strong signals towards identifying the relational phrases. </a:t>
            </a:r>
          </a:p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Also </a:t>
            </a:r>
            <a:r>
              <a:rPr lang="en-US" b="0" i="1" dirty="0">
                <a:solidFill>
                  <a:srgbClr val="242424"/>
                </a:solidFill>
                <a:effectLst/>
                <a:latin typeface="source-serif-pro"/>
              </a:rPr>
              <a:t>named entity recognition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would have already tagged the named entities in these sentences which would additionally make easier.</a:t>
            </a:r>
          </a:p>
          <a:p>
            <a:endParaRPr lang="en-US" dirty="0">
              <a:solidFill>
                <a:srgbClr val="242424"/>
              </a:solidFill>
              <a:latin typeface="source-serif-pro"/>
            </a:endParaRPr>
          </a:p>
          <a:p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source-code-pro"/>
              </a:rPr>
              <a:t>Tokens: </a:t>
            </a:r>
            <a:r>
              <a:rPr lang="en-US" sz="2400" b="0" i="1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Maya </a:t>
            </a:r>
            <a:r>
              <a:rPr lang="en-US" sz="2400" i="1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sz="2400" b="0" i="1" dirty="0" err="1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ytri</a:t>
            </a:r>
            <a:r>
              <a:rPr lang="en-US" sz="2400" b="0" i="1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source-code-pro"/>
              </a:rPr>
              <a:t>works at Infosys</a:t>
            </a: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source-code-pro"/>
              </a:rPr>
            </a:b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source-code-pro"/>
              </a:rPr>
              <a:t>POS tags: noun 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source-code-pro"/>
              </a:rPr>
              <a:t>noun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source-code-pro"/>
              </a:rPr>
              <a:t> verb preposition noun</a:t>
            </a: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source-code-pro"/>
              </a:rPr>
            </a:b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source-code-pro"/>
              </a:rPr>
              <a:t>NER tags: person 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source-code-pro"/>
              </a:rPr>
              <a:t>person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source-code-pro"/>
              </a:rPr>
              <a:t> — — 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source-code-pro"/>
              </a:rPr>
              <a:t>companyTokens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source-code-pro"/>
              </a:rPr>
              <a:t>: Apple is located in Cupertino</a:t>
            </a: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source-code-pro"/>
              </a:rPr>
            </a:b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source-code-pro"/>
              </a:rPr>
              <a:t>POS tags: noun verb 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source-code-pro"/>
              </a:rPr>
              <a:t>verb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source-code-pro"/>
              </a:rPr>
              <a:t> preposition noun</a:t>
            </a: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source-code-pro"/>
              </a:rPr>
            </a:b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source-code-pro"/>
              </a:rPr>
              <a:t>NER tags: company — — — city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</a:rPr>
              <a:t> </a:t>
            </a:r>
            <a:endParaRPr kumimoji="0" lang="en-US" altLang="en-US" sz="3600" b="0" i="1" u="none" strike="noStrike" cap="none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combining the information in the POS tags with those in the NER tags works well to identify the relational phrases.</a:t>
            </a:r>
          </a:p>
          <a:p>
            <a:endParaRPr lang="en-IN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902AF27-13D4-4E9C-AE1D-DCE1272B2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9379"/>
            <a:ext cx="65" cy="635958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55488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77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F0021-2865-6C8D-F910-7F41EFA4A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5DD95-CA0A-1467-2E96-AEADB25E6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589313"/>
            <a:ext cx="9720073" cy="4820539"/>
          </a:xfrm>
        </p:spPr>
        <p:txBody>
          <a:bodyPr/>
          <a:lstStyle/>
          <a:p>
            <a:r>
              <a:rPr lang="en-IN" b="0" i="0" dirty="0">
                <a:solidFill>
                  <a:srgbClr val="242424"/>
                </a:solidFill>
                <a:effectLst/>
                <a:latin typeface="source-serif-pro"/>
              </a:rPr>
              <a:t>Consider  this sentence,</a:t>
            </a:r>
          </a:p>
          <a:p>
            <a:r>
              <a:rPr lang="en-US" b="0" i="1" dirty="0">
                <a:solidFill>
                  <a:srgbClr val="FF3300"/>
                </a:solidFill>
                <a:effectLst/>
                <a:latin typeface="source-code-pro"/>
              </a:rPr>
              <a:t>Read The Adventures of Sherlock Holmes by Arthur Conan Doyle online or in your email</a:t>
            </a:r>
          </a:p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Named entities are </a:t>
            </a:r>
            <a:r>
              <a:rPr lang="en-US" b="0" i="1" dirty="0">
                <a:solidFill>
                  <a:srgbClr val="00B0F0"/>
                </a:solidFill>
                <a:effectLst/>
                <a:latin typeface="source-serif-pro"/>
              </a:rPr>
              <a:t>The Adventures of Sherlock Holmes, a book title, and Arthur Conan Doyle, a person’s name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.</a:t>
            </a:r>
          </a:p>
          <a:p>
            <a:r>
              <a:rPr lang="en-US" dirty="0"/>
              <a:t>(Relational   phrase still sits between them after recognizing)</a:t>
            </a:r>
          </a:p>
          <a:p>
            <a:r>
              <a:rPr lang="en-US" dirty="0"/>
              <a:t>-This  sentence has the structure;</a:t>
            </a:r>
          </a:p>
          <a:p>
            <a:r>
              <a:rPr lang="en-US" i="1" dirty="0">
                <a:solidFill>
                  <a:srgbClr val="00B0F0"/>
                </a:solidFill>
              </a:rPr>
              <a:t>&lt;words&gt; book-title by person-name &lt;words&gt;</a:t>
            </a:r>
          </a:p>
          <a:p>
            <a:r>
              <a:rPr lang="en-IN" dirty="0"/>
              <a:t>POS analysis=</a:t>
            </a:r>
            <a:endParaRPr lang="en-US" b="0" i="1" dirty="0">
              <a:solidFill>
                <a:srgbClr val="00B0F0"/>
              </a:solidFill>
              <a:effectLst/>
              <a:latin typeface="source-serif-pro"/>
            </a:endParaRPr>
          </a:p>
          <a:p>
            <a:r>
              <a:rPr lang="en-IN" i="1" dirty="0">
                <a:solidFill>
                  <a:srgbClr val="FF3300"/>
                </a:solidFill>
              </a:rPr>
              <a:t>NER=</a:t>
            </a:r>
            <a:r>
              <a:rPr lang="en-US" dirty="0"/>
              <a:t> Able  to  infer that the book title always precedes the </a:t>
            </a:r>
            <a:r>
              <a:rPr lang="en-US" i="1" dirty="0">
                <a:solidFill>
                  <a:srgbClr val="00B0F0"/>
                </a:solidFill>
              </a:rPr>
              <a:t>by</a:t>
            </a:r>
            <a:r>
              <a:rPr lang="en-US" dirty="0"/>
              <a:t> and that the </a:t>
            </a:r>
            <a:r>
              <a:rPr lang="en-US" dirty="0">
                <a:solidFill>
                  <a:srgbClr val="00B0F0"/>
                </a:solidFill>
              </a:rPr>
              <a:t>person's name </a:t>
            </a:r>
            <a:r>
              <a:rPr lang="en-US" dirty="0"/>
              <a:t>always follows it</a:t>
            </a:r>
            <a:endParaRPr lang="en-IN" i="1" dirty="0">
              <a:solidFill>
                <a:srgbClr val="FF3300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57D6CEF-AE62-2D4D-8724-90FE8F980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785" y="5021036"/>
            <a:ext cx="66675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183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86199-7ADC-EABC-7D40-41C05B516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5C02A-7843-10C8-168C-0FDA743A4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83121"/>
            <a:ext cx="9720073" cy="4426239"/>
          </a:xfrm>
        </p:spPr>
        <p:txBody>
          <a:bodyPr/>
          <a:lstStyle/>
          <a:p>
            <a:r>
              <a:rPr lang="en-US" b="0" i="1" dirty="0">
                <a:solidFill>
                  <a:srgbClr val="00B0F0"/>
                </a:solidFill>
                <a:effectLst/>
                <a:latin typeface="source-code-pro"/>
              </a:rPr>
              <a:t>Wimbledon is a tennis tournament held in the UK in the first two weeks of July every year.</a:t>
            </a:r>
          </a:p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could be ‘parsed’ via entity recognition</a:t>
            </a:r>
            <a:r>
              <a:rPr lang="en-US" i="1" dirty="0">
                <a:solidFill>
                  <a:srgbClr val="00B0F0"/>
                </a:solidFill>
                <a:latin typeface="source-code-pro"/>
              </a:rPr>
              <a:t>;</a:t>
            </a:r>
          </a:p>
          <a:p>
            <a:r>
              <a:rPr lang="en-US" b="1" i="0" dirty="0">
                <a:solidFill>
                  <a:srgbClr val="242424"/>
                </a:solidFill>
                <a:effectLst/>
                <a:latin typeface="source-code-pro"/>
              </a:rPr>
              <a:t>Sports event name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 is a </a:t>
            </a:r>
            <a:r>
              <a:rPr lang="en-US" b="1" i="0" dirty="0">
                <a:solidFill>
                  <a:srgbClr val="242424"/>
                </a:solidFill>
                <a:effectLst/>
                <a:latin typeface="source-code-pro"/>
              </a:rPr>
              <a:t>sport tournament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 held in the </a:t>
            </a:r>
            <a:r>
              <a:rPr lang="en-US" b="1" i="0" dirty="0">
                <a:solidFill>
                  <a:srgbClr val="242424"/>
                </a:solidFill>
                <a:effectLst/>
                <a:latin typeface="source-code-pro"/>
              </a:rPr>
              <a:t>location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 in the </a:t>
            </a:r>
            <a:r>
              <a:rPr lang="en-US" b="1" i="0" dirty="0">
                <a:solidFill>
                  <a:srgbClr val="242424"/>
                </a:solidFill>
                <a:effectLst/>
                <a:latin typeface="source-code-pro"/>
              </a:rPr>
              <a:t>time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.</a:t>
            </a:r>
            <a:endParaRPr lang="en-US" b="0" i="1" dirty="0">
              <a:solidFill>
                <a:srgbClr val="00B0F0"/>
              </a:solidFill>
              <a:effectLst/>
              <a:latin typeface="source-code-pro"/>
            </a:endParaRPr>
          </a:p>
          <a:p>
            <a:r>
              <a:rPr lang="en-US" i="1" dirty="0">
                <a:solidFill>
                  <a:srgbClr val="00B0F0"/>
                </a:solidFill>
                <a:latin typeface="source-code-pro"/>
              </a:rPr>
              <a:t>phases of recognition</a:t>
            </a:r>
          </a:p>
          <a:p>
            <a:r>
              <a:rPr lang="en-IN" b="1" i="0" dirty="0">
                <a:solidFill>
                  <a:srgbClr val="242424"/>
                </a:solidFill>
                <a:effectLst/>
                <a:latin typeface="source-code-pro"/>
              </a:rPr>
              <a:t>Sports event name</a:t>
            </a:r>
            <a:r>
              <a:rPr lang="en-IN" b="0" i="0" dirty="0">
                <a:solidFill>
                  <a:srgbClr val="242424"/>
                </a:solidFill>
                <a:effectLst/>
                <a:latin typeface="source-code-pro"/>
              </a:rPr>
              <a:t> is-a </a:t>
            </a:r>
            <a:r>
              <a:rPr lang="en-IN" b="1" i="0" dirty="0">
                <a:solidFill>
                  <a:srgbClr val="242424"/>
                </a:solidFill>
                <a:effectLst/>
                <a:latin typeface="source-code-pro"/>
              </a:rPr>
              <a:t>sport tournament</a:t>
            </a:r>
            <a:r>
              <a:rPr lang="en-US" b="1" i="1" dirty="0">
                <a:solidFill>
                  <a:srgbClr val="00B0F0"/>
                </a:solidFill>
                <a:latin typeface="source-code-pro"/>
              </a:rPr>
              <a:t>.=it is crisp and hence get easily trained and tested with maximum accuracy, but held in may be wrong inference so, we have inferences,</a:t>
            </a:r>
          </a:p>
          <a:p>
            <a:r>
              <a:rPr lang="en-IN" b="0" i="0" dirty="0">
                <a:solidFill>
                  <a:srgbClr val="242424"/>
                </a:solidFill>
                <a:effectLst/>
                <a:latin typeface="source-code-pro"/>
              </a:rPr>
              <a:t>ST=tennis tournament, held-in ⇒ L=UK</a:t>
            </a:r>
            <a:br>
              <a:rPr lang="en-IN" dirty="0"/>
            </a:br>
            <a:r>
              <a:rPr lang="en-IN" b="0" i="0" dirty="0">
                <a:solidFill>
                  <a:srgbClr val="242424"/>
                </a:solidFill>
                <a:effectLst/>
                <a:latin typeface="source-code-pro"/>
              </a:rPr>
              <a:t>SEN=Wimbledon, held-in ⇒ L=UK</a:t>
            </a:r>
            <a:br>
              <a:rPr lang="en-IN" dirty="0"/>
            </a:br>
            <a:r>
              <a:rPr lang="en-IN" b="0" i="0" dirty="0">
                <a:solidFill>
                  <a:srgbClr val="242424"/>
                </a:solidFill>
                <a:effectLst/>
                <a:latin typeface="source-code-pro"/>
              </a:rPr>
              <a:t>SEN=Wimbledon, ST=tennis tournament, held-in ⇒ L=UK</a:t>
            </a:r>
            <a:endParaRPr lang="en-US" b="1" i="1" dirty="0">
              <a:solidFill>
                <a:srgbClr val="00B0F0"/>
              </a:solidFill>
              <a:latin typeface="source-code-pro"/>
            </a:endParaRPr>
          </a:p>
          <a:p>
            <a:endParaRPr lang="en-US" b="1" i="1" dirty="0">
              <a:solidFill>
                <a:srgbClr val="00B0F0"/>
              </a:solidFill>
              <a:effectLst/>
              <a:latin typeface="source-code-pro"/>
            </a:endParaRPr>
          </a:p>
          <a:p>
            <a:endParaRPr lang="en-IN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91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E09F-9395-E8E4-CAA3-2ED74B772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inference/generalization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0EE59-C7A6-9E74-79E3-078E9853A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42424"/>
                </a:solidFill>
                <a:effectLst/>
                <a:latin typeface="source-code-pro"/>
              </a:rPr>
              <a:t>IF X THEN Y;</a:t>
            </a:r>
          </a:p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he support of a rule </a:t>
            </a:r>
            <a:r>
              <a:rPr lang="en-US" b="0" i="1" dirty="0">
                <a:solidFill>
                  <a:srgbClr val="242424"/>
                </a:solidFill>
                <a:effectLst/>
                <a:latin typeface="source-serif-pro"/>
              </a:rPr>
              <a:t>X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⇒ </a:t>
            </a:r>
            <a:r>
              <a:rPr lang="en-US" b="0" i="1" dirty="0">
                <a:solidFill>
                  <a:srgbClr val="242424"/>
                </a:solidFill>
                <a:effectLst/>
                <a:latin typeface="source-serif-pro"/>
              </a:rPr>
              <a:t>Y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is the number of sentences in which </a:t>
            </a:r>
            <a:r>
              <a:rPr lang="en-US" b="0" i="1" dirty="0">
                <a:solidFill>
                  <a:srgbClr val="242424"/>
                </a:solidFill>
                <a:effectLst/>
                <a:latin typeface="source-serif-pro"/>
              </a:rPr>
              <a:t>X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holds. The confidence of this rule is </a:t>
            </a:r>
            <a:r>
              <a:rPr lang="en-US" b="0" i="1" dirty="0">
                <a:solidFill>
                  <a:srgbClr val="242424"/>
                </a:solidFill>
                <a:effectLst/>
                <a:latin typeface="source-serif-pro"/>
              </a:rPr>
              <a:t>P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(</a:t>
            </a:r>
            <a:r>
              <a:rPr lang="en-US" b="0" i="1" dirty="0">
                <a:solidFill>
                  <a:srgbClr val="242424"/>
                </a:solidFill>
                <a:effectLst/>
                <a:latin typeface="source-serif-pro"/>
              </a:rPr>
              <a:t>Y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|</a:t>
            </a:r>
            <a:r>
              <a:rPr lang="en-US" b="0" i="1" dirty="0">
                <a:solidFill>
                  <a:srgbClr val="242424"/>
                </a:solidFill>
                <a:effectLst/>
                <a:latin typeface="source-serif-pro"/>
              </a:rPr>
              <a:t>X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).</a:t>
            </a:r>
          </a:p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In </a:t>
            </a:r>
            <a:r>
              <a:rPr lang="en-US" b="0" i="1" dirty="0">
                <a:solidFill>
                  <a:srgbClr val="242424"/>
                </a:solidFill>
                <a:effectLst/>
                <a:latin typeface="source-serif-pro"/>
              </a:rPr>
              <a:t>X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⇒ </a:t>
            </a:r>
            <a:r>
              <a:rPr lang="en-US" b="0" i="1" dirty="0">
                <a:solidFill>
                  <a:srgbClr val="242424"/>
                </a:solidFill>
                <a:effectLst/>
                <a:latin typeface="source-serif-pro"/>
              </a:rPr>
              <a:t>Y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, </a:t>
            </a:r>
            <a:r>
              <a:rPr lang="en-US" b="0" i="1" dirty="0">
                <a:solidFill>
                  <a:srgbClr val="242424"/>
                </a:solidFill>
                <a:effectLst/>
                <a:latin typeface="source-serif-pro"/>
              </a:rPr>
              <a:t>Y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is always 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T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= </a:t>
            </a:r>
            <a:r>
              <a:rPr lang="en-US" b="0" i="1" dirty="0">
                <a:solidFill>
                  <a:srgbClr val="242424"/>
                </a:solidFill>
                <a:effectLst/>
                <a:latin typeface="source-serif-pro"/>
              </a:rPr>
              <a:t>first two weeks of July every year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. </a:t>
            </a:r>
            <a:r>
              <a:rPr lang="en-US" b="1" i="0">
                <a:solidFill>
                  <a:srgbClr val="242424"/>
                </a:solidFill>
                <a:effectLst/>
                <a:latin typeface="source-serif-pro"/>
              </a:rPr>
              <a:t>X</a:t>
            </a:r>
            <a:r>
              <a:rPr lang="en-US" b="0" i="0">
                <a:solidFill>
                  <a:srgbClr val="242424"/>
                </a:solidFill>
                <a:effectLst/>
                <a:latin typeface="source-serif-pro"/>
              </a:rPr>
              <a:t> is any nonempty subset of {</a:t>
            </a:r>
            <a:r>
              <a:rPr lang="en-US" b="1" i="0">
                <a:solidFill>
                  <a:srgbClr val="242424"/>
                </a:solidFill>
                <a:effectLst/>
                <a:latin typeface="source-serif-pro"/>
              </a:rPr>
              <a:t>SEN</a:t>
            </a:r>
            <a:r>
              <a:rPr lang="en-US" b="0" i="0">
                <a:solidFill>
                  <a:srgbClr val="242424"/>
                </a:solidFill>
                <a:effectLst/>
                <a:latin typeface="source-serif-pro"/>
              </a:rPr>
              <a:t>=</a:t>
            </a:r>
            <a:r>
              <a:rPr lang="en-US" b="0" i="1">
                <a:solidFill>
                  <a:srgbClr val="242424"/>
                </a:solidFill>
                <a:effectLst/>
                <a:latin typeface="source-serif-pro"/>
              </a:rPr>
              <a:t>Wimbledon</a:t>
            </a:r>
            <a:r>
              <a:rPr lang="en-US" b="0" i="0">
                <a:solidFill>
                  <a:srgbClr val="242424"/>
                </a:solidFill>
                <a:effectLst/>
                <a:latin typeface="source-serif-pro"/>
              </a:rPr>
              <a:t>, </a:t>
            </a:r>
            <a:r>
              <a:rPr lang="en-US" b="1" i="0">
                <a:solidFill>
                  <a:srgbClr val="242424"/>
                </a:solidFill>
                <a:effectLst/>
                <a:latin typeface="source-serif-pro"/>
              </a:rPr>
              <a:t>ST</a:t>
            </a:r>
            <a:r>
              <a:rPr lang="en-US" b="0" i="0">
                <a:solidFill>
                  <a:srgbClr val="242424"/>
                </a:solidFill>
                <a:effectLst/>
                <a:latin typeface="source-serif-pro"/>
              </a:rPr>
              <a:t>=</a:t>
            </a:r>
            <a:r>
              <a:rPr lang="en-US" b="0" i="1">
                <a:solidFill>
                  <a:srgbClr val="242424"/>
                </a:solidFill>
                <a:effectLst/>
                <a:latin typeface="source-serif-pro"/>
              </a:rPr>
              <a:t>tennis tournament</a:t>
            </a:r>
            <a:r>
              <a:rPr lang="en-US" b="0" i="0">
                <a:solidFill>
                  <a:srgbClr val="242424"/>
                </a:solidFill>
                <a:effectLst/>
                <a:latin typeface="source-serif-pro"/>
              </a:rPr>
              <a:t>, </a:t>
            </a:r>
            <a:r>
              <a:rPr lang="en-US" b="1" i="0">
                <a:solidFill>
                  <a:srgbClr val="242424"/>
                </a:solidFill>
                <a:effectLst/>
                <a:latin typeface="source-serif-pro"/>
              </a:rPr>
              <a:t>L</a:t>
            </a:r>
            <a:r>
              <a:rPr lang="en-US" b="0" i="0">
                <a:solidFill>
                  <a:srgbClr val="242424"/>
                </a:solidFill>
                <a:effectLst/>
                <a:latin typeface="source-serif-pro"/>
              </a:rPr>
              <a:t>=</a:t>
            </a:r>
            <a:r>
              <a:rPr lang="en-US" b="0" i="1">
                <a:solidFill>
                  <a:srgbClr val="242424"/>
                </a:solidFill>
                <a:effectLst/>
                <a:latin typeface="source-serif-pro"/>
              </a:rPr>
              <a:t>UK</a:t>
            </a:r>
            <a:r>
              <a:rPr lang="en-US" b="0" i="0">
                <a:solidFill>
                  <a:srgbClr val="242424"/>
                </a:solidFill>
                <a:effectLst/>
                <a:latin typeface="source-serif-pro"/>
              </a:rPr>
              <a:t>}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29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3CE9D-4B53-4C03-18C2-1D53A6A33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0" dirty="0">
                <a:solidFill>
                  <a:srgbClr val="161B3D"/>
                </a:solidFill>
                <a:effectLst/>
                <a:latin typeface="Noto Sans" panose="020B0502040204020203" pitchFamily="34" charset="0"/>
              </a:rPr>
              <a:t>Information Extraction using sequence labeling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C9E02-2BE5-1BD9-2E68-2C7F2F125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i="0" dirty="0">
                <a:solidFill>
                  <a:srgbClr val="161B3D"/>
                </a:solidFill>
                <a:effectLst/>
                <a:latin typeface="Noto Sans" panose="020B0502040204020203" pitchFamily="34" charset="0"/>
              </a:rPr>
              <a:t>Information Extraction is the process of </a:t>
            </a:r>
            <a:r>
              <a:rPr lang="en-US" sz="2000" i="0" u="sng" dirty="0">
                <a:solidFill>
                  <a:srgbClr val="161B3D"/>
                </a:solidFill>
                <a:effectLst/>
                <a:latin typeface="Noto Sans" panose="020B0502040204020203" pitchFamily="34" charset="0"/>
              </a:rPr>
              <a:t>parsing </a:t>
            </a:r>
            <a:r>
              <a:rPr lang="en-US" sz="2000" i="0" dirty="0">
                <a:solidFill>
                  <a:srgbClr val="161B3D"/>
                </a:solidFill>
                <a:effectLst/>
                <a:latin typeface="Noto Sans" panose="020B0502040204020203" pitchFamily="34" charset="0"/>
              </a:rPr>
              <a:t>through unstructured data and </a:t>
            </a:r>
            <a:r>
              <a:rPr lang="en-US" sz="2000" i="0" u="sng" dirty="0">
                <a:solidFill>
                  <a:srgbClr val="161B3D"/>
                </a:solidFill>
                <a:effectLst/>
                <a:latin typeface="Noto Sans" panose="020B0502040204020203" pitchFamily="34" charset="0"/>
              </a:rPr>
              <a:t>extracting essential information </a:t>
            </a:r>
            <a:r>
              <a:rPr lang="en-US" sz="2000" i="0" dirty="0">
                <a:solidFill>
                  <a:srgbClr val="161B3D"/>
                </a:solidFill>
                <a:effectLst/>
                <a:latin typeface="Noto Sans" panose="020B0502040204020203" pitchFamily="34" charset="0"/>
              </a:rPr>
              <a:t>into more editable and structured data formats.</a:t>
            </a:r>
          </a:p>
          <a:p>
            <a:pPr algn="just"/>
            <a:r>
              <a:rPr lang="en-IN" sz="1600" b="0" i="0" u="sng" dirty="0">
                <a:solidFill>
                  <a:srgbClr val="161B3D"/>
                </a:solidFill>
                <a:effectLst/>
                <a:latin typeface="Noto Sans" panose="020B0502040204020203" pitchFamily="34" charset="0"/>
              </a:rPr>
              <a:t>Information  Extraction NLP techniques,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sz="1600" dirty="0">
                <a:solidFill>
                  <a:srgbClr val="161B3D"/>
                </a:solidFill>
                <a:latin typeface="Noto Sans" panose="020B0502040204020203" pitchFamily="34" charset="0"/>
              </a:rPr>
              <a:t>Tokenization</a:t>
            </a:r>
            <a:r>
              <a:rPr lang="en-IN" sz="1600" u="sng" dirty="0">
                <a:solidFill>
                  <a:srgbClr val="161B3D"/>
                </a:solidFill>
                <a:latin typeface="Noto Sans" panose="020B0502040204020203" pitchFamily="34" charset="0"/>
              </a:rPr>
              <a:t>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sz="1600" b="1" i="0" dirty="0">
                <a:solidFill>
                  <a:srgbClr val="161B3D"/>
                </a:solidFill>
                <a:effectLst/>
                <a:latin typeface="Noto Sans" panose="020B0502040204020203" pitchFamily="34" charset="0"/>
              </a:rPr>
              <a:t>Parts of Speech Tagging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sz="1600" b="1" i="0" dirty="0">
                <a:solidFill>
                  <a:srgbClr val="161B3D"/>
                </a:solidFill>
                <a:effectLst/>
                <a:latin typeface="Noto Sans" panose="020B0502040204020203" pitchFamily="34" charset="0"/>
              </a:rPr>
              <a:t>Dependency Graphs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sz="1600" b="1" i="0" dirty="0">
                <a:solidFill>
                  <a:srgbClr val="161B3D"/>
                </a:solidFill>
                <a:effectLst/>
                <a:latin typeface="Noto Sans" panose="020B0502040204020203" pitchFamily="34" charset="0"/>
              </a:rPr>
              <a:t>NER with Spacy</a:t>
            </a:r>
          </a:p>
          <a:p>
            <a:pPr marL="0" indent="0" algn="just">
              <a:buNone/>
            </a:pPr>
            <a:endParaRPr lang="en-IN" sz="2000" u="sng" dirty="0"/>
          </a:p>
        </p:txBody>
      </p:sp>
    </p:spTree>
    <p:extLst>
      <p:ext uri="{BB962C8B-B14F-4D97-AF65-F5344CB8AC3E}">
        <p14:creationId xmlns:p14="http://schemas.microsoft.com/office/powerpoint/2010/main" val="225677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414</TotalTime>
  <Words>1114</Words>
  <Application>Microsoft Office PowerPoint</Application>
  <PresentationFormat>Widescreen</PresentationFormat>
  <Paragraphs>85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4" baseType="lpstr">
      <vt:lpstr>-apple-system</vt:lpstr>
      <vt:lpstr>Arial</vt:lpstr>
      <vt:lpstr>Avenir LT Pro</vt:lpstr>
      <vt:lpstr>Cambria Math</vt:lpstr>
      <vt:lpstr>Consolas</vt:lpstr>
      <vt:lpstr>Noto Sans</vt:lpstr>
      <vt:lpstr>Roboto</vt:lpstr>
      <vt:lpstr>sohne</vt:lpstr>
      <vt:lpstr>source-code-pro</vt:lpstr>
      <vt:lpstr>source-serif-pro</vt:lpstr>
      <vt:lpstr>system-ui</vt:lpstr>
      <vt:lpstr>Tw Cen MT</vt:lpstr>
      <vt:lpstr>Tw Cen MT Condensed</vt:lpstr>
      <vt:lpstr>Wingdings</vt:lpstr>
      <vt:lpstr>Wingdings 3</vt:lpstr>
      <vt:lpstr>Integral</vt:lpstr>
      <vt:lpstr>NLP-Module 6</vt:lpstr>
      <vt:lpstr>Named Entity Recognition and Relation Extraction</vt:lpstr>
      <vt:lpstr>Entity Extraction</vt:lpstr>
      <vt:lpstr>Relation Extraction</vt:lpstr>
      <vt:lpstr>Contd.</vt:lpstr>
      <vt:lpstr>Contd.</vt:lpstr>
      <vt:lpstr>Contd.</vt:lpstr>
      <vt:lpstr>Mathematical inference/generalization</vt:lpstr>
      <vt:lpstr>Information Extraction using sequence labeling</vt:lpstr>
      <vt:lpstr>Sequence Labeling  </vt:lpstr>
      <vt:lpstr>contd,.</vt:lpstr>
      <vt:lpstr>Approaches to Sequence Labeling Tasks </vt:lpstr>
      <vt:lpstr>Type of Sequence Labelling</vt:lpstr>
      <vt:lpstr>PowerPoint Presentation</vt:lpstr>
      <vt:lpstr>example</vt:lpstr>
      <vt:lpstr>5 Conditional Random Fields (CRFs) </vt:lpstr>
      <vt:lpstr>Machine Translation in NLP? </vt:lpstr>
      <vt:lpstr>viterbi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acer</dc:creator>
  <cp:lastModifiedBy>acer</cp:lastModifiedBy>
  <cp:revision>73</cp:revision>
  <dcterms:created xsi:type="dcterms:W3CDTF">2023-08-08T05:03:37Z</dcterms:created>
  <dcterms:modified xsi:type="dcterms:W3CDTF">2023-08-14T08:10:48Z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