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0" r:id="rId1"/>
  </p:sldMasterIdLst>
  <p:notesMasterIdLst>
    <p:notesMasterId r:id="rId30"/>
  </p:notesMasterIdLst>
  <p:sldIdLst>
    <p:sldId id="257" r:id="rId2"/>
    <p:sldId id="258" r:id="rId3"/>
    <p:sldId id="359" r:id="rId4"/>
    <p:sldId id="358" r:id="rId5"/>
    <p:sldId id="360" r:id="rId6"/>
    <p:sldId id="361" r:id="rId7"/>
    <p:sldId id="362" r:id="rId8"/>
    <p:sldId id="363" r:id="rId9"/>
    <p:sldId id="364" r:id="rId10"/>
    <p:sldId id="365" r:id="rId11"/>
    <p:sldId id="366" r:id="rId12"/>
    <p:sldId id="367" r:id="rId13"/>
    <p:sldId id="368"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 id="382" r:id="rId27"/>
    <p:sldId id="383" r:id="rId28"/>
    <p:sldId id="35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5" autoAdjust="0"/>
    <p:restoredTop sz="94660"/>
  </p:normalViewPr>
  <p:slideViewPr>
    <p:cSldViewPr snapToGrid="0">
      <p:cViewPr varScale="1">
        <p:scale>
          <a:sx n="72" d="100"/>
          <a:sy n="72" d="100"/>
        </p:scale>
        <p:origin x="-570" y="-9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0185FA-33C6-443A-9F4D-CD5C841BD88A}" type="datetimeFigureOut">
              <a:rPr lang="en-US" smtClean="0"/>
              <a:pPr/>
              <a:t>8/22/2022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173748-74D2-464F-9BBC-05239AC3001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5A82BD7-922A-41A9-9515-3A4FEB77C5C2}" type="datetimeFigureOut">
              <a:rPr lang="en-IN" smtClean="0"/>
              <a:pPr/>
              <a:t>22-08-2022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C966D80-2410-4869-AD53-F2A0D5D146DF}" type="slidenum">
              <a:rPr lang="en-IN" smtClean="0"/>
              <a:pPr/>
              <a:t>‹#›</a:t>
            </a:fld>
            <a:endParaRPr lang="en-IN" dirty="0"/>
          </a:p>
        </p:txBody>
      </p:sp>
    </p:spTree>
    <p:extLst>
      <p:ext uri="{BB962C8B-B14F-4D97-AF65-F5344CB8AC3E}">
        <p14:creationId xmlns="" xmlns:p14="http://schemas.microsoft.com/office/powerpoint/2010/main" val="2762231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A82BD7-922A-41A9-9515-3A4FEB77C5C2}" type="datetimeFigureOut">
              <a:rPr lang="en-IN" smtClean="0"/>
              <a:pPr/>
              <a:t>22-08-2022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C966D80-2410-4869-AD53-F2A0D5D146DF}" type="slidenum">
              <a:rPr lang="en-IN" smtClean="0"/>
              <a:pPr/>
              <a:t>‹#›</a:t>
            </a:fld>
            <a:endParaRPr lang="en-IN" dirty="0"/>
          </a:p>
        </p:txBody>
      </p:sp>
    </p:spTree>
    <p:extLst>
      <p:ext uri="{BB962C8B-B14F-4D97-AF65-F5344CB8AC3E}">
        <p14:creationId xmlns="" xmlns:p14="http://schemas.microsoft.com/office/powerpoint/2010/main" val="99206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A82BD7-922A-41A9-9515-3A4FEB77C5C2}" type="datetimeFigureOut">
              <a:rPr lang="en-IN" smtClean="0"/>
              <a:pPr/>
              <a:t>22-08-2022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C966D80-2410-4869-AD53-F2A0D5D146DF}" type="slidenum">
              <a:rPr lang="en-IN" smtClean="0"/>
              <a:pPr/>
              <a:t>‹#›</a:t>
            </a:fld>
            <a:endParaRPr lang="en-IN" dirty="0"/>
          </a:p>
        </p:txBody>
      </p:sp>
    </p:spTree>
    <p:extLst>
      <p:ext uri="{BB962C8B-B14F-4D97-AF65-F5344CB8AC3E}">
        <p14:creationId xmlns="" xmlns:p14="http://schemas.microsoft.com/office/powerpoint/2010/main" val="3921378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A82BD7-922A-41A9-9515-3A4FEB77C5C2}" type="datetimeFigureOut">
              <a:rPr lang="en-IN" smtClean="0"/>
              <a:pPr/>
              <a:t>22-08-2022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C966D80-2410-4869-AD53-F2A0D5D146DF}" type="slidenum">
              <a:rPr lang="en-IN" smtClean="0"/>
              <a:pPr/>
              <a:t>‹#›</a:t>
            </a:fld>
            <a:endParaRPr lang="en-IN" dirty="0"/>
          </a:p>
        </p:txBody>
      </p:sp>
    </p:spTree>
    <p:extLst>
      <p:ext uri="{BB962C8B-B14F-4D97-AF65-F5344CB8AC3E}">
        <p14:creationId xmlns="" xmlns:p14="http://schemas.microsoft.com/office/powerpoint/2010/main" val="73010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A82BD7-922A-41A9-9515-3A4FEB77C5C2}" type="datetimeFigureOut">
              <a:rPr lang="en-IN" smtClean="0"/>
              <a:pPr/>
              <a:t>22-08-2022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C966D80-2410-4869-AD53-F2A0D5D146DF}" type="slidenum">
              <a:rPr lang="en-IN" smtClean="0"/>
              <a:pPr/>
              <a:t>‹#›</a:t>
            </a:fld>
            <a:endParaRPr lang="en-IN" dirty="0"/>
          </a:p>
        </p:txBody>
      </p:sp>
    </p:spTree>
    <p:extLst>
      <p:ext uri="{BB962C8B-B14F-4D97-AF65-F5344CB8AC3E}">
        <p14:creationId xmlns="" xmlns:p14="http://schemas.microsoft.com/office/powerpoint/2010/main" val="416335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5A82BD7-922A-41A9-9515-3A4FEB77C5C2}" type="datetimeFigureOut">
              <a:rPr lang="en-IN" smtClean="0"/>
              <a:pPr/>
              <a:t>22-08-2022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C966D80-2410-4869-AD53-F2A0D5D146DF}" type="slidenum">
              <a:rPr lang="en-IN" smtClean="0"/>
              <a:pPr/>
              <a:t>‹#›</a:t>
            </a:fld>
            <a:endParaRPr lang="en-IN" dirty="0"/>
          </a:p>
        </p:txBody>
      </p:sp>
    </p:spTree>
    <p:extLst>
      <p:ext uri="{BB962C8B-B14F-4D97-AF65-F5344CB8AC3E}">
        <p14:creationId xmlns="" xmlns:p14="http://schemas.microsoft.com/office/powerpoint/2010/main" val="3609908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5A82BD7-922A-41A9-9515-3A4FEB77C5C2}" type="datetimeFigureOut">
              <a:rPr lang="en-IN" smtClean="0"/>
              <a:pPr/>
              <a:t>22-08-2022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C966D80-2410-4869-AD53-F2A0D5D146DF}" type="slidenum">
              <a:rPr lang="en-IN" smtClean="0"/>
              <a:pPr/>
              <a:t>‹#›</a:t>
            </a:fld>
            <a:endParaRPr lang="en-IN" dirty="0"/>
          </a:p>
        </p:txBody>
      </p:sp>
    </p:spTree>
    <p:extLst>
      <p:ext uri="{BB962C8B-B14F-4D97-AF65-F5344CB8AC3E}">
        <p14:creationId xmlns="" xmlns:p14="http://schemas.microsoft.com/office/powerpoint/2010/main" val="3137142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5A82BD7-922A-41A9-9515-3A4FEB77C5C2}" type="datetimeFigureOut">
              <a:rPr lang="en-IN" smtClean="0"/>
              <a:pPr/>
              <a:t>22-08-2022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C966D80-2410-4869-AD53-F2A0D5D146DF}" type="slidenum">
              <a:rPr lang="en-IN" smtClean="0"/>
              <a:pPr/>
              <a:t>‹#›</a:t>
            </a:fld>
            <a:endParaRPr lang="en-IN" dirty="0"/>
          </a:p>
        </p:txBody>
      </p:sp>
    </p:spTree>
    <p:extLst>
      <p:ext uri="{BB962C8B-B14F-4D97-AF65-F5344CB8AC3E}">
        <p14:creationId xmlns="" xmlns:p14="http://schemas.microsoft.com/office/powerpoint/2010/main" val="142041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82BD7-922A-41A9-9515-3A4FEB77C5C2}" type="datetimeFigureOut">
              <a:rPr lang="en-IN" smtClean="0"/>
              <a:pPr/>
              <a:t>22-08-2022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C966D80-2410-4869-AD53-F2A0D5D146DF}" type="slidenum">
              <a:rPr lang="en-IN" smtClean="0"/>
              <a:pPr/>
              <a:t>‹#›</a:t>
            </a:fld>
            <a:endParaRPr lang="en-IN" dirty="0"/>
          </a:p>
        </p:txBody>
      </p:sp>
    </p:spTree>
    <p:extLst>
      <p:ext uri="{BB962C8B-B14F-4D97-AF65-F5344CB8AC3E}">
        <p14:creationId xmlns="" xmlns:p14="http://schemas.microsoft.com/office/powerpoint/2010/main" val="125410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A82BD7-922A-41A9-9515-3A4FEB77C5C2}" type="datetimeFigureOut">
              <a:rPr lang="en-IN" smtClean="0"/>
              <a:pPr/>
              <a:t>22-08-2022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C966D80-2410-4869-AD53-F2A0D5D146DF}" type="slidenum">
              <a:rPr lang="en-IN" smtClean="0"/>
              <a:pPr/>
              <a:t>‹#›</a:t>
            </a:fld>
            <a:endParaRPr lang="en-IN" dirty="0"/>
          </a:p>
        </p:txBody>
      </p:sp>
    </p:spTree>
    <p:extLst>
      <p:ext uri="{BB962C8B-B14F-4D97-AF65-F5344CB8AC3E}">
        <p14:creationId xmlns="" xmlns:p14="http://schemas.microsoft.com/office/powerpoint/2010/main" val="1050986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A82BD7-922A-41A9-9515-3A4FEB77C5C2}" type="datetimeFigureOut">
              <a:rPr lang="en-IN" smtClean="0"/>
              <a:pPr/>
              <a:t>22-08-2022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C966D80-2410-4869-AD53-F2A0D5D146DF}" type="slidenum">
              <a:rPr lang="en-IN" smtClean="0"/>
              <a:pPr/>
              <a:t>‹#›</a:t>
            </a:fld>
            <a:endParaRPr lang="en-IN" dirty="0"/>
          </a:p>
        </p:txBody>
      </p:sp>
    </p:spTree>
    <p:extLst>
      <p:ext uri="{BB962C8B-B14F-4D97-AF65-F5344CB8AC3E}">
        <p14:creationId xmlns="" xmlns:p14="http://schemas.microsoft.com/office/powerpoint/2010/main" val="161642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82BD7-922A-41A9-9515-3A4FEB77C5C2}" type="datetimeFigureOut">
              <a:rPr lang="en-IN" smtClean="0"/>
              <a:pPr/>
              <a:t>22-08-2022</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966D80-2410-4869-AD53-F2A0D5D146DF}" type="slidenum">
              <a:rPr lang="en-IN" smtClean="0"/>
              <a:pPr/>
              <a:t>‹#›</a:t>
            </a:fld>
            <a:endParaRPr lang="en-IN" dirty="0"/>
          </a:p>
        </p:txBody>
      </p:sp>
    </p:spTree>
    <p:extLst>
      <p:ext uri="{BB962C8B-B14F-4D97-AF65-F5344CB8AC3E}">
        <p14:creationId xmlns="" xmlns:p14="http://schemas.microsoft.com/office/powerpoint/2010/main" val="160354778"/>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18218" y="4308633"/>
            <a:ext cx="6429375" cy="1943763"/>
          </a:xfrm>
        </p:spPr>
        <p:txBody>
          <a:bodyPr>
            <a:normAutofit/>
          </a:bodyPr>
          <a:lstStyle/>
          <a:p>
            <a:r>
              <a:rPr lang="en-US" dirty="0" err="1" smtClean="0"/>
              <a:t>Dwipen</a:t>
            </a:r>
            <a:r>
              <a:rPr lang="en-US" dirty="0" smtClean="0"/>
              <a:t> </a:t>
            </a:r>
            <a:r>
              <a:rPr lang="en-US" dirty="0" err="1" smtClean="0"/>
              <a:t>Laskar</a:t>
            </a:r>
            <a:endParaRPr lang="en-US" dirty="0" smtClean="0"/>
          </a:p>
          <a:p>
            <a:r>
              <a:rPr lang="en-US" dirty="0" smtClean="0"/>
              <a:t>Assistant Professor</a:t>
            </a:r>
          </a:p>
          <a:p>
            <a:r>
              <a:rPr lang="en-US" dirty="0" smtClean="0">
                <a:solidFill>
                  <a:srgbClr val="002060"/>
                </a:solidFill>
                <a:latin typeface="Times New Roman" panose="02020603050405020304" pitchFamily="18" charset="0"/>
                <a:cs typeface="Times New Roman" panose="02020603050405020304" pitchFamily="18" charset="0"/>
              </a:rPr>
              <a:t>Department of Computer Science</a:t>
            </a:r>
          </a:p>
          <a:p>
            <a:r>
              <a:rPr lang="en-US" dirty="0" smtClean="0">
                <a:solidFill>
                  <a:srgbClr val="002060"/>
                </a:solidFill>
                <a:latin typeface="Times New Roman" panose="02020603050405020304" pitchFamily="18" charset="0"/>
                <a:cs typeface="Times New Roman" panose="02020603050405020304" pitchFamily="18" charset="0"/>
              </a:rPr>
              <a:t>Gauhati University, </a:t>
            </a:r>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081623" y="2419258"/>
            <a:ext cx="1544594" cy="1755220"/>
          </a:xfrm>
          <a:prstGeom prst="rect">
            <a:avLst/>
          </a:prstGeom>
        </p:spPr>
      </p:pic>
      <p:sp>
        <p:nvSpPr>
          <p:cNvPr id="5" name="TextBox 4"/>
          <p:cNvSpPr txBox="1"/>
          <p:nvPr/>
        </p:nvSpPr>
        <p:spPr>
          <a:xfrm>
            <a:off x="596348" y="231143"/>
            <a:ext cx="11145078" cy="769441"/>
          </a:xfrm>
          <a:prstGeom prst="rect">
            <a:avLst/>
          </a:prstGeom>
          <a:solidFill>
            <a:schemeClr val="accent6">
              <a:lumMod val="60000"/>
              <a:lumOff val="40000"/>
            </a:schemeClr>
          </a:solidFill>
        </p:spPr>
        <p:txBody>
          <a:bodyPr wrap="square" rtlCol="0">
            <a:spAutoFit/>
          </a:bodyPr>
          <a:lstStyle/>
          <a:p>
            <a:pPr algn="ctr"/>
            <a:r>
              <a:rPr lang="en-US" sz="4400" b="1" dirty="0" smtClean="0">
                <a:solidFill>
                  <a:srgbClr val="002060"/>
                </a:solidFill>
                <a:latin typeface="Times New Roman" panose="02020603050405020304" pitchFamily="18" charset="0"/>
                <a:cs typeface="Times New Roman" panose="02020603050405020304" pitchFamily="18" charset="0"/>
              </a:rPr>
              <a:t>Advanced Database Management System</a:t>
            </a:r>
            <a:endParaRPr lang="en-US" sz="44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632160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669" y="282355"/>
            <a:ext cx="10601739" cy="922991"/>
          </a:xfrm>
          <a:solidFill>
            <a:schemeClr val="accent6">
              <a:lumMod val="40000"/>
              <a:lumOff val="60000"/>
            </a:schemeClr>
          </a:solidFill>
        </p:spPr>
        <p:txBody>
          <a:bodyPr>
            <a:norm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Characteristics of the Database Approach</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338470"/>
            <a:ext cx="4651514" cy="4937639"/>
          </a:xfrm>
        </p:spPr>
        <p:txBody>
          <a:bodyPr>
            <a:noAutofit/>
          </a:bodyPr>
          <a:lstStyle/>
          <a:p>
            <a:pPr marL="542925" indent="-542925" algn="just">
              <a:buClr>
                <a:srgbClr val="002060"/>
              </a:buClr>
              <a:buFont typeface="Wingdings" pitchFamily="2" charset="2"/>
              <a:buChar char="q"/>
            </a:pPr>
            <a:r>
              <a:rPr lang="en-US" sz="2100" b="1" dirty="0" smtClean="0">
                <a:ea typeface="Verdana" pitchFamily="34" charset="0"/>
                <a:cs typeface="Arial Unicode MS" pitchFamily="34" charset="-128"/>
              </a:rPr>
              <a:t>Insulation between Programs and Data and Data Abstraction</a:t>
            </a:r>
          </a:p>
          <a:p>
            <a:pPr marL="1000125" lvl="1" indent="-542925" algn="just">
              <a:buClr>
                <a:srgbClr val="002060"/>
              </a:buClr>
              <a:buFont typeface="Wingdings" pitchFamily="2" charset="2"/>
              <a:buChar char="q"/>
            </a:pPr>
            <a:r>
              <a:rPr lang="en-US" sz="1700" dirty="0" smtClean="0">
                <a:ea typeface="Verdana" pitchFamily="34" charset="0"/>
                <a:cs typeface="Arial Unicode MS" pitchFamily="34" charset="-128"/>
              </a:rPr>
              <a:t>In traditional file processing, the structure of data files is embedded in the application programs, so any changes to the structure of a file may require changing all programs that access that file. </a:t>
            </a:r>
          </a:p>
          <a:p>
            <a:pPr marL="1000125" lvl="1" indent="-542925" algn="just">
              <a:buClr>
                <a:srgbClr val="002060"/>
              </a:buClr>
              <a:buFont typeface="Wingdings" pitchFamily="2" charset="2"/>
              <a:buChar char="q"/>
            </a:pPr>
            <a:r>
              <a:rPr lang="en-US" sz="1700" dirty="0" smtClean="0">
                <a:ea typeface="Verdana" pitchFamily="34" charset="0"/>
                <a:cs typeface="Arial Unicode MS" pitchFamily="34" charset="-128"/>
              </a:rPr>
              <a:t>By contrast, DBMS access programs do not require such changes in most cases. </a:t>
            </a:r>
          </a:p>
          <a:p>
            <a:pPr marL="1000125" lvl="1" indent="-542925" algn="just">
              <a:buClr>
                <a:srgbClr val="002060"/>
              </a:buClr>
              <a:buFont typeface="Wingdings" pitchFamily="2" charset="2"/>
              <a:buChar char="q"/>
            </a:pPr>
            <a:r>
              <a:rPr lang="en-US" sz="1700" dirty="0" smtClean="0">
                <a:ea typeface="Verdana" pitchFamily="34" charset="0"/>
                <a:cs typeface="Arial Unicode MS" pitchFamily="34" charset="-128"/>
              </a:rPr>
              <a:t>The structure of data files is stored in the DBMS catalog separately from the access programs. This property is called as </a:t>
            </a:r>
            <a:r>
              <a:rPr lang="en-US" sz="1700" b="1" dirty="0" smtClean="0">
                <a:ea typeface="Verdana" pitchFamily="34" charset="0"/>
                <a:cs typeface="Arial Unicode MS" pitchFamily="34" charset="-128"/>
              </a:rPr>
              <a:t>program-data independence</a:t>
            </a: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10</a:t>
            </a:fld>
            <a:endParaRPr lang="en-US" dirty="0"/>
          </a:p>
        </p:txBody>
      </p:sp>
      <p:pic>
        <p:nvPicPr>
          <p:cNvPr id="3074" name="Picture 2"/>
          <p:cNvPicPr>
            <a:picLocks noChangeAspect="1" noChangeArrowheads="1"/>
          </p:cNvPicPr>
          <p:nvPr/>
        </p:nvPicPr>
        <p:blipFill>
          <a:blip r:embed="rId2"/>
          <a:srcRect/>
          <a:stretch>
            <a:fillRect/>
          </a:stretch>
        </p:blipFill>
        <p:spPr bwMode="auto">
          <a:xfrm>
            <a:off x="6109253" y="1390029"/>
            <a:ext cx="3079682" cy="1829627"/>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173650" y="3278048"/>
            <a:ext cx="5011185" cy="3272364"/>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7369866" y="1381954"/>
            <a:ext cx="4343400" cy="171450"/>
          </a:xfrm>
          <a:prstGeom prst="rect">
            <a:avLst/>
          </a:prstGeom>
          <a:noFill/>
          <a:ln w="9525">
            <a:noFill/>
            <a:miter lim="800000"/>
            <a:headEnd/>
            <a:tailEnd/>
          </a:ln>
          <a:effectLst/>
        </p:spPr>
      </p:pic>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669" y="282355"/>
            <a:ext cx="10601739" cy="922991"/>
          </a:xfrm>
          <a:solidFill>
            <a:schemeClr val="accent6">
              <a:lumMod val="40000"/>
              <a:lumOff val="60000"/>
            </a:schemeClr>
          </a:solidFill>
        </p:spPr>
        <p:txBody>
          <a:bodyPr>
            <a:norm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Characteristics of the Database Approach</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338470"/>
            <a:ext cx="10323443" cy="4937639"/>
          </a:xfrm>
        </p:spPr>
        <p:txBody>
          <a:bodyPr>
            <a:noAutofit/>
          </a:bodyPr>
          <a:lstStyle/>
          <a:p>
            <a:pPr marL="542925" indent="-542925" algn="just">
              <a:buClr>
                <a:srgbClr val="002060"/>
              </a:buClr>
              <a:buFont typeface="Wingdings" pitchFamily="2" charset="2"/>
              <a:buChar char="q"/>
            </a:pPr>
            <a:r>
              <a:rPr lang="en-US" sz="2100" b="1" dirty="0" smtClean="0">
                <a:ea typeface="Verdana" pitchFamily="34" charset="0"/>
                <a:cs typeface="Arial Unicode MS" pitchFamily="34" charset="-128"/>
              </a:rPr>
              <a:t>Support of Multiple Views of the Data</a:t>
            </a:r>
          </a:p>
          <a:p>
            <a:pPr marL="1000125" lvl="1" indent="-542925" algn="just">
              <a:buClr>
                <a:srgbClr val="002060"/>
              </a:buClr>
              <a:buFont typeface="Wingdings" pitchFamily="2" charset="2"/>
              <a:buChar char="q"/>
            </a:pPr>
            <a:r>
              <a:rPr lang="en-US" sz="1700" dirty="0" smtClean="0">
                <a:ea typeface="Verdana" pitchFamily="34" charset="0"/>
                <a:cs typeface="Arial Unicode MS" pitchFamily="34" charset="-128"/>
              </a:rPr>
              <a:t>A database typically has many users, each of whom may require a different perspective or view of the database. </a:t>
            </a:r>
          </a:p>
          <a:p>
            <a:pPr marL="1000125" lvl="1" indent="-542925" algn="just">
              <a:buClr>
                <a:srgbClr val="002060"/>
              </a:buClr>
              <a:buFont typeface="Wingdings" pitchFamily="2" charset="2"/>
              <a:buChar char="q"/>
            </a:pPr>
            <a:r>
              <a:rPr lang="en-US" sz="1700" dirty="0" smtClean="0">
                <a:ea typeface="Verdana" pitchFamily="34" charset="0"/>
                <a:cs typeface="Arial Unicode MS" pitchFamily="34" charset="-128"/>
              </a:rPr>
              <a:t>A view may be a subset of the database or it may contain virtual data that is derived from the database files but is not explicitly stored.</a:t>
            </a:r>
          </a:p>
          <a:p>
            <a:pPr marL="1000125" lvl="1" indent="-542925" algn="just">
              <a:buClr>
                <a:srgbClr val="002060"/>
              </a:buClr>
              <a:buFont typeface="Wingdings" pitchFamily="2" charset="2"/>
              <a:buChar char="q"/>
            </a:pPr>
            <a:r>
              <a:rPr lang="en-US" sz="1700" dirty="0" smtClean="0">
                <a:ea typeface="Verdana" pitchFamily="34" charset="0"/>
                <a:cs typeface="Arial Unicode MS" pitchFamily="34" charset="-128"/>
              </a:rPr>
              <a:t>Some users may not need to be aware of whether the data they refer to is stored or</a:t>
            </a:r>
            <a:br>
              <a:rPr lang="en-US" sz="1700" dirty="0" smtClean="0">
                <a:ea typeface="Verdana" pitchFamily="34" charset="0"/>
                <a:cs typeface="Arial Unicode MS" pitchFamily="34" charset="-128"/>
              </a:rPr>
            </a:br>
            <a:r>
              <a:rPr lang="en-US" sz="1700" dirty="0" smtClean="0">
                <a:ea typeface="Verdana" pitchFamily="34" charset="0"/>
                <a:cs typeface="Arial Unicode MS" pitchFamily="34" charset="-128"/>
              </a:rPr>
              <a:t>derived. </a:t>
            </a:r>
          </a:p>
          <a:p>
            <a:pPr marL="1000125" lvl="1" indent="-542925" algn="just">
              <a:buClr>
                <a:srgbClr val="002060"/>
              </a:buClr>
              <a:buFont typeface="Wingdings" pitchFamily="2" charset="2"/>
              <a:buChar char="q"/>
            </a:pPr>
            <a:r>
              <a:rPr lang="en-US" sz="1700" dirty="0" smtClean="0">
                <a:ea typeface="Verdana" pitchFamily="34" charset="0"/>
                <a:cs typeface="Arial Unicode MS" pitchFamily="34" charset="-128"/>
              </a:rPr>
              <a:t>A multiuser DBMS whose users have a variety of distinct applications must provide facilities for defining multiple views.</a:t>
            </a:r>
          </a:p>
          <a:p>
            <a:pPr marL="542925" indent="-542925" algn="just">
              <a:buClr>
                <a:srgbClr val="002060"/>
              </a:buClr>
              <a:buFont typeface="Wingdings" pitchFamily="2" charset="2"/>
              <a:buChar char="q"/>
            </a:pPr>
            <a:endParaRPr lang="en-US" sz="1700" dirty="0" smtClean="0">
              <a:ea typeface="Verdana" pitchFamily="34" charset="0"/>
              <a:cs typeface="Arial Unicode MS" pitchFamily="34" charset="-128"/>
            </a:endParaRP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11</a:t>
            </a:fld>
            <a:endParaRPr lang="en-US" dirty="0"/>
          </a:p>
        </p:txBody>
      </p:sp>
      <p:pic>
        <p:nvPicPr>
          <p:cNvPr id="4098" name="Picture 2"/>
          <p:cNvPicPr>
            <a:picLocks noChangeAspect="1" noChangeArrowheads="1"/>
          </p:cNvPicPr>
          <p:nvPr/>
        </p:nvPicPr>
        <p:blipFill>
          <a:blip r:embed="rId2"/>
          <a:srcRect/>
          <a:stretch>
            <a:fillRect/>
          </a:stretch>
        </p:blipFill>
        <p:spPr bwMode="auto">
          <a:xfrm>
            <a:off x="4141305" y="3925750"/>
            <a:ext cx="4260574" cy="1634027"/>
          </a:xfrm>
          <a:prstGeom prst="rect">
            <a:avLst/>
          </a:prstGeom>
          <a:noFill/>
          <a:ln w="9525">
            <a:noFill/>
            <a:miter lim="800000"/>
            <a:headEnd/>
            <a:tailEnd/>
          </a:ln>
          <a:effectLst/>
        </p:spPr>
      </p:pic>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669" y="282355"/>
            <a:ext cx="10601739" cy="922991"/>
          </a:xfrm>
          <a:solidFill>
            <a:schemeClr val="accent6">
              <a:lumMod val="40000"/>
              <a:lumOff val="60000"/>
            </a:schemeClr>
          </a:solidFill>
        </p:spPr>
        <p:txBody>
          <a:bodyPr>
            <a:norm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Characteristics of the Database Approach</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6677" y="1338470"/>
            <a:ext cx="4731027" cy="4937639"/>
          </a:xfrm>
        </p:spPr>
        <p:txBody>
          <a:bodyPr>
            <a:noAutofit/>
          </a:bodyPr>
          <a:lstStyle/>
          <a:p>
            <a:pPr marL="542925" indent="-542925" algn="just">
              <a:buClr>
                <a:srgbClr val="002060"/>
              </a:buClr>
              <a:buFont typeface="Wingdings" pitchFamily="2" charset="2"/>
              <a:buChar char="q"/>
            </a:pPr>
            <a:r>
              <a:rPr lang="en-US" sz="2100" b="1" dirty="0" smtClean="0">
                <a:ea typeface="Verdana" pitchFamily="34" charset="0"/>
                <a:cs typeface="Arial Unicode MS" pitchFamily="34" charset="-128"/>
              </a:rPr>
              <a:t>Sharing of Data and Multiuser Transaction Processing</a:t>
            </a:r>
          </a:p>
          <a:p>
            <a:pPr marL="1000125" lvl="1" indent="-542925" algn="just">
              <a:buClr>
                <a:srgbClr val="002060"/>
              </a:buClr>
              <a:buFont typeface="Wingdings" pitchFamily="2" charset="2"/>
              <a:buChar char="q"/>
            </a:pPr>
            <a:r>
              <a:rPr lang="en-US" sz="1700" dirty="0" smtClean="0">
                <a:ea typeface="Verdana" pitchFamily="34" charset="0"/>
                <a:cs typeface="Arial Unicode MS" pitchFamily="34" charset="-128"/>
              </a:rPr>
              <a:t>A multiuser DBMS, as its name implies, must allow multiple users to access the database at the same time. </a:t>
            </a:r>
          </a:p>
          <a:p>
            <a:pPr marL="1000125" lvl="1" indent="-542925" algn="just">
              <a:buClr>
                <a:srgbClr val="002060"/>
              </a:buClr>
              <a:buFont typeface="Wingdings" pitchFamily="2" charset="2"/>
              <a:buChar char="q"/>
            </a:pPr>
            <a:r>
              <a:rPr lang="en-US" sz="1700" dirty="0" smtClean="0">
                <a:ea typeface="Verdana" pitchFamily="34" charset="0"/>
                <a:cs typeface="Arial Unicode MS" pitchFamily="34" charset="-128"/>
              </a:rPr>
              <a:t>This is essential if data for multiple applications is to be integrated and maintained in a single database. </a:t>
            </a:r>
          </a:p>
          <a:p>
            <a:pPr marL="1000125" lvl="1" indent="-542925" algn="just">
              <a:buClr>
                <a:srgbClr val="002060"/>
              </a:buClr>
              <a:buFont typeface="Wingdings" pitchFamily="2" charset="2"/>
              <a:buChar char="q"/>
            </a:pPr>
            <a:r>
              <a:rPr lang="en-US" sz="1700" dirty="0" smtClean="0">
                <a:ea typeface="Verdana" pitchFamily="34" charset="0"/>
                <a:cs typeface="Arial Unicode MS" pitchFamily="34" charset="-128"/>
              </a:rPr>
              <a:t>The DBMS must include concurrency control software to ensure that several users trying to update the same data do so in a controlled manner so that the result of the updates is correct. </a:t>
            </a:r>
          </a:p>
          <a:p>
            <a:pPr marL="1000125" lvl="1" indent="-542925" algn="just">
              <a:buClr>
                <a:srgbClr val="002060"/>
              </a:buClr>
              <a:buFont typeface="Wingdings" pitchFamily="2" charset="2"/>
              <a:buChar char="q"/>
            </a:pPr>
            <a:r>
              <a:rPr lang="en-US" sz="1700" dirty="0" smtClean="0">
                <a:ea typeface="Verdana" pitchFamily="34" charset="0"/>
                <a:cs typeface="Arial Unicode MS" pitchFamily="34" charset="-128"/>
              </a:rPr>
              <a:t>A fundamental role of multiuser DBMS software is to ensure that concurrent transactions operate correctly and efficiently.</a:t>
            </a:r>
          </a:p>
          <a:p>
            <a:pPr marL="1000125" lvl="1" indent="-542925" algn="just">
              <a:buClr>
                <a:srgbClr val="002060"/>
              </a:buClr>
              <a:buFont typeface="Wingdings" pitchFamily="2" charset="2"/>
              <a:buChar char="q"/>
            </a:pPr>
            <a:endParaRPr lang="en-US" sz="1300" dirty="0" smtClean="0">
              <a:ea typeface="Verdana" pitchFamily="34" charset="0"/>
              <a:cs typeface="Arial Unicode MS" pitchFamily="34" charset="-128"/>
            </a:endParaRP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12</a:t>
            </a:fld>
            <a:endParaRPr lang="en-US" dirty="0"/>
          </a:p>
        </p:txBody>
      </p:sp>
      <p:pic>
        <p:nvPicPr>
          <p:cNvPr id="5122" name="Picture 2"/>
          <p:cNvPicPr>
            <a:picLocks noChangeAspect="1" noChangeArrowheads="1"/>
          </p:cNvPicPr>
          <p:nvPr/>
        </p:nvPicPr>
        <p:blipFill>
          <a:blip r:embed="rId2"/>
          <a:srcRect/>
          <a:stretch>
            <a:fillRect/>
          </a:stretch>
        </p:blipFill>
        <p:spPr bwMode="auto">
          <a:xfrm>
            <a:off x="5870714" y="1537253"/>
            <a:ext cx="5616436" cy="3909390"/>
          </a:xfrm>
          <a:prstGeom prst="rect">
            <a:avLst/>
          </a:prstGeom>
          <a:noFill/>
          <a:ln w="9525">
            <a:noFill/>
            <a:miter lim="800000"/>
            <a:headEnd/>
            <a:tailEnd/>
          </a:ln>
          <a:effectLst/>
        </p:spPr>
      </p:pic>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669" y="282355"/>
            <a:ext cx="10601739" cy="922991"/>
          </a:xfrm>
          <a:solidFill>
            <a:schemeClr val="accent6">
              <a:lumMod val="40000"/>
              <a:lumOff val="60000"/>
            </a:schemeClr>
          </a:solidFill>
        </p:spPr>
        <p:txBody>
          <a:bodyPr>
            <a:norm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Types of users in DBMS</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6677" y="1338470"/>
            <a:ext cx="5883966" cy="4937639"/>
          </a:xfrm>
        </p:spPr>
        <p:txBody>
          <a:bodyPr>
            <a:noAutofit/>
          </a:bodyPr>
          <a:lstStyle/>
          <a:p>
            <a:pPr marL="542925" indent="-542925" algn="just">
              <a:buClr>
                <a:srgbClr val="002060"/>
              </a:buClr>
              <a:buNone/>
            </a:pPr>
            <a:r>
              <a:rPr lang="en-US" sz="2100" b="1" dirty="0" smtClean="0">
                <a:ea typeface="Verdana" pitchFamily="34" charset="0"/>
                <a:cs typeface="Arial Unicode MS" pitchFamily="34" charset="-128"/>
              </a:rPr>
              <a:t>Database Administrator (DBA)</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In a database environment, the primary resource is the database itself, and the secondary resource is the DBMS and related software.</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Administering these resources is the responsibility of the database administrator (DBA). The</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DBA is responsible for authorizing access to the database, coordinating and monitoring its use, and acquiring software and hardware resources as needed.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The DBA is accountable for problems such as security breaches and poor system response time. In large organizations, the DBA is assisted by a staff that carries out these functions.</a:t>
            </a:r>
            <a:endParaRPr lang="en-US" sz="1700" dirty="0" smtClean="0">
              <a:ea typeface="Verdana" pitchFamily="34" charset="0"/>
              <a:cs typeface="Arial Unicode MS" pitchFamily="34" charset="-128"/>
            </a:endParaRP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13</a:t>
            </a:fld>
            <a:endParaRPr lang="en-US" dirty="0"/>
          </a:p>
        </p:txBody>
      </p:sp>
      <p:pic>
        <p:nvPicPr>
          <p:cNvPr id="6146" name="Picture 2"/>
          <p:cNvPicPr>
            <a:picLocks noChangeAspect="1" noChangeArrowheads="1"/>
          </p:cNvPicPr>
          <p:nvPr/>
        </p:nvPicPr>
        <p:blipFill>
          <a:blip r:embed="rId2"/>
          <a:srcRect/>
          <a:stretch>
            <a:fillRect/>
          </a:stretch>
        </p:blipFill>
        <p:spPr bwMode="auto">
          <a:xfrm>
            <a:off x="6904382" y="1559615"/>
            <a:ext cx="4717775" cy="2705100"/>
          </a:xfrm>
          <a:prstGeom prst="rect">
            <a:avLst/>
          </a:prstGeom>
          <a:noFill/>
          <a:ln w="9525">
            <a:noFill/>
            <a:miter lim="800000"/>
            <a:headEnd/>
            <a:tailEnd/>
          </a:ln>
          <a:effectLst/>
        </p:spPr>
      </p:pic>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669" y="282355"/>
            <a:ext cx="10601739" cy="922991"/>
          </a:xfrm>
          <a:solidFill>
            <a:schemeClr val="accent6">
              <a:lumMod val="40000"/>
              <a:lumOff val="60000"/>
            </a:schemeClr>
          </a:solidFill>
        </p:spPr>
        <p:txBody>
          <a:bodyPr>
            <a:norm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Types of users in DBMS</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6676" y="1245704"/>
            <a:ext cx="10575237" cy="5030405"/>
          </a:xfrm>
        </p:spPr>
        <p:txBody>
          <a:bodyPr>
            <a:noAutofit/>
          </a:bodyPr>
          <a:lstStyle/>
          <a:p>
            <a:pPr marL="542925" indent="-542925" algn="just">
              <a:buClr>
                <a:srgbClr val="002060"/>
              </a:buClr>
              <a:buNone/>
            </a:pPr>
            <a:r>
              <a:rPr lang="en-US" sz="2100" b="1" dirty="0" smtClean="0">
                <a:ea typeface="Verdana" pitchFamily="34" charset="0"/>
                <a:cs typeface="Arial Unicode MS" pitchFamily="34" charset="-128"/>
              </a:rPr>
              <a:t>Database designers</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Database designers are responsible for identifying the data to be stored in the database and for choosing appropriate structures to represent and store this data.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Database designers are a part of a DBA team of an organization.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They are responsible for understanding the database needs of the end users.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On the basis of this knowledge they design various tables, their relationships, constraints and procedures to access the data in database.</a:t>
            </a:r>
          </a:p>
          <a:p>
            <a:pPr marL="542925" indent="-542925" algn="just">
              <a:buClr>
                <a:srgbClr val="002060"/>
              </a:buClr>
              <a:buNone/>
            </a:pPr>
            <a:r>
              <a:rPr lang="en-US" sz="2100" b="1" dirty="0" smtClean="0">
                <a:ea typeface="Verdana" pitchFamily="34" charset="0"/>
                <a:cs typeface="Arial Unicode MS" pitchFamily="34" charset="-128"/>
              </a:rPr>
              <a:t>End Users</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End users are the people whose jobs require access to the database for querying,</a:t>
            </a:r>
            <a:br>
              <a:rPr lang="en-US" sz="2100" dirty="0" smtClean="0">
                <a:ea typeface="Verdana" pitchFamily="34" charset="0"/>
                <a:cs typeface="Arial Unicode MS" pitchFamily="34" charset="-128"/>
              </a:rPr>
            </a:br>
            <a:r>
              <a:rPr lang="en-US" sz="2100" dirty="0" smtClean="0">
                <a:ea typeface="Verdana" pitchFamily="34" charset="0"/>
                <a:cs typeface="Arial Unicode MS" pitchFamily="34" charset="-128"/>
              </a:rPr>
              <a:t>updating, and generating reports; the database primarily exists for their use</a:t>
            </a:r>
            <a:r>
              <a:rPr lang="en-US" sz="2100" b="1" dirty="0" smtClean="0">
                <a:ea typeface="Verdana" pitchFamily="34" charset="0"/>
                <a:cs typeface="Arial Unicode MS" pitchFamily="34" charset="-128"/>
              </a:rPr>
              <a:t>. </a:t>
            </a:r>
            <a:r>
              <a:rPr lang="en-US" sz="2100" dirty="0" smtClean="0">
                <a:ea typeface="Verdana" pitchFamily="34" charset="0"/>
                <a:cs typeface="Arial Unicode MS" pitchFamily="34" charset="-128"/>
              </a:rPr>
              <a:t>There</a:t>
            </a:r>
            <a:br>
              <a:rPr lang="en-US" sz="2100" dirty="0" smtClean="0">
                <a:ea typeface="Verdana" pitchFamily="34" charset="0"/>
                <a:cs typeface="Arial Unicode MS" pitchFamily="34" charset="-128"/>
              </a:rPr>
            </a:br>
            <a:r>
              <a:rPr lang="en-US" sz="2100" dirty="0" smtClean="0">
                <a:ea typeface="Verdana" pitchFamily="34" charset="0"/>
                <a:cs typeface="Arial Unicode MS" pitchFamily="34" charset="-128"/>
              </a:rPr>
              <a:t>are several categories of</a:t>
            </a:r>
            <a:r>
              <a:rPr lang="en-US" sz="2100" b="1" dirty="0" smtClean="0">
                <a:ea typeface="Verdana" pitchFamily="34" charset="0"/>
                <a:cs typeface="Arial Unicode MS" pitchFamily="34" charset="-128"/>
              </a:rPr>
              <a:t> end users. </a:t>
            </a:r>
            <a:r>
              <a:rPr lang="en-US" sz="2100" dirty="0" smtClean="0">
                <a:ea typeface="Verdana" pitchFamily="34" charset="0"/>
                <a:cs typeface="Arial Unicode MS" pitchFamily="34" charset="-128"/>
              </a:rPr>
              <a:t>They are  </a:t>
            </a:r>
            <a:r>
              <a:rPr lang="en-US" sz="2100" b="1" dirty="0" smtClean="0">
                <a:ea typeface="Verdana" pitchFamily="34" charset="0"/>
                <a:cs typeface="Arial Unicode MS" pitchFamily="34" charset="-128"/>
              </a:rPr>
              <a:t>Casual End Users</a:t>
            </a:r>
            <a:r>
              <a:rPr lang="en-US" sz="2100" dirty="0" smtClean="0">
                <a:ea typeface="Verdana" pitchFamily="34" charset="0"/>
                <a:cs typeface="Arial Unicode MS" pitchFamily="34" charset="-128"/>
              </a:rPr>
              <a:t>, </a:t>
            </a:r>
            <a:r>
              <a:rPr lang="en-US" sz="2100" b="1" dirty="0" smtClean="0">
                <a:ea typeface="Verdana" pitchFamily="34" charset="0"/>
                <a:cs typeface="Arial Unicode MS" pitchFamily="34" charset="-128"/>
              </a:rPr>
              <a:t>Naïve</a:t>
            </a:r>
            <a:r>
              <a:rPr lang="en-US" sz="2100" dirty="0" smtClean="0">
                <a:ea typeface="Verdana" pitchFamily="34" charset="0"/>
                <a:cs typeface="Arial Unicode MS" pitchFamily="34" charset="-128"/>
              </a:rPr>
              <a:t> or </a:t>
            </a:r>
            <a:r>
              <a:rPr lang="en-US" sz="2100" b="1" dirty="0" smtClean="0">
                <a:ea typeface="Verdana" pitchFamily="34" charset="0"/>
                <a:cs typeface="Arial Unicode MS" pitchFamily="34" charset="-128"/>
              </a:rPr>
              <a:t>Parametric end users</a:t>
            </a:r>
            <a:r>
              <a:rPr lang="en-US" sz="2100" dirty="0" smtClean="0">
                <a:ea typeface="Verdana" pitchFamily="34" charset="0"/>
                <a:cs typeface="Arial Unicode MS" pitchFamily="34" charset="-128"/>
              </a:rPr>
              <a:t>, </a:t>
            </a:r>
            <a:r>
              <a:rPr lang="en-US" sz="2100" b="1" dirty="0" smtClean="0">
                <a:ea typeface="Verdana" pitchFamily="34" charset="0"/>
                <a:cs typeface="Arial Unicode MS" pitchFamily="34" charset="-128"/>
              </a:rPr>
              <a:t>Sophisticated</a:t>
            </a:r>
            <a:r>
              <a:rPr lang="en-US" sz="2100" dirty="0" smtClean="0">
                <a:ea typeface="Verdana" pitchFamily="34" charset="0"/>
                <a:cs typeface="Arial Unicode MS" pitchFamily="34" charset="-128"/>
              </a:rPr>
              <a:t> end users and </a:t>
            </a:r>
            <a:r>
              <a:rPr lang="en-US" sz="2100" b="1" dirty="0" smtClean="0">
                <a:ea typeface="Verdana" pitchFamily="34" charset="0"/>
                <a:cs typeface="Arial Unicode MS" pitchFamily="34" charset="-128"/>
              </a:rPr>
              <a:t>Stand</a:t>
            </a:r>
            <a:r>
              <a:rPr lang="en-US" sz="2100" dirty="0" smtClean="0">
                <a:ea typeface="Verdana" pitchFamily="34" charset="0"/>
                <a:cs typeface="Arial Unicode MS" pitchFamily="34" charset="-128"/>
              </a:rPr>
              <a:t> </a:t>
            </a:r>
            <a:r>
              <a:rPr lang="en-US" sz="2100" b="1" dirty="0" smtClean="0">
                <a:ea typeface="Verdana" pitchFamily="34" charset="0"/>
                <a:cs typeface="Arial Unicode MS" pitchFamily="34" charset="-128"/>
              </a:rPr>
              <a:t>alone</a:t>
            </a:r>
            <a:r>
              <a:rPr lang="en-US" sz="2100" dirty="0" smtClean="0">
                <a:ea typeface="Verdana" pitchFamily="34" charset="0"/>
                <a:cs typeface="Arial Unicode MS" pitchFamily="34" charset="-128"/>
              </a:rPr>
              <a:t> users</a:t>
            </a:r>
            <a:endParaRPr lang="en-US" sz="2100" b="1" dirty="0" smtClean="0">
              <a:ea typeface="Verdana" pitchFamily="34" charset="0"/>
              <a:cs typeface="Arial Unicode MS" pitchFamily="34" charset="-128"/>
            </a:endParaRPr>
          </a:p>
          <a:p>
            <a:pPr marL="542925" indent="-542925" algn="just">
              <a:buClr>
                <a:srgbClr val="002060"/>
              </a:buClr>
              <a:buFont typeface="Wingdings" pitchFamily="2" charset="2"/>
              <a:buChar char="q"/>
            </a:pPr>
            <a:r>
              <a:rPr lang="en-US" sz="2100" b="1" dirty="0" smtClean="0">
                <a:ea typeface="Verdana" pitchFamily="34" charset="0"/>
                <a:cs typeface="Arial Unicode MS" pitchFamily="34" charset="-128"/>
              </a:rPr>
              <a:t>Casual End users</a:t>
            </a:r>
          </a:p>
          <a:p>
            <a:pPr marL="1000125" lvl="1" indent="-542925" algn="just">
              <a:buClr>
                <a:srgbClr val="002060"/>
              </a:buClr>
              <a:buFont typeface="Wingdings" pitchFamily="2" charset="2"/>
              <a:buChar char="q"/>
            </a:pPr>
            <a:r>
              <a:rPr lang="en-US" sz="1700" dirty="0" smtClean="0">
                <a:ea typeface="Verdana" pitchFamily="34" charset="0"/>
                <a:cs typeface="Arial Unicode MS" pitchFamily="34" charset="-128"/>
              </a:rPr>
              <a:t>Casual end users occasionally access the database, but they may need different information each time. They use a sophisticated database query language to specify their requests and are typically middle- or high-level managers or other occasional browsers</a:t>
            </a:r>
            <a:endParaRPr lang="en-US" sz="2500" dirty="0" smtClean="0">
              <a:ea typeface="Verdana" pitchFamily="34" charset="0"/>
              <a:cs typeface="Arial Unicode MS" pitchFamily="34" charset="-128"/>
            </a:endParaRPr>
          </a:p>
          <a:p>
            <a:pPr marL="542925" indent="-542925" algn="just">
              <a:buClr>
                <a:srgbClr val="002060"/>
              </a:buClr>
              <a:buFont typeface="Wingdings" pitchFamily="2" charset="2"/>
              <a:buChar char="q"/>
            </a:pPr>
            <a:endParaRPr lang="en-US" sz="2100" dirty="0" smtClean="0">
              <a:ea typeface="Verdana" pitchFamily="34" charset="0"/>
              <a:cs typeface="Arial Unicode MS" pitchFamily="34" charset="-128"/>
            </a:endParaRPr>
          </a:p>
          <a:p>
            <a:pPr marL="542925" indent="-542925" algn="just">
              <a:buClr>
                <a:srgbClr val="002060"/>
              </a:buClr>
              <a:buFont typeface="Wingdings" pitchFamily="2" charset="2"/>
              <a:buChar char="q"/>
            </a:pPr>
            <a:endParaRPr lang="en-US" sz="1700" dirty="0" smtClean="0">
              <a:ea typeface="Verdana" pitchFamily="34" charset="0"/>
              <a:cs typeface="Arial Unicode MS" pitchFamily="34" charset="-128"/>
            </a:endParaRP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14</a:t>
            </a:fld>
            <a:endParaRPr lang="en-US" dirty="0"/>
          </a:p>
        </p:txBody>
      </p:sp>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669" y="282355"/>
            <a:ext cx="10601739" cy="922991"/>
          </a:xfrm>
          <a:solidFill>
            <a:schemeClr val="accent6">
              <a:lumMod val="40000"/>
              <a:lumOff val="60000"/>
            </a:schemeClr>
          </a:solidFill>
        </p:spPr>
        <p:txBody>
          <a:bodyPr>
            <a:norm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Types of users in DBMS</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6676" y="1245704"/>
            <a:ext cx="10575237" cy="5030405"/>
          </a:xfrm>
        </p:spPr>
        <p:txBody>
          <a:bodyPr>
            <a:noAutofit/>
          </a:bodyPr>
          <a:lstStyle/>
          <a:p>
            <a:pPr marL="542925" indent="-542925" algn="just">
              <a:buClr>
                <a:srgbClr val="002060"/>
              </a:buClr>
              <a:buNone/>
            </a:pPr>
            <a:r>
              <a:rPr lang="en-US" sz="2100" b="1" dirty="0" smtClean="0">
                <a:ea typeface="Verdana" pitchFamily="34" charset="0"/>
                <a:cs typeface="Arial Unicode MS" pitchFamily="34" charset="-128"/>
              </a:rPr>
              <a:t>End Users</a:t>
            </a:r>
          </a:p>
          <a:p>
            <a:pPr marL="542925" indent="-542925" algn="just">
              <a:buClr>
                <a:srgbClr val="002060"/>
              </a:buClr>
              <a:buFont typeface="Wingdings" pitchFamily="2" charset="2"/>
              <a:buChar char="q"/>
            </a:pPr>
            <a:r>
              <a:rPr lang="en-US" sz="2100" b="1" dirty="0" smtClean="0">
                <a:ea typeface="Verdana" pitchFamily="34" charset="0"/>
                <a:cs typeface="Arial Unicode MS" pitchFamily="34" charset="-128"/>
              </a:rPr>
              <a:t>Naïve</a:t>
            </a:r>
            <a:r>
              <a:rPr lang="en-US" sz="2100" dirty="0" smtClean="0">
                <a:ea typeface="Verdana" pitchFamily="34" charset="0"/>
                <a:cs typeface="Arial Unicode MS" pitchFamily="34" charset="-128"/>
              </a:rPr>
              <a:t> or </a:t>
            </a:r>
            <a:r>
              <a:rPr lang="en-US" sz="2100" b="1" dirty="0" smtClean="0">
                <a:ea typeface="Verdana" pitchFamily="34" charset="0"/>
                <a:cs typeface="Arial Unicode MS" pitchFamily="34" charset="-128"/>
              </a:rPr>
              <a:t>Parametric end users</a:t>
            </a:r>
          </a:p>
          <a:p>
            <a:pPr marL="1000125" lvl="1" indent="-542925" algn="just">
              <a:buClr>
                <a:srgbClr val="002060"/>
              </a:buClr>
              <a:buFont typeface="Wingdings" pitchFamily="2" charset="2"/>
              <a:buChar char="q"/>
            </a:pPr>
            <a:r>
              <a:rPr lang="en-US" sz="1700" dirty="0" smtClean="0">
                <a:ea typeface="Verdana" pitchFamily="34" charset="0"/>
                <a:cs typeface="Arial Unicode MS" pitchFamily="34" charset="-128"/>
              </a:rPr>
              <a:t>Parametric End Users are the unsophisticated who don't have any DBMS knowledge but they frequently use the data base applications in their daily life to get the desired results. For examples, Railway's ticket booking users are naive users.</a:t>
            </a:r>
          </a:p>
          <a:p>
            <a:pPr marL="542925" indent="-542925" algn="just">
              <a:buClr>
                <a:srgbClr val="002060"/>
              </a:buClr>
              <a:buFont typeface="Wingdings" pitchFamily="2" charset="2"/>
              <a:buChar char="q"/>
            </a:pPr>
            <a:r>
              <a:rPr lang="en-US" sz="2100" b="1" dirty="0" smtClean="0">
                <a:ea typeface="Verdana" pitchFamily="34" charset="0"/>
                <a:cs typeface="Arial Unicode MS" pitchFamily="34" charset="-128"/>
              </a:rPr>
              <a:t>Sophisticated end users</a:t>
            </a:r>
          </a:p>
          <a:p>
            <a:pPr marL="1000125" lvl="1" indent="-542925" algn="just">
              <a:buClr>
                <a:srgbClr val="002060"/>
              </a:buClr>
              <a:buFont typeface="Wingdings" pitchFamily="2" charset="2"/>
              <a:buChar char="q"/>
            </a:pPr>
            <a:r>
              <a:rPr lang="en-US" sz="1700" dirty="0" smtClean="0">
                <a:ea typeface="Verdana" pitchFamily="34" charset="0"/>
                <a:cs typeface="Arial Unicode MS" pitchFamily="34" charset="-128"/>
              </a:rPr>
              <a:t>These users basically include engineers, scientists, business analytics, and others who thoroughly familiarize themselves with the facilities of the DBMS in order to implement their application to meet their complex requirements</a:t>
            </a:r>
          </a:p>
          <a:p>
            <a:pPr marL="542925" indent="-542925" algn="just">
              <a:buClr>
                <a:srgbClr val="002060"/>
              </a:buClr>
              <a:buFont typeface="Wingdings" pitchFamily="2" charset="2"/>
              <a:buChar char="q"/>
            </a:pPr>
            <a:r>
              <a:rPr lang="en-US" sz="2100" b="1" dirty="0" smtClean="0">
                <a:ea typeface="Verdana" pitchFamily="34" charset="0"/>
                <a:cs typeface="Arial Unicode MS" pitchFamily="34" charset="-128"/>
              </a:rPr>
              <a:t>Stand alone users</a:t>
            </a:r>
          </a:p>
          <a:p>
            <a:pPr marL="1000125" lvl="1" indent="-542925" algn="just">
              <a:buClr>
                <a:srgbClr val="002060"/>
              </a:buClr>
              <a:buFont typeface="Wingdings" pitchFamily="2" charset="2"/>
              <a:buChar char="q"/>
            </a:pPr>
            <a:r>
              <a:rPr lang="en-US" sz="1700" dirty="0" smtClean="0">
                <a:ea typeface="Verdana" pitchFamily="34" charset="0"/>
                <a:cs typeface="Arial Unicode MS" pitchFamily="34" charset="-128"/>
              </a:rPr>
              <a:t>These are those users whose job is basically to maintain personal databases by using a ready-made program package that provides easy-to-use menu-based or graphics-based interfaces, An example is the user of a tax package that basically stores a variety of personal financial data for tax purposes.</a:t>
            </a: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15</a:t>
            </a:fld>
            <a:endParaRPr lang="en-US" dirty="0"/>
          </a:p>
        </p:txBody>
      </p:sp>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669" y="282355"/>
            <a:ext cx="10601739" cy="922991"/>
          </a:xfrm>
          <a:solidFill>
            <a:schemeClr val="accent6">
              <a:lumMod val="40000"/>
              <a:lumOff val="60000"/>
            </a:schemeClr>
          </a:solidFill>
        </p:spPr>
        <p:txBody>
          <a:bodyPr>
            <a:norm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Types of users in DBMS</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6676" y="1245704"/>
            <a:ext cx="10575237" cy="5030405"/>
          </a:xfrm>
        </p:spPr>
        <p:txBody>
          <a:bodyPr>
            <a:noAutofit/>
          </a:bodyPr>
          <a:lstStyle/>
          <a:p>
            <a:pPr marL="542925" indent="-542925" algn="just">
              <a:buClr>
                <a:srgbClr val="002060"/>
              </a:buClr>
              <a:buNone/>
            </a:pPr>
            <a:r>
              <a:rPr lang="en-US" sz="2100" b="1" dirty="0" smtClean="0">
                <a:ea typeface="Verdana" pitchFamily="34" charset="0"/>
                <a:cs typeface="Arial Unicode MS" pitchFamily="34" charset="-128"/>
              </a:rPr>
              <a:t>System Analyst</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System analysts determine the requirements of end users, especially naive and</a:t>
            </a:r>
            <a:br>
              <a:rPr lang="en-US" sz="2100" dirty="0" smtClean="0">
                <a:ea typeface="Verdana" pitchFamily="34" charset="0"/>
                <a:cs typeface="Arial Unicode MS" pitchFamily="34" charset="-128"/>
              </a:rPr>
            </a:br>
            <a:r>
              <a:rPr lang="en-US" sz="2100" dirty="0" smtClean="0">
                <a:ea typeface="Verdana" pitchFamily="34" charset="0"/>
                <a:cs typeface="Arial Unicode MS" pitchFamily="34" charset="-128"/>
              </a:rPr>
              <a:t>parametric end users, and develop specifications for standard canned transactions that meet these requirements.</a:t>
            </a:r>
          </a:p>
          <a:p>
            <a:pPr marL="542925" indent="-542925" algn="just">
              <a:buClr>
                <a:srgbClr val="002060"/>
              </a:buClr>
              <a:buNone/>
            </a:pPr>
            <a:r>
              <a:rPr lang="en-US" sz="2100" b="1" dirty="0" smtClean="0">
                <a:ea typeface="Verdana" pitchFamily="34" charset="0"/>
                <a:cs typeface="Arial Unicode MS" pitchFamily="34" charset="-128"/>
              </a:rPr>
              <a:t>Application Programmers</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Application programmers implement the specifications prepared by system analyst as programs;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then they test, debug, document, and maintain these transactions.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Such analysts and programmers—commonly referred to as software developers or software engineers—should be familiar with the full range of capabilities provided by the DBMS to accomplish their tasks. </a:t>
            </a: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16</a:t>
            </a:fld>
            <a:endParaRPr lang="en-US" dirty="0"/>
          </a:p>
        </p:txBody>
      </p:sp>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669" y="282355"/>
            <a:ext cx="10601739" cy="922991"/>
          </a:xfrm>
          <a:solidFill>
            <a:schemeClr val="accent6">
              <a:lumMod val="40000"/>
              <a:lumOff val="60000"/>
            </a:schemeClr>
          </a:solidFill>
        </p:spPr>
        <p:txBody>
          <a:bodyPr>
            <a:norm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Advantages of using DBMS</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6676" y="1245704"/>
            <a:ext cx="10575237" cy="5030405"/>
          </a:xfrm>
        </p:spPr>
        <p:txBody>
          <a:bodyPr>
            <a:noAutofit/>
          </a:bodyPr>
          <a:lstStyle/>
          <a:p>
            <a:pPr marL="542925" indent="-542925" algn="just">
              <a:buClr>
                <a:srgbClr val="002060"/>
              </a:buClr>
              <a:buNone/>
            </a:pPr>
            <a:r>
              <a:rPr lang="en-US" sz="2100" b="1" dirty="0" smtClean="0">
                <a:ea typeface="Verdana" pitchFamily="34" charset="0"/>
                <a:cs typeface="Arial Unicode MS" pitchFamily="34" charset="-128"/>
              </a:rPr>
              <a:t>Controlling redundancy</a:t>
            </a:r>
          </a:p>
          <a:p>
            <a:pPr marL="542925" indent="-542925" algn="just">
              <a:buClr>
                <a:srgbClr val="002060"/>
              </a:buClr>
              <a:buFont typeface="Wingdings" pitchFamily="2" charset="2"/>
              <a:buChar char="q"/>
            </a:pPr>
            <a:r>
              <a:rPr lang="en-US" sz="2100" b="1" dirty="0" smtClean="0">
                <a:ea typeface="Verdana" pitchFamily="34" charset="0"/>
                <a:cs typeface="Arial Unicode MS" pitchFamily="34" charset="-128"/>
              </a:rPr>
              <a:t>Redundancy</a:t>
            </a:r>
            <a:r>
              <a:rPr lang="en-US" sz="2100" dirty="0" smtClean="0">
                <a:ea typeface="Verdana" pitchFamily="34" charset="0"/>
                <a:cs typeface="Arial Unicode MS" pitchFamily="34" charset="-128"/>
              </a:rPr>
              <a:t> means having multiple copies of same data in the database. This problem arises when a database is not normalized.</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Suppose a table of student details attributes are: student Id, student name, college name, college rank, course opted. </a:t>
            </a:r>
          </a:p>
          <a:p>
            <a:pPr marL="542925" indent="-542925" algn="just">
              <a:buClr>
                <a:srgbClr val="002060"/>
              </a:buClr>
              <a:buFont typeface="Wingdings" pitchFamily="2" charset="2"/>
              <a:buChar char="q"/>
            </a:pPr>
            <a:endParaRPr lang="en-US" sz="2100" dirty="0" smtClean="0">
              <a:ea typeface="Verdana" pitchFamily="34" charset="0"/>
              <a:cs typeface="Arial Unicode MS" pitchFamily="34" charset="-128"/>
            </a:endParaRPr>
          </a:p>
          <a:p>
            <a:pPr marL="542925" indent="-542925" algn="just">
              <a:buClr>
                <a:srgbClr val="002060"/>
              </a:buClr>
              <a:buFont typeface="Wingdings" pitchFamily="2" charset="2"/>
              <a:buChar char="q"/>
            </a:pPr>
            <a:endParaRPr lang="en-US" sz="2100" dirty="0" smtClean="0">
              <a:ea typeface="Verdana" pitchFamily="34" charset="0"/>
              <a:cs typeface="Arial Unicode MS" pitchFamily="34" charset="-128"/>
            </a:endParaRPr>
          </a:p>
          <a:p>
            <a:pPr marL="542925" indent="-542925" algn="just">
              <a:buClr>
                <a:srgbClr val="002060"/>
              </a:buClr>
              <a:buFont typeface="Wingdings" pitchFamily="2" charset="2"/>
              <a:buChar char="q"/>
            </a:pPr>
            <a:endParaRPr lang="en-US" sz="2100" dirty="0" smtClean="0">
              <a:ea typeface="Verdana" pitchFamily="34" charset="0"/>
              <a:cs typeface="Arial Unicode MS" pitchFamily="34" charset="-128"/>
            </a:endParaRPr>
          </a:p>
          <a:p>
            <a:pPr marL="542925" indent="-542925" algn="just">
              <a:buClr>
                <a:srgbClr val="002060"/>
              </a:buClr>
              <a:buFont typeface="Wingdings" pitchFamily="2" charset="2"/>
              <a:buChar char="q"/>
            </a:pPr>
            <a:endParaRPr lang="en-US" sz="2100" dirty="0" smtClean="0">
              <a:ea typeface="Verdana" pitchFamily="34" charset="0"/>
              <a:cs typeface="Arial Unicode MS" pitchFamily="34" charset="-128"/>
            </a:endParaRPr>
          </a:p>
          <a:p>
            <a:pPr marL="542925" indent="-542925" algn="just">
              <a:buClr>
                <a:srgbClr val="002060"/>
              </a:buClr>
              <a:buFont typeface="Wingdings" pitchFamily="2" charset="2"/>
              <a:buChar char="q"/>
            </a:pPr>
            <a:endParaRPr lang="en-US" sz="2100" dirty="0" smtClean="0">
              <a:ea typeface="Verdana" pitchFamily="34" charset="0"/>
              <a:cs typeface="Arial Unicode MS" pitchFamily="34" charset="-128"/>
            </a:endParaRP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As it can be observed that values of attribute college name, college rank, course is being repeated which can lead to problems.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Problems caused due to redundancy are: Insertion anomaly, Deletion anomaly, and </a:t>
            </a:r>
            <a:r>
              <a:rPr lang="en-US" sz="2100" dirty="0" err="1" smtClean="0">
                <a:ea typeface="Verdana" pitchFamily="34" charset="0"/>
                <a:cs typeface="Arial Unicode MS" pitchFamily="34" charset="-128"/>
              </a:rPr>
              <a:t>Updation</a:t>
            </a:r>
            <a:r>
              <a:rPr lang="en-US" sz="2100" dirty="0" smtClean="0">
                <a:ea typeface="Verdana" pitchFamily="34" charset="0"/>
                <a:cs typeface="Arial Unicode MS" pitchFamily="34" charset="-128"/>
              </a:rPr>
              <a:t> anomaly. </a:t>
            </a:r>
          </a:p>
          <a:p>
            <a:pPr marL="542925" indent="-542925" algn="just">
              <a:buClr>
                <a:srgbClr val="002060"/>
              </a:buClr>
              <a:buFont typeface="Wingdings" pitchFamily="2" charset="2"/>
              <a:buChar char="q"/>
            </a:pPr>
            <a:endParaRPr lang="en-US" sz="2100" dirty="0" smtClean="0">
              <a:ea typeface="Verdana" pitchFamily="34" charset="0"/>
              <a:cs typeface="Arial Unicode MS" pitchFamily="34" charset="-128"/>
            </a:endParaRP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17</a:t>
            </a:fld>
            <a:endParaRPr lang="en-US" dirty="0"/>
          </a:p>
        </p:txBody>
      </p:sp>
      <p:pic>
        <p:nvPicPr>
          <p:cNvPr id="7170" name="Picture 2" descr="The Problem of redundancy in Database - GeeksforGeeks"/>
          <p:cNvPicPr>
            <a:picLocks noChangeAspect="1" noChangeArrowheads="1"/>
          </p:cNvPicPr>
          <p:nvPr/>
        </p:nvPicPr>
        <p:blipFill>
          <a:blip r:embed="rId2"/>
          <a:srcRect/>
          <a:stretch>
            <a:fillRect/>
          </a:stretch>
        </p:blipFill>
        <p:spPr bwMode="auto">
          <a:xfrm>
            <a:off x="2703443" y="3064219"/>
            <a:ext cx="6520346" cy="1966713"/>
          </a:xfrm>
          <a:prstGeom prst="rect">
            <a:avLst/>
          </a:prstGeom>
          <a:noFill/>
        </p:spPr>
      </p:pic>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669" y="282355"/>
            <a:ext cx="10601739" cy="922991"/>
          </a:xfrm>
          <a:solidFill>
            <a:schemeClr val="accent6">
              <a:lumMod val="40000"/>
              <a:lumOff val="60000"/>
            </a:schemeClr>
          </a:solidFill>
        </p:spPr>
        <p:txBody>
          <a:bodyPr>
            <a:norm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Advantages of using DBMS</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6676" y="1245704"/>
            <a:ext cx="10575237" cy="5030405"/>
          </a:xfrm>
        </p:spPr>
        <p:txBody>
          <a:bodyPr>
            <a:noAutofit/>
          </a:bodyPr>
          <a:lstStyle/>
          <a:p>
            <a:pPr marL="542925" indent="-542925" algn="just">
              <a:buClr>
                <a:srgbClr val="002060"/>
              </a:buClr>
              <a:buNone/>
            </a:pPr>
            <a:r>
              <a:rPr lang="en-US" sz="2100" b="1" dirty="0" smtClean="0">
                <a:ea typeface="Verdana" pitchFamily="34" charset="0"/>
                <a:cs typeface="Arial Unicode MS" pitchFamily="34" charset="-128"/>
              </a:rPr>
              <a:t>Controlling redundancy</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An insertion anomaly is the </a:t>
            </a:r>
            <a:r>
              <a:rPr lang="en-US" sz="2100" b="1" dirty="0" smtClean="0">
                <a:ea typeface="Verdana" pitchFamily="34" charset="0"/>
                <a:cs typeface="Arial Unicode MS" pitchFamily="34" charset="-128"/>
              </a:rPr>
              <a:t>inability to add data to the database due to the absence of other data</a:t>
            </a:r>
            <a:r>
              <a:rPr lang="en-US" sz="2100" dirty="0" smtClean="0">
                <a:ea typeface="Verdana" pitchFamily="34" charset="0"/>
                <a:cs typeface="Arial Unicode MS" pitchFamily="34" charset="-128"/>
              </a:rPr>
              <a:t>. </a:t>
            </a:r>
          </a:p>
          <a:p>
            <a:pPr marL="542925" indent="-542925" algn="just">
              <a:buClr>
                <a:srgbClr val="002060"/>
              </a:buClr>
              <a:buFont typeface="Wingdings" pitchFamily="2" charset="2"/>
              <a:buChar char="q"/>
            </a:pPr>
            <a:endParaRPr lang="en-US" sz="2100" dirty="0" smtClean="0">
              <a:ea typeface="Verdana" pitchFamily="34" charset="0"/>
              <a:cs typeface="Arial Unicode MS" pitchFamily="34" charset="-128"/>
            </a:endParaRPr>
          </a:p>
          <a:p>
            <a:pPr marL="542925" indent="-542925" algn="just">
              <a:buClr>
                <a:srgbClr val="002060"/>
              </a:buClr>
              <a:buFont typeface="Wingdings" pitchFamily="2" charset="2"/>
              <a:buChar char="q"/>
            </a:pPr>
            <a:endParaRPr lang="en-US" sz="2100" dirty="0" smtClean="0">
              <a:ea typeface="Verdana" pitchFamily="34" charset="0"/>
              <a:cs typeface="Arial Unicode MS" pitchFamily="34" charset="-128"/>
            </a:endParaRPr>
          </a:p>
          <a:p>
            <a:pPr marL="542925" indent="-542925" algn="just">
              <a:buClr>
                <a:srgbClr val="002060"/>
              </a:buClr>
              <a:buFont typeface="Wingdings" pitchFamily="2" charset="2"/>
              <a:buChar char="q"/>
            </a:pPr>
            <a:endParaRPr lang="en-US" sz="2100" dirty="0" smtClean="0">
              <a:ea typeface="Verdana" pitchFamily="34" charset="0"/>
              <a:cs typeface="Arial Unicode MS" pitchFamily="34" charset="-128"/>
            </a:endParaRPr>
          </a:p>
          <a:p>
            <a:pPr marL="542925" indent="-542925" algn="just">
              <a:buClr>
                <a:srgbClr val="002060"/>
              </a:buClr>
              <a:buFont typeface="Wingdings" pitchFamily="2" charset="2"/>
              <a:buChar char="q"/>
            </a:pPr>
            <a:endParaRPr lang="en-US" sz="2100" dirty="0" smtClean="0">
              <a:ea typeface="Verdana" pitchFamily="34" charset="0"/>
              <a:cs typeface="Arial Unicode MS" pitchFamily="34" charset="-128"/>
            </a:endParaRP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If a student detail has to be inserted whose course is not being decided yet then insertion will not be possible till the time course is decided for student. </a:t>
            </a: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18</a:t>
            </a:fld>
            <a:endParaRPr lang="en-US" dirty="0"/>
          </a:p>
        </p:txBody>
      </p:sp>
      <p:pic>
        <p:nvPicPr>
          <p:cNvPr id="32770" name="Picture 2"/>
          <p:cNvPicPr>
            <a:picLocks noChangeAspect="1" noChangeArrowheads="1"/>
          </p:cNvPicPr>
          <p:nvPr/>
        </p:nvPicPr>
        <p:blipFill>
          <a:blip r:embed="rId2"/>
          <a:srcRect/>
          <a:stretch>
            <a:fillRect/>
          </a:stretch>
        </p:blipFill>
        <p:spPr bwMode="auto">
          <a:xfrm>
            <a:off x="1766294" y="2561397"/>
            <a:ext cx="9077505" cy="1122708"/>
          </a:xfrm>
          <a:prstGeom prst="rect">
            <a:avLst/>
          </a:prstGeom>
          <a:noFill/>
          <a:ln w="9525">
            <a:noFill/>
            <a:miter lim="800000"/>
            <a:headEnd/>
            <a:tailEnd/>
          </a:ln>
          <a:effectLst/>
        </p:spPr>
      </p:pic>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669" y="282355"/>
            <a:ext cx="10601739" cy="922991"/>
          </a:xfrm>
          <a:solidFill>
            <a:schemeClr val="accent6">
              <a:lumMod val="40000"/>
              <a:lumOff val="60000"/>
            </a:schemeClr>
          </a:solidFill>
        </p:spPr>
        <p:txBody>
          <a:bodyPr>
            <a:norm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Advantages of using DBMS</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6677" y="1245704"/>
            <a:ext cx="5035827" cy="5030405"/>
          </a:xfrm>
        </p:spPr>
        <p:txBody>
          <a:bodyPr>
            <a:noAutofit/>
          </a:bodyPr>
          <a:lstStyle/>
          <a:p>
            <a:pPr marL="542925" indent="-542925" algn="just">
              <a:buClr>
                <a:srgbClr val="002060"/>
              </a:buClr>
              <a:buNone/>
            </a:pPr>
            <a:r>
              <a:rPr lang="en-US" sz="2100" b="1" dirty="0" smtClean="0">
                <a:ea typeface="Verdana" pitchFamily="34" charset="0"/>
                <a:cs typeface="Arial Unicode MS" pitchFamily="34" charset="-128"/>
              </a:rPr>
              <a:t>Controlling redundancy</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A deletion anomaly occurs when you delete a record that may contain attributes that shouldn't be deleted</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E.g. If the details of students in this table are deleted then the details of college will also get deleted which should not occur by common sense.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Suppose if the rank of the college changes then changes will have to be all over the database which will be time-consuming and computationally costly.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If </a:t>
            </a:r>
            <a:r>
              <a:rPr lang="en-US" sz="2100" dirty="0" err="1" smtClean="0">
                <a:ea typeface="Verdana" pitchFamily="34" charset="0"/>
                <a:cs typeface="Arial Unicode MS" pitchFamily="34" charset="-128"/>
              </a:rPr>
              <a:t>updation</a:t>
            </a:r>
            <a:r>
              <a:rPr lang="en-US" sz="2100" dirty="0" smtClean="0">
                <a:ea typeface="Verdana" pitchFamily="34" charset="0"/>
                <a:cs typeface="Arial Unicode MS" pitchFamily="34" charset="-128"/>
              </a:rPr>
              <a:t> do not occur at all places then database will be in inconsistent state. </a:t>
            </a:r>
          </a:p>
          <a:p>
            <a:pPr marL="542925" indent="-542925" algn="just">
              <a:buClr>
                <a:srgbClr val="002060"/>
              </a:buClr>
              <a:buNone/>
            </a:pPr>
            <a:endParaRPr lang="en-US" sz="2100" b="1" dirty="0" smtClean="0">
              <a:ea typeface="Verdana" pitchFamily="34" charset="0"/>
              <a:cs typeface="Arial Unicode MS" pitchFamily="34" charset="-128"/>
            </a:endParaRP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19</a:t>
            </a:fld>
            <a:endParaRPr lang="en-US" dirty="0"/>
          </a:p>
        </p:txBody>
      </p:sp>
      <p:pic>
        <p:nvPicPr>
          <p:cNvPr id="33794" name="Picture 2" descr="https://media.geeksforgeeks.org/wp-content/uploads/dbms-3.jpg"/>
          <p:cNvPicPr>
            <a:picLocks noChangeAspect="1" noChangeArrowheads="1"/>
          </p:cNvPicPr>
          <p:nvPr/>
        </p:nvPicPr>
        <p:blipFill>
          <a:blip r:embed="rId2"/>
          <a:srcRect/>
          <a:stretch>
            <a:fillRect/>
          </a:stretch>
        </p:blipFill>
        <p:spPr bwMode="auto">
          <a:xfrm>
            <a:off x="6223379" y="1689704"/>
            <a:ext cx="5636525" cy="3462548"/>
          </a:xfrm>
          <a:prstGeom prst="rect">
            <a:avLst/>
          </a:prstGeom>
          <a:noFill/>
        </p:spPr>
      </p:pic>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9090" y="282355"/>
            <a:ext cx="5638800" cy="922991"/>
          </a:xfrm>
          <a:solidFill>
            <a:schemeClr val="accent6">
              <a:lumMod val="40000"/>
              <a:lumOff val="60000"/>
            </a:schemeClr>
          </a:solidFill>
        </p:spPr>
        <p:txBody>
          <a:bodyPr/>
          <a:lstStyle/>
          <a:p>
            <a:pPr algn="ctr"/>
            <a:r>
              <a:rPr lang="en-US" b="1" dirty="0" smtClean="0"/>
              <a:t> </a:t>
            </a:r>
            <a:r>
              <a:rPr lang="en-US" b="1" dirty="0" smtClean="0">
                <a:solidFill>
                  <a:srgbClr val="002060"/>
                </a:solidFill>
                <a:latin typeface="Times New Roman" panose="02020603050405020304" pitchFamily="18" charset="0"/>
                <a:cs typeface="Times New Roman" panose="02020603050405020304" pitchFamily="18" charset="0"/>
              </a:rPr>
              <a:t>Introduction</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463040"/>
            <a:ext cx="10315303" cy="4813069"/>
          </a:xfrm>
        </p:spPr>
        <p:txBody>
          <a:bodyPr>
            <a:noAutofit/>
          </a:bodyPr>
          <a:lstStyle/>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Databases and database systems are an essential component of life in modern society.</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Most of us encounter several activities every day that involve some interaction with a database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In the traditional database applications, in which most of the information that is stored and accessed is either textual or numeric.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In the past few years, advances in technology have led to exciting new applications of database systems</a:t>
            </a:r>
          </a:p>
          <a:p>
            <a:pPr marL="542925" indent="-542925" algn="just">
              <a:buClr>
                <a:srgbClr val="002060"/>
              </a:buClr>
              <a:buFont typeface="Wingdings" pitchFamily="2" charset="2"/>
              <a:buChar char="q"/>
            </a:pPr>
            <a:r>
              <a:rPr lang="en-US" sz="2100" b="1" dirty="0" smtClean="0">
                <a:ea typeface="Verdana" pitchFamily="34" charset="0"/>
                <a:cs typeface="Arial Unicode MS" pitchFamily="34" charset="-128"/>
              </a:rPr>
              <a:t>Multimedia databases</a:t>
            </a:r>
            <a:r>
              <a:rPr lang="en-US" sz="2100" dirty="0" smtClean="0">
                <a:ea typeface="Verdana" pitchFamily="34" charset="0"/>
                <a:cs typeface="Arial Unicode MS" pitchFamily="34" charset="-128"/>
              </a:rPr>
              <a:t>, </a:t>
            </a:r>
            <a:r>
              <a:rPr lang="en-US" sz="2100" b="1" dirty="0" smtClean="0">
                <a:ea typeface="Verdana" pitchFamily="34" charset="0"/>
                <a:cs typeface="Arial Unicode MS" pitchFamily="34" charset="-128"/>
              </a:rPr>
              <a:t>Geographic information systems </a:t>
            </a:r>
            <a:r>
              <a:rPr lang="en-US" sz="2100" dirty="0" smtClean="0">
                <a:ea typeface="Verdana" pitchFamily="34" charset="0"/>
                <a:cs typeface="Arial Unicode MS" pitchFamily="34" charset="-128"/>
              </a:rPr>
              <a:t>(GIS) can store and analyze maps, weather data, and satellite images. </a:t>
            </a:r>
          </a:p>
          <a:p>
            <a:pPr marL="542925" indent="-542925" algn="just">
              <a:buClr>
                <a:srgbClr val="002060"/>
              </a:buClr>
              <a:buFont typeface="Wingdings" pitchFamily="2" charset="2"/>
              <a:buChar char="q"/>
            </a:pPr>
            <a:r>
              <a:rPr lang="en-US" sz="2100" b="1" dirty="0" smtClean="0">
                <a:ea typeface="Verdana" pitchFamily="34" charset="0"/>
                <a:cs typeface="Arial Unicode MS" pitchFamily="34" charset="-128"/>
              </a:rPr>
              <a:t>Data warehouses </a:t>
            </a:r>
            <a:r>
              <a:rPr lang="en-US" sz="2100" dirty="0" smtClean="0">
                <a:ea typeface="Verdana" pitchFamily="34" charset="0"/>
                <a:cs typeface="Arial Unicode MS" pitchFamily="34" charset="-128"/>
              </a:rPr>
              <a:t>and </a:t>
            </a:r>
            <a:r>
              <a:rPr lang="en-US" sz="2100" b="1" dirty="0" smtClean="0">
                <a:ea typeface="Verdana" pitchFamily="34" charset="0"/>
                <a:cs typeface="Arial Unicode MS" pitchFamily="34" charset="-128"/>
              </a:rPr>
              <a:t>online analytical processing </a:t>
            </a:r>
            <a:r>
              <a:rPr lang="en-US" sz="2100" dirty="0" smtClean="0">
                <a:ea typeface="Verdana" pitchFamily="34" charset="0"/>
                <a:cs typeface="Arial Unicode MS" pitchFamily="34" charset="-128"/>
              </a:rPr>
              <a:t>(OLAP) systems are used in many</a:t>
            </a:r>
            <a:br>
              <a:rPr lang="en-US" sz="2100" dirty="0" smtClean="0">
                <a:ea typeface="Verdana" pitchFamily="34" charset="0"/>
                <a:cs typeface="Arial Unicode MS" pitchFamily="34" charset="-128"/>
              </a:rPr>
            </a:br>
            <a:r>
              <a:rPr lang="en-US" sz="2100" dirty="0" smtClean="0">
                <a:ea typeface="Verdana" pitchFamily="34" charset="0"/>
                <a:cs typeface="Arial Unicode MS" pitchFamily="34" charset="-128"/>
              </a:rPr>
              <a:t>companies to extract and analyze useful business information from very large databases to support decision making.</a:t>
            </a: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2</a:t>
            </a:fld>
            <a:endParaRPr lang="en-US" dirty="0"/>
          </a:p>
        </p:txBody>
      </p:sp>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669" y="282355"/>
            <a:ext cx="10601739" cy="922991"/>
          </a:xfrm>
          <a:solidFill>
            <a:schemeClr val="accent6">
              <a:lumMod val="40000"/>
              <a:lumOff val="60000"/>
            </a:schemeClr>
          </a:solidFill>
        </p:spPr>
        <p:txBody>
          <a:bodyPr>
            <a:norm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Advantages of using DBMS</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6677" y="1245704"/>
            <a:ext cx="10429462" cy="5030405"/>
          </a:xfrm>
        </p:spPr>
        <p:txBody>
          <a:bodyPr>
            <a:noAutofit/>
          </a:bodyPr>
          <a:lstStyle/>
          <a:p>
            <a:pPr marL="542925" indent="-542925">
              <a:buClr>
                <a:srgbClr val="002060"/>
              </a:buClr>
              <a:buNone/>
            </a:pPr>
            <a:r>
              <a:rPr lang="en-US" sz="2100" b="1" dirty="0" smtClean="0">
                <a:ea typeface="Verdana" pitchFamily="34" charset="0"/>
                <a:cs typeface="Arial Unicode MS" pitchFamily="34" charset="-128"/>
              </a:rPr>
              <a:t>Restricting Unauthorized Access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When multiple users share a large database, it is likely that most users will not be authorized to access all information in the database.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For example, financial data is often considered confidential, and only authorized persons are allowed to access such data.</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A DBMS should provide a security and authorization subsystem, which the DBA uses to create accounts and to specify account restrictions.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Then, the DBMS should enforce these restrictions automatically. </a:t>
            </a:r>
          </a:p>
          <a:p>
            <a:pPr marL="542925" indent="-542925" algn="just">
              <a:buClr>
                <a:srgbClr val="002060"/>
              </a:buClr>
              <a:buNone/>
            </a:pPr>
            <a:endParaRPr lang="en-US" sz="2100" b="1" dirty="0" smtClean="0">
              <a:ea typeface="Verdana" pitchFamily="34" charset="0"/>
              <a:cs typeface="Arial Unicode MS" pitchFamily="34" charset="-128"/>
            </a:endParaRPr>
          </a:p>
          <a:p>
            <a:pPr marL="542925" indent="-542925" algn="just">
              <a:buClr>
                <a:srgbClr val="002060"/>
              </a:buClr>
              <a:buNone/>
            </a:pPr>
            <a:r>
              <a:rPr lang="en-US" sz="2100" b="1" dirty="0" smtClean="0">
                <a:ea typeface="Verdana" pitchFamily="34" charset="0"/>
                <a:cs typeface="Arial Unicode MS" pitchFamily="34" charset="-128"/>
              </a:rPr>
              <a:t>Providing Persistent Storage for Program Objects</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Databases can be used to provide persistent storage for program objects and data</a:t>
            </a:r>
            <a:br>
              <a:rPr lang="en-US" sz="2100" dirty="0" smtClean="0">
                <a:ea typeface="Verdana" pitchFamily="34" charset="0"/>
                <a:cs typeface="Arial Unicode MS" pitchFamily="34" charset="-128"/>
              </a:rPr>
            </a:br>
            <a:r>
              <a:rPr lang="en-US" sz="2100" dirty="0" smtClean="0">
                <a:ea typeface="Verdana" pitchFamily="34" charset="0"/>
                <a:cs typeface="Arial Unicode MS" pitchFamily="34" charset="-128"/>
              </a:rPr>
              <a:t>structures.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This is one of the main reasons for object-oriented database systems.</a:t>
            </a: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20</a:t>
            </a:fld>
            <a:endParaRPr lang="en-US" dirty="0"/>
          </a:p>
        </p:txBody>
      </p:sp>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669" y="282355"/>
            <a:ext cx="10601739" cy="922991"/>
          </a:xfrm>
          <a:solidFill>
            <a:schemeClr val="accent6">
              <a:lumMod val="40000"/>
              <a:lumOff val="60000"/>
            </a:schemeClr>
          </a:solidFill>
        </p:spPr>
        <p:txBody>
          <a:bodyPr>
            <a:norm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Advantages of using DBMS</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6677" y="1245704"/>
            <a:ext cx="10429462" cy="5030405"/>
          </a:xfrm>
        </p:spPr>
        <p:txBody>
          <a:bodyPr>
            <a:noAutofit/>
          </a:bodyPr>
          <a:lstStyle/>
          <a:p>
            <a:pPr marL="542925" indent="-542925" algn="just">
              <a:buClr>
                <a:srgbClr val="002060"/>
              </a:buClr>
              <a:buNone/>
            </a:pPr>
            <a:r>
              <a:rPr lang="en-US" sz="2100" b="1" dirty="0" smtClean="0">
                <a:ea typeface="Verdana" pitchFamily="34" charset="0"/>
                <a:cs typeface="Arial Unicode MS" pitchFamily="34" charset="-128"/>
              </a:rPr>
              <a:t>Providing Storage Structures for Efficient Query Processing: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The DBMS maintains indexes (typically in the form of trees and/or hash tables) that are utilized to improve the execution time of queries and updates.</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The choice of which indexes to create and maintain is part of physical database design and tuning and is the responsibility of the DBA.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The query processing and optimization module is responsible for choosing an efficient query execution plan for each query submitted to the system. </a:t>
            </a:r>
          </a:p>
          <a:p>
            <a:pPr marL="542925" indent="-542925" algn="just">
              <a:buClr>
                <a:srgbClr val="002060"/>
              </a:buClr>
              <a:buNone/>
            </a:pPr>
            <a:endParaRPr lang="en-US" sz="2100" b="1" dirty="0" smtClean="0">
              <a:ea typeface="Verdana" pitchFamily="34" charset="0"/>
              <a:cs typeface="Arial Unicode MS" pitchFamily="34" charset="-128"/>
            </a:endParaRP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21</a:t>
            </a:fld>
            <a:endParaRPr lang="en-US" dirty="0"/>
          </a:p>
        </p:txBody>
      </p:sp>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669" y="282355"/>
            <a:ext cx="10601739" cy="922991"/>
          </a:xfrm>
          <a:solidFill>
            <a:schemeClr val="accent6">
              <a:lumMod val="40000"/>
              <a:lumOff val="60000"/>
            </a:schemeClr>
          </a:solidFill>
        </p:spPr>
        <p:txBody>
          <a:bodyPr>
            <a:norm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Advantages of using DBMS</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6677" y="1245704"/>
            <a:ext cx="10429462" cy="5030405"/>
          </a:xfrm>
        </p:spPr>
        <p:txBody>
          <a:bodyPr>
            <a:noAutofit/>
          </a:bodyPr>
          <a:lstStyle/>
          <a:p>
            <a:pPr marL="542925" indent="-542925" algn="just">
              <a:buClr>
                <a:srgbClr val="002060"/>
              </a:buClr>
              <a:buNone/>
            </a:pPr>
            <a:r>
              <a:rPr lang="en-US" sz="2100" b="1" dirty="0" smtClean="0">
                <a:ea typeface="Verdana" pitchFamily="34" charset="0"/>
                <a:cs typeface="Arial Unicode MS" pitchFamily="34" charset="-128"/>
              </a:rPr>
              <a:t>Providing Backup and Recovery</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A DBMS must provide facilities for recovering from hardware or software failures.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The backup and recovery subsystem of the DBMS is responsible for recovery.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For example, if the computer system fails in the middle of a complex update transaction, the recovery subsystem is responsible for making sure that the database is restored to the state it was in before the transaction started executing.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Alternatively, the recovery subsystem could ensure that the transaction is resumed from the point at which it was interrupted so that its full effect is recorded in the database.</a:t>
            </a:r>
            <a:endParaRPr lang="en-US" sz="2100" b="1" dirty="0" smtClean="0">
              <a:ea typeface="Verdana" pitchFamily="34" charset="0"/>
              <a:cs typeface="Arial Unicode MS" pitchFamily="34" charset="-128"/>
            </a:endParaRP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22</a:t>
            </a:fld>
            <a:endParaRPr lang="en-US" dirty="0"/>
          </a:p>
        </p:txBody>
      </p:sp>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669" y="282355"/>
            <a:ext cx="10601739" cy="922991"/>
          </a:xfrm>
          <a:solidFill>
            <a:schemeClr val="accent6">
              <a:lumMod val="40000"/>
              <a:lumOff val="60000"/>
            </a:schemeClr>
          </a:solidFill>
        </p:spPr>
        <p:txBody>
          <a:bodyPr>
            <a:norm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Advantages of using DBMS</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6677" y="1245704"/>
            <a:ext cx="10429462" cy="5030405"/>
          </a:xfrm>
        </p:spPr>
        <p:txBody>
          <a:bodyPr>
            <a:noAutofit/>
          </a:bodyPr>
          <a:lstStyle/>
          <a:p>
            <a:pPr marL="542925" indent="-542925" algn="just">
              <a:buClr>
                <a:srgbClr val="002060"/>
              </a:buClr>
              <a:buNone/>
            </a:pPr>
            <a:r>
              <a:rPr lang="en-US" sz="2100" b="1" dirty="0" smtClean="0">
                <a:ea typeface="Verdana" pitchFamily="34" charset="0"/>
                <a:cs typeface="Arial Unicode MS" pitchFamily="34" charset="-128"/>
              </a:rPr>
              <a:t>Providing Multiple User Interfaces</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Because many types of users with varying levels of technical knowledge use a database, a DBMS should provide a variety of user interfaces.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These include query languages for casual users, programming language interfaces for application programmers, forms and command codes for parametric users, and menu-driven interfaces and natural language interfaces for stand-alone users.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Both forms-style interfaces and menu-driven interfaces are commonly known as graphical user interfaces (GUIs).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Many specialized languages and environments exist for specifying </a:t>
            </a:r>
            <a:r>
              <a:rPr lang="en-US" sz="2100" dirty="0" err="1" smtClean="0">
                <a:ea typeface="Verdana" pitchFamily="34" charset="0"/>
                <a:cs typeface="Arial Unicode MS" pitchFamily="34" charset="-128"/>
              </a:rPr>
              <a:t>GUls</a:t>
            </a:r>
            <a:r>
              <a:rPr lang="en-US" sz="2100" dirty="0" smtClean="0">
                <a:ea typeface="Verdana" pitchFamily="34" charset="0"/>
                <a:cs typeface="Arial Unicode MS" pitchFamily="34" charset="-128"/>
              </a:rPr>
              <a:t>.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Capabilities for providing Web </a:t>
            </a:r>
            <a:r>
              <a:rPr lang="en-US" sz="2100" dirty="0" err="1" smtClean="0">
                <a:ea typeface="Verdana" pitchFamily="34" charset="0"/>
                <a:cs typeface="Arial Unicode MS" pitchFamily="34" charset="-128"/>
              </a:rPr>
              <a:t>GUl</a:t>
            </a:r>
            <a:r>
              <a:rPr lang="en-US" sz="2100" dirty="0" smtClean="0">
                <a:ea typeface="Verdana" pitchFamily="34" charset="0"/>
                <a:cs typeface="Arial Unicode MS" pitchFamily="34" charset="-128"/>
              </a:rPr>
              <a:t> interfaces to a database- or Web-enabling a database-are also quite common.</a:t>
            </a:r>
            <a:endParaRPr lang="en-US" sz="2100" b="1" dirty="0" smtClean="0">
              <a:ea typeface="Verdana" pitchFamily="34" charset="0"/>
              <a:cs typeface="Arial Unicode MS" pitchFamily="34" charset="-128"/>
            </a:endParaRP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23</a:t>
            </a:fld>
            <a:endParaRPr lang="en-US" dirty="0"/>
          </a:p>
        </p:txBody>
      </p:sp>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669" y="282355"/>
            <a:ext cx="10601739" cy="922991"/>
          </a:xfrm>
          <a:solidFill>
            <a:schemeClr val="accent6">
              <a:lumMod val="40000"/>
              <a:lumOff val="60000"/>
            </a:schemeClr>
          </a:solidFill>
        </p:spPr>
        <p:txBody>
          <a:bodyPr>
            <a:norm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Advantages of using DBMS</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6677" y="1245704"/>
            <a:ext cx="10429462" cy="5030405"/>
          </a:xfrm>
        </p:spPr>
        <p:txBody>
          <a:bodyPr>
            <a:noAutofit/>
          </a:bodyPr>
          <a:lstStyle/>
          <a:p>
            <a:pPr marL="542925" indent="-542925" algn="just">
              <a:buClr>
                <a:srgbClr val="002060"/>
              </a:buClr>
              <a:buNone/>
            </a:pPr>
            <a:r>
              <a:rPr lang="en-US" sz="2100" b="1" dirty="0" smtClean="0">
                <a:ea typeface="Verdana" pitchFamily="34" charset="0"/>
                <a:cs typeface="Arial Unicode MS" pitchFamily="34" charset="-128"/>
              </a:rPr>
              <a:t>Providing Multiple User Interfaces</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Because many types of users with varying levels of technical knowledge use a database, a DBMS should provide a variety of user interfaces.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These include query languages for casual users, programming language interfaces for application programmers, forms and command codes for parametric users, and menu-driven interfaces and natural language interfaces for stand-alone users.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Both forms-style interfaces and menu-driven interfaces are commonly known as graphical user interfaces (GUIs).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Many specialized languages and environments exist for specifying </a:t>
            </a:r>
            <a:r>
              <a:rPr lang="en-US" sz="2100" dirty="0" err="1" smtClean="0">
                <a:ea typeface="Verdana" pitchFamily="34" charset="0"/>
                <a:cs typeface="Arial Unicode MS" pitchFamily="34" charset="-128"/>
              </a:rPr>
              <a:t>GUls</a:t>
            </a:r>
            <a:r>
              <a:rPr lang="en-US" sz="2100" dirty="0" smtClean="0">
                <a:ea typeface="Verdana" pitchFamily="34" charset="0"/>
                <a:cs typeface="Arial Unicode MS" pitchFamily="34" charset="-128"/>
              </a:rPr>
              <a:t>.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Capabilities for providing Web </a:t>
            </a:r>
            <a:r>
              <a:rPr lang="en-US" sz="2100" dirty="0" err="1" smtClean="0">
                <a:ea typeface="Verdana" pitchFamily="34" charset="0"/>
                <a:cs typeface="Arial Unicode MS" pitchFamily="34" charset="-128"/>
              </a:rPr>
              <a:t>GUl</a:t>
            </a:r>
            <a:r>
              <a:rPr lang="en-US" sz="2100" dirty="0" smtClean="0">
                <a:ea typeface="Verdana" pitchFamily="34" charset="0"/>
                <a:cs typeface="Arial Unicode MS" pitchFamily="34" charset="-128"/>
              </a:rPr>
              <a:t> interfaces to a database- or Web-enabling a database-are also quite common.</a:t>
            </a:r>
            <a:endParaRPr lang="en-US" sz="2100" b="1" dirty="0" smtClean="0">
              <a:ea typeface="Verdana" pitchFamily="34" charset="0"/>
              <a:cs typeface="Arial Unicode MS" pitchFamily="34" charset="-128"/>
            </a:endParaRP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24</a:t>
            </a:fld>
            <a:endParaRPr lang="en-US" dirty="0"/>
          </a:p>
        </p:txBody>
      </p:sp>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669" y="282355"/>
            <a:ext cx="10601739" cy="922991"/>
          </a:xfrm>
          <a:solidFill>
            <a:schemeClr val="accent6">
              <a:lumMod val="40000"/>
              <a:lumOff val="60000"/>
            </a:schemeClr>
          </a:solidFill>
        </p:spPr>
        <p:txBody>
          <a:bodyPr>
            <a:norm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Advantages of using DBMS</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6677" y="1245704"/>
            <a:ext cx="10429462" cy="5030405"/>
          </a:xfrm>
        </p:spPr>
        <p:txBody>
          <a:bodyPr>
            <a:noAutofit/>
          </a:bodyPr>
          <a:lstStyle/>
          <a:p>
            <a:pPr marL="542925" indent="-542925" algn="just">
              <a:buClr>
                <a:srgbClr val="002060"/>
              </a:buClr>
              <a:buNone/>
            </a:pPr>
            <a:r>
              <a:rPr lang="en-US" sz="2100" b="1" dirty="0" smtClean="0">
                <a:ea typeface="Verdana" pitchFamily="34" charset="0"/>
                <a:cs typeface="Arial Unicode MS" pitchFamily="34" charset="-128"/>
              </a:rPr>
              <a:t>Representing Complex Relationships among Data</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A database may include numerous varieties of data that are interrelated in many</a:t>
            </a:r>
            <a:br>
              <a:rPr lang="en-US" sz="2100" dirty="0" smtClean="0">
                <a:ea typeface="Verdana" pitchFamily="34" charset="0"/>
                <a:cs typeface="Arial Unicode MS" pitchFamily="34" charset="-128"/>
              </a:rPr>
            </a:br>
            <a:r>
              <a:rPr lang="en-US" sz="2100" dirty="0" smtClean="0">
                <a:ea typeface="Verdana" pitchFamily="34" charset="0"/>
                <a:cs typeface="Arial Unicode MS" pitchFamily="34" charset="-128"/>
              </a:rPr>
              <a:t>ways.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Consider the example shown in Figure 1.2. The record for ‘Brown’ in the</a:t>
            </a:r>
            <a:br>
              <a:rPr lang="en-US" sz="2100" dirty="0" smtClean="0">
                <a:ea typeface="Verdana" pitchFamily="34" charset="0"/>
                <a:cs typeface="Arial Unicode MS" pitchFamily="34" charset="-128"/>
              </a:rPr>
            </a:br>
            <a:r>
              <a:rPr lang="en-US" sz="2100" dirty="0" smtClean="0">
                <a:ea typeface="Verdana" pitchFamily="34" charset="0"/>
                <a:cs typeface="Arial Unicode MS" pitchFamily="34" charset="-128"/>
              </a:rPr>
              <a:t>STUDENT file is related to four records in the GRADE_REPORT file.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Similarly, each section record is related to one course record and to a number of GRADE_REPORT records—one for each student who completed that section.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A DBMS must have the capability to represent a variety of complex relationships among the data, to define new relationships as they arise, and to retrieve and update related data easily and efficiently</a:t>
            </a:r>
            <a:endParaRPr lang="en-US" sz="2100" b="1" dirty="0" smtClean="0">
              <a:ea typeface="Verdana" pitchFamily="34" charset="0"/>
              <a:cs typeface="Arial Unicode MS" pitchFamily="34" charset="-128"/>
            </a:endParaRP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25</a:t>
            </a:fld>
            <a:endParaRPr lang="en-US" dirty="0"/>
          </a:p>
        </p:txBody>
      </p:sp>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669" y="282355"/>
            <a:ext cx="10601739" cy="922991"/>
          </a:xfrm>
          <a:solidFill>
            <a:schemeClr val="accent6">
              <a:lumMod val="40000"/>
              <a:lumOff val="60000"/>
            </a:schemeClr>
          </a:solidFill>
        </p:spPr>
        <p:txBody>
          <a:bodyPr>
            <a:norm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Advantages of using DBMS</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6677" y="1245704"/>
            <a:ext cx="10429462" cy="5030405"/>
          </a:xfrm>
        </p:spPr>
        <p:txBody>
          <a:bodyPr>
            <a:noAutofit/>
          </a:bodyPr>
          <a:lstStyle/>
          <a:p>
            <a:pPr marL="542925" indent="-542925" algn="just">
              <a:buClr>
                <a:srgbClr val="002060"/>
              </a:buClr>
              <a:buNone/>
            </a:pPr>
            <a:r>
              <a:rPr lang="en-US" sz="2100" b="1" dirty="0" smtClean="0">
                <a:ea typeface="Verdana" pitchFamily="34" charset="0"/>
                <a:cs typeface="Arial Unicode MS" pitchFamily="34" charset="-128"/>
              </a:rPr>
              <a:t>Enforcing </a:t>
            </a:r>
            <a:r>
              <a:rPr lang="en-US" sz="2100" b="1" dirty="0" smtClean="0">
                <a:ea typeface="Verdana" pitchFamily="34" charset="0"/>
                <a:cs typeface="Arial Unicode MS" pitchFamily="34" charset="-128"/>
              </a:rPr>
              <a:t>Integrity ~Constraints</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Most database applications have certain integrity constraints that must hold for the data.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A DBMS should provide capabilities for defining and enforcing these constraints.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For example, in Figure 1.2, we can specify that every section record must be related to a course record. This is known as a referential integrity constraint</a:t>
            </a:r>
            <a:r>
              <a:rPr lang="en-US" sz="2100" dirty="0" smtClean="0">
                <a:ea typeface="Verdana" pitchFamily="34" charset="0"/>
                <a:cs typeface="Arial Unicode MS" pitchFamily="34" charset="-128"/>
              </a:rPr>
              <a:t>.</a:t>
            </a:r>
          </a:p>
          <a:p>
            <a:pPr marL="542925" indent="-542925" algn="just">
              <a:buClr>
                <a:srgbClr val="002060"/>
              </a:buClr>
              <a:buNone/>
            </a:pPr>
            <a:r>
              <a:rPr lang="en-US" sz="2100" b="1" dirty="0" smtClean="0">
                <a:ea typeface="Verdana" pitchFamily="34" charset="0"/>
                <a:cs typeface="Arial Unicode MS" pitchFamily="34" charset="-128"/>
              </a:rPr>
              <a:t>Flexibility</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It may be necessary to change the structure of a database as requirements change.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For example, a new user group may emerge that needs information not currently in the database.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In response, it may be necessary to add a file to the database or to extend the data elements in an existing file.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Modern DBMSs allow certain types of evolutionary changes to the structure of the database without affecting the stored data and the existing application programs.</a:t>
            </a:r>
          </a:p>
          <a:p>
            <a:pPr marL="542925" indent="-542925" algn="just">
              <a:buClr>
                <a:srgbClr val="002060"/>
              </a:buClr>
              <a:buFont typeface="Wingdings" pitchFamily="2" charset="2"/>
              <a:buChar char="q"/>
            </a:pPr>
            <a:endParaRPr lang="en-US" sz="2100" dirty="0" smtClean="0">
              <a:ea typeface="Verdana" pitchFamily="34" charset="0"/>
              <a:cs typeface="Arial Unicode MS" pitchFamily="34" charset="-128"/>
            </a:endParaRP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26</a:t>
            </a:fld>
            <a:endParaRPr lang="en-US" dirty="0"/>
          </a:p>
        </p:txBody>
      </p:sp>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669" y="282355"/>
            <a:ext cx="10601739" cy="922991"/>
          </a:xfrm>
          <a:solidFill>
            <a:schemeClr val="accent6">
              <a:lumMod val="40000"/>
              <a:lumOff val="60000"/>
            </a:schemeClr>
          </a:solidFill>
        </p:spPr>
        <p:txBody>
          <a:bodyPr>
            <a:norm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Advantages of using DBMS</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6677" y="1245704"/>
            <a:ext cx="10429462" cy="5030405"/>
          </a:xfrm>
        </p:spPr>
        <p:txBody>
          <a:bodyPr>
            <a:noAutofit/>
          </a:bodyPr>
          <a:lstStyle/>
          <a:p>
            <a:pPr marL="542925" indent="-542925" algn="just">
              <a:buClr>
                <a:srgbClr val="002060"/>
              </a:buClr>
              <a:buNone/>
            </a:pPr>
            <a:r>
              <a:rPr lang="en-US" sz="2100" b="1" dirty="0" smtClean="0">
                <a:ea typeface="Verdana" pitchFamily="34" charset="0"/>
                <a:cs typeface="Arial Unicode MS" pitchFamily="34" charset="-128"/>
              </a:rPr>
              <a:t>Availability </a:t>
            </a:r>
            <a:r>
              <a:rPr lang="en-US" sz="2100" b="1" dirty="0" smtClean="0">
                <a:ea typeface="Verdana" pitchFamily="34" charset="0"/>
                <a:cs typeface="Arial Unicode MS" pitchFamily="34" charset="-128"/>
              </a:rPr>
              <a:t>of Up-to-Date Information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A DBMS makes the database available to all users.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As soon as one user's update is applied to the database, all other users can immediately see this update.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This availability of up-to-date information is essential for many transaction-processing applications, such as reservation systems or banking databases,</a:t>
            </a: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27</a:t>
            </a:fld>
            <a:endParaRPr lang="en-US" dirty="0"/>
          </a:p>
        </p:txBody>
      </p:sp>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28</a:t>
            </a:fld>
            <a:endParaRPr lang="en-US" dirty="0"/>
          </a:p>
        </p:txBody>
      </p:sp>
      <p:pic>
        <p:nvPicPr>
          <p:cNvPr id="59394" name="Picture 2" descr="Any questions Stock Photos, Royalty Free Any questions Images |  Depositphotos"/>
          <p:cNvPicPr>
            <a:picLocks noChangeAspect="1" noChangeArrowheads="1"/>
          </p:cNvPicPr>
          <p:nvPr/>
        </p:nvPicPr>
        <p:blipFill>
          <a:blip r:embed="rId2"/>
          <a:srcRect/>
          <a:stretch>
            <a:fillRect/>
          </a:stretch>
        </p:blipFill>
        <p:spPr bwMode="auto">
          <a:xfrm>
            <a:off x="6566935" y="1080680"/>
            <a:ext cx="4064236" cy="3047184"/>
          </a:xfrm>
          <a:prstGeom prst="rect">
            <a:avLst/>
          </a:prstGeom>
          <a:noFill/>
        </p:spPr>
      </p:pic>
      <p:pic>
        <p:nvPicPr>
          <p:cNvPr id="59395" name="Picture 3"/>
          <p:cNvPicPr>
            <a:picLocks noChangeAspect="1" noChangeArrowheads="1"/>
          </p:cNvPicPr>
          <p:nvPr/>
        </p:nvPicPr>
        <p:blipFill>
          <a:blip r:embed="rId3"/>
          <a:srcRect/>
          <a:stretch>
            <a:fillRect/>
          </a:stretch>
        </p:blipFill>
        <p:spPr bwMode="auto">
          <a:xfrm>
            <a:off x="1460863" y="1386294"/>
            <a:ext cx="3810000" cy="2857500"/>
          </a:xfrm>
          <a:prstGeom prst="rect">
            <a:avLst/>
          </a:prstGeom>
          <a:noFill/>
          <a:ln w="9525">
            <a:noFill/>
            <a:miter lim="800000"/>
            <a:headEnd/>
            <a:tailEnd/>
          </a:ln>
          <a:effectLst/>
        </p:spPr>
      </p:pic>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9090" y="282355"/>
            <a:ext cx="5638800" cy="922991"/>
          </a:xfrm>
          <a:solidFill>
            <a:schemeClr val="accent6">
              <a:lumMod val="40000"/>
              <a:lumOff val="60000"/>
            </a:schemeClr>
          </a:solidFill>
        </p:spPr>
        <p:txBody>
          <a:bodyPr/>
          <a:lstStyle/>
          <a:p>
            <a:pPr algn="ctr"/>
            <a:r>
              <a:rPr lang="en-US" b="1" dirty="0" smtClean="0"/>
              <a:t> </a:t>
            </a:r>
            <a:r>
              <a:rPr lang="en-US" b="1" dirty="0" smtClean="0">
                <a:solidFill>
                  <a:srgbClr val="002060"/>
                </a:solidFill>
                <a:latin typeface="Times New Roman" panose="02020603050405020304" pitchFamily="18" charset="0"/>
                <a:cs typeface="Times New Roman" panose="02020603050405020304" pitchFamily="18" charset="0"/>
              </a:rPr>
              <a:t>Introduction</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351722"/>
            <a:ext cx="10315303" cy="4924387"/>
          </a:xfrm>
        </p:spPr>
        <p:txBody>
          <a:bodyPr>
            <a:noAutofit/>
          </a:bodyPr>
          <a:lstStyle/>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A database is a </a:t>
            </a:r>
            <a:r>
              <a:rPr lang="en-US" sz="2100" b="1" dirty="0" smtClean="0">
                <a:ea typeface="Verdana" pitchFamily="34" charset="0"/>
                <a:cs typeface="Arial Unicode MS" pitchFamily="34" charset="-128"/>
              </a:rPr>
              <a:t>collection</a:t>
            </a:r>
            <a:r>
              <a:rPr lang="en-US" sz="2100" dirty="0" smtClean="0">
                <a:ea typeface="Verdana" pitchFamily="34" charset="0"/>
                <a:cs typeface="Arial Unicode MS" pitchFamily="34" charset="-128"/>
              </a:rPr>
              <a:t> of </a:t>
            </a:r>
            <a:r>
              <a:rPr lang="en-US" sz="2100" b="1" dirty="0" smtClean="0">
                <a:ea typeface="Verdana" pitchFamily="34" charset="0"/>
                <a:cs typeface="Arial Unicode MS" pitchFamily="34" charset="-128"/>
              </a:rPr>
              <a:t>related</a:t>
            </a:r>
            <a:r>
              <a:rPr lang="en-US" sz="2100" dirty="0" smtClean="0">
                <a:ea typeface="Verdana" pitchFamily="34" charset="0"/>
                <a:cs typeface="Arial Unicode MS" pitchFamily="34" charset="-128"/>
              </a:rPr>
              <a:t> </a:t>
            </a:r>
            <a:r>
              <a:rPr lang="en-US" sz="2100" b="1" dirty="0" smtClean="0">
                <a:ea typeface="Verdana" pitchFamily="34" charset="0"/>
                <a:cs typeface="Arial Unicode MS" pitchFamily="34" charset="-128"/>
              </a:rPr>
              <a:t>data</a:t>
            </a:r>
            <a:r>
              <a:rPr lang="en-US" sz="2100" dirty="0" smtClean="0">
                <a:ea typeface="Verdana" pitchFamily="34" charset="0"/>
                <a:cs typeface="Arial Unicode MS" pitchFamily="34" charset="-128"/>
              </a:rPr>
              <a:t>. By data, we mean </a:t>
            </a:r>
            <a:r>
              <a:rPr lang="en-US" sz="2100" b="1" dirty="0" smtClean="0">
                <a:ea typeface="Verdana" pitchFamily="34" charset="0"/>
                <a:cs typeface="Arial Unicode MS" pitchFamily="34" charset="-128"/>
              </a:rPr>
              <a:t>known facts </a:t>
            </a:r>
            <a:r>
              <a:rPr lang="en-US" sz="2100" dirty="0" smtClean="0">
                <a:ea typeface="Verdana" pitchFamily="34" charset="0"/>
                <a:cs typeface="Arial Unicode MS" pitchFamily="34" charset="-128"/>
              </a:rPr>
              <a:t>that can be recorded and that have </a:t>
            </a:r>
            <a:r>
              <a:rPr lang="en-US" sz="2100" b="1" dirty="0" smtClean="0">
                <a:ea typeface="Verdana" pitchFamily="34" charset="0"/>
                <a:cs typeface="Arial Unicode MS" pitchFamily="34" charset="-128"/>
              </a:rPr>
              <a:t>implicit meaning</a:t>
            </a:r>
            <a:r>
              <a:rPr lang="en-US" sz="2100" dirty="0" smtClean="0">
                <a:ea typeface="Verdana" pitchFamily="34" charset="0"/>
                <a:cs typeface="Arial Unicode MS" pitchFamily="34" charset="-128"/>
              </a:rPr>
              <a:t>. </a:t>
            </a:r>
          </a:p>
          <a:p>
            <a:pPr marL="1000125" lvl="1" indent="-542925" algn="just">
              <a:buClr>
                <a:srgbClr val="002060"/>
              </a:buClr>
              <a:buFont typeface="Wingdings" pitchFamily="2" charset="2"/>
              <a:buChar char="q"/>
            </a:pPr>
            <a:r>
              <a:rPr lang="en-US" sz="1700" dirty="0" smtClean="0">
                <a:ea typeface="Verdana" pitchFamily="34" charset="0"/>
                <a:cs typeface="Arial Unicode MS" pitchFamily="34" charset="-128"/>
              </a:rPr>
              <a:t>For example, consider the names, telephone numbers, and addresses of the people we know  can be recorded in an indexed address book or we may have stored it on a hard drive, using a personal computer and software such as Microsoft Access or Excel. This collection of related data with an implicit meaning is a database.</a:t>
            </a:r>
          </a:p>
          <a:p>
            <a:pPr marL="542925" indent="-542925" algn="just">
              <a:buClr>
                <a:srgbClr val="002060"/>
              </a:buClr>
              <a:buNone/>
            </a:pPr>
            <a:r>
              <a:rPr lang="en-US" sz="2100" dirty="0" smtClean="0">
                <a:ea typeface="Verdana" pitchFamily="34" charset="0"/>
                <a:cs typeface="Arial Unicode MS" pitchFamily="34" charset="-128"/>
              </a:rPr>
              <a:t>A database has the following implicit properties:</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A database represents some aspect of the real world, sometimes called the</a:t>
            </a:r>
            <a:br>
              <a:rPr lang="en-US" sz="2100" dirty="0" smtClean="0">
                <a:ea typeface="Verdana" pitchFamily="34" charset="0"/>
                <a:cs typeface="Arial Unicode MS" pitchFamily="34" charset="-128"/>
              </a:rPr>
            </a:br>
            <a:r>
              <a:rPr lang="en-US" sz="2100" b="1" dirty="0" smtClean="0">
                <a:ea typeface="Verdana" pitchFamily="34" charset="0"/>
                <a:cs typeface="Arial Unicode MS" pitchFamily="34" charset="-128"/>
              </a:rPr>
              <a:t>mini-world</a:t>
            </a:r>
            <a:r>
              <a:rPr lang="en-US" sz="2100" dirty="0" smtClean="0">
                <a:ea typeface="Verdana" pitchFamily="34" charset="0"/>
                <a:cs typeface="Arial Unicode MS" pitchFamily="34" charset="-128"/>
              </a:rPr>
              <a:t> or the </a:t>
            </a:r>
            <a:r>
              <a:rPr lang="en-US" sz="2100" b="1" dirty="0" smtClean="0">
                <a:ea typeface="Verdana" pitchFamily="34" charset="0"/>
                <a:cs typeface="Arial Unicode MS" pitchFamily="34" charset="-128"/>
              </a:rPr>
              <a:t>universe of discourse </a:t>
            </a:r>
            <a:r>
              <a:rPr lang="en-US" sz="2100" dirty="0" smtClean="0">
                <a:ea typeface="Verdana" pitchFamily="34" charset="0"/>
                <a:cs typeface="Arial Unicode MS" pitchFamily="34" charset="-128"/>
              </a:rPr>
              <a:t>(</a:t>
            </a:r>
            <a:r>
              <a:rPr lang="en-US" sz="2100" dirty="0" err="1" smtClean="0">
                <a:ea typeface="Verdana" pitchFamily="34" charset="0"/>
                <a:cs typeface="Arial Unicode MS" pitchFamily="34" charset="-128"/>
              </a:rPr>
              <a:t>UoD</a:t>
            </a:r>
            <a:r>
              <a:rPr lang="en-US" sz="2100" dirty="0" smtClean="0">
                <a:ea typeface="Verdana" pitchFamily="34" charset="0"/>
                <a:cs typeface="Arial Unicode MS" pitchFamily="34" charset="-128"/>
              </a:rPr>
              <a:t>). Changes to the mini-world are reflected in the database.</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A database is a logically </a:t>
            </a:r>
            <a:r>
              <a:rPr lang="en-US" sz="2100" b="1" dirty="0" smtClean="0">
                <a:ea typeface="Verdana" pitchFamily="34" charset="0"/>
                <a:cs typeface="Arial Unicode MS" pitchFamily="34" charset="-128"/>
              </a:rPr>
              <a:t>coherent collection of data </a:t>
            </a:r>
            <a:r>
              <a:rPr lang="en-US" sz="2100" dirty="0" smtClean="0">
                <a:ea typeface="Verdana" pitchFamily="34" charset="0"/>
                <a:cs typeface="Arial Unicode MS" pitchFamily="34" charset="-128"/>
              </a:rPr>
              <a:t>with some inherent meaning. A random assortment of data cannot correctly be referred to as a database.</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A database is designed, built, and populated with data for a specific purpose. It has an intended group of users and some preconceived applications in which these users are interested.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A database can be of any size and complexity .</a:t>
            </a: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3</a:t>
            </a:fld>
            <a:endParaRPr lang="en-US" dirty="0"/>
          </a:p>
        </p:txBody>
      </p:sp>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9090" y="282355"/>
            <a:ext cx="5638800" cy="922991"/>
          </a:xfrm>
          <a:solidFill>
            <a:schemeClr val="accent6">
              <a:lumMod val="40000"/>
              <a:lumOff val="60000"/>
            </a:schemeClr>
          </a:solidFill>
        </p:spPr>
        <p:txBody>
          <a:bodyPr/>
          <a:lstStyle/>
          <a:p>
            <a:pPr algn="ctr"/>
            <a:r>
              <a:rPr lang="en-US" b="1" dirty="0" smtClean="0"/>
              <a:t> </a:t>
            </a:r>
            <a:r>
              <a:rPr lang="en-US" b="1" dirty="0" smtClean="0">
                <a:solidFill>
                  <a:srgbClr val="002060"/>
                </a:solidFill>
                <a:latin typeface="Times New Roman" panose="02020603050405020304" pitchFamily="18" charset="0"/>
                <a:cs typeface="Times New Roman" panose="02020603050405020304" pitchFamily="18" charset="0"/>
              </a:rPr>
              <a:t>Introduction</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338470"/>
            <a:ext cx="10315303" cy="4937639"/>
          </a:xfrm>
        </p:spPr>
        <p:txBody>
          <a:bodyPr>
            <a:noAutofit/>
          </a:bodyPr>
          <a:lstStyle/>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A database management system (DBMS) is a collection of programs that enables</a:t>
            </a:r>
            <a:br>
              <a:rPr lang="en-US" sz="2100" dirty="0" smtClean="0">
                <a:ea typeface="Verdana" pitchFamily="34" charset="0"/>
                <a:cs typeface="Arial Unicode MS" pitchFamily="34" charset="-128"/>
              </a:rPr>
            </a:br>
            <a:r>
              <a:rPr lang="en-US" sz="2100" dirty="0" smtClean="0">
                <a:ea typeface="Verdana" pitchFamily="34" charset="0"/>
                <a:cs typeface="Arial Unicode MS" pitchFamily="34" charset="-128"/>
              </a:rPr>
              <a:t>users to create and maintain a database.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The DBMS is a </a:t>
            </a:r>
            <a:r>
              <a:rPr lang="en-US" sz="2100" b="1" dirty="0" smtClean="0">
                <a:ea typeface="Verdana" pitchFamily="34" charset="0"/>
                <a:cs typeface="Arial Unicode MS" pitchFamily="34" charset="-128"/>
              </a:rPr>
              <a:t>general-purpose software system </a:t>
            </a:r>
            <a:r>
              <a:rPr lang="en-US" sz="2100" dirty="0" smtClean="0">
                <a:ea typeface="Verdana" pitchFamily="34" charset="0"/>
                <a:cs typeface="Arial Unicode MS" pitchFamily="34" charset="-128"/>
              </a:rPr>
              <a:t>that facilitates the processes of </a:t>
            </a:r>
            <a:r>
              <a:rPr lang="en-US" sz="2100" b="1" dirty="0" smtClean="0">
                <a:ea typeface="Verdana" pitchFamily="34" charset="0"/>
                <a:cs typeface="Arial Unicode MS" pitchFamily="34" charset="-128"/>
              </a:rPr>
              <a:t>defining</a:t>
            </a:r>
            <a:r>
              <a:rPr lang="en-US" sz="2100" dirty="0" smtClean="0">
                <a:ea typeface="Verdana" pitchFamily="34" charset="0"/>
                <a:cs typeface="Arial Unicode MS" pitchFamily="34" charset="-128"/>
              </a:rPr>
              <a:t>, </a:t>
            </a:r>
            <a:r>
              <a:rPr lang="en-US" sz="2100" b="1" dirty="0" smtClean="0">
                <a:ea typeface="Verdana" pitchFamily="34" charset="0"/>
                <a:cs typeface="Arial Unicode MS" pitchFamily="34" charset="-128"/>
              </a:rPr>
              <a:t>constructing</a:t>
            </a:r>
            <a:r>
              <a:rPr lang="en-US" sz="2100" dirty="0" smtClean="0">
                <a:ea typeface="Verdana" pitchFamily="34" charset="0"/>
                <a:cs typeface="Arial Unicode MS" pitchFamily="34" charset="-128"/>
              </a:rPr>
              <a:t>, </a:t>
            </a:r>
            <a:r>
              <a:rPr lang="en-US" sz="2100" b="1" dirty="0" smtClean="0">
                <a:ea typeface="Verdana" pitchFamily="34" charset="0"/>
                <a:cs typeface="Arial Unicode MS" pitchFamily="34" charset="-128"/>
              </a:rPr>
              <a:t>manipulating</a:t>
            </a:r>
            <a:r>
              <a:rPr lang="en-US" sz="2100" dirty="0" smtClean="0">
                <a:ea typeface="Verdana" pitchFamily="34" charset="0"/>
                <a:cs typeface="Arial Unicode MS" pitchFamily="34" charset="-128"/>
              </a:rPr>
              <a:t>, and </a:t>
            </a:r>
            <a:r>
              <a:rPr lang="en-US" sz="2100" b="1" dirty="0" smtClean="0">
                <a:ea typeface="Verdana" pitchFamily="34" charset="0"/>
                <a:cs typeface="Arial Unicode MS" pitchFamily="34" charset="-128"/>
              </a:rPr>
              <a:t>sharing</a:t>
            </a:r>
            <a:r>
              <a:rPr lang="en-US" sz="2100" dirty="0" smtClean="0">
                <a:ea typeface="Verdana" pitchFamily="34" charset="0"/>
                <a:cs typeface="Arial Unicode MS" pitchFamily="34" charset="-128"/>
              </a:rPr>
              <a:t> databases among various users and applications. </a:t>
            </a:r>
          </a:p>
          <a:p>
            <a:pPr marL="542925" indent="-542925" algn="just">
              <a:buClr>
                <a:srgbClr val="002060"/>
              </a:buClr>
              <a:buFont typeface="Wingdings" pitchFamily="2" charset="2"/>
              <a:buChar char="q"/>
            </a:pPr>
            <a:r>
              <a:rPr lang="en-US" sz="2100" b="1" dirty="0" smtClean="0">
                <a:ea typeface="Verdana" pitchFamily="34" charset="0"/>
                <a:cs typeface="Arial Unicode MS" pitchFamily="34" charset="-128"/>
              </a:rPr>
              <a:t>Defining</a:t>
            </a:r>
            <a:r>
              <a:rPr lang="en-US" sz="2100" dirty="0" smtClean="0">
                <a:ea typeface="Verdana" pitchFamily="34" charset="0"/>
                <a:cs typeface="Arial Unicode MS" pitchFamily="34" charset="-128"/>
              </a:rPr>
              <a:t> a database involves specifying the data types, structures, and constraints of the data to be stored in the database.  The database definition or descriptive information is also stored by the DBMS in the form of a database catalog or dictionary; it is called </a:t>
            </a:r>
            <a:r>
              <a:rPr lang="en-US" sz="2100" b="1" i="1" dirty="0" smtClean="0">
                <a:ea typeface="Verdana" pitchFamily="34" charset="0"/>
                <a:cs typeface="Arial Unicode MS" pitchFamily="34" charset="-128"/>
              </a:rPr>
              <a:t>meta-data</a:t>
            </a:r>
            <a:r>
              <a:rPr lang="en-US" sz="2100" dirty="0" smtClean="0">
                <a:ea typeface="Verdana" pitchFamily="34" charset="0"/>
                <a:cs typeface="Arial Unicode MS" pitchFamily="34" charset="-128"/>
              </a:rPr>
              <a:t>. </a:t>
            </a:r>
          </a:p>
          <a:p>
            <a:pPr marL="542925" indent="-542925" algn="just">
              <a:buClr>
                <a:srgbClr val="002060"/>
              </a:buClr>
              <a:buFont typeface="Wingdings" pitchFamily="2" charset="2"/>
              <a:buChar char="q"/>
            </a:pPr>
            <a:r>
              <a:rPr lang="en-US" sz="2100" b="1" dirty="0" smtClean="0">
                <a:ea typeface="Verdana" pitchFamily="34" charset="0"/>
                <a:cs typeface="Arial Unicode MS" pitchFamily="34" charset="-128"/>
              </a:rPr>
              <a:t>Constructing</a:t>
            </a:r>
            <a:r>
              <a:rPr lang="en-US" sz="2100" dirty="0" smtClean="0">
                <a:ea typeface="Verdana" pitchFamily="34" charset="0"/>
                <a:cs typeface="Arial Unicode MS" pitchFamily="34" charset="-128"/>
              </a:rPr>
              <a:t> the database is the process of storing the data on some storage medium that is controlled by the DBMS. </a:t>
            </a:r>
          </a:p>
          <a:p>
            <a:pPr marL="542925" indent="-542925" algn="just">
              <a:buClr>
                <a:srgbClr val="002060"/>
              </a:buClr>
              <a:buFont typeface="Wingdings" pitchFamily="2" charset="2"/>
              <a:buChar char="q"/>
            </a:pPr>
            <a:r>
              <a:rPr lang="en-US" sz="2100" b="1" dirty="0" smtClean="0">
                <a:ea typeface="Verdana" pitchFamily="34" charset="0"/>
                <a:cs typeface="Arial Unicode MS" pitchFamily="34" charset="-128"/>
              </a:rPr>
              <a:t>Manipulating</a:t>
            </a:r>
            <a:r>
              <a:rPr lang="en-US" sz="2100" dirty="0" smtClean="0">
                <a:ea typeface="Verdana" pitchFamily="34" charset="0"/>
                <a:cs typeface="Arial Unicode MS" pitchFamily="34" charset="-128"/>
              </a:rPr>
              <a:t> a database includes functions such as querying the database to retrieve specific data, updating the database to reflect changes in the mini-world, and generating reports from the data. </a:t>
            </a:r>
          </a:p>
          <a:p>
            <a:pPr marL="542925" indent="-542925" algn="just">
              <a:buClr>
                <a:srgbClr val="002060"/>
              </a:buClr>
              <a:buFont typeface="Wingdings" pitchFamily="2" charset="2"/>
              <a:buChar char="q"/>
            </a:pPr>
            <a:r>
              <a:rPr lang="en-US" sz="2100" b="1" dirty="0" smtClean="0">
                <a:ea typeface="Verdana" pitchFamily="34" charset="0"/>
                <a:cs typeface="Arial Unicode MS" pitchFamily="34" charset="-128"/>
              </a:rPr>
              <a:t>Sharing</a:t>
            </a:r>
            <a:r>
              <a:rPr lang="en-US" sz="2100" dirty="0" smtClean="0">
                <a:ea typeface="Verdana" pitchFamily="34" charset="0"/>
                <a:cs typeface="Arial Unicode MS" pitchFamily="34" charset="-128"/>
              </a:rPr>
              <a:t> a database allows multiple users and programs to access the database simultaneously </a:t>
            </a: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4</a:t>
            </a:fld>
            <a:endParaRPr lang="en-US" dirty="0"/>
          </a:p>
        </p:txBody>
      </p:sp>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9090" y="282355"/>
            <a:ext cx="5638800" cy="922991"/>
          </a:xfrm>
          <a:solidFill>
            <a:schemeClr val="accent6">
              <a:lumMod val="40000"/>
              <a:lumOff val="60000"/>
            </a:schemeClr>
          </a:solidFill>
        </p:spPr>
        <p:txBody>
          <a:bodyPr/>
          <a:lstStyle/>
          <a:p>
            <a:pPr algn="ctr"/>
            <a:r>
              <a:rPr lang="en-US" b="1" dirty="0" smtClean="0"/>
              <a:t> </a:t>
            </a:r>
            <a:r>
              <a:rPr lang="en-US" b="1" dirty="0" smtClean="0">
                <a:solidFill>
                  <a:srgbClr val="002060"/>
                </a:solidFill>
                <a:latin typeface="Times New Roman" panose="02020603050405020304" pitchFamily="18" charset="0"/>
                <a:cs typeface="Times New Roman" panose="02020603050405020304" pitchFamily="18" charset="0"/>
              </a:rPr>
              <a:t>Introduction</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338470"/>
            <a:ext cx="10315303" cy="4937639"/>
          </a:xfrm>
        </p:spPr>
        <p:txBody>
          <a:bodyPr>
            <a:noAutofit/>
          </a:bodyPr>
          <a:lstStyle/>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An </a:t>
            </a:r>
            <a:r>
              <a:rPr lang="en-US" sz="2100" b="1" dirty="0" smtClean="0">
                <a:ea typeface="Verdana" pitchFamily="34" charset="0"/>
                <a:cs typeface="Arial Unicode MS" pitchFamily="34" charset="-128"/>
              </a:rPr>
              <a:t>application program </a:t>
            </a:r>
            <a:r>
              <a:rPr lang="en-US" sz="2100" dirty="0" smtClean="0">
                <a:ea typeface="Verdana" pitchFamily="34" charset="0"/>
                <a:cs typeface="Arial Unicode MS" pitchFamily="34" charset="-128"/>
              </a:rPr>
              <a:t>accesses the database by sending queries or requests for data to the DBMS.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A </a:t>
            </a:r>
            <a:r>
              <a:rPr lang="en-US" sz="2100" b="1" dirty="0" smtClean="0">
                <a:ea typeface="Verdana" pitchFamily="34" charset="0"/>
                <a:cs typeface="Arial Unicode MS" pitchFamily="34" charset="-128"/>
              </a:rPr>
              <a:t>query</a:t>
            </a:r>
            <a:r>
              <a:rPr lang="en-US" sz="2100" dirty="0" smtClean="0">
                <a:ea typeface="Verdana" pitchFamily="34" charset="0"/>
                <a:cs typeface="Arial Unicode MS" pitchFamily="34" charset="-128"/>
              </a:rPr>
              <a:t> typically causes some data to be retrieved; a </a:t>
            </a:r>
            <a:r>
              <a:rPr lang="en-US" sz="2100" b="1" dirty="0" smtClean="0">
                <a:ea typeface="Verdana" pitchFamily="34" charset="0"/>
                <a:cs typeface="Arial Unicode MS" pitchFamily="34" charset="-128"/>
              </a:rPr>
              <a:t>transaction</a:t>
            </a:r>
            <a:r>
              <a:rPr lang="en-US" sz="2100" dirty="0" smtClean="0">
                <a:ea typeface="Verdana" pitchFamily="34" charset="0"/>
                <a:cs typeface="Arial Unicode MS" pitchFamily="34" charset="-128"/>
              </a:rPr>
              <a:t> may cause some data to be read and some data to be written into the database.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Other important functions provided by the DBMS include </a:t>
            </a:r>
            <a:r>
              <a:rPr lang="en-US" sz="2100" b="1" i="1" dirty="0" smtClean="0">
                <a:ea typeface="Verdana" pitchFamily="34" charset="0"/>
                <a:cs typeface="Arial Unicode MS" pitchFamily="34" charset="-128"/>
              </a:rPr>
              <a:t>protecting</a:t>
            </a:r>
            <a:r>
              <a:rPr lang="en-US" sz="2100" dirty="0" smtClean="0">
                <a:ea typeface="Verdana" pitchFamily="34" charset="0"/>
                <a:cs typeface="Arial Unicode MS" pitchFamily="34" charset="-128"/>
              </a:rPr>
              <a:t> the database</a:t>
            </a:r>
            <a:br>
              <a:rPr lang="en-US" sz="2100" dirty="0" smtClean="0">
                <a:ea typeface="Verdana" pitchFamily="34" charset="0"/>
                <a:cs typeface="Arial Unicode MS" pitchFamily="34" charset="-128"/>
              </a:rPr>
            </a:br>
            <a:r>
              <a:rPr lang="en-US" sz="2100" dirty="0" smtClean="0">
                <a:ea typeface="Verdana" pitchFamily="34" charset="0"/>
                <a:cs typeface="Arial Unicode MS" pitchFamily="34" charset="-128"/>
              </a:rPr>
              <a:t>and </a:t>
            </a:r>
            <a:r>
              <a:rPr lang="en-US" sz="2100" b="1" i="1" dirty="0" smtClean="0">
                <a:ea typeface="Verdana" pitchFamily="34" charset="0"/>
                <a:cs typeface="Arial Unicode MS" pitchFamily="34" charset="-128"/>
              </a:rPr>
              <a:t>maintaining</a:t>
            </a:r>
            <a:r>
              <a:rPr lang="en-US" sz="2100" dirty="0" smtClean="0">
                <a:ea typeface="Verdana" pitchFamily="34" charset="0"/>
                <a:cs typeface="Arial Unicode MS" pitchFamily="34" charset="-128"/>
              </a:rPr>
              <a:t> it over a long period of time.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Protection includes system protection against hardware or software malfunction (or crashes) and security protection against unauthorized or malicious access.</a:t>
            </a:r>
          </a:p>
          <a:p>
            <a:pPr marL="542925" indent="-542925" algn="just">
              <a:buClr>
                <a:srgbClr val="002060"/>
              </a:buClr>
              <a:buNone/>
            </a:pPr>
            <a:r>
              <a:rPr lang="en-US" sz="2100" dirty="0" smtClean="0">
                <a:ea typeface="Verdana" pitchFamily="34" charset="0"/>
                <a:cs typeface="Arial Unicode MS" pitchFamily="34" charset="-128"/>
              </a:rPr>
              <a:t>An </a:t>
            </a:r>
            <a:r>
              <a:rPr lang="en-US" sz="2100" b="1" dirty="0" smtClean="0">
                <a:ea typeface="Verdana" pitchFamily="34" charset="0"/>
                <a:cs typeface="Arial Unicode MS" pitchFamily="34" charset="-128"/>
              </a:rPr>
              <a:t>Example</a:t>
            </a:r>
            <a:r>
              <a:rPr lang="en-US" sz="2100" dirty="0" smtClean="0">
                <a:ea typeface="Verdana" pitchFamily="34" charset="0"/>
                <a:cs typeface="Arial Unicode MS" pitchFamily="34" charset="-128"/>
              </a:rPr>
              <a:t>: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A UNIVERSITY database for maintaining information concerning students, courses, and grades in a university environment. Figure 1.2.</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The database is organized as five files, each of which stores data records of the same type, viz., STUDENT, COURSE, SECTION, GRADE_REPORT and PREREQUISITE.</a:t>
            </a: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5</a:t>
            </a:fld>
            <a:endParaRPr lang="en-US" dirty="0"/>
          </a:p>
        </p:txBody>
      </p:sp>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9090" y="282355"/>
            <a:ext cx="5638800" cy="922991"/>
          </a:xfrm>
          <a:solidFill>
            <a:schemeClr val="accent6">
              <a:lumMod val="40000"/>
              <a:lumOff val="60000"/>
            </a:schemeClr>
          </a:solidFill>
        </p:spPr>
        <p:txBody>
          <a:bodyPr/>
          <a:lstStyle/>
          <a:p>
            <a:pPr algn="ctr"/>
            <a:r>
              <a:rPr lang="en-US" b="1" dirty="0" smtClean="0"/>
              <a:t> </a:t>
            </a:r>
            <a:r>
              <a:rPr lang="en-US" b="1" dirty="0" smtClean="0">
                <a:solidFill>
                  <a:srgbClr val="002060"/>
                </a:solidFill>
                <a:latin typeface="Times New Roman" panose="02020603050405020304" pitchFamily="18" charset="0"/>
                <a:cs typeface="Times New Roman" panose="02020603050405020304" pitchFamily="18" charset="0"/>
              </a:rPr>
              <a:t>Introduction</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6</a:t>
            </a:fld>
            <a:endParaRPr lang="en-US" dirty="0"/>
          </a:p>
        </p:txBody>
      </p:sp>
      <p:pic>
        <p:nvPicPr>
          <p:cNvPr id="1026" name="Picture 2"/>
          <p:cNvPicPr>
            <a:picLocks noChangeAspect="1" noChangeArrowheads="1"/>
          </p:cNvPicPr>
          <p:nvPr/>
        </p:nvPicPr>
        <p:blipFill>
          <a:blip r:embed="rId2"/>
          <a:srcRect/>
          <a:stretch>
            <a:fillRect/>
          </a:stretch>
        </p:blipFill>
        <p:spPr bwMode="auto">
          <a:xfrm>
            <a:off x="945045" y="1463744"/>
            <a:ext cx="3543300" cy="9620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957263" y="2568851"/>
            <a:ext cx="4791075" cy="14287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981075" y="4206116"/>
            <a:ext cx="4743450" cy="18383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6021665" y="1242392"/>
            <a:ext cx="4733925" cy="18288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6079435" y="3125235"/>
            <a:ext cx="3505200" cy="1800225"/>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a:srcRect/>
          <a:stretch>
            <a:fillRect/>
          </a:stretch>
        </p:blipFill>
        <p:spPr bwMode="auto">
          <a:xfrm>
            <a:off x="6127060" y="4999590"/>
            <a:ext cx="2800350" cy="1152525"/>
          </a:xfrm>
          <a:prstGeom prst="rect">
            <a:avLst/>
          </a:prstGeom>
          <a:noFill/>
          <a:ln w="9525">
            <a:noFill/>
            <a:miter lim="800000"/>
            <a:headEnd/>
            <a:tailEnd/>
          </a:ln>
          <a:effectLst/>
        </p:spPr>
      </p:pic>
      <p:pic>
        <p:nvPicPr>
          <p:cNvPr id="1032" name="Picture 8"/>
          <p:cNvPicPr>
            <a:picLocks noChangeAspect="1" noChangeArrowheads="1"/>
          </p:cNvPicPr>
          <p:nvPr/>
        </p:nvPicPr>
        <p:blipFill>
          <a:blip r:embed="rId8"/>
          <a:srcRect/>
          <a:stretch>
            <a:fillRect/>
          </a:stretch>
        </p:blipFill>
        <p:spPr bwMode="auto">
          <a:xfrm>
            <a:off x="3503130" y="6302237"/>
            <a:ext cx="4019550" cy="190500"/>
          </a:xfrm>
          <a:prstGeom prst="rect">
            <a:avLst/>
          </a:prstGeom>
          <a:noFill/>
          <a:ln w="9525">
            <a:noFill/>
            <a:miter lim="800000"/>
            <a:headEnd/>
            <a:tailEnd/>
          </a:ln>
          <a:effectLst/>
        </p:spPr>
      </p:pic>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669" y="282355"/>
            <a:ext cx="10601739" cy="922991"/>
          </a:xfrm>
          <a:solidFill>
            <a:schemeClr val="accent6">
              <a:lumMod val="40000"/>
              <a:lumOff val="60000"/>
            </a:schemeClr>
          </a:solidFill>
        </p:spPr>
        <p:txBody>
          <a:bodyPr>
            <a:norm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Characteristics of the Database Approach</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338470"/>
            <a:ext cx="10315303" cy="4937639"/>
          </a:xfrm>
        </p:spPr>
        <p:txBody>
          <a:bodyPr>
            <a:noAutofit/>
          </a:bodyPr>
          <a:lstStyle/>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In traditional file processing, each user defines and implements the files needed for a specific software application as part of programming the application.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For example, one user, the </a:t>
            </a:r>
            <a:r>
              <a:rPr lang="en-US" sz="2100" i="1" dirty="0" smtClean="0">
                <a:ea typeface="Verdana" pitchFamily="34" charset="0"/>
                <a:cs typeface="Arial Unicode MS" pitchFamily="34" charset="-128"/>
              </a:rPr>
              <a:t>grade reporting office</a:t>
            </a:r>
            <a:r>
              <a:rPr lang="en-US" sz="2100" dirty="0" smtClean="0">
                <a:ea typeface="Verdana" pitchFamily="34" charset="0"/>
                <a:cs typeface="Arial Unicode MS" pitchFamily="34" charset="-128"/>
              </a:rPr>
              <a:t>, may keep files on students and their grades. Programs to print a student’s transcript and to enter new grades are implemented as part of the application.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A second user, the </a:t>
            </a:r>
            <a:r>
              <a:rPr lang="en-US" sz="2100" i="1" dirty="0" smtClean="0">
                <a:ea typeface="Verdana" pitchFamily="34" charset="0"/>
                <a:cs typeface="Arial Unicode MS" pitchFamily="34" charset="-128"/>
              </a:rPr>
              <a:t>accounting office</a:t>
            </a:r>
            <a:r>
              <a:rPr lang="en-US" sz="2100" dirty="0" smtClean="0">
                <a:ea typeface="Verdana" pitchFamily="34" charset="0"/>
                <a:cs typeface="Arial Unicode MS" pitchFamily="34" charset="-128"/>
              </a:rPr>
              <a:t>, may keep track of students’ fees and their payments. Although both users are interested in data about students, each user maintains separate files— and programs to manipulate these files—because each requires some data not available from the other user’s files. This redundancy results in wasted storage space and in redundant efforts to maintain common up-to-date data.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In the database approach, a single repository maintains data that is defined once and then accessed by various users. </a:t>
            </a:r>
          </a:p>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In file systems, each application is free to name data elements independently. In contrast, in a database, the names or labels of data are defined once, and used repeatedly by queries, transactions, and applications</a:t>
            </a: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7</a:t>
            </a:fld>
            <a:endParaRPr lang="en-US" dirty="0"/>
          </a:p>
        </p:txBody>
      </p:sp>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669" y="282355"/>
            <a:ext cx="10601739" cy="922991"/>
          </a:xfrm>
          <a:solidFill>
            <a:schemeClr val="accent6">
              <a:lumMod val="40000"/>
              <a:lumOff val="60000"/>
            </a:schemeClr>
          </a:solidFill>
        </p:spPr>
        <p:txBody>
          <a:bodyPr>
            <a:norm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Characteristics of the Database Approach</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0018" y="4943061"/>
            <a:ext cx="3591340" cy="384313"/>
          </a:xfrm>
        </p:spPr>
        <p:txBody>
          <a:bodyPr>
            <a:noAutofit/>
          </a:bodyPr>
          <a:lstStyle/>
          <a:p>
            <a:pPr marL="542925" indent="-542925" algn="just">
              <a:buClr>
                <a:srgbClr val="002060"/>
              </a:buClr>
              <a:buNone/>
            </a:pPr>
            <a:r>
              <a:rPr lang="en-US" sz="2100" dirty="0" smtClean="0">
                <a:ea typeface="Verdana" pitchFamily="34" charset="0"/>
                <a:cs typeface="Arial Unicode MS" pitchFamily="34" charset="-128"/>
              </a:rPr>
              <a:t>Fig: File Processing System</a:t>
            </a: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8</a:t>
            </a:fld>
            <a:endParaRPr lang="en-US" dirty="0"/>
          </a:p>
        </p:txBody>
      </p:sp>
      <p:pic>
        <p:nvPicPr>
          <p:cNvPr id="2050" name="Picture 2"/>
          <p:cNvPicPr>
            <a:picLocks noChangeAspect="1" noChangeArrowheads="1"/>
          </p:cNvPicPr>
          <p:nvPr/>
        </p:nvPicPr>
        <p:blipFill>
          <a:blip r:embed="rId2"/>
          <a:srcRect/>
          <a:stretch>
            <a:fillRect/>
          </a:stretch>
        </p:blipFill>
        <p:spPr bwMode="auto">
          <a:xfrm>
            <a:off x="569843" y="1296022"/>
            <a:ext cx="5617265" cy="3183758"/>
          </a:xfrm>
          <a:prstGeom prst="rect">
            <a:avLst/>
          </a:prstGeom>
          <a:noFill/>
          <a:ln w="9525">
            <a:noFill/>
            <a:miter lim="800000"/>
            <a:headEnd/>
            <a:tailEnd/>
          </a:ln>
          <a:effectLst/>
        </p:spPr>
      </p:pic>
      <p:sp>
        <p:nvSpPr>
          <p:cNvPr id="6" name="Content Placeholder 2"/>
          <p:cNvSpPr txBox="1">
            <a:spLocks/>
          </p:cNvSpPr>
          <p:nvPr/>
        </p:nvSpPr>
        <p:spPr>
          <a:xfrm>
            <a:off x="8448261" y="4949688"/>
            <a:ext cx="2219739" cy="384313"/>
          </a:xfrm>
          <a:prstGeom prst="rect">
            <a:avLst/>
          </a:prstGeom>
        </p:spPr>
        <p:txBody>
          <a:bodyPr vert="horz" lIns="91440" tIns="45720" rIns="91440" bIns="45720" rtlCol="0">
            <a:noAutofit/>
          </a:bodyPr>
          <a:lstStyle/>
          <a:p>
            <a:pPr marL="542925" marR="0" lvl="0" indent="-542925" algn="just" defTabSz="914400" rtl="0" eaLnBrk="1" fontAlgn="auto" latinLnBrk="0" hangingPunct="1">
              <a:lnSpc>
                <a:spcPct val="90000"/>
              </a:lnSpc>
              <a:spcBef>
                <a:spcPts val="1000"/>
              </a:spcBef>
              <a:spcAft>
                <a:spcPts val="0"/>
              </a:spcAft>
              <a:buClr>
                <a:srgbClr val="002060"/>
              </a:buClr>
              <a:buSzTx/>
              <a:buFont typeface="Arial" panose="020B0604020202020204" pitchFamily="34" charset="0"/>
              <a:buNone/>
              <a:tabLst/>
              <a:defRPr/>
            </a:pPr>
            <a:r>
              <a:rPr kumimoji="0" lang="en-US" sz="2100" b="0" i="0" u="none" strike="noStrike" kern="1200" cap="none" spc="0" normalizeH="0" baseline="0" noProof="0" dirty="0" smtClean="0">
                <a:ln>
                  <a:noFill/>
                </a:ln>
                <a:solidFill>
                  <a:schemeClr val="tx1"/>
                </a:solidFill>
                <a:effectLst/>
                <a:uLnTx/>
                <a:uFillTx/>
                <a:latin typeface="+mn-lt"/>
                <a:ea typeface="Verdana" pitchFamily="34" charset="0"/>
                <a:cs typeface="Arial Unicode MS" pitchFamily="34" charset="-128"/>
              </a:rPr>
              <a:t>Fig: DBMS</a:t>
            </a:r>
          </a:p>
        </p:txBody>
      </p:sp>
      <p:pic>
        <p:nvPicPr>
          <p:cNvPr id="2051" name="Picture 3"/>
          <p:cNvPicPr>
            <a:picLocks noChangeAspect="1" noChangeArrowheads="1"/>
          </p:cNvPicPr>
          <p:nvPr/>
        </p:nvPicPr>
        <p:blipFill>
          <a:blip r:embed="rId3"/>
          <a:srcRect/>
          <a:stretch>
            <a:fillRect/>
          </a:stretch>
        </p:blipFill>
        <p:spPr bwMode="auto">
          <a:xfrm>
            <a:off x="6434759" y="1214644"/>
            <a:ext cx="4914900" cy="3448050"/>
          </a:xfrm>
          <a:prstGeom prst="rect">
            <a:avLst/>
          </a:prstGeom>
          <a:noFill/>
          <a:ln w="9525">
            <a:noFill/>
            <a:miter lim="800000"/>
            <a:headEnd/>
            <a:tailEnd/>
          </a:ln>
          <a:effectLst/>
        </p:spPr>
      </p:pic>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669" y="282355"/>
            <a:ext cx="10601739" cy="922991"/>
          </a:xfrm>
          <a:solidFill>
            <a:schemeClr val="accent6">
              <a:lumMod val="40000"/>
              <a:lumOff val="60000"/>
            </a:schemeClr>
          </a:solidFill>
        </p:spPr>
        <p:txBody>
          <a:bodyPr>
            <a:norm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Characteristics of the Database Approach</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338470"/>
            <a:ext cx="10315303" cy="4937639"/>
          </a:xfrm>
        </p:spPr>
        <p:txBody>
          <a:bodyPr>
            <a:noAutofit/>
          </a:bodyPr>
          <a:lstStyle/>
          <a:p>
            <a:pPr marL="542925" indent="-542925" algn="just">
              <a:buClr>
                <a:srgbClr val="002060"/>
              </a:buClr>
              <a:buFont typeface="Wingdings" pitchFamily="2" charset="2"/>
              <a:buChar char="q"/>
            </a:pPr>
            <a:r>
              <a:rPr lang="en-US" sz="2100" dirty="0" smtClean="0">
                <a:ea typeface="Verdana" pitchFamily="34" charset="0"/>
                <a:cs typeface="Arial Unicode MS" pitchFamily="34" charset="-128"/>
              </a:rPr>
              <a:t>The main characteristics of the database approach versus the file-processing</a:t>
            </a:r>
            <a:br>
              <a:rPr lang="en-US" sz="2100" dirty="0" smtClean="0">
                <a:ea typeface="Verdana" pitchFamily="34" charset="0"/>
                <a:cs typeface="Arial Unicode MS" pitchFamily="34" charset="-128"/>
              </a:rPr>
            </a:br>
            <a:r>
              <a:rPr lang="en-US" sz="2100" dirty="0" smtClean="0">
                <a:ea typeface="Verdana" pitchFamily="34" charset="0"/>
                <a:cs typeface="Arial Unicode MS" pitchFamily="34" charset="-128"/>
              </a:rPr>
              <a:t>approach are the following:</a:t>
            </a:r>
          </a:p>
          <a:p>
            <a:pPr marL="1000125" lvl="1" indent="-542925" algn="just">
              <a:buClr>
                <a:srgbClr val="002060"/>
              </a:buClr>
              <a:buFont typeface="Wingdings" pitchFamily="2" charset="2"/>
              <a:buChar char="q"/>
            </a:pPr>
            <a:r>
              <a:rPr lang="en-US" sz="1700" dirty="0" smtClean="0">
                <a:ea typeface="Verdana" pitchFamily="34" charset="0"/>
                <a:cs typeface="Arial Unicode MS" pitchFamily="34" charset="-128"/>
              </a:rPr>
              <a:t>Self-describing nature of a database system</a:t>
            </a:r>
          </a:p>
          <a:p>
            <a:pPr marL="1000125" lvl="1" indent="-542925" algn="just">
              <a:buClr>
                <a:srgbClr val="002060"/>
              </a:buClr>
              <a:buFont typeface="Wingdings" pitchFamily="2" charset="2"/>
              <a:buChar char="q"/>
            </a:pPr>
            <a:r>
              <a:rPr lang="en-US" sz="1700" dirty="0" smtClean="0">
                <a:ea typeface="Verdana" pitchFamily="34" charset="0"/>
                <a:cs typeface="Arial Unicode MS" pitchFamily="34" charset="-128"/>
              </a:rPr>
              <a:t>Insulation between programs and data, and data abstraction</a:t>
            </a:r>
          </a:p>
          <a:p>
            <a:pPr marL="1000125" lvl="1" indent="-542925" algn="just">
              <a:buClr>
                <a:srgbClr val="002060"/>
              </a:buClr>
              <a:buFont typeface="Wingdings" pitchFamily="2" charset="2"/>
              <a:buChar char="q"/>
            </a:pPr>
            <a:r>
              <a:rPr lang="en-US" sz="1700" dirty="0" smtClean="0">
                <a:ea typeface="Verdana" pitchFamily="34" charset="0"/>
                <a:cs typeface="Arial Unicode MS" pitchFamily="34" charset="-128"/>
              </a:rPr>
              <a:t>Support of multiple views of the data</a:t>
            </a:r>
          </a:p>
          <a:p>
            <a:pPr marL="1000125" lvl="1" indent="-542925" algn="just">
              <a:buClr>
                <a:srgbClr val="002060"/>
              </a:buClr>
              <a:buFont typeface="Wingdings" pitchFamily="2" charset="2"/>
              <a:buChar char="q"/>
            </a:pPr>
            <a:r>
              <a:rPr lang="en-US" sz="1700" dirty="0" smtClean="0">
                <a:ea typeface="Verdana" pitchFamily="34" charset="0"/>
                <a:cs typeface="Arial Unicode MS" pitchFamily="34" charset="-128"/>
              </a:rPr>
              <a:t>Sharing of data and multiuser transaction processing </a:t>
            </a:r>
          </a:p>
          <a:p>
            <a:pPr marL="542925" indent="-542925" algn="just">
              <a:buClr>
                <a:srgbClr val="002060"/>
              </a:buClr>
              <a:buFont typeface="Wingdings" pitchFamily="2" charset="2"/>
              <a:buChar char="q"/>
            </a:pPr>
            <a:r>
              <a:rPr lang="en-US" sz="2100" b="1" dirty="0" smtClean="0">
                <a:ea typeface="Verdana" pitchFamily="34" charset="0"/>
                <a:cs typeface="Arial Unicode MS" pitchFamily="34" charset="-128"/>
              </a:rPr>
              <a:t>Self-Describing Nature of a Database System</a:t>
            </a:r>
          </a:p>
          <a:p>
            <a:pPr marL="1000125" lvl="1" indent="-542925" algn="just">
              <a:buClr>
                <a:srgbClr val="002060"/>
              </a:buClr>
              <a:buFont typeface="Wingdings" pitchFamily="2" charset="2"/>
              <a:buChar char="q"/>
            </a:pPr>
            <a:r>
              <a:rPr lang="en-US" sz="1700" dirty="0" smtClean="0">
                <a:ea typeface="Verdana" pitchFamily="34" charset="0"/>
                <a:cs typeface="Arial Unicode MS" pitchFamily="34" charset="-128"/>
              </a:rPr>
              <a:t>The database system contains  the complete definition or description of the database structure and constraints along with the database. </a:t>
            </a:r>
          </a:p>
          <a:p>
            <a:pPr marL="1000125" lvl="1" indent="-542925" algn="just">
              <a:buClr>
                <a:srgbClr val="002060"/>
              </a:buClr>
              <a:buFont typeface="Wingdings" pitchFamily="2" charset="2"/>
              <a:buChar char="q"/>
            </a:pPr>
            <a:r>
              <a:rPr lang="en-US" sz="1700" dirty="0" smtClean="0">
                <a:ea typeface="Verdana" pitchFamily="34" charset="0"/>
                <a:cs typeface="Arial Unicode MS" pitchFamily="34" charset="-128"/>
              </a:rPr>
              <a:t>This definition is stored in the DBMS catalog, which contains information such as the structure of each file, the type and storage format of each data item, and various constraints on the data. </a:t>
            </a:r>
          </a:p>
          <a:p>
            <a:pPr marL="1000125" lvl="1" indent="-542925" algn="just">
              <a:buClr>
                <a:srgbClr val="002060"/>
              </a:buClr>
              <a:buFont typeface="Wingdings" pitchFamily="2" charset="2"/>
              <a:buChar char="q"/>
            </a:pPr>
            <a:r>
              <a:rPr lang="en-US" sz="1700" dirty="0" smtClean="0">
                <a:ea typeface="Verdana" pitchFamily="34" charset="0"/>
                <a:cs typeface="Arial Unicode MS" pitchFamily="34" charset="-128"/>
              </a:rPr>
              <a:t>The information stored in the catalog is called </a:t>
            </a:r>
            <a:r>
              <a:rPr lang="en-US" sz="1700" b="1" dirty="0" smtClean="0">
                <a:ea typeface="Verdana" pitchFamily="34" charset="0"/>
                <a:cs typeface="Arial Unicode MS" pitchFamily="34" charset="-128"/>
              </a:rPr>
              <a:t>meta-data</a:t>
            </a:r>
            <a:r>
              <a:rPr lang="en-US" sz="1700" dirty="0" smtClean="0">
                <a:ea typeface="Verdana" pitchFamily="34" charset="0"/>
                <a:cs typeface="Arial Unicode MS" pitchFamily="34" charset="-128"/>
              </a:rPr>
              <a:t>, and it describes the structure of the primary database</a:t>
            </a:r>
          </a:p>
        </p:txBody>
      </p:sp>
      <p:sp>
        <p:nvSpPr>
          <p:cNvPr id="4" name="Oval 3"/>
          <p:cNvSpPr/>
          <p:nvPr/>
        </p:nvSpPr>
        <p:spPr>
          <a:xfrm>
            <a:off x="209006" y="5917474"/>
            <a:ext cx="757645" cy="7053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fld id="{5715DA2D-A1B2-4A21-926F-232B791D434B}" type="slidenum">
              <a:rPr lang="en-US" smtClean="0"/>
              <a:pPr algn="ctr"/>
              <a:t>9</a:t>
            </a:fld>
            <a:endParaRPr lang="en-US" dirty="0"/>
          </a:p>
        </p:txBody>
      </p:sp>
    </p:spTree>
    <p:extLst>
      <p:ext uri="{BB962C8B-B14F-4D97-AF65-F5344CB8AC3E}">
        <p14:creationId xmlns="" xmlns:p14="http://schemas.microsoft.com/office/powerpoint/2010/main" val="1254837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7567</TotalTime>
  <Words>2035</Words>
  <Application>Microsoft Office PowerPoint</Application>
  <PresentationFormat>Custom</PresentationFormat>
  <Paragraphs>211</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Slide 1</vt:lpstr>
      <vt:lpstr> Introduction</vt:lpstr>
      <vt:lpstr> Introduction</vt:lpstr>
      <vt:lpstr> Introduction</vt:lpstr>
      <vt:lpstr> Introduction</vt:lpstr>
      <vt:lpstr> Introduction</vt:lpstr>
      <vt:lpstr>Characteristics of the Database Approach</vt:lpstr>
      <vt:lpstr>Characteristics of the Database Approach</vt:lpstr>
      <vt:lpstr>Characteristics of the Database Approach</vt:lpstr>
      <vt:lpstr>Characteristics of the Database Approach</vt:lpstr>
      <vt:lpstr>Characteristics of the Database Approach</vt:lpstr>
      <vt:lpstr>Characteristics of the Database Approach</vt:lpstr>
      <vt:lpstr>Types of users in DBMS</vt:lpstr>
      <vt:lpstr>Types of users in DBMS</vt:lpstr>
      <vt:lpstr>Types of users in DBMS</vt:lpstr>
      <vt:lpstr>Types of users in DBMS</vt:lpstr>
      <vt:lpstr>Advantages of using DBMS</vt:lpstr>
      <vt:lpstr>Advantages of using DBMS</vt:lpstr>
      <vt:lpstr>Advantages of using DBMS</vt:lpstr>
      <vt:lpstr>Advantages of using DBMS</vt:lpstr>
      <vt:lpstr>Advantages of using DBMS</vt:lpstr>
      <vt:lpstr>Advantages of using DBMS</vt:lpstr>
      <vt:lpstr>Advantages of using DBMS</vt:lpstr>
      <vt:lpstr>Advantages of using DBMS</vt:lpstr>
      <vt:lpstr>Advantages of using DBMS</vt:lpstr>
      <vt:lpstr>Advantages of using DBMS</vt:lpstr>
      <vt:lpstr>Advantages of using DBMS</vt:lpstr>
      <vt:lpstr>Slide 28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Kandarpa</dc:creator>
  <cp:lastModifiedBy>dwipen</cp:lastModifiedBy>
  <cp:revision>395</cp:revision>
  <dcterms:created xsi:type="dcterms:W3CDTF">2018-08-04T13:34:51Z</dcterms:created>
  <dcterms:modified xsi:type="dcterms:W3CDTF">2022-08-22T03:22:57Z</dcterms:modified>
</cp:coreProperties>
</file>