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34"/>
  </p:notesMasterIdLst>
  <p:sldIdLst>
    <p:sldId id="257" r:id="rId2"/>
    <p:sldId id="359" r:id="rId3"/>
    <p:sldId id="258" r:id="rId4"/>
    <p:sldId id="360" r:id="rId5"/>
    <p:sldId id="365" r:id="rId6"/>
    <p:sldId id="362" r:id="rId7"/>
    <p:sldId id="363" r:id="rId8"/>
    <p:sldId id="364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4" r:id="rId19"/>
    <p:sldId id="376" r:id="rId20"/>
    <p:sldId id="377" r:id="rId21"/>
    <p:sldId id="379" r:id="rId22"/>
    <p:sldId id="378" r:id="rId23"/>
    <p:sldId id="381" r:id="rId24"/>
    <p:sldId id="380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5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185FA-33C6-443A-9F4D-CD5C841BD88A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73748-74D2-464F-9BBC-05239AC30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22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206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137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01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33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990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71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04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410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098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164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2BD7-922A-41A9-9515-3A4FEB77C5C2}" type="datetimeFigureOut">
              <a:rPr lang="en-IN" smtClean="0"/>
              <a:pPr/>
              <a:t>25-08-2022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6D80-2410-4869-AD53-F2A0D5D146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3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218" y="4308633"/>
            <a:ext cx="6429375" cy="1943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Dwipen</a:t>
            </a:r>
            <a:r>
              <a:rPr lang="en-US" dirty="0" smtClean="0"/>
              <a:t> </a:t>
            </a:r>
            <a:r>
              <a:rPr lang="en-US" dirty="0" err="1" smtClean="0"/>
              <a:t>Laskar</a:t>
            </a:r>
            <a:endParaRPr lang="en-US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Gauhati University,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1623" y="2419258"/>
            <a:ext cx="1544594" cy="1755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348" y="231143"/>
            <a:ext cx="11145078" cy="212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Data Model and</a:t>
            </a:r>
            <a:b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Constraints </a:t>
            </a:r>
            <a:b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21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6162262" cy="1868557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Primary 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primary key is a constraint  in a table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which uniquely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identifies each row record in a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database table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It is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column or group of columns in a table that uniquely identify every row in that table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5592" y="1197458"/>
            <a:ext cx="2838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74974" y="4406348"/>
            <a:ext cx="6162262" cy="143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42925" marR="0" lvl="0" indent="-542925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itchFamily="34" charset="0"/>
                <a:cs typeface="Arial Unicode MS" pitchFamily="34" charset="-128"/>
              </a:rPr>
              <a:t>Candidate key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itchFamily="34" charset="0"/>
                <a:cs typeface="Arial Unicode MS" pitchFamily="34" charset="-128"/>
              </a:rPr>
              <a:t>: </a:t>
            </a:r>
          </a:p>
          <a:p>
            <a:pPr marL="1000125" lvl="1" indent="-542925" algn="just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It is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set of attributes that uniquely identify </a:t>
            </a:r>
            <a:r>
              <a:rPr lang="en-US" sz="19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in a table.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Candidate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Key is a super key with no repeated attributes.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Arial Unicode MS" pitchFamily="34" charset="-12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974" y="3666710"/>
            <a:ext cx="3076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6162262" cy="1868557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Foreign 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The foreign key constraint is a column or list of columns which points to the primary key column of another table 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The main purpose of the foreign key is only those values are allowed in the present table that will match to the primary key column of another table.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74974" y="4406348"/>
            <a:ext cx="6162262" cy="143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42925" marR="0" lvl="0" indent="-542925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itchFamily="34" charset="0"/>
                <a:cs typeface="Arial Unicode MS" pitchFamily="34" charset="-128"/>
              </a:rPr>
              <a:t>Alternate key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itchFamily="34" charset="0"/>
                <a:cs typeface="Arial Unicode MS" pitchFamily="34" charset="-128"/>
              </a:rPr>
              <a:t>: </a:t>
            </a:r>
          </a:p>
          <a:p>
            <a:pPr marL="1000125" lvl="1" indent="-542925" algn="just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Alternate keys  are  columns present in the table which are not selected as primary keys but still, they have all the capabilities to be used as a primary key is called alternate key.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Arial Unicode MS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1865" y="1268275"/>
            <a:ext cx="30003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7109" y="3564421"/>
            <a:ext cx="28479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6162262" cy="1868557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Composite 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composite key is a combination of one or more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attributes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Any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key such as super key, primary key, candidate key, etc. can be called composite key if it has more than one attributes..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6492" y="1380918"/>
            <a:ext cx="30670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ntity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219200"/>
            <a:ext cx="10151165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entity integrity constraint states that primary key value can't be null. 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This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is because the primary key value is used to identify individual rows in relation and if the primary key has a null value, then we can't identify those rows. 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A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table can contain a null value other than the primary key field.</a:t>
            </a:r>
            <a:endParaRPr lang="en-US" sz="25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344" y="3338927"/>
            <a:ext cx="6032401" cy="24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4651513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A referential integrity constraint is specified between two tables.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In the Referential integrity constraints, if a foreign key in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Table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refers to the </a:t>
            </a:r>
            <a:r>
              <a:rPr lang="en-US" sz="2300" i="1" dirty="0" smtClean="0">
                <a:ea typeface="Verdana" pitchFamily="34" charset="0"/>
                <a:cs typeface="Arial Unicode MS" pitchFamily="34" charset="-128"/>
              </a:rPr>
              <a:t>Primary Key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of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Table 2,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then every value of the </a:t>
            </a:r>
            <a:r>
              <a:rPr lang="en-US" sz="2300" i="1" dirty="0" smtClean="0">
                <a:ea typeface="Verdana" pitchFamily="34" charset="0"/>
                <a:cs typeface="Arial Unicode MS" pitchFamily="34" charset="-128"/>
              </a:rPr>
              <a:t>Foreign Key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in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Table 1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must be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available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in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Table 2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9611" y="1309688"/>
            <a:ext cx="5455982" cy="408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77669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 name SQL is presently expanded as Structured Query Language.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There are four types of SQL languages as given below: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Data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Definition Language (DDL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)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Data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Definition Language is used for defining the structure or schema of the database.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It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is also used for creating tables, indexes, applying constraints, etc. in the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database.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main purpose of DDL is to store the information of metadata like the number of schemas and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tables</a:t>
            </a: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5558" y="3436248"/>
            <a:ext cx="5638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77669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Data Manipulation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Language (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DML)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Data Manipulation Language is a language used to access or manipulate the data in the database.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In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simple words, this language is used to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retrieve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the data from the database,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insert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new data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into the database, and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delete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the existing data from the database.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Data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Control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Language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(DCL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)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DCL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is used to access the stored or saved data.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It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is mainly used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for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revoking and granting user access on a database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Transactional Control Language (TCL)</a:t>
            </a:r>
            <a:endParaRPr lang="en-US" sz="2300" b="1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Transaction Control language is a language which manages transactions within the database.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It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is used to execute the changes made by the data manipulation language (DML) statements.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77669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CREATE is a DDL SQL command used to create a table or a database in relational database management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system.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CREATE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a Databases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CREATE DATABASE statement is used to create a new SQL database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CREATE DATABASE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database_name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;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SHOW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DATABASES Command in SQL</a:t>
            </a: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Once a database is created, you can check it in the list of databases.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SHOW DATABASES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USE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DATABASES Command in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SQL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	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use statement selects a specific database and then performs operations on it using the inbuilt commands of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SQL.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USE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database_name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;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5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17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1931" y="3045930"/>
            <a:ext cx="19526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Viewing Schema in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219200"/>
            <a:ext cx="4704521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300" dirty="0" err="1" smtClean="0">
                <a:ea typeface="Verdana" pitchFamily="34" charset="0"/>
                <a:cs typeface="Arial Unicode MS" pitchFamily="34" charset="-128"/>
              </a:rPr>
              <a:t>MySQL’s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DESCRIBE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or 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DESC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both are equivalent. 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DESC is the short form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of DESCRIBE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command and used to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display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 information about a table like column names and constraints on column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name.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It can be done by using SHOW command also.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5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2262" y="1269724"/>
            <a:ext cx="5346424" cy="269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2260" y="4170086"/>
            <a:ext cx="5380383" cy="233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77669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CREATE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a Table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CREATE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statement is used to create a new SQL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SHOW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TABLES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Command in SQL</a:t>
            </a: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Once a database is created, you can check it in the list of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tables.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SHOW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TABLES;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5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2886" y="2255148"/>
            <a:ext cx="2981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09" y="282355"/>
            <a:ext cx="10151165" cy="92299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311966"/>
            <a:ext cx="10283688" cy="4964144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first commercial implementations of the relational model became available in</a:t>
            </a:r>
            <a:br>
              <a:rPr lang="en-US" sz="2100" dirty="0" smtClean="0">
                <a:ea typeface="Verdana" pitchFamily="34" charset="0"/>
                <a:cs typeface="Arial Unicode MS" pitchFamily="34" charset="-128"/>
              </a:rPr>
            </a:b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early 1980s, such as the SQL/DS system on the MVS (Multiple Virtual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Storage) operating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system by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IBM and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Oracle DBMS.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Popular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relational DBMSs (RDBMSs)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are: DB2(IBM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),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Oracle,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SQLServer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and Access (from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Microsoft),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MySQL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and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PostgreSQL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and many more.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Data models that preceded the relational model include the hierarchical and network models.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relational model represents the database as a collection of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relations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Informally, each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relation resembles a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of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values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or, to some extent, a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flat file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of records.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It is called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flat file because each record has a simple linear or flat structure.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4044" y="4984682"/>
            <a:ext cx="39338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77669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CREATE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a Table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CREATE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statement is used to create a new SQL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SHOW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TABLES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Command in SQL</a:t>
            </a: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Once a database is created, you can check it in the list of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tables.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SHOW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TABLES;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5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20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2886" y="2255148"/>
            <a:ext cx="2981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77669" cy="40419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DROP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 a database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Syntax: 	</a:t>
            </a:r>
            <a:r>
              <a:rPr lang="en-US" sz="2000" dirty="0" smtClean="0"/>
              <a:t>DROP </a:t>
            </a:r>
            <a:r>
              <a:rPr lang="en-US" sz="2000" dirty="0" smtClean="0"/>
              <a:t>TABLE </a:t>
            </a:r>
            <a:r>
              <a:rPr lang="en-US" sz="2000" i="1" dirty="0" err="1" smtClean="0"/>
              <a:t>table_name</a:t>
            </a:r>
            <a:r>
              <a:rPr lang="en-US" sz="2000" dirty="0" smtClean="0"/>
              <a:t>;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	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DROP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TABLE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Syntax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	DROP 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; 	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5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90922" cy="52611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 ALTER TABLE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statement is also used to add and drop various constraints on an existing table.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Adding a new column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	ALTER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ADD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datatype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;</a:t>
            </a: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Adding multiple column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ALTER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ADD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(</a:t>
            </a:r>
          </a:p>
          <a:p>
            <a:pPr marL="1457325" lvl="2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column_name1 datatype1, </a:t>
            </a:r>
          </a:p>
          <a:p>
            <a:pPr marL="1457325" lvl="2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column-name2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datatype2, </a:t>
            </a:r>
          </a:p>
          <a:p>
            <a:pPr marL="1457325" lvl="2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column-name3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datatype3 );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Add </a:t>
            </a: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Column with default value</a:t>
            </a:r>
            <a:endParaRPr lang="en-US" sz="2300" b="1" dirty="0" smtClean="0">
              <a:solidFill>
                <a:srgbClr val="FF0000"/>
              </a:solidFill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ALTER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ADD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(column-name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datatype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DEFAULT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some_value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);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Modify the </a:t>
            </a:r>
            <a:r>
              <a:rPr lang="en-US" sz="2300" b="1" dirty="0" err="1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datatype</a:t>
            </a: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 of an existing Column</a:t>
            </a:r>
            <a:endParaRPr lang="en-US" sz="2300" b="1" dirty="0" smtClean="0">
              <a:solidFill>
                <a:srgbClr val="FF0000"/>
              </a:solidFill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ALTER 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modify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(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datatype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)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1000125" lvl="1" indent="-542925" algn="just">
              <a:buClr>
                <a:srgbClr val="002060"/>
              </a:buClr>
              <a:buNone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None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15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90922" cy="52611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The</a:t>
            </a:r>
            <a:r>
              <a:rPr lang="en-US" sz="2300" b="1" dirty="0" smtClean="0">
                <a:ea typeface="Verdana" pitchFamily="34" charset="0"/>
                <a:cs typeface="Arial Unicode MS" pitchFamily="34" charset="-128"/>
              </a:rPr>
              <a:t> ALTER TABLE </a:t>
            </a: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statement is also used to add and drop various constraints on an existing table.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Rename a column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ALTER 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CHANGE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Old_Col_name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New_Col_name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	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data_type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	ALTER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RENAME COLUMN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Old_Col_name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TO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New_Col_name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Rename a Table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ALTER 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table_name_old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RENAME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table_name_new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1457325" lvl="2" indent="-542925" algn="just">
              <a:buClr>
                <a:srgbClr val="002060"/>
              </a:buClr>
              <a:buNone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Delete </a:t>
            </a: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 </a:t>
            </a: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Column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ALTER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DROP (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);</a:t>
            </a:r>
          </a:p>
          <a:p>
            <a:pPr marL="1457325" lvl="2" indent="-542925" algn="just">
              <a:buClr>
                <a:srgbClr val="002060"/>
              </a:buClr>
              <a:buNone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1457325" lvl="2" indent="-542925" algn="just">
              <a:buClr>
                <a:srgbClr val="002060"/>
              </a:buClr>
              <a:buNone/>
            </a:pP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90922" cy="52611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Insert command is used to insert data into a table. Following is its general syntax, 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INSERT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INTO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(column1, column2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, ...) VALUES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(value1, value2,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...);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300" b="1" dirty="0" smtClean="0">
              <a:solidFill>
                <a:srgbClr val="FF0000"/>
              </a:solidFill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Insert into specific columns</a:t>
            </a:r>
            <a:endParaRPr lang="en-US" sz="23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INSERT INTO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persons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(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col-1, col-4, col-6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) VALUES (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value1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value4, value6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);</a:t>
            </a: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190922" cy="5261113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300" dirty="0" smtClean="0"/>
              <a:t>The</a:t>
            </a:r>
            <a:r>
              <a:rPr lang="en-US" sz="2300" dirty="0" smtClean="0"/>
              <a:t> SELECT statement is used to select data from a database. The data returned is stored in a result table, called the result-set.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300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SELECT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, ... FROM 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DISTINCT Statement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DISTINCT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WHERE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DISTINCT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WHERE with AND operator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AND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...;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WHERE with OR operator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OR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...;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6435"/>
            <a:ext cx="10190922" cy="5526156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WHERE with NOT operator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NOT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with WHERE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ORDER BY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... FROM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ORDER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BY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ASC|DESC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WHERE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LIKE operator</a:t>
            </a: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There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are two wildcards often used in conjunction with the LIKE operator: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percent sign (%) represents zero, one, or multiple characters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underscore sign (_) represents one, single character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 * FROM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persons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 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Firstname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LIKE '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B</a:t>
            </a:r>
            <a:r>
              <a:rPr lang="en-US" sz="1800" b="1" dirty="0" err="1" smtClean="0">
                <a:ea typeface="Verdana" pitchFamily="34" charset="0"/>
                <a:cs typeface="Arial Unicode MS" pitchFamily="34" charset="-128"/>
              </a:rPr>
              <a:t>%_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h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';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WHERE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IN Operator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IN (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value1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value2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...);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6435"/>
            <a:ext cx="10190922" cy="5526156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WHERE with NOT operator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NOT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with WHERE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ORDER BY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... FROM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ORDER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BY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...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ASC|DESC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WHERE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LIKE operator</a:t>
            </a:r>
          </a:p>
          <a:p>
            <a:pPr marL="1000125" lvl="1" indent="-542925" algn="just">
              <a:buClr>
                <a:srgbClr val="002060"/>
              </a:buClr>
              <a:buNone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There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are two wildcards often used in conjunction with the LIKE operator: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percent sign (%) represents zero, one, or multiple characters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underscore sign (_) represents one, single character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 * FROM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persons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 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Firstname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LIKE '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B</a:t>
            </a:r>
            <a:r>
              <a:rPr lang="en-US" sz="1800" b="1" dirty="0" err="1" smtClean="0">
                <a:ea typeface="Verdana" pitchFamily="34" charset="0"/>
                <a:cs typeface="Arial Unicode MS" pitchFamily="34" charset="-128"/>
              </a:rPr>
              <a:t>%_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h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';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6435"/>
            <a:ext cx="10190922" cy="5526156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with WHERE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IN Operator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IN (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value1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value2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...);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	SELECT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IN (SELECT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STATEMENT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MAX(), MIN(), SUM(), AVG, COUNT()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MAX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 (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	SELECT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MIN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 (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SELECT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AVG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	SELECT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COUNT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Command in SQL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6435"/>
            <a:ext cx="10190922" cy="5526156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LIMIT operation: </a:t>
            </a:r>
            <a:r>
              <a:rPr lang="en-US" sz="2100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Access first </a:t>
            </a:r>
            <a:r>
              <a:rPr lang="en-US" sz="2100" i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n </a:t>
            </a:r>
            <a:r>
              <a:rPr lang="en-US" sz="2100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number of </a:t>
            </a:r>
            <a:r>
              <a:rPr lang="en-US" sz="2100" dirty="0" err="1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tuples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LIMIT </a:t>
            </a:r>
            <a:r>
              <a:rPr lang="en-US" sz="1800" b="1" i="1" dirty="0" err="1" smtClean="0">
                <a:ea typeface="Verdana" pitchFamily="34" charset="0"/>
                <a:cs typeface="Arial Unicode MS" pitchFamily="34" charset="-128"/>
              </a:rPr>
              <a:t>number_of_records</a:t>
            </a: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	SELECT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WHERE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 LIMIT </a:t>
            </a:r>
            <a:r>
              <a:rPr lang="en-US" sz="1800" b="1" i="1" dirty="0" err="1" smtClean="0">
                <a:ea typeface="Verdana" pitchFamily="34" charset="0"/>
                <a:cs typeface="Arial Unicode MS" pitchFamily="34" charset="-128"/>
              </a:rPr>
              <a:t>number_of_records</a:t>
            </a:r>
            <a:endParaRPr lang="en-US" sz="1800" b="1" i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i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SELECT with LIMIT operation: </a:t>
            </a:r>
            <a:r>
              <a:rPr lang="en-US" sz="2100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Access </a:t>
            </a:r>
            <a:r>
              <a:rPr lang="en-US" sz="2100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last </a:t>
            </a:r>
            <a:r>
              <a:rPr lang="en-US" sz="2100" i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n </a:t>
            </a:r>
            <a:r>
              <a:rPr lang="en-US" sz="2100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number of </a:t>
            </a:r>
            <a:r>
              <a:rPr lang="en-US" sz="2100" dirty="0" err="1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tuples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SELECT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column_name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 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ORDER BY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COLUMN(S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) DESC LIMIT 	</a:t>
            </a:r>
            <a:r>
              <a:rPr lang="en-US" sz="1800" b="1" i="1" dirty="0" err="1" smtClean="0">
                <a:ea typeface="Verdana" pitchFamily="34" charset="0"/>
                <a:cs typeface="Arial Unicode MS" pitchFamily="34" charset="-128"/>
              </a:rPr>
              <a:t>number_of_records</a:t>
            </a: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	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09" y="282355"/>
            <a:ext cx="10151165" cy="92299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Domain,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relation, degree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311966"/>
            <a:ext cx="10283688" cy="4964144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In a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table of values, each row in the table represents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collection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of related data values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In the formal relational model terminology, a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row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is called a </a:t>
            </a:r>
            <a:r>
              <a:rPr lang="en-US" sz="2100" b="1" dirty="0" err="1" smtClean="0">
                <a:ea typeface="Verdana" pitchFamily="34" charset="0"/>
                <a:cs typeface="Arial Unicode MS" pitchFamily="34" charset="-128"/>
              </a:rPr>
              <a:t>tuple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a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column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header is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called an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attribute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and the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table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is called a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relation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domain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is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a unique set of values permitted for an attribute in a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table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far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as 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formal relational model is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concerned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2100" i="1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700" dirty="0" smtClean="0">
                <a:ea typeface="Verdana" pitchFamily="34" charset="0"/>
                <a:cs typeface="Arial Unicode MS" pitchFamily="34" charset="-128"/>
              </a:rPr>
              <a:t>Name: </a:t>
            </a:r>
            <a:r>
              <a:rPr lang="en-US" sz="1700" dirty="0" smtClean="0">
                <a:ea typeface="Verdana" pitchFamily="34" charset="0"/>
                <a:cs typeface="Arial Unicode MS" pitchFamily="34" charset="-128"/>
              </a:rPr>
              <a:t>The set of character strings that represent names of </a:t>
            </a:r>
            <a:r>
              <a:rPr lang="en-US" sz="1700" dirty="0" smtClean="0">
                <a:ea typeface="Verdana" pitchFamily="34" charset="0"/>
                <a:cs typeface="Arial Unicode MS" pitchFamily="34" charset="-128"/>
              </a:rPr>
              <a:t>students.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relation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schema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R, denoted by R(A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2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...,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n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), is made up of a relation name R</a:t>
            </a:r>
            <a:br>
              <a:rPr lang="en-US" sz="2100" dirty="0" smtClean="0">
                <a:ea typeface="Verdana" pitchFamily="34" charset="0"/>
                <a:cs typeface="Arial Unicode MS" pitchFamily="34" charset="-128"/>
              </a:rPr>
            </a:b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and a list of attributes,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2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...,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n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Each attribute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is the name of a role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played by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some domain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 called as 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domain of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and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is denoted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by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err="1" smtClean="0">
                <a:ea typeface="Verdana" pitchFamily="34" charset="0"/>
                <a:cs typeface="Arial Unicode MS" pitchFamily="34" charset="-128"/>
              </a:rPr>
              <a:t>dom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(A</a:t>
            </a:r>
            <a:r>
              <a:rPr lang="en-US" sz="2100" b="1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).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degree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of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relation is the number of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attributes in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of its relation schema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UPDATE/DELTE/TRUNCATE Command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6435"/>
            <a:ext cx="10190922" cy="5526156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The UPDATE statement is used to modify the existing records in a table.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UPDATE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 SET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=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value1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column2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=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value2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... WHERE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condition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i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The DELETE statement is used to delete existing records in a table.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20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DELETE FROM 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 WHERE condition;</a:t>
            </a: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		</a:t>
            </a: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TRUNCATE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command removes all the records from a table. </a:t>
            </a:r>
            <a:endParaRPr lang="en-US" sz="2100" b="1" dirty="0" smtClean="0">
              <a:solidFill>
                <a:srgbClr val="FF0000"/>
              </a:solidFill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r>
              <a:rPr lang="en-US" sz="1600" b="1" dirty="0" smtClean="0">
                <a:ea typeface="Verdana" pitchFamily="34" charset="0"/>
                <a:cs typeface="Arial Unicode MS" pitchFamily="34" charset="-128"/>
              </a:rPr>
              <a:t>		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TRUNCATE TABLE </a:t>
            </a:r>
            <a:r>
              <a:rPr lang="en-US" sz="1800" dirty="0" err="1" smtClean="0">
                <a:ea typeface="Verdana" pitchFamily="34" charset="0"/>
                <a:cs typeface="Arial Unicode MS" pitchFamily="34" charset="-128"/>
              </a:rPr>
              <a:t>table_name</a:t>
            </a: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;</a:t>
            </a: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26435"/>
            <a:ext cx="10190922" cy="5526156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SQL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constraints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are used to specify rules for data in a table.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b="1" dirty="0" smtClean="0">
                <a:ea typeface="Verdana" pitchFamily="34" charset="0"/>
                <a:cs typeface="Arial Unicode MS" pitchFamily="34" charset="-128"/>
              </a:rPr>
              <a:t>NOT NULL </a:t>
            </a: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- Ensures that a column cannot have a NULL value</a:t>
            </a:r>
          </a:p>
          <a:p>
            <a:pPr marL="542925" lvl="0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ea typeface="Verdana" pitchFamily="34" charset="0"/>
                <a:cs typeface="Arial Unicode MS" pitchFamily="34" charset="-128"/>
              </a:rPr>
              <a:t> </a:t>
            </a:r>
            <a:r>
              <a:rPr lang="en-US" sz="1800" b="1" dirty="0" smtClean="0"/>
              <a:t>UNIQUE</a:t>
            </a:r>
            <a:r>
              <a:rPr lang="en-US" sz="1800" dirty="0" smtClean="0"/>
              <a:t> - Ensures that all values in a column are different</a:t>
            </a:r>
          </a:p>
          <a:p>
            <a:pPr marL="542925" lvl="0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b="1" dirty="0" smtClean="0"/>
              <a:t>PRIMARY KEY</a:t>
            </a:r>
            <a:r>
              <a:rPr lang="en-US" sz="1800" dirty="0" smtClean="0"/>
              <a:t> - A combination of a NOT NULL and UNIQUE. Uniquely identifies each row in a table</a:t>
            </a:r>
          </a:p>
          <a:p>
            <a:pPr marL="542925" lvl="0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b="1" dirty="0" smtClean="0"/>
              <a:t>FOREIGN KEY</a:t>
            </a:r>
            <a:r>
              <a:rPr lang="en-US" sz="1800" dirty="0" smtClean="0"/>
              <a:t> - Prevents actions that would destroy links between tables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b="1" dirty="0" smtClean="0"/>
              <a:t>CHECK</a:t>
            </a:r>
            <a:r>
              <a:rPr lang="en-US" sz="1800" dirty="0" smtClean="0"/>
              <a:t> - Ensures that the values in a column satisfies a specific condition. </a:t>
            </a:r>
            <a:endParaRPr lang="en-US" sz="1800" dirty="0" smtClean="0"/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b="1" dirty="0" smtClean="0"/>
              <a:t>DEFAULT</a:t>
            </a:r>
            <a:r>
              <a:rPr lang="en-US" sz="1800" dirty="0" smtClean="0"/>
              <a:t> </a:t>
            </a:r>
            <a:r>
              <a:rPr lang="en-US" sz="1800" dirty="0" smtClean="0"/>
              <a:t>- Sets a default value for a column if no value is specified. </a:t>
            </a: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1800" b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None/>
            </a:pPr>
            <a:endParaRPr lang="en-US" sz="20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32</a:t>
            </a:fld>
            <a:endParaRPr lang="en-US" dirty="0"/>
          </a:p>
        </p:txBody>
      </p:sp>
      <p:pic>
        <p:nvPicPr>
          <p:cNvPr id="59394" name="Picture 2" descr="Any questions Stock Photos, Royalty Free Any questions Images |  Depositphot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6935" y="1080680"/>
            <a:ext cx="4064236" cy="3047184"/>
          </a:xfrm>
          <a:prstGeom prst="rect">
            <a:avLst/>
          </a:prstGeom>
          <a:noFill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863" y="1386294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09" y="282355"/>
            <a:ext cx="10151165" cy="92299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Domain,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relation, degree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2927" y="1665631"/>
            <a:ext cx="9297316" cy="301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79442" y="4797288"/>
            <a:ext cx="10315303" cy="1245704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None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Properties of a Relation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in a relation are not ordered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Duplicate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are not allowed in a relation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may have values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NULLs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Notation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219200"/>
            <a:ext cx="10315303" cy="5056909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relation schema </a:t>
            </a:r>
            <a:r>
              <a:rPr lang="en-US" sz="2100" i="1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of degree </a:t>
            </a:r>
            <a:r>
              <a:rPr lang="en-US" sz="2100" i="1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n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is denoted by </a:t>
            </a:r>
            <a:r>
              <a:rPr lang="en-US" sz="21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R(A</a:t>
            </a:r>
            <a:r>
              <a:rPr lang="en-US" sz="2100" baseline="-250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1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, A</a:t>
            </a:r>
            <a:r>
              <a:rPr lang="en-US" sz="2100" baseline="-250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2</a:t>
            </a:r>
            <a:r>
              <a:rPr lang="en-US" sz="21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, ..., A</a:t>
            </a:r>
            <a:r>
              <a:rPr lang="en-US" sz="2100" baseline="-250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n</a:t>
            </a:r>
            <a:r>
              <a:rPr lang="en-US" sz="2100" dirty="0" smtClean="0">
                <a:solidFill>
                  <a:srgbClr val="0070C0"/>
                </a:solidFill>
                <a:ea typeface="Verdana" pitchFamily="34" charset="0"/>
                <a:cs typeface="Arial Unicode MS" pitchFamily="34" charset="-128"/>
              </a:rPr>
              <a:t>).</a:t>
            </a:r>
          </a:p>
          <a:p>
            <a:pPr marL="542925" indent="-542925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uppercase letters Q, R, S denote relation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names.</a:t>
            </a:r>
          </a:p>
          <a:p>
            <a:pPr marL="542925" indent="-542925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lowercase letters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q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denote relation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states.</a:t>
            </a:r>
          </a:p>
          <a:p>
            <a:pPr marL="542925" indent="-542925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letters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u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 v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denote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2100" i="1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/>
              <a:t>The </a:t>
            </a:r>
            <a:r>
              <a:rPr lang="en-US" sz="2100" dirty="0" smtClean="0"/>
              <a:t>name of a relation schema such as STUDENT </a:t>
            </a:r>
            <a:r>
              <a:rPr lang="en-US" sz="2100" dirty="0" smtClean="0"/>
              <a:t>indicates the current </a:t>
            </a:r>
            <a:r>
              <a:rPr lang="en-US" sz="2100" dirty="0" smtClean="0"/>
              <a:t>set of </a:t>
            </a:r>
            <a:r>
              <a:rPr lang="en-US" sz="2100" dirty="0" err="1" smtClean="0"/>
              <a:t>tuples</a:t>
            </a:r>
            <a:r>
              <a:rPr lang="en-US" sz="2100" dirty="0" smtClean="0"/>
              <a:t> in that relation—the </a:t>
            </a:r>
            <a:r>
              <a:rPr lang="en-US" sz="2100" i="1" dirty="0" smtClean="0"/>
              <a:t>current relation </a:t>
            </a:r>
            <a:r>
              <a:rPr lang="en-US" sz="2100" i="1" dirty="0" smtClean="0"/>
              <a:t>state</a:t>
            </a:r>
            <a:r>
              <a:rPr lang="en-US" sz="2100" dirty="0" smtClean="0"/>
              <a:t>—whereas STUDENT(Name</a:t>
            </a:r>
            <a:r>
              <a:rPr lang="en-US" sz="2100" dirty="0" smtClean="0"/>
              <a:t>, </a:t>
            </a:r>
            <a:r>
              <a:rPr lang="en-US" sz="2100" dirty="0" err="1" smtClean="0"/>
              <a:t>Ssn</a:t>
            </a:r>
            <a:r>
              <a:rPr lang="en-US" sz="2100" dirty="0" smtClean="0"/>
              <a:t>, ...) refers </a:t>
            </a:r>
            <a:r>
              <a:rPr lang="en-US" sz="2100" i="1" dirty="0" smtClean="0"/>
              <a:t>only </a:t>
            </a:r>
            <a:r>
              <a:rPr lang="en-US" sz="2100" dirty="0" smtClean="0"/>
              <a:t>to the relation schema</a:t>
            </a:r>
            <a:r>
              <a:rPr lang="en-US" sz="2100" dirty="0" smtClean="0"/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 attribute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can be qualified with the relation name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to which it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belongs by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using the dot notation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R.A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—for example, </a:t>
            </a:r>
            <a:r>
              <a:rPr lang="en-US" sz="2100" b="1" dirty="0" err="1" smtClean="0">
                <a:ea typeface="Verdana" pitchFamily="34" charset="0"/>
                <a:cs typeface="Arial Unicode MS" pitchFamily="34" charset="-128"/>
              </a:rPr>
              <a:t>STUDENT.</a:t>
            </a:r>
            <a:r>
              <a:rPr lang="en-US" sz="2100" b="1" dirty="0" err="1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Name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 n-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in a relation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r(R)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is denoted by t = &lt;v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v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2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...,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v</a:t>
            </a:r>
            <a:r>
              <a:rPr lang="en-US" sz="2100" baseline="-25000" dirty="0" err="1" smtClean="0">
                <a:ea typeface="Verdana" pitchFamily="34" charset="0"/>
                <a:cs typeface="Arial Unicode MS" pitchFamily="34" charset="-128"/>
              </a:rPr>
              <a:t>n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&gt;, where v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is the</a:t>
            </a:r>
            <a:br>
              <a:rPr lang="en-US" sz="2100" dirty="0" smtClean="0">
                <a:ea typeface="Verdana" pitchFamily="34" charset="0"/>
                <a:cs typeface="Arial Unicode MS" pitchFamily="34" charset="-128"/>
              </a:rPr>
            </a:b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value corresponding to attribute A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Both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t[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</a:t>
            </a:r>
            <a:r>
              <a:rPr lang="en-US" sz="2100" b="1" baseline="-25000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]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and </a:t>
            </a:r>
            <a:r>
              <a:rPr lang="en-US" sz="2100" b="1" dirty="0" err="1" smtClean="0">
                <a:ea typeface="Verdana" pitchFamily="34" charset="0"/>
                <a:cs typeface="Arial Unicode MS" pitchFamily="34" charset="-128"/>
              </a:rPr>
              <a:t>t.</a:t>
            </a:r>
            <a:r>
              <a:rPr lang="en-US" sz="2100" b="1" dirty="0" err="1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A</a:t>
            </a:r>
            <a:r>
              <a:rPr lang="en-US" sz="2100" b="1" baseline="-25000" dirty="0" err="1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refer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to the value v</a:t>
            </a:r>
            <a:r>
              <a:rPr lang="en-US" sz="2100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in t for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attribute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</a:t>
            </a:r>
            <a:r>
              <a:rPr lang="en-US" sz="2100" b="1" baseline="-25000" dirty="0" smtClean="0">
                <a:ea typeface="Verdana" pitchFamily="34" charset="0"/>
                <a:cs typeface="Arial Unicode MS" pitchFamily="34" charset="-128"/>
              </a:rPr>
              <a:t>i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As an example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the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t = &lt;‘Barbara Benson’, ‘533-69-1238’, ‘(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817)839-8461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’, ‘7384 Fontana Lane’, NULL, 19, 3.25&gt;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STUDENT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t[Name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] = &lt;‘Barbara Benson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’&gt;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219200"/>
            <a:ext cx="10315303" cy="5056909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There are generally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many restrictions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or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constraints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on the actual values in a database state.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Constraints on databases can generally be divided into three main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categories: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Constraints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that are </a:t>
            </a:r>
            <a:r>
              <a:rPr lang="en-US" sz="19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inherent in the data model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. We call these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inherent</a:t>
            </a:r>
            <a:br>
              <a:rPr lang="en-US" sz="1900" b="1" dirty="0" smtClean="0">
                <a:ea typeface="Verdana" pitchFamily="34" charset="0"/>
                <a:cs typeface="Arial Unicode MS" pitchFamily="34" charset="-128"/>
              </a:rPr>
            </a:b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model-based constraints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or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implicit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constraints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. E.g.,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relation can not have duplicate </a:t>
            </a:r>
            <a:r>
              <a:rPr lang="en-US" sz="19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.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Constraints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that can be </a:t>
            </a:r>
            <a:r>
              <a:rPr lang="en-US" sz="19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directly expressed in schemas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of the data model, typically by specifying them in the DDL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We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call these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schema-based constraints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or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explicit constraints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Constraints that </a:t>
            </a:r>
            <a:r>
              <a:rPr lang="en-US" sz="19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cannot be directly expressed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in the schemas of the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data model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, and hence must be expressed and enforced by the application programs. We call these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application-based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or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semantic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constraints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 or </a:t>
            </a:r>
            <a:r>
              <a:rPr lang="en-US" sz="1900" b="1" dirty="0" smtClean="0">
                <a:ea typeface="Verdana" pitchFamily="34" charset="0"/>
                <a:cs typeface="Arial Unicode MS" pitchFamily="34" charset="-128"/>
              </a:rPr>
              <a:t>business rules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Another important category of constraints is </a:t>
            </a:r>
            <a:r>
              <a:rPr lang="en-US" sz="2100" b="1" i="1" dirty="0" smtClean="0">
                <a:ea typeface="Verdana" pitchFamily="34" charset="0"/>
                <a:cs typeface="Arial Unicode MS" pitchFamily="34" charset="-128"/>
              </a:rPr>
              <a:t>data dependencies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which include</a:t>
            </a:r>
            <a:br>
              <a:rPr lang="en-US" sz="2100" dirty="0" smtClean="0">
                <a:ea typeface="Verdana" pitchFamily="34" charset="0"/>
                <a:cs typeface="Arial Unicode MS" pitchFamily="34" charset="-128"/>
              </a:rPr>
            </a:b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functional dependencies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and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multi-valued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dependencies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are used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mainly for testing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“goodness” of the design of a relational database and are utilized in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process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called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normalization.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The schema-based constraints include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domain constraints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key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constraints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b="1" dirty="0" smtClean="0">
                <a:solidFill>
                  <a:srgbClr val="FF0000"/>
                </a:solidFill>
                <a:ea typeface="Verdana" pitchFamily="34" charset="0"/>
                <a:cs typeface="Arial Unicode MS" pitchFamily="34" charset="-128"/>
              </a:rPr>
              <a:t>entity integrity constraints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and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referential integrity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constraints</a:t>
            </a:r>
            <a:endParaRPr lang="en-US" sz="2100" b="1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219200"/>
            <a:ext cx="10315303" cy="5056909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Domain constraints specify that within each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the value of each attribute A</a:t>
            </a:r>
            <a:br>
              <a:rPr lang="en-US" sz="2100" dirty="0" smtClean="0">
                <a:ea typeface="Verdana" pitchFamily="34" charset="0"/>
                <a:cs typeface="Arial Unicode MS" pitchFamily="34" charset="-128"/>
              </a:rPr>
            </a:b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must be an atomic value from the domain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dom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(A). 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Every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domain must contain atomic values(smallest indivisible units) it means composite and multi-valued attributes are not allowed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Domain constraints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also define of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valid set of values for an attribute.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120" y="3325053"/>
            <a:ext cx="5019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219200"/>
            <a:ext cx="10315303" cy="5056909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By definition all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in a relation must also be distinct. 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Uniqueness </a:t>
            </a:r>
            <a:r>
              <a:rPr lang="en-US" sz="2100" i="1" dirty="0" smtClean="0">
                <a:ea typeface="Verdana" pitchFamily="34" charset="0"/>
                <a:cs typeface="Arial Unicode MS" pitchFamily="34" charset="-128"/>
              </a:rPr>
              <a:t>constraint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is specified by </a:t>
            </a:r>
            <a:r>
              <a:rPr lang="en-US" sz="2100" b="1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which means that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two different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in a relation can not have the same value for </a:t>
            </a:r>
            <a:r>
              <a:rPr lang="en-US" sz="2100" i="1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Formal Definition of Super 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For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any two distinct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tuples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b="1" baseline="-25000" dirty="0" smtClean="0"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and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b="1" baseline="-25000" dirty="0" smtClean="0">
                <a:ea typeface="Verdana" pitchFamily="34" charset="0"/>
                <a:cs typeface="Arial Unicode MS" pitchFamily="34" charset="-128"/>
              </a:rPr>
              <a:t>2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in a relation state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of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for a set of attribute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SK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we have the constraint that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b="1" baseline="-25000" dirty="0" smtClean="0">
                <a:ea typeface="Verdana" pitchFamily="34" charset="0"/>
                <a:cs typeface="Arial Unicode MS" pitchFamily="34" charset="-128"/>
              </a:rPr>
              <a:t>1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[SK]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≠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b="1" baseline="-25000" dirty="0" smtClean="0">
                <a:ea typeface="Verdana" pitchFamily="34" charset="0"/>
                <a:cs typeface="Arial Unicode MS" pitchFamily="34" charset="-128"/>
              </a:rPr>
              <a:t>2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[SK]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SK is called a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.</a:t>
            </a: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Every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relation, we’ll have at least one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, i.e.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set of all the attributes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Key is the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minimal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Keys are the entity set that is used to identify an entity within its entity set uniquely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Formal Definition of </a:t>
            </a:r>
            <a:r>
              <a:rPr lang="en-US" sz="2100" b="1" i="1" dirty="0" smtClean="0">
                <a:ea typeface="Verdana" pitchFamily="34" charset="0"/>
                <a:cs typeface="Arial Unicode MS" pitchFamily="34" charset="-128"/>
              </a:rPr>
              <a:t>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A key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K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of a relation schema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is a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of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with the additional property that removing any attribute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A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from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K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leaves a set of attributes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K</a:t>
            </a:r>
            <a:r>
              <a:rPr lang="en-US" sz="2100" b="1" baseline="30000" dirty="0" smtClean="0">
                <a:ea typeface="Verdana" pitchFamily="34" charset="0"/>
                <a:cs typeface="Arial Unicode MS" pitchFamily="34" charset="-128"/>
              </a:rPr>
              <a:t>t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that is not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 </a:t>
            </a:r>
            <a:r>
              <a:rPr lang="en-US" sz="2100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of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R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any more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An 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entity set can have multiple keys, but out of which one key will be the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primary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 </a:t>
            </a:r>
            <a:r>
              <a:rPr lang="en-US" sz="2100" b="1" dirty="0" smtClean="0">
                <a:ea typeface="Verdana" pitchFamily="34" charset="0"/>
                <a:cs typeface="Arial Unicode MS" pitchFamily="34" charset="-128"/>
              </a:rPr>
              <a:t>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. 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282356"/>
            <a:ext cx="10098156" cy="79107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 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6162262" cy="5056909"/>
          </a:xfrm>
        </p:spPr>
        <p:txBody>
          <a:bodyPr>
            <a:noAutofit/>
          </a:bodyPr>
          <a:lstStyle/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Types of Keys in the relational model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Primary Key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Candidate Key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Foreign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Key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Alternate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Key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Composite Key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2100" b="1" dirty="0" err="1" smtClean="0">
                <a:ea typeface="Verdana" pitchFamily="34" charset="0"/>
                <a:cs typeface="Arial Unicode MS" pitchFamily="34" charset="-128"/>
              </a:rPr>
              <a:t>Superkey</a:t>
            </a:r>
            <a:r>
              <a:rPr lang="en-US" sz="2100" dirty="0" smtClean="0">
                <a:ea typeface="Verdana" pitchFamily="34" charset="0"/>
                <a:cs typeface="Arial Unicode MS" pitchFamily="34" charset="-128"/>
              </a:rPr>
              <a:t>: </a:t>
            </a: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super key is a group of single or multiple keys which uniquely identifies rows in a table. </a:t>
            </a:r>
            <a:endParaRPr lang="en-US" sz="1900" dirty="0" smtClean="0">
              <a:ea typeface="Verdana" pitchFamily="34" charset="0"/>
              <a:cs typeface="Arial Unicode MS" pitchFamily="34" charset="-128"/>
            </a:endParaRPr>
          </a:p>
          <a:p>
            <a:pPr marL="1000125" lvl="1" indent="-542925" algn="just"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A </a:t>
            </a:r>
            <a:r>
              <a:rPr lang="en-US" sz="1900" dirty="0" smtClean="0">
                <a:ea typeface="Verdana" pitchFamily="34" charset="0"/>
                <a:cs typeface="Arial Unicode MS" pitchFamily="34" charset="-128"/>
              </a:rPr>
              <a:t>Super key may have additional attributes that are not needed for unique identification.</a:t>
            </a: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  <a:p>
            <a:pPr marL="542925" indent="-542925" algn="just">
              <a:buClr>
                <a:srgbClr val="002060"/>
              </a:buClr>
              <a:buFont typeface="Wingdings" pitchFamily="2" charset="2"/>
              <a:buChar char="q"/>
            </a:pPr>
            <a:endParaRPr lang="en-US" sz="2100" dirty="0" smtClean="0">
              <a:ea typeface="Verdana" pitchFamily="34" charset="0"/>
              <a:cs typeface="Arial Unicode MS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9006" y="5917474"/>
            <a:ext cx="757645" cy="705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715DA2D-A1B2-4A21-926F-232B791D434B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1062" y="1871249"/>
            <a:ext cx="3101837" cy="302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8823</TotalTime>
  <Words>1373</Words>
  <Application>Microsoft Office PowerPoint</Application>
  <PresentationFormat>Custom</PresentationFormat>
  <Paragraphs>300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 Introduction </vt:lpstr>
      <vt:lpstr> Domain, tuple, relation, degree</vt:lpstr>
      <vt:lpstr> Domain, tuple, relation, degree</vt:lpstr>
      <vt:lpstr> Relational Model Notation </vt:lpstr>
      <vt:lpstr>Relational Model Constraints </vt:lpstr>
      <vt:lpstr>Domain Constraints </vt:lpstr>
      <vt:lpstr>Key Constraints </vt:lpstr>
      <vt:lpstr>Key Constraints </vt:lpstr>
      <vt:lpstr>Key Constraints </vt:lpstr>
      <vt:lpstr>Key Constraints </vt:lpstr>
      <vt:lpstr>Key Constraints </vt:lpstr>
      <vt:lpstr>Entity integrity constraints </vt:lpstr>
      <vt:lpstr>Referential integrity constraints </vt:lpstr>
      <vt:lpstr>Basics of SQL</vt:lpstr>
      <vt:lpstr>Basics of SQL</vt:lpstr>
      <vt:lpstr>CREATE Command in SQL</vt:lpstr>
      <vt:lpstr>Viewing Schema in MySQL</vt:lpstr>
      <vt:lpstr>CREATE Command in SQL</vt:lpstr>
      <vt:lpstr>CREATE Command in SQL</vt:lpstr>
      <vt:lpstr>DROP Command in SQL</vt:lpstr>
      <vt:lpstr>ALTER Command in SQL</vt:lpstr>
      <vt:lpstr>ALTER Command in SQL</vt:lpstr>
      <vt:lpstr>INSERT Command in SQL</vt:lpstr>
      <vt:lpstr>SELECT Command in SQL</vt:lpstr>
      <vt:lpstr>SELECT Command in SQL</vt:lpstr>
      <vt:lpstr>SELECT Command in SQL</vt:lpstr>
      <vt:lpstr>SELECT Command in SQL</vt:lpstr>
      <vt:lpstr>SELECT Command in SQL</vt:lpstr>
      <vt:lpstr>UPDATE/DELTE/TRUNCATE Command</vt:lpstr>
      <vt:lpstr>SQL Constraints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Kandarpa</dc:creator>
  <cp:lastModifiedBy>dwipen</cp:lastModifiedBy>
  <cp:revision>455</cp:revision>
  <dcterms:created xsi:type="dcterms:W3CDTF">2018-08-04T13:34:51Z</dcterms:created>
  <dcterms:modified xsi:type="dcterms:W3CDTF">2022-08-25T08:32:14Z</dcterms:modified>
</cp:coreProperties>
</file>