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3" r:id="rId6"/>
    <p:sldId id="267" r:id="rId7"/>
    <p:sldId id="266" r:id="rId8"/>
    <p:sldId id="268" r:id="rId9"/>
    <p:sldId id="269" r:id="rId10"/>
    <p:sldId id="265" r:id="rId11"/>
    <p:sldId id="262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79" r:id="rId20"/>
    <p:sldId id="278" r:id="rId21"/>
    <p:sldId id="282" r:id="rId22"/>
    <p:sldId id="276" r:id="rId23"/>
    <p:sldId id="281" r:id="rId24"/>
    <p:sldId id="277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3762AE-A0AD-4391-B45D-274094E7E437}">
          <p14:sldIdLst>
            <p14:sldId id="256"/>
            <p14:sldId id="257"/>
            <p14:sldId id="261"/>
            <p14:sldId id="264"/>
            <p14:sldId id="263"/>
            <p14:sldId id="267"/>
            <p14:sldId id="266"/>
            <p14:sldId id="268"/>
            <p14:sldId id="269"/>
            <p14:sldId id="265"/>
            <p14:sldId id="262"/>
            <p14:sldId id="270"/>
            <p14:sldId id="271"/>
            <p14:sldId id="272"/>
            <p14:sldId id="273"/>
            <p14:sldId id="274"/>
            <p14:sldId id="275"/>
            <p14:sldId id="280"/>
            <p14:sldId id="279"/>
            <p14:sldId id="278"/>
            <p14:sldId id="282"/>
            <p14:sldId id="276"/>
            <p14:sldId id="281"/>
            <p14:sldId id="277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47276" autoAdjust="0"/>
  </p:normalViewPr>
  <p:slideViewPr>
    <p:cSldViewPr snapToGrid="0">
      <p:cViewPr varScale="1">
        <p:scale>
          <a:sx n="120" d="100"/>
          <a:sy n="12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8F14-7740-4400-61FE-9BE9953FD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3EEA8-68E2-EEE0-32B0-16A05080A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3C5A5-D6C6-A03D-77B6-939F84BD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A2AC-4C9E-4584-96AC-B6AFA655B6B4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4C1A-0157-7EAE-BD7F-7BC5AB6A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0DD1-B3F3-8049-D809-6F05683E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B18-1492-4AFD-A21C-D248E2691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53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EE32-9457-62D6-5FAC-36D8C9DF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FE8CC-E4AF-AD03-7184-29BFCB602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D3901-AB02-B9FE-9D3A-F952148E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A2AC-4C9E-4584-96AC-B6AFA655B6B4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1529-C443-DADD-F27A-C04DAE75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D230-79BF-553E-DE43-226EAC8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B18-1492-4AFD-A21C-D248E2691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68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C8FF4-FEF8-98B7-6E56-233C3DF0F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67ACB-66A8-AA27-1F1C-3887038C1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A15ED-E473-D16D-3DDE-80E0FD31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A2AC-4C9E-4584-96AC-B6AFA655B6B4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F5B21-F738-1AE8-88E4-C613710E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5F32D-9AEA-F1BF-59CF-506818A8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B18-1492-4AFD-A21C-D248E2691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751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051A-8D38-9E49-2610-5505F746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10DE-B113-5CC8-8EC9-A37C6340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60BE-FFF3-62A6-61F1-20F27A1F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A2AC-4C9E-4584-96AC-B6AFA655B6B4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9EFD-097E-D09B-B133-BA57B12E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588D-9293-E8EA-0799-B141A881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B18-1492-4AFD-A21C-D248E2691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9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107A-1F56-771F-4C9F-10CBF00C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CA3EB-9B7D-B108-00F8-23E4D70A2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1C7F-6B4D-1A36-BDEC-C3FEF3581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A2AC-4C9E-4584-96AC-B6AFA655B6B4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7DFD-9FDB-8315-32ED-73AAF446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F07A-AD47-C401-D5B9-5FFD42D1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B18-1492-4AFD-A21C-D248E2691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95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3A3C-56DD-D4C8-32DB-48996F98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995B-317B-F2F3-2266-4973100E6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DAE01-A1A5-DCA0-4B05-B2D8889BE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5081-81C5-6F0A-478D-498D0CEB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A2AC-4C9E-4584-96AC-B6AFA655B6B4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54C7-2C20-1F4F-F17F-E14902F4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68BF4-7341-79D6-BA77-013DA699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B18-1492-4AFD-A21C-D248E2691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71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C6AF-C0F8-35A7-597A-F596D48A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C0B3A-1B72-89AF-CAC6-1D7471503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8259B-0240-A960-C58D-A819019D2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F1AC2-CE88-9B88-E975-34A108291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2E759-2A1F-A7FD-DB9B-0E503C9B3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4AADE-87A4-612E-B8CA-FDB4C762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A2AC-4C9E-4584-96AC-B6AFA655B6B4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5F0F6C-FC12-59B0-8800-C4D314FA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51E60-D036-EA1D-B720-89E0374A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B18-1492-4AFD-A21C-D248E2691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5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5898-05A1-1758-AD1A-6A57AF1E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7D9F1-0C38-EC1F-FA13-90D5D58E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A2AC-4C9E-4584-96AC-B6AFA655B6B4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76628D-0F9A-0AB2-101C-0C2329674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B3273-76A8-D715-5ECC-393720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B18-1492-4AFD-A21C-D248E2691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76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0D974-6D5B-2BE5-4121-9EA13C37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A2AC-4C9E-4584-96AC-B6AFA655B6B4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052C5-BB5A-992E-4CB7-30C79A3C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30AF-F4A5-6F5B-B837-09E67026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B18-1492-4AFD-A21C-D248E2691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68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5451-D91E-BF06-0BFB-1EDC999D4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30DB-A95F-CBBC-FA63-6787A32C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FB192-43D6-4D1A-95A4-3AA202FDA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C3DAF-38C8-81C9-2F1F-2AD8B084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A2AC-4C9E-4584-96AC-B6AFA655B6B4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73BD6-3366-50B8-9AF1-79F99B9A8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4A399-15CC-1F60-5DC0-E4C6EDE7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B18-1492-4AFD-A21C-D248E2691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073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F100-FCC1-3769-F8B4-42AAFD35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7DADA-04BC-46E3-D30D-FDBCDDD05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B2839-B8FA-C779-68D1-0266E96B2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151C8-AF1D-2269-2164-EB901411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A2AC-4C9E-4584-96AC-B6AFA655B6B4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59C3-733C-289A-6F0E-5493A11A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8020F-C2B6-99C0-FBC7-389932C7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ECB18-1492-4AFD-A21C-D248E2691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73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6AB216-7BF5-B855-073F-C44CB3F0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ADA95-D590-A0F0-AA9C-E41A3436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486D2-0BAD-A123-9A6B-7F510E7B4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FA2AC-4C9E-4584-96AC-B6AFA655B6B4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0E6C-443B-378E-23C5-4B4D84BAF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1071-8572-6ED4-7069-BC82E9202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ECB18-1492-4AFD-A21C-D248E26916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95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620B-8E76-F135-F5A4-FB699E86A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CST8206 Midterm Review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412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Business as a whole is also known as a(n):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Organization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351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 or False: IT is an example of a department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True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59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the two types of process workflows we looked at in this course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r>
              <a:rPr lang="en-US" b="1" dirty="0">
                <a:solidFill>
                  <a:schemeClr val="accent1"/>
                </a:solidFill>
              </a:rPr>
              <a:t>Simple Process Workflow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Cross Functional Workflow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20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type of process characteristic identifies specific work required to complete a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Activity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63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 IT services that a provider offers should always line up with 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The organizational goals and objectives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9770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 or False: IT Service Management allows for an opportunity for IT to work with other departments on the delivery of a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True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13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practice is responsible for gathering requirements to understand the client’s needs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Business Analysis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716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 or False: The Relationship Manager role is responsible for general troubleshooting client calls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False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776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ITIL practice allows IT to manage all IT services in one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Portfolio Management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45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 or False: A purpose of the Service Request Management practice is to restore an IT Service as quickly as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False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445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True or False: The concept of Value is subjective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True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6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role is the person using an IT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r>
              <a:rPr lang="en-US" b="1" dirty="0">
                <a:solidFill>
                  <a:schemeClr val="accent1"/>
                </a:solidFill>
              </a:rPr>
              <a:t>Client</a:t>
            </a:r>
          </a:p>
          <a:p>
            <a:r>
              <a:rPr lang="en-US" b="1" dirty="0">
                <a:solidFill>
                  <a:schemeClr val="accent1"/>
                </a:solidFill>
              </a:rPr>
              <a:t>Customer</a:t>
            </a:r>
          </a:p>
          <a:p>
            <a:r>
              <a:rPr lang="en-US" b="1" dirty="0">
                <a:solidFill>
                  <a:schemeClr val="accent1"/>
                </a:solidFill>
              </a:rPr>
              <a:t>(End) User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028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purpose of this practice is to resolve as many Incidents/Service Requests as possible without escalation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Service Desk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331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part of an organization consists of Subject Matter Experts in a specific area of a specific department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Function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706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symbol represents the start/end of a workflow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  <a:endParaRPr 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F205B302-F017-17CC-CB97-2D51F64B24E2}"/>
              </a:ext>
            </a:extLst>
          </p:cNvPr>
          <p:cNvSpPr/>
          <p:nvPr/>
        </p:nvSpPr>
        <p:spPr>
          <a:xfrm>
            <a:off x="955394" y="4635814"/>
            <a:ext cx="1800200" cy="6480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002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‘Check Cables’ is an example of a(n): ______ in a process workflow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Regular/Normal Activity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98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“Hardware -&gt; Monitor -&gt; Diagnose” is an example of 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Categorization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56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 IT service consists of a Generic Name, a product and ____________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Offerings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0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r>
              <a:rPr lang="en-US" dirty="0"/>
              <a:t>The following is an example of what type of Service component:</a:t>
            </a:r>
          </a:p>
          <a:p>
            <a:r>
              <a:rPr lang="en-US" dirty="0"/>
              <a:t>Brightspace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Product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899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2950"/>
            <a:ext cx="10515600" cy="54340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r>
              <a:rPr lang="en-US" dirty="0"/>
              <a:t>Of the following: </a:t>
            </a:r>
          </a:p>
          <a:p>
            <a:r>
              <a:rPr lang="en-US" dirty="0"/>
              <a:t>Cloud storage</a:t>
            </a:r>
          </a:p>
          <a:p>
            <a:r>
              <a:rPr lang="en-US" dirty="0"/>
              <a:t>Dropbox</a:t>
            </a:r>
          </a:p>
          <a:p>
            <a:r>
              <a:rPr lang="en-US" dirty="0"/>
              <a:t>Dropbox Inc</a:t>
            </a:r>
          </a:p>
          <a:p>
            <a:r>
              <a:rPr lang="en-US" dirty="0"/>
              <a:t>5GB of free storage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Identify the IT Service 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Cloud Storage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29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degradation in accessing the wireless service would be considered an Incident or a Service Request?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Incident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74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client contacting the Service Desk for the location of the IT Service Catalogue would be an example of an Incident or a Service Request?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Service Request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07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practice provides an opportunity for IT to work with business clients to better understand their business needs in order to help deliver effective IT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Relationship Management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459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89AA-740D-193F-D1CB-B57C817B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Question: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role that provides a product is referred to as a ____________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Answer:</a:t>
            </a:r>
          </a:p>
          <a:p>
            <a:r>
              <a:rPr lang="en-US" b="1" dirty="0">
                <a:solidFill>
                  <a:schemeClr val="accent1"/>
                </a:solidFill>
              </a:rPr>
              <a:t>Vendor</a:t>
            </a:r>
          </a:p>
          <a:p>
            <a:r>
              <a:rPr lang="en-US" b="1" dirty="0">
                <a:solidFill>
                  <a:schemeClr val="accent1"/>
                </a:solidFill>
              </a:rPr>
              <a:t>Provider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4914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518</Words>
  <Application>Microsoft Office PowerPoint</Application>
  <PresentationFormat>Widescreen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CST8206 Midterm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Carmela Paz</dc:creator>
  <cp:lastModifiedBy>Carmela Paz</cp:lastModifiedBy>
  <cp:revision>24</cp:revision>
  <dcterms:created xsi:type="dcterms:W3CDTF">2023-02-11T21:47:05Z</dcterms:created>
  <dcterms:modified xsi:type="dcterms:W3CDTF">2025-10-08T16:01:41Z</dcterms:modified>
</cp:coreProperties>
</file>