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7"/>
  </p:notesMasterIdLst>
  <p:handoutMasterIdLst>
    <p:handoutMasterId r:id="rId128"/>
  </p:handoutMasterIdLst>
  <p:sldIdLst>
    <p:sldId id="537" r:id="rId5"/>
    <p:sldId id="409" r:id="rId6"/>
    <p:sldId id="287" r:id="rId7"/>
    <p:sldId id="285" r:id="rId8"/>
    <p:sldId id="286" r:id="rId9"/>
    <p:sldId id="370" r:id="rId10"/>
    <p:sldId id="288" r:id="rId11"/>
    <p:sldId id="289" r:id="rId12"/>
    <p:sldId id="415" r:id="rId13"/>
    <p:sldId id="416" r:id="rId14"/>
    <p:sldId id="417" r:id="rId15"/>
    <p:sldId id="310" r:id="rId16"/>
    <p:sldId id="427" r:id="rId17"/>
    <p:sldId id="304" r:id="rId18"/>
    <p:sldId id="432" r:id="rId19"/>
    <p:sldId id="336" r:id="rId20"/>
    <p:sldId id="434" r:id="rId21"/>
    <p:sldId id="435" r:id="rId22"/>
    <p:sldId id="437" r:id="rId23"/>
    <p:sldId id="438" r:id="rId24"/>
    <p:sldId id="379" r:id="rId25"/>
    <p:sldId id="377" r:id="rId26"/>
    <p:sldId id="378" r:id="rId27"/>
    <p:sldId id="380" r:id="rId28"/>
    <p:sldId id="382" r:id="rId29"/>
    <p:sldId id="383" r:id="rId30"/>
    <p:sldId id="372" r:id="rId31"/>
    <p:sldId id="371" r:id="rId32"/>
    <p:sldId id="439" r:id="rId33"/>
    <p:sldId id="440" r:id="rId34"/>
    <p:sldId id="497" r:id="rId35"/>
    <p:sldId id="498" r:id="rId36"/>
    <p:sldId id="499" r:id="rId37"/>
    <p:sldId id="500" r:id="rId38"/>
    <p:sldId id="501" r:id="rId39"/>
    <p:sldId id="502" r:id="rId40"/>
    <p:sldId id="503" r:id="rId41"/>
    <p:sldId id="504" r:id="rId42"/>
    <p:sldId id="505" r:id="rId43"/>
    <p:sldId id="506" r:id="rId44"/>
    <p:sldId id="507" r:id="rId45"/>
    <p:sldId id="474" r:id="rId46"/>
    <p:sldId id="473" r:id="rId47"/>
    <p:sldId id="475" r:id="rId48"/>
    <p:sldId id="478" r:id="rId49"/>
    <p:sldId id="444" r:id="rId50"/>
    <p:sldId id="447" r:id="rId51"/>
    <p:sldId id="385" r:id="rId52"/>
    <p:sldId id="373" r:id="rId53"/>
    <p:sldId id="446" r:id="rId54"/>
    <p:sldId id="445" r:id="rId55"/>
    <p:sldId id="448" r:id="rId56"/>
    <p:sldId id="449" r:id="rId57"/>
    <p:sldId id="450" r:id="rId58"/>
    <p:sldId id="508" r:id="rId59"/>
    <p:sldId id="451" r:id="rId60"/>
    <p:sldId id="452" r:id="rId61"/>
    <p:sldId id="453" r:id="rId62"/>
    <p:sldId id="468" r:id="rId63"/>
    <p:sldId id="454" r:id="rId64"/>
    <p:sldId id="455" r:id="rId65"/>
    <p:sldId id="456" r:id="rId66"/>
    <p:sldId id="457" r:id="rId67"/>
    <p:sldId id="458" r:id="rId68"/>
    <p:sldId id="459" r:id="rId69"/>
    <p:sldId id="460" r:id="rId70"/>
    <p:sldId id="461" r:id="rId71"/>
    <p:sldId id="462" r:id="rId72"/>
    <p:sldId id="463" r:id="rId73"/>
    <p:sldId id="464" r:id="rId74"/>
    <p:sldId id="465" r:id="rId75"/>
    <p:sldId id="466" r:id="rId76"/>
    <p:sldId id="467" r:id="rId77"/>
    <p:sldId id="469" r:id="rId78"/>
    <p:sldId id="470" r:id="rId79"/>
    <p:sldId id="471" r:id="rId80"/>
    <p:sldId id="479" r:id="rId81"/>
    <p:sldId id="480" r:id="rId82"/>
    <p:sldId id="472" r:id="rId83"/>
    <p:sldId id="476" r:id="rId84"/>
    <p:sldId id="509" r:id="rId85"/>
    <p:sldId id="511" r:id="rId86"/>
    <p:sldId id="512" r:id="rId87"/>
    <p:sldId id="481" r:id="rId88"/>
    <p:sldId id="522" r:id="rId89"/>
    <p:sldId id="523" r:id="rId90"/>
    <p:sldId id="524" r:id="rId91"/>
    <p:sldId id="525" r:id="rId92"/>
    <p:sldId id="526" r:id="rId93"/>
    <p:sldId id="527" r:id="rId94"/>
    <p:sldId id="528" r:id="rId95"/>
    <p:sldId id="529" r:id="rId96"/>
    <p:sldId id="530" r:id="rId97"/>
    <p:sldId id="531" r:id="rId98"/>
    <p:sldId id="532" r:id="rId99"/>
    <p:sldId id="533" r:id="rId100"/>
    <p:sldId id="534" r:id="rId101"/>
    <p:sldId id="535" r:id="rId102"/>
    <p:sldId id="536" r:id="rId103"/>
    <p:sldId id="513" r:id="rId104"/>
    <p:sldId id="514" r:id="rId105"/>
    <p:sldId id="515" r:id="rId106"/>
    <p:sldId id="516" r:id="rId107"/>
    <p:sldId id="517" r:id="rId108"/>
    <p:sldId id="518" r:id="rId109"/>
    <p:sldId id="519" r:id="rId110"/>
    <p:sldId id="520" r:id="rId111"/>
    <p:sldId id="521" r:id="rId112"/>
    <p:sldId id="482" r:id="rId113"/>
    <p:sldId id="483" r:id="rId114"/>
    <p:sldId id="492" r:id="rId115"/>
    <p:sldId id="493" r:id="rId116"/>
    <p:sldId id="494" r:id="rId117"/>
    <p:sldId id="495" r:id="rId118"/>
    <p:sldId id="496" r:id="rId119"/>
    <p:sldId id="484" r:id="rId120"/>
    <p:sldId id="487" r:id="rId121"/>
    <p:sldId id="488" r:id="rId122"/>
    <p:sldId id="489" r:id="rId123"/>
    <p:sldId id="490" r:id="rId124"/>
    <p:sldId id="477" r:id="rId125"/>
    <p:sldId id="269" r:id="rId1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6CD9"/>
    <a:srgbClr val="C07F99"/>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86800" autoAdjust="0"/>
  </p:normalViewPr>
  <p:slideViewPr>
    <p:cSldViewPr snapToGrid="0">
      <p:cViewPr varScale="1">
        <p:scale>
          <a:sx n="99" d="100"/>
          <a:sy n="99" d="100"/>
        </p:scale>
        <p:origin x="936" y="8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handoutMaster" Target="handoutMasters/handoutMaster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slide" Target="slides/slide114.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slide" Target="slides/slide120.xml"/><Relationship Id="rId12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8.emf"/><Relationship Id="rId1" Type="http://schemas.openxmlformats.org/officeDocument/2006/relationships/image" Target="../media/image17.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20.emf"/><Relationship Id="rId4" Type="http://schemas.openxmlformats.org/officeDocument/2006/relationships/image" Target="../media/image15.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21.emf"/><Relationship Id="rId5" Type="http://schemas.openxmlformats.org/officeDocument/2006/relationships/image" Target="../media/image22.emf"/><Relationship Id="rId4" Type="http://schemas.openxmlformats.org/officeDocument/2006/relationships/image" Target="../media/image15.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21.emf"/><Relationship Id="rId1" Type="http://schemas.openxmlformats.org/officeDocument/2006/relationships/image" Target="../media/image24.emf"/><Relationship Id="rId6" Type="http://schemas.openxmlformats.org/officeDocument/2006/relationships/image" Target="../media/image22.emf"/><Relationship Id="rId5" Type="http://schemas.openxmlformats.org/officeDocument/2006/relationships/image" Target="../media/image15.emf"/><Relationship Id="rId4" Type="http://schemas.openxmlformats.org/officeDocument/2006/relationships/image" Target="../media/image18.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25.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2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 Id="rId5" Type="http://schemas.openxmlformats.org/officeDocument/2006/relationships/image" Target="../media/image9.emf"/><Relationship Id="rId4" Type="http://schemas.openxmlformats.org/officeDocument/2006/relationships/image" Target="../media/image8.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24.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17.emf"/><Relationship Id="rId1" Type="http://schemas.openxmlformats.org/officeDocument/2006/relationships/image" Target="../media/image24.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8.emf"/><Relationship Id="rId1" Type="http://schemas.openxmlformats.org/officeDocument/2006/relationships/image" Target="../media/image39.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8.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image" Target="../media/image40.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2.emf"/><Relationship Id="rId1" Type="http://schemas.openxmlformats.org/officeDocument/2006/relationships/image" Target="../media/image40.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4.emf"/><Relationship Id="rId1" Type="http://schemas.openxmlformats.org/officeDocument/2006/relationships/image" Target="../media/image40.emf"/><Relationship Id="rId4" Type="http://schemas.openxmlformats.org/officeDocument/2006/relationships/image" Target="../media/image45.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image" Target="../media/image40.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image" Target="../media/image40.emf"/><Relationship Id="rId4" Type="http://schemas.openxmlformats.org/officeDocument/2006/relationships/image" Target="../media/image48.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9.emf"/><Relationship Id="rId1" Type="http://schemas.openxmlformats.org/officeDocument/2006/relationships/image" Target="../media/image40.emf"/><Relationship Id="rId5" Type="http://schemas.openxmlformats.org/officeDocument/2006/relationships/image" Target="../media/image50.emf"/><Relationship Id="rId4" Type="http://schemas.openxmlformats.org/officeDocument/2006/relationships/image" Target="../media/image48.e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51.emf"/><Relationship Id="rId1" Type="http://schemas.openxmlformats.org/officeDocument/2006/relationships/image" Target="../media/image40.emf"/><Relationship Id="rId5" Type="http://schemas.openxmlformats.org/officeDocument/2006/relationships/image" Target="../media/image50.emf"/><Relationship Id="rId4" Type="http://schemas.openxmlformats.org/officeDocument/2006/relationships/image" Target="../media/image48.e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image" Target="../media/image40.emf"/><Relationship Id="rId5" Type="http://schemas.openxmlformats.org/officeDocument/2006/relationships/image" Target="../media/image50.emf"/><Relationship Id="rId4" Type="http://schemas.openxmlformats.org/officeDocument/2006/relationships/image" Target="../media/image48.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1.emf"/><Relationship Id="rId1" Type="http://schemas.openxmlformats.org/officeDocument/2006/relationships/image" Target="../media/image40.emf"/><Relationship Id="rId5" Type="http://schemas.openxmlformats.org/officeDocument/2006/relationships/image" Target="../media/image50.emf"/><Relationship Id="rId4" Type="http://schemas.openxmlformats.org/officeDocument/2006/relationships/image" Target="../media/image48.e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51.emf"/><Relationship Id="rId7" Type="http://schemas.openxmlformats.org/officeDocument/2006/relationships/image" Target="../media/image55.emf"/><Relationship Id="rId2" Type="http://schemas.openxmlformats.org/officeDocument/2006/relationships/image" Target="../media/image40.emf"/><Relationship Id="rId1" Type="http://schemas.openxmlformats.org/officeDocument/2006/relationships/image" Target="../media/image53.emf"/><Relationship Id="rId6" Type="http://schemas.openxmlformats.org/officeDocument/2006/relationships/image" Target="../media/image54.emf"/><Relationship Id="rId5" Type="http://schemas.openxmlformats.org/officeDocument/2006/relationships/image" Target="../media/image50.emf"/><Relationship Id="rId4" Type="http://schemas.openxmlformats.org/officeDocument/2006/relationships/image" Target="../media/image48.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0.emf"/><Relationship Id="rId1" Type="http://schemas.openxmlformats.org/officeDocument/2006/relationships/image" Target="../media/image8.emf"/><Relationship Id="rId5" Type="http://schemas.openxmlformats.org/officeDocument/2006/relationships/image" Target="../media/image14.emf"/><Relationship Id="rId4" Type="http://schemas.openxmlformats.org/officeDocument/2006/relationships/image" Target="../media/image13.e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51.emf"/><Relationship Id="rId7" Type="http://schemas.openxmlformats.org/officeDocument/2006/relationships/image" Target="../media/image59.emf"/><Relationship Id="rId2" Type="http://schemas.openxmlformats.org/officeDocument/2006/relationships/image" Target="../media/image40.emf"/><Relationship Id="rId1" Type="http://schemas.openxmlformats.org/officeDocument/2006/relationships/image" Target="../media/image53.emf"/><Relationship Id="rId6" Type="http://schemas.openxmlformats.org/officeDocument/2006/relationships/image" Target="../media/image58.emf"/><Relationship Id="rId5" Type="http://schemas.openxmlformats.org/officeDocument/2006/relationships/image" Target="../media/image50.emf"/><Relationship Id="rId4" Type="http://schemas.openxmlformats.org/officeDocument/2006/relationships/image" Target="../media/image57.e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51.emf"/><Relationship Id="rId7" Type="http://schemas.openxmlformats.org/officeDocument/2006/relationships/image" Target="../media/image57.emf"/><Relationship Id="rId2" Type="http://schemas.openxmlformats.org/officeDocument/2006/relationships/image" Target="../media/image40.emf"/><Relationship Id="rId1" Type="http://schemas.openxmlformats.org/officeDocument/2006/relationships/image" Target="../media/image53.emf"/><Relationship Id="rId6" Type="http://schemas.openxmlformats.org/officeDocument/2006/relationships/image" Target="../media/image59.emf"/><Relationship Id="rId5" Type="http://schemas.openxmlformats.org/officeDocument/2006/relationships/image" Target="../media/image58.emf"/><Relationship Id="rId4" Type="http://schemas.openxmlformats.org/officeDocument/2006/relationships/image" Target="../media/image50.e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60.emf"/><Relationship Id="rId3" Type="http://schemas.openxmlformats.org/officeDocument/2006/relationships/image" Target="../media/image51.emf"/><Relationship Id="rId7" Type="http://schemas.openxmlformats.org/officeDocument/2006/relationships/image" Target="../media/image57.emf"/><Relationship Id="rId2" Type="http://schemas.openxmlformats.org/officeDocument/2006/relationships/image" Target="../media/image40.emf"/><Relationship Id="rId1" Type="http://schemas.openxmlformats.org/officeDocument/2006/relationships/image" Target="../media/image53.emf"/><Relationship Id="rId6" Type="http://schemas.openxmlformats.org/officeDocument/2006/relationships/image" Target="../media/image59.emf"/><Relationship Id="rId5" Type="http://schemas.openxmlformats.org/officeDocument/2006/relationships/image" Target="../media/image58.emf"/><Relationship Id="rId4" Type="http://schemas.openxmlformats.org/officeDocument/2006/relationships/image" Target="../media/image50.e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image" Target="../media/image40.e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62.emf"/><Relationship Id="rId1" Type="http://schemas.openxmlformats.org/officeDocument/2006/relationships/image" Target="../media/image40.e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3.emf"/><Relationship Id="rId1" Type="http://schemas.openxmlformats.org/officeDocument/2006/relationships/image" Target="../media/image40.emf"/><Relationship Id="rId4" Type="http://schemas.openxmlformats.org/officeDocument/2006/relationships/image" Target="../media/image61.e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4.emf"/><Relationship Id="rId1" Type="http://schemas.openxmlformats.org/officeDocument/2006/relationships/image" Target="../media/image40.emf"/><Relationship Id="rId5" Type="http://schemas.openxmlformats.org/officeDocument/2006/relationships/image" Target="../media/image61.emf"/><Relationship Id="rId4" Type="http://schemas.openxmlformats.org/officeDocument/2006/relationships/image" Target="../media/image63.e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4.emf"/><Relationship Id="rId1" Type="http://schemas.openxmlformats.org/officeDocument/2006/relationships/image" Target="../media/image65.emf"/><Relationship Id="rId6" Type="http://schemas.openxmlformats.org/officeDocument/2006/relationships/image" Target="../media/image40.emf"/><Relationship Id="rId5" Type="http://schemas.openxmlformats.org/officeDocument/2006/relationships/image" Target="../media/image61.emf"/><Relationship Id="rId4" Type="http://schemas.openxmlformats.org/officeDocument/2006/relationships/image" Target="../media/image63.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image" Target="../media/image66.emf"/><Relationship Id="rId1" Type="http://schemas.openxmlformats.org/officeDocument/2006/relationships/image" Target="../media/image44.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0.emf"/><Relationship Id="rId1" Type="http://schemas.openxmlformats.org/officeDocument/2006/relationships/image" Target="../media/image8.emf"/><Relationship Id="rId4" Type="http://schemas.openxmlformats.org/officeDocument/2006/relationships/image" Target="../media/image12.e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image" Target="../media/image68.emf"/><Relationship Id="rId1" Type="http://schemas.openxmlformats.org/officeDocument/2006/relationships/image" Target="../media/image44.e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image" Target="../media/image44.e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image" Target="../media/image72.e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image" Target="../media/image75.emf"/><Relationship Id="rId1" Type="http://schemas.openxmlformats.org/officeDocument/2006/relationships/image" Target="../media/image74.e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image" Target="../media/image75.emf"/><Relationship Id="rId1" Type="http://schemas.openxmlformats.org/officeDocument/2006/relationships/image" Target="../media/image74.e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image" Target="../media/image75.emf"/><Relationship Id="rId1" Type="http://schemas.openxmlformats.org/officeDocument/2006/relationships/image" Target="../media/image74.emf"/><Relationship Id="rId4" Type="http://schemas.openxmlformats.org/officeDocument/2006/relationships/image" Target="../media/image78.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79.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79.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80.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81.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0.emf"/><Relationship Id="rId1" Type="http://schemas.openxmlformats.org/officeDocument/2006/relationships/image" Target="../media/image8.emf"/><Relationship Id="rId4" Type="http://schemas.openxmlformats.org/officeDocument/2006/relationships/image" Target="../media/image15.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82.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83.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84.emf"/></Relationships>
</file>

<file path=ppt/drawings/_rels/vmlDrawing63.vml.rels><?xml version="1.0" encoding="UTF-8" standalone="yes"?>
<Relationships xmlns="http://schemas.openxmlformats.org/package/2006/relationships"><Relationship Id="rId2" Type="http://schemas.openxmlformats.org/officeDocument/2006/relationships/image" Target="../media/image86.emf"/><Relationship Id="rId1" Type="http://schemas.openxmlformats.org/officeDocument/2006/relationships/image" Target="../media/image85.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87.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88.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89.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90.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0.emf"/><Relationship Id="rId1" Type="http://schemas.openxmlformats.org/officeDocument/2006/relationships/image" Target="../media/image8.emf"/><Relationship Id="rId5" Type="http://schemas.openxmlformats.org/officeDocument/2006/relationships/image" Target="../media/image15.emf"/><Relationship Id="rId4"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8.emf"/><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pPr/>
              <a:t>4/7/2016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pPr/>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pPr/>
              <a:t>4/7/2016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pPr/>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65525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function is going to eat</a:t>
            </a:r>
            <a:r>
              <a:rPr lang="en-US" baseline="0" dirty="0"/>
              <a:t> the two features … and produce a number. We take the sign of the number, and that’s the predicted class. Give me a new example I’ve never seen before, you give me it’s feature vector, I plug those values into f, then I get a number. If it’s a positive number I predict an explosion, if it’s a negative number I predict no explosion.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11</a:t>
            </a:fld>
            <a:endParaRPr lang="en-US"/>
          </a:p>
        </p:txBody>
      </p:sp>
    </p:spTree>
    <p:extLst>
      <p:ext uri="{BB962C8B-B14F-4D97-AF65-F5344CB8AC3E}">
        <p14:creationId xmlns:p14="http://schemas.microsoft.com/office/powerpoint/2010/main" val="356282667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what if you sweep this thing down from top to bottom, and every</a:t>
            </a:r>
            <a:r>
              <a:rPr lang="en-US" baseline="0" dirty="0"/>
              <a:t> time you move it you record the TPR and the FPR. Then you plot all of those TPRs and FPRs on a scatter plot, and that’s the ROC curve. Let’s do it.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115</a:t>
            </a:fld>
            <a:endParaRPr lang="en-US"/>
          </a:p>
        </p:txBody>
      </p:sp>
    </p:spTree>
    <p:extLst>
      <p:ext uri="{BB962C8B-B14F-4D97-AF65-F5344CB8AC3E}">
        <p14:creationId xmlns:p14="http://schemas.microsoft.com/office/powerpoint/2010/main" val="110944524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119</a:t>
            </a:fld>
            <a:endParaRPr lang="en-US"/>
          </a:p>
        </p:txBody>
      </p:sp>
    </p:spTree>
    <p:extLst>
      <p:ext uri="{BB962C8B-B14F-4D97-AF65-F5344CB8AC3E}">
        <p14:creationId xmlns:p14="http://schemas.microsoft.com/office/powerpoint/2010/main" val="1644649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you’re</a:t>
            </a:r>
            <a:r>
              <a:rPr lang="en-US" baseline="0" dirty="0"/>
              <a:t> not better than that line, you might want to turn your classifier upside down so it predicts the opposite of what it’s currently doing. Because it’s worse than random guessing, which means it could be better if you flipped it. Hopefully you’ll get a curve like I showed you on the previous slide. Most of the time you don’t get perfect. Most prediction problems are not that easy.</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120</a:t>
            </a:fld>
            <a:endParaRPr lang="en-US"/>
          </a:p>
        </p:txBody>
      </p:sp>
    </p:spTree>
    <p:extLst>
      <p:ext uri="{BB962C8B-B14F-4D97-AF65-F5344CB8AC3E}">
        <p14:creationId xmlns:p14="http://schemas.microsoft.com/office/powerpoint/2010/main" val="145526248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Including</a:t>
            </a:r>
            <a:r>
              <a:rPr lang="en-US" baseline="0" dirty="0"/>
              <a:t> all of the ways we enumerated in the data science course.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121</a:t>
            </a:fld>
            <a:endParaRPr lang="en-US"/>
          </a:p>
        </p:txBody>
      </p:sp>
    </p:spTree>
    <p:extLst>
      <p:ext uri="{BB962C8B-B14F-4D97-AF65-F5344CB8AC3E}">
        <p14:creationId xmlns:p14="http://schemas.microsoft.com/office/powerpoint/2010/main" val="3365563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just to repeat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It might be very complicated, but the way to use is is not complicated:</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12</a:t>
            </a:fld>
            <a:endParaRPr lang="en-US"/>
          </a:p>
        </p:txBody>
      </p:sp>
    </p:spTree>
    <p:extLst>
      <p:ext uri="{BB962C8B-B14F-4D97-AF65-F5344CB8AC3E}">
        <p14:creationId xmlns:p14="http://schemas.microsoft.com/office/powerpoint/2010/main" val="2602426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a:t>
            </a:r>
          </a:p>
          <a:p>
            <a:r>
              <a:rPr lang="en-US" dirty="0"/>
              <a:t>Let’s give you the geometric</a:t>
            </a:r>
            <a:r>
              <a:rPr lang="en-US" baseline="0" dirty="0"/>
              <a:t> picture here.</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Classification algorithms try to find f that minimizes classification</a:t>
            </a:r>
            <a:r>
              <a:rPr kumimoji="0" lang="en-US" sz="1200" b="0" i="0" u="none" strike="noStrike" kern="0" cap="none" spc="0" normalizeH="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 error</a:t>
            </a:r>
            <a:r>
              <a:rPr kumimoji="0" lang="en-US" sz="1200" b="0" i="0" u="none" strike="noStrike" kern="0" cap="none" spc="0" normalizeH="0" baseline="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 Unfortunately they can’t usually minimize</a:t>
            </a:r>
            <a:r>
              <a:rPr kumimoji="0" lang="en-US" sz="1200" b="0" i="0" u="none" strike="noStrike" kern="0" cap="none" spc="0" normalizeH="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 this directly, because it is usually computationally hard. *click*</a:t>
            </a:r>
            <a:endParaRPr lang="en-US" dirty="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14</a:t>
            </a:fld>
            <a:endParaRPr lang="en-US"/>
          </a:p>
        </p:txBody>
      </p:sp>
    </p:spTree>
    <p:extLst>
      <p:ext uri="{BB962C8B-B14F-4D97-AF65-F5344CB8AC3E}">
        <p14:creationId xmlns:p14="http://schemas.microsoft.com/office/powerpoint/2010/main" val="3036504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give you the geometric</a:t>
            </a:r>
            <a:r>
              <a:rPr lang="en-US" baseline="0" dirty="0"/>
              <a:t> picture here. The decision boundary is this line right here. F being positive is here, and f being negative is here. The red points are all misclassified. Now what I’m going to do is something you might not be expecting, which is that I’m going to move all the correctly classified points across the decision boundary to the left, and I’m going to map all the misclassified points to the right. *click* Ok, glad I did that, now I have the ones we got correct on the left and the ones we got wrong on the right. So the labels on this plots are wrong. We don’t have f&lt;0 on the left and f&gt;0 on the right. We have something like this. *click*. So on the left, either f is positive and y is also positive, so </a:t>
            </a:r>
            <a:r>
              <a:rPr lang="en-US" baseline="0" dirty="0" err="1"/>
              <a:t>yf</a:t>
            </a:r>
            <a:r>
              <a:rPr lang="en-US" baseline="0" dirty="0"/>
              <a:t> is positive, or we have y negative and f negative, so </a:t>
            </a:r>
            <a:r>
              <a:rPr lang="en-US" baseline="0" dirty="0" err="1"/>
              <a:t>yf</a:t>
            </a:r>
            <a:r>
              <a:rPr lang="en-US" baseline="0" dirty="0"/>
              <a:t> is again</a:t>
            </a:r>
            <a:r>
              <a:rPr lang="is-IS" baseline="0" dirty="0"/>
              <a:t>… positive. And on the right we have cases where the sign of f is different than y. And the ones I suffer a penalty for are the ones on the right.</a:t>
            </a:r>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15</a:t>
            </a:fld>
            <a:endParaRPr lang="en-US"/>
          </a:p>
        </p:txBody>
      </p:sp>
    </p:spTree>
    <p:extLst>
      <p:ext uri="{BB962C8B-B14F-4D97-AF65-F5344CB8AC3E}">
        <p14:creationId xmlns:p14="http://schemas.microsoft.com/office/powerpoint/2010/main" val="3036504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sz="1200" b="0" i="0" u="none" strike="noStrike" kern="0" cap="none" spc="0" normalizeH="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Ok so let’s keep this image</a:t>
            </a:r>
            <a:r>
              <a:rPr kumimoji="0" lang="en-US" sz="1200" b="0" i="0" u="none" strike="noStrike" kern="0" cap="none" spc="0" normalizeH="0" baseline="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 in mind here.</a:t>
            </a:r>
            <a:endParaRPr lang="en-US" baseline="0" dirty="0"/>
          </a:p>
          <a:p>
            <a:endParaRPr lang="en-US" baseline="0" dirty="0"/>
          </a:p>
          <a:p>
            <a:endParaRPr lang="en-US" baseline="0" dirty="0"/>
          </a:p>
          <a:p>
            <a:r>
              <a:rPr lang="en-US" baseline="0" dirty="0"/>
              <a:t>----</a:t>
            </a:r>
          </a:p>
          <a:p>
            <a:r>
              <a:rPr lang="en-US" baseline="0" dirty="0"/>
              <a:t>Why are those equal?</a:t>
            </a:r>
            <a:endParaRPr lang="en-US" dirty="0"/>
          </a:p>
          <a:p>
            <a:r>
              <a:rPr lang="en-US" baseline="0" dirty="0"/>
              <a:t>Think about it. There are only a few possibilities. If y is positive and f is positive, then we don’t make a mistake, and the top is 0. </a:t>
            </a:r>
            <a:r>
              <a:rPr lang="en-US" baseline="0" dirty="0" err="1"/>
              <a:t>yf</a:t>
            </a:r>
            <a:r>
              <a:rPr lang="en-US" baseline="0" dirty="0"/>
              <a:t> is positive, not negative, so the bottom is 0. </a:t>
            </a:r>
          </a:p>
          <a:p>
            <a:r>
              <a:rPr lang="en-US" baseline="0" dirty="0"/>
              <a:t>If y and f are both negative, then we don’t make a mistake, the top is 0 and and </a:t>
            </a:r>
            <a:r>
              <a:rPr lang="en-US" baseline="0" dirty="0" err="1"/>
              <a:t>yf</a:t>
            </a:r>
            <a:r>
              <a:rPr lang="en-US" baseline="0" dirty="0"/>
              <a:t> is positive again.</a:t>
            </a:r>
          </a:p>
          <a:p>
            <a:r>
              <a:rPr lang="en-US" baseline="0" dirty="0"/>
              <a:t>If y is positive and f is negative, then we make a mistake, we lose a point up here, and we also lose a point down here because y times f is negative.</a:t>
            </a:r>
          </a:p>
          <a:p>
            <a:r>
              <a:rPr lang="en-US" baseline="0" dirty="0"/>
              <a:t>Same thing if y is negative and f is positive.</a:t>
            </a:r>
          </a:p>
          <a:p>
            <a:r>
              <a:rPr lang="en-US" baseline="0" dirty="0"/>
              <a:t>So these logical expressions are equal to each other.</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16</a:t>
            </a:fld>
            <a:endParaRPr lang="en-US"/>
          </a:p>
        </p:txBody>
      </p:sp>
    </p:spTree>
    <p:extLst>
      <p:ext uri="{BB962C8B-B14F-4D97-AF65-F5344CB8AC3E}">
        <p14:creationId xmlns:p14="http://schemas.microsoft.com/office/powerpoint/2010/main" val="1227795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sz="1200" b="0" i="0" u="none" strike="noStrike" kern="0" cap="none" spc="0" normalizeH="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This function tells us what kind of penalty we’re going to issue for being wrong. So right now if y*f is positive, it means we got it right and we lose 0 points. If we get it wrong,</a:t>
            </a:r>
            <a:r>
              <a:rPr kumimoji="0" lang="en-US" sz="1200" b="0" i="0" u="none" strike="noStrike" kern="0" cap="none" spc="0" normalizeH="0" baseline="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 and the point is on the wrong side, we lose 1 point. </a:t>
            </a:r>
            <a:endParaRPr lang="en-US" baseline="0" dirty="0"/>
          </a:p>
          <a:p>
            <a:endParaRPr lang="en-US" baseline="0" dirty="0"/>
          </a:p>
          <a:p>
            <a:endParaRPr lang="en-US" baseline="0" dirty="0"/>
          </a:p>
          <a:p>
            <a:r>
              <a:rPr lang="en-US" baseline="0" dirty="0"/>
              <a:t>----</a:t>
            </a:r>
          </a:p>
          <a:p>
            <a:r>
              <a:rPr lang="en-US" baseline="0" dirty="0"/>
              <a:t>Why are those equal?</a:t>
            </a:r>
            <a:endParaRPr lang="en-US" dirty="0"/>
          </a:p>
          <a:p>
            <a:r>
              <a:rPr lang="en-US" baseline="0" dirty="0"/>
              <a:t>Think about it. There are only a few possibilities. If y is positive and f is positive, then we don’t make a mistake, and the top is 0. </a:t>
            </a:r>
            <a:r>
              <a:rPr lang="en-US" baseline="0" dirty="0" err="1"/>
              <a:t>yf</a:t>
            </a:r>
            <a:r>
              <a:rPr lang="en-US" baseline="0" dirty="0"/>
              <a:t> is positive, not negative, so the bottom is 0. </a:t>
            </a:r>
          </a:p>
          <a:p>
            <a:r>
              <a:rPr lang="en-US" baseline="0" dirty="0"/>
              <a:t>If y and f are both negative, then we don’t make a mistake, the top is 0 and and </a:t>
            </a:r>
            <a:r>
              <a:rPr lang="en-US" baseline="0" dirty="0" err="1"/>
              <a:t>yf</a:t>
            </a:r>
            <a:r>
              <a:rPr lang="en-US" baseline="0" dirty="0"/>
              <a:t> is positive again.</a:t>
            </a:r>
          </a:p>
          <a:p>
            <a:r>
              <a:rPr lang="en-US" baseline="0" dirty="0"/>
              <a:t>If y is positive and f is negative, then we make a mistake, we lose a point up here, and we also lose a point down here because y times f is negative.</a:t>
            </a:r>
          </a:p>
          <a:p>
            <a:r>
              <a:rPr lang="en-US" baseline="0" dirty="0"/>
              <a:t>Same thing if y is negative and f is positive.</a:t>
            </a:r>
          </a:p>
          <a:p>
            <a:r>
              <a:rPr lang="en-US" baseline="0" dirty="0"/>
              <a:t>So these logical expressions are equal to each other.</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17</a:t>
            </a:fld>
            <a:endParaRPr lang="en-US"/>
          </a:p>
        </p:txBody>
      </p:sp>
    </p:spTree>
    <p:extLst>
      <p:ext uri="{BB962C8B-B14F-4D97-AF65-F5344CB8AC3E}">
        <p14:creationId xmlns:p14="http://schemas.microsoft.com/office/powerpoint/2010/main" val="1227795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sz="1200" b="0" i="0" u="none" strike="noStrike" kern="0" cap="none" spc="0" normalizeH="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I’m just going to write this function another way, which is like this. So we lose one point if </a:t>
            </a:r>
            <a:r>
              <a:rPr kumimoji="0" lang="en-US" sz="1200" b="0" i="0" u="none" strike="noStrike" kern="0" cap="none" spc="0" normalizeH="0" noProof="0" dirty="0" err="1">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yf</a:t>
            </a:r>
            <a:r>
              <a:rPr kumimoji="0" lang="en-US" sz="1200" b="0" i="0" u="none" strike="noStrike" kern="0" cap="none" spc="0" normalizeH="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 is less than 0, and</a:t>
            </a:r>
            <a:r>
              <a:rPr kumimoji="0" lang="en-US" sz="1200" b="0" i="0" u="none" strike="noStrike" kern="0" cap="none" spc="0" normalizeH="0" baseline="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 otherwise we lose no points. This is the classic 0-1 loss, just tells you whether your classifier is right or wrong. This is called a loss function. There are other loss functions too. This one is nice but it’s problematic because it’s not smooth, and we have issues with things that are not smooth in machine learning. Let’s try some more loss functions. While we’re doing this</a:t>
            </a:r>
            <a:r>
              <a:rPr kumimoji="0" lang="is-IS" sz="1200" b="0" i="0" u="none" strike="noStrike" kern="0" cap="none" spc="0" normalizeH="0" baseline="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a:t>
            </a:r>
            <a:endParaRPr lang="en-US" baseline="0" dirty="0"/>
          </a:p>
          <a:p>
            <a:endParaRPr lang="en-US" baseline="0" dirty="0"/>
          </a:p>
          <a:p>
            <a:r>
              <a:rPr lang="en-US" baseline="0" dirty="0"/>
              <a:t>----</a:t>
            </a:r>
          </a:p>
          <a:p>
            <a:r>
              <a:rPr lang="en-US" baseline="0" dirty="0"/>
              <a:t>Why are those equal?</a:t>
            </a:r>
            <a:endParaRPr lang="en-US" dirty="0"/>
          </a:p>
          <a:p>
            <a:r>
              <a:rPr lang="en-US" baseline="0" dirty="0"/>
              <a:t>Think about it. There are only a few possibilities. If y is positive and f is positive, then we don’t make a mistake, and the top is 0. </a:t>
            </a:r>
            <a:r>
              <a:rPr lang="en-US" baseline="0" dirty="0" err="1"/>
              <a:t>yf</a:t>
            </a:r>
            <a:r>
              <a:rPr lang="en-US" baseline="0" dirty="0"/>
              <a:t> is positive, not negative, so the bottom is 0. </a:t>
            </a:r>
          </a:p>
          <a:p>
            <a:r>
              <a:rPr lang="en-US" baseline="0" dirty="0"/>
              <a:t>If y and f are both negative, then we don’t make a mistake, the top is 0 and and </a:t>
            </a:r>
            <a:r>
              <a:rPr lang="en-US" baseline="0" dirty="0" err="1"/>
              <a:t>yf</a:t>
            </a:r>
            <a:r>
              <a:rPr lang="en-US" baseline="0" dirty="0"/>
              <a:t> is positive again.</a:t>
            </a:r>
          </a:p>
          <a:p>
            <a:r>
              <a:rPr lang="en-US" baseline="0" dirty="0"/>
              <a:t>If y is positive and f is negative, then we make a mistake, we lose a point up here, and we also lose a point down here because y times f is negative.</a:t>
            </a:r>
          </a:p>
          <a:p>
            <a:r>
              <a:rPr lang="en-US" baseline="0" dirty="0"/>
              <a:t>Same thing if y is negative and f is positive.</a:t>
            </a:r>
          </a:p>
          <a:p>
            <a:r>
              <a:rPr lang="en-US" baseline="0" dirty="0"/>
              <a:t>So these logical expressions are equal to each other.</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18</a:t>
            </a:fld>
            <a:endParaRPr lang="en-US"/>
          </a:p>
        </p:txBody>
      </p:sp>
    </p:spTree>
    <p:extLst>
      <p:ext uri="{BB962C8B-B14F-4D97-AF65-F5344CB8AC3E}">
        <p14:creationId xmlns:p14="http://schemas.microsoft.com/office/powerpoint/2010/main" val="12277955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sz="1200" b="0" i="0" u="none" strike="noStrike" kern="0" cap="none" spc="0" normalizeH="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I’m just going to write this function another way, which is like this. So we lose one point if </a:t>
            </a:r>
            <a:r>
              <a:rPr kumimoji="0" lang="en-US" sz="1200" b="0" i="0" u="none" strike="noStrike" kern="0" cap="none" spc="0" normalizeH="0" noProof="0" dirty="0" err="1">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yf</a:t>
            </a:r>
            <a:r>
              <a:rPr kumimoji="0" lang="en-US" sz="1200" b="0" i="0" u="none" strike="noStrike" kern="0" cap="none" spc="0" normalizeH="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 is less than 0, and</a:t>
            </a:r>
            <a:r>
              <a:rPr kumimoji="0" lang="en-US" sz="1200" b="0" i="0" u="none" strike="noStrike" kern="0" cap="none" spc="0" normalizeH="0" baseline="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 otherwise we lose no points. This is the classic 0-1 loss, just tells you whether your classifier is right or wrong. This is called a loss function. There are other loss functions too. This one is nice but it’s problematic because it’s not smooth, and we have issues with things that are not smooth in machine learning. Let’s try some more loss functions. While we’re doing this</a:t>
            </a:r>
            <a:r>
              <a:rPr kumimoji="0" lang="is-IS" sz="1200" b="0" i="0" u="none" strike="noStrike" kern="0" cap="none" spc="0" normalizeH="0" baseline="0" noProof="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a:t>
            </a:r>
            <a:endParaRPr lang="en-US" baseline="0" dirty="0"/>
          </a:p>
          <a:p>
            <a:endParaRPr lang="en-US" baseline="0" dirty="0"/>
          </a:p>
          <a:p>
            <a:r>
              <a:rPr lang="en-US" baseline="0" dirty="0"/>
              <a:t>----</a:t>
            </a:r>
          </a:p>
          <a:p>
            <a:r>
              <a:rPr lang="en-US" baseline="0" dirty="0"/>
              <a:t>Why are those equal?</a:t>
            </a:r>
            <a:endParaRPr lang="en-US" dirty="0"/>
          </a:p>
          <a:p>
            <a:r>
              <a:rPr lang="en-US" baseline="0" dirty="0"/>
              <a:t>Think about it. There are only a few possibilities. If y is positive and f is positive, then we don’t make a mistake, and the top is 0. </a:t>
            </a:r>
            <a:r>
              <a:rPr lang="en-US" baseline="0" dirty="0" err="1"/>
              <a:t>yf</a:t>
            </a:r>
            <a:r>
              <a:rPr lang="en-US" baseline="0" dirty="0"/>
              <a:t> is positive, not negative, so the bottom is 0. </a:t>
            </a:r>
          </a:p>
          <a:p>
            <a:r>
              <a:rPr lang="en-US" baseline="0" dirty="0"/>
              <a:t>If y and f are both negative, then we don’t make a mistake, the top is 0 and and </a:t>
            </a:r>
            <a:r>
              <a:rPr lang="en-US" baseline="0" dirty="0" err="1"/>
              <a:t>yf</a:t>
            </a:r>
            <a:r>
              <a:rPr lang="en-US" baseline="0" dirty="0"/>
              <a:t> is positive again.</a:t>
            </a:r>
          </a:p>
          <a:p>
            <a:r>
              <a:rPr lang="en-US" baseline="0" dirty="0"/>
              <a:t>If y is positive and f is negative, then we make a mistake, we lose a point up here, and we also lose a point down here because y times f is negative.</a:t>
            </a:r>
          </a:p>
          <a:p>
            <a:r>
              <a:rPr lang="en-US" baseline="0" dirty="0"/>
              <a:t>Same thing if y is negative and f is positive.</a:t>
            </a:r>
          </a:p>
          <a:p>
            <a:r>
              <a:rPr lang="en-US" baseline="0" dirty="0"/>
              <a:t>So these logical expressions are equal to each other.</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19</a:t>
            </a:fld>
            <a:endParaRPr lang="en-US"/>
          </a:p>
        </p:txBody>
      </p:sp>
    </p:spTree>
    <p:extLst>
      <p:ext uri="{BB962C8B-B14F-4D97-AF65-F5344CB8AC3E}">
        <p14:creationId xmlns:p14="http://schemas.microsoft.com/office/powerpoint/2010/main" val="1227795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sz="1200" b="0" i="0" u="none" strike="noStrike" kern="0" cap="none" spc="0" normalizeH="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Maybe we can use some</a:t>
            </a:r>
            <a:r>
              <a:rPr kumimoji="0" lang="en-US" sz="1200" b="0" i="0" u="none" strike="noStrike" kern="0" cap="none" spc="0" normalizeH="0" baseline="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 other loss function. Something that maybe we get a small penalty for being sort of correct, then we get a bigger penalty for being sort of wrong, and then a big huge penalty for being very wrong. Something that looks like this.</a:t>
            </a:r>
            <a:endParaRPr kumimoji="0" lang="en-US" sz="1200" b="0" i="0" u="none" strike="noStrike" kern="0" cap="none" spc="0" normalizeH="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endParaRPr>
          </a:p>
          <a:p>
            <a:endParaRPr kumimoji="0" lang="en-US" sz="1200" b="0" i="0" u="none" strike="noStrike" kern="0" cap="none" spc="0" normalizeH="0" baseline="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pPr/>
              <a:t>20</a:t>
            </a:fld>
            <a:endParaRPr lang="en-US"/>
          </a:p>
        </p:txBody>
      </p:sp>
    </p:spTree>
    <p:extLst>
      <p:ext uri="{BB962C8B-B14F-4D97-AF65-F5344CB8AC3E}">
        <p14:creationId xmlns:p14="http://schemas.microsoft.com/office/powerpoint/2010/main" val="1227795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the horizontal</a:t>
            </a:r>
            <a:r>
              <a:rPr lang="en-US" baseline="0" dirty="0"/>
              <a:t> axis is y times f(x). The red one is 1 if y agrees with the sign of f, and then other curves are for different algorithms.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21</a:t>
            </a:fld>
            <a:endParaRPr lang="en-US"/>
          </a:p>
        </p:txBody>
      </p:sp>
    </p:spTree>
    <p:extLst>
      <p:ext uri="{BB962C8B-B14F-4D97-AF65-F5344CB8AC3E}">
        <p14:creationId xmlns:p14="http://schemas.microsoft.com/office/powerpoint/2010/main" val="35935859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keep in</a:t>
            </a:r>
            <a:r>
              <a:rPr lang="en-US" baseline="0" dirty="0"/>
              <a:t> mind that </a:t>
            </a:r>
            <a:r>
              <a:rPr lang="en-US" dirty="0"/>
              <a:t>On the right</a:t>
            </a:r>
            <a:r>
              <a:rPr lang="en-US" baseline="0" dirty="0"/>
              <a:t> are points that on the correct side of the decision so they don’t suffer much penalty and on the left are points that are incorrectly classified so they suffer more penalty.</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22</a:t>
            </a:fld>
            <a:endParaRPr lang="en-US"/>
          </a:p>
        </p:txBody>
      </p:sp>
    </p:spTree>
    <p:extLst>
      <p:ext uri="{BB962C8B-B14F-4D97-AF65-F5344CB8AC3E}">
        <p14:creationId xmlns:p14="http://schemas.microsoft.com/office/powerpoint/2010/main" val="4259783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a:t>
            </a:r>
          </a:p>
        </p:txBody>
      </p:sp>
      <p:sp>
        <p:nvSpPr>
          <p:cNvPr id="4" name="Slide Number Placeholder 3"/>
          <p:cNvSpPr>
            <a:spLocks noGrp="1"/>
          </p:cNvSpPr>
          <p:nvPr>
            <p:ph type="sldNum" sz="quarter" idx="10"/>
          </p:nvPr>
        </p:nvSpPr>
        <p:spPr/>
        <p:txBody>
          <a:bodyPr/>
          <a:lstStyle/>
          <a:p>
            <a:fld id="{4CFD207A-07DF-40AD-A916-9872E089CE7A}" type="slidenum">
              <a:rPr lang="en-US" smtClean="0"/>
              <a:pPr/>
              <a:t>23</a:t>
            </a:fld>
            <a:endParaRPr lang="en-US"/>
          </a:p>
        </p:txBody>
      </p:sp>
    </p:spTree>
    <p:extLst>
      <p:ext uri="{BB962C8B-B14F-4D97-AF65-F5344CB8AC3E}">
        <p14:creationId xmlns:p14="http://schemas.microsoft.com/office/powerpoint/2010/main" val="16783900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going</a:t>
            </a:r>
            <a:r>
              <a:rPr lang="en-US" baseline="0" dirty="0"/>
              <a:t> to write this idea about the loss functions in notation on the next slide.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26</a:t>
            </a:fld>
            <a:endParaRPr lang="en-US"/>
          </a:p>
        </p:txBody>
      </p:sp>
    </p:spTree>
    <p:extLst>
      <p:ext uri="{BB962C8B-B14F-4D97-AF65-F5344CB8AC3E}">
        <p14:creationId xmlns:p14="http://schemas.microsoft.com/office/powerpoint/2010/main" val="19239540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a:t>
            </a:r>
            <a:r>
              <a:rPr lang="en-US" baseline="0" dirty="0"/>
              <a:t> here. The accuracy is the fraction of times that </a:t>
            </a:r>
            <a:r>
              <a:rPr lang="en-US" baseline="0" dirty="0" err="1"/>
              <a:t>signf</a:t>
            </a:r>
            <a:r>
              <a:rPr lang="en-US" baseline="0" dirty="0"/>
              <a:t> is not equal to y which is written like this. And then we use the trick where we put the misclassified points on one side and the correct ones on the other side. And that gives us this notation that I explained earlier.</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27</a:t>
            </a:fld>
            <a:endParaRPr lang="en-US"/>
          </a:p>
        </p:txBody>
      </p:sp>
    </p:spTree>
    <p:extLst>
      <p:ext uri="{BB962C8B-B14F-4D97-AF65-F5344CB8AC3E}">
        <p14:creationId xmlns:p14="http://schemas.microsoft.com/office/powerpoint/2010/main" val="6558754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then we’ll upper bound by the loss functions. *pause* So then, What is a good way to try to reduce the misclassification error, which is the fraction of times sign(f) is not equal to y? Well, you could try to minimize the average loss. *click*</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28</a:t>
            </a:fld>
            <a:endParaRPr lang="en-US"/>
          </a:p>
        </p:txBody>
      </p:sp>
    </p:spTree>
    <p:extLst>
      <p:ext uri="{BB962C8B-B14F-4D97-AF65-F5344CB8AC3E}">
        <p14:creationId xmlns:p14="http://schemas.microsoft.com/office/powerpoint/2010/main" val="35386700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here’s your first try for a machine learning algorithm.</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29</a:t>
            </a:fld>
            <a:endParaRPr lang="en-US"/>
          </a:p>
        </p:txBody>
      </p:sp>
    </p:spTree>
    <p:extLst>
      <p:ext uri="{BB962C8B-B14F-4D97-AF65-F5344CB8AC3E}">
        <p14:creationId xmlns:p14="http://schemas.microsoft.com/office/powerpoint/2010/main" val="35386700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choose a function f to minimize the average loss. Seems like a good idea, right?</a:t>
            </a:r>
            <a:r>
              <a:rPr lang="en-US" baseline="0" dirty="0"/>
              <a:t> Well it is, and that’s what most machine learning methods are based on. How to do this minimization over models to get the best one – that involves some optimization techniques which go on behind the scenes.</a:t>
            </a:r>
          </a:p>
          <a:p>
            <a:r>
              <a:rPr lang="en-US" baseline="0" dirty="0"/>
              <a:t>But there’s one more thing I didn’t quite tell you, which is that we want to do more than just have low training error. We want to predict well on data we *haven’t* seen before. We want to generalize to new points. And that’s why we need statistical learning theory. Because this algorithm isn’t quite right. And you’ll see why. It’s pretty good, just maybe missing some encouragement to keep the models simple and not </a:t>
            </a:r>
            <a:r>
              <a:rPr lang="en-US" baseline="0" dirty="0" err="1"/>
              <a:t>overfit</a:t>
            </a:r>
            <a:r>
              <a:rPr lang="en-US" baseline="0" dirty="0"/>
              <a:t>. So I’ll talk about learning theory shortly.</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30</a:t>
            </a:fld>
            <a:endParaRPr lang="en-US"/>
          </a:p>
        </p:txBody>
      </p:sp>
    </p:spTree>
    <p:extLst>
      <p:ext uri="{BB962C8B-B14F-4D97-AF65-F5344CB8AC3E}">
        <p14:creationId xmlns:p14="http://schemas.microsoft.com/office/powerpoint/2010/main" val="35386700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31</a:t>
            </a:fld>
            <a:endParaRPr lang="en-US" dirty="0"/>
          </a:p>
        </p:txBody>
      </p:sp>
      <p:sp>
        <p:nvSpPr>
          <p:cNvPr id="3" name="Notes Placeholder 2"/>
          <p:cNvSpPr>
            <a:spLocks noGrp="1"/>
          </p:cNvSpPr>
          <p:nvPr>
            <p:ph type="body" idx="1"/>
          </p:nvPr>
        </p:nvSpPr>
        <p:spPr/>
        <p:txBody>
          <a:bodyPr/>
          <a:lstStyle/>
          <a:p>
            <a:r>
              <a:rPr lang="en-US" dirty="0"/>
              <a:t>Statistical learning theory</a:t>
            </a:r>
          </a:p>
        </p:txBody>
      </p:sp>
    </p:spTree>
    <p:extLst>
      <p:ext uri="{BB962C8B-B14F-4D97-AF65-F5344CB8AC3E}">
        <p14:creationId xmlns:p14="http://schemas.microsoft.com/office/powerpoint/2010/main" val="10887114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a:t>
            </a:r>
            <a:r>
              <a:rPr lang="en-US" baseline="0" dirty="0"/>
              <a:t> with a basic 1d regression model.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33</a:t>
            </a:fld>
            <a:endParaRPr lang="en-US"/>
          </a:p>
        </p:txBody>
      </p:sp>
    </p:spTree>
    <p:extLst>
      <p:ext uri="{BB962C8B-B14F-4D97-AF65-F5344CB8AC3E}">
        <p14:creationId xmlns:p14="http://schemas.microsoft.com/office/powerpoint/2010/main" val="3484345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a:t>
            </a:r>
            <a:r>
              <a:rPr lang="en-US" baseline="0" dirty="0"/>
              <a:t> and each observation is labeled.</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a:t>
            </a:fld>
            <a:endParaRPr lang="en-US"/>
          </a:p>
        </p:txBody>
      </p:sp>
    </p:spTree>
    <p:extLst>
      <p:ext uri="{BB962C8B-B14F-4D97-AF65-F5344CB8AC3E}">
        <p14:creationId xmlns:p14="http://schemas.microsoft.com/office/powerpoint/2010/main" val="38300346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True for classification, regression, etc.</a:t>
            </a:r>
          </a:p>
        </p:txBody>
      </p:sp>
      <p:sp>
        <p:nvSpPr>
          <p:cNvPr id="4" name="Slide Number Placeholder 3"/>
          <p:cNvSpPr>
            <a:spLocks noGrp="1"/>
          </p:cNvSpPr>
          <p:nvPr>
            <p:ph type="sldNum" sz="quarter" idx="10"/>
          </p:nvPr>
        </p:nvSpPr>
        <p:spPr/>
        <p:txBody>
          <a:bodyPr/>
          <a:lstStyle/>
          <a:p>
            <a:fld id="{4CFD207A-07DF-40AD-A916-9872E089CE7A}" type="slidenum">
              <a:rPr lang="en-US" smtClean="0"/>
              <a:pPr/>
              <a:t>36</a:t>
            </a:fld>
            <a:endParaRPr lang="en-US"/>
          </a:p>
        </p:txBody>
      </p:sp>
    </p:spTree>
    <p:extLst>
      <p:ext uri="{BB962C8B-B14F-4D97-AF65-F5344CB8AC3E}">
        <p14:creationId xmlns:p14="http://schemas.microsoft.com/office/powerpoint/2010/main" val="21221848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Occham prolly ddn’t know</a:t>
            </a:r>
            <a:r>
              <a:rPr lang="en-US" baseline="0"/>
              <a:t> optimization but this would have suited him just fine I’m guessing if he were alive now.</a:t>
            </a:r>
          </a:p>
          <a:p>
            <a:r>
              <a:rPr lang="en-US" baseline="0"/>
              <a:t>Curse of dimensionality is that we tend to overfit when we have a lot of features and not as much data. Data needs to increase exponentially with the number of features in order not to have it.</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38</a:t>
            </a:fld>
            <a:endParaRPr lang="en-US"/>
          </a:p>
        </p:txBody>
      </p:sp>
    </p:spTree>
    <p:extLst>
      <p:ext uri="{BB962C8B-B14F-4D97-AF65-F5344CB8AC3E}">
        <p14:creationId xmlns:p14="http://schemas.microsoft.com/office/powerpoint/2010/main" val="2854540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we’ll choose a model that is both simple and has low</a:t>
            </a:r>
            <a:r>
              <a:rPr lang="en-US" baseline="0" dirty="0"/>
              <a:t> training error. This is the principle of </a:t>
            </a:r>
            <a:r>
              <a:rPr lang="en-US" baseline="0" dirty="0" err="1"/>
              <a:t>occams</a:t>
            </a:r>
            <a:r>
              <a:rPr lang="en-US" baseline="0" dirty="0"/>
              <a:t>’ razor.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39</a:t>
            </a:fld>
            <a:endParaRPr lang="en-US"/>
          </a:p>
        </p:txBody>
      </p:sp>
    </p:spTree>
    <p:extLst>
      <p:ext uri="{BB962C8B-B14F-4D97-AF65-F5344CB8AC3E}">
        <p14:creationId xmlns:p14="http://schemas.microsoft.com/office/powerpoint/2010/main" val="4334908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we’ll choose a model that is both simple and has low</a:t>
            </a:r>
            <a:r>
              <a:rPr lang="en-US" baseline="0" dirty="0"/>
              <a:t> training error. It’s the *read*. I’ll talk more about that when we get to statistical learning theory. Anyway,</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40</a:t>
            </a:fld>
            <a:endParaRPr lang="en-US"/>
          </a:p>
        </p:txBody>
      </p:sp>
    </p:spTree>
    <p:extLst>
      <p:ext uri="{BB962C8B-B14F-4D97-AF65-F5344CB8AC3E}">
        <p14:creationId xmlns:p14="http://schemas.microsoft.com/office/powerpoint/2010/main" val="4334908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simplicity</a:t>
            </a:r>
            <a:r>
              <a:rPr lang="en-US" baseline="0" dirty="0"/>
              <a:t> is measured in several different ways, and it’s usually called regularization in ML. So this is the main foundation of ML. It’s all about creating functions that minimize the loss and keep the model simple. That’s the bottom line folks. And we’ll do this in many different ways throughout the course. Different ML methods have different loss functions and different regularization terms, So as we go on you’ll see more about what’s inside these machine learning methods because I’ll tell you what these terms are.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41</a:t>
            </a:fld>
            <a:endParaRPr lang="en-US"/>
          </a:p>
        </p:txBody>
      </p:sp>
    </p:spTree>
    <p:extLst>
      <p:ext uri="{BB962C8B-B14F-4D97-AF65-F5344CB8AC3E}">
        <p14:creationId xmlns:p14="http://schemas.microsoft.com/office/powerpoint/2010/main" val="4334908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42</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Estimate coefficients by</a:t>
            </a:r>
            <a:r>
              <a:rPr lang="en-US" baseline="0" dirty="0"/>
              <a:t> minimizing the negative log likelihood of the data given the model. Or if you prefer the first description, minimize the loss function.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43</a:t>
            </a:fld>
            <a:endParaRPr lang="en-US"/>
          </a:p>
        </p:txBody>
      </p:sp>
    </p:spTree>
    <p:extLst>
      <p:ext uri="{BB962C8B-B14F-4D97-AF65-F5344CB8AC3E}">
        <p14:creationId xmlns:p14="http://schemas.microsoft.com/office/powerpoint/2010/main" val="31097635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a:t>
            </a:r>
            <a:r>
              <a:rPr lang="en-US" baseline="0" dirty="0"/>
              <a:t> 1: split it into training and test</a:t>
            </a:r>
          </a:p>
          <a:p>
            <a:r>
              <a:rPr lang="en-US" baseline="0" dirty="0"/>
              <a:t>Step 2: train the model, and we picked logistic regression for that one. Then we scored the model in step 3, and then evaluate in Step 4. And that’s a super quick and easy way to do machine learning.</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44</a:t>
            </a:fld>
            <a:endParaRPr lang="en-US"/>
          </a:p>
        </p:txBody>
      </p:sp>
    </p:spTree>
    <p:extLst>
      <p:ext uri="{BB962C8B-B14F-4D97-AF65-F5344CB8AC3E}">
        <p14:creationId xmlns:p14="http://schemas.microsoft.com/office/powerpoint/2010/main" val="4931757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a:t>
            </a:r>
            <a:r>
              <a:rPr lang="en-US" baseline="0" dirty="0"/>
              <a:t> 1: split it into training and test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Step 2: train the model, and we picked logistic regression for that one. Then we scored the model in step 3, and then evaluate in Step 4. And that’s a super quick and easy way to do machine learning. There are lots of variations and extra things you can do, for instance, you can fiddle with the parameters of the model if it has any, and azure ML has a simple way to do that for instance.</a:t>
            </a:r>
            <a:endParaRPr lang="en-US" dirty="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45</a:t>
            </a:fld>
            <a:endParaRPr lang="en-US"/>
          </a:p>
        </p:txBody>
      </p:sp>
    </p:spTree>
    <p:extLst>
      <p:ext uri="{BB962C8B-B14F-4D97-AF65-F5344CB8AC3E}">
        <p14:creationId xmlns:p14="http://schemas.microsoft.com/office/powerpoint/2010/main" val="4931757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Including</a:t>
            </a:r>
            <a:r>
              <a:rPr lang="en-US" baseline="0" dirty="0"/>
              <a:t> all of the ways we enumerated in the data science course.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46</a:t>
            </a:fld>
            <a:endParaRPr lang="en-US"/>
          </a:p>
        </p:txBody>
      </p:sp>
    </p:spTree>
    <p:extLst>
      <p:ext uri="{BB962C8B-B14F-4D97-AF65-F5344CB8AC3E}">
        <p14:creationId xmlns:p14="http://schemas.microsoft.com/office/powerpoint/2010/main" val="3365563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running example,</a:t>
            </a:r>
            <a:r>
              <a:rPr lang="en-US" baseline="0" dirty="0"/>
              <a:t> each manhole is represented as a vector of numbers where the features are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a:t>
            </a:fld>
            <a:endParaRPr lang="en-US"/>
          </a:p>
        </p:txBody>
      </p:sp>
    </p:spTree>
    <p:extLst>
      <p:ext uri="{BB962C8B-B14F-4D97-AF65-F5344CB8AC3E}">
        <p14:creationId xmlns:p14="http://schemas.microsoft.com/office/powerpoint/2010/main" val="26458867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47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to talk</a:t>
            </a:r>
            <a:r>
              <a:rPr lang="en-US" baseline="0" dirty="0"/>
              <a:t> about one very basic method in particular, which i</a:t>
            </a:r>
            <a:r>
              <a:rPr lang="en-US" dirty="0"/>
              <a:t>s a very old algorithm.</a:t>
            </a:r>
            <a:r>
              <a:rPr lang="en-US" baseline="0" dirty="0"/>
              <a:t> Dates back at least 50 years. But it really works! You won’t be disappointed in this algorithm, it’s good.</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48</a:t>
            </a:fld>
            <a:endParaRPr lang="en-US"/>
          </a:p>
        </p:txBody>
      </p:sp>
    </p:spTree>
    <p:extLst>
      <p:ext uri="{BB962C8B-B14F-4D97-AF65-F5344CB8AC3E}">
        <p14:creationId xmlns:p14="http://schemas.microsoft.com/office/powerpoint/2010/main" val="12686837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49</a:t>
            </a:fld>
            <a:endParaRPr lang="en-US"/>
          </a:p>
        </p:txBody>
      </p:sp>
    </p:spTree>
    <p:extLst>
      <p:ext uri="{BB962C8B-B14F-4D97-AF65-F5344CB8AC3E}">
        <p14:creationId xmlns:p14="http://schemas.microsoft.com/office/powerpoint/2010/main" val="30891682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50</a:t>
            </a:fld>
            <a:endParaRPr lang="en-US"/>
          </a:p>
        </p:txBody>
      </p:sp>
    </p:spTree>
    <p:extLst>
      <p:ext uri="{BB962C8B-B14F-4D97-AF65-F5344CB8AC3E}">
        <p14:creationId xmlns:p14="http://schemas.microsoft.com/office/powerpoint/2010/main" val="30891682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the 3 is the beta</a:t>
            </a:r>
            <a:r>
              <a:rPr lang="en-US" baseline="0" dirty="0"/>
              <a:t> 1 and x1 is the number of hours they work per week, </a:t>
            </a:r>
          </a:p>
          <a:p>
            <a:r>
              <a:rPr lang="en-US" baseline="0" dirty="0"/>
              <a:t>We know x, we need to figure out beta. The 3 and the 4, we don’t know them in advance, we have to learn them.</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51</a:t>
            </a:fld>
            <a:endParaRPr lang="en-US"/>
          </a:p>
        </p:txBody>
      </p:sp>
    </p:spTree>
    <p:extLst>
      <p:ext uri="{BB962C8B-B14F-4D97-AF65-F5344CB8AC3E}">
        <p14:creationId xmlns:p14="http://schemas.microsoft.com/office/powerpoint/2010/main" val="30891682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the 3 is the beta</a:t>
            </a:r>
            <a:r>
              <a:rPr lang="en-US" baseline="0" dirty="0"/>
              <a:t> 1 and x1 is the number of hours they work per week, </a:t>
            </a:r>
          </a:p>
          <a:p>
            <a:r>
              <a:rPr lang="en-US" baseline="0" dirty="0"/>
              <a:t>We know x, we need to figure out beta. The 3 and the 4, we don’t know them in advance, we have to learn them.</a:t>
            </a:r>
          </a:p>
        </p:txBody>
      </p:sp>
      <p:sp>
        <p:nvSpPr>
          <p:cNvPr id="4" name="Slide Number Placeholder 3"/>
          <p:cNvSpPr>
            <a:spLocks noGrp="1"/>
          </p:cNvSpPr>
          <p:nvPr>
            <p:ph type="sldNum" sz="quarter" idx="10"/>
          </p:nvPr>
        </p:nvSpPr>
        <p:spPr/>
        <p:txBody>
          <a:bodyPr/>
          <a:lstStyle/>
          <a:p>
            <a:fld id="{4CFD207A-07DF-40AD-A916-9872E089CE7A}" type="slidenum">
              <a:rPr lang="en-US" smtClean="0"/>
              <a:pPr/>
              <a:t>52</a:t>
            </a:fld>
            <a:endParaRPr lang="en-US"/>
          </a:p>
        </p:txBody>
      </p:sp>
    </p:spTree>
    <p:extLst>
      <p:ext uri="{BB962C8B-B14F-4D97-AF65-F5344CB8AC3E}">
        <p14:creationId xmlns:p14="http://schemas.microsoft.com/office/powerpoint/2010/main" val="30891682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 This is what logistic regression does, no more no less.  It chooses the coefficients, the betas, to minimize this thing.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53</a:t>
            </a:fld>
            <a:endParaRPr lang="en-US"/>
          </a:p>
        </p:txBody>
      </p:sp>
    </p:spTree>
    <p:extLst>
      <p:ext uri="{BB962C8B-B14F-4D97-AF65-F5344CB8AC3E}">
        <p14:creationId xmlns:p14="http://schemas.microsoft.com/office/powerpoint/2010/main" val="30891682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Putting that in the corner for now, I want to give you another perspective on logistic regression, which is the maximum likelihood perspective. You can skip this if you’re not interested and nothing bad is going to happen, but it might be useful for some of you. Look at this function.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54</a:t>
            </a:fld>
            <a:endParaRPr lang="en-US"/>
          </a:p>
        </p:txBody>
      </p:sp>
    </p:spTree>
    <p:extLst>
      <p:ext uri="{BB962C8B-B14F-4D97-AF65-F5344CB8AC3E}">
        <p14:creationId xmlns:p14="http://schemas.microsoft.com/office/powerpoint/2010/main" val="30891682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Putting that in the corner for now, I want to give you another perspective on logistic regression, which is the maximum likelihood perspective. You can skip this if you’re not interested and nothing bad is going to happen, but it might be useful for some of you. Look at this function.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55</a:t>
            </a:fld>
            <a:endParaRPr lang="en-US"/>
          </a:p>
        </p:txBody>
      </p:sp>
    </p:spTree>
    <p:extLst>
      <p:ext uri="{BB962C8B-B14F-4D97-AF65-F5344CB8AC3E}">
        <p14:creationId xmlns:p14="http://schemas.microsoft.com/office/powerpoint/2010/main" val="30891682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What does this function look like to you. It looks like something growing and then saturating. This function is called the logistic function, and it was one of the very early population models, invented by Adolph </a:t>
            </a:r>
            <a:r>
              <a:rPr lang="en-US" baseline="0" dirty="0" err="1"/>
              <a:t>Quetelet</a:t>
            </a:r>
            <a:r>
              <a:rPr lang="en-US" baseline="0" dirty="0"/>
              <a:t> and his pupil Pierre Francois </a:t>
            </a:r>
            <a:r>
              <a:rPr lang="en-US" baseline="0" dirty="0" err="1"/>
              <a:t>Verhulst</a:t>
            </a:r>
            <a:r>
              <a:rPr lang="en-US" baseline="0" dirty="0"/>
              <a:t> somewhere in the mid 19</a:t>
            </a:r>
            <a:r>
              <a:rPr lang="en-US" baseline="30000" dirty="0"/>
              <a:t>th</a:t>
            </a:r>
            <a:r>
              <a:rPr lang="en-US" baseline="0" dirty="0"/>
              <a:t> century. They were modeling growth of populations, and they were thinking that when a country gets full, the population won’t grow as much and it’ll saturate which is why it looks like that. This sounds kind of funny, but that’s what they were doing. See? Here’s when the country is just growing, and here’s when it’s full and the population won’t grow any more. Anyway, how does this relate to logistic regression? Well, it does. What do you know about probabilities. They don’t go below 0 and they don’t go above 1. So you can take any number you like, and send it through this function, which is called the logistic function by the way, and it’ll give you a probability.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56</a:t>
            </a:fld>
            <a:endParaRPr lang="en-US"/>
          </a:p>
        </p:txBody>
      </p:sp>
    </p:spTree>
    <p:extLst>
      <p:ext uri="{BB962C8B-B14F-4D97-AF65-F5344CB8AC3E}">
        <p14:creationId xmlns:p14="http://schemas.microsoft.com/office/powerpoint/2010/main" val="3089168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feature data is computed from year 2014 and before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a:t>
            </a:fld>
            <a:endParaRPr lang="en-US"/>
          </a:p>
        </p:txBody>
      </p:sp>
    </p:spTree>
    <p:extLst>
      <p:ext uri="{BB962C8B-B14F-4D97-AF65-F5344CB8AC3E}">
        <p14:creationId xmlns:p14="http://schemas.microsoft.com/office/powerpoint/2010/main" val="19790906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there’s the formula. When t is really big then </a:t>
            </a:r>
            <a:r>
              <a:rPr lang="en-US" baseline="0" dirty="0" err="1"/>
              <a:t>e^t</a:t>
            </a:r>
            <a:r>
              <a:rPr lang="en-US" baseline="0" dirty="0"/>
              <a:t> is much bigger than 1, so the 1 basically get ignored and you get 1. If t is really small, then the top goes to 0 and the bottom goes to 1 and you get 0. Ok so again, where does logistic regression come in?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57</a:t>
            </a:fld>
            <a:endParaRPr lang="en-US"/>
          </a:p>
        </p:txBody>
      </p:sp>
    </p:spTree>
    <p:extLst>
      <p:ext uri="{BB962C8B-B14F-4D97-AF65-F5344CB8AC3E}">
        <p14:creationId xmlns:p14="http://schemas.microsoft.com/office/powerpoint/2010/main" val="30891682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here’s where it enters</a:t>
            </a:r>
            <a:r>
              <a:rPr lang="en-US" baseline="0" dirty="0"/>
              <a:t> logistic regression. Let’s model the probability that the outcome is Y for a given x and beta like this. Why would we do this? It looks like a complicated function. Where did I get this? So here’s the trick. The thing on the left is a probability. So the thing on the right had better be a probability. And guess what we know it is. It’s just the logistic function. The logistic function only produces probabilities. So now this model makes sense. That’s why I want to model a probability like this.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58</a:t>
            </a:fld>
            <a:endParaRPr lang="en-US"/>
          </a:p>
        </p:txBody>
      </p:sp>
    </p:spTree>
    <p:extLst>
      <p:ext uri="{BB962C8B-B14F-4D97-AF65-F5344CB8AC3E}">
        <p14:creationId xmlns:p14="http://schemas.microsoft.com/office/powerpoint/2010/main" val="30891682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Matrix notation</a:t>
            </a:r>
          </a:p>
        </p:txBody>
      </p:sp>
      <p:sp>
        <p:nvSpPr>
          <p:cNvPr id="4" name="Slide Number Placeholder 3"/>
          <p:cNvSpPr>
            <a:spLocks noGrp="1"/>
          </p:cNvSpPr>
          <p:nvPr>
            <p:ph type="sldNum" sz="quarter" idx="10"/>
          </p:nvPr>
        </p:nvSpPr>
        <p:spPr/>
        <p:txBody>
          <a:bodyPr/>
          <a:lstStyle/>
          <a:p>
            <a:fld id="{4CFD207A-07DF-40AD-A916-9872E089CE7A}" type="slidenum">
              <a:rPr lang="en-US" smtClean="0"/>
              <a:pPr/>
              <a:t>59</a:t>
            </a:fld>
            <a:endParaRPr lang="en-US"/>
          </a:p>
        </p:txBody>
      </p:sp>
    </p:spTree>
    <p:extLst>
      <p:ext uri="{BB962C8B-B14F-4D97-AF65-F5344CB8AC3E}">
        <p14:creationId xmlns:p14="http://schemas.microsoft.com/office/powerpoint/2010/main" val="30891682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60</a:t>
            </a:fld>
            <a:endParaRPr lang="en-US"/>
          </a:p>
        </p:txBody>
      </p:sp>
    </p:spTree>
    <p:extLst>
      <p:ext uri="{BB962C8B-B14F-4D97-AF65-F5344CB8AC3E}">
        <p14:creationId xmlns:p14="http://schemas.microsoft.com/office/powerpoint/2010/main" val="30891682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going to need to calculate</a:t>
            </a:r>
            <a:r>
              <a:rPr lang="en-US" baseline="0" dirty="0"/>
              <a:t> the likelihood of all the data, which is the probability to observe the label </a:t>
            </a:r>
            <a:r>
              <a:rPr lang="en-US" baseline="0" dirty="0" err="1"/>
              <a:t>y_i</a:t>
            </a:r>
            <a:r>
              <a:rPr lang="en-US" baseline="0" dirty="0"/>
              <a:t> that I actually observed, given its x and the model beta. And I’m almost there already.</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61</a:t>
            </a:fld>
            <a:endParaRPr lang="en-US"/>
          </a:p>
        </p:txBody>
      </p:sp>
    </p:spTree>
    <p:extLst>
      <p:ext uri="{BB962C8B-B14F-4D97-AF65-F5344CB8AC3E}">
        <p14:creationId xmlns:p14="http://schemas.microsoft.com/office/powerpoint/2010/main" val="30891682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62</a:t>
            </a:fld>
            <a:endParaRPr lang="en-US"/>
          </a:p>
        </p:txBody>
      </p:sp>
    </p:spTree>
    <p:extLst>
      <p:ext uri="{BB962C8B-B14F-4D97-AF65-F5344CB8AC3E}">
        <p14:creationId xmlns:p14="http://schemas.microsoft.com/office/powerpoint/2010/main" val="308916826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63</a:t>
            </a:fld>
            <a:endParaRPr lang="en-US"/>
          </a:p>
        </p:txBody>
      </p:sp>
    </p:spTree>
    <p:extLst>
      <p:ext uri="{BB962C8B-B14F-4D97-AF65-F5344CB8AC3E}">
        <p14:creationId xmlns:p14="http://schemas.microsoft.com/office/powerpoint/2010/main" val="308916826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64</a:t>
            </a:fld>
            <a:endParaRPr lang="en-US"/>
          </a:p>
        </p:txBody>
      </p:sp>
    </p:spTree>
    <p:extLst>
      <p:ext uri="{BB962C8B-B14F-4D97-AF65-F5344CB8AC3E}">
        <p14:creationId xmlns:p14="http://schemas.microsoft.com/office/powerpoint/2010/main" val="308916826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65</a:t>
            </a:fld>
            <a:endParaRPr lang="en-US"/>
          </a:p>
        </p:txBody>
      </p:sp>
    </p:spTree>
    <p:extLst>
      <p:ext uri="{BB962C8B-B14F-4D97-AF65-F5344CB8AC3E}">
        <p14:creationId xmlns:p14="http://schemas.microsoft.com/office/powerpoint/2010/main" val="308916826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66</a:t>
            </a:fld>
            <a:endParaRPr lang="en-US"/>
          </a:p>
        </p:txBody>
      </p:sp>
    </p:spTree>
    <p:extLst>
      <p:ext uri="{BB962C8B-B14F-4D97-AF65-F5344CB8AC3E}">
        <p14:creationId xmlns:p14="http://schemas.microsoft.com/office/powerpoint/2010/main" val="3089168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label data is what happened in 2015 *read*.</a:t>
            </a:r>
          </a:p>
          <a:p>
            <a:r>
              <a:rPr lang="en-US" dirty="0"/>
              <a:t>Then</a:t>
            </a:r>
            <a:r>
              <a:rPr lang="en-US" baseline="0" dirty="0"/>
              <a:t> when we get feature data from 2015, we use our model to predict what will happen in 2016.</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a:t>
            </a:fld>
            <a:endParaRPr lang="en-US"/>
          </a:p>
        </p:txBody>
      </p:sp>
    </p:spTree>
    <p:extLst>
      <p:ext uri="{BB962C8B-B14F-4D97-AF65-F5344CB8AC3E}">
        <p14:creationId xmlns:p14="http://schemas.microsoft.com/office/powerpoint/2010/main" val="25880787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adding</a:t>
            </a:r>
            <a:r>
              <a:rPr lang="en-US" baseline="0" dirty="0"/>
              <a:t> a little space there.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67</a:t>
            </a:fld>
            <a:endParaRPr lang="en-US"/>
          </a:p>
        </p:txBody>
      </p:sp>
    </p:spTree>
    <p:extLst>
      <p:ext uri="{BB962C8B-B14F-4D97-AF65-F5344CB8AC3E}">
        <p14:creationId xmlns:p14="http://schemas.microsoft.com/office/powerpoint/2010/main" val="308916826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68</a:t>
            </a:fld>
            <a:endParaRPr lang="en-US"/>
          </a:p>
        </p:txBody>
      </p:sp>
    </p:spTree>
    <p:extLst>
      <p:ext uri="{BB962C8B-B14F-4D97-AF65-F5344CB8AC3E}">
        <p14:creationId xmlns:p14="http://schemas.microsoft.com/office/powerpoint/2010/main" val="308916826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equals</a:t>
            </a:r>
            <a:r>
              <a:rPr lang="en-US" baseline="0" dirty="0"/>
              <a:t> this which equals this which equals that. So I can summarize there and start with a fresh page.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69</a:t>
            </a:fld>
            <a:endParaRPr lang="en-US"/>
          </a:p>
        </p:txBody>
      </p:sp>
    </p:spTree>
    <p:extLst>
      <p:ext uri="{BB962C8B-B14F-4D97-AF65-F5344CB8AC3E}">
        <p14:creationId xmlns:p14="http://schemas.microsoft.com/office/powerpoint/2010/main" val="308916826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1/n is just a constant, so it doesn’t matter because it’s not involved in the optimization.</a:t>
            </a:r>
            <a:r>
              <a:rPr lang="en-US" baseline="0" dirty="0"/>
              <a:t> And then if you expand the matrix notation out, you get exactly the same thing. These two expressions are exactly the same. Cool. So I derived logistic regression a different way. So why do I care? Why do I need this other derivation when I have the first one? The answer is really neat. It’s because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74</a:t>
            </a:fld>
            <a:endParaRPr lang="en-US"/>
          </a:p>
        </p:txBody>
      </p:sp>
    </p:spTree>
    <p:extLst>
      <p:ext uri="{BB962C8B-B14F-4D97-AF65-F5344CB8AC3E}">
        <p14:creationId xmlns:p14="http://schemas.microsoft.com/office/powerpoint/2010/main" val="310976357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have this. Remember this? It’s the logistic function.</a:t>
            </a:r>
          </a:p>
        </p:txBody>
      </p:sp>
      <p:sp>
        <p:nvSpPr>
          <p:cNvPr id="4" name="Slide Number Placeholder 3"/>
          <p:cNvSpPr>
            <a:spLocks noGrp="1"/>
          </p:cNvSpPr>
          <p:nvPr>
            <p:ph type="sldNum" sz="quarter" idx="10"/>
          </p:nvPr>
        </p:nvSpPr>
        <p:spPr/>
        <p:txBody>
          <a:bodyPr/>
          <a:lstStyle/>
          <a:p>
            <a:fld id="{4CFD207A-07DF-40AD-A916-9872E089CE7A}" type="slidenum">
              <a:rPr lang="en-US" smtClean="0"/>
              <a:pPr/>
              <a:t>75</a:t>
            </a:fld>
            <a:endParaRPr lang="en-US"/>
          </a:p>
        </p:txBody>
      </p:sp>
    </p:spTree>
    <p:extLst>
      <p:ext uri="{BB962C8B-B14F-4D97-AF65-F5344CB8AC3E}">
        <p14:creationId xmlns:p14="http://schemas.microsoft.com/office/powerpoint/2010/main" val="310976357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now it provides a *probabilistic*</a:t>
            </a:r>
            <a:r>
              <a:rPr lang="en-US" baseline="0" dirty="0"/>
              <a:t> interpretation of the model. Whatever score the model gives the observation, now you get the probability that y=1 given x. You don’t just get a classification. Maybe I can show it geometrically another way.</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76</a:t>
            </a:fld>
            <a:endParaRPr lang="en-US"/>
          </a:p>
        </p:txBody>
      </p:sp>
    </p:spTree>
    <p:extLst>
      <p:ext uri="{BB962C8B-B14F-4D97-AF65-F5344CB8AC3E}">
        <p14:creationId xmlns:p14="http://schemas.microsoft.com/office/powerpoint/2010/main" val="310976357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now it provides a *probabilistic*</a:t>
            </a:r>
            <a:r>
              <a:rPr lang="en-US" baseline="0" dirty="0"/>
              <a:t> interpretation of the model. Whatever score the model gives the observation, now you get the probability that y=1 given x. You don’t just get a classification. Maybe I can show it geometrically </a:t>
            </a:r>
            <a:r>
              <a:rPr lang="en-US" baseline="0"/>
              <a:t>another way.</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77</a:t>
            </a:fld>
            <a:endParaRPr lang="en-US"/>
          </a:p>
        </p:txBody>
      </p:sp>
    </p:spTree>
    <p:extLst>
      <p:ext uri="{BB962C8B-B14F-4D97-AF65-F5344CB8AC3E}">
        <p14:creationId xmlns:p14="http://schemas.microsoft.com/office/powerpoint/2010/main" val="310976357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a:t>
            </a:r>
            <a:r>
              <a:rPr lang="en-US" baseline="0" dirty="0"/>
              <a:t> over here you get a high probability estimate, over here it’s low.</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78</a:t>
            </a:fld>
            <a:endParaRPr lang="en-US"/>
          </a:p>
        </p:txBody>
      </p:sp>
    </p:spTree>
    <p:extLst>
      <p:ext uri="{BB962C8B-B14F-4D97-AF65-F5344CB8AC3E}">
        <p14:creationId xmlns:p14="http://schemas.microsoft.com/office/powerpoint/2010/main" val="310976357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just a summary here.</a:t>
            </a:r>
          </a:p>
        </p:txBody>
      </p:sp>
      <p:sp>
        <p:nvSpPr>
          <p:cNvPr id="4" name="Slide Number Placeholder 3"/>
          <p:cNvSpPr>
            <a:spLocks noGrp="1"/>
          </p:cNvSpPr>
          <p:nvPr>
            <p:ph type="sldNum" sz="quarter" idx="10"/>
          </p:nvPr>
        </p:nvSpPr>
        <p:spPr/>
        <p:txBody>
          <a:bodyPr/>
          <a:lstStyle/>
          <a:p>
            <a:fld id="{4CFD207A-07DF-40AD-A916-9872E089CE7A}" type="slidenum">
              <a:rPr lang="en-US" smtClean="0"/>
              <a:pPr/>
              <a:t>79</a:t>
            </a:fld>
            <a:endParaRPr lang="en-US"/>
          </a:p>
        </p:txBody>
      </p:sp>
    </p:spTree>
    <p:extLst>
      <p:ext uri="{BB962C8B-B14F-4D97-AF65-F5344CB8AC3E}">
        <p14:creationId xmlns:p14="http://schemas.microsoft.com/office/powerpoint/2010/main" val="310976357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again this is just the basic</a:t>
            </a:r>
            <a:r>
              <a:rPr lang="en-US" baseline="0" dirty="0"/>
              <a:t> version in azure ML. This is all the programming, I just literally moved the modules there and put the connectors on them and clicked “run” and that was it.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80</a:t>
            </a:fld>
            <a:endParaRPr lang="en-US"/>
          </a:p>
        </p:txBody>
      </p:sp>
    </p:spTree>
    <p:extLst>
      <p:ext uri="{BB962C8B-B14F-4D97-AF65-F5344CB8AC3E}">
        <p14:creationId xmlns:p14="http://schemas.microsoft.com/office/powerpoint/2010/main" val="493175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again</a:t>
            </a:r>
            <a:r>
              <a:rPr lang="en-US" baseline="0" dirty="0"/>
              <a:t> say that each manhole is represented by 2 features… which allows us to plot these points in the plane.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a:t>
            </a:fld>
            <a:endParaRPr lang="en-US"/>
          </a:p>
        </p:txBody>
      </p:sp>
    </p:spTree>
    <p:extLst>
      <p:ext uri="{BB962C8B-B14F-4D97-AF65-F5344CB8AC3E}">
        <p14:creationId xmlns:p14="http://schemas.microsoft.com/office/powerpoint/2010/main" val="256811572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Constant C</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81</a:t>
            </a:fld>
            <a:endParaRPr lang="en-US"/>
          </a:p>
        </p:txBody>
      </p:sp>
    </p:spTree>
    <p:extLst>
      <p:ext uri="{BB962C8B-B14F-4D97-AF65-F5344CB8AC3E}">
        <p14:creationId xmlns:p14="http://schemas.microsoft.com/office/powerpoint/2010/main" val="170551260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Constant C</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82</a:t>
            </a:fld>
            <a:endParaRPr lang="en-US"/>
          </a:p>
        </p:txBody>
      </p:sp>
    </p:spTree>
    <p:extLst>
      <p:ext uri="{BB962C8B-B14F-4D97-AF65-F5344CB8AC3E}">
        <p14:creationId xmlns:p14="http://schemas.microsoft.com/office/powerpoint/2010/main" val="170551260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practice these two kinds of regularization have different meaning and</a:t>
            </a:r>
            <a:r>
              <a:rPr lang="en-US" baseline="0" dirty="0"/>
              <a:t> change the coefficients in different ways, but they are both helpful for purposes of generalization.</a:t>
            </a:r>
            <a:endParaRPr lang="en-US" dirty="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83</a:t>
            </a:fld>
            <a:endParaRPr lang="en-US"/>
          </a:p>
        </p:txBody>
      </p:sp>
    </p:spTree>
    <p:extLst>
      <p:ext uri="{BB962C8B-B14F-4D97-AF65-F5344CB8AC3E}">
        <p14:creationId xmlns:p14="http://schemas.microsoft.com/office/powerpoint/2010/main" val="170551260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84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Each observation is represented by a set of numbers (features).</a:t>
            </a:r>
            <a:endParaRPr lang="en-US" i="1" dirty="0"/>
          </a:p>
          <a:p>
            <a:r>
              <a:rPr lang="en-US" baseline="0" dirty="0"/>
              <a:t>and each observation is labeled.</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85</a:t>
            </a:fld>
            <a:endParaRPr lang="en-US"/>
          </a:p>
        </p:txBody>
      </p:sp>
    </p:spTree>
    <p:extLst>
      <p:ext uri="{BB962C8B-B14F-4D97-AF65-F5344CB8AC3E}">
        <p14:creationId xmlns:p14="http://schemas.microsoft.com/office/powerpoint/2010/main" val="383003469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Each observation is represented by a set of numbers (features).</a:t>
            </a:r>
            <a:endParaRPr lang="en-US" i="1"/>
          </a:p>
          <a:p>
            <a:r>
              <a:rPr lang="en-US" baseline="0"/>
              <a:t>and </a:t>
            </a:r>
            <a:r>
              <a:rPr lang="en-US" baseline="0" dirty="0"/>
              <a:t>each observation is labeled.</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86</a:t>
            </a:fld>
            <a:endParaRPr lang="en-US"/>
          </a:p>
        </p:txBody>
      </p:sp>
    </p:spTree>
    <p:extLst>
      <p:ext uri="{BB962C8B-B14F-4D97-AF65-F5344CB8AC3E}">
        <p14:creationId xmlns:p14="http://schemas.microsoft.com/office/powerpoint/2010/main" val="383003469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Then</a:t>
            </a:r>
            <a:r>
              <a:rPr lang="en-US" baseline="0" dirty="0"/>
              <a:t> the ML algorithm comes along and gives a number to each observation, which is sort of what it thinks is going on. The number says how far away from the decision boundary the observation is, and also the sign of f is the predicted label. So we’ll put those in another column.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87</a:t>
            </a:fld>
            <a:endParaRPr lang="en-US"/>
          </a:p>
        </p:txBody>
      </p:sp>
    </p:spTree>
    <p:extLst>
      <p:ext uri="{BB962C8B-B14F-4D97-AF65-F5344CB8AC3E}">
        <p14:creationId xmlns:p14="http://schemas.microsoft.com/office/powerpoint/2010/main" val="383003469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err="1"/>
              <a:t>Yhat</a:t>
            </a:r>
            <a:r>
              <a:rPr lang="en-US" baseline="0" dirty="0"/>
              <a:t> is sign of f(x). Just tells you which side of the decision boundary the point is on. If the classifier is right, then </a:t>
            </a:r>
            <a:r>
              <a:rPr lang="en-US" baseline="0" dirty="0" err="1"/>
              <a:t>yhat</a:t>
            </a:r>
            <a:r>
              <a:rPr lang="en-US" baseline="0" dirty="0"/>
              <a:t> agrees with y.</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88</a:t>
            </a:fld>
            <a:endParaRPr lang="en-US"/>
          </a:p>
        </p:txBody>
      </p:sp>
    </p:spTree>
    <p:extLst>
      <p:ext uri="{BB962C8B-B14F-4D97-AF65-F5344CB8AC3E}">
        <p14:creationId xmlns:p14="http://schemas.microsoft.com/office/powerpoint/2010/main" val="383003469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 let’s just look at these two columns</a:t>
            </a:r>
            <a:r>
              <a:rPr lang="en-US" baseline="0" dirty="0"/>
              <a:t> for a few minutes. If the classifiers is really good, the predicted labels often agree with the true labels.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89</a:t>
            </a:fld>
            <a:endParaRPr lang="en-US"/>
          </a:p>
        </p:txBody>
      </p:sp>
    </p:spTree>
    <p:extLst>
      <p:ext uri="{BB962C8B-B14F-4D97-AF65-F5344CB8AC3E}">
        <p14:creationId xmlns:p14="http://schemas.microsoft.com/office/powerpoint/2010/main" val="383003469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Let’s give a few more examples, just for fun.</a:t>
            </a:r>
          </a:p>
        </p:txBody>
      </p:sp>
      <p:sp>
        <p:nvSpPr>
          <p:cNvPr id="4" name="Slide Number Placeholder 3"/>
          <p:cNvSpPr>
            <a:spLocks noGrp="1"/>
          </p:cNvSpPr>
          <p:nvPr>
            <p:ph type="sldNum" sz="quarter" idx="10"/>
          </p:nvPr>
        </p:nvSpPr>
        <p:spPr/>
        <p:txBody>
          <a:bodyPr/>
          <a:lstStyle/>
          <a:p>
            <a:fld id="{4CFD207A-07DF-40AD-A916-9872E089CE7A}" type="slidenum">
              <a:rPr lang="en-US" smtClean="0"/>
              <a:pPr/>
              <a:t>90</a:t>
            </a:fld>
            <a:endParaRPr lang="en-US"/>
          </a:p>
        </p:txBody>
      </p:sp>
    </p:spTree>
    <p:extLst>
      <p:ext uri="{BB962C8B-B14F-4D97-AF65-F5344CB8AC3E}">
        <p14:creationId xmlns:p14="http://schemas.microsoft.com/office/powerpoint/2010/main" val="3830034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9</a:t>
            </a:fld>
            <a:endParaRPr lang="en-US"/>
          </a:p>
        </p:txBody>
      </p:sp>
    </p:spTree>
    <p:extLst>
      <p:ext uri="{BB962C8B-B14F-4D97-AF65-F5344CB8AC3E}">
        <p14:creationId xmlns:p14="http://schemas.microsoft.com/office/powerpoint/2010/main" val="145178953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91</a:t>
            </a:fld>
            <a:endParaRPr lang="en-US"/>
          </a:p>
        </p:txBody>
      </p:sp>
    </p:spTree>
    <p:extLst>
      <p:ext uri="{BB962C8B-B14F-4D97-AF65-F5344CB8AC3E}">
        <p14:creationId xmlns:p14="http://schemas.microsoft.com/office/powerpoint/2010/main" val="383003469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92</a:t>
            </a:fld>
            <a:endParaRPr lang="en-US"/>
          </a:p>
        </p:txBody>
      </p:sp>
    </p:spTree>
    <p:extLst>
      <p:ext uri="{BB962C8B-B14F-4D97-AF65-F5344CB8AC3E}">
        <p14:creationId xmlns:p14="http://schemas.microsoft.com/office/powerpoint/2010/main" val="383003469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think it’s positive but it’s actually</a:t>
            </a:r>
            <a:r>
              <a:rPr lang="en-US" baseline="0" dirty="0"/>
              <a:t> not.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93</a:t>
            </a:fld>
            <a:endParaRPr lang="en-US"/>
          </a:p>
        </p:txBody>
      </p:sp>
    </p:spTree>
    <p:extLst>
      <p:ext uri="{BB962C8B-B14F-4D97-AF65-F5344CB8AC3E}">
        <p14:creationId xmlns:p14="http://schemas.microsoft.com/office/powerpoint/2010/main" val="383003469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think it’s negative</a:t>
            </a:r>
            <a:r>
              <a:rPr lang="en-US" baseline="0" dirty="0"/>
              <a:t> but it’s actually not.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And then below it is another true negative and below that is another false negative, and so 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94</a:t>
            </a:fld>
            <a:endParaRPr lang="en-US"/>
          </a:p>
        </p:txBody>
      </p:sp>
    </p:spTree>
    <p:extLst>
      <p:ext uri="{BB962C8B-B14F-4D97-AF65-F5344CB8AC3E}">
        <p14:creationId xmlns:p14="http://schemas.microsoft.com/office/powerpoint/2010/main" val="383003469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a:t>
            </a:r>
            <a:r>
              <a:rPr lang="en-US" baseline="0" dirty="0"/>
              <a:t> errors come in these two flavors. Now how can we judge the quality of a classifier?</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95</a:t>
            </a:fld>
            <a:endParaRPr lang="en-US"/>
          </a:p>
        </p:txBody>
      </p:sp>
    </p:spTree>
    <p:extLst>
      <p:ext uri="{BB962C8B-B14F-4D97-AF65-F5344CB8AC3E}">
        <p14:creationId xmlns:p14="http://schemas.microsoft.com/office/powerpoint/2010/main" val="383003469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a:t>
            </a:r>
            <a:r>
              <a:rPr lang="en-US" baseline="0" dirty="0"/>
              <a:t> called the classification error. Also called the misclassification rate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98</a:t>
            </a:fld>
            <a:endParaRPr lang="en-US"/>
          </a:p>
        </p:txBody>
      </p:sp>
    </p:spTree>
    <p:extLst>
      <p:ext uri="{BB962C8B-B14F-4D97-AF65-F5344CB8AC3E}">
        <p14:creationId xmlns:p14="http://schemas.microsoft.com/office/powerpoint/2010/main" val="269426937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this is just 1</a:t>
            </a:r>
            <a:r>
              <a:rPr lang="en-US" baseline="0" dirty="0"/>
              <a:t> minus </a:t>
            </a:r>
            <a:r>
              <a:rPr lang="en-US" dirty="0"/>
              <a:t>accuracy. So sometimes people say they are using accuracy</a:t>
            </a:r>
            <a:r>
              <a:rPr lang="en-US" baseline="0" dirty="0"/>
              <a:t> and they mean the misclassification error. It’s the same calculation.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99</a:t>
            </a:fld>
            <a:endParaRPr lang="en-US"/>
          </a:p>
        </p:txBody>
      </p:sp>
    </p:spTree>
    <p:extLst>
      <p:ext uri="{BB962C8B-B14F-4D97-AF65-F5344CB8AC3E}">
        <p14:creationId xmlns:p14="http://schemas.microsoft.com/office/powerpoint/2010/main" val="384052650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100</a:t>
            </a:fld>
            <a:endParaRPr lang="en-US"/>
          </a:p>
        </p:txBody>
      </p:sp>
    </p:spTree>
    <p:extLst>
      <p:ext uri="{BB962C8B-B14F-4D97-AF65-F5344CB8AC3E}">
        <p14:creationId xmlns:p14="http://schemas.microsoft.com/office/powerpoint/2010/main" val="384052650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this is just 1</a:t>
            </a:r>
            <a:r>
              <a:rPr lang="en-US" baseline="0" dirty="0"/>
              <a:t> minus </a:t>
            </a:r>
            <a:r>
              <a:rPr lang="en-US" dirty="0"/>
              <a:t>accuracy. So sometimes people say they are using accuracy</a:t>
            </a:r>
            <a:r>
              <a:rPr lang="en-US" baseline="0" dirty="0"/>
              <a:t> and they mean the misclassification error. It’s the same calculation.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101</a:t>
            </a:fld>
            <a:endParaRPr lang="en-US"/>
          </a:p>
        </p:txBody>
      </p:sp>
    </p:spTree>
    <p:extLst>
      <p:ext uri="{BB962C8B-B14F-4D97-AF65-F5344CB8AC3E}">
        <p14:creationId xmlns:p14="http://schemas.microsoft.com/office/powerpoint/2010/main" val="384052650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this is just 1</a:t>
            </a:r>
            <a:r>
              <a:rPr lang="en-US" baseline="0" dirty="0"/>
              <a:t> minus </a:t>
            </a:r>
            <a:r>
              <a:rPr lang="en-US" dirty="0"/>
              <a:t>accuracy. So sometimes people say they are using accuracy</a:t>
            </a:r>
            <a:r>
              <a:rPr lang="en-US" baseline="0" dirty="0"/>
              <a:t> and they mean the misclassification error. It’s the same calculation.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102</a:t>
            </a:fld>
            <a:endParaRPr lang="en-US"/>
          </a:p>
        </p:txBody>
      </p:sp>
    </p:spTree>
    <p:extLst>
      <p:ext uri="{BB962C8B-B14F-4D97-AF65-F5344CB8AC3E}">
        <p14:creationId xmlns:p14="http://schemas.microsoft.com/office/powerpoint/2010/main" val="3840526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create a function that is positive for manholes that did or will explode, and negative</a:t>
            </a:r>
            <a:r>
              <a:rPr lang="en-US" baseline="0" dirty="0"/>
              <a:t> for manholes that didn’t or won’t explode. And the decision boundary is where f(x)=0.</a:t>
            </a:r>
            <a:r>
              <a:rPr lang="en-US" dirty="0"/>
              <a:t> </a:t>
            </a:r>
          </a:p>
        </p:txBody>
      </p:sp>
      <p:sp>
        <p:nvSpPr>
          <p:cNvPr id="4" name="Slide Number Placeholder 3"/>
          <p:cNvSpPr>
            <a:spLocks noGrp="1"/>
          </p:cNvSpPr>
          <p:nvPr>
            <p:ph type="sldNum" sz="quarter" idx="10"/>
          </p:nvPr>
        </p:nvSpPr>
        <p:spPr/>
        <p:txBody>
          <a:bodyPr/>
          <a:lstStyle/>
          <a:p>
            <a:fld id="{4CFD207A-07DF-40AD-A916-9872E089CE7A}" type="slidenum">
              <a:rPr lang="en-US" smtClean="0"/>
              <a:pPr/>
              <a:t>10</a:t>
            </a:fld>
            <a:endParaRPr lang="en-US"/>
          </a:p>
        </p:txBody>
      </p:sp>
    </p:spTree>
    <p:extLst>
      <p:ext uri="{BB962C8B-B14F-4D97-AF65-F5344CB8AC3E}">
        <p14:creationId xmlns:p14="http://schemas.microsoft.com/office/powerpoint/2010/main" val="131462449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this is just 1</a:t>
            </a:r>
            <a:r>
              <a:rPr lang="en-US" baseline="0" dirty="0"/>
              <a:t> minus </a:t>
            </a:r>
            <a:r>
              <a:rPr lang="en-US" dirty="0"/>
              <a:t>accuracy. So sometimes people say they are using accuracy</a:t>
            </a:r>
            <a:r>
              <a:rPr lang="en-US" baseline="0" dirty="0"/>
              <a:t> and they mean the misclassification error. It’s the same calculation.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103</a:t>
            </a:fld>
            <a:endParaRPr lang="en-US"/>
          </a:p>
        </p:txBody>
      </p:sp>
    </p:spTree>
    <p:extLst>
      <p:ext uri="{BB962C8B-B14F-4D97-AF65-F5344CB8AC3E}">
        <p14:creationId xmlns:p14="http://schemas.microsoft.com/office/powerpoint/2010/main" val="384052650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amazing how</a:t>
            </a:r>
            <a:r>
              <a:rPr lang="en-US" baseline="0" dirty="0"/>
              <a:t> many different ways people commonly measure things, out of only 4 numbers. Once you have that confusion matrix, you can compute any of them that you like.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104</a:t>
            </a:fld>
            <a:endParaRPr lang="en-US"/>
          </a:p>
        </p:txBody>
      </p:sp>
    </p:spTree>
    <p:extLst>
      <p:ext uri="{BB962C8B-B14F-4D97-AF65-F5344CB8AC3E}">
        <p14:creationId xmlns:p14="http://schemas.microsoft.com/office/powerpoint/2010/main" val="384052650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Machine</a:t>
            </a:r>
            <a:r>
              <a:rPr lang="en-US" baseline="0" dirty="0"/>
              <a:t> </a:t>
            </a:r>
            <a:r>
              <a:rPr lang="en-US" dirty="0"/>
              <a:t>Learners use accuracy just because</a:t>
            </a:r>
            <a:r>
              <a:rPr lang="en-US" baseline="0" dirty="0"/>
              <a:t> it’s one number that you can directly compare across algorithms. You need a single measure of quality to compare algorithms. Once you have 2 measures of quality you can’t directly make a comparison, because what if one algorithm is better according to one quality measure but not to another one? Then you can’t compare them. But this only works when errors for the positive class count equally to errors for the negative class. This doesn’t work when the data are imbalanced, but anyway, that’s what they do.</a:t>
            </a:r>
            <a:endParaRPr lang="en-US" dirty="0"/>
          </a:p>
          <a:p>
            <a:r>
              <a:rPr lang="en-US" dirty="0"/>
              <a:t>Doctors want to know how many of the positive</a:t>
            </a:r>
            <a:r>
              <a:rPr lang="en-US" baseline="0" dirty="0"/>
              <a:t>s they got right *and* how many of the negatives they got right. That makes sense. They want to look at both of them.</a:t>
            </a:r>
          </a:p>
          <a:p>
            <a:r>
              <a:rPr lang="en-US" baseline="0" dirty="0"/>
              <a:t>If you’re in info retrieval, then precision and recall make sense. Let’s say you are judging the quality of a search engine, say Bing for instance. You might care about the precision. Of the web pages the engine returned, how many really were relevant? That’s precision. And recall is the fraction of relevant webpages that the search engine returned. And then they use F1score so it’s a single measure and they can compare the quality of different search engines in an easy way.</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106</a:t>
            </a:fld>
            <a:endParaRPr lang="en-US"/>
          </a:p>
        </p:txBody>
      </p:sp>
    </p:spTree>
    <p:extLst>
      <p:ext uri="{BB962C8B-B14F-4D97-AF65-F5344CB8AC3E}">
        <p14:creationId xmlns:p14="http://schemas.microsoft.com/office/powerpoint/2010/main" val="95451371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Machine</a:t>
            </a:r>
            <a:r>
              <a:rPr lang="en-US" baseline="0" dirty="0"/>
              <a:t> </a:t>
            </a:r>
            <a:r>
              <a:rPr lang="en-US" dirty="0"/>
              <a:t>Learners use accuracy just because</a:t>
            </a:r>
            <a:r>
              <a:rPr lang="en-US" baseline="0" dirty="0"/>
              <a:t> it’s one number that you can directly compare across algorithms. You need a single measure of quality to compare algorithms. Once you have 2 measures of quality you can’t directly make a comparison, because what if one algorithm is better according to one quality measure but not to another one? Then you can’t compare them. But this only works when errors for the positive class count equally to errors for the negative class. This doesn’t work when the data are imbalanced, but anyway, that’s what they do.</a:t>
            </a:r>
            <a:endParaRPr lang="en-US" dirty="0"/>
          </a:p>
          <a:p>
            <a:r>
              <a:rPr lang="en-US" dirty="0"/>
              <a:t>Doctors want to know how many of the positive</a:t>
            </a:r>
            <a:r>
              <a:rPr lang="en-US" baseline="0" dirty="0"/>
              <a:t>s they got right *and* how many of the negatives they got right. That makes sense. They want to look at both of them.</a:t>
            </a:r>
          </a:p>
          <a:p>
            <a:r>
              <a:rPr lang="en-US" baseline="0" dirty="0"/>
              <a:t>If you’re in info retrieval, then precision and recall make sense. Let’s say you are judging the quality of a search engine, say Bing for instance. You might care about the precision. Of the web pages the engine returned, how many really were relevant? That’s precision. And recall is the fraction of relevant webpages that the search engine returned. And then they use F1score so it’s a single measure and they can compare the quality of different search engines in an </a:t>
            </a:r>
            <a:r>
              <a:rPr lang="en-US" baseline="0"/>
              <a:t>easy way.</a:t>
            </a:r>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107</a:t>
            </a:fld>
            <a:endParaRPr lang="en-US"/>
          </a:p>
        </p:txBody>
      </p:sp>
    </p:spTree>
    <p:extLst>
      <p:ext uri="{BB962C8B-B14F-4D97-AF65-F5344CB8AC3E}">
        <p14:creationId xmlns:p14="http://schemas.microsoft.com/office/powerpoint/2010/main" val="95451371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Machine</a:t>
            </a:r>
            <a:r>
              <a:rPr lang="en-US" baseline="0" dirty="0"/>
              <a:t> </a:t>
            </a:r>
            <a:r>
              <a:rPr lang="en-US" dirty="0"/>
              <a:t>Learners use accuracy just because</a:t>
            </a:r>
            <a:r>
              <a:rPr lang="en-US" baseline="0" dirty="0"/>
              <a:t> it’s one number that you can directly compare across algorithms. You need a single measure of quality to compare algorithms. Once you have 2 measures of quality you can’t directly make a comparison, because what if one algorithm is better according to one quality measure but not to another one? Then you can’t compare them. But this only works when errors for the positive class count equally to errors for the negative class. This doesn’t work when the data are imbalanced, but anyway, that’s what they do.</a:t>
            </a:r>
            <a:endParaRPr lang="en-US" dirty="0"/>
          </a:p>
          <a:p>
            <a:r>
              <a:rPr lang="en-US" dirty="0"/>
              <a:t>Doctors want to know how many of the positive</a:t>
            </a:r>
            <a:r>
              <a:rPr lang="en-US" baseline="0" dirty="0"/>
              <a:t>s they got right *and* how many of the negatives they got right. That makes sense. They want to look at both of them.</a:t>
            </a:r>
          </a:p>
          <a:p>
            <a:r>
              <a:rPr lang="en-US" baseline="0" dirty="0"/>
              <a:t>If you’re in info retrieval, then precision and recall make sense. Let’s say you are judging the quality of a search engine, say Bing for instance. You might care about the precision. Again precision is: Of the web pages the engine returned, how many really were relevant? That’s precision. And recall is the fraction of relevant webpages that the search engine returned. And then they use F1score so it’s a single measure and they can compare the quality of different search engines in an easy way.</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108</a:t>
            </a:fld>
            <a:endParaRPr lang="en-US"/>
          </a:p>
        </p:txBody>
      </p:sp>
    </p:spTree>
    <p:extLst>
      <p:ext uri="{BB962C8B-B14F-4D97-AF65-F5344CB8AC3E}">
        <p14:creationId xmlns:p14="http://schemas.microsoft.com/office/powerpoint/2010/main" val="95451371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109</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TPR</a:t>
            </a:r>
            <a:r>
              <a:rPr lang="en-US" baseline="0" dirty="0"/>
              <a:t> is the number of actual positives classified as positives, which is 7, divided by the total number of points classified as  positives, which is 10.</a:t>
            </a:r>
          </a:p>
          <a:p>
            <a:r>
              <a:rPr lang="en-US" baseline="0" dirty="0"/>
              <a:t>FPR is the number of actual negatives classified as positive. So 3 actual negatives classified as positive, and then 10 points classified as positive. But what if I chose the decision boundary a bit differently. What if I had chosen f=3 to be the boundary. Then the boundary might be over here.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111</a:t>
            </a:fld>
            <a:endParaRPr lang="en-US"/>
          </a:p>
        </p:txBody>
      </p:sp>
    </p:spTree>
    <p:extLst>
      <p:ext uri="{BB962C8B-B14F-4D97-AF65-F5344CB8AC3E}">
        <p14:creationId xmlns:p14="http://schemas.microsoft.com/office/powerpoint/2010/main" val="110944524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a:t>
            </a:r>
            <a:r>
              <a:rPr lang="en-US" baseline="0" dirty="0"/>
              <a:t> what happened.</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112</a:t>
            </a:fld>
            <a:endParaRPr lang="en-US"/>
          </a:p>
        </p:txBody>
      </p:sp>
    </p:spTree>
    <p:extLst>
      <p:ext uri="{BB962C8B-B14F-4D97-AF65-F5344CB8AC3E}">
        <p14:creationId xmlns:p14="http://schemas.microsoft.com/office/powerpoint/2010/main" val="110944524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a:t>
            </a:r>
            <a:r>
              <a:rPr lang="en-US" baseline="0" dirty="0"/>
              <a:t> what happened.</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113</a:t>
            </a:fld>
            <a:endParaRPr lang="en-US"/>
          </a:p>
        </p:txBody>
      </p:sp>
    </p:spTree>
    <p:extLst>
      <p:ext uri="{BB962C8B-B14F-4D97-AF65-F5344CB8AC3E}">
        <p14:creationId xmlns:p14="http://schemas.microsoft.com/office/powerpoint/2010/main" val="110944524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what if you sweep this thing down from top to bottom</a:t>
            </a:r>
          </a:p>
        </p:txBody>
      </p:sp>
      <p:sp>
        <p:nvSpPr>
          <p:cNvPr id="4" name="Slide Number Placeholder 3"/>
          <p:cNvSpPr>
            <a:spLocks noGrp="1"/>
          </p:cNvSpPr>
          <p:nvPr>
            <p:ph type="sldNum" sz="quarter" idx="10"/>
          </p:nvPr>
        </p:nvSpPr>
        <p:spPr/>
        <p:txBody>
          <a:bodyPr/>
          <a:lstStyle/>
          <a:p>
            <a:fld id="{4CFD207A-07DF-40AD-A916-9872E089CE7A}" type="slidenum">
              <a:rPr lang="en-US" smtClean="0"/>
              <a:pPr/>
              <a:t>114</a:t>
            </a:fld>
            <a:endParaRPr lang="en-US"/>
          </a:p>
        </p:txBody>
      </p:sp>
    </p:spTree>
    <p:extLst>
      <p:ext uri="{BB962C8B-B14F-4D97-AF65-F5344CB8AC3E}">
        <p14:creationId xmlns:p14="http://schemas.microsoft.com/office/powerpoint/2010/main" val="11094452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89134869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4.xml"/><Relationship Id="rId1" Type="http://schemas.openxmlformats.org/officeDocument/2006/relationships/vmlDrawing" Target="../drawings/vmlDrawing58.vml"/><Relationship Id="rId5" Type="http://schemas.openxmlformats.org/officeDocument/2006/relationships/image" Target="../media/image80.emf"/><Relationship Id="rId4" Type="http://schemas.openxmlformats.org/officeDocument/2006/relationships/oleObject" Target="../embeddings/oleObject187.bin"/></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4.xml"/><Relationship Id="rId1" Type="http://schemas.openxmlformats.org/officeDocument/2006/relationships/vmlDrawing" Target="../drawings/vmlDrawing59.vml"/><Relationship Id="rId5" Type="http://schemas.openxmlformats.org/officeDocument/2006/relationships/image" Target="../media/image81.emf"/><Relationship Id="rId4" Type="http://schemas.openxmlformats.org/officeDocument/2006/relationships/oleObject" Target="../embeddings/oleObject188.bin"/></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4.xml"/><Relationship Id="rId1" Type="http://schemas.openxmlformats.org/officeDocument/2006/relationships/vmlDrawing" Target="../drawings/vmlDrawing60.vml"/><Relationship Id="rId5" Type="http://schemas.openxmlformats.org/officeDocument/2006/relationships/image" Target="../media/image82.emf"/><Relationship Id="rId4" Type="http://schemas.openxmlformats.org/officeDocument/2006/relationships/oleObject" Target="../embeddings/oleObject189.bin"/></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4.xml"/><Relationship Id="rId1" Type="http://schemas.openxmlformats.org/officeDocument/2006/relationships/vmlDrawing" Target="../drawings/vmlDrawing61.vml"/><Relationship Id="rId5" Type="http://schemas.openxmlformats.org/officeDocument/2006/relationships/image" Target="../media/image83.emf"/><Relationship Id="rId4" Type="http://schemas.openxmlformats.org/officeDocument/2006/relationships/oleObject" Target="../embeddings/oleObject190.bin"/></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4.xml"/><Relationship Id="rId1" Type="http://schemas.openxmlformats.org/officeDocument/2006/relationships/vmlDrawing" Target="../drawings/vmlDrawing62.vml"/><Relationship Id="rId5" Type="http://schemas.openxmlformats.org/officeDocument/2006/relationships/image" Target="../media/image84.emf"/><Relationship Id="rId4" Type="http://schemas.openxmlformats.org/officeDocument/2006/relationships/oleObject" Target="../embeddings/oleObject191.bin"/></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192.bin"/><Relationship Id="rId2" Type="http://schemas.openxmlformats.org/officeDocument/2006/relationships/slideLayout" Target="../slideLayouts/slideLayout4.xml"/><Relationship Id="rId1" Type="http://schemas.openxmlformats.org/officeDocument/2006/relationships/vmlDrawing" Target="../drawings/vmlDrawing63.vml"/><Relationship Id="rId6" Type="http://schemas.openxmlformats.org/officeDocument/2006/relationships/image" Target="../media/image86.emf"/><Relationship Id="rId5" Type="http://schemas.openxmlformats.org/officeDocument/2006/relationships/oleObject" Target="../embeddings/oleObject193.bin"/><Relationship Id="rId4" Type="http://schemas.openxmlformats.org/officeDocument/2006/relationships/image" Target="../media/image85.emf"/></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4.xml"/><Relationship Id="rId1" Type="http://schemas.openxmlformats.org/officeDocument/2006/relationships/vmlDrawing" Target="../drawings/vmlDrawing64.vml"/><Relationship Id="rId5" Type="http://schemas.openxmlformats.org/officeDocument/2006/relationships/image" Target="../media/image87.emf"/><Relationship Id="rId4" Type="http://schemas.openxmlformats.org/officeDocument/2006/relationships/oleObject" Target="../embeddings/oleObject194.bin"/></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4.xml"/><Relationship Id="rId1" Type="http://schemas.openxmlformats.org/officeDocument/2006/relationships/vmlDrawing" Target="../drawings/vmlDrawing65.vml"/><Relationship Id="rId5" Type="http://schemas.openxmlformats.org/officeDocument/2006/relationships/image" Target="../media/image88.emf"/><Relationship Id="rId4" Type="http://schemas.openxmlformats.org/officeDocument/2006/relationships/oleObject" Target="../embeddings/oleObject195.bin"/></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4.xml"/><Relationship Id="rId1" Type="http://schemas.openxmlformats.org/officeDocument/2006/relationships/vmlDrawing" Target="../drawings/vmlDrawing66.vml"/><Relationship Id="rId5" Type="http://schemas.openxmlformats.org/officeDocument/2006/relationships/image" Target="../media/image89.emf"/><Relationship Id="rId4" Type="http://schemas.openxmlformats.org/officeDocument/2006/relationships/oleObject" Target="../embeddings/oleObject196.bin"/></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4.xml"/><Relationship Id="rId1" Type="http://schemas.openxmlformats.org/officeDocument/2006/relationships/vmlDrawing" Target="../drawings/vmlDrawing67.vml"/><Relationship Id="rId5" Type="http://schemas.openxmlformats.org/officeDocument/2006/relationships/image" Target="../media/image90.emf"/><Relationship Id="rId4" Type="http://schemas.openxmlformats.org/officeDocument/2006/relationships/oleObject" Target="../embeddings/oleObject197.bin"/></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9.emf"/><Relationship Id="rId3" Type="http://schemas.openxmlformats.org/officeDocument/2006/relationships/notesSlide" Target="../notesSlides/notesSlide14.xml"/><Relationship Id="rId7" Type="http://schemas.openxmlformats.org/officeDocument/2006/relationships/image" Target="../media/image6.emf"/><Relationship Id="rId12"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8.emf"/><Relationship Id="rId5" Type="http://schemas.openxmlformats.org/officeDocument/2006/relationships/image" Target="../media/image5.e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7.emf"/></Relationships>
</file>

<file path=ppt/slides/_rels/slide16.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notesSlide" Target="../notesSlides/notesSlide15.xml"/><Relationship Id="rId7"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8.emf"/><Relationship Id="rId5" Type="http://schemas.openxmlformats.org/officeDocument/2006/relationships/oleObject" Target="../embeddings/oleObject7.bin"/><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oleObject" Target="../embeddings/oleObject13.bin"/><Relationship Id="rId3" Type="http://schemas.openxmlformats.org/officeDocument/2006/relationships/notesSlide" Target="../notesSlides/notesSlide16.xml"/><Relationship Id="rId7" Type="http://schemas.openxmlformats.org/officeDocument/2006/relationships/oleObject" Target="../embeddings/oleObject10.bin"/><Relationship Id="rId12" Type="http://schemas.openxmlformats.org/officeDocument/2006/relationships/image" Target="../media/image13.e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8.e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2.emf"/><Relationship Id="rId4" Type="http://schemas.openxmlformats.org/officeDocument/2006/relationships/image" Target="../media/image11.png"/><Relationship Id="rId9" Type="http://schemas.openxmlformats.org/officeDocument/2006/relationships/oleObject" Target="../embeddings/oleObject11.bin"/><Relationship Id="rId14" Type="http://schemas.openxmlformats.org/officeDocument/2006/relationships/image" Target="../media/image14.emf"/></Relationships>
</file>

<file path=ppt/slides/_rels/slide18.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notesSlide" Target="../notesSlides/notesSlide17.xml"/><Relationship Id="rId7" Type="http://schemas.openxmlformats.org/officeDocument/2006/relationships/oleObject" Target="../embeddings/oleObject15.bin"/><Relationship Id="rId12" Type="http://schemas.openxmlformats.org/officeDocument/2006/relationships/image" Target="../media/image12.emf"/><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8.e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15.emf"/><Relationship Id="rId4" Type="http://schemas.openxmlformats.org/officeDocument/2006/relationships/image" Target="../media/image11.png"/><Relationship Id="rId9" Type="http://schemas.openxmlformats.org/officeDocument/2006/relationships/oleObject" Target="../embeddings/oleObject16.bin"/></Relationships>
</file>

<file path=ppt/slides/_rels/slide19.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notesSlide" Target="../notesSlides/notesSlide18.xml"/><Relationship Id="rId7" Type="http://schemas.openxmlformats.org/officeDocument/2006/relationships/oleObject" Target="../embeddings/oleObject19.bin"/><Relationship Id="rId12" Type="http://schemas.openxmlformats.org/officeDocument/2006/relationships/image" Target="../media/image15.emf"/><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8.e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12.emf"/><Relationship Id="rId4" Type="http://schemas.openxmlformats.org/officeDocument/2006/relationships/image" Target="../media/image11.png"/><Relationship Id="rId9" Type="http://schemas.openxmlformats.org/officeDocument/2006/relationships/oleObject" Target="../embeddings/oleObject20.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oleObject" Target="../embeddings/oleObject26.bin"/><Relationship Id="rId3" Type="http://schemas.openxmlformats.org/officeDocument/2006/relationships/notesSlide" Target="../notesSlides/notesSlide19.xml"/><Relationship Id="rId7" Type="http://schemas.openxmlformats.org/officeDocument/2006/relationships/oleObject" Target="../embeddings/oleObject23.bin"/><Relationship Id="rId12" Type="http://schemas.openxmlformats.org/officeDocument/2006/relationships/image" Target="../media/image16.emf"/><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8.e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12.emf"/><Relationship Id="rId4" Type="http://schemas.openxmlformats.org/officeDocument/2006/relationships/image" Target="../media/image11.png"/><Relationship Id="rId9" Type="http://schemas.openxmlformats.org/officeDocument/2006/relationships/oleObject" Target="../embeddings/oleObject24.bin"/><Relationship Id="rId14" Type="http://schemas.openxmlformats.org/officeDocument/2006/relationships/image" Target="../media/image15.emf"/></Relationships>
</file>

<file path=ppt/slides/_rels/slide21.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notesSlide" Target="../notesSlides/notesSlide20.xml"/><Relationship Id="rId7" Type="http://schemas.openxmlformats.org/officeDocument/2006/relationships/oleObject" Target="../embeddings/oleObject28.bin"/><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17.emf"/><Relationship Id="rId5" Type="http://schemas.openxmlformats.org/officeDocument/2006/relationships/oleObject" Target="../embeddings/oleObject27.bin"/><Relationship Id="rId10" Type="http://schemas.openxmlformats.org/officeDocument/2006/relationships/image" Target="../media/image15.emf"/><Relationship Id="rId4" Type="http://schemas.openxmlformats.org/officeDocument/2006/relationships/image" Target="../media/image19.jpg"/><Relationship Id="rId9" Type="http://schemas.openxmlformats.org/officeDocument/2006/relationships/oleObject" Target="../embeddings/oleObject29.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image" Target="../media/image18.emf"/><Relationship Id="rId5" Type="http://schemas.openxmlformats.org/officeDocument/2006/relationships/oleObject" Target="../embeddings/oleObject30.bin"/><Relationship Id="rId4" Type="http://schemas.openxmlformats.org/officeDocument/2006/relationships/image" Target="../media/image19.jpg"/></Relationships>
</file>

<file path=ppt/slides/_rels/slide23.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notesSlide" Target="../notesSlides/notesSlide22.xml"/><Relationship Id="rId7" Type="http://schemas.openxmlformats.org/officeDocument/2006/relationships/oleObject" Target="../embeddings/oleObject32.bin"/><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image" Target="../media/image17.emf"/><Relationship Id="rId5" Type="http://schemas.openxmlformats.org/officeDocument/2006/relationships/oleObject" Target="../embeddings/oleObject31.bin"/><Relationship Id="rId10" Type="http://schemas.openxmlformats.org/officeDocument/2006/relationships/image" Target="../media/image15.emf"/><Relationship Id="rId4" Type="http://schemas.openxmlformats.org/officeDocument/2006/relationships/image" Target="../media/image19.jpg"/><Relationship Id="rId9" Type="http://schemas.openxmlformats.org/officeDocument/2006/relationships/oleObject" Target="../embeddings/oleObject33.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image" Target="../media/image19.jpg"/><Relationship Id="rId7" Type="http://schemas.openxmlformats.org/officeDocument/2006/relationships/image" Target="../media/image17.emf"/><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oleObject" Target="../embeddings/oleObject35.bin"/><Relationship Id="rId11" Type="http://schemas.openxmlformats.org/officeDocument/2006/relationships/image" Target="../media/image15.emf"/><Relationship Id="rId5" Type="http://schemas.openxmlformats.org/officeDocument/2006/relationships/image" Target="../media/image20.emf"/><Relationship Id="rId10" Type="http://schemas.openxmlformats.org/officeDocument/2006/relationships/oleObject" Target="../embeddings/oleObject37.bin"/><Relationship Id="rId4" Type="http://schemas.openxmlformats.org/officeDocument/2006/relationships/oleObject" Target="../embeddings/oleObject34.bin"/><Relationship Id="rId9" Type="http://schemas.openxmlformats.org/officeDocument/2006/relationships/image" Target="../media/image18.e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40.bin"/><Relationship Id="rId13" Type="http://schemas.openxmlformats.org/officeDocument/2006/relationships/oleObject" Target="../embeddings/oleObject42.bin"/><Relationship Id="rId3" Type="http://schemas.openxmlformats.org/officeDocument/2006/relationships/image" Target="../media/image19.jpg"/><Relationship Id="rId7" Type="http://schemas.openxmlformats.org/officeDocument/2006/relationships/image" Target="../media/image17.emf"/><Relationship Id="rId12" Type="http://schemas.openxmlformats.org/officeDocument/2006/relationships/image" Target="../media/image23.png"/><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oleObject" Target="../embeddings/oleObject39.bin"/><Relationship Id="rId11" Type="http://schemas.openxmlformats.org/officeDocument/2006/relationships/image" Target="../media/image15.emf"/><Relationship Id="rId5" Type="http://schemas.openxmlformats.org/officeDocument/2006/relationships/image" Target="../media/image21.emf"/><Relationship Id="rId10" Type="http://schemas.openxmlformats.org/officeDocument/2006/relationships/oleObject" Target="../embeddings/oleObject41.bin"/><Relationship Id="rId4" Type="http://schemas.openxmlformats.org/officeDocument/2006/relationships/oleObject" Target="../embeddings/oleObject38.bin"/><Relationship Id="rId9" Type="http://schemas.openxmlformats.org/officeDocument/2006/relationships/image" Target="../media/image18.emf"/><Relationship Id="rId14" Type="http://schemas.openxmlformats.org/officeDocument/2006/relationships/image" Target="../media/image22.emf"/></Relationships>
</file>

<file path=ppt/slides/_rels/slide26.xml.rels><?xml version="1.0" encoding="UTF-8" standalone="yes"?>
<Relationships xmlns="http://schemas.openxmlformats.org/package/2006/relationships"><Relationship Id="rId8" Type="http://schemas.openxmlformats.org/officeDocument/2006/relationships/image" Target="../media/image21.emf"/><Relationship Id="rId13" Type="http://schemas.openxmlformats.org/officeDocument/2006/relationships/oleObject" Target="../embeddings/oleObject47.bin"/><Relationship Id="rId3" Type="http://schemas.openxmlformats.org/officeDocument/2006/relationships/notesSlide" Target="../notesSlides/notesSlide23.xml"/><Relationship Id="rId7" Type="http://schemas.openxmlformats.org/officeDocument/2006/relationships/oleObject" Target="../embeddings/oleObject44.bin"/><Relationship Id="rId12" Type="http://schemas.openxmlformats.org/officeDocument/2006/relationships/image" Target="../media/image18.emf"/><Relationship Id="rId17" Type="http://schemas.openxmlformats.org/officeDocument/2006/relationships/image" Target="../media/image22.emf"/><Relationship Id="rId2" Type="http://schemas.openxmlformats.org/officeDocument/2006/relationships/slideLayout" Target="../slideLayouts/slideLayout4.xml"/><Relationship Id="rId16" Type="http://schemas.openxmlformats.org/officeDocument/2006/relationships/oleObject" Target="../embeddings/oleObject48.bin"/><Relationship Id="rId1" Type="http://schemas.openxmlformats.org/officeDocument/2006/relationships/vmlDrawing" Target="../drawings/vmlDrawing13.vml"/><Relationship Id="rId6" Type="http://schemas.openxmlformats.org/officeDocument/2006/relationships/image" Target="../media/image24.emf"/><Relationship Id="rId11" Type="http://schemas.openxmlformats.org/officeDocument/2006/relationships/oleObject" Target="../embeddings/oleObject46.bin"/><Relationship Id="rId5" Type="http://schemas.openxmlformats.org/officeDocument/2006/relationships/oleObject" Target="../embeddings/oleObject43.bin"/><Relationship Id="rId15" Type="http://schemas.openxmlformats.org/officeDocument/2006/relationships/image" Target="../media/image23.png"/><Relationship Id="rId10" Type="http://schemas.openxmlformats.org/officeDocument/2006/relationships/image" Target="../media/image17.emf"/><Relationship Id="rId4" Type="http://schemas.openxmlformats.org/officeDocument/2006/relationships/image" Target="../media/image19.jpg"/><Relationship Id="rId9" Type="http://schemas.openxmlformats.org/officeDocument/2006/relationships/oleObject" Target="../embeddings/oleObject45.bin"/><Relationship Id="rId14" Type="http://schemas.openxmlformats.org/officeDocument/2006/relationships/image" Target="../media/image15.e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notesSlide" Target="../notesSlides/notesSlide24.xml"/><Relationship Id="rId7" Type="http://schemas.openxmlformats.org/officeDocument/2006/relationships/image" Target="../media/image26.emf"/><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oleObject" Target="../embeddings/oleObject50.bin"/><Relationship Id="rId5" Type="http://schemas.openxmlformats.org/officeDocument/2006/relationships/image" Target="../media/image25.emf"/><Relationship Id="rId4" Type="http://schemas.openxmlformats.org/officeDocument/2006/relationships/oleObject" Target="../embeddings/oleObject49.bin"/><Relationship Id="rId9" Type="http://schemas.openxmlformats.org/officeDocument/2006/relationships/image" Target="../media/image27.emf"/></Relationships>
</file>

<file path=ppt/slides/_rels/slide28.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notesSlide" Target="../notesSlides/notesSlide25.xml"/><Relationship Id="rId7" Type="http://schemas.openxmlformats.org/officeDocument/2006/relationships/oleObject" Target="../embeddings/oleObject53.bin"/><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image" Target="../media/image19.jpg"/><Relationship Id="rId5" Type="http://schemas.openxmlformats.org/officeDocument/2006/relationships/image" Target="../media/image28.emf"/><Relationship Id="rId4" Type="http://schemas.openxmlformats.org/officeDocument/2006/relationships/oleObject" Target="../embeddings/oleObject52.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vmlDrawing" Target="../drawings/vmlDrawing16.vml"/><Relationship Id="rId5" Type="http://schemas.openxmlformats.org/officeDocument/2006/relationships/image" Target="../media/image28.emf"/><Relationship Id="rId4" Type="http://schemas.openxmlformats.org/officeDocument/2006/relationships/oleObject" Target="../embeddings/oleObject54.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28.emf"/><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oleObject" Target="../embeddings/oleObject56.bin"/><Relationship Id="rId5" Type="http://schemas.openxmlformats.org/officeDocument/2006/relationships/image" Target="../media/image29.emf"/><Relationship Id="rId4" Type="http://schemas.openxmlformats.org/officeDocument/2006/relationships/oleObject" Target="../embeddings/oleObject55.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vmlDrawing" Target="../drawings/vmlDrawing18.vml"/><Relationship Id="rId5" Type="http://schemas.openxmlformats.org/officeDocument/2006/relationships/image" Target="../media/image31.emf"/><Relationship Id="rId4" Type="http://schemas.openxmlformats.org/officeDocument/2006/relationships/oleObject" Target="../embeddings/oleObject57.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vmlDrawing" Target="../drawings/vmlDrawing19.vml"/><Relationship Id="rId5" Type="http://schemas.openxmlformats.org/officeDocument/2006/relationships/image" Target="../media/image32.emf"/><Relationship Id="rId4" Type="http://schemas.openxmlformats.org/officeDocument/2006/relationships/oleObject" Target="../embeddings/oleObject58.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vmlDrawing" Target="../drawings/vmlDrawing20.vml"/><Relationship Id="rId5" Type="http://schemas.openxmlformats.org/officeDocument/2006/relationships/image" Target="../media/image33.emf"/><Relationship Id="rId4" Type="http://schemas.openxmlformats.org/officeDocument/2006/relationships/oleObject" Target="../embeddings/oleObject59.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35.emf"/><Relationship Id="rId2" Type="http://schemas.openxmlformats.org/officeDocument/2006/relationships/slideLayout" Target="../slideLayouts/slideLayout4.xml"/><Relationship Id="rId1" Type="http://schemas.openxmlformats.org/officeDocument/2006/relationships/vmlDrawing" Target="../drawings/vmlDrawing21.vml"/><Relationship Id="rId6" Type="http://schemas.openxmlformats.org/officeDocument/2006/relationships/oleObject" Target="../embeddings/oleObject61.bin"/><Relationship Id="rId5" Type="http://schemas.openxmlformats.org/officeDocument/2006/relationships/image" Target="../media/image34.emf"/><Relationship Id="rId4" Type="http://schemas.openxmlformats.org/officeDocument/2006/relationships/oleObject" Target="../embeddings/oleObject60.bin"/></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notesSlide" Target="../notesSlides/notesSlide42.xml"/><Relationship Id="rId7" Type="http://schemas.openxmlformats.org/officeDocument/2006/relationships/oleObject" Target="../embeddings/oleObject63.bin"/><Relationship Id="rId2" Type="http://schemas.openxmlformats.org/officeDocument/2006/relationships/slideLayout" Target="../slideLayouts/slideLayout4.xml"/><Relationship Id="rId1" Type="http://schemas.openxmlformats.org/officeDocument/2006/relationships/vmlDrawing" Target="../drawings/vmlDrawing22.vml"/><Relationship Id="rId6" Type="http://schemas.openxmlformats.org/officeDocument/2006/relationships/image" Target="../media/image24.emf"/><Relationship Id="rId5" Type="http://schemas.openxmlformats.org/officeDocument/2006/relationships/oleObject" Target="../embeddings/oleObject62.bin"/><Relationship Id="rId4" Type="http://schemas.openxmlformats.org/officeDocument/2006/relationships/image" Target="../media/image19.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notesSlide" Target="../notesSlides/notesSlide43.xml"/><Relationship Id="rId7" Type="http://schemas.openxmlformats.org/officeDocument/2006/relationships/oleObject" Target="../embeddings/oleObject65.bin"/><Relationship Id="rId2" Type="http://schemas.openxmlformats.org/officeDocument/2006/relationships/slideLayout" Target="../slideLayouts/slideLayout4.xml"/><Relationship Id="rId1" Type="http://schemas.openxmlformats.org/officeDocument/2006/relationships/vmlDrawing" Target="../drawings/vmlDrawing23.vml"/><Relationship Id="rId6" Type="http://schemas.openxmlformats.org/officeDocument/2006/relationships/image" Target="../media/image24.emf"/><Relationship Id="rId5" Type="http://schemas.openxmlformats.org/officeDocument/2006/relationships/oleObject" Target="../embeddings/oleObject64.bin"/><Relationship Id="rId10" Type="http://schemas.openxmlformats.org/officeDocument/2006/relationships/image" Target="../media/image37.emf"/><Relationship Id="rId4" Type="http://schemas.openxmlformats.org/officeDocument/2006/relationships/image" Target="../media/image19.jpg"/><Relationship Id="rId9" Type="http://schemas.openxmlformats.org/officeDocument/2006/relationships/oleObject" Target="../embeddings/oleObject66.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39.emf"/><Relationship Id="rId2" Type="http://schemas.openxmlformats.org/officeDocument/2006/relationships/slideLayout" Target="../slideLayouts/slideLayout4.xml"/><Relationship Id="rId1" Type="http://schemas.openxmlformats.org/officeDocument/2006/relationships/vmlDrawing" Target="../drawings/vmlDrawing24.vml"/><Relationship Id="rId6" Type="http://schemas.openxmlformats.org/officeDocument/2006/relationships/oleObject" Target="../embeddings/oleObject68.bin"/><Relationship Id="rId5" Type="http://schemas.openxmlformats.org/officeDocument/2006/relationships/image" Target="../media/image38.emf"/><Relationship Id="rId4" Type="http://schemas.openxmlformats.org/officeDocument/2006/relationships/oleObject" Target="../embeddings/oleObject67.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71.bin"/><Relationship Id="rId3" Type="http://schemas.openxmlformats.org/officeDocument/2006/relationships/notesSlide" Target="../notesSlides/notesSlide45.xml"/><Relationship Id="rId7" Type="http://schemas.openxmlformats.org/officeDocument/2006/relationships/image" Target="../media/image38.emf"/><Relationship Id="rId2" Type="http://schemas.openxmlformats.org/officeDocument/2006/relationships/slideLayout" Target="../slideLayouts/slideLayout4.xml"/><Relationship Id="rId1" Type="http://schemas.openxmlformats.org/officeDocument/2006/relationships/vmlDrawing" Target="../drawings/vmlDrawing25.vml"/><Relationship Id="rId6" Type="http://schemas.openxmlformats.org/officeDocument/2006/relationships/oleObject" Target="../embeddings/oleObject70.bin"/><Relationship Id="rId5" Type="http://schemas.openxmlformats.org/officeDocument/2006/relationships/image" Target="../media/image39.emf"/><Relationship Id="rId4" Type="http://schemas.openxmlformats.org/officeDocument/2006/relationships/oleObject" Target="../embeddings/oleObject69.bin"/><Relationship Id="rId9" Type="http://schemas.openxmlformats.org/officeDocument/2006/relationships/image" Target="../media/image40.emf"/></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xml"/><Relationship Id="rId1" Type="http://schemas.openxmlformats.org/officeDocument/2006/relationships/vmlDrawing" Target="../drawings/vmlDrawing26.vml"/><Relationship Id="rId5" Type="http://schemas.openxmlformats.org/officeDocument/2006/relationships/image" Target="../media/image40.emf"/><Relationship Id="rId4" Type="http://schemas.openxmlformats.org/officeDocument/2006/relationships/oleObject" Target="../embeddings/oleObject72.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vmlDrawing" Target="../drawings/vmlDrawing27.vml"/><Relationship Id="rId5" Type="http://schemas.openxmlformats.org/officeDocument/2006/relationships/image" Target="../media/image40.emf"/><Relationship Id="rId4" Type="http://schemas.openxmlformats.org/officeDocument/2006/relationships/oleObject" Target="../embeddings/oleObject73.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4.xml"/><Relationship Id="rId1" Type="http://schemas.openxmlformats.org/officeDocument/2006/relationships/vmlDrawing" Target="../drawings/vmlDrawing28.vml"/><Relationship Id="rId5" Type="http://schemas.openxmlformats.org/officeDocument/2006/relationships/image" Target="../media/image40.emf"/><Relationship Id="rId4" Type="http://schemas.openxmlformats.org/officeDocument/2006/relationships/oleObject" Target="../embeddings/oleObject74.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vmlDrawing" Target="../drawings/vmlDrawing29.vml"/><Relationship Id="rId6" Type="http://schemas.openxmlformats.org/officeDocument/2006/relationships/image" Target="../media/image41.png"/><Relationship Id="rId5" Type="http://schemas.openxmlformats.org/officeDocument/2006/relationships/image" Target="../media/image40.emf"/><Relationship Id="rId4" Type="http://schemas.openxmlformats.org/officeDocument/2006/relationships/oleObject" Target="../embeddings/oleObject75.bin"/></Relationships>
</file>

<file path=ppt/slides/_rels/slide57.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notesSlide" Target="../notesSlides/notesSlide50.xml"/><Relationship Id="rId7" Type="http://schemas.openxmlformats.org/officeDocument/2006/relationships/oleObject" Target="../embeddings/oleObject77.bin"/><Relationship Id="rId2" Type="http://schemas.openxmlformats.org/officeDocument/2006/relationships/slideLayout" Target="../slideLayouts/slideLayout4.xml"/><Relationship Id="rId1" Type="http://schemas.openxmlformats.org/officeDocument/2006/relationships/vmlDrawing" Target="../drawings/vmlDrawing30.vml"/><Relationship Id="rId6" Type="http://schemas.openxmlformats.org/officeDocument/2006/relationships/image" Target="../media/image41.png"/><Relationship Id="rId5" Type="http://schemas.openxmlformats.org/officeDocument/2006/relationships/image" Target="../media/image40.emf"/><Relationship Id="rId10" Type="http://schemas.openxmlformats.org/officeDocument/2006/relationships/image" Target="../media/image43.emf"/><Relationship Id="rId4" Type="http://schemas.openxmlformats.org/officeDocument/2006/relationships/oleObject" Target="../embeddings/oleObject76.bin"/><Relationship Id="rId9" Type="http://schemas.openxmlformats.org/officeDocument/2006/relationships/oleObject" Target="../embeddings/oleObject78.bin"/></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81.bin"/><Relationship Id="rId3" Type="http://schemas.openxmlformats.org/officeDocument/2006/relationships/notesSlide" Target="../notesSlides/notesSlide51.xml"/><Relationship Id="rId7" Type="http://schemas.openxmlformats.org/officeDocument/2006/relationships/image" Target="../media/image42.emf"/><Relationship Id="rId2" Type="http://schemas.openxmlformats.org/officeDocument/2006/relationships/slideLayout" Target="../slideLayouts/slideLayout4.xml"/><Relationship Id="rId1" Type="http://schemas.openxmlformats.org/officeDocument/2006/relationships/vmlDrawing" Target="../drawings/vmlDrawing31.vml"/><Relationship Id="rId6" Type="http://schemas.openxmlformats.org/officeDocument/2006/relationships/oleObject" Target="../embeddings/oleObject80.bin"/><Relationship Id="rId5" Type="http://schemas.openxmlformats.org/officeDocument/2006/relationships/image" Target="../media/image40.emf"/><Relationship Id="rId4" Type="http://schemas.openxmlformats.org/officeDocument/2006/relationships/oleObject" Target="../embeddings/oleObject79.bin"/><Relationship Id="rId9" Type="http://schemas.openxmlformats.org/officeDocument/2006/relationships/image" Target="../media/image44.emf"/></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84.bin"/><Relationship Id="rId3" Type="http://schemas.openxmlformats.org/officeDocument/2006/relationships/notesSlide" Target="../notesSlides/notesSlide52.xml"/><Relationship Id="rId7" Type="http://schemas.openxmlformats.org/officeDocument/2006/relationships/image" Target="../media/image44.emf"/><Relationship Id="rId2" Type="http://schemas.openxmlformats.org/officeDocument/2006/relationships/slideLayout" Target="../slideLayouts/slideLayout4.xml"/><Relationship Id="rId1" Type="http://schemas.openxmlformats.org/officeDocument/2006/relationships/vmlDrawing" Target="../drawings/vmlDrawing32.vml"/><Relationship Id="rId6" Type="http://schemas.openxmlformats.org/officeDocument/2006/relationships/oleObject" Target="../embeddings/oleObject83.bin"/><Relationship Id="rId11" Type="http://schemas.openxmlformats.org/officeDocument/2006/relationships/image" Target="../media/image45.emf"/><Relationship Id="rId5" Type="http://schemas.openxmlformats.org/officeDocument/2006/relationships/image" Target="../media/image40.emf"/><Relationship Id="rId10" Type="http://schemas.openxmlformats.org/officeDocument/2006/relationships/oleObject" Target="../embeddings/oleObject85.bin"/><Relationship Id="rId4" Type="http://schemas.openxmlformats.org/officeDocument/2006/relationships/oleObject" Target="../embeddings/oleObject82.bin"/><Relationship Id="rId9" Type="http://schemas.openxmlformats.org/officeDocument/2006/relationships/image" Target="../media/image42.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88.bin"/><Relationship Id="rId3" Type="http://schemas.openxmlformats.org/officeDocument/2006/relationships/notesSlide" Target="../notesSlides/notesSlide53.xml"/><Relationship Id="rId7" Type="http://schemas.openxmlformats.org/officeDocument/2006/relationships/image" Target="../media/image46.emf"/><Relationship Id="rId2" Type="http://schemas.openxmlformats.org/officeDocument/2006/relationships/slideLayout" Target="../slideLayouts/slideLayout4.xml"/><Relationship Id="rId1" Type="http://schemas.openxmlformats.org/officeDocument/2006/relationships/vmlDrawing" Target="../drawings/vmlDrawing33.vml"/><Relationship Id="rId6" Type="http://schemas.openxmlformats.org/officeDocument/2006/relationships/oleObject" Target="../embeddings/oleObject87.bin"/><Relationship Id="rId5" Type="http://schemas.openxmlformats.org/officeDocument/2006/relationships/image" Target="../media/image40.emf"/><Relationship Id="rId4" Type="http://schemas.openxmlformats.org/officeDocument/2006/relationships/oleObject" Target="../embeddings/oleObject86.bin"/><Relationship Id="rId9" Type="http://schemas.openxmlformats.org/officeDocument/2006/relationships/image" Target="../media/image47.emf"/></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91.bin"/><Relationship Id="rId3" Type="http://schemas.openxmlformats.org/officeDocument/2006/relationships/notesSlide" Target="../notesSlides/notesSlide54.xml"/><Relationship Id="rId7" Type="http://schemas.openxmlformats.org/officeDocument/2006/relationships/image" Target="../media/image46.emf"/><Relationship Id="rId2" Type="http://schemas.openxmlformats.org/officeDocument/2006/relationships/slideLayout" Target="../slideLayouts/slideLayout4.xml"/><Relationship Id="rId1" Type="http://schemas.openxmlformats.org/officeDocument/2006/relationships/vmlDrawing" Target="../drawings/vmlDrawing34.vml"/><Relationship Id="rId6" Type="http://schemas.openxmlformats.org/officeDocument/2006/relationships/oleObject" Target="../embeddings/oleObject90.bin"/><Relationship Id="rId11" Type="http://schemas.openxmlformats.org/officeDocument/2006/relationships/image" Target="../media/image48.emf"/><Relationship Id="rId5" Type="http://schemas.openxmlformats.org/officeDocument/2006/relationships/image" Target="../media/image40.emf"/><Relationship Id="rId10" Type="http://schemas.openxmlformats.org/officeDocument/2006/relationships/oleObject" Target="../embeddings/oleObject92.bin"/><Relationship Id="rId4" Type="http://schemas.openxmlformats.org/officeDocument/2006/relationships/oleObject" Target="../embeddings/oleObject89.bin"/><Relationship Id="rId9" Type="http://schemas.openxmlformats.org/officeDocument/2006/relationships/image" Target="../media/image47.emf"/></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95.bin"/><Relationship Id="rId13" Type="http://schemas.openxmlformats.org/officeDocument/2006/relationships/image" Target="../media/image50.emf"/><Relationship Id="rId3" Type="http://schemas.openxmlformats.org/officeDocument/2006/relationships/notesSlide" Target="../notesSlides/notesSlide55.xml"/><Relationship Id="rId7" Type="http://schemas.openxmlformats.org/officeDocument/2006/relationships/image" Target="../media/image49.emf"/><Relationship Id="rId12" Type="http://schemas.openxmlformats.org/officeDocument/2006/relationships/oleObject" Target="../embeddings/oleObject97.bin"/><Relationship Id="rId2" Type="http://schemas.openxmlformats.org/officeDocument/2006/relationships/slideLayout" Target="../slideLayouts/slideLayout4.xml"/><Relationship Id="rId1" Type="http://schemas.openxmlformats.org/officeDocument/2006/relationships/vmlDrawing" Target="../drawings/vmlDrawing35.vml"/><Relationship Id="rId6" Type="http://schemas.openxmlformats.org/officeDocument/2006/relationships/oleObject" Target="../embeddings/oleObject94.bin"/><Relationship Id="rId11" Type="http://schemas.openxmlformats.org/officeDocument/2006/relationships/image" Target="../media/image48.emf"/><Relationship Id="rId5" Type="http://schemas.openxmlformats.org/officeDocument/2006/relationships/image" Target="../media/image40.emf"/><Relationship Id="rId10" Type="http://schemas.openxmlformats.org/officeDocument/2006/relationships/oleObject" Target="../embeddings/oleObject96.bin"/><Relationship Id="rId4" Type="http://schemas.openxmlformats.org/officeDocument/2006/relationships/oleObject" Target="../embeddings/oleObject93.bin"/><Relationship Id="rId9" Type="http://schemas.openxmlformats.org/officeDocument/2006/relationships/image" Target="../media/image47.emf"/></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100.bin"/><Relationship Id="rId13" Type="http://schemas.openxmlformats.org/officeDocument/2006/relationships/image" Target="../media/image50.emf"/><Relationship Id="rId3" Type="http://schemas.openxmlformats.org/officeDocument/2006/relationships/notesSlide" Target="../notesSlides/notesSlide56.xml"/><Relationship Id="rId7" Type="http://schemas.openxmlformats.org/officeDocument/2006/relationships/image" Target="../media/image51.emf"/><Relationship Id="rId12" Type="http://schemas.openxmlformats.org/officeDocument/2006/relationships/oleObject" Target="../embeddings/oleObject102.bin"/><Relationship Id="rId2" Type="http://schemas.openxmlformats.org/officeDocument/2006/relationships/slideLayout" Target="../slideLayouts/slideLayout4.xml"/><Relationship Id="rId1" Type="http://schemas.openxmlformats.org/officeDocument/2006/relationships/vmlDrawing" Target="../drawings/vmlDrawing36.vml"/><Relationship Id="rId6" Type="http://schemas.openxmlformats.org/officeDocument/2006/relationships/oleObject" Target="../embeddings/oleObject99.bin"/><Relationship Id="rId11" Type="http://schemas.openxmlformats.org/officeDocument/2006/relationships/image" Target="../media/image48.emf"/><Relationship Id="rId5" Type="http://schemas.openxmlformats.org/officeDocument/2006/relationships/image" Target="../media/image40.emf"/><Relationship Id="rId10" Type="http://schemas.openxmlformats.org/officeDocument/2006/relationships/oleObject" Target="../embeddings/oleObject101.bin"/><Relationship Id="rId4" Type="http://schemas.openxmlformats.org/officeDocument/2006/relationships/oleObject" Target="../embeddings/oleObject98.bin"/><Relationship Id="rId9" Type="http://schemas.openxmlformats.org/officeDocument/2006/relationships/image" Target="../media/image47.emf"/></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105.bin"/><Relationship Id="rId13" Type="http://schemas.openxmlformats.org/officeDocument/2006/relationships/image" Target="../media/image50.emf"/><Relationship Id="rId3" Type="http://schemas.openxmlformats.org/officeDocument/2006/relationships/notesSlide" Target="../notesSlides/notesSlide57.xml"/><Relationship Id="rId7" Type="http://schemas.openxmlformats.org/officeDocument/2006/relationships/image" Target="../media/image51.emf"/><Relationship Id="rId12" Type="http://schemas.openxmlformats.org/officeDocument/2006/relationships/oleObject" Target="../embeddings/oleObject107.bin"/><Relationship Id="rId2" Type="http://schemas.openxmlformats.org/officeDocument/2006/relationships/slideLayout" Target="../slideLayouts/slideLayout4.xml"/><Relationship Id="rId1" Type="http://schemas.openxmlformats.org/officeDocument/2006/relationships/vmlDrawing" Target="../drawings/vmlDrawing37.vml"/><Relationship Id="rId6" Type="http://schemas.openxmlformats.org/officeDocument/2006/relationships/oleObject" Target="../embeddings/oleObject104.bin"/><Relationship Id="rId11" Type="http://schemas.openxmlformats.org/officeDocument/2006/relationships/image" Target="../media/image48.emf"/><Relationship Id="rId5" Type="http://schemas.openxmlformats.org/officeDocument/2006/relationships/image" Target="../media/image40.emf"/><Relationship Id="rId10" Type="http://schemas.openxmlformats.org/officeDocument/2006/relationships/oleObject" Target="../embeddings/oleObject106.bin"/><Relationship Id="rId4" Type="http://schemas.openxmlformats.org/officeDocument/2006/relationships/oleObject" Target="../embeddings/oleObject103.bin"/><Relationship Id="rId9" Type="http://schemas.openxmlformats.org/officeDocument/2006/relationships/image" Target="../media/image52.emf"/></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110.bin"/><Relationship Id="rId13" Type="http://schemas.openxmlformats.org/officeDocument/2006/relationships/image" Target="../media/image50.emf"/><Relationship Id="rId3" Type="http://schemas.openxmlformats.org/officeDocument/2006/relationships/notesSlide" Target="../notesSlides/notesSlide58.xml"/><Relationship Id="rId7" Type="http://schemas.openxmlformats.org/officeDocument/2006/relationships/image" Target="../media/image51.emf"/><Relationship Id="rId12" Type="http://schemas.openxmlformats.org/officeDocument/2006/relationships/oleObject" Target="../embeddings/oleObject112.bin"/><Relationship Id="rId2" Type="http://schemas.openxmlformats.org/officeDocument/2006/relationships/slideLayout" Target="../slideLayouts/slideLayout4.xml"/><Relationship Id="rId1" Type="http://schemas.openxmlformats.org/officeDocument/2006/relationships/vmlDrawing" Target="../drawings/vmlDrawing38.vml"/><Relationship Id="rId6" Type="http://schemas.openxmlformats.org/officeDocument/2006/relationships/oleObject" Target="../embeddings/oleObject109.bin"/><Relationship Id="rId11" Type="http://schemas.openxmlformats.org/officeDocument/2006/relationships/image" Target="../media/image48.emf"/><Relationship Id="rId5" Type="http://schemas.openxmlformats.org/officeDocument/2006/relationships/image" Target="../media/image40.emf"/><Relationship Id="rId10" Type="http://schemas.openxmlformats.org/officeDocument/2006/relationships/oleObject" Target="../embeddings/oleObject111.bin"/><Relationship Id="rId4" Type="http://schemas.openxmlformats.org/officeDocument/2006/relationships/oleObject" Target="../embeddings/oleObject108.bin"/><Relationship Id="rId9" Type="http://schemas.openxmlformats.org/officeDocument/2006/relationships/image" Target="../media/image53.emf"/></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115.bin"/><Relationship Id="rId13" Type="http://schemas.openxmlformats.org/officeDocument/2006/relationships/image" Target="../media/image50.emf"/><Relationship Id="rId18" Type="http://schemas.openxmlformats.org/officeDocument/2006/relationships/image" Target="../media/image55.emf"/><Relationship Id="rId3" Type="http://schemas.openxmlformats.org/officeDocument/2006/relationships/notesSlide" Target="../notesSlides/notesSlide59.xml"/><Relationship Id="rId7" Type="http://schemas.openxmlformats.org/officeDocument/2006/relationships/image" Target="../media/image40.emf"/><Relationship Id="rId12" Type="http://schemas.openxmlformats.org/officeDocument/2006/relationships/oleObject" Target="../embeddings/oleObject117.bin"/><Relationship Id="rId17" Type="http://schemas.openxmlformats.org/officeDocument/2006/relationships/oleObject" Target="../embeddings/oleObject119.bin"/><Relationship Id="rId2" Type="http://schemas.openxmlformats.org/officeDocument/2006/relationships/slideLayout" Target="../slideLayouts/slideLayout4.xml"/><Relationship Id="rId16" Type="http://schemas.openxmlformats.org/officeDocument/2006/relationships/image" Target="../media/image54.emf"/><Relationship Id="rId1" Type="http://schemas.openxmlformats.org/officeDocument/2006/relationships/vmlDrawing" Target="../drawings/vmlDrawing39.vml"/><Relationship Id="rId6" Type="http://schemas.openxmlformats.org/officeDocument/2006/relationships/oleObject" Target="../embeddings/oleObject114.bin"/><Relationship Id="rId11" Type="http://schemas.openxmlformats.org/officeDocument/2006/relationships/image" Target="../media/image48.emf"/><Relationship Id="rId5" Type="http://schemas.openxmlformats.org/officeDocument/2006/relationships/image" Target="../media/image53.emf"/><Relationship Id="rId15" Type="http://schemas.openxmlformats.org/officeDocument/2006/relationships/oleObject" Target="../embeddings/oleObject118.bin"/><Relationship Id="rId10" Type="http://schemas.openxmlformats.org/officeDocument/2006/relationships/oleObject" Target="../embeddings/oleObject116.bin"/><Relationship Id="rId4" Type="http://schemas.openxmlformats.org/officeDocument/2006/relationships/oleObject" Target="../embeddings/oleObject113.bin"/><Relationship Id="rId9" Type="http://schemas.openxmlformats.org/officeDocument/2006/relationships/image" Target="../media/image51.emf"/><Relationship Id="rId14" Type="http://schemas.openxmlformats.org/officeDocument/2006/relationships/image" Target="../media/image56.png"/></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122.bin"/><Relationship Id="rId13" Type="http://schemas.openxmlformats.org/officeDocument/2006/relationships/image" Target="../media/image50.emf"/><Relationship Id="rId18" Type="http://schemas.openxmlformats.org/officeDocument/2006/relationships/image" Target="../media/image59.emf"/><Relationship Id="rId3" Type="http://schemas.openxmlformats.org/officeDocument/2006/relationships/notesSlide" Target="../notesSlides/notesSlide60.xml"/><Relationship Id="rId7" Type="http://schemas.openxmlformats.org/officeDocument/2006/relationships/image" Target="../media/image40.emf"/><Relationship Id="rId12" Type="http://schemas.openxmlformats.org/officeDocument/2006/relationships/oleObject" Target="../embeddings/oleObject124.bin"/><Relationship Id="rId17" Type="http://schemas.openxmlformats.org/officeDocument/2006/relationships/oleObject" Target="../embeddings/oleObject126.bin"/><Relationship Id="rId2" Type="http://schemas.openxmlformats.org/officeDocument/2006/relationships/slideLayout" Target="../slideLayouts/slideLayout4.xml"/><Relationship Id="rId16" Type="http://schemas.openxmlformats.org/officeDocument/2006/relationships/image" Target="../media/image58.emf"/><Relationship Id="rId1" Type="http://schemas.openxmlformats.org/officeDocument/2006/relationships/vmlDrawing" Target="../drawings/vmlDrawing40.vml"/><Relationship Id="rId6" Type="http://schemas.openxmlformats.org/officeDocument/2006/relationships/oleObject" Target="../embeddings/oleObject121.bin"/><Relationship Id="rId11" Type="http://schemas.openxmlformats.org/officeDocument/2006/relationships/image" Target="../media/image57.emf"/><Relationship Id="rId5" Type="http://schemas.openxmlformats.org/officeDocument/2006/relationships/image" Target="../media/image53.emf"/><Relationship Id="rId15" Type="http://schemas.openxmlformats.org/officeDocument/2006/relationships/oleObject" Target="../embeddings/oleObject125.bin"/><Relationship Id="rId10" Type="http://schemas.openxmlformats.org/officeDocument/2006/relationships/oleObject" Target="../embeddings/oleObject123.bin"/><Relationship Id="rId4" Type="http://schemas.openxmlformats.org/officeDocument/2006/relationships/oleObject" Target="../embeddings/oleObject120.bin"/><Relationship Id="rId9" Type="http://schemas.openxmlformats.org/officeDocument/2006/relationships/image" Target="../media/image51.emf"/><Relationship Id="rId14" Type="http://schemas.openxmlformats.org/officeDocument/2006/relationships/image" Target="../media/image56.png"/></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129.bin"/><Relationship Id="rId13" Type="http://schemas.openxmlformats.org/officeDocument/2006/relationships/oleObject" Target="../embeddings/oleObject131.bin"/><Relationship Id="rId18" Type="http://schemas.openxmlformats.org/officeDocument/2006/relationships/image" Target="../media/image57.emf"/><Relationship Id="rId3" Type="http://schemas.openxmlformats.org/officeDocument/2006/relationships/notesSlide" Target="../notesSlides/notesSlide61.xml"/><Relationship Id="rId7" Type="http://schemas.openxmlformats.org/officeDocument/2006/relationships/image" Target="../media/image40.emf"/><Relationship Id="rId12" Type="http://schemas.openxmlformats.org/officeDocument/2006/relationships/image" Target="../media/image56.png"/><Relationship Id="rId17" Type="http://schemas.openxmlformats.org/officeDocument/2006/relationships/oleObject" Target="../embeddings/oleObject133.bin"/><Relationship Id="rId2" Type="http://schemas.openxmlformats.org/officeDocument/2006/relationships/slideLayout" Target="../slideLayouts/slideLayout4.xml"/><Relationship Id="rId16" Type="http://schemas.openxmlformats.org/officeDocument/2006/relationships/image" Target="../media/image59.emf"/><Relationship Id="rId1" Type="http://schemas.openxmlformats.org/officeDocument/2006/relationships/vmlDrawing" Target="../drawings/vmlDrawing41.vml"/><Relationship Id="rId6" Type="http://schemas.openxmlformats.org/officeDocument/2006/relationships/oleObject" Target="../embeddings/oleObject128.bin"/><Relationship Id="rId11" Type="http://schemas.openxmlformats.org/officeDocument/2006/relationships/image" Target="../media/image50.emf"/><Relationship Id="rId5" Type="http://schemas.openxmlformats.org/officeDocument/2006/relationships/image" Target="../media/image53.emf"/><Relationship Id="rId15" Type="http://schemas.openxmlformats.org/officeDocument/2006/relationships/oleObject" Target="../embeddings/oleObject132.bin"/><Relationship Id="rId10" Type="http://schemas.openxmlformats.org/officeDocument/2006/relationships/oleObject" Target="../embeddings/oleObject130.bin"/><Relationship Id="rId4" Type="http://schemas.openxmlformats.org/officeDocument/2006/relationships/oleObject" Target="../embeddings/oleObject127.bin"/><Relationship Id="rId9" Type="http://schemas.openxmlformats.org/officeDocument/2006/relationships/image" Target="../media/image51.emf"/><Relationship Id="rId14" Type="http://schemas.openxmlformats.org/officeDocument/2006/relationships/image" Target="../media/image58.emf"/></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136.bin"/><Relationship Id="rId13" Type="http://schemas.openxmlformats.org/officeDocument/2006/relationships/oleObject" Target="../embeddings/oleObject138.bin"/><Relationship Id="rId18" Type="http://schemas.openxmlformats.org/officeDocument/2006/relationships/image" Target="../media/image57.emf"/><Relationship Id="rId3" Type="http://schemas.openxmlformats.org/officeDocument/2006/relationships/notesSlide" Target="../notesSlides/notesSlide62.xml"/><Relationship Id="rId21" Type="http://schemas.openxmlformats.org/officeDocument/2006/relationships/oleObject" Target="../embeddings/oleObject142.bin"/><Relationship Id="rId7" Type="http://schemas.openxmlformats.org/officeDocument/2006/relationships/image" Target="../media/image40.emf"/><Relationship Id="rId12" Type="http://schemas.openxmlformats.org/officeDocument/2006/relationships/image" Target="../media/image56.png"/><Relationship Id="rId17" Type="http://schemas.openxmlformats.org/officeDocument/2006/relationships/oleObject" Target="../embeddings/oleObject140.bin"/><Relationship Id="rId2" Type="http://schemas.openxmlformats.org/officeDocument/2006/relationships/slideLayout" Target="../slideLayouts/slideLayout4.xml"/><Relationship Id="rId16" Type="http://schemas.openxmlformats.org/officeDocument/2006/relationships/image" Target="../media/image59.emf"/><Relationship Id="rId20" Type="http://schemas.openxmlformats.org/officeDocument/2006/relationships/image" Target="../media/image60.emf"/><Relationship Id="rId1" Type="http://schemas.openxmlformats.org/officeDocument/2006/relationships/vmlDrawing" Target="../drawings/vmlDrawing42.vml"/><Relationship Id="rId6" Type="http://schemas.openxmlformats.org/officeDocument/2006/relationships/oleObject" Target="../embeddings/oleObject135.bin"/><Relationship Id="rId11" Type="http://schemas.openxmlformats.org/officeDocument/2006/relationships/image" Target="../media/image50.emf"/><Relationship Id="rId5" Type="http://schemas.openxmlformats.org/officeDocument/2006/relationships/image" Target="../media/image53.emf"/><Relationship Id="rId15" Type="http://schemas.openxmlformats.org/officeDocument/2006/relationships/oleObject" Target="../embeddings/oleObject139.bin"/><Relationship Id="rId10" Type="http://schemas.openxmlformats.org/officeDocument/2006/relationships/oleObject" Target="../embeddings/oleObject137.bin"/><Relationship Id="rId19" Type="http://schemas.openxmlformats.org/officeDocument/2006/relationships/oleObject" Target="../embeddings/oleObject141.bin"/><Relationship Id="rId4" Type="http://schemas.openxmlformats.org/officeDocument/2006/relationships/oleObject" Target="../embeddings/oleObject134.bin"/><Relationship Id="rId9" Type="http://schemas.openxmlformats.org/officeDocument/2006/relationships/image" Target="../media/image51.emf"/><Relationship Id="rId14" Type="http://schemas.openxmlformats.org/officeDocument/2006/relationships/image" Target="../media/image58.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145.bin"/><Relationship Id="rId3" Type="http://schemas.openxmlformats.org/officeDocument/2006/relationships/oleObject" Target="../embeddings/oleObject143.bin"/><Relationship Id="rId7" Type="http://schemas.openxmlformats.org/officeDocument/2006/relationships/image" Target="../media/image61.emf"/><Relationship Id="rId2" Type="http://schemas.openxmlformats.org/officeDocument/2006/relationships/slideLayout" Target="../slideLayouts/slideLayout4.xml"/><Relationship Id="rId1" Type="http://schemas.openxmlformats.org/officeDocument/2006/relationships/vmlDrawing" Target="../drawings/vmlDrawing43.vml"/><Relationship Id="rId6" Type="http://schemas.openxmlformats.org/officeDocument/2006/relationships/oleObject" Target="../embeddings/oleObject144.bin"/><Relationship Id="rId5" Type="http://schemas.openxmlformats.org/officeDocument/2006/relationships/image" Target="../media/image56.png"/><Relationship Id="rId4" Type="http://schemas.openxmlformats.org/officeDocument/2006/relationships/image" Target="../media/image40.emf"/><Relationship Id="rId9" Type="http://schemas.openxmlformats.org/officeDocument/2006/relationships/image" Target="../media/image62.emf"/></Relationships>
</file>

<file path=ppt/slides/_rels/slide71.xml.rels><?xml version="1.0" encoding="UTF-8" standalone="yes"?>
<Relationships xmlns="http://schemas.openxmlformats.org/package/2006/relationships"><Relationship Id="rId8" Type="http://schemas.openxmlformats.org/officeDocument/2006/relationships/image" Target="../media/image61.emf"/><Relationship Id="rId3" Type="http://schemas.openxmlformats.org/officeDocument/2006/relationships/oleObject" Target="../embeddings/oleObject146.bin"/><Relationship Id="rId7" Type="http://schemas.openxmlformats.org/officeDocument/2006/relationships/oleObject" Target="../embeddings/oleObject148.bin"/><Relationship Id="rId2" Type="http://schemas.openxmlformats.org/officeDocument/2006/relationships/slideLayout" Target="../slideLayouts/slideLayout4.xml"/><Relationship Id="rId1" Type="http://schemas.openxmlformats.org/officeDocument/2006/relationships/vmlDrawing" Target="../drawings/vmlDrawing44.vml"/><Relationship Id="rId6" Type="http://schemas.openxmlformats.org/officeDocument/2006/relationships/image" Target="../media/image62.emf"/><Relationship Id="rId5" Type="http://schemas.openxmlformats.org/officeDocument/2006/relationships/oleObject" Target="../embeddings/oleObject147.bin"/><Relationship Id="rId4" Type="http://schemas.openxmlformats.org/officeDocument/2006/relationships/image" Target="../media/image40.emf"/></Relationships>
</file>

<file path=ppt/slides/_rels/slide72.xml.rels><?xml version="1.0" encoding="UTF-8" standalone="yes"?>
<Relationships xmlns="http://schemas.openxmlformats.org/package/2006/relationships"><Relationship Id="rId8" Type="http://schemas.openxmlformats.org/officeDocument/2006/relationships/image" Target="../media/image62.emf"/><Relationship Id="rId3" Type="http://schemas.openxmlformats.org/officeDocument/2006/relationships/oleObject" Target="../embeddings/oleObject149.bin"/><Relationship Id="rId7" Type="http://schemas.openxmlformats.org/officeDocument/2006/relationships/oleObject" Target="../embeddings/oleObject151.bin"/><Relationship Id="rId2" Type="http://schemas.openxmlformats.org/officeDocument/2006/relationships/slideLayout" Target="../slideLayouts/slideLayout4.xml"/><Relationship Id="rId1" Type="http://schemas.openxmlformats.org/officeDocument/2006/relationships/vmlDrawing" Target="../drawings/vmlDrawing45.vml"/><Relationship Id="rId6" Type="http://schemas.openxmlformats.org/officeDocument/2006/relationships/image" Target="../media/image63.emf"/><Relationship Id="rId5" Type="http://schemas.openxmlformats.org/officeDocument/2006/relationships/oleObject" Target="../embeddings/oleObject150.bin"/><Relationship Id="rId10" Type="http://schemas.openxmlformats.org/officeDocument/2006/relationships/image" Target="../media/image61.emf"/><Relationship Id="rId4" Type="http://schemas.openxmlformats.org/officeDocument/2006/relationships/image" Target="../media/image40.emf"/><Relationship Id="rId9" Type="http://schemas.openxmlformats.org/officeDocument/2006/relationships/oleObject" Target="../embeddings/oleObject152.bin"/></Relationships>
</file>

<file path=ppt/slides/_rels/slide73.xml.rels><?xml version="1.0" encoding="UTF-8" standalone="yes"?>
<Relationships xmlns="http://schemas.openxmlformats.org/package/2006/relationships"><Relationship Id="rId8" Type="http://schemas.openxmlformats.org/officeDocument/2006/relationships/image" Target="../media/image62.emf"/><Relationship Id="rId3" Type="http://schemas.openxmlformats.org/officeDocument/2006/relationships/oleObject" Target="../embeddings/oleObject153.bin"/><Relationship Id="rId7" Type="http://schemas.openxmlformats.org/officeDocument/2006/relationships/oleObject" Target="../embeddings/oleObject155.bin"/><Relationship Id="rId12" Type="http://schemas.openxmlformats.org/officeDocument/2006/relationships/image" Target="../media/image61.emf"/><Relationship Id="rId2" Type="http://schemas.openxmlformats.org/officeDocument/2006/relationships/slideLayout" Target="../slideLayouts/slideLayout4.xml"/><Relationship Id="rId1" Type="http://schemas.openxmlformats.org/officeDocument/2006/relationships/vmlDrawing" Target="../drawings/vmlDrawing46.vml"/><Relationship Id="rId6" Type="http://schemas.openxmlformats.org/officeDocument/2006/relationships/image" Target="../media/image64.emf"/><Relationship Id="rId11" Type="http://schemas.openxmlformats.org/officeDocument/2006/relationships/oleObject" Target="../embeddings/oleObject157.bin"/><Relationship Id="rId5" Type="http://schemas.openxmlformats.org/officeDocument/2006/relationships/oleObject" Target="../embeddings/oleObject154.bin"/><Relationship Id="rId10" Type="http://schemas.openxmlformats.org/officeDocument/2006/relationships/image" Target="../media/image63.emf"/><Relationship Id="rId4" Type="http://schemas.openxmlformats.org/officeDocument/2006/relationships/image" Target="../media/image40.emf"/><Relationship Id="rId9" Type="http://schemas.openxmlformats.org/officeDocument/2006/relationships/oleObject" Target="../embeddings/oleObject156.bin"/></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160.bin"/><Relationship Id="rId13" Type="http://schemas.openxmlformats.org/officeDocument/2006/relationships/image" Target="../media/image61.emf"/><Relationship Id="rId3" Type="http://schemas.openxmlformats.org/officeDocument/2006/relationships/notesSlide" Target="../notesSlides/notesSlide63.xml"/><Relationship Id="rId7" Type="http://schemas.openxmlformats.org/officeDocument/2006/relationships/image" Target="../media/image64.emf"/><Relationship Id="rId12" Type="http://schemas.openxmlformats.org/officeDocument/2006/relationships/oleObject" Target="../embeddings/oleObject162.bin"/><Relationship Id="rId2" Type="http://schemas.openxmlformats.org/officeDocument/2006/relationships/slideLayout" Target="../slideLayouts/slideLayout4.xml"/><Relationship Id="rId1" Type="http://schemas.openxmlformats.org/officeDocument/2006/relationships/vmlDrawing" Target="../drawings/vmlDrawing47.vml"/><Relationship Id="rId6" Type="http://schemas.openxmlformats.org/officeDocument/2006/relationships/oleObject" Target="../embeddings/oleObject159.bin"/><Relationship Id="rId11" Type="http://schemas.openxmlformats.org/officeDocument/2006/relationships/image" Target="../media/image63.emf"/><Relationship Id="rId5" Type="http://schemas.openxmlformats.org/officeDocument/2006/relationships/image" Target="../media/image65.emf"/><Relationship Id="rId15" Type="http://schemas.openxmlformats.org/officeDocument/2006/relationships/image" Target="../media/image40.emf"/><Relationship Id="rId10" Type="http://schemas.openxmlformats.org/officeDocument/2006/relationships/oleObject" Target="../embeddings/oleObject161.bin"/><Relationship Id="rId4" Type="http://schemas.openxmlformats.org/officeDocument/2006/relationships/oleObject" Target="../embeddings/oleObject158.bin"/><Relationship Id="rId9" Type="http://schemas.openxmlformats.org/officeDocument/2006/relationships/image" Target="../media/image62.emf"/><Relationship Id="rId14" Type="http://schemas.openxmlformats.org/officeDocument/2006/relationships/oleObject" Target="../embeddings/oleObject163.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4.xml"/><Relationship Id="rId1" Type="http://schemas.openxmlformats.org/officeDocument/2006/relationships/vmlDrawing" Target="../drawings/vmlDrawing48.vml"/><Relationship Id="rId5" Type="http://schemas.openxmlformats.org/officeDocument/2006/relationships/image" Target="../media/image44.emf"/><Relationship Id="rId4" Type="http://schemas.openxmlformats.org/officeDocument/2006/relationships/oleObject" Target="../embeddings/oleObject164.bin"/></Relationships>
</file>

<file path=ppt/slides/_rels/slide76.xml.rels><?xml version="1.0" encoding="UTF-8" standalone="yes"?>
<Relationships xmlns="http://schemas.openxmlformats.org/package/2006/relationships"><Relationship Id="rId8" Type="http://schemas.openxmlformats.org/officeDocument/2006/relationships/image" Target="../media/image66.emf"/><Relationship Id="rId3" Type="http://schemas.openxmlformats.org/officeDocument/2006/relationships/notesSlide" Target="../notesSlides/notesSlide65.xml"/><Relationship Id="rId7" Type="http://schemas.openxmlformats.org/officeDocument/2006/relationships/oleObject" Target="../embeddings/oleObject166.bin"/><Relationship Id="rId2" Type="http://schemas.openxmlformats.org/officeDocument/2006/relationships/slideLayout" Target="../slideLayouts/slideLayout4.xml"/><Relationship Id="rId1" Type="http://schemas.openxmlformats.org/officeDocument/2006/relationships/vmlDrawing" Target="../drawings/vmlDrawing49.vml"/><Relationship Id="rId6" Type="http://schemas.openxmlformats.org/officeDocument/2006/relationships/image" Target="../media/image41.png"/><Relationship Id="rId5" Type="http://schemas.openxmlformats.org/officeDocument/2006/relationships/image" Target="../media/image44.emf"/><Relationship Id="rId10" Type="http://schemas.openxmlformats.org/officeDocument/2006/relationships/image" Target="../media/image67.emf"/><Relationship Id="rId4" Type="http://schemas.openxmlformats.org/officeDocument/2006/relationships/oleObject" Target="../embeddings/oleObject165.bin"/><Relationship Id="rId9" Type="http://schemas.openxmlformats.org/officeDocument/2006/relationships/oleObject" Target="../embeddings/oleObject167.bin"/></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170.bin"/><Relationship Id="rId3" Type="http://schemas.openxmlformats.org/officeDocument/2006/relationships/notesSlide" Target="../notesSlides/notesSlide66.xml"/><Relationship Id="rId7" Type="http://schemas.openxmlformats.org/officeDocument/2006/relationships/image" Target="../media/image68.emf"/><Relationship Id="rId2" Type="http://schemas.openxmlformats.org/officeDocument/2006/relationships/slideLayout" Target="../slideLayouts/slideLayout4.xml"/><Relationship Id="rId1" Type="http://schemas.openxmlformats.org/officeDocument/2006/relationships/vmlDrawing" Target="../drawings/vmlDrawing50.vml"/><Relationship Id="rId6" Type="http://schemas.openxmlformats.org/officeDocument/2006/relationships/oleObject" Target="../embeddings/oleObject169.bin"/><Relationship Id="rId5" Type="http://schemas.openxmlformats.org/officeDocument/2006/relationships/image" Target="../media/image44.emf"/><Relationship Id="rId10" Type="http://schemas.openxmlformats.org/officeDocument/2006/relationships/image" Target="../media/image70.png"/><Relationship Id="rId4" Type="http://schemas.openxmlformats.org/officeDocument/2006/relationships/oleObject" Target="../embeddings/oleObject168.bin"/><Relationship Id="rId9" Type="http://schemas.openxmlformats.org/officeDocument/2006/relationships/image" Target="../media/image69.emf"/></Relationships>
</file>

<file path=ppt/slides/_rels/slide78.xml.rels><?xml version="1.0" encoding="UTF-8" standalone="yes"?>
<Relationships xmlns="http://schemas.openxmlformats.org/package/2006/relationships"><Relationship Id="rId8" Type="http://schemas.openxmlformats.org/officeDocument/2006/relationships/image" Target="../media/image71.emf"/><Relationship Id="rId3" Type="http://schemas.openxmlformats.org/officeDocument/2006/relationships/notesSlide" Target="../notesSlides/notesSlide67.xml"/><Relationship Id="rId7" Type="http://schemas.openxmlformats.org/officeDocument/2006/relationships/oleObject" Target="../embeddings/oleObject172.bin"/><Relationship Id="rId2" Type="http://schemas.openxmlformats.org/officeDocument/2006/relationships/slideLayout" Target="../slideLayouts/slideLayout4.xml"/><Relationship Id="rId1" Type="http://schemas.openxmlformats.org/officeDocument/2006/relationships/vmlDrawing" Target="../drawings/vmlDrawing51.vml"/><Relationship Id="rId6" Type="http://schemas.openxmlformats.org/officeDocument/2006/relationships/image" Target="../media/image70.png"/><Relationship Id="rId5" Type="http://schemas.openxmlformats.org/officeDocument/2006/relationships/image" Target="../media/image44.emf"/><Relationship Id="rId4" Type="http://schemas.openxmlformats.org/officeDocument/2006/relationships/oleObject" Target="../embeddings/oleObject171.bin"/></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68.xml"/><Relationship Id="rId7" Type="http://schemas.openxmlformats.org/officeDocument/2006/relationships/image" Target="../media/image73.emf"/><Relationship Id="rId2" Type="http://schemas.openxmlformats.org/officeDocument/2006/relationships/slideLayout" Target="../slideLayouts/slideLayout4.xml"/><Relationship Id="rId1" Type="http://schemas.openxmlformats.org/officeDocument/2006/relationships/vmlDrawing" Target="../drawings/vmlDrawing52.vml"/><Relationship Id="rId6" Type="http://schemas.openxmlformats.org/officeDocument/2006/relationships/oleObject" Target="../embeddings/oleObject174.bin"/><Relationship Id="rId5" Type="http://schemas.openxmlformats.org/officeDocument/2006/relationships/image" Target="../media/image72.emf"/><Relationship Id="rId4" Type="http://schemas.openxmlformats.org/officeDocument/2006/relationships/oleObject" Target="../embeddings/oleObject173.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177.bin"/><Relationship Id="rId3" Type="http://schemas.openxmlformats.org/officeDocument/2006/relationships/notesSlide" Target="../notesSlides/notesSlide70.xml"/><Relationship Id="rId7" Type="http://schemas.openxmlformats.org/officeDocument/2006/relationships/image" Target="../media/image75.emf"/><Relationship Id="rId2" Type="http://schemas.openxmlformats.org/officeDocument/2006/relationships/slideLayout" Target="../slideLayouts/slideLayout4.xml"/><Relationship Id="rId1" Type="http://schemas.openxmlformats.org/officeDocument/2006/relationships/vmlDrawing" Target="../drawings/vmlDrawing53.vml"/><Relationship Id="rId6" Type="http://schemas.openxmlformats.org/officeDocument/2006/relationships/oleObject" Target="../embeddings/oleObject176.bin"/><Relationship Id="rId5" Type="http://schemas.openxmlformats.org/officeDocument/2006/relationships/image" Target="../media/image74.emf"/><Relationship Id="rId4" Type="http://schemas.openxmlformats.org/officeDocument/2006/relationships/oleObject" Target="../embeddings/oleObject175.bin"/><Relationship Id="rId9" Type="http://schemas.openxmlformats.org/officeDocument/2006/relationships/image" Target="../media/image76.emf"/></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180.bin"/><Relationship Id="rId3" Type="http://schemas.openxmlformats.org/officeDocument/2006/relationships/notesSlide" Target="../notesSlides/notesSlide71.xml"/><Relationship Id="rId7" Type="http://schemas.openxmlformats.org/officeDocument/2006/relationships/image" Target="../media/image75.emf"/><Relationship Id="rId2" Type="http://schemas.openxmlformats.org/officeDocument/2006/relationships/slideLayout" Target="../slideLayouts/slideLayout4.xml"/><Relationship Id="rId1" Type="http://schemas.openxmlformats.org/officeDocument/2006/relationships/vmlDrawing" Target="../drawings/vmlDrawing54.vml"/><Relationship Id="rId6" Type="http://schemas.openxmlformats.org/officeDocument/2006/relationships/oleObject" Target="../embeddings/oleObject179.bin"/><Relationship Id="rId5" Type="http://schemas.openxmlformats.org/officeDocument/2006/relationships/image" Target="../media/image74.emf"/><Relationship Id="rId4" Type="http://schemas.openxmlformats.org/officeDocument/2006/relationships/oleObject" Target="../embeddings/oleObject178.bin"/><Relationship Id="rId9" Type="http://schemas.openxmlformats.org/officeDocument/2006/relationships/image" Target="../media/image77.emf"/></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183.bin"/><Relationship Id="rId3" Type="http://schemas.openxmlformats.org/officeDocument/2006/relationships/notesSlide" Target="../notesSlides/notesSlide72.xml"/><Relationship Id="rId7" Type="http://schemas.openxmlformats.org/officeDocument/2006/relationships/image" Target="../media/image75.emf"/><Relationship Id="rId2" Type="http://schemas.openxmlformats.org/officeDocument/2006/relationships/slideLayout" Target="../slideLayouts/slideLayout4.xml"/><Relationship Id="rId1" Type="http://schemas.openxmlformats.org/officeDocument/2006/relationships/vmlDrawing" Target="../drawings/vmlDrawing55.vml"/><Relationship Id="rId6" Type="http://schemas.openxmlformats.org/officeDocument/2006/relationships/oleObject" Target="../embeddings/oleObject182.bin"/><Relationship Id="rId11" Type="http://schemas.openxmlformats.org/officeDocument/2006/relationships/image" Target="../media/image78.emf"/><Relationship Id="rId5" Type="http://schemas.openxmlformats.org/officeDocument/2006/relationships/image" Target="../media/image74.emf"/><Relationship Id="rId10" Type="http://schemas.openxmlformats.org/officeDocument/2006/relationships/oleObject" Target="../embeddings/oleObject184.bin"/><Relationship Id="rId4" Type="http://schemas.openxmlformats.org/officeDocument/2006/relationships/oleObject" Target="../embeddings/oleObject181.bin"/><Relationship Id="rId9" Type="http://schemas.openxmlformats.org/officeDocument/2006/relationships/image" Target="../media/image77.emf"/></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4.xml"/><Relationship Id="rId1" Type="http://schemas.openxmlformats.org/officeDocument/2006/relationships/vmlDrawing" Target="../drawings/vmlDrawing56.vml"/><Relationship Id="rId5" Type="http://schemas.openxmlformats.org/officeDocument/2006/relationships/image" Target="../media/image79.emf"/><Relationship Id="rId4" Type="http://schemas.openxmlformats.org/officeDocument/2006/relationships/oleObject" Target="../embeddings/oleObject185.bin"/></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4.xml"/><Relationship Id="rId1" Type="http://schemas.openxmlformats.org/officeDocument/2006/relationships/vmlDrawing" Target="../drawings/vmlDrawing57.vml"/><Relationship Id="rId5" Type="http://schemas.openxmlformats.org/officeDocument/2006/relationships/image" Target="../media/image79.emf"/><Relationship Id="rId4" Type="http://schemas.openxmlformats.org/officeDocument/2006/relationships/oleObject" Target="../embeddings/oleObject18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noAutofit/>
          </a:bodyPr>
          <a:lstStyle/>
          <a:p>
            <a:pPr marL="914400" indent="-914400"/>
            <a:r>
              <a:rPr lang="en-US" dirty="0"/>
              <a:t>01 | Classification</a:t>
            </a:r>
          </a:p>
        </p:txBody>
      </p:sp>
      <p:sp>
        <p:nvSpPr>
          <p:cNvPr id="4" name="Subtitle 3"/>
          <p:cNvSpPr>
            <a:spLocks noGrp="1"/>
          </p:cNvSpPr>
          <p:nvPr>
            <p:ph type="subTitle" idx="1"/>
          </p:nvPr>
        </p:nvSpPr>
        <p:spPr>
          <a:xfrm>
            <a:off x="208016" y="5397221"/>
            <a:ext cx="8667149" cy="1460779"/>
          </a:xfrm>
        </p:spPr>
        <p:txBody>
          <a:bodyPr/>
          <a:lstStyle/>
          <a:p>
            <a:r>
              <a:rPr lang="en-US" dirty="0"/>
              <a:t>Cynthia </a:t>
            </a:r>
            <a:r>
              <a:rPr lang="en-US" dirty="0" err="1"/>
              <a:t>Rudin</a:t>
            </a:r>
            <a:r>
              <a:rPr lang="en-US" dirty="0"/>
              <a:t> | MIT Sloan School of Management</a:t>
            </a:r>
          </a:p>
          <a:p>
            <a:endParaRPr lang="en-US" dirty="0"/>
          </a:p>
        </p:txBody>
      </p:sp>
    </p:spTree>
    <p:extLst>
      <p:ext uri="{BB962C8B-B14F-4D97-AF65-F5344CB8AC3E}">
        <p14:creationId xmlns:p14="http://schemas.microsoft.com/office/powerpoint/2010/main" val="3739737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pic>
        <p:nvPicPr>
          <p:cNvPr id="4" name="Picture 3" descr="ClassificImage.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41044" y="2125147"/>
            <a:ext cx="3365624" cy="3999078"/>
          </a:xfrm>
          <a:prstGeom prst="rect">
            <a:avLst/>
          </a:prstGeom>
        </p:spPr>
      </p:pic>
      <p:sp>
        <p:nvSpPr>
          <p:cNvPr id="9" name="Content Placeholder 2"/>
          <p:cNvSpPr txBox="1">
            <a:spLocks/>
          </p:cNvSpPr>
          <p:nvPr/>
        </p:nvSpPr>
        <p:spPr>
          <a:xfrm>
            <a:off x="379413" y="795564"/>
            <a:ext cx="94884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Formally, given training set (</a:t>
            </a:r>
            <a:r>
              <a:rPr lang="en-US" dirty="0" err="1"/>
              <a:t>x</a:t>
            </a:r>
            <a:r>
              <a:rPr lang="en-US" baseline="-25000" dirty="0" err="1"/>
              <a:t>i,</a:t>
            </a:r>
            <a:r>
              <a:rPr lang="en-US" dirty="0" err="1"/>
              <a:t>y</a:t>
            </a:r>
            <a:r>
              <a:rPr lang="en-US" baseline="-25000" dirty="0" err="1"/>
              <a:t>i</a:t>
            </a:r>
            <a:r>
              <a:rPr lang="en-US" dirty="0"/>
              <a:t>) for </a:t>
            </a:r>
            <a:r>
              <a:rPr lang="en-US" dirty="0" err="1"/>
              <a:t>i</a:t>
            </a:r>
            <a:r>
              <a:rPr lang="en-US" dirty="0"/>
              <a:t>=1…n, we want to create a classification model f that can predict label y for a new x.  </a:t>
            </a:r>
          </a:p>
        </p:txBody>
      </p:sp>
      <p:sp>
        <p:nvSpPr>
          <p:cNvPr id="10" name="Rectangle 9"/>
          <p:cNvSpPr/>
          <p:nvPr/>
        </p:nvSpPr>
        <p:spPr>
          <a:xfrm>
            <a:off x="392466" y="2679890"/>
            <a:ext cx="5202115" cy="461665"/>
          </a:xfrm>
          <a:prstGeom prst="rect">
            <a:avLst/>
          </a:prstGeom>
        </p:spPr>
        <p:txBody>
          <a:bodyPr wrap="none">
            <a:spAutoFit/>
          </a:bodyPr>
          <a:lstStyle/>
          <a:p>
            <a:r>
              <a:rPr lang="en-US" sz="2400" dirty="0"/>
              <a:t>Manhole is represented as:  [  1925   15] </a:t>
            </a:r>
          </a:p>
        </p:txBody>
      </p:sp>
      <p:sp>
        <p:nvSpPr>
          <p:cNvPr id="11" name="TextBox 10"/>
          <p:cNvSpPr txBox="1"/>
          <p:nvPr/>
        </p:nvSpPr>
        <p:spPr>
          <a:xfrm rot="18895295">
            <a:off x="930586" y="4374445"/>
            <a:ext cx="3988241" cy="523220"/>
          </a:xfrm>
          <a:prstGeom prst="rect">
            <a:avLst/>
          </a:prstGeom>
          <a:noFill/>
        </p:spPr>
        <p:txBody>
          <a:bodyPr wrap="none" rtlCol="0">
            <a:spAutoFit/>
          </a:bodyPr>
          <a:lstStyle/>
          <a:p>
            <a:r>
              <a:rPr lang="en-US" sz="2800" dirty="0"/>
              <a:t>Year oldest cable installed</a:t>
            </a:r>
          </a:p>
        </p:txBody>
      </p:sp>
      <p:sp>
        <p:nvSpPr>
          <p:cNvPr id="12" name="TextBox 11"/>
          <p:cNvSpPr txBox="1"/>
          <p:nvPr/>
        </p:nvSpPr>
        <p:spPr>
          <a:xfrm rot="18895295">
            <a:off x="1519897" y="4399845"/>
            <a:ext cx="4130433" cy="523220"/>
          </a:xfrm>
          <a:prstGeom prst="rect">
            <a:avLst/>
          </a:prstGeom>
          <a:noFill/>
        </p:spPr>
        <p:txBody>
          <a:bodyPr wrap="none" rtlCol="0">
            <a:spAutoFit/>
          </a:bodyPr>
          <a:lstStyle/>
          <a:p>
            <a:r>
              <a:rPr lang="en-US" sz="2800" dirty="0"/>
              <a:t>Number of events last year</a:t>
            </a:r>
          </a:p>
        </p:txBody>
      </p:sp>
      <p:cxnSp>
        <p:nvCxnSpPr>
          <p:cNvPr id="14" name="Straight Arrow Connector 13"/>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674556" y="6334780"/>
            <a:ext cx="912630" cy="523220"/>
          </a:xfrm>
          <a:prstGeom prst="rect">
            <a:avLst/>
          </a:prstGeom>
          <a:noFill/>
        </p:spPr>
        <p:txBody>
          <a:bodyPr wrap="none" rtlCol="0">
            <a:spAutoFit/>
          </a:bodyPr>
          <a:lstStyle/>
          <a:p>
            <a:r>
              <a:rPr lang="en-US" sz="2800" dirty="0"/>
              <a:t>1925</a:t>
            </a:r>
          </a:p>
        </p:txBody>
      </p:sp>
      <p:sp>
        <p:nvSpPr>
          <p:cNvPr id="19" name="TextBox 18"/>
          <p:cNvSpPr txBox="1"/>
          <p:nvPr/>
        </p:nvSpPr>
        <p:spPr>
          <a:xfrm>
            <a:off x="10735733" y="6334780"/>
            <a:ext cx="912630" cy="523220"/>
          </a:xfrm>
          <a:prstGeom prst="rect">
            <a:avLst/>
          </a:prstGeom>
          <a:noFill/>
        </p:spPr>
        <p:txBody>
          <a:bodyPr wrap="none" rtlCol="0">
            <a:spAutoFit/>
          </a:bodyPr>
          <a:lstStyle/>
          <a:p>
            <a:r>
              <a:rPr lang="en-US" sz="2800" dirty="0"/>
              <a:t>2015</a:t>
            </a:r>
          </a:p>
        </p:txBody>
      </p:sp>
      <p:sp>
        <p:nvSpPr>
          <p:cNvPr id="20" name="TextBox 19"/>
          <p:cNvSpPr txBox="1"/>
          <p:nvPr/>
        </p:nvSpPr>
        <p:spPr>
          <a:xfrm>
            <a:off x="8153400" y="6306558"/>
            <a:ext cx="1987568" cy="523220"/>
          </a:xfrm>
          <a:prstGeom prst="rect">
            <a:avLst/>
          </a:prstGeom>
          <a:noFill/>
        </p:spPr>
        <p:txBody>
          <a:bodyPr wrap="none" rtlCol="0">
            <a:spAutoFit/>
          </a:bodyPr>
          <a:lstStyle/>
          <a:p>
            <a:r>
              <a:rPr lang="en-US" sz="2800" dirty="0"/>
              <a:t>Oldest cable</a:t>
            </a:r>
          </a:p>
        </p:txBody>
      </p:sp>
      <p:sp>
        <p:nvSpPr>
          <p:cNvPr id="21" name="TextBox 20"/>
          <p:cNvSpPr txBox="1"/>
          <p:nvPr/>
        </p:nvSpPr>
        <p:spPr>
          <a:xfrm rot="16200000">
            <a:off x="4556477" y="4088292"/>
            <a:ext cx="2628218" cy="523220"/>
          </a:xfrm>
          <a:prstGeom prst="rect">
            <a:avLst/>
          </a:prstGeom>
          <a:noFill/>
        </p:spPr>
        <p:txBody>
          <a:bodyPr wrap="none" rtlCol="0">
            <a:spAutoFit/>
          </a:bodyPr>
          <a:lstStyle/>
          <a:p>
            <a:r>
              <a:rPr lang="en-US" sz="2800" dirty="0"/>
              <a:t> Events Last Year</a:t>
            </a:r>
          </a:p>
        </p:txBody>
      </p:sp>
      <p:sp>
        <p:nvSpPr>
          <p:cNvPr id="22" name="TextBox 21"/>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23" name="TextBox 22"/>
          <p:cNvSpPr txBox="1"/>
          <p:nvPr/>
        </p:nvSpPr>
        <p:spPr>
          <a:xfrm>
            <a:off x="5568246" y="1982913"/>
            <a:ext cx="548648" cy="523220"/>
          </a:xfrm>
          <a:prstGeom prst="rect">
            <a:avLst/>
          </a:prstGeom>
          <a:noFill/>
        </p:spPr>
        <p:txBody>
          <a:bodyPr wrap="none" rtlCol="0">
            <a:spAutoFit/>
          </a:bodyPr>
          <a:lstStyle/>
          <a:p>
            <a:r>
              <a:rPr lang="en-US" sz="2800" dirty="0"/>
              <a:t>20</a:t>
            </a:r>
          </a:p>
        </p:txBody>
      </p:sp>
      <p:sp>
        <p:nvSpPr>
          <p:cNvPr id="3" name="TextBox 2"/>
          <p:cNvSpPr txBox="1"/>
          <p:nvPr/>
        </p:nvSpPr>
        <p:spPr>
          <a:xfrm>
            <a:off x="10018889" y="2539999"/>
            <a:ext cx="727032" cy="369332"/>
          </a:xfrm>
          <a:prstGeom prst="rect">
            <a:avLst/>
          </a:prstGeom>
          <a:noFill/>
        </p:spPr>
        <p:txBody>
          <a:bodyPr wrap="none" rtlCol="0">
            <a:spAutoFit/>
          </a:bodyPr>
          <a:lstStyle/>
          <a:p>
            <a:r>
              <a:rPr lang="en-US" dirty="0"/>
              <a:t>f(x)=0</a:t>
            </a:r>
          </a:p>
        </p:txBody>
      </p:sp>
      <p:sp>
        <p:nvSpPr>
          <p:cNvPr id="25" name="TextBox 24"/>
          <p:cNvSpPr txBox="1"/>
          <p:nvPr/>
        </p:nvSpPr>
        <p:spPr>
          <a:xfrm>
            <a:off x="10975623" y="2438399"/>
            <a:ext cx="727032" cy="369332"/>
          </a:xfrm>
          <a:prstGeom prst="rect">
            <a:avLst/>
          </a:prstGeom>
          <a:noFill/>
        </p:spPr>
        <p:txBody>
          <a:bodyPr wrap="none" rtlCol="0">
            <a:spAutoFit/>
          </a:bodyPr>
          <a:lstStyle/>
          <a:p>
            <a:r>
              <a:rPr lang="en-US" dirty="0"/>
              <a:t>f(x)&lt;0</a:t>
            </a:r>
          </a:p>
        </p:txBody>
      </p:sp>
      <p:sp>
        <p:nvSpPr>
          <p:cNvPr id="26" name="TextBox 25"/>
          <p:cNvSpPr txBox="1"/>
          <p:nvPr/>
        </p:nvSpPr>
        <p:spPr>
          <a:xfrm>
            <a:off x="8997246" y="2040465"/>
            <a:ext cx="727032" cy="369332"/>
          </a:xfrm>
          <a:prstGeom prst="rect">
            <a:avLst/>
          </a:prstGeom>
          <a:noFill/>
        </p:spPr>
        <p:txBody>
          <a:bodyPr wrap="none" rtlCol="0">
            <a:spAutoFit/>
          </a:bodyPr>
          <a:lstStyle/>
          <a:p>
            <a:r>
              <a:rPr lang="en-US" dirty="0"/>
              <a:t>f(x)&gt;0</a:t>
            </a:r>
          </a:p>
        </p:txBody>
      </p:sp>
      <p:grpSp>
        <p:nvGrpSpPr>
          <p:cNvPr id="28" name="Group 27"/>
          <p:cNvGrpSpPr/>
          <p:nvPr/>
        </p:nvGrpSpPr>
        <p:grpSpPr>
          <a:xfrm>
            <a:off x="9468464" y="5082020"/>
            <a:ext cx="2179898" cy="1000985"/>
            <a:chOff x="429591" y="3754904"/>
            <a:chExt cx="1787585" cy="820839"/>
          </a:xfrm>
        </p:grpSpPr>
        <p:sp>
          <p:nvSpPr>
            <p:cNvPr id="29" name="Trapezoid 28"/>
            <p:cNvSpPr/>
            <p:nvPr/>
          </p:nvSpPr>
          <p:spPr>
            <a:xfrm>
              <a:off x="429591" y="3754904"/>
              <a:ext cx="1787585" cy="820839"/>
            </a:xfrm>
            <a:prstGeom prst="trapezoid">
              <a:avLst/>
            </a:prstGeom>
            <a:solidFill>
              <a:schemeClr val="bg1">
                <a:lumMod val="7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Summing Junction 29"/>
            <p:cNvSpPr/>
            <p:nvPr/>
          </p:nvSpPr>
          <p:spPr>
            <a:xfrm>
              <a:off x="852691" y="3920387"/>
              <a:ext cx="951929" cy="442451"/>
            </a:xfrm>
            <a:prstGeom prst="flowChartSummingJunction">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6365729" y="1639362"/>
            <a:ext cx="2179898" cy="1777134"/>
            <a:chOff x="6437285" y="1541861"/>
            <a:chExt cx="2179898" cy="1777134"/>
          </a:xfrm>
        </p:grpSpPr>
        <p:sp>
          <p:nvSpPr>
            <p:cNvPr id="32" name="Trapezoid 31"/>
            <p:cNvSpPr/>
            <p:nvPr/>
          </p:nvSpPr>
          <p:spPr>
            <a:xfrm>
              <a:off x="6437285" y="2224058"/>
              <a:ext cx="2179898" cy="1000985"/>
            </a:xfrm>
            <a:prstGeom prst="trapezoid">
              <a:avLst/>
            </a:prstGeom>
            <a:solidFill>
              <a:schemeClr val="bg1">
                <a:lumMod val="7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924580" y="2444283"/>
              <a:ext cx="1155736" cy="542501"/>
            </a:xfrm>
            <a:prstGeom prst="ellipse">
              <a:avLst/>
            </a:prstGeom>
            <a:gradFill flip="none" rotWithShape="1">
              <a:gsLst>
                <a:gs pos="0">
                  <a:schemeClr val="tx1">
                    <a:lumMod val="95000"/>
                    <a:lumOff val="5000"/>
                  </a:schemeClr>
                </a:gs>
                <a:gs pos="50000">
                  <a:schemeClr val="tx1">
                    <a:lumMod val="65000"/>
                    <a:lumOff val="35000"/>
                  </a:schemeClr>
                </a:gs>
                <a:gs pos="100000">
                  <a:schemeClr val="bg1">
                    <a:lumMod val="50000"/>
                  </a:scheme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a:off x="6680889" y="1541861"/>
              <a:ext cx="1692689" cy="1777134"/>
              <a:chOff x="3399175" y="4696691"/>
              <a:chExt cx="1692689" cy="1777134"/>
            </a:xfrm>
          </p:grpSpPr>
          <p:sp>
            <p:nvSpPr>
              <p:cNvPr id="35" name="Oval 5"/>
              <p:cNvSpPr>
                <a:spLocks noChangeArrowheads="1"/>
              </p:cNvSpPr>
              <p:nvPr/>
            </p:nvSpPr>
            <p:spPr bwMode="auto">
              <a:xfrm>
                <a:off x="3399175" y="4696691"/>
                <a:ext cx="1692689" cy="1777134"/>
              </a:xfrm>
              <a:prstGeom prst="ellipse">
                <a:avLst/>
              </a:prstGeom>
              <a:solidFill>
                <a:srgbClr val="FF8C00"/>
              </a:solidFill>
              <a:ln>
                <a:noFill/>
              </a:ln>
              <a:effectLst>
                <a:softEdge rad="317500"/>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7"/>
              <p:cNvSpPr>
                <a:spLocks/>
              </p:cNvSpPr>
              <p:nvPr/>
            </p:nvSpPr>
            <p:spPr bwMode="auto">
              <a:xfrm>
                <a:off x="3902076" y="5684838"/>
                <a:ext cx="285750" cy="333375"/>
              </a:xfrm>
              <a:custGeom>
                <a:avLst/>
                <a:gdLst>
                  <a:gd name="T0" fmla="*/ 180 w 180"/>
                  <a:gd name="T1" fmla="*/ 180 h 210"/>
                  <a:gd name="T2" fmla="*/ 180 w 180"/>
                  <a:gd name="T3" fmla="*/ 180 h 210"/>
                  <a:gd name="T4" fmla="*/ 0 w 180"/>
                  <a:gd name="T5" fmla="*/ 0 h 210"/>
                  <a:gd name="T6" fmla="*/ 153 w 180"/>
                  <a:gd name="T7" fmla="*/ 207 h 210"/>
                  <a:gd name="T8" fmla="*/ 153 w 180"/>
                  <a:gd name="T9" fmla="*/ 210 h 210"/>
                  <a:gd name="T10" fmla="*/ 180 w 180"/>
                  <a:gd name="T11" fmla="*/ 180 h 210"/>
                </a:gdLst>
                <a:ahLst/>
                <a:cxnLst>
                  <a:cxn ang="0">
                    <a:pos x="T0" y="T1"/>
                  </a:cxn>
                  <a:cxn ang="0">
                    <a:pos x="T2" y="T3"/>
                  </a:cxn>
                  <a:cxn ang="0">
                    <a:pos x="T4" y="T5"/>
                  </a:cxn>
                  <a:cxn ang="0">
                    <a:pos x="T6" y="T7"/>
                  </a:cxn>
                  <a:cxn ang="0">
                    <a:pos x="T8" y="T9"/>
                  </a:cxn>
                  <a:cxn ang="0">
                    <a:pos x="T10" y="T11"/>
                  </a:cxn>
                </a:cxnLst>
                <a:rect l="0" t="0" r="r" b="b"/>
                <a:pathLst>
                  <a:path w="180" h="210">
                    <a:moveTo>
                      <a:pt x="180" y="180"/>
                    </a:moveTo>
                    <a:lnTo>
                      <a:pt x="180" y="180"/>
                    </a:lnTo>
                    <a:lnTo>
                      <a:pt x="0" y="0"/>
                    </a:lnTo>
                    <a:lnTo>
                      <a:pt x="153" y="207"/>
                    </a:lnTo>
                    <a:lnTo>
                      <a:pt x="153" y="210"/>
                    </a:lnTo>
                    <a:lnTo>
                      <a:pt x="180" y="180"/>
                    </a:lnTo>
                    <a:close/>
                  </a:path>
                </a:pathLst>
              </a:custGeom>
              <a:solidFill>
                <a:srgbClr val="DD5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8"/>
              <p:cNvSpPr>
                <a:spLocks/>
              </p:cNvSpPr>
              <p:nvPr/>
            </p:nvSpPr>
            <p:spPr bwMode="auto">
              <a:xfrm>
                <a:off x="3816351" y="5262563"/>
                <a:ext cx="414338" cy="476250"/>
              </a:xfrm>
              <a:custGeom>
                <a:avLst/>
                <a:gdLst>
                  <a:gd name="T0" fmla="*/ 261 w 261"/>
                  <a:gd name="T1" fmla="*/ 260 h 300"/>
                  <a:gd name="T2" fmla="*/ 261 w 261"/>
                  <a:gd name="T3" fmla="*/ 260 h 300"/>
                  <a:gd name="T4" fmla="*/ 0 w 261"/>
                  <a:gd name="T5" fmla="*/ 0 h 300"/>
                  <a:gd name="T6" fmla="*/ 221 w 261"/>
                  <a:gd name="T7" fmla="*/ 300 h 300"/>
                  <a:gd name="T8" fmla="*/ 221 w 261"/>
                  <a:gd name="T9" fmla="*/ 300 h 300"/>
                  <a:gd name="T10" fmla="*/ 261 w 261"/>
                  <a:gd name="T11" fmla="*/ 260 h 300"/>
                </a:gdLst>
                <a:ahLst/>
                <a:cxnLst>
                  <a:cxn ang="0">
                    <a:pos x="T0" y="T1"/>
                  </a:cxn>
                  <a:cxn ang="0">
                    <a:pos x="T2" y="T3"/>
                  </a:cxn>
                  <a:cxn ang="0">
                    <a:pos x="T4" y="T5"/>
                  </a:cxn>
                  <a:cxn ang="0">
                    <a:pos x="T6" y="T7"/>
                  </a:cxn>
                  <a:cxn ang="0">
                    <a:pos x="T8" y="T9"/>
                  </a:cxn>
                  <a:cxn ang="0">
                    <a:pos x="T10" y="T11"/>
                  </a:cxn>
                </a:cxnLst>
                <a:rect l="0" t="0" r="r" b="b"/>
                <a:pathLst>
                  <a:path w="261" h="300">
                    <a:moveTo>
                      <a:pt x="261" y="260"/>
                    </a:moveTo>
                    <a:lnTo>
                      <a:pt x="261" y="260"/>
                    </a:lnTo>
                    <a:lnTo>
                      <a:pt x="0" y="0"/>
                    </a:lnTo>
                    <a:lnTo>
                      <a:pt x="221" y="300"/>
                    </a:lnTo>
                    <a:lnTo>
                      <a:pt x="221" y="300"/>
                    </a:lnTo>
                    <a:lnTo>
                      <a:pt x="261" y="260"/>
                    </a:lnTo>
                    <a:close/>
                  </a:path>
                </a:pathLst>
              </a:custGeom>
              <a:solidFill>
                <a:srgbClr val="DD5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9"/>
              <p:cNvSpPr>
                <a:spLocks/>
              </p:cNvSpPr>
              <p:nvPr/>
            </p:nvSpPr>
            <p:spPr bwMode="auto">
              <a:xfrm>
                <a:off x="3981451" y="5156200"/>
                <a:ext cx="227013" cy="265113"/>
              </a:xfrm>
              <a:custGeom>
                <a:avLst/>
                <a:gdLst>
                  <a:gd name="T0" fmla="*/ 143 w 143"/>
                  <a:gd name="T1" fmla="*/ 143 h 167"/>
                  <a:gd name="T2" fmla="*/ 143 w 143"/>
                  <a:gd name="T3" fmla="*/ 143 h 167"/>
                  <a:gd name="T4" fmla="*/ 0 w 143"/>
                  <a:gd name="T5" fmla="*/ 0 h 167"/>
                  <a:gd name="T6" fmla="*/ 120 w 143"/>
                  <a:gd name="T7" fmla="*/ 163 h 167"/>
                  <a:gd name="T8" fmla="*/ 120 w 143"/>
                  <a:gd name="T9" fmla="*/ 167 h 167"/>
                  <a:gd name="T10" fmla="*/ 143 w 143"/>
                  <a:gd name="T11" fmla="*/ 143 h 167"/>
                </a:gdLst>
                <a:ahLst/>
                <a:cxnLst>
                  <a:cxn ang="0">
                    <a:pos x="T0" y="T1"/>
                  </a:cxn>
                  <a:cxn ang="0">
                    <a:pos x="T2" y="T3"/>
                  </a:cxn>
                  <a:cxn ang="0">
                    <a:pos x="T4" y="T5"/>
                  </a:cxn>
                  <a:cxn ang="0">
                    <a:pos x="T6" y="T7"/>
                  </a:cxn>
                  <a:cxn ang="0">
                    <a:pos x="T8" y="T9"/>
                  </a:cxn>
                  <a:cxn ang="0">
                    <a:pos x="T10" y="T11"/>
                  </a:cxn>
                </a:cxnLst>
                <a:rect l="0" t="0" r="r" b="b"/>
                <a:pathLst>
                  <a:path w="143" h="167">
                    <a:moveTo>
                      <a:pt x="143" y="143"/>
                    </a:moveTo>
                    <a:lnTo>
                      <a:pt x="143" y="143"/>
                    </a:lnTo>
                    <a:lnTo>
                      <a:pt x="0" y="0"/>
                    </a:lnTo>
                    <a:lnTo>
                      <a:pt x="120" y="163"/>
                    </a:lnTo>
                    <a:lnTo>
                      <a:pt x="120" y="167"/>
                    </a:lnTo>
                    <a:lnTo>
                      <a:pt x="143" y="143"/>
                    </a:lnTo>
                    <a:close/>
                  </a:path>
                </a:pathLst>
              </a:custGeom>
              <a:solidFill>
                <a:srgbClr val="DD5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0"/>
              <p:cNvSpPr>
                <a:spLocks/>
              </p:cNvSpPr>
              <p:nvPr/>
            </p:nvSpPr>
            <p:spPr bwMode="auto">
              <a:xfrm>
                <a:off x="4192588" y="5684838"/>
                <a:ext cx="287338" cy="333375"/>
              </a:xfrm>
              <a:custGeom>
                <a:avLst/>
                <a:gdLst>
                  <a:gd name="T0" fmla="*/ 0 w 181"/>
                  <a:gd name="T1" fmla="*/ 180 h 210"/>
                  <a:gd name="T2" fmla="*/ 4 w 181"/>
                  <a:gd name="T3" fmla="*/ 180 h 210"/>
                  <a:gd name="T4" fmla="*/ 181 w 181"/>
                  <a:gd name="T5" fmla="*/ 0 h 210"/>
                  <a:gd name="T6" fmla="*/ 30 w 181"/>
                  <a:gd name="T7" fmla="*/ 207 h 210"/>
                  <a:gd name="T8" fmla="*/ 27 w 181"/>
                  <a:gd name="T9" fmla="*/ 210 h 210"/>
                  <a:gd name="T10" fmla="*/ 0 w 181"/>
                  <a:gd name="T11" fmla="*/ 180 h 210"/>
                </a:gdLst>
                <a:ahLst/>
                <a:cxnLst>
                  <a:cxn ang="0">
                    <a:pos x="T0" y="T1"/>
                  </a:cxn>
                  <a:cxn ang="0">
                    <a:pos x="T2" y="T3"/>
                  </a:cxn>
                  <a:cxn ang="0">
                    <a:pos x="T4" y="T5"/>
                  </a:cxn>
                  <a:cxn ang="0">
                    <a:pos x="T6" y="T7"/>
                  </a:cxn>
                  <a:cxn ang="0">
                    <a:pos x="T8" y="T9"/>
                  </a:cxn>
                  <a:cxn ang="0">
                    <a:pos x="T10" y="T11"/>
                  </a:cxn>
                </a:cxnLst>
                <a:rect l="0" t="0" r="r" b="b"/>
                <a:pathLst>
                  <a:path w="181" h="210">
                    <a:moveTo>
                      <a:pt x="0" y="180"/>
                    </a:moveTo>
                    <a:lnTo>
                      <a:pt x="4" y="180"/>
                    </a:lnTo>
                    <a:lnTo>
                      <a:pt x="181" y="0"/>
                    </a:lnTo>
                    <a:lnTo>
                      <a:pt x="30" y="207"/>
                    </a:lnTo>
                    <a:lnTo>
                      <a:pt x="27" y="210"/>
                    </a:lnTo>
                    <a:lnTo>
                      <a:pt x="0" y="180"/>
                    </a:lnTo>
                    <a:close/>
                  </a:path>
                </a:pathLst>
              </a:custGeom>
              <a:solidFill>
                <a:srgbClr val="DD5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1"/>
              <p:cNvSpPr>
                <a:spLocks/>
              </p:cNvSpPr>
              <p:nvPr/>
            </p:nvSpPr>
            <p:spPr bwMode="auto">
              <a:xfrm>
                <a:off x="4151313" y="5262563"/>
                <a:ext cx="419100" cy="476250"/>
              </a:xfrm>
              <a:custGeom>
                <a:avLst/>
                <a:gdLst>
                  <a:gd name="T0" fmla="*/ 0 w 264"/>
                  <a:gd name="T1" fmla="*/ 260 h 300"/>
                  <a:gd name="T2" fmla="*/ 3 w 264"/>
                  <a:gd name="T3" fmla="*/ 260 h 300"/>
                  <a:gd name="T4" fmla="*/ 264 w 264"/>
                  <a:gd name="T5" fmla="*/ 0 h 300"/>
                  <a:gd name="T6" fmla="*/ 43 w 264"/>
                  <a:gd name="T7" fmla="*/ 300 h 300"/>
                  <a:gd name="T8" fmla="*/ 40 w 264"/>
                  <a:gd name="T9" fmla="*/ 300 h 300"/>
                  <a:gd name="T10" fmla="*/ 0 w 264"/>
                  <a:gd name="T11" fmla="*/ 260 h 300"/>
                </a:gdLst>
                <a:ahLst/>
                <a:cxnLst>
                  <a:cxn ang="0">
                    <a:pos x="T0" y="T1"/>
                  </a:cxn>
                  <a:cxn ang="0">
                    <a:pos x="T2" y="T3"/>
                  </a:cxn>
                  <a:cxn ang="0">
                    <a:pos x="T4" y="T5"/>
                  </a:cxn>
                  <a:cxn ang="0">
                    <a:pos x="T6" y="T7"/>
                  </a:cxn>
                  <a:cxn ang="0">
                    <a:pos x="T8" y="T9"/>
                  </a:cxn>
                  <a:cxn ang="0">
                    <a:pos x="T10" y="T11"/>
                  </a:cxn>
                </a:cxnLst>
                <a:rect l="0" t="0" r="r" b="b"/>
                <a:pathLst>
                  <a:path w="264" h="300">
                    <a:moveTo>
                      <a:pt x="0" y="260"/>
                    </a:moveTo>
                    <a:lnTo>
                      <a:pt x="3" y="260"/>
                    </a:lnTo>
                    <a:lnTo>
                      <a:pt x="264" y="0"/>
                    </a:lnTo>
                    <a:lnTo>
                      <a:pt x="43" y="300"/>
                    </a:lnTo>
                    <a:lnTo>
                      <a:pt x="40" y="300"/>
                    </a:lnTo>
                    <a:lnTo>
                      <a:pt x="0" y="260"/>
                    </a:lnTo>
                    <a:close/>
                  </a:path>
                </a:pathLst>
              </a:custGeom>
              <a:solidFill>
                <a:srgbClr val="DD5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2"/>
              <p:cNvSpPr>
                <a:spLocks/>
              </p:cNvSpPr>
              <p:nvPr/>
            </p:nvSpPr>
            <p:spPr bwMode="auto">
              <a:xfrm>
                <a:off x="4176713" y="5156200"/>
                <a:ext cx="223838" cy="265113"/>
              </a:xfrm>
              <a:custGeom>
                <a:avLst/>
                <a:gdLst>
                  <a:gd name="T0" fmla="*/ 0 w 141"/>
                  <a:gd name="T1" fmla="*/ 143 h 167"/>
                  <a:gd name="T2" fmla="*/ 0 w 141"/>
                  <a:gd name="T3" fmla="*/ 143 h 167"/>
                  <a:gd name="T4" fmla="*/ 141 w 141"/>
                  <a:gd name="T5" fmla="*/ 0 h 167"/>
                  <a:gd name="T6" fmla="*/ 20 w 141"/>
                  <a:gd name="T7" fmla="*/ 163 h 167"/>
                  <a:gd name="T8" fmla="*/ 20 w 141"/>
                  <a:gd name="T9" fmla="*/ 167 h 167"/>
                  <a:gd name="T10" fmla="*/ 0 w 141"/>
                  <a:gd name="T11" fmla="*/ 143 h 167"/>
                </a:gdLst>
                <a:ahLst/>
                <a:cxnLst>
                  <a:cxn ang="0">
                    <a:pos x="T0" y="T1"/>
                  </a:cxn>
                  <a:cxn ang="0">
                    <a:pos x="T2" y="T3"/>
                  </a:cxn>
                  <a:cxn ang="0">
                    <a:pos x="T4" y="T5"/>
                  </a:cxn>
                  <a:cxn ang="0">
                    <a:pos x="T6" y="T7"/>
                  </a:cxn>
                  <a:cxn ang="0">
                    <a:pos x="T8" y="T9"/>
                  </a:cxn>
                  <a:cxn ang="0">
                    <a:pos x="T10" y="T11"/>
                  </a:cxn>
                </a:cxnLst>
                <a:rect l="0" t="0" r="r" b="b"/>
                <a:pathLst>
                  <a:path w="141" h="167">
                    <a:moveTo>
                      <a:pt x="0" y="143"/>
                    </a:moveTo>
                    <a:lnTo>
                      <a:pt x="0" y="143"/>
                    </a:lnTo>
                    <a:lnTo>
                      <a:pt x="141" y="0"/>
                    </a:lnTo>
                    <a:lnTo>
                      <a:pt x="20" y="163"/>
                    </a:lnTo>
                    <a:lnTo>
                      <a:pt x="20" y="167"/>
                    </a:lnTo>
                    <a:lnTo>
                      <a:pt x="0" y="143"/>
                    </a:lnTo>
                    <a:close/>
                  </a:path>
                </a:pathLst>
              </a:custGeom>
              <a:solidFill>
                <a:srgbClr val="DD5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78983270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Measures for Classifiers</a:t>
            </a:r>
          </a:p>
        </p:txBody>
      </p:sp>
      <p:sp>
        <p:nvSpPr>
          <p:cNvPr id="3" name="Content Placeholder 2"/>
          <p:cNvSpPr>
            <a:spLocks noGrp="1"/>
          </p:cNvSpPr>
          <p:nvPr>
            <p:ph sz="quarter" idx="10"/>
          </p:nvPr>
        </p:nvSpPr>
        <p:spPr/>
        <p:txBody>
          <a:bodyPr/>
          <a:lstStyle/>
          <a:p>
            <a:r>
              <a:rPr lang="en-US" dirty="0"/>
              <a:t>True Positive Rate (TPR), Sensitivity, Recall</a:t>
            </a:r>
          </a:p>
        </p:txBody>
      </p:sp>
      <p:graphicFrame>
        <p:nvGraphicFramePr>
          <p:cNvPr id="5" name="Object 4"/>
          <p:cNvGraphicFramePr>
            <a:graphicFrameLocks noChangeAspect="1"/>
          </p:cNvGraphicFramePr>
          <p:nvPr>
            <p:extLst>
              <p:ext uri="{D42A27DB-BD31-4B8C-83A1-F6EECF244321}">
                <p14:modId xmlns:p14="http://schemas.microsoft.com/office/powerpoint/2010/main" val="3203242886"/>
              </p:ext>
            </p:extLst>
          </p:nvPr>
        </p:nvGraphicFramePr>
        <p:xfrm>
          <a:off x="394351" y="2441388"/>
          <a:ext cx="5570567" cy="3358645"/>
        </p:xfrm>
        <a:graphic>
          <a:graphicData uri="http://schemas.openxmlformats.org/presentationml/2006/ole">
            <mc:AlternateContent xmlns:mc="http://schemas.openxmlformats.org/markup-compatibility/2006">
              <mc:Choice xmlns:v="urn:schemas-microsoft-com:vml" Requires="v">
                <p:oleObj spid="_x0000_s358420" name="Equation" r:id="rId4" imgW="1409700" imgH="850900" progId="Equation.DSMT4">
                  <p:embed/>
                </p:oleObj>
              </mc:Choice>
              <mc:Fallback>
                <p:oleObj name="Equation" r:id="rId4" imgW="1409700" imgH="850900" progId="Equation.DSMT4">
                  <p:embed/>
                  <p:pic>
                    <p:nvPicPr>
                      <p:cNvPr id="0" name=""/>
                      <p:cNvPicPr/>
                      <p:nvPr/>
                    </p:nvPicPr>
                    <p:blipFill>
                      <a:blip r:embed="rId5"/>
                      <a:stretch>
                        <a:fillRect/>
                      </a:stretch>
                    </p:blipFill>
                    <p:spPr>
                      <a:xfrm>
                        <a:off x="394351" y="2441388"/>
                        <a:ext cx="5570567" cy="3358645"/>
                      </a:xfrm>
                      <a:prstGeom prst="rect">
                        <a:avLst/>
                      </a:prstGeom>
                    </p:spPr>
                  </p:pic>
                </p:oleObj>
              </mc:Fallback>
            </mc:AlternateContent>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1315214960"/>
              </p:ext>
            </p:extLst>
          </p:nvPr>
        </p:nvGraphicFramePr>
        <p:xfrm>
          <a:off x="7273348" y="3348790"/>
          <a:ext cx="4502550" cy="1554479"/>
        </p:xfrm>
        <a:graphic>
          <a:graphicData uri="http://schemas.openxmlformats.org/drawingml/2006/table">
            <a:tbl>
              <a:tblPr firstRow="1" bandRow="1">
                <a:tableStyleId>{5940675A-B579-460E-94D1-54222C63F5DA}</a:tableStyleId>
              </a:tblPr>
              <a:tblGrid>
                <a:gridCol w="1500850">
                  <a:extLst>
                    <a:ext uri="{9D8B030D-6E8A-4147-A177-3AD203B41FA5}">
                      <a16:colId xmlns:a16="http://schemas.microsoft.com/office/drawing/2014/main" val="20000"/>
                    </a:ext>
                  </a:extLst>
                </a:gridCol>
                <a:gridCol w="1500850">
                  <a:extLst>
                    <a:ext uri="{9D8B030D-6E8A-4147-A177-3AD203B41FA5}">
                      <a16:colId xmlns:a16="http://schemas.microsoft.com/office/drawing/2014/main" val="20001"/>
                    </a:ext>
                  </a:extLst>
                </a:gridCol>
                <a:gridCol w="1500850">
                  <a:extLst>
                    <a:ext uri="{9D8B030D-6E8A-4147-A177-3AD203B41FA5}">
                      <a16:colId xmlns:a16="http://schemas.microsoft.com/office/drawing/2014/main" val="20002"/>
                    </a:ext>
                  </a:extLst>
                </a:gridCol>
              </a:tblGrid>
              <a:tr h="467624">
                <a:tc>
                  <a:txBody>
                    <a:bodyPr/>
                    <a:lstStyle/>
                    <a:p>
                      <a:endParaRPr lang="en-US" sz="2800" dirty="0"/>
                    </a:p>
                  </a:txBody>
                  <a:tcPr/>
                </a:tc>
                <a:tc>
                  <a:txBody>
                    <a:bodyPr/>
                    <a:lstStyle/>
                    <a:p>
                      <a:r>
                        <a:rPr lang="en-US" sz="2800" dirty="0"/>
                        <a:t>y=+1</a:t>
                      </a:r>
                    </a:p>
                  </a:txBody>
                  <a:tcPr/>
                </a:tc>
                <a:tc>
                  <a:txBody>
                    <a:bodyPr/>
                    <a:lstStyle/>
                    <a:p>
                      <a:r>
                        <a:rPr lang="en-US" sz="2800" dirty="0"/>
                        <a:t>y=-1</a:t>
                      </a:r>
                    </a:p>
                  </a:txBody>
                  <a:tcPr/>
                </a:tc>
                <a:extLst>
                  <a:ext uri="{0D108BD9-81ED-4DB2-BD59-A6C34878D82A}">
                    <a16:rowId xmlns:a16="http://schemas.microsoft.com/office/drawing/2014/main" val="10000"/>
                  </a:ext>
                </a:extLst>
              </a:tr>
              <a:tr h="467624">
                <a:tc>
                  <a:txBody>
                    <a:bodyPr/>
                    <a:lstStyle/>
                    <a:p>
                      <a:r>
                        <a:rPr lang="en-US" sz="2800" dirty="0" err="1"/>
                        <a:t>ŷ</a:t>
                      </a:r>
                      <a:r>
                        <a:rPr lang="en-US" sz="2800" dirty="0"/>
                        <a:t>=1</a:t>
                      </a:r>
                    </a:p>
                  </a:txBody>
                  <a:tcPr/>
                </a:tc>
                <a:tc>
                  <a:txBody>
                    <a:bodyPr/>
                    <a:lstStyle/>
                    <a:p>
                      <a:r>
                        <a:rPr lang="en-US" sz="2800" dirty="0">
                          <a:solidFill>
                            <a:srgbClr val="0000FF"/>
                          </a:solidFill>
                        </a:rPr>
                        <a:t>TP</a:t>
                      </a:r>
                    </a:p>
                  </a:txBody>
                  <a:tcPr/>
                </a:tc>
                <a:tc>
                  <a:txBody>
                    <a:bodyPr/>
                    <a:lstStyle/>
                    <a:p>
                      <a:r>
                        <a:rPr lang="en-US" sz="2800" dirty="0">
                          <a:solidFill>
                            <a:schemeClr val="tx1"/>
                          </a:solidFill>
                        </a:rPr>
                        <a:t>FP</a:t>
                      </a:r>
                    </a:p>
                  </a:txBody>
                  <a:tcPr/>
                </a:tc>
                <a:extLst>
                  <a:ext uri="{0D108BD9-81ED-4DB2-BD59-A6C34878D82A}">
                    <a16:rowId xmlns:a16="http://schemas.microsoft.com/office/drawing/2014/main" val="10001"/>
                  </a:ext>
                </a:extLst>
              </a:tr>
              <a:tr h="467624">
                <a:tc>
                  <a:txBody>
                    <a:bodyPr/>
                    <a:lstStyle/>
                    <a:p>
                      <a:r>
                        <a:rPr lang="en-US" sz="2800" dirty="0" err="1"/>
                        <a:t>ŷ</a:t>
                      </a:r>
                      <a:r>
                        <a:rPr lang="en-US" sz="2800" dirty="0"/>
                        <a:t>=-1</a:t>
                      </a:r>
                    </a:p>
                  </a:txBody>
                  <a:tcPr/>
                </a:tc>
                <a:tc>
                  <a:txBody>
                    <a:bodyPr/>
                    <a:lstStyle/>
                    <a:p>
                      <a:r>
                        <a:rPr lang="en-US" sz="2800" dirty="0">
                          <a:solidFill>
                            <a:srgbClr val="FF0000"/>
                          </a:solidFill>
                        </a:rPr>
                        <a:t>FN</a:t>
                      </a:r>
                    </a:p>
                  </a:txBody>
                  <a:tcPr/>
                </a:tc>
                <a:tc>
                  <a:txBody>
                    <a:bodyPr/>
                    <a:lstStyle/>
                    <a:p>
                      <a:r>
                        <a:rPr lang="en-US" sz="2800" dirty="0"/>
                        <a:t>TN</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8310051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Measures for Classifiers</a:t>
            </a:r>
          </a:p>
        </p:txBody>
      </p:sp>
      <p:sp>
        <p:nvSpPr>
          <p:cNvPr id="3" name="Content Placeholder 2"/>
          <p:cNvSpPr>
            <a:spLocks noGrp="1"/>
          </p:cNvSpPr>
          <p:nvPr>
            <p:ph sz="quarter" idx="10"/>
          </p:nvPr>
        </p:nvSpPr>
        <p:spPr/>
        <p:txBody>
          <a:bodyPr/>
          <a:lstStyle/>
          <a:p>
            <a:r>
              <a:rPr lang="en-US" dirty="0"/>
              <a:t>True Negative Rate (TNR), Specificity</a:t>
            </a:r>
          </a:p>
        </p:txBody>
      </p:sp>
      <p:graphicFrame>
        <p:nvGraphicFramePr>
          <p:cNvPr id="5" name="Object 4"/>
          <p:cNvGraphicFramePr>
            <a:graphicFrameLocks noChangeAspect="1"/>
          </p:cNvGraphicFramePr>
          <p:nvPr>
            <p:extLst>
              <p:ext uri="{D42A27DB-BD31-4B8C-83A1-F6EECF244321}">
                <p14:modId xmlns:p14="http://schemas.microsoft.com/office/powerpoint/2010/main" val="2802564891"/>
              </p:ext>
            </p:extLst>
          </p:nvPr>
        </p:nvGraphicFramePr>
        <p:xfrm>
          <a:off x="334846" y="2460662"/>
          <a:ext cx="5921375" cy="3359150"/>
        </p:xfrm>
        <a:graphic>
          <a:graphicData uri="http://schemas.openxmlformats.org/presentationml/2006/ole">
            <mc:AlternateContent xmlns:mc="http://schemas.openxmlformats.org/markup-compatibility/2006">
              <mc:Choice xmlns:v="urn:schemas-microsoft-com:vml" Requires="v">
                <p:oleObj spid="_x0000_s359444" name="Equation" r:id="rId4" imgW="1498600" imgH="850900" progId="Equation.DSMT4">
                  <p:embed/>
                </p:oleObj>
              </mc:Choice>
              <mc:Fallback>
                <p:oleObj name="Equation" r:id="rId4" imgW="1498600" imgH="850900" progId="Equation.DSMT4">
                  <p:embed/>
                  <p:pic>
                    <p:nvPicPr>
                      <p:cNvPr id="0" name=""/>
                      <p:cNvPicPr/>
                      <p:nvPr/>
                    </p:nvPicPr>
                    <p:blipFill>
                      <a:blip r:embed="rId5"/>
                      <a:stretch>
                        <a:fillRect/>
                      </a:stretch>
                    </p:blipFill>
                    <p:spPr>
                      <a:xfrm>
                        <a:off x="334846" y="2460662"/>
                        <a:ext cx="5921375" cy="3359150"/>
                      </a:xfrm>
                      <a:prstGeom prst="rect">
                        <a:avLst/>
                      </a:prstGeom>
                    </p:spPr>
                  </p:pic>
                </p:oleObj>
              </mc:Fallback>
            </mc:AlternateContent>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769381288"/>
              </p:ext>
            </p:extLst>
          </p:nvPr>
        </p:nvGraphicFramePr>
        <p:xfrm>
          <a:off x="7273348" y="3348790"/>
          <a:ext cx="4502550" cy="1554479"/>
        </p:xfrm>
        <a:graphic>
          <a:graphicData uri="http://schemas.openxmlformats.org/drawingml/2006/table">
            <a:tbl>
              <a:tblPr firstRow="1" bandRow="1">
                <a:tableStyleId>{5940675A-B579-460E-94D1-54222C63F5DA}</a:tableStyleId>
              </a:tblPr>
              <a:tblGrid>
                <a:gridCol w="1500850">
                  <a:extLst>
                    <a:ext uri="{9D8B030D-6E8A-4147-A177-3AD203B41FA5}">
                      <a16:colId xmlns:a16="http://schemas.microsoft.com/office/drawing/2014/main" val="20000"/>
                    </a:ext>
                  </a:extLst>
                </a:gridCol>
                <a:gridCol w="1500850">
                  <a:extLst>
                    <a:ext uri="{9D8B030D-6E8A-4147-A177-3AD203B41FA5}">
                      <a16:colId xmlns:a16="http://schemas.microsoft.com/office/drawing/2014/main" val="20001"/>
                    </a:ext>
                  </a:extLst>
                </a:gridCol>
                <a:gridCol w="1500850">
                  <a:extLst>
                    <a:ext uri="{9D8B030D-6E8A-4147-A177-3AD203B41FA5}">
                      <a16:colId xmlns:a16="http://schemas.microsoft.com/office/drawing/2014/main" val="20002"/>
                    </a:ext>
                  </a:extLst>
                </a:gridCol>
              </a:tblGrid>
              <a:tr h="467624">
                <a:tc>
                  <a:txBody>
                    <a:bodyPr/>
                    <a:lstStyle/>
                    <a:p>
                      <a:endParaRPr lang="en-US" sz="2800" dirty="0"/>
                    </a:p>
                  </a:txBody>
                  <a:tcPr/>
                </a:tc>
                <a:tc>
                  <a:txBody>
                    <a:bodyPr/>
                    <a:lstStyle/>
                    <a:p>
                      <a:r>
                        <a:rPr lang="en-US" sz="2800" dirty="0"/>
                        <a:t>y=+1</a:t>
                      </a:r>
                    </a:p>
                  </a:txBody>
                  <a:tcPr/>
                </a:tc>
                <a:tc>
                  <a:txBody>
                    <a:bodyPr/>
                    <a:lstStyle/>
                    <a:p>
                      <a:r>
                        <a:rPr lang="en-US" sz="2800" dirty="0"/>
                        <a:t>y=-1</a:t>
                      </a:r>
                    </a:p>
                  </a:txBody>
                  <a:tcPr/>
                </a:tc>
                <a:extLst>
                  <a:ext uri="{0D108BD9-81ED-4DB2-BD59-A6C34878D82A}">
                    <a16:rowId xmlns:a16="http://schemas.microsoft.com/office/drawing/2014/main" val="10000"/>
                  </a:ext>
                </a:extLst>
              </a:tr>
              <a:tr h="467624">
                <a:tc>
                  <a:txBody>
                    <a:bodyPr/>
                    <a:lstStyle/>
                    <a:p>
                      <a:r>
                        <a:rPr lang="en-US" sz="2800" dirty="0" err="1"/>
                        <a:t>ŷ</a:t>
                      </a:r>
                      <a:r>
                        <a:rPr lang="en-US" sz="2800" dirty="0"/>
                        <a:t>=1</a:t>
                      </a:r>
                    </a:p>
                  </a:txBody>
                  <a:tcPr/>
                </a:tc>
                <a:tc>
                  <a:txBody>
                    <a:bodyPr/>
                    <a:lstStyle/>
                    <a:p>
                      <a:r>
                        <a:rPr lang="en-US" sz="2800" dirty="0">
                          <a:solidFill>
                            <a:srgbClr val="000000"/>
                          </a:solidFill>
                        </a:rPr>
                        <a:t>TP</a:t>
                      </a:r>
                    </a:p>
                  </a:txBody>
                  <a:tcPr/>
                </a:tc>
                <a:tc>
                  <a:txBody>
                    <a:bodyPr/>
                    <a:lstStyle/>
                    <a:p>
                      <a:r>
                        <a:rPr lang="en-US" sz="2800" dirty="0">
                          <a:solidFill>
                            <a:srgbClr val="FF0000"/>
                          </a:solidFill>
                        </a:rPr>
                        <a:t>FP</a:t>
                      </a:r>
                    </a:p>
                  </a:txBody>
                  <a:tcPr/>
                </a:tc>
                <a:extLst>
                  <a:ext uri="{0D108BD9-81ED-4DB2-BD59-A6C34878D82A}">
                    <a16:rowId xmlns:a16="http://schemas.microsoft.com/office/drawing/2014/main" val="10001"/>
                  </a:ext>
                </a:extLst>
              </a:tr>
              <a:tr h="467624">
                <a:tc>
                  <a:txBody>
                    <a:bodyPr/>
                    <a:lstStyle/>
                    <a:p>
                      <a:r>
                        <a:rPr lang="en-US" sz="2800" dirty="0" err="1"/>
                        <a:t>ŷ</a:t>
                      </a:r>
                      <a:r>
                        <a:rPr lang="en-US" sz="2800" dirty="0"/>
                        <a:t>=-1</a:t>
                      </a:r>
                    </a:p>
                  </a:txBody>
                  <a:tcPr/>
                </a:tc>
                <a:tc>
                  <a:txBody>
                    <a:bodyPr/>
                    <a:lstStyle/>
                    <a:p>
                      <a:r>
                        <a:rPr lang="en-US" sz="2800" dirty="0">
                          <a:solidFill>
                            <a:schemeClr val="tx1"/>
                          </a:solidFill>
                        </a:rPr>
                        <a:t>FN</a:t>
                      </a:r>
                    </a:p>
                  </a:txBody>
                  <a:tcPr/>
                </a:tc>
                <a:tc>
                  <a:txBody>
                    <a:bodyPr/>
                    <a:lstStyle/>
                    <a:p>
                      <a:r>
                        <a:rPr lang="en-US" sz="2800" dirty="0">
                          <a:solidFill>
                            <a:srgbClr val="0000FF"/>
                          </a:solidFill>
                        </a:rPr>
                        <a:t>TN</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838520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Measures for Classifiers</a:t>
            </a:r>
          </a:p>
        </p:txBody>
      </p:sp>
      <p:sp>
        <p:nvSpPr>
          <p:cNvPr id="3" name="Content Placeholder 2"/>
          <p:cNvSpPr>
            <a:spLocks noGrp="1"/>
          </p:cNvSpPr>
          <p:nvPr>
            <p:ph sz="quarter" idx="10"/>
          </p:nvPr>
        </p:nvSpPr>
        <p:spPr/>
        <p:txBody>
          <a:bodyPr/>
          <a:lstStyle/>
          <a:p>
            <a:r>
              <a:rPr lang="en-US" dirty="0"/>
              <a:t>False Positive Rate (FPR)</a:t>
            </a:r>
          </a:p>
        </p:txBody>
      </p:sp>
      <p:graphicFrame>
        <p:nvGraphicFramePr>
          <p:cNvPr id="5" name="Object 4"/>
          <p:cNvGraphicFramePr>
            <a:graphicFrameLocks noChangeAspect="1"/>
          </p:cNvGraphicFramePr>
          <p:nvPr>
            <p:extLst>
              <p:ext uri="{D42A27DB-BD31-4B8C-83A1-F6EECF244321}">
                <p14:modId xmlns:p14="http://schemas.microsoft.com/office/powerpoint/2010/main" val="2201341422"/>
              </p:ext>
            </p:extLst>
          </p:nvPr>
        </p:nvGraphicFramePr>
        <p:xfrm>
          <a:off x="334848" y="2460661"/>
          <a:ext cx="5921375" cy="3359150"/>
        </p:xfrm>
        <a:graphic>
          <a:graphicData uri="http://schemas.openxmlformats.org/presentationml/2006/ole">
            <mc:AlternateContent xmlns:mc="http://schemas.openxmlformats.org/markup-compatibility/2006">
              <mc:Choice xmlns:v="urn:schemas-microsoft-com:vml" Requires="v">
                <p:oleObj spid="_x0000_s360468" name="Equation" r:id="rId4" imgW="1498600" imgH="850900" progId="Equation.DSMT4">
                  <p:embed/>
                </p:oleObj>
              </mc:Choice>
              <mc:Fallback>
                <p:oleObj name="Equation" r:id="rId4" imgW="1498600" imgH="850900" progId="Equation.DSMT4">
                  <p:embed/>
                  <p:pic>
                    <p:nvPicPr>
                      <p:cNvPr id="0" name=""/>
                      <p:cNvPicPr/>
                      <p:nvPr/>
                    </p:nvPicPr>
                    <p:blipFill>
                      <a:blip r:embed="rId5"/>
                      <a:stretch>
                        <a:fillRect/>
                      </a:stretch>
                    </p:blipFill>
                    <p:spPr>
                      <a:xfrm>
                        <a:off x="334848" y="2460661"/>
                        <a:ext cx="5921375" cy="3359150"/>
                      </a:xfrm>
                      <a:prstGeom prst="rect">
                        <a:avLst/>
                      </a:prstGeom>
                    </p:spPr>
                  </p:pic>
                </p:oleObj>
              </mc:Fallback>
            </mc:AlternateContent>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3758066608"/>
              </p:ext>
            </p:extLst>
          </p:nvPr>
        </p:nvGraphicFramePr>
        <p:xfrm>
          <a:off x="7273348" y="3348790"/>
          <a:ext cx="4502550" cy="1554479"/>
        </p:xfrm>
        <a:graphic>
          <a:graphicData uri="http://schemas.openxmlformats.org/drawingml/2006/table">
            <a:tbl>
              <a:tblPr firstRow="1" bandRow="1">
                <a:tableStyleId>{5940675A-B579-460E-94D1-54222C63F5DA}</a:tableStyleId>
              </a:tblPr>
              <a:tblGrid>
                <a:gridCol w="1500850">
                  <a:extLst>
                    <a:ext uri="{9D8B030D-6E8A-4147-A177-3AD203B41FA5}">
                      <a16:colId xmlns:a16="http://schemas.microsoft.com/office/drawing/2014/main" val="20000"/>
                    </a:ext>
                  </a:extLst>
                </a:gridCol>
                <a:gridCol w="1500850">
                  <a:extLst>
                    <a:ext uri="{9D8B030D-6E8A-4147-A177-3AD203B41FA5}">
                      <a16:colId xmlns:a16="http://schemas.microsoft.com/office/drawing/2014/main" val="20001"/>
                    </a:ext>
                  </a:extLst>
                </a:gridCol>
                <a:gridCol w="1500850">
                  <a:extLst>
                    <a:ext uri="{9D8B030D-6E8A-4147-A177-3AD203B41FA5}">
                      <a16:colId xmlns:a16="http://schemas.microsoft.com/office/drawing/2014/main" val="20002"/>
                    </a:ext>
                  </a:extLst>
                </a:gridCol>
              </a:tblGrid>
              <a:tr h="467624">
                <a:tc>
                  <a:txBody>
                    <a:bodyPr/>
                    <a:lstStyle/>
                    <a:p>
                      <a:endParaRPr lang="en-US" sz="2800" dirty="0"/>
                    </a:p>
                  </a:txBody>
                  <a:tcPr/>
                </a:tc>
                <a:tc>
                  <a:txBody>
                    <a:bodyPr/>
                    <a:lstStyle/>
                    <a:p>
                      <a:r>
                        <a:rPr lang="en-US" sz="2800" dirty="0"/>
                        <a:t>y=+1</a:t>
                      </a:r>
                    </a:p>
                  </a:txBody>
                  <a:tcPr/>
                </a:tc>
                <a:tc>
                  <a:txBody>
                    <a:bodyPr/>
                    <a:lstStyle/>
                    <a:p>
                      <a:r>
                        <a:rPr lang="en-US" sz="2800" dirty="0"/>
                        <a:t>y=-1</a:t>
                      </a:r>
                    </a:p>
                  </a:txBody>
                  <a:tcPr/>
                </a:tc>
                <a:extLst>
                  <a:ext uri="{0D108BD9-81ED-4DB2-BD59-A6C34878D82A}">
                    <a16:rowId xmlns:a16="http://schemas.microsoft.com/office/drawing/2014/main" val="10000"/>
                  </a:ext>
                </a:extLst>
              </a:tr>
              <a:tr h="467624">
                <a:tc>
                  <a:txBody>
                    <a:bodyPr/>
                    <a:lstStyle/>
                    <a:p>
                      <a:r>
                        <a:rPr lang="en-US" sz="2800" dirty="0" err="1"/>
                        <a:t>ŷ</a:t>
                      </a:r>
                      <a:r>
                        <a:rPr lang="en-US" sz="2800" dirty="0"/>
                        <a:t>=1</a:t>
                      </a:r>
                    </a:p>
                  </a:txBody>
                  <a:tcPr/>
                </a:tc>
                <a:tc>
                  <a:txBody>
                    <a:bodyPr/>
                    <a:lstStyle/>
                    <a:p>
                      <a:r>
                        <a:rPr lang="en-US" sz="2800" dirty="0">
                          <a:solidFill>
                            <a:srgbClr val="000000"/>
                          </a:solidFill>
                        </a:rPr>
                        <a:t>TP</a:t>
                      </a:r>
                    </a:p>
                  </a:txBody>
                  <a:tcPr/>
                </a:tc>
                <a:tc>
                  <a:txBody>
                    <a:bodyPr/>
                    <a:lstStyle/>
                    <a:p>
                      <a:r>
                        <a:rPr lang="en-US" sz="2800" dirty="0">
                          <a:solidFill>
                            <a:srgbClr val="FF0000"/>
                          </a:solidFill>
                        </a:rPr>
                        <a:t>FP</a:t>
                      </a:r>
                    </a:p>
                  </a:txBody>
                  <a:tcPr/>
                </a:tc>
                <a:extLst>
                  <a:ext uri="{0D108BD9-81ED-4DB2-BD59-A6C34878D82A}">
                    <a16:rowId xmlns:a16="http://schemas.microsoft.com/office/drawing/2014/main" val="10001"/>
                  </a:ext>
                </a:extLst>
              </a:tr>
              <a:tr h="467624">
                <a:tc>
                  <a:txBody>
                    <a:bodyPr/>
                    <a:lstStyle/>
                    <a:p>
                      <a:r>
                        <a:rPr lang="en-US" sz="2800" dirty="0" err="1"/>
                        <a:t>ŷ</a:t>
                      </a:r>
                      <a:r>
                        <a:rPr lang="en-US" sz="2800" dirty="0"/>
                        <a:t>=-1</a:t>
                      </a:r>
                    </a:p>
                  </a:txBody>
                  <a:tcPr/>
                </a:tc>
                <a:tc>
                  <a:txBody>
                    <a:bodyPr/>
                    <a:lstStyle/>
                    <a:p>
                      <a:r>
                        <a:rPr lang="en-US" sz="2800" dirty="0">
                          <a:solidFill>
                            <a:schemeClr val="tx1"/>
                          </a:solidFill>
                        </a:rPr>
                        <a:t>FN</a:t>
                      </a:r>
                    </a:p>
                  </a:txBody>
                  <a:tcPr/>
                </a:tc>
                <a:tc>
                  <a:txBody>
                    <a:bodyPr/>
                    <a:lstStyle/>
                    <a:p>
                      <a:r>
                        <a:rPr lang="en-US" sz="2800" dirty="0">
                          <a:solidFill>
                            <a:srgbClr val="0000FF"/>
                          </a:solidFill>
                        </a:rPr>
                        <a:t>TN</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1470537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Measures for Classifiers</a:t>
            </a:r>
          </a:p>
        </p:txBody>
      </p:sp>
      <p:sp>
        <p:nvSpPr>
          <p:cNvPr id="3" name="Content Placeholder 2"/>
          <p:cNvSpPr>
            <a:spLocks noGrp="1"/>
          </p:cNvSpPr>
          <p:nvPr>
            <p:ph sz="quarter" idx="10"/>
          </p:nvPr>
        </p:nvSpPr>
        <p:spPr/>
        <p:txBody>
          <a:bodyPr/>
          <a:lstStyle/>
          <a:p>
            <a:r>
              <a:rPr lang="en-US" dirty="0"/>
              <a:t>Precision</a:t>
            </a:r>
          </a:p>
        </p:txBody>
      </p:sp>
      <p:graphicFrame>
        <p:nvGraphicFramePr>
          <p:cNvPr id="5" name="Object 4"/>
          <p:cNvGraphicFramePr>
            <a:graphicFrameLocks noChangeAspect="1"/>
          </p:cNvGraphicFramePr>
          <p:nvPr>
            <p:extLst>
              <p:ext uri="{D42A27DB-BD31-4B8C-83A1-F6EECF244321}">
                <p14:modId xmlns:p14="http://schemas.microsoft.com/office/powerpoint/2010/main" val="254167482"/>
              </p:ext>
            </p:extLst>
          </p:nvPr>
        </p:nvGraphicFramePr>
        <p:xfrm>
          <a:off x="315913" y="2865438"/>
          <a:ext cx="6613525" cy="2473325"/>
        </p:xfrm>
        <a:graphic>
          <a:graphicData uri="http://schemas.openxmlformats.org/presentationml/2006/ole">
            <mc:AlternateContent xmlns:mc="http://schemas.openxmlformats.org/markup-compatibility/2006">
              <mc:Choice xmlns:v="urn:schemas-microsoft-com:vml" Requires="v">
                <p:oleObj spid="_x0000_s361492" name="Equation" r:id="rId4" imgW="2273300" imgH="850900" progId="Equation.DSMT4">
                  <p:embed/>
                </p:oleObj>
              </mc:Choice>
              <mc:Fallback>
                <p:oleObj name="Equation" r:id="rId4" imgW="2273300" imgH="850900" progId="Equation.DSMT4">
                  <p:embed/>
                  <p:pic>
                    <p:nvPicPr>
                      <p:cNvPr id="0" name=""/>
                      <p:cNvPicPr/>
                      <p:nvPr/>
                    </p:nvPicPr>
                    <p:blipFill>
                      <a:blip r:embed="rId5"/>
                      <a:stretch>
                        <a:fillRect/>
                      </a:stretch>
                    </p:blipFill>
                    <p:spPr>
                      <a:xfrm>
                        <a:off x="315913" y="2865438"/>
                        <a:ext cx="6613525" cy="2473325"/>
                      </a:xfrm>
                      <a:prstGeom prst="rect">
                        <a:avLst/>
                      </a:prstGeom>
                    </p:spPr>
                  </p:pic>
                </p:oleObj>
              </mc:Fallback>
            </mc:AlternateContent>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936831176"/>
              </p:ext>
            </p:extLst>
          </p:nvPr>
        </p:nvGraphicFramePr>
        <p:xfrm>
          <a:off x="7273348" y="3348790"/>
          <a:ext cx="4502550" cy="1554479"/>
        </p:xfrm>
        <a:graphic>
          <a:graphicData uri="http://schemas.openxmlformats.org/drawingml/2006/table">
            <a:tbl>
              <a:tblPr firstRow="1" bandRow="1">
                <a:tableStyleId>{5940675A-B579-460E-94D1-54222C63F5DA}</a:tableStyleId>
              </a:tblPr>
              <a:tblGrid>
                <a:gridCol w="1500850">
                  <a:extLst>
                    <a:ext uri="{9D8B030D-6E8A-4147-A177-3AD203B41FA5}">
                      <a16:colId xmlns:a16="http://schemas.microsoft.com/office/drawing/2014/main" val="20000"/>
                    </a:ext>
                  </a:extLst>
                </a:gridCol>
                <a:gridCol w="1500850">
                  <a:extLst>
                    <a:ext uri="{9D8B030D-6E8A-4147-A177-3AD203B41FA5}">
                      <a16:colId xmlns:a16="http://schemas.microsoft.com/office/drawing/2014/main" val="20001"/>
                    </a:ext>
                  </a:extLst>
                </a:gridCol>
                <a:gridCol w="1500850">
                  <a:extLst>
                    <a:ext uri="{9D8B030D-6E8A-4147-A177-3AD203B41FA5}">
                      <a16:colId xmlns:a16="http://schemas.microsoft.com/office/drawing/2014/main" val="20002"/>
                    </a:ext>
                  </a:extLst>
                </a:gridCol>
              </a:tblGrid>
              <a:tr h="467624">
                <a:tc>
                  <a:txBody>
                    <a:bodyPr/>
                    <a:lstStyle/>
                    <a:p>
                      <a:endParaRPr lang="en-US" sz="2800" dirty="0"/>
                    </a:p>
                  </a:txBody>
                  <a:tcPr/>
                </a:tc>
                <a:tc>
                  <a:txBody>
                    <a:bodyPr/>
                    <a:lstStyle/>
                    <a:p>
                      <a:r>
                        <a:rPr lang="en-US" sz="2800" dirty="0"/>
                        <a:t>y=+1</a:t>
                      </a:r>
                    </a:p>
                  </a:txBody>
                  <a:tcPr/>
                </a:tc>
                <a:tc>
                  <a:txBody>
                    <a:bodyPr/>
                    <a:lstStyle/>
                    <a:p>
                      <a:r>
                        <a:rPr lang="en-US" sz="2800" dirty="0"/>
                        <a:t>y=-1</a:t>
                      </a:r>
                    </a:p>
                  </a:txBody>
                  <a:tcPr/>
                </a:tc>
                <a:extLst>
                  <a:ext uri="{0D108BD9-81ED-4DB2-BD59-A6C34878D82A}">
                    <a16:rowId xmlns:a16="http://schemas.microsoft.com/office/drawing/2014/main" val="10000"/>
                  </a:ext>
                </a:extLst>
              </a:tr>
              <a:tr h="467624">
                <a:tc>
                  <a:txBody>
                    <a:bodyPr/>
                    <a:lstStyle/>
                    <a:p>
                      <a:r>
                        <a:rPr lang="en-US" sz="2800" dirty="0" err="1"/>
                        <a:t>ŷ</a:t>
                      </a:r>
                      <a:r>
                        <a:rPr lang="en-US" sz="2800" dirty="0"/>
                        <a:t>=1</a:t>
                      </a:r>
                    </a:p>
                  </a:txBody>
                  <a:tcPr/>
                </a:tc>
                <a:tc>
                  <a:txBody>
                    <a:bodyPr/>
                    <a:lstStyle/>
                    <a:p>
                      <a:r>
                        <a:rPr lang="en-US" sz="2800" dirty="0">
                          <a:solidFill>
                            <a:srgbClr val="0000FF"/>
                          </a:solidFill>
                        </a:rPr>
                        <a:t>TP</a:t>
                      </a:r>
                    </a:p>
                  </a:txBody>
                  <a:tcPr/>
                </a:tc>
                <a:tc>
                  <a:txBody>
                    <a:bodyPr/>
                    <a:lstStyle/>
                    <a:p>
                      <a:r>
                        <a:rPr lang="en-US" sz="2800" dirty="0">
                          <a:solidFill>
                            <a:srgbClr val="FF0000"/>
                          </a:solidFill>
                        </a:rPr>
                        <a:t>FP</a:t>
                      </a:r>
                    </a:p>
                  </a:txBody>
                  <a:tcPr/>
                </a:tc>
                <a:extLst>
                  <a:ext uri="{0D108BD9-81ED-4DB2-BD59-A6C34878D82A}">
                    <a16:rowId xmlns:a16="http://schemas.microsoft.com/office/drawing/2014/main" val="10001"/>
                  </a:ext>
                </a:extLst>
              </a:tr>
              <a:tr h="467624">
                <a:tc>
                  <a:txBody>
                    <a:bodyPr/>
                    <a:lstStyle/>
                    <a:p>
                      <a:r>
                        <a:rPr lang="en-US" sz="2800" dirty="0" err="1"/>
                        <a:t>ŷ</a:t>
                      </a:r>
                      <a:r>
                        <a:rPr lang="en-US" sz="2800" dirty="0"/>
                        <a:t>=-1</a:t>
                      </a:r>
                    </a:p>
                  </a:txBody>
                  <a:tcPr/>
                </a:tc>
                <a:tc>
                  <a:txBody>
                    <a:bodyPr/>
                    <a:lstStyle/>
                    <a:p>
                      <a:r>
                        <a:rPr lang="en-US" sz="2800" dirty="0">
                          <a:solidFill>
                            <a:schemeClr val="tx1"/>
                          </a:solidFill>
                        </a:rPr>
                        <a:t>FN</a:t>
                      </a:r>
                    </a:p>
                  </a:txBody>
                  <a:tcPr/>
                </a:tc>
                <a:tc>
                  <a:txBody>
                    <a:bodyPr/>
                    <a:lstStyle/>
                    <a:p>
                      <a:r>
                        <a:rPr lang="en-US" sz="2800" dirty="0">
                          <a:solidFill>
                            <a:schemeClr val="tx1"/>
                          </a:solidFill>
                        </a:rPr>
                        <a:t>TN</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912664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Measures for Classifiers</a:t>
            </a:r>
          </a:p>
        </p:txBody>
      </p:sp>
      <p:sp>
        <p:nvSpPr>
          <p:cNvPr id="3" name="Content Placeholder 2"/>
          <p:cNvSpPr>
            <a:spLocks noGrp="1"/>
          </p:cNvSpPr>
          <p:nvPr>
            <p:ph sz="quarter" idx="10"/>
          </p:nvPr>
        </p:nvSpPr>
        <p:spPr/>
        <p:txBody>
          <a:bodyPr/>
          <a:lstStyle/>
          <a:p>
            <a:r>
              <a:rPr lang="en-US" dirty="0"/>
              <a:t>F1-score</a:t>
            </a:r>
          </a:p>
        </p:txBody>
      </p:sp>
      <p:graphicFrame>
        <p:nvGraphicFramePr>
          <p:cNvPr id="5" name="Object 4"/>
          <p:cNvGraphicFramePr>
            <a:graphicFrameLocks noChangeAspect="1"/>
          </p:cNvGraphicFramePr>
          <p:nvPr>
            <p:extLst>
              <p:ext uri="{D42A27DB-BD31-4B8C-83A1-F6EECF244321}">
                <p14:modId xmlns:p14="http://schemas.microsoft.com/office/powerpoint/2010/main" val="1595121935"/>
              </p:ext>
            </p:extLst>
          </p:nvPr>
        </p:nvGraphicFramePr>
        <p:xfrm>
          <a:off x="543005" y="3182625"/>
          <a:ext cx="5747510" cy="1435881"/>
        </p:xfrm>
        <a:graphic>
          <a:graphicData uri="http://schemas.openxmlformats.org/presentationml/2006/ole">
            <mc:AlternateContent xmlns:mc="http://schemas.openxmlformats.org/markup-compatibility/2006">
              <mc:Choice xmlns:v="urn:schemas-microsoft-com:vml" Requires="v">
                <p:oleObj spid="_x0000_s362516" name="Equation" r:id="rId4" imgW="1574800" imgH="393700" progId="Equation.DSMT4">
                  <p:embed/>
                </p:oleObj>
              </mc:Choice>
              <mc:Fallback>
                <p:oleObj name="Equation" r:id="rId4" imgW="1574800" imgH="393700" progId="Equation.DSMT4">
                  <p:embed/>
                  <p:pic>
                    <p:nvPicPr>
                      <p:cNvPr id="0" name=""/>
                      <p:cNvPicPr/>
                      <p:nvPr/>
                    </p:nvPicPr>
                    <p:blipFill>
                      <a:blip r:embed="rId5"/>
                      <a:stretch>
                        <a:fillRect/>
                      </a:stretch>
                    </p:blipFill>
                    <p:spPr>
                      <a:xfrm>
                        <a:off x="543005" y="3182625"/>
                        <a:ext cx="5747510" cy="1435881"/>
                      </a:xfrm>
                      <a:prstGeom prst="rect">
                        <a:avLst/>
                      </a:prstGeom>
                    </p:spPr>
                  </p:pic>
                </p:oleObj>
              </mc:Fallback>
            </mc:AlternateContent>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1903615371"/>
              </p:ext>
            </p:extLst>
          </p:nvPr>
        </p:nvGraphicFramePr>
        <p:xfrm>
          <a:off x="7446523" y="1886263"/>
          <a:ext cx="4502550" cy="1554479"/>
        </p:xfrm>
        <a:graphic>
          <a:graphicData uri="http://schemas.openxmlformats.org/drawingml/2006/table">
            <a:tbl>
              <a:tblPr firstRow="1" bandRow="1">
                <a:tableStyleId>{5940675A-B579-460E-94D1-54222C63F5DA}</a:tableStyleId>
              </a:tblPr>
              <a:tblGrid>
                <a:gridCol w="1500850">
                  <a:extLst>
                    <a:ext uri="{9D8B030D-6E8A-4147-A177-3AD203B41FA5}">
                      <a16:colId xmlns:a16="http://schemas.microsoft.com/office/drawing/2014/main" val="20000"/>
                    </a:ext>
                  </a:extLst>
                </a:gridCol>
                <a:gridCol w="1500850">
                  <a:extLst>
                    <a:ext uri="{9D8B030D-6E8A-4147-A177-3AD203B41FA5}">
                      <a16:colId xmlns:a16="http://schemas.microsoft.com/office/drawing/2014/main" val="20001"/>
                    </a:ext>
                  </a:extLst>
                </a:gridCol>
                <a:gridCol w="1500850">
                  <a:extLst>
                    <a:ext uri="{9D8B030D-6E8A-4147-A177-3AD203B41FA5}">
                      <a16:colId xmlns:a16="http://schemas.microsoft.com/office/drawing/2014/main" val="20002"/>
                    </a:ext>
                  </a:extLst>
                </a:gridCol>
              </a:tblGrid>
              <a:tr h="467624">
                <a:tc>
                  <a:txBody>
                    <a:bodyPr/>
                    <a:lstStyle/>
                    <a:p>
                      <a:endParaRPr lang="en-US" sz="2800" dirty="0"/>
                    </a:p>
                  </a:txBody>
                  <a:tcPr/>
                </a:tc>
                <a:tc>
                  <a:txBody>
                    <a:bodyPr/>
                    <a:lstStyle/>
                    <a:p>
                      <a:r>
                        <a:rPr lang="en-US" sz="2800" dirty="0"/>
                        <a:t>y=+1</a:t>
                      </a:r>
                    </a:p>
                  </a:txBody>
                  <a:tcPr/>
                </a:tc>
                <a:tc>
                  <a:txBody>
                    <a:bodyPr/>
                    <a:lstStyle/>
                    <a:p>
                      <a:r>
                        <a:rPr lang="en-US" sz="2800" dirty="0"/>
                        <a:t>y=-1</a:t>
                      </a:r>
                    </a:p>
                  </a:txBody>
                  <a:tcPr/>
                </a:tc>
                <a:extLst>
                  <a:ext uri="{0D108BD9-81ED-4DB2-BD59-A6C34878D82A}">
                    <a16:rowId xmlns:a16="http://schemas.microsoft.com/office/drawing/2014/main" val="10000"/>
                  </a:ext>
                </a:extLst>
              </a:tr>
              <a:tr h="467624">
                <a:tc>
                  <a:txBody>
                    <a:bodyPr/>
                    <a:lstStyle/>
                    <a:p>
                      <a:r>
                        <a:rPr lang="en-US" sz="2800" dirty="0" err="1"/>
                        <a:t>ŷ</a:t>
                      </a:r>
                      <a:r>
                        <a:rPr lang="en-US" sz="2800" dirty="0"/>
                        <a:t>=1</a:t>
                      </a:r>
                    </a:p>
                  </a:txBody>
                  <a:tcPr/>
                </a:tc>
                <a:tc>
                  <a:txBody>
                    <a:bodyPr/>
                    <a:lstStyle/>
                    <a:p>
                      <a:r>
                        <a:rPr lang="en-US" sz="2800" dirty="0">
                          <a:solidFill>
                            <a:srgbClr val="0000FF"/>
                          </a:solidFill>
                        </a:rPr>
                        <a:t>TP</a:t>
                      </a:r>
                    </a:p>
                  </a:txBody>
                  <a:tcPr/>
                </a:tc>
                <a:tc>
                  <a:txBody>
                    <a:bodyPr/>
                    <a:lstStyle/>
                    <a:p>
                      <a:r>
                        <a:rPr lang="en-US" sz="2800" dirty="0">
                          <a:solidFill>
                            <a:srgbClr val="FF0000"/>
                          </a:solidFill>
                        </a:rPr>
                        <a:t>FP</a:t>
                      </a:r>
                    </a:p>
                  </a:txBody>
                  <a:tcPr/>
                </a:tc>
                <a:extLst>
                  <a:ext uri="{0D108BD9-81ED-4DB2-BD59-A6C34878D82A}">
                    <a16:rowId xmlns:a16="http://schemas.microsoft.com/office/drawing/2014/main" val="10001"/>
                  </a:ext>
                </a:extLst>
              </a:tr>
              <a:tr h="467624">
                <a:tc>
                  <a:txBody>
                    <a:bodyPr/>
                    <a:lstStyle/>
                    <a:p>
                      <a:r>
                        <a:rPr lang="en-US" sz="2800" dirty="0" err="1"/>
                        <a:t>ŷ</a:t>
                      </a:r>
                      <a:r>
                        <a:rPr lang="en-US" sz="2800" dirty="0"/>
                        <a:t>=-1</a:t>
                      </a:r>
                    </a:p>
                  </a:txBody>
                  <a:tcPr/>
                </a:tc>
                <a:tc>
                  <a:txBody>
                    <a:bodyPr/>
                    <a:lstStyle/>
                    <a:p>
                      <a:r>
                        <a:rPr lang="en-US" sz="2800" dirty="0">
                          <a:solidFill>
                            <a:schemeClr val="tx1"/>
                          </a:solidFill>
                        </a:rPr>
                        <a:t>FN</a:t>
                      </a:r>
                    </a:p>
                  </a:txBody>
                  <a:tcPr/>
                </a:tc>
                <a:tc>
                  <a:txBody>
                    <a:bodyPr/>
                    <a:lstStyle/>
                    <a:p>
                      <a:r>
                        <a:rPr lang="en-US" sz="2800" dirty="0">
                          <a:solidFill>
                            <a:schemeClr val="tx1"/>
                          </a:solidFill>
                        </a:rPr>
                        <a:t>TN</a:t>
                      </a:r>
                    </a:p>
                  </a:txBody>
                  <a:tcPr/>
                </a:tc>
                <a:extLst>
                  <a:ext uri="{0D108BD9-81ED-4DB2-BD59-A6C34878D82A}">
                    <a16:rowId xmlns:a16="http://schemas.microsoft.com/office/drawing/2014/main" val="10002"/>
                  </a:ext>
                </a:extLst>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1941360034"/>
              </p:ext>
            </p:extLst>
          </p:nvPr>
        </p:nvGraphicFramePr>
        <p:xfrm>
          <a:off x="7406507" y="4424891"/>
          <a:ext cx="4502550" cy="1554479"/>
        </p:xfrm>
        <a:graphic>
          <a:graphicData uri="http://schemas.openxmlformats.org/drawingml/2006/table">
            <a:tbl>
              <a:tblPr firstRow="1" bandRow="1">
                <a:tableStyleId>{5940675A-B579-460E-94D1-54222C63F5DA}</a:tableStyleId>
              </a:tblPr>
              <a:tblGrid>
                <a:gridCol w="1500850">
                  <a:extLst>
                    <a:ext uri="{9D8B030D-6E8A-4147-A177-3AD203B41FA5}">
                      <a16:colId xmlns:a16="http://schemas.microsoft.com/office/drawing/2014/main" val="20000"/>
                    </a:ext>
                  </a:extLst>
                </a:gridCol>
                <a:gridCol w="1500850">
                  <a:extLst>
                    <a:ext uri="{9D8B030D-6E8A-4147-A177-3AD203B41FA5}">
                      <a16:colId xmlns:a16="http://schemas.microsoft.com/office/drawing/2014/main" val="20001"/>
                    </a:ext>
                  </a:extLst>
                </a:gridCol>
                <a:gridCol w="1500850">
                  <a:extLst>
                    <a:ext uri="{9D8B030D-6E8A-4147-A177-3AD203B41FA5}">
                      <a16:colId xmlns:a16="http://schemas.microsoft.com/office/drawing/2014/main" val="20002"/>
                    </a:ext>
                  </a:extLst>
                </a:gridCol>
              </a:tblGrid>
              <a:tr h="467624">
                <a:tc>
                  <a:txBody>
                    <a:bodyPr/>
                    <a:lstStyle/>
                    <a:p>
                      <a:endParaRPr lang="en-US" sz="2800" dirty="0"/>
                    </a:p>
                  </a:txBody>
                  <a:tcPr/>
                </a:tc>
                <a:tc>
                  <a:txBody>
                    <a:bodyPr/>
                    <a:lstStyle/>
                    <a:p>
                      <a:r>
                        <a:rPr lang="en-US" sz="2800" dirty="0"/>
                        <a:t>y=+1</a:t>
                      </a:r>
                    </a:p>
                  </a:txBody>
                  <a:tcPr/>
                </a:tc>
                <a:tc>
                  <a:txBody>
                    <a:bodyPr/>
                    <a:lstStyle/>
                    <a:p>
                      <a:r>
                        <a:rPr lang="en-US" sz="2800" dirty="0"/>
                        <a:t>y=-1</a:t>
                      </a:r>
                    </a:p>
                  </a:txBody>
                  <a:tcPr/>
                </a:tc>
                <a:extLst>
                  <a:ext uri="{0D108BD9-81ED-4DB2-BD59-A6C34878D82A}">
                    <a16:rowId xmlns:a16="http://schemas.microsoft.com/office/drawing/2014/main" val="10000"/>
                  </a:ext>
                </a:extLst>
              </a:tr>
              <a:tr h="467624">
                <a:tc>
                  <a:txBody>
                    <a:bodyPr/>
                    <a:lstStyle/>
                    <a:p>
                      <a:r>
                        <a:rPr lang="en-US" sz="2800" dirty="0" err="1"/>
                        <a:t>ŷ</a:t>
                      </a:r>
                      <a:r>
                        <a:rPr lang="en-US" sz="2800" dirty="0"/>
                        <a:t>=1</a:t>
                      </a:r>
                    </a:p>
                  </a:txBody>
                  <a:tcPr/>
                </a:tc>
                <a:tc>
                  <a:txBody>
                    <a:bodyPr/>
                    <a:lstStyle/>
                    <a:p>
                      <a:r>
                        <a:rPr lang="en-US" sz="2800" dirty="0">
                          <a:solidFill>
                            <a:srgbClr val="0000FF"/>
                          </a:solidFill>
                        </a:rPr>
                        <a:t>TP</a:t>
                      </a:r>
                    </a:p>
                  </a:txBody>
                  <a:tcPr/>
                </a:tc>
                <a:tc>
                  <a:txBody>
                    <a:bodyPr/>
                    <a:lstStyle/>
                    <a:p>
                      <a:r>
                        <a:rPr lang="en-US" sz="2800" dirty="0">
                          <a:solidFill>
                            <a:schemeClr val="tx1"/>
                          </a:solidFill>
                        </a:rPr>
                        <a:t>FP</a:t>
                      </a:r>
                    </a:p>
                  </a:txBody>
                  <a:tcPr/>
                </a:tc>
                <a:extLst>
                  <a:ext uri="{0D108BD9-81ED-4DB2-BD59-A6C34878D82A}">
                    <a16:rowId xmlns:a16="http://schemas.microsoft.com/office/drawing/2014/main" val="10001"/>
                  </a:ext>
                </a:extLst>
              </a:tr>
              <a:tr h="467624">
                <a:tc>
                  <a:txBody>
                    <a:bodyPr/>
                    <a:lstStyle/>
                    <a:p>
                      <a:r>
                        <a:rPr lang="en-US" sz="2800" dirty="0" err="1"/>
                        <a:t>ŷ</a:t>
                      </a:r>
                      <a:r>
                        <a:rPr lang="en-US" sz="2800" dirty="0"/>
                        <a:t>=-1</a:t>
                      </a:r>
                    </a:p>
                  </a:txBody>
                  <a:tcPr/>
                </a:tc>
                <a:tc>
                  <a:txBody>
                    <a:bodyPr/>
                    <a:lstStyle/>
                    <a:p>
                      <a:r>
                        <a:rPr lang="en-US" sz="2800" dirty="0">
                          <a:solidFill>
                            <a:srgbClr val="FF0000"/>
                          </a:solidFill>
                        </a:rPr>
                        <a:t>FN</a:t>
                      </a:r>
                    </a:p>
                  </a:txBody>
                  <a:tcPr/>
                </a:tc>
                <a:tc>
                  <a:txBody>
                    <a:bodyPr/>
                    <a:lstStyle/>
                    <a:p>
                      <a:r>
                        <a:rPr lang="en-US" sz="2800" dirty="0"/>
                        <a:t>TN</a:t>
                      </a:r>
                    </a:p>
                  </a:txBody>
                  <a:tcPr/>
                </a:tc>
                <a:extLst>
                  <a:ext uri="{0D108BD9-81ED-4DB2-BD59-A6C34878D82A}">
                    <a16:rowId xmlns:a16="http://schemas.microsoft.com/office/drawing/2014/main" val="10002"/>
                  </a:ext>
                </a:extLst>
              </a:tr>
            </a:tbl>
          </a:graphicData>
        </a:graphic>
      </p:graphicFrame>
      <p:sp>
        <p:nvSpPr>
          <p:cNvPr id="4" name="TextBox 3"/>
          <p:cNvSpPr txBox="1"/>
          <p:nvPr/>
        </p:nvSpPr>
        <p:spPr>
          <a:xfrm>
            <a:off x="9101309" y="3848751"/>
            <a:ext cx="1170112" cy="584776"/>
          </a:xfrm>
          <a:prstGeom prst="rect">
            <a:avLst/>
          </a:prstGeom>
          <a:noFill/>
        </p:spPr>
        <p:txBody>
          <a:bodyPr wrap="none" rtlCol="0">
            <a:spAutoFit/>
          </a:bodyPr>
          <a:lstStyle/>
          <a:p>
            <a:r>
              <a:rPr lang="en-US" sz="3200" dirty="0"/>
              <a:t>Recall</a:t>
            </a:r>
            <a:endParaRPr lang="en-US" dirty="0"/>
          </a:p>
        </p:txBody>
      </p:sp>
      <p:sp>
        <p:nvSpPr>
          <p:cNvPr id="8" name="TextBox 7"/>
          <p:cNvSpPr txBox="1"/>
          <p:nvPr/>
        </p:nvSpPr>
        <p:spPr>
          <a:xfrm>
            <a:off x="9003568" y="1191560"/>
            <a:ext cx="1698301" cy="584776"/>
          </a:xfrm>
          <a:prstGeom prst="rect">
            <a:avLst/>
          </a:prstGeom>
          <a:noFill/>
        </p:spPr>
        <p:txBody>
          <a:bodyPr wrap="none" rtlCol="0">
            <a:spAutoFit/>
          </a:bodyPr>
          <a:lstStyle/>
          <a:p>
            <a:r>
              <a:rPr lang="en-US" sz="3200" dirty="0"/>
              <a:t>Precision</a:t>
            </a:r>
            <a:endParaRPr lang="en-US" dirty="0"/>
          </a:p>
        </p:txBody>
      </p:sp>
    </p:spTree>
    <p:extLst>
      <p:ext uri="{BB962C8B-B14F-4D97-AF65-F5344CB8AC3E}">
        <p14:creationId xmlns:p14="http://schemas.microsoft.com/office/powerpoint/2010/main" val="159511649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Retrieval</a:t>
            </a:r>
          </a:p>
        </p:txBody>
      </p:sp>
      <p:sp>
        <p:nvSpPr>
          <p:cNvPr id="3" name="Content Placeholder 2"/>
          <p:cNvSpPr>
            <a:spLocks noGrp="1"/>
          </p:cNvSpPr>
          <p:nvPr>
            <p:ph sz="quarter" idx="10"/>
          </p:nvPr>
        </p:nvSpPr>
        <p:spPr/>
        <p:txBody>
          <a:bodyPr/>
          <a:lstStyle/>
          <a:p>
            <a:r>
              <a:rPr lang="en-US" dirty="0" err="1"/>
              <a:t>Precision@N</a:t>
            </a:r>
            <a:r>
              <a:rPr lang="en-US" dirty="0"/>
              <a:t> for a search query: Of the top N pages received, how many relevant?  </a:t>
            </a:r>
          </a:p>
          <a:p>
            <a:endParaRPr lang="en-US" dirty="0"/>
          </a:p>
          <a:p>
            <a:pPr marL="0" indent="0">
              <a:buNone/>
            </a:pPr>
            <a:endParaRPr lang="en-US" dirty="0"/>
          </a:p>
          <a:p>
            <a:r>
              <a:rPr lang="en-US" dirty="0" err="1"/>
              <a:t>Recall@N</a:t>
            </a:r>
            <a:r>
              <a:rPr lang="en-US" dirty="0"/>
              <a:t> for a search query: If there are N=#</a:t>
            </a:r>
            <a:r>
              <a:rPr lang="en-US" dirty="0" err="1"/>
              <a:t>Pos</a:t>
            </a:r>
            <a:r>
              <a:rPr lang="en-US" dirty="0"/>
              <a:t> relevant webpages, what fraction did our query return?</a:t>
            </a:r>
          </a:p>
        </p:txBody>
      </p:sp>
      <p:graphicFrame>
        <p:nvGraphicFramePr>
          <p:cNvPr id="4" name="Object 3"/>
          <p:cNvGraphicFramePr>
            <a:graphicFrameLocks noChangeAspect="1"/>
          </p:cNvGraphicFramePr>
          <p:nvPr>
            <p:extLst>
              <p:ext uri="{D42A27DB-BD31-4B8C-83A1-F6EECF244321}">
                <p14:modId xmlns:p14="http://schemas.microsoft.com/office/powerpoint/2010/main" val="2207242009"/>
              </p:ext>
            </p:extLst>
          </p:nvPr>
        </p:nvGraphicFramePr>
        <p:xfrm>
          <a:off x="7218245" y="2193791"/>
          <a:ext cx="4335727" cy="1457915"/>
        </p:xfrm>
        <a:graphic>
          <a:graphicData uri="http://schemas.openxmlformats.org/presentationml/2006/ole">
            <mc:AlternateContent xmlns:mc="http://schemas.openxmlformats.org/markup-compatibility/2006">
              <mc:Choice xmlns:v="urn:schemas-microsoft-com:vml" Requires="v">
                <p:oleObj spid="_x0000_s363554" name="Equation" r:id="rId3" imgW="1244600" imgH="419100" progId="Equation.DSMT4">
                  <p:embed/>
                </p:oleObj>
              </mc:Choice>
              <mc:Fallback>
                <p:oleObj name="Equation" r:id="rId3" imgW="1244600" imgH="419100" progId="Equation.DSMT4">
                  <p:embed/>
                  <p:pic>
                    <p:nvPicPr>
                      <p:cNvPr id="0" name=""/>
                      <p:cNvPicPr/>
                      <p:nvPr/>
                    </p:nvPicPr>
                    <p:blipFill>
                      <a:blip r:embed="rId4"/>
                      <a:stretch>
                        <a:fillRect/>
                      </a:stretch>
                    </p:blipFill>
                    <p:spPr>
                      <a:xfrm>
                        <a:off x="7218245" y="2193791"/>
                        <a:ext cx="4335727" cy="145791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037679605"/>
              </p:ext>
            </p:extLst>
          </p:nvPr>
        </p:nvGraphicFramePr>
        <p:xfrm>
          <a:off x="8615357" y="4907161"/>
          <a:ext cx="1396497" cy="1395072"/>
        </p:xfrm>
        <a:graphic>
          <a:graphicData uri="http://schemas.openxmlformats.org/presentationml/2006/ole">
            <mc:AlternateContent xmlns:mc="http://schemas.openxmlformats.org/markup-compatibility/2006">
              <mc:Choice xmlns:v="urn:schemas-microsoft-com:vml" Requires="v">
                <p:oleObj spid="_x0000_s363555" name="Equation" r:id="rId5" imgW="393700" imgH="393700" progId="Equation.DSMT4">
                  <p:embed/>
                </p:oleObj>
              </mc:Choice>
              <mc:Fallback>
                <p:oleObj name="Equation" r:id="rId5" imgW="393700" imgH="393700" progId="Equation.DSMT4">
                  <p:embed/>
                  <p:pic>
                    <p:nvPicPr>
                      <p:cNvPr id="0" name=""/>
                      <p:cNvPicPr/>
                      <p:nvPr/>
                    </p:nvPicPr>
                    <p:blipFill>
                      <a:blip r:embed="rId6"/>
                      <a:stretch>
                        <a:fillRect/>
                      </a:stretch>
                    </p:blipFill>
                    <p:spPr>
                      <a:xfrm>
                        <a:off x="8615357" y="4907161"/>
                        <a:ext cx="1396497" cy="1395072"/>
                      </a:xfrm>
                      <a:prstGeom prst="rect">
                        <a:avLst/>
                      </a:prstGeom>
                    </p:spPr>
                  </p:pic>
                </p:oleObj>
              </mc:Fallback>
            </mc:AlternateContent>
          </a:graphicData>
        </a:graphic>
      </p:graphicFrame>
    </p:spTree>
    <p:extLst>
      <p:ext uri="{BB962C8B-B14F-4D97-AF65-F5344CB8AC3E}">
        <p14:creationId xmlns:p14="http://schemas.microsoft.com/office/powerpoint/2010/main" val="39334162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one?</a:t>
            </a:r>
          </a:p>
        </p:txBody>
      </p:sp>
      <p:sp>
        <p:nvSpPr>
          <p:cNvPr id="3" name="Content Placeholder 2"/>
          <p:cNvSpPr>
            <a:spLocks noGrp="1"/>
          </p:cNvSpPr>
          <p:nvPr>
            <p:ph sz="quarter" idx="10"/>
          </p:nvPr>
        </p:nvSpPr>
        <p:spPr/>
        <p:txBody>
          <a:bodyPr/>
          <a:lstStyle/>
          <a:p>
            <a:r>
              <a:rPr lang="en-US" dirty="0"/>
              <a:t>Standard ML: Misclassification Error (or Accuracy)</a:t>
            </a:r>
          </a:p>
          <a:p>
            <a:r>
              <a:rPr lang="en-US" dirty="0">
                <a:solidFill>
                  <a:schemeClr val="bg1"/>
                </a:solidFill>
              </a:rPr>
              <a:t>Doctors: Sensitivity and Specificity (TPR and TNR)</a:t>
            </a:r>
          </a:p>
          <a:p>
            <a:r>
              <a:rPr lang="en-US" dirty="0">
                <a:solidFill>
                  <a:schemeClr val="bg1"/>
                </a:solidFill>
              </a:rPr>
              <a:t>Info Retrieval: Precision &amp; Recall, F1-score</a:t>
            </a:r>
          </a:p>
        </p:txBody>
      </p:sp>
    </p:spTree>
    <p:extLst>
      <p:ext uri="{BB962C8B-B14F-4D97-AF65-F5344CB8AC3E}">
        <p14:creationId xmlns:p14="http://schemas.microsoft.com/office/powerpoint/2010/main" val="341163520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one?</a:t>
            </a:r>
          </a:p>
        </p:txBody>
      </p:sp>
      <p:sp>
        <p:nvSpPr>
          <p:cNvPr id="3" name="Content Placeholder 2"/>
          <p:cNvSpPr>
            <a:spLocks noGrp="1"/>
          </p:cNvSpPr>
          <p:nvPr>
            <p:ph sz="quarter" idx="10"/>
          </p:nvPr>
        </p:nvSpPr>
        <p:spPr/>
        <p:txBody>
          <a:bodyPr/>
          <a:lstStyle/>
          <a:p>
            <a:r>
              <a:rPr lang="en-US" dirty="0"/>
              <a:t>Standard ML: Misclassification Error (or Accuracy)</a:t>
            </a:r>
          </a:p>
          <a:p>
            <a:r>
              <a:rPr lang="en-US" dirty="0"/>
              <a:t>Doctors: Sensitivity and Specificity (TPR and TNR)</a:t>
            </a:r>
          </a:p>
          <a:p>
            <a:r>
              <a:rPr lang="en-US" dirty="0">
                <a:solidFill>
                  <a:srgbClr val="FFFFFF"/>
                </a:solidFill>
              </a:rPr>
              <a:t>Info Retrieval: Precision &amp; Recall, F1-score</a:t>
            </a:r>
          </a:p>
        </p:txBody>
      </p:sp>
    </p:spTree>
    <p:extLst>
      <p:ext uri="{BB962C8B-B14F-4D97-AF65-F5344CB8AC3E}">
        <p14:creationId xmlns:p14="http://schemas.microsoft.com/office/powerpoint/2010/main" val="426488141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one?</a:t>
            </a:r>
          </a:p>
        </p:txBody>
      </p:sp>
      <p:sp>
        <p:nvSpPr>
          <p:cNvPr id="3" name="Content Placeholder 2"/>
          <p:cNvSpPr>
            <a:spLocks noGrp="1"/>
          </p:cNvSpPr>
          <p:nvPr>
            <p:ph sz="quarter" idx="10"/>
          </p:nvPr>
        </p:nvSpPr>
        <p:spPr/>
        <p:txBody>
          <a:bodyPr/>
          <a:lstStyle/>
          <a:p>
            <a:r>
              <a:rPr lang="en-US" dirty="0"/>
              <a:t>Standard ML: Misclassification Error (or Accuracy)</a:t>
            </a:r>
          </a:p>
          <a:p>
            <a:r>
              <a:rPr lang="en-US" dirty="0"/>
              <a:t>Doctors: Sensitivity and Specificity (TPR and TNR)</a:t>
            </a:r>
          </a:p>
          <a:p>
            <a:r>
              <a:rPr lang="en-US" dirty="0"/>
              <a:t>Info Retrieval: Precision &amp; Recall, F1-score</a:t>
            </a:r>
          </a:p>
        </p:txBody>
      </p:sp>
    </p:spTree>
    <p:extLst>
      <p:ext uri="{BB962C8B-B14F-4D97-AF65-F5344CB8AC3E}">
        <p14:creationId xmlns:p14="http://schemas.microsoft.com/office/powerpoint/2010/main" val="208404392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a:t>ROC Curves</a:t>
            </a:r>
          </a:p>
        </p:txBody>
      </p:sp>
    </p:spTree>
    <p:extLst>
      <p:ext uri="{BB962C8B-B14F-4D97-AF65-F5344CB8AC3E}">
        <p14:creationId xmlns:p14="http://schemas.microsoft.com/office/powerpoint/2010/main" val="2556908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pic>
        <p:nvPicPr>
          <p:cNvPr id="4" name="Picture 3" descr="ClassificImage.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41044" y="2125147"/>
            <a:ext cx="3365624" cy="3999078"/>
          </a:xfrm>
          <a:prstGeom prst="rect">
            <a:avLst/>
          </a:prstGeom>
        </p:spPr>
      </p:pic>
      <p:sp>
        <p:nvSpPr>
          <p:cNvPr id="9" name="Content Placeholder 2"/>
          <p:cNvSpPr txBox="1">
            <a:spLocks/>
          </p:cNvSpPr>
          <p:nvPr/>
        </p:nvSpPr>
        <p:spPr>
          <a:xfrm>
            <a:off x="379413" y="795564"/>
            <a:ext cx="92344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Formally, given training set (</a:t>
            </a:r>
            <a:r>
              <a:rPr lang="en-US" dirty="0" err="1"/>
              <a:t>x</a:t>
            </a:r>
            <a:r>
              <a:rPr lang="en-US" baseline="-25000" dirty="0" err="1"/>
              <a:t>i,</a:t>
            </a:r>
            <a:r>
              <a:rPr lang="en-US" dirty="0" err="1"/>
              <a:t>y</a:t>
            </a:r>
            <a:r>
              <a:rPr lang="en-US" baseline="-25000" dirty="0" err="1"/>
              <a:t>i</a:t>
            </a:r>
            <a:r>
              <a:rPr lang="en-US" dirty="0"/>
              <a:t>) for </a:t>
            </a:r>
            <a:r>
              <a:rPr lang="en-US" dirty="0" err="1"/>
              <a:t>i</a:t>
            </a:r>
            <a:r>
              <a:rPr lang="en-US" dirty="0"/>
              <a:t>=1…n, we want to create a classification model f that can predict label y for a new x.  </a:t>
            </a:r>
          </a:p>
        </p:txBody>
      </p:sp>
      <p:cxnSp>
        <p:nvCxnSpPr>
          <p:cNvPr id="14" name="Straight Arrow Connector 13"/>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674556" y="6334780"/>
            <a:ext cx="912630" cy="523220"/>
          </a:xfrm>
          <a:prstGeom prst="rect">
            <a:avLst/>
          </a:prstGeom>
          <a:noFill/>
        </p:spPr>
        <p:txBody>
          <a:bodyPr wrap="none" rtlCol="0">
            <a:spAutoFit/>
          </a:bodyPr>
          <a:lstStyle/>
          <a:p>
            <a:r>
              <a:rPr lang="en-US" sz="2800" dirty="0"/>
              <a:t>1925</a:t>
            </a:r>
          </a:p>
        </p:txBody>
      </p:sp>
      <p:sp>
        <p:nvSpPr>
          <p:cNvPr id="19" name="TextBox 18"/>
          <p:cNvSpPr txBox="1"/>
          <p:nvPr/>
        </p:nvSpPr>
        <p:spPr>
          <a:xfrm>
            <a:off x="10735733" y="6334780"/>
            <a:ext cx="912630" cy="523220"/>
          </a:xfrm>
          <a:prstGeom prst="rect">
            <a:avLst/>
          </a:prstGeom>
          <a:noFill/>
        </p:spPr>
        <p:txBody>
          <a:bodyPr wrap="none" rtlCol="0">
            <a:spAutoFit/>
          </a:bodyPr>
          <a:lstStyle/>
          <a:p>
            <a:r>
              <a:rPr lang="en-US" sz="2800" dirty="0"/>
              <a:t>2015</a:t>
            </a:r>
          </a:p>
        </p:txBody>
      </p:sp>
      <p:sp>
        <p:nvSpPr>
          <p:cNvPr id="20" name="TextBox 19"/>
          <p:cNvSpPr txBox="1"/>
          <p:nvPr/>
        </p:nvSpPr>
        <p:spPr>
          <a:xfrm>
            <a:off x="8153400" y="6306558"/>
            <a:ext cx="1987568" cy="523220"/>
          </a:xfrm>
          <a:prstGeom prst="rect">
            <a:avLst/>
          </a:prstGeom>
          <a:noFill/>
        </p:spPr>
        <p:txBody>
          <a:bodyPr wrap="none" rtlCol="0">
            <a:spAutoFit/>
          </a:bodyPr>
          <a:lstStyle/>
          <a:p>
            <a:r>
              <a:rPr lang="en-US" sz="2800" dirty="0"/>
              <a:t>Oldest cable</a:t>
            </a:r>
          </a:p>
        </p:txBody>
      </p:sp>
      <p:sp>
        <p:nvSpPr>
          <p:cNvPr id="21" name="TextBox 20"/>
          <p:cNvSpPr txBox="1"/>
          <p:nvPr/>
        </p:nvSpPr>
        <p:spPr>
          <a:xfrm rot="16200000">
            <a:off x="4556477" y="4088292"/>
            <a:ext cx="2628218" cy="523220"/>
          </a:xfrm>
          <a:prstGeom prst="rect">
            <a:avLst/>
          </a:prstGeom>
          <a:noFill/>
        </p:spPr>
        <p:txBody>
          <a:bodyPr wrap="none" rtlCol="0">
            <a:spAutoFit/>
          </a:bodyPr>
          <a:lstStyle/>
          <a:p>
            <a:r>
              <a:rPr lang="en-US" sz="2800" dirty="0"/>
              <a:t> Events Last Year</a:t>
            </a:r>
          </a:p>
        </p:txBody>
      </p:sp>
      <p:sp>
        <p:nvSpPr>
          <p:cNvPr id="22" name="TextBox 21"/>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23" name="TextBox 22"/>
          <p:cNvSpPr txBox="1"/>
          <p:nvPr/>
        </p:nvSpPr>
        <p:spPr>
          <a:xfrm>
            <a:off x="5568246" y="1982913"/>
            <a:ext cx="548648" cy="523220"/>
          </a:xfrm>
          <a:prstGeom prst="rect">
            <a:avLst/>
          </a:prstGeom>
          <a:noFill/>
        </p:spPr>
        <p:txBody>
          <a:bodyPr wrap="none" rtlCol="0">
            <a:spAutoFit/>
          </a:bodyPr>
          <a:lstStyle/>
          <a:p>
            <a:r>
              <a:rPr lang="en-US" sz="2800" dirty="0"/>
              <a:t>20</a:t>
            </a:r>
          </a:p>
        </p:txBody>
      </p:sp>
      <p:sp>
        <p:nvSpPr>
          <p:cNvPr id="3" name="TextBox 2"/>
          <p:cNvSpPr txBox="1"/>
          <p:nvPr/>
        </p:nvSpPr>
        <p:spPr>
          <a:xfrm>
            <a:off x="10018889" y="2539999"/>
            <a:ext cx="727032" cy="369332"/>
          </a:xfrm>
          <a:prstGeom prst="rect">
            <a:avLst/>
          </a:prstGeom>
          <a:noFill/>
        </p:spPr>
        <p:txBody>
          <a:bodyPr wrap="none" rtlCol="0">
            <a:spAutoFit/>
          </a:bodyPr>
          <a:lstStyle/>
          <a:p>
            <a:r>
              <a:rPr lang="en-US" dirty="0"/>
              <a:t>f(x)=0</a:t>
            </a:r>
          </a:p>
        </p:txBody>
      </p:sp>
      <p:sp>
        <p:nvSpPr>
          <p:cNvPr id="25" name="TextBox 24"/>
          <p:cNvSpPr txBox="1"/>
          <p:nvPr/>
        </p:nvSpPr>
        <p:spPr>
          <a:xfrm>
            <a:off x="10975623" y="2438399"/>
            <a:ext cx="727032" cy="369332"/>
          </a:xfrm>
          <a:prstGeom prst="rect">
            <a:avLst/>
          </a:prstGeom>
          <a:noFill/>
        </p:spPr>
        <p:txBody>
          <a:bodyPr wrap="none" rtlCol="0">
            <a:spAutoFit/>
          </a:bodyPr>
          <a:lstStyle/>
          <a:p>
            <a:r>
              <a:rPr lang="en-US" dirty="0"/>
              <a:t>f(x)&lt;0</a:t>
            </a:r>
          </a:p>
        </p:txBody>
      </p:sp>
      <p:sp>
        <p:nvSpPr>
          <p:cNvPr id="26" name="TextBox 25"/>
          <p:cNvSpPr txBox="1"/>
          <p:nvPr/>
        </p:nvSpPr>
        <p:spPr>
          <a:xfrm>
            <a:off x="8997246" y="2040465"/>
            <a:ext cx="727032" cy="369332"/>
          </a:xfrm>
          <a:prstGeom prst="rect">
            <a:avLst/>
          </a:prstGeom>
          <a:noFill/>
        </p:spPr>
        <p:txBody>
          <a:bodyPr wrap="none" rtlCol="0">
            <a:spAutoFit/>
          </a:bodyPr>
          <a:lstStyle/>
          <a:p>
            <a:r>
              <a:rPr lang="en-US" dirty="0"/>
              <a:t>f(x)&gt;0</a:t>
            </a:r>
          </a:p>
        </p:txBody>
      </p:sp>
      <p:sp>
        <p:nvSpPr>
          <p:cNvPr id="8" name="TextBox 7"/>
          <p:cNvSpPr txBox="1"/>
          <p:nvPr/>
        </p:nvSpPr>
        <p:spPr>
          <a:xfrm>
            <a:off x="296333" y="2964892"/>
            <a:ext cx="4923418" cy="707886"/>
          </a:xfrm>
          <a:prstGeom prst="rect">
            <a:avLst/>
          </a:prstGeom>
          <a:noFill/>
        </p:spPr>
        <p:txBody>
          <a:bodyPr wrap="none" rtlCol="0">
            <a:spAutoFit/>
          </a:bodyPr>
          <a:lstStyle/>
          <a:p>
            <a:endParaRPr lang="en-US" sz="2000" dirty="0"/>
          </a:p>
          <a:p>
            <a:r>
              <a:rPr lang="en-US" sz="2000" dirty="0"/>
              <a:t>f(x) = function(Events Last Year, Oldest Cable) </a:t>
            </a:r>
          </a:p>
        </p:txBody>
      </p:sp>
      <p:grpSp>
        <p:nvGrpSpPr>
          <p:cNvPr id="28" name="Group 27"/>
          <p:cNvGrpSpPr/>
          <p:nvPr/>
        </p:nvGrpSpPr>
        <p:grpSpPr>
          <a:xfrm>
            <a:off x="9468464" y="5082020"/>
            <a:ext cx="2179898" cy="1000985"/>
            <a:chOff x="429591" y="3754904"/>
            <a:chExt cx="1787585" cy="820839"/>
          </a:xfrm>
        </p:grpSpPr>
        <p:sp>
          <p:nvSpPr>
            <p:cNvPr id="29" name="Trapezoid 28"/>
            <p:cNvSpPr/>
            <p:nvPr/>
          </p:nvSpPr>
          <p:spPr>
            <a:xfrm>
              <a:off x="429591" y="3754904"/>
              <a:ext cx="1787585" cy="820839"/>
            </a:xfrm>
            <a:prstGeom prst="trapezoid">
              <a:avLst/>
            </a:prstGeom>
            <a:solidFill>
              <a:schemeClr val="bg1">
                <a:lumMod val="7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Summing Junction 29"/>
            <p:cNvSpPr/>
            <p:nvPr/>
          </p:nvSpPr>
          <p:spPr>
            <a:xfrm>
              <a:off x="852691" y="3920387"/>
              <a:ext cx="951929" cy="442451"/>
            </a:xfrm>
            <a:prstGeom prst="flowChartSummingJunction">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6365729" y="1639362"/>
            <a:ext cx="2179898" cy="1777134"/>
            <a:chOff x="6437285" y="1541861"/>
            <a:chExt cx="2179898" cy="1777134"/>
          </a:xfrm>
        </p:grpSpPr>
        <p:sp>
          <p:nvSpPr>
            <p:cNvPr id="32" name="Trapezoid 31"/>
            <p:cNvSpPr/>
            <p:nvPr/>
          </p:nvSpPr>
          <p:spPr>
            <a:xfrm>
              <a:off x="6437285" y="2224058"/>
              <a:ext cx="2179898" cy="1000985"/>
            </a:xfrm>
            <a:prstGeom prst="trapezoid">
              <a:avLst/>
            </a:prstGeom>
            <a:solidFill>
              <a:schemeClr val="bg1">
                <a:lumMod val="7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924580" y="2444283"/>
              <a:ext cx="1155736" cy="542501"/>
            </a:xfrm>
            <a:prstGeom prst="ellipse">
              <a:avLst/>
            </a:prstGeom>
            <a:gradFill flip="none" rotWithShape="1">
              <a:gsLst>
                <a:gs pos="0">
                  <a:schemeClr val="tx1">
                    <a:lumMod val="95000"/>
                    <a:lumOff val="5000"/>
                  </a:schemeClr>
                </a:gs>
                <a:gs pos="50000">
                  <a:schemeClr val="tx1">
                    <a:lumMod val="65000"/>
                    <a:lumOff val="35000"/>
                  </a:schemeClr>
                </a:gs>
                <a:gs pos="100000">
                  <a:schemeClr val="bg1">
                    <a:lumMod val="50000"/>
                  </a:scheme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a:off x="6680889" y="1541861"/>
              <a:ext cx="1692689" cy="1777134"/>
              <a:chOff x="3399175" y="4696691"/>
              <a:chExt cx="1692689" cy="1777134"/>
            </a:xfrm>
          </p:grpSpPr>
          <p:sp>
            <p:nvSpPr>
              <p:cNvPr id="35" name="Oval 5"/>
              <p:cNvSpPr>
                <a:spLocks noChangeArrowheads="1"/>
              </p:cNvSpPr>
              <p:nvPr/>
            </p:nvSpPr>
            <p:spPr bwMode="auto">
              <a:xfrm>
                <a:off x="3399175" y="4696691"/>
                <a:ext cx="1692689" cy="1777134"/>
              </a:xfrm>
              <a:prstGeom prst="ellipse">
                <a:avLst/>
              </a:prstGeom>
              <a:solidFill>
                <a:srgbClr val="FF8C00"/>
              </a:solidFill>
              <a:ln>
                <a:noFill/>
              </a:ln>
              <a:effectLst>
                <a:softEdge rad="317500"/>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7"/>
              <p:cNvSpPr>
                <a:spLocks/>
              </p:cNvSpPr>
              <p:nvPr/>
            </p:nvSpPr>
            <p:spPr bwMode="auto">
              <a:xfrm>
                <a:off x="3902076" y="5684838"/>
                <a:ext cx="285750" cy="333375"/>
              </a:xfrm>
              <a:custGeom>
                <a:avLst/>
                <a:gdLst>
                  <a:gd name="T0" fmla="*/ 180 w 180"/>
                  <a:gd name="T1" fmla="*/ 180 h 210"/>
                  <a:gd name="T2" fmla="*/ 180 w 180"/>
                  <a:gd name="T3" fmla="*/ 180 h 210"/>
                  <a:gd name="T4" fmla="*/ 0 w 180"/>
                  <a:gd name="T5" fmla="*/ 0 h 210"/>
                  <a:gd name="T6" fmla="*/ 153 w 180"/>
                  <a:gd name="T7" fmla="*/ 207 h 210"/>
                  <a:gd name="T8" fmla="*/ 153 w 180"/>
                  <a:gd name="T9" fmla="*/ 210 h 210"/>
                  <a:gd name="T10" fmla="*/ 180 w 180"/>
                  <a:gd name="T11" fmla="*/ 180 h 210"/>
                </a:gdLst>
                <a:ahLst/>
                <a:cxnLst>
                  <a:cxn ang="0">
                    <a:pos x="T0" y="T1"/>
                  </a:cxn>
                  <a:cxn ang="0">
                    <a:pos x="T2" y="T3"/>
                  </a:cxn>
                  <a:cxn ang="0">
                    <a:pos x="T4" y="T5"/>
                  </a:cxn>
                  <a:cxn ang="0">
                    <a:pos x="T6" y="T7"/>
                  </a:cxn>
                  <a:cxn ang="0">
                    <a:pos x="T8" y="T9"/>
                  </a:cxn>
                  <a:cxn ang="0">
                    <a:pos x="T10" y="T11"/>
                  </a:cxn>
                </a:cxnLst>
                <a:rect l="0" t="0" r="r" b="b"/>
                <a:pathLst>
                  <a:path w="180" h="210">
                    <a:moveTo>
                      <a:pt x="180" y="180"/>
                    </a:moveTo>
                    <a:lnTo>
                      <a:pt x="180" y="180"/>
                    </a:lnTo>
                    <a:lnTo>
                      <a:pt x="0" y="0"/>
                    </a:lnTo>
                    <a:lnTo>
                      <a:pt x="153" y="207"/>
                    </a:lnTo>
                    <a:lnTo>
                      <a:pt x="153" y="210"/>
                    </a:lnTo>
                    <a:lnTo>
                      <a:pt x="180" y="180"/>
                    </a:lnTo>
                    <a:close/>
                  </a:path>
                </a:pathLst>
              </a:custGeom>
              <a:solidFill>
                <a:srgbClr val="DD5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8"/>
              <p:cNvSpPr>
                <a:spLocks/>
              </p:cNvSpPr>
              <p:nvPr/>
            </p:nvSpPr>
            <p:spPr bwMode="auto">
              <a:xfrm>
                <a:off x="3816351" y="5262563"/>
                <a:ext cx="414338" cy="476250"/>
              </a:xfrm>
              <a:custGeom>
                <a:avLst/>
                <a:gdLst>
                  <a:gd name="T0" fmla="*/ 261 w 261"/>
                  <a:gd name="T1" fmla="*/ 260 h 300"/>
                  <a:gd name="T2" fmla="*/ 261 w 261"/>
                  <a:gd name="T3" fmla="*/ 260 h 300"/>
                  <a:gd name="T4" fmla="*/ 0 w 261"/>
                  <a:gd name="T5" fmla="*/ 0 h 300"/>
                  <a:gd name="T6" fmla="*/ 221 w 261"/>
                  <a:gd name="T7" fmla="*/ 300 h 300"/>
                  <a:gd name="T8" fmla="*/ 221 w 261"/>
                  <a:gd name="T9" fmla="*/ 300 h 300"/>
                  <a:gd name="T10" fmla="*/ 261 w 261"/>
                  <a:gd name="T11" fmla="*/ 260 h 300"/>
                </a:gdLst>
                <a:ahLst/>
                <a:cxnLst>
                  <a:cxn ang="0">
                    <a:pos x="T0" y="T1"/>
                  </a:cxn>
                  <a:cxn ang="0">
                    <a:pos x="T2" y="T3"/>
                  </a:cxn>
                  <a:cxn ang="0">
                    <a:pos x="T4" y="T5"/>
                  </a:cxn>
                  <a:cxn ang="0">
                    <a:pos x="T6" y="T7"/>
                  </a:cxn>
                  <a:cxn ang="0">
                    <a:pos x="T8" y="T9"/>
                  </a:cxn>
                  <a:cxn ang="0">
                    <a:pos x="T10" y="T11"/>
                  </a:cxn>
                </a:cxnLst>
                <a:rect l="0" t="0" r="r" b="b"/>
                <a:pathLst>
                  <a:path w="261" h="300">
                    <a:moveTo>
                      <a:pt x="261" y="260"/>
                    </a:moveTo>
                    <a:lnTo>
                      <a:pt x="261" y="260"/>
                    </a:lnTo>
                    <a:lnTo>
                      <a:pt x="0" y="0"/>
                    </a:lnTo>
                    <a:lnTo>
                      <a:pt x="221" y="300"/>
                    </a:lnTo>
                    <a:lnTo>
                      <a:pt x="221" y="300"/>
                    </a:lnTo>
                    <a:lnTo>
                      <a:pt x="261" y="260"/>
                    </a:lnTo>
                    <a:close/>
                  </a:path>
                </a:pathLst>
              </a:custGeom>
              <a:solidFill>
                <a:srgbClr val="DD5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9"/>
              <p:cNvSpPr>
                <a:spLocks/>
              </p:cNvSpPr>
              <p:nvPr/>
            </p:nvSpPr>
            <p:spPr bwMode="auto">
              <a:xfrm>
                <a:off x="3981451" y="5156200"/>
                <a:ext cx="227013" cy="265113"/>
              </a:xfrm>
              <a:custGeom>
                <a:avLst/>
                <a:gdLst>
                  <a:gd name="T0" fmla="*/ 143 w 143"/>
                  <a:gd name="T1" fmla="*/ 143 h 167"/>
                  <a:gd name="T2" fmla="*/ 143 w 143"/>
                  <a:gd name="T3" fmla="*/ 143 h 167"/>
                  <a:gd name="T4" fmla="*/ 0 w 143"/>
                  <a:gd name="T5" fmla="*/ 0 h 167"/>
                  <a:gd name="T6" fmla="*/ 120 w 143"/>
                  <a:gd name="T7" fmla="*/ 163 h 167"/>
                  <a:gd name="T8" fmla="*/ 120 w 143"/>
                  <a:gd name="T9" fmla="*/ 167 h 167"/>
                  <a:gd name="T10" fmla="*/ 143 w 143"/>
                  <a:gd name="T11" fmla="*/ 143 h 167"/>
                </a:gdLst>
                <a:ahLst/>
                <a:cxnLst>
                  <a:cxn ang="0">
                    <a:pos x="T0" y="T1"/>
                  </a:cxn>
                  <a:cxn ang="0">
                    <a:pos x="T2" y="T3"/>
                  </a:cxn>
                  <a:cxn ang="0">
                    <a:pos x="T4" y="T5"/>
                  </a:cxn>
                  <a:cxn ang="0">
                    <a:pos x="T6" y="T7"/>
                  </a:cxn>
                  <a:cxn ang="0">
                    <a:pos x="T8" y="T9"/>
                  </a:cxn>
                  <a:cxn ang="0">
                    <a:pos x="T10" y="T11"/>
                  </a:cxn>
                </a:cxnLst>
                <a:rect l="0" t="0" r="r" b="b"/>
                <a:pathLst>
                  <a:path w="143" h="167">
                    <a:moveTo>
                      <a:pt x="143" y="143"/>
                    </a:moveTo>
                    <a:lnTo>
                      <a:pt x="143" y="143"/>
                    </a:lnTo>
                    <a:lnTo>
                      <a:pt x="0" y="0"/>
                    </a:lnTo>
                    <a:lnTo>
                      <a:pt x="120" y="163"/>
                    </a:lnTo>
                    <a:lnTo>
                      <a:pt x="120" y="167"/>
                    </a:lnTo>
                    <a:lnTo>
                      <a:pt x="143" y="143"/>
                    </a:lnTo>
                    <a:close/>
                  </a:path>
                </a:pathLst>
              </a:custGeom>
              <a:solidFill>
                <a:srgbClr val="DD5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0"/>
              <p:cNvSpPr>
                <a:spLocks/>
              </p:cNvSpPr>
              <p:nvPr/>
            </p:nvSpPr>
            <p:spPr bwMode="auto">
              <a:xfrm>
                <a:off x="4192588" y="5684838"/>
                <a:ext cx="287338" cy="333375"/>
              </a:xfrm>
              <a:custGeom>
                <a:avLst/>
                <a:gdLst>
                  <a:gd name="T0" fmla="*/ 0 w 181"/>
                  <a:gd name="T1" fmla="*/ 180 h 210"/>
                  <a:gd name="T2" fmla="*/ 4 w 181"/>
                  <a:gd name="T3" fmla="*/ 180 h 210"/>
                  <a:gd name="T4" fmla="*/ 181 w 181"/>
                  <a:gd name="T5" fmla="*/ 0 h 210"/>
                  <a:gd name="T6" fmla="*/ 30 w 181"/>
                  <a:gd name="T7" fmla="*/ 207 h 210"/>
                  <a:gd name="T8" fmla="*/ 27 w 181"/>
                  <a:gd name="T9" fmla="*/ 210 h 210"/>
                  <a:gd name="T10" fmla="*/ 0 w 181"/>
                  <a:gd name="T11" fmla="*/ 180 h 210"/>
                </a:gdLst>
                <a:ahLst/>
                <a:cxnLst>
                  <a:cxn ang="0">
                    <a:pos x="T0" y="T1"/>
                  </a:cxn>
                  <a:cxn ang="0">
                    <a:pos x="T2" y="T3"/>
                  </a:cxn>
                  <a:cxn ang="0">
                    <a:pos x="T4" y="T5"/>
                  </a:cxn>
                  <a:cxn ang="0">
                    <a:pos x="T6" y="T7"/>
                  </a:cxn>
                  <a:cxn ang="0">
                    <a:pos x="T8" y="T9"/>
                  </a:cxn>
                  <a:cxn ang="0">
                    <a:pos x="T10" y="T11"/>
                  </a:cxn>
                </a:cxnLst>
                <a:rect l="0" t="0" r="r" b="b"/>
                <a:pathLst>
                  <a:path w="181" h="210">
                    <a:moveTo>
                      <a:pt x="0" y="180"/>
                    </a:moveTo>
                    <a:lnTo>
                      <a:pt x="4" y="180"/>
                    </a:lnTo>
                    <a:lnTo>
                      <a:pt x="181" y="0"/>
                    </a:lnTo>
                    <a:lnTo>
                      <a:pt x="30" y="207"/>
                    </a:lnTo>
                    <a:lnTo>
                      <a:pt x="27" y="210"/>
                    </a:lnTo>
                    <a:lnTo>
                      <a:pt x="0" y="180"/>
                    </a:lnTo>
                    <a:close/>
                  </a:path>
                </a:pathLst>
              </a:custGeom>
              <a:solidFill>
                <a:srgbClr val="DD5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1"/>
              <p:cNvSpPr>
                <a:spLocks/>
              </p:cNvSpPr>
              <p:nvPr/>
            </p:nvSpPr>
            <p:spPr bwMode="auto">
              <a:xfrm>
                <a:off x="4151313" y="5262563"/>
                <a:ext cx="419100" cy="476250"/>
              </a:xfrm>
              <a:custGeom>
                <a:avLst/>
                <a:gdLst>
                  <a:gd name="T0" fmla="*/ 0 w 264"/>
                  <a:gd name="T1" fmla="*/ 260 h 300"/>
                  <a:gd name="T2" fmla="*/ 3 w 264"/>
                  <a:gd name="T3" fmla="*/ 260 h 300"/>
                  <a:gd name="T4" fmla="*/ 264 w 264"/>
                  <a:gd name="T5" fmla="*/ 0 h 300"/>
                  <a:gd name="T6" fmla="*/ 43 w 264"/>
                  <a:gd name="T7" fmla="*/ 300 h 300"/>
                  <a:gd name="T8" fmla="*/ 40 w 264"/>
                  <a:gd name="T9" fmla="*/ 300 h 300"/>
                  <a:gd name="T10" fmla="*/ 0 w 264"/>
                  <a:gd name="T11" fmla="*/ 260 h 300"/>
                </a:gdLst>
                <a:ahLst/>
                <a:cxnLst>
                  <a:cxn ang="0">
                    <a:pos x="T0" y="T1"/>
                  </a:cxn>
                  <a:cxn ang="0">
                    <a:pos x="T2" y="T3"/>
                  </a:cxn>
                  <a:cxn ang="0">
                    <a:pos x="T4" y="T5"/>
                  </a:cxn>
                  <a:cxn ang="0">
                    <a:pos x="T6" y="T7"/>
                  </a:cxn>
                  <a:cxn ang="0">
                    <a:pos x="T8" y="T9"/>
                  </a:cxn>
                  <a:cxn ang="0">
                    <a:pos x="T10" y="T11"/>
                  </a:cxn>
                </a:cxnLst>
                <a:rect l="0" t="0" r="r" b="b"/>
                <a:pathLst>
                  <a:path w="264" h="300">
                    <a:moveTo>
                      <a:pt x="0" y="260"/>
                    </a:moveTo>
                    <a:lnTo>
                      <a:pt x="3" y="260"/>
                    </a:lnTo>
                    <a:lnTo>
                      <a:pt x="264" y="0"/>
                    </a:lnTo>
                    <a:lnTo>
                      <a:pt x="43" y="300"/>
                    </a:lnTo>
                    <a:lnTo>
                      <a:pt x="40" y="300"/>
                    </a:lnTo>
                    <a:lnTo>
                      <a:pt x="0" y="260"/>
                    </a:lnTo>
                    <a:close/>
                  </a:path>
                </a:pathLst>
              </a:custGeom>
              <a:solidFill>
                <a:srgbClr val="DD5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2"/>
              <p:cNvSpPr>
                <a:spLocks/>
              </p:cNvSpPr>
              <p:nvPr/>
            </p:nvSpPr>
            <p:spPr bwMode="auto">
              <a:xfrm>
                <a:off x="4176713" y="5156200"/>
                <a:ext cx="223838" cy="265113"/>
              </a:xfrm>
              <a:custGeom>
                <a:avLst/>
                <a:gdLst>
                  <a:gd name="T0" fmla="*/ 0 w 141"/>
                  <a:gd name="T1" fmla="*/ 143 h 167"/>
                  <a:gd name="T2" fmla="*/ 0 w 141"/>
                  <a:gd name="T3" fmla="*/ 143 h 167"/>
                  <a:gd name="T4" fmla="*/ 141 w 141"/>
                  <a:gd name="T5" fmla="*/ 0 h 167"/>
                  <a:gd name="T6" fmla="*/ 20 w 141"/>
                  <a:gd name="T7" fmla="*/ 163 h 167"/>
                  <a:gd name="T8" fmla="*/ 20 w 141"/>
                  <a:gd name="T9" fmla="*/ 167 h 167"/>
                  <a:gd name="T10" fmla="*/ 0 w 141"/>
                  <a:gd name="T11" fmla="*/ 143 h 167"/>
                </a:gdLst>
                <a:ahLst/>
                <a:cxnLst>
                  <a:cxn ang="0">
                    <a:pos x="T0" y="T1"/>
                  </a:cxn>
                  <a:cxn ang="0">
                    <a:pos x="T2" y="T3"/>
                  </a:cxn>
                  <a:cxn ang="0">
                    <a:pos x="T4" y="T5"/>
                  </a:cxn>
                  <a:cxn ang="0">
                    <a:pos x="T6" y="T7"/>
                  </a:cxn>
                  <a:cxn ang="0">
                    <a:pos x="T8" y="T9"/>
                  </a:cxn>
                  <a:cxn ang="0">
                    <a:pos x="T10" y="T11"/>
                  </a:cxn>
                </a:cxnLst>
                <a:rect l="0" t="0" r="r" b="b"/>
                <a:pathLst>
                  <a:path w="141" h="167">
                    <a:moveTo>
                      <a:pt x="0" y="143"/>
                    </a:moveTo>
                    <a:lnTo>
                      <a:pt x="0" y="143"/>
                    </a:lnTo>
                    <a:lnTo>
                      <a:pt x="141" y="0"/>
                    </a:lnTo>
                    <a:lnTo>
                      <a:pt x="20" y="163"/>
                    </a:lnTo>
                    <a:lnTo>
                      <a:pt x="20" y="167"/>
                    </a:lnTo>
                    <a:lnTo>
                      <a:pt x="0" y="143"/>
                    </a:lnTo>
                    <a:close/>
                  </a:path>
                </a:pathLst>
              </a:custGeom>
              <a:solidFill>
                <a:srgbClr val="DD5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93378354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 Curves</a:t>
            </a:r>
          </a:p>
        </p:txBody>
      </p:sp>
      <p:sp>
        <p:nvSpPr>
          <p:cNvPr id="3" name="Content Placeholder 2"/>
          <p:cNvSpPr>
            <a:spLocks noGrp="1"/>
          </p:cNvSpPr>
          <p:nvPr>
            <p:ph sz="quarter" idx="10"/>
          </p:nvPr>
        </p:nvSpPr>
        <p:spPr>
          <a:xfrm>
            <a:off x="210080" y="2167158"/>
            <a:ext cx="11525250" cy="4521508"/>
          </a:xfrm>
        </p:spPr>
        <p:txBody>
          <a:bodyPr/>
          <a:lstStyle/>
          <a:p>
            <a:r>
              <a:rPr lang="en-US" dirty="0"/>
              <a:t>Started during WWII for analyzing radar signals.</a:t>
            </a:r>
          </a:p>
          <a:p>
            <a:r>
              <a:rPr lang="en-US" dirty="0"/>
              <a:t>For a particular False Positive Rate (FPR), what is the True Positive Rate (TPR)?</a:t>
            </a:r>
          </a:p>
          <a:p>
            <a:r>
              <a:rPr lang="en-US" dirty="0"/>
              <a:t>FPR = number of negatives that were classified by the ML algorithm as positives / total number of negatives</a:t>
            </a:r>
          </a:p>
          <a:p>
            <a:r>
              <a:rPr lang="en-US" dirty="0"/>
              <a:t>TPR = number of positives that were classified by the ML algorithm as positives / total number of positives</a:t>
            </a:r>
          </a:p>
          <a:p>
            <a:endParaRPr lang="en-US" dirty="0"/>
          </a:p>
        </p:txBody>
      </p:sp>
    </p:spTree>
    <p:extLst>
      <p:ext uri="{BB962C8B-B14F-4D97-AF65-F5344CB8AC3E}">
        <p14:creationId xmlns:p14="http://schemas.microsoft.com/office/powerpoint/2010/main" val="146765731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 Curves</a:t>
            </a:r>
          </a:p>
        </p:txBody>
      </p:sp>
      <p:sp>
        <p:nvSpPr>
          <p:cNvPr id="4" name="Content Placeholder 3"/>
          <p:cNvSpPr>
            <a:spLocks noGrp="1"/>
          </p:cNvSpPr>
          <p:nvPr>
            <p:ph sz="quarter" idx="10"/>
          </p:nvPr>
        </p:nvSpPr>
        <p:spPr>
          <a:xfrm>
            <a:off x="379413" y="1117298"/>
            <a:ext cx="11525250" cy="1168707"/>
          </a:xfrm>
        </p:spPr>
        <p:txBody>
          <a:bodyPr/>
          <a:lstStyle/>
          <a:p>
            <a:r>
              <a:rPr lang="en-US" dirty="0"/>
              <a:t>Adjust the decision boundary</a:t>
            </a:r>
          </a:p>
          <a:p>
            <a:endParaRPr lang="en-US" dirty="0"/>
          </a:p>
          <a:p>
            <a:endParaRPr lang="en-US" dirty="0"/>
          </a:p>
          <a:p>
            <a:endParaRPr lang="en-US" dirty="0"/>
          </a:p>
          <a:p>
            <a:endParaRPr lang="en-US" dirty="0"/>
          </a:p>
          <a:p>
            <a:endParaRPr lang="en-US" dirty="0"/>
          </a:p>
          <a:p>
            <a:r>
              <a:rPr lang="en-US" dirty="0"/>
              <a:t>TPR = 7/10</a:t>
            </a:r>
          </a:p>
          <a:p>
            <a:r>
              <a:rPr lang="en-US" dirty="0"/>
              <a:t>FPR = 3/10</a:t>
            </a:r>
          </a:p>
        </p:txBody>
      </p:sp>
      <p:sp>
        <p:nvSpPr>
          <p:cNvPr id="5" name="TextBox 4"/>
          <p:cNvSpPr txBox="1"/>
          <p:nvPr/>
        </p:nvSpPr>
        <p:spPr>
          <a:xfrm>
            <a:off x="2738543" y="4265373"/>
            <a:ext cx="389049" cy="584776"/>
          </a:xfrm>
          <a:prstGeom prst="rect">
            <a:avLst/>
          </a:prstGeom>
          <a:noFill/>
        </p:spPr>
        <p:txBody>
          <a:bodyPr wrap="none" rtlCol="0">
            <a:spAutoFit/>
          </a:bodyPr>
          <a:lstStyle/>
          <a:p>
            <a:r>
              <a:rPr lang="en-US" sz="3200" dirty="0"/>
              <a:t>+</a:t>
            </a:r>
          </a:p>
        </p:txBody>
      </p:sp>
      <p:sp>
        <p:nvSpPr>
          <p:cNvPr id="6" name="TextBox 5"/>
          <p:cNvSpPr txBox="1"/>
          <p:nvPr/>
        </p:nvSpPr>
        <p:spPr>
          <a:xfrm>
            <a:off x="3851052" y="4458482"/>
            <a:ext cx="389049" cy="584776"/>
          </a:xfrm>
          <a:prstGeom prst="rect">
            <a:avLst/>
          </a:prstGeom>
          <a:noFill/>
        </p:spPr>
        <p:txBody>
          <a:bodyPr wrap="none" rtlCol="0">
            <a:spAutoFit/>
          </a:bodyPr>
          <a:lstStyle/>
          <a:p>
            <a:r>
              <a:rPr lang="en-US" sz="3200" dirty="0"/>
              <a:t>+</a:t>
            </a:r>
          </a:p>
        </p:txBody>
      </p:sp>
      <p:sp>
        <p:nvSpPr>
          <p:cNvPr id="7" name="TextBox 6"/>
          <p:cNvSpPr txBox="1"/>
          <p:nvPr/>
        </p:nvSpPr>
        <p:spPr>
          <a:xfrm>
            <a:off x="2427169" y="3616151"/>
            <a:ext cx="389049" cy="584776"/>
          </a:xfrm>
          <a:prstGeom prst="rect">
            <a:avLst/>
          </a:prstGeom>
          <a:noFill/>
        </p:spPr>
        <p:txBody>
          <a:bodyPr wrap="none" rtlCol="0">
            <a:spAutoFit/>
          </a:bodyPr>
          <a:lstStyle/>
          <a:p>
            <a:r>
              <a:rPr lang="en-US" sz="3200" dirty="0"/>
              <a:t>+</a:t>
            </a:r>
          </a:p>
        </p:txBody>
      </p:sp>
      <p:sp>
        <p:nvSpPr>
          <p:cNvPr id="8" name="TextBox 7"/>
          <p:cNvSpPr txBox="1"/>
          <p:nvPr/>
        </p:nvSpPr>
        <p:spPr>
          <a:xfrm>
            <a:off x="3781793" y="3211839"/>
            <a:ext cx="389049" cy="584776"/>
          </a:xfrm>
          <a:prstGeom prst="rect">
            <a:avLst/>
          </a:prstGeom>
          <a:noFill/>
        </p:spPr>
        <p:txBody>
          <a:bodyPr wrap="none" rtlCol="0">
            <a:spAutoFit/>
          </a:bodyPr>
          <a:lstStyle/>
          <a:p>
            <a:r>
              <a:rPr lang="en-US" sz="3200" dirty="0"/>
              <a:t>+</a:t>
            </a:r>
          </a:p>
        </p:txBody>
      </p:sp>
      <p:sp>
        <p:nvSpPr>
          <p:cNvPr id="9" name="TextBox 8"/>
          <p:cNvSpPr txBox="1"/>
          <p:nvPr/>
        </p:nvSpPr>
        <p:spPr>
          <a:xfrm>
            <a:off x="4353960" y="4069849"/>
            <a:ext cx="389049" cy="584776"/>
          </a:xfrm>
          <a:prstGeom prst="rect">
            <a:avLst/>
          </a:prstGeom>
          <a:noFill/>
        </p:spPr>
        <p:txBody>
          <a:bodyPr wrap="none" rtlCol="0">
            <a:spAutoFit/>
          </a:bodyPr>
          <a:lstStyle/>
          <a:p>
            <a:r>
              <a:rPr lang="en-US" sz="3200" dirty="0"/>
              <a:t>+</a:t>
            </a:r>
          </a:p>
        </p:txBody>
      </p:sp>
      <p:sp>
        <p:nvSpPr>
          <p:cNvPr id="10" name="TextBox 9"/>
          <p:cNvSpPr txBox="1"/>
          <p:nvPr/>
        </p:nvSpPr>
        <p:spPr>
          <a:xfrm>
            <a:off x="1764616" y="3925930"/>
            <a:ext cx="389049" cy="584776"/>
          </a:xfrm>
          <a:prstGeom prst="rect">
            <a:avLst/>
          </a:prstGeom>
          <a:noFill/>
        </p:spPr>
        <p:txBody>
          <a:bodyPr wrap="none" rtlCol="0">
            <a:spAutoFit/>
          </a:bodyPr>
          <a:lstStyle/>
          <a:p>
            <a:r>
              <a:rPr lang="en-US" sz="3200" dirty="0"/>
              <a:t>+</a:t>
            </a:r>
          </a:p>
        </p:txBody>
      </p:sp>
      <p:sp>
        <p:nvSpPr>
          <p:cNvPr id="11" name="TextBox 10"/>
          <p:cNvSpPr txBox="1"/>
          <p:nvPr/>
        </p:nvSpPr>
        <p:spPr>
          <a:xfrm>
            <a:off x="3458395" y="4017796"/>
            <a:ext cx="389049" cy="584776"/>
          </a:xfrm>
          <a:prstGeom prst="rect">
            <a:avLst/>
          </a:prstGeom>
          <a:noFill/>
        </p:spPr>
        <p:txBody>
          <a:bodyPr wrap="none" rtlCol="0">
            <a:spAutoFit/>
          </a:bodyPr>
          <a:lstStyle/>
          <a:p>
            <a:r>
              <a:rPr lang="en-US" sz="3200" dirty="0">
                <a:solidFill>
                  <a:srgbClr val="000000"/>
                </a:solidFill>
              </a:rPr>
              <a:t>−</a:t>
            </a:r>
          </a:p>
        </p:txBody>
      </p:sp>
      <p:sp>
        <p:nvSpPr>
          <p:cNvPr id="12" name="TextBox 11"/>
          <p:cNvSpPr txBox="1"/>
          <p:nvPr/>
        </p:nvSpPr>
        <p:spPr>
          <a:xfrm>
            <a:off x="3107124" y="3246135"/>
            <a:ext cx="389049" cy="584776"/>
          </a:xfrm>
          <a:prstGeom prst="rect">
            <a:avLst/>
          </a:prstGeom>
          <a:noFill/>
        </p:spPr>
        <p:txBody>
          <a:bodyPr wrap="none" rtlCol="0">
            <a:spAutoFit/>
          </a:bodyPr>
          <a:lstStyle/>
          <a:p>
            <a:r>
              <a:rPr lang="en-US" sz="3200" dirty="0">
                <a:solidFill>
                  <a:srgbClr val="000000"/>
                </a:solidFill>
              </a:rPr>
              <a:t>−</a:t>
            </a:r>
          </a:p>
        </p:txBody>
      </p:sp>
      <p:sp>
        <p:nvSpPr>
          <p:cNvPr id="13" name="TextBox 12"/>
          <p:cNvSpPr txBox="1"/>
          <p:nvPr/>
        </p:nvSpPr>
        <p:spPr>
          <a:xfrm>
            <a:off x="7963174" y="4644923"/>
            <a:ext cx="389049" cy="584776"/>
          </a:xfrm>
          <a:prstGeom prst="rect">
            <a:avLst/>
          </a:prstGeom>
          <a:noFill/>
        </p:spPr>
        <p:txBody>
          <a:bodyPr wrap="none" rtlCol="0">
            <a:spAutoFit/>
          </a:bodyPr>
          <a:lstStyle/>
          <a:p>
            <a:r>
              <a:rPr lang="en-US" sz="3200" dirty="0"/>
              <a:t>−</a:t>
            </a:r>
          </a:p>
        </p:txBody>
      </p:sp>
      <p:sp>
        <p:nvSpPr>
          <p:cNvPr id="14" name="TextBox 13"/>
          <p:cNvSpPr txBox="1"/>
          <p:nvPr/>
        </p:nvSpPr>
        <p:spPr>
          <a:xfrm>
            <a:off x="7001349" y="2889238"/>
            <a:ext cx="389049" cy="584776"/>
          </a:xfrm>
          <a:prstGeom prst="rect">
            <a:avLst/>
          </a:prstGeom>
          <a:noFill/>
        </p:spPr>
        <p:txBody>
          <a:bodyPr wrap="none" rtlCol="0">
            <a:spAutoFit/>
          </a:bodyPr>
          <a:lstStyle/>
          <a:p>
            <a:r>
              <a:rPr lang="en-US" sz="3200" dirty="0"/>
              <a:t>−</a:t>
            </a:r>
          </a:p>
        </p:txBody>
      </p:sp>
      <p:sp>
        <p:nvSpPr>
          <p:cNvPr id="15" name="TextBox 14"/>
          <p:cNvSpPr txBox="1"/>
          <p:nvPr/>
        </p:nvSpPr>
        <p:spPr>
          <a:xfrm>
            <a:off x="7399291" y="3862280"/>
            <a:ext cx="389049" cy="584776"/>
          </a:xfrm>
          <a:prstGeom prst="rect">
            <a:avLst/>
          </a:prstGeom>
          <a:noFill/>
        </p:spPr>
        <p:txBody>
          <a:bodyPr wrap="none" rtlCol="0">
            <a:spAutoFit/>
          </a:bodyPr>
          <a:lstStyle/>
          <a:p>
            <a:r>
              <a:rPr lang="en-US" sz="3200" dirty="0"/>
              <a:t>−</a:t>
            </a:r>
          </a:p>
        </p:txBody>
      </p:sp>
      <p:sp>
        <p:nvSpPr>
          <p:cNvPr id="16" name="TextBox 15"/>
          <p:cNvSpPr txBox="1"/>
          <p:nvPr/>
        </p:nvSpPr>
        <p:spPr>
          <a:xfrm>
            <a:off x="7569186" y="2794910"/>
            <a:ext cx="389049" cy="584776"/>
          </a:xfrm>
          <a:prstGeom prst="rect">
            <a:avLst/>
          </a:prstGeom>
          <a:noFill/>
        </p:spPr>
        <p:txBody>
          <a:bodyPr wrap="none" rtlCol="0">
            <a:spAutoFit/>
          </a:bodyPr>
          <a:lstStyle/>
          <a:p>
            <a:r>
              <a:rPr lang="en-US" sz="3200" dirty="0"/>
              <a:t>−</a:t>
            </a:r>
          </a:p>
        </p:txBody>
      </p:sp>
      <p:sp>
        <p:nvSpPr>
          <p:cNvPr id="17" name="TextBox 16"/>
          <p:cNvSpPr txBox="1"/>
          <p:nvPr/>
        </p:nvSpPr>
        <p:spPr>
          <a:xfrm>
            <a:off x="6539668" y="4583974"/>
            <a:ext cx="389049" cy="584776"/>
          </a:xfrm>
          <a:prstGeom prst="rect">
            <a:avLst/>
          </a:prstGeom>
          <a:noFill/>
        </p:spPr>
        <p:txBody>
          <a:bodyPr wrap="none" rtlCol="0">
            <a:spAutoFit/>
          </a:bodyPr>
          <a:lstStyle/>
          <a:p>
            <a:r>
              <a:rPr lang="en-US" sz="3200" dirty="0"/>
              <a:t>−</a:t>
            </a:r>
          </a:p>
        </p:txBody>
      </p:sp>
      <p:sp>
        <p:nvSpPr>
          <p:cNvPr id="18" name="TextBox 17"/>
          <p:cNvSpPr txBox="1"/>
          <p:nvPr/>
        </p:nvSpPr>
        <p:spPr>
          <a:xfrm>
            <a:off x="7315758" y="4456983"/>
            <a:ext cx="389049" cy="584776"/>
          </a:xfrm>
          <a:prstGeom prst="rect">
            <a:avLst/>
          </a:prstGeom>
          <a:noFill/>
        </p:spPr>
        <p:txBody>
          <a:bodyPr wrap="none" rtlCol="0">
            <a:spAutoFit/>
          </a:bodyPr>
          <a:lstStyle/>
          <a:p>
            <a:r>
              <a:rPr lang="en-US" sz="3200" dirty="0">
                <a:solidFill>
                  <a:srgbClr val="000000"/>
                </a:solidFill>
              </a:rPr>
              <a:t>+</a:t>
            </a:r>
          </a:p>
        </p:txBody>
      </p:sp>
      <p:cxnSp>
        <p:nvCxnSpPr>
          <p:cNvPr id="19" name="Straight Connector 18"/>
          <p:cNvCxnSpPr/>
          <p:nvPr/>
        </p:nvCxnSpPr>
        <p:spPr>
          <a:xfrm flipV="1">
            <a:off x="5324067" y="2464562"/>
            <a:ext cx="14783" cy="272597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5673224" y="4211447"/>
            <a:ext cx="389049" cy="584776"/>
          </a:xfrm>
          <a:prstGeom prst="rect">
            <a:avLst/>
          </a:prstGeom>
          <a:noFill/>
        </p:spPr>
        <p:txBody>
          <a:bodyPr wrap="none" rtlCol="0">
            <a:spAutoFit/>
          </a:bodyPr>
          <a:lstStyle/>
          <a:p>
            <a:r>
              <a:rPr lang="en-US" sz="3200" dirty="0">
                <a:solidFill>
                  <a:srgbClr val="000000"/>
                </a:solidFill>
              </a:rPr>
              <a:t>+</a:t>
            </a:r>
          </a:p>
        </p:txBody>
      </p:sp>
      <p:sp>
        <p:nvSpPr>
          <p:cNvPr id="21" name="TextBox 20"/>
          <p:cNvSpPr txBox="1"/>
          <p:nvPr/>
        </p:nvSpPr>
        <p:spPr>
          <a:xfrm>
            <a:off x="6257425" y="2839848"/>
            <a:ext cx="389049" cy="584776"/>
          </a:xfrm>
          <a:prstGeom prst="rect">
            <a:avLst/>
          </a:prstGeom>
          <a:noFill/>
        </p:spPr>
        <p:txBody>
          <a:bodyPr wrap="none" rtlCol="0">
            <a:spAutoFit/>
          </a:bodyPr>
          <a:lstStyle/>
          <a:p>
            <a:r>
              <a:rPr lang="en-US" sz="3200" dirty="0">
                <a:solidFill>
                  <a:srgbClr val="000000"/>
                </a:solidFill>
              </a:rPr>
              <a:t>+</a:t>
            </a:r>
          </a:p>
        </p:txBody>
      </p:sp>
      <p:sp>
        <p:nvSpPr>
          <p:cNvPr id="22" name="TextBox 21"/>
          <p:cNvSpPr txBox="1"/>
          <p:nvPr/>
        </p:nvSpPr>
        <p:spPr>
          <a:xfrm>
            <a:off x="4408327" y="2737706"/>
            <a:ext cx="389049" cy="584776"/>
          </a:xfrm>
          <a:prstGeom prst="rect">
            <a:avLst/>
          </a:prstGeom>
          <a:noFill/>
        </p:spPr>
        <p:txBody>
          <a:bodyPr wrap="none" rtlCol="0">
            <a:spAutoFit/>
          </a:bodyPr>
          <a:lstStyle/>
          <a:p>
            <a:r>
              <a:rPr lang="en-US" sz="3200" dirty="0"/>
              <a:t>+</a:t>
            </a:r>
          </a:p>
        </p:txBody>
      </p:sp>
      <p:sp>
        <p:nvSpPr>
          <p:cNvPr id="23" name="TextBox 22"/>
          <p:cNvSpPr txBox="1"/>
          <p:nvPr/>
        </p:nvSpPr>
        <p:spPr>
          <a:xfrm>
            <a:off x="6137052" y="3713416"/>
            <a:ext cx="389049" cy="584776"/>
          </a:xfrm>
          <a:prstGeom prst="rect">
            <a:avLst/>
          </a:prstGeom>
          <a:noFill/>
        </p:spPr>
        <p:txBody>
          <a:bodyPr wrap="none" rtlCol="0">
            <a:spAutoFit/>
          </a:bodyPr>
          <a:lstStyle/>
          <a:p>
            <a:r>
              <a:rPr lang="en-US" sz="3200" dirty="0"/>
              <a:t>+</a:t>
            </a:r>
          </a:p>
        </p:txBody>
      </p:sp>
      <p:sp>
        <p:nvSpPr>
          <p:cNvPr id="24" name="TextBox 23"/>
          <p:cNvSpPr txBox="1"/>
          <p:nvPr/>
        </p:nvSpPr>
        <p:spPr>
          <a:xfrm>
            <a:off x="4711462" y="4491929"/>
            <a:ext cx="389049" cy="584776"/>
          </a:xfrm>
          <a:prstGeom prst="rect">
            <a:avLst/>
          </a:prstGeom>
          <a:noFill/>
        </p:spPr>
        <p:txBody>
          <a:bodyPr wrap="none" rtlCol="0">
            <a:spAutoFit/>
          </a:bodyPr>
          <a:lstStyle/>
          <a:p>
            <a:r>
              <a:rPr lang="en-US" sz="3200" dirty="0">
                <a:solidFill>
                  <a:srgbClr val="000000"/>
                </a:solidFill>
              </a:rPr>
              <a:t>−</a:t>
            </a:r>
          </a:p>
        </p:txBody>
      </p:sp>
      <p:sp>
        <p:nvSpPr>
          <p:cNvPr id="25" name="TextBox 24"/>
          <p:cNvSpPr txBox="1"/>
          <p:nvPr/>
        </p:nvSpPr>
        <p:spPr>
          <a:xfrm>
            <a:off x="5693595" y="3442063"/>
            <a:ext cx="389049" cy="584776"/>
          </a:xfrm>
          <a:prstGeom prst="rect">
            <a:avLst/>
          </a:prstGeom>
          <a:noFill/>
        </p:spPr>
        <p:txBody>
          <a:bodyPr wrap="none" rtlCol="0">
            <a:spAutoFit/>
          </a:bodyPr>
          <a:lstStyle/>
          <a:p>
            <a:r>
              <a:rPr lang="en-US" sz="3200" dirty="0">
                <a:solidFill>
                  <a:srgbClr val="000000"/>
                </a:solidFill>
              </a:rPr>
              <a:t>−</a:t>
            </a:r>
          </a:p>
        </p:txBody>
      </p:sp>
      <p:sp>
        <p:nvSpPr>
          <p:cNvPr id="26" name="TextBox 25"/>
          <p:cNvSpPr txBox="1"/>
          <p:nvPr/>
        </p:nvSpPr>
        <p:spPr>
          <a:xfrm>
            <a:off x="5405729" y="2798596"/>
            <a:ext cx="389049" cy="584776"/>
          </a:xfrm>
          <a:prstGeom prst="rect">
            <a:avLst/>
          </a:prstGeom>
          <a:noFill/>
        </p:spPr>
        <p:txBody>
          <a:bodyPr wrap="none" rtlCol="0">
            <a:spAutoFit/>
          </a:bodyPr>
          <a:lstStyle/>
          <a:p>
            <a:r>
              <a:rPr lang="en-US" sz="3200" dirty="0">
                <a:solidFill>
                  <a:srgbClr val="000000"/>
                </a:solidFill>
              </a:rPr>
              <a:t>−</a:t>
            </a:r>
          </a:p>
        </p:txBody>
      </p:sp>
      <p:sp>
        <p:nvSpPr>
          <p:cNvPr id="27" name="TextBox 26"/>
          <p:cNvSpPr txBox="1"/>
          <p:nvPr/>
        </p:nvSpPr>
        <p:spPr>
          <a:xfrm>
            <a:off x="5930068" y="4871840"/>
            <a:ext cx="389049" cy="584776"/>
          </a:xfrm>
          <a:prstGeom prst="rect">
            <a:avLst/>
          </a:prstGeom>
          <a:noFill/>
        </p:spPr>
        <p:txBody>
          <a:bodyPr wrap="none" rtlCol="0">
            <a:spAutoFit/>
          </a:bodyPr>
          <a:lstStyle/>
          <a:p>
            <a:r>
              <a:rPr lang="en-US" sz="3200" dirty="0"/>
              <a:t>−</a:t>
            </a:r>
          </a:p>
        </p:txBody>
      </p:sp>
      <p:graphicFrame>
        <p:nvGraphicFramePr>
          <p:cNvPr id="28" name="Object 27"/>
          <p:cNvGraphicFramePr>
            <a:graphicFrameLocks noChangeAspect="1"/>
          </p:cNvGraphicFramePr>
          <p:nvPr>
            <p:extLst>
              <p:ext uri="{D42A27DB-BD31-4B8C-83A1-F6EECF244321}">
                <p14:modId xmlns:p14="http://schemas.microsoft.com/office/powerpoint/2010/main" val="193598774"/>
              </p:ext>
            </p:extLst>
          </p:nvPr>
        </p:nvGraphicFramePr>
        <p:xfrm>
          <a:off x="4533371" y="1930400"/>
          <a:ext cx="1649412" cy="600075"/>
        </p:xfrm>
        <a:graphic>
          <a:graphicData uri="http://schemas.openxmlformats.org/presentationml/2006/ole">
            <mc:AlternateContent xmlns:mc="http://schemas.openxmlformats.org/markup-compatibility/2006">
              <mc:Choice xmlns:v="urn:schemas-microsoft-com:vml" Requires="v">
                <p:oleObj spid="_x0000_s268321" name="Equation" r:id="rId4" imgW="558800" imgH="203200" progId="Equation.DSMT4">
                  <p:embed/>
                </p:oleObj>
              </mc:Choice>
              <mc:Fallback>
                <p:oleObj name="Equation" r:id="rId4" imgW="558800" imgH="203200" progId="Equation.DSMT4">
                  <p:embed/>
                  <p:pic>
                    <p:nvPicPr>
                      <p:cNvPr id="0" name=""/>
                      <p:cNvPicPr>
                        <a:picLocks noChangeAspect="1" noChangeArrowheads="1"/>
                      </p:cNvPicPr>
                      <p:nvPr/>
                    </p:nvPicPr>
                    <p:blipFill>
                      <a:blip r:embed="rId5"/>
                      <a:srcRect/>
                      <a:stretch>
                        <a:fillRect/>
                      </a:stretch>
                    </p:blipFill>
                    <p:spPr bwMode="auto">
                      <a:xfrm>
                        <a:off x="4533371" y="1930400"/>
                        <a:ext cx="1649412" cy="600075"/>
                      </a:xfrm>
                      <a:prstGeom prst="rect">
                        <a:avLst/>
                      </a:prstGeom>
                      <a:noFill/>
                      <a:extLst/>
                    </p:spPr>
                  </p:pic>
                </p:oleObj>
              </mc:Fallback>
            </mc:AlternateContent>
          </a:graphicData>
        </a:graphic>
      </p:graphicFrame>
    </p:spTree>
    <p:extLst>
      <p:ext uri="{BB962C8B-B14F-4D97-AF65-F5344CB8AC3E}">
        <p14:creationId xmlns:p14="http://schemas.microsoft.com/office/powerpoint/2010/main" val="242036290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 Curves</a:t>
            </a:r>
          </a:p>
        </p:txBody>
      </p:sp>
      <p:sp>
        <p:nvSpPr>
          <p:cNvPr id="4" name="Content Placeholder 3"/>
          <p:cNvSpPr>
            <a:spLocks noGrp="1"/>
          </p:cNvSpPr>
          <p:nvPr>
            <p:ph sz="quarter" idx="10"/>
          </p:nvPr>
        </p:nvSpPr>
        <p:spPr>
          <a:xfrm>
            <a:off x="379413" y="1117298"/>
            <a:ext cx="11525250" cy="1168707"/>
          </a:xfrm>
        </p:spPr>
        <p:txBody>
          <a:bodyPr/>
          <a:lstStyle/>
          <a:p>
            <a:r>
              <a:rPr lang="en-US" dirty="0"/>
              <a:t>Adjust the decision boundary</a:t>
            </a:r>
          </a:p>
          <a:p>
            <a:endParaRPr lang="en-US" dirty="0"/>
          </a:p>
          <a:p>
            <a:endParaRPr lang="en-US" dirty="0"/>
          </a:p>
          <a:p>
            <a:endParaRPr lang="en-US" dirty="0"/>
          </a:p>
          <a:p>
            <a:endParaRPr lang="en-US" dirty="0"/>
          </a:p>
          <a:p>
            <a:endParaRPr lang="en-US" dirty="0"/>
          </a:p>
          <a:p>
            <a:r>
              <a:rPr lang="en-US" dirty="0"/>
              <a:t>TPR = 3/5</a:t>
            </a:r>
          </a:p>
          <a:p>
            <a:r>
              <a:rPr lang="en-US" dirty="0"/>
              <a:t>FPR = 2/5</a:t>
            </a:r>
          </a:p>
        </p:txBody>
      </p:sp>
      <p:sp>
        <p:nvSpPr>
          <p:cNvPr id="5" name="TextBox 4"/>
          <p:cNvSpPr txBox="1"/>
          <p:nvPr/>
        </p:nvSpPr>
        <p:spPr>
          <a:xfrm>
            <a:off x="2738543" y="4265373"/>
            <a:ext cx="389049" cy="584776"/>
          </a:xfrm>
          <a:prstGeom prst="rect">
            <a:avLst/>
          </a:prstGeom>
          <a:noFill/>
        </p:spPr>
        <p:txBody>
          <a:bodyPr wrap="none" rtlCol="0">
            <a:spAutoFit/>
          </a:bodyPr>
          <a:lstStyle/>
          <a:p>
            <a:r>
              <a:rPr lang="en-US" sz="3200" dirty="0"/>
              <a:t>+</a:t>
            </a:r>
          </a:p>
        </p:txBody>
      </p:sp>
      <p:sp>
        <p:nvSpPr>
          <p:cNvPr id="6" name="TextBox 5"/>
          <p:cNvSpPr txBox="1"/>
          <p:nvPr/>
        </p:nvSpPr>
        <p:spPr>
          <a:xfrm>
            <a:off x="3851052" y="4458482"/>
            <a:ext cx="389049" cy="584776"/>
          </a:xfrm>
          <a:prstGeom prst="rect">
            <a:avLst/>
          </a:prstGeom>
          <a:noFill/>
        </p:spPr>
        <p:txBody>
          <a:bodyPr wrap="none" rtlCol="0">
            <a:spAutoFit/>
          </a:bodyPr>
          <a:lstStyle/>
          <a:p>
            <a:r>
              <a:rPr lang="en-US" sz="3200" dirty="0"/>
              <a:t>+</a:t>
            </a:r>
          </a:p>
        </p:txBody>
      </p:sp>
      <p:sp>
        <p:nvSpPr>
          <p:cNvPr id="7" name="TextBox 6"/>
          <p:cNvSpPr txBox="1"/>
          <p:nvPr/>
        </p:nvSpPr>
        <p:spPr>
          <a:xfrm>
            <a:off x="2427169" y="3616151"/>
            <a:ext cx="389049" cy="584776"/>
          </a:xfrm>
          <a:prstGeom prst="rect">
            <a:avLst/>
          </a:prstGeom>
          <a:noFill/>
        </p:spPr>
        <p:txBody>
          <a:bodyPr wrap="none" rtlCol="0">
            <a:spAutoFit/>
          </a:bodyPr>
          <a:lstStyle/>
          <a:p>
            <a:r>
              <a:rPr lang="en-US" sz="3200" dirty="0"/>
              <a:t>+</a:t>
            </a:r>
          </a:p>
        </p:txBody>
      </p:sp>
      <p:sp>
        <p:nvSpPr>
          <p:cNvPr id="8" name="TextBox 7"/>
          <p:cNvSpPr txBox="1"/>
          <p:nvPr/>
        </p:nvSpPr>
        <p:spPr>
          <a:xfrm>
            <a:off x="3781793" y="3211839"/>
            <a:ext cx="389049" cy="584776"/>
          </a:xfrm>
          <a:prstGeom prst="rect">
            <a:avLst/>
          </a:prstGeom>
          <a:noFill/>
        </p:spPr>
        <p:txBody>
          <a:bodyPr wrap="none" rtlCol="0">
            <a:spAutoFit/>
          </a:bodyPr>
          <a:lstStyle/>
          <a:p>
            <a:r>
              <a:rPr lang="en-US" sz="3200" dirty="0"/>
              <a:t>+</a:t>
            </a:r>
          </a:p>
        </p:txBody>
      </p:sp>
      <p:sp>
        <p:nvSpPr>
          <p:cNvPr id="9" name="TextBox 8"/>
          <p:cNvSpPr txBox="1"/>
          <p:nvPr/>
        </p:nvSpPr>
        <p:spPr>
          <a:xfrm>
            <a:off x="4353960" y="4069849"/>
            <a:ext cx="389049" cy="584776"/>
          </a:xfrm>
          <a:prstGeom prst="rect">
            <a:avLst/>
          </a:prstGeom>
          <a:noFill/>
        </p:spPr>
        <p:txBody>
          <a:bodyPr wrap="none" rtlCol="0">
            <a:spAutoFit/>
          </a:bodyPr>
          <a:lstStyle/>
          <a:p>
            <a:r>
              <a:rPr lang="en-US" sz="3200" dirty="0"/>
              <a:t>+</a:t>
            </a:r>
          </a:p>
        </p:txBody>
      </p:sp>
      <p:sp>
        <p:nvSpPr>
          <p:cNvPr id="10" name="TextBox 9"/>
          <p:cNvSpPr txBox="1"/>
          <p:nvPr/>
        </p:nvSpPr>
        <p:spPr>
          <a:xfrm>
            <a:off x="1764616" y="3925930"/>
            <a:ext cx="389049" cy="584776"/>
          </a:xfrm>
          <a:prstGeom prst="rect">
            <a:avLst/>
          </a:prstGeom>
          <a:noFill/>
        </p:spPr>
        <p:txBody>
          <a:bodyPr wrap="none" rtlCol="0">
            <a:spAutoFit/>
          </a:bodyPr>
          <a:lstStyle/>
          <a:p>
            <a:r>
              <a:rPr lang="en-US" sz="3200" dirty="0"/>
              <a:t>+</a:t>
            </a:r>
          </a:p>
        </p:txBody>
      </p:sp>
      <p:sp>
        <p:nvSpPr>
          <p:cNvPr id="11" name="TextBox 10"/>
          <p:cNvSpPr txBox="1"/>
          <p:nvPr/>
        </p:nvSpPr>
        <p:spPr>
          <a:xfrm>
            <a:off x="3458395" y="4017796"/>
            <a:ext cx="389049" cy="584776"/>
          </a:xfrm>
          <a:prstGeom prst="rect">
            <a:avLst/>
          </a:prstGeom>
          <a:noFill/>
        </p:spPr>
        <p:txBody>
          <a:bodyPr wrap="none" rtlCol="0">
            <a:spAutoFit/>
          </a:bodyPr>
          <a:lstStyle/>
          <a:p>
            <a:r>
              <a:rPr lang="en-US" sz="3200" dirty="0">
                <a:solidFill>
                  <a:srgbClr val="000000"/>
                </a:solidFill>
              </a:rPr>
              <a:t>−</a:t>
            </a:r>
          </a:p>
        </p:txBody>
      </p:sp>
      <p:sp>
        <p:nvSpPr>
          <p:cNvPr id="12" name="TextBox 11"/>
          <p:cNvSpPr txBox="1"/>
          <p:nvPr/>
        </p:nvSpPr>
        <p:spPr>
          <a:xfrm>
            <a:off x="3107124" y="3246135"/>
            <a:ext cx="389049" cy="584776"/>
          </a:xfrm>
          <a:prstGeom prst="rect">
            <a:avLst/>
          </a:prstGeom>
          <a:noFill/>
        </p:spPr>
        <p:txBody>
          <a:bodyPr wrap="none" rtlCol="0">
            <a:spAutoFit/>
          </a:bodyPr>
          <a:lstStyle/>
          <a:p>
            <a:r>
              <a:rPr lang="en-US" sz="3200" dirty="0">
                <a:solidFill>
                  <a:srgbClr val="000000"/>
                </a:solidFill>
              </a:rPr>
              <a:t>−</a:t>
            </a:r>
          </a:p>
        </p:txBody>
      </p:sp>
      <p:sp>
        <p:nvSpPr>
          <p:cNvPr id="13" name="TextBox 12"/>
          <p:cNvSpPr txBox="1"/>
          <p:nvPr/>
        </p:nvSpPr>
        <p:spPr>
          <a:xfrm>
            <a:off x="7963174" y="4644923"/>
            <a:ext cx="389049" cy="584776"/>
          </a:xfrm>
          <a:prstGeom prst="rect">
            <a:avLst/>
          </a:prstGeom>
          <a:noFill/>
        </p:spPr>
        <p:txBody>
          <a:bodyPr wrap="none" rtlCol="0">
            <a:spAutoFit/>
          </a:bodyPr>
          <a:lstStyle/>
          <a:p>
            <a:r>
              <a:rPr lang="en-US" sz="3200" dirty="0"/>
              <a:t>−</a:t>
            </a:r>
          </a:p>
        </p:txBody>
      </p:sp>
      <p:sp>
        <p:nvSpPr>
          <p:cNvPr id="14" name="TextBox 13"/>
          <p:cNvSpPr txBox="1"/>
          <p:nvPr/>
        </p:nvSpPr>
        <p:spPr>
          <a:xfrm>
            <a:off x="7001349" y="2889238"/>
            <a:ext cx="389049" cy="584776"/>
          </a:xfrm>
          <a:prstGeom prst="rect">
            <a:avLst/>
          </a:prstGeom>
          <a:noFill/>
        </p:spPr>
        <p:txBody>
          <a:bodyPr wrap="none" rtlCol="0">
            <a:spAutoFit/>
          </a:bodyPr>
          <a:lstStyle/>
          <a:p>
            <a:r>
              <a:rPr lang="en-US" sz="3200" dirty="0"/>
              <a:t>−</a:t>
            </a:r>
          </a:p>
        </p:txBody>
      </p:sp>
      <p:sp>
        <p:nvSpPr>
          <p:cNvPr id="15" name="TextBox 14"/>
          <p:cNvSpPr txBox="1"/>
          <p:nvPr/>
        </p:nvSpPr>
        <p:spPr>
          <a:xfrm>
            <a:off x="7399291" y="3862280"/>
            <a:ext cx="389049" cy="584776"/>
          </a:xfrm>
          <a:prstGeom prst="rect">
            <a:avLst/>
          </a:prstGeom>
          <a:noFill/>
        </p:spPr>
        <p:txBody>
          <a:bodyPr wrap="none" rtlCol="0">
            <a:spAutoFit/>
          </a:bodyPr>
          <a:lstStyle/>
          <a:p>
            <a:r>
              <a:rPr lang="en-US" sz="3200" dirty="0"/>
              <a:t>−</a:t>
            </a:r>
          </a:p>
        </p:txBody>
      </p:sp>
      <p:sp>
        <p:nvSpPr>
          <p:cNvPr id="16" name="TextBox 15"/>
          <p:cNvSpPr txBox="1"/>
          <p:nvPr/>
        </p:nvSpPr>
        <p:spPr>
          <a:xfrm>
            <a:off x="7569186" y="2794910"/>
            <a:ext cx="389049" cy="584776"/>
          </a:xfrm>
          <a:prstGeom prst="rect">
            <a:avLst/>
          </a:prstGeom>
          <a:noFill/>
        </p:spPr>
        <p:txBody>
          <a:bodyPr wrap="none" rtlCol="0">
            <a:spAutoFit/>
          </a:bodyPr>
          <a:lstStyle/>
          <a:p>
            <a:r>
              <a:rPr lang="en-US" sz="3200" dirty="0"/>
              <a:t>−</a:t>
            </a:r>
          </a:p>
        </p:txBody>
      </p:sp>
      <p:sp>
        <p:nvSpPr>
          <p:cNvPr id="17" name="TextBox 16"/>
          <p:cNvSpPr txBox="1"/>
          <p:nvPr/>
        </p:nvSpPr>
        <p:spPr>
          <a:xfrm>
            <a:off x="6539668" y="4583974"/>
            <a:ext cx="389049" cy="584776"/>
          </a:xfrm>
          <a:prstGeom prst="rect">
            <a:avLst/>
          </a:prstGeom>
          <a:noFill/>
        </p:spPr>
        <p:txBody>
          <a:bodyPr wrap="none" rtlCol="0">
            <a:spAutoFit/>
          </a:bodyPr>
          <a:lstStyle/>
          <a:p>
            <a:r>
              <a:rPr lang="en-US" sz="3200" dirty="0"/>
              <a:t>−</a:t>
            </a:r>
          </a:p>
        </p:txBody>
      </p:sp>
      <p:sp>
        <p:nvSpPr>
          <p:cNvPr id="18" name="TextBox 17"/>
          <p:cNvSpPr txBox="1"/>
          <p:nvPr/>
        </p:nvSpPr>
        <p:spPr>
          <a:xfrm>
            <a:off x="7315758" y="4456983"/>
            <a:ext cx="389049" cy="584776"/>
          </a:xfrm>
          <a:prstGeom prst="rect">
            <a:avLst/>
          </a:prstGeom>
          <a:noFill/>
        </p:spPr>
        <p:txBody>
          <a:bodyPr wrap="none" rtlCol="0">
            <a:spAutoFit/>
          </a:bodyPr>
          <a:lstStyle/>
          <a:p>
            <a:r>
              <a:rPr lang="en-US" sz="3200" dirty="0">
                <a:solidFill>
                  <a:srgbClr val="000000"/>
                </a:solidFill>
              </a:rPr>
              <a:t>+</a:t>
            </a:r>
          </a:p>
        </p:txBody>
      </p:sp>
      <p:cxnSp>
        <p:nvCxnSpPr>
          <p:cNvPr id="19" name="Straight Connector 18"/>
          <p:cNvCxnSpPr/>
          <p:nvPr/>
        </p:nvCxnSpPr>
        <p:spPr>
          <a:xfrm flipV="1">
            <a:off x="3817001" y="2515362"/>
            <a:ext cx="14783" cy="272597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5673224" y="4211447"/>
            <a:ext cx="389049" cy="584776"/>
          </a:xfrm>
          <a:prstGeom prst="rect">
            <a:avLst/>
          </a:prstGeom>
          <a:noFill/>
        </p:spPr>
        <p:txBody>
          <a:bodyPr wrap="none" rtlCol="0">
            <a:spAutoFit/>
          </a:bodyPr>
          <a:lstStyle/>
          <a:p>
            <a:r>
              <a:rPr lang="en-US" sz="3200" dirty="0">
                <a:solidFill>
                  <a:srgbClr val="000000"/>
                </a:solidFill>
              </a:rPr>
              <a:t>+</a:t>
            </a:r>
          </a:p>
        </p:txBody>
      </p:sp>
      <p:sp>
        <p:nvSpPr>
          <p:cNvPr id="21" name="TextBox 20"/>
          <p:cNvSpPr txBox="1"/>
          <p:nvPr/>
        </p:nvSpPr>
        <p:spPr>
          <a:xfrm>
            <a:off x="6257425" y="2839848"/>
            <a:ext cx="389049" cy="584776"/>
          </a:xfrm>
          <a:prstGeom prst="rect">
            <a:avLst/>
          </a:prstGeom>
          <a:noFill/>
        </p:spPr>
        <p:txBody>
          <a:bodyPr wrap="none" rtlCol="0">
            <a:spAutoFit/>
          </a:bodyPr>
          <a:lstStyle/>
          <a:p>
            <a:r>
              <a:rPr lang="en-US" sz="3200" dirty="0">
                <a:solidFill>
                  <a:srgbClr val="000000"/>
                </a:solidFill>
              </a:rPr>
              <a:t>+</a:t>
            </a:r>
          </a:p>
        </p:txBody>
      </p:sp>
      <p:sp>
        <p:nvSpPr>
          <p:cNvPr id="22" name="TextBox 21"/>
          <p:cNvSpPr txBox="1"/>
          <p:nvPr/>
        </p:nvSpPr>
        <p:spPr>
          <a:xfrm>
            <a:off x="4408327" y="2737706"/>
            <a:ext cx="389049" cy="584776"/>
          </a:xfrm>
          <a:prstGeom prst="rect">
            <a:avLst/>
          </a:prstGeom>
          <a:noFill/>
        </p:spPr>
        <p:txBody>
          <a:bodyPr wrap="none" rtlCol="0">
            <a:spAutoFit/>
          </a:bodyPr>
          <a:lstStyle/>
          <a:p>
            <a:r>
              <a:rPr lang="en-US" sz="3200" dirty="0"/>
              <a:t>+</a:t>
            </a:r>
          </a:p>
        </p:txBody>
      </p:sp>
      <p:sp>
        <p:nvSpPr>
          <p:cNvPr id="23" name="TextBox 22"/>
          <p:cNvSpPr txBox="1"/>
          <p:nvPr/>
        </p:nvSpPr>
        <p:spPr>
          <a:xfrm>
            <a:off x="6137052" y="3713416"/>
            <a:ext cx="389049" cy="584776"/>
          </a:xfrm>
          <a:prstGeom prst="rect">
            <a:avLst/>
          </a:prstGeom>
          <a:noFill/>
        </p:spPr>
        <p:txBody>
          <a:bodyPr wrap="none" rtlCol="0">
            <a:spAutoFit/>
          </a:bodyPr>
          <a:lstStyle/>
          <a:p>
            <a:r>
              <a:rPr lang="en-US" sz="3200" dirty="0"/>
              <a:t>+</a:t>
            </a:r>
          </a:p>
        </p:txBody>
      </p:sp>
      <p:sp>
        <p:nvSpPr>
          <p:cNvPr id="24" name="TextBox 23"/>
          <p:cNvSpPr txBox="1"/>
          <p:nvPr/>
        </p:nvSpPr>
        <p:spPr>
          <a:xfrm>
            <a:off x="4711462" y="4491929"/>
            <a:ext cx="389049" cy="584776"/>
          </a:xfrm>
          <a:prstGeom prst="rect">
            <a:avLst/>
          </a:prstGeom>
          <a:noFill/>
        </p:spPr>
        <p:txBody>
          <a:bodyPr wrap="none" rtlCol="0">
            <a:spAutoFit/>
          </a:bodyPr>
          <a:lstStyle/>
          <a:p>
            <a:r>
              <a:rPr lang="en-US" sz="3200" dirty="0">
                <a:solidFill>
                  <a:srgbClr val="000000"/>
                </a:solidFill>
              </a:rPr>
              <a:t>−</a:t>
            </a:r>
          </a:p>
        </p:txBody>
      </p:sp>
      <p:sp>
        <p:nvSpPr>
          <p:cNvPr id="25" name="TextBox 24"/>
          <p:cNvSpPr txBox="1"/>
          <p:nvPr/>
        </p:nvSpPr>
        <p:spPr>
          <a:xfrm>
            <a:off x="5693595" y="3442063"/>
            <a:ext cx="389049" cy="584776"/>
          </a:xfrm>
          <a:prstGeom prst="rect">
            <a:avLst/>
          </a:prstGeom>
          <a:noFill/>
        </p:spPr>
        <p:txBody>
          <a:bodyPr wrap="none" rtlCol="0">
            <a:spAutoFit/>
          </a:bodyPr>
          <a:lstStyle/>
          <a:p>
            <a:r>
              <a:rPr lang="en-US" sz="3200" dirty="0">
                <a:solidFill>
                  <a:srgbClr val="000000"/>
                </a:solidFill>
              </a:rPr>
              <a:t>−</a:t>
            </a:r>
          </a:p>
        </p:txBody>
      </p:sp>
      <p:sp>
        <p:nvSpPr>
          <p:cNvPr id="26" name="TextBox 25"/>
          <p:cNvSpPr txBox="1"/>
          <p:nvPr/>
        </p:nvSpPr>
        <p:spPr>
          <a:xfrm>
            <a:off x="5405729" y="2798596"/>
            <a:ext cx="389049" cy="584776"/>
          </a:xfrm>
          <a:prstGeom prst="rect">
            <a:avLst/>
          </a:prstGeom>
          <a:noFill/>
        </p:spPr>
        <p:txBody>
          <a:bodyPr wrap="none" rtlCol="0">
            <a:spAutoFit/>
          </a:bodyPr>
          <a:lstStyle/>
          <a:p>
            <a:r>
              <a:rPr lang="en-US" sz="3200" dirty="0">
                <a:solidFill>
                  <a:srgbClr val="000000"/>
                </a:solidFill>
              </a:rPr>
              <a:t>−</a:t>
            </a:r>
          </a:p>
        </p:txBody>
      </p:sp>
      <p:sp>
        <p:nvSpPr>
          <p:cNvPr id="27" name="TextBox 26"/>
          <p:cNvSpPr txBox="1"/>
          <p:nvPr/>
        </p:nvSpPr>
        <p:spPr>
          <a:xfrm>
            <a:off x="5930068" y="4871840"/>
            <a:ext cx="389049" cy="584776"/>
          </a:xfrm>
          <a:prstGeom prst="rect">
            <a:avLst/>
          </a:prstGeom>
          <a:noFill/>
        </p:spPr>
        <p:txBody>
          <a:bodyPr wrap="none" rtlCol="0">
            <a:spAutoFit/>
          </a:bodyPr>
          <a:lstStyle/>
          <a:p>
            <a:r>
              <a:rPr lang="en-US" sz="3200" dirty="0"/>
              <a:t>−</a:t>
            </a:r>
          </a:p>
        </p:txBody>
      </p:sp>
      <p:graphicFrame>
        <p:nvGraphicFramePr>
          <p:cNvPr id="28" name="Object 27"/>
          <p:cNvGraphicFramePr>
            <a:graphicFrameLocks noChangeAspect="1"/>
          </p:cNvGraphicFramePr>
          <p:nvPr>
            <p:extLst>
              <p:ext uri="{D42A27DB-BD31-4B8C-83A1-F6EECF244321}">
                <p14:modId xmlns:p14="http://schemas.microsoft.com/office/powerpoint/2010/main" val="991759298"/>
              </p:ext>
            </p:extLst>
          </p:nvPr>
        </p:nvGraphicFramePr>
        <p:xfrm>
          <a:off x="3044825" y="1981200"/>
          <a:ext cx="1611313" cy="600075"/>
        </p:xfrm>
        <a:graphic>
          <a:graphicData uri="http://schemas.openxmlformats.org/presentationml/2006/ole">
            <mc:AlternateContent xmlns:mc="http://schemas.openxmlformats.org/markup-compatibility/2006">
              <mc:Choice xmlns:v="urn:schemas-microsoft-com:vml" Requires="v">
                <p:oleObj spid="_x0000_s270369" name="Equation" r:id="rId4" imgW="546100" imgH="203200" progId="Equation.DSMT4">
                  <p:embed/>
                </p:oleObj>
              </mc:Choice>
              <mc:Fallback>
                <p:oleObj name="Equation" r:id="rId4" imgW="546100" imgH="203200" progId="Equation.DSMT4">
                  <p:embed/>
                  <p:pic>
                    <p:nvPicPr>
                      <p:cNvPr id="0" name=""/>
                      <p:cNvPicPr>
                        <a:picLocks noChangeAspect="1" noChangeArrowheads="1"/>
                      </p:cNvPicPr>
                      <p:nvPr/>
                    </p:nvPicPr>
                    <p:blipFill>
                      <a:blip r:embed="rId5"/>
                      <a:srcRect/>
                      <a:stretch>
                        <a:fillRect/>
                      </a:stretch>
                    </p:blipFill>
                    <p:spPr bwMode="auto">
                      <a:xfrm>
                        <a:off x="3044825" y="1981200"/>
                        <a:ext cx="1611313" cy="600075"/>
                      </a:xfrm>
                      <a:prstGeom prst="rect">
                        <a:avLst/>
                      </a:prstGeom>
                      <a:noFill/>
                      <a:extLst/>
                    </p:spPr>
                  </p:pic>
                </p:oleObj>
              </mc:Fallback>
            </mc:AlternateContent>
          </a:graphicData>
        </a:graphic>
      </p:graphicFrame>
    </p:spTree>
    <p:extLst>
      <p:ext uri="{BB962C8B-B14F-4D97-AF65-F5344CB8AC3E}">
        <p14:creationId xmlns:p14="http://schemas.microsoft.com/office/powerpoint/2010/main" val="175324089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 Curves</a:t>
            </a:r>
          </a:p>
        </p:txBody>
      </p:sp>
      <p:sp>
        <p:nvSpPr>
          <p:cNvPr id="4" name="Content Placeholder 3"/>
          <p:cNvSpPr>
            <a:spLocks noGrp="1"/>
          </p:cNvSpPr>
          <p:nvPr>
            <p:ph sz="quarter" idx="10"/>
          </p:nvPr>
        </p:nvSpPr>
        <p:spPr>
          <a:xfrm>
            <a:off x="379413" y="1117298"/>
            <a:ext cx="11525250" cy="1168707"/>
          </a:xfrm>
        </p:spPr>
        <p:txBody>
          <a:bodyPr/>
          <a:lstStyle/>
          <a:p>
            <a:r>
              <a:rPr lang="en-US" dirty="0"/>
              <a:t>Adjust the decision boundary</a:t>
            </a:r>
          </a:p>
          <a:p>
            <a:endParaRPr lang="en-US" dirty="0"/>
          </a:p>
          <a:p>
            <a:endParaRPr lang="en-US" dirty="0"/>
          </a:p>
          <a:p>
            <a:endParaRPr lang="en-US" dirty="0"/>
          </a:p>
          <a:p>
            <a:endParaRPr lang="en-US" dirty="0"/>
          </a:p>
          <a:p>
            <a:endParaRPr lang="en-US" dirty="0"/>
          </a:p>
          <a:p>
            <a:r>
              <a:rPr lang="en-US" dirty="0"/>
              <a:t>TPR = 10/17</a:t>
            </a:r>
          </a:p>
          <a:p>
            <a:r>
              <a:rPr lang="en-US" dirty="0"/>
              <a:t>FPR = 7/17</a:t>
            </a:r>
          </a:p>
        </p:txBody>
      </p:sp>
      <p:sp>
        <p:nvSpPr>
          <p:cNvPr id="5" name="TextBox 4"/>
          <p:cNvSpPr txBox="1"/>
          <p:nvPr/>
        </p:nvSpPr>
        <p:spPr>
          <a:xfrm>
            <a:off x="2738543" y="4265373"/>
            <a:ext cx="389049" cy="584776"/>
          </a:xfrm>
          <a:prstGeom prst="rect">
            <a:avLst/>
          </a:prstGeom>
          <a:noFill/>
        </p:spPr>
        <p:txBody>
          <a:bodyPr wrap="none" rtlCol="0">
            <a:spAutoFit/>
          </a:bodyPr>
          <a:lstStyle/>
          <a:p>
            <a:r>
              <a:rPr lang="en-US" sz="3200" dirty="0"/>
              <a:t>+</a:t>
            </a:r>
          </a:p>
        </p:txBody>
      </p:sp>
      <p:sp>
        <p:nvSpPr>
          <p:cNvPr id="6" name="TextBox 5"/>
          <p:cNvSpPr txBox="1"/>
          <p:nvPr/>
        </p:nvSpPr>
        <p:spPr>
          <a:xfrm>
            <a:off x="3851052" y="4458482"/>
            <a:ext cx="389049" cy="584776"/>
          </a:xfrm>
          <a:prstGeom prst="rect">
            <a:avLst/>
          </a:prstGeom>
          <a:noFill/>
        </p:spPr>
        <p:txBody>
          <a:bodyPr wrap="none" rtlCol="0">
            <a:spAutoFit/>
          </a:bodyPr>
          <a:lstStyle/>
          <a:p>
            <a:r>
              <a:rPr lang="en-US" sz="3200" dirty="0"/>
              <a:t>+</a:t>
            </a:r>
          </a:p>
        </p:txBody>
      </p:sp>
      <p:sp>
        <p:nvSpPr>
          <p:cNvPr id="7" name="TextBox 6"/>
          <p:cNvSpPr txBox="1"/>
          <p:nvPr/>
        </p:nvSpPr>
        <p:spPr>
          <a:xfrm>
            <a:off x="2427169" y="3616151"/>
            <a:ext cx="389049" cy="584776"/>
          </a:xfrm>
          <a:prstGeom prst="rect">
            <a:avLst/>
          </a:prstGeom>
          <a:noFill/>
        </p:spPr>
        <p:txBody>
          <a:bodyPr wrap="none" rtlCol="0">
            <a:spAutoFit/>
          </a:bodyPr>
          <a:lstStyle/>
          <a:p>
            <a:r>
              <a:rPr lang="en-US" sz="3200" dirty="0"/>
              <a:t>+</a:t>
            </a:r>
          </a:p>
        </p:txBody>
      </p:sp>
      <p:sp>
        <p:nvSpPr>
          <p:cNvPr id="8" name="TextBox 7"/>
          <p:cNvSpPr txBox="1"/>
          <p:nvPr/>
        </p:nvSpPr>
        <p:spPr>
          <a:xfrm>
            <a:off x="3781793" y="3211839"/>
            <a:ext cx="389049" cy="584776"/>
          </a:xfrm>
          <a:prstGeom prst="rect">
            <a:avLst/>
          </a:prstGeom>
          <a:noFill/>
        </p:spPr>
        <p:txBody>
          <a:bodyPr wrap="none" rtlCol="0">
            <a:spAutoFit/>
          </a:bodyPr>
          <a:lstStyle/>
          <a:p>
            <a:r>
              <a:rPr lang="en-US" sz="3200" dirty="0"/>
              <a:t>+</a:t>
            </a:r>
          </a:p>
        </p:txBody>
      </p:sp>
      <p:sp>
        <p:nvSpPr>
          <p:cNvPr id="9" name="TextBox 8"/>
          <p:cNvSpPr txBox="1"/>
          <p:nvPr/>
        </p:nvSpPr>
        <p:spPr>
          <a:xfrm>
            <a:off x="4353960" y="4069849"/>
            <a:ext cx="389049" cy="584776"/>
          </a:xfrm>
          <a:prstGeom prst="rect">
            <a:avLst/>
          </a:prstGeom>
          <a:noFill/>
        </p:spPr>
        <p:txBody>
          <a:bodyPr wrap="none" rtlCol="0">
            <a:spAutoFit/>
          </a:bodyPr>
          <a:lstStyle/>
          <a:p>
            <a:r>
              <a:rPr lang="en-US" sz="3200" dirty="0"/>
              <a:t>+</a:t>
            </a:r>
          </a:p>
        </p:txBody>
      </p:sp>
      <p:sp>
        <p:nvSpPr>
          <p:cNvPr id="10" name="TextBox 9"/>
          <p:cNvSpPr txBox="1"/>
          <p:nvPr/>
        </p:nvSpPr>
        <p:spPr>
          <a:xfrm>
            <a:off x="1764616" y="3925930"/>
            <a:ext cx="389049" cy="584776"/>
          </a:xfrm>
          <a:prstGeom prst="rect">
            <a:avLst/>
          </a:prstGeom>
          <a:noFill/>
        </p:spPr>
        <p:txBody>
          <a:bodyPr wrap="none" rtlCol="0">
            <a:spAutoFit/>
          </a:bodyPr>
          <a:lstStyle/>
          <a:p>
            <a:r>
              <a:rPr lang="en-US" sz="3200" dirty="0"/>
              <a:t>+</a:t>
            </a:r>
          </a:p>
        </p:txBody>
      </p:sp>
      <p:sp>
        <p:nvSpPr>
          <p:cNvPr id="11" name="TextBox 10"/>
          <p:cNvSpPr txBox="1"/>
          <p:nvPr/>
        </p:nvSpPr>
        <p:spPr>
          <a:xfrm>
            <a:off x="3458395" y="4017796"/>
            <a:ext cx="389049" cy="584776"/>
          </a:xfrm>
          <a:prstGeom prst="rect">
            <a:avLst/>
          </a:prstGeom>
          <a:noFill/>
        </p:spPr>
        <p:txBody>
          <a:bodyPr wrap="none" rtlCol="0">
            <a:spAutoFit/>
          </a:bodyPr>
          <a:lstStyle/>
          <a:p>
            <a:r>
              <a:rPr lang="en-US" sz="3200" dirty="0">
                <a:solidFill>
                  <a:srgbClr val="000000"/>
                </a:solidFill>
              </a:rPr>
              <a:t>−</a:t>
            </a:r>
          </a:p>
        </p:txBody>
      </p:sp>
      <p:sp>
        <p:nvSpPr>
          <p:cNvPr id="12" name="TextBox 11"/>
          <p:cNvSpPr txBox="1"/>
          <p:nvPr/>
        </p:nvSpPr>
        <p:spPr>
          <a:xfrm>
            <a:off x="3107124" y="3246135"/>
            <a:ext cx="389049" cy="584776"/>
          </a:xfrm>
          <a:prstGeom prst="rect">
            <a:avLst/>
          </a:prstGeom>
          <a:noFill/>
        </p:spPr>
        <p:txBody>
          <a:bodyPr wrap="none" rtlCol="0">
            <a:spAutoFit/>
          </a:bodyPr>
          <a:lstStyle/>
          <a:p>
            <a:r>
              <a:rPr lang="en-US" sz="3200" dirty="0">
                <a:solidFill>
                  <a:srgbClr val="000000"/>
                </a:solidFill>
              </a:rPr>
              <a:t>−</a:t>
            </a:r>
          </a:p>
        </p:txBody>
      </p:sp>
      <p:sp>
        <p:nvSpPr>
          <p:cNvPr id="13" name="TextBox 12"/>
          <p:cNvSpPr txBox="1"/>
          <p:nvPr/>
        </p:nvSpPr>
        <p:spPr>
          <a:xfrm>
            <a:off x="7963174" y="4644923"/>
            <a:ext cx="389049" cy="584776"/>
          </a:xfrm>
          <a:prstGeom prst="rect">
            <a:avLst/>
          </a:prstGeom>
          <a:noFill/>
        </p:spPr>
        <p:txBody>
          <a:bodyPr wrap="none" rtlCol="0">
            <a:spAutoFit/>
          </a:bodyPr>
          <a:lstStyle/>
          <a:p>
            <a:r>
              <a:rPr lang="en-US" sz="3200" dirty="0"/>
              <a:t>−</a:t>
            </a:r>
          </a:p>
        </p:txBody>
      </p:sp>
      <p:sp>
        <p:nvSpPr>
          <p:cNvPr id="14" name="TextBox 13"/>
          <p:cNvSpPr txBox="1"/>
          <p:nvPr/>
        </p:nvSpPr>
        <p:spPr>
          <a:xfrm>
            <a:off x="7001349" y="2889238"/>
            <a:ext cx="389049" cy="584776"/>
          </a:xfrm>
          <a:prstGeom prst="rect">
            <a:avLst/>
          </a:prstGeom>
          <a:noFill/>
        </p:spPr>
        <p:txBody>
          <a:bodyPr wrap="none" rtlCol="0">
            <a:spAutoFit/>
          </a:bodyPr>
          <a:lstStyle/>
          <a:p>
            <a:r>
              <a:rPr lang="en-US" sz="3200" dirty="0"/>
              <a:t>−</a:t>
            </a:r>
          </a:p>
        </p:txBody>
      </p:sp>
      <p:sp>
        <p:nvSpPr>
          <p:cNvPr id="15" name="TextBox 14"/>
          <p:cNvSpPr txBox="1"/>
          <p:nvPr/>
        </p:nvSpPr>
        <p:spPr>
          <a:xfrm>
            <a:off x="7399291" y="3862280"/>
            <a:ext cx="389049" cy="584776"/>
          </a:xfrm>
          <a:prstGeom prst="rect">
            <a:avLst/>
          </a:prstGeom>
          <a:noFill/>
        </p:spPr>
        <p:txBody>
          <a:bodyPr wrap="none" rtlCol="0">
            <a:spAutoFit/>
          </a:bodyPr>
          <a:lstStyle/>
          <a:p>
            <a:r>
              <a:rPr lang="en-US" sz="3200" dirty="0"/>
              <a:t>−</a:t>
            </a:r>
          </a:p>
        </p:txBody>
      </p:sp>
      <p:sp>
        <p:nvSpPr>
          <p:cNvPr id="16" name="TextBox 15"/>
          <p:cNvSpPr txBox="1"/>
          <p:nvPr/>
        </p:nvSpPr>
        <p:spPr>
          <a:xfrm>
            <a:off x="7569186" y="2794910"/>
            <a:ext cx="389049" cy="584776"/>
          </a:xfrm>
          <a:prstGeom prst="rect">
            <a:avLst/>
          </a:prstGeom>
          <a:noFill/>
        </p:spPr>
        <p:txBody>
          <a:bodyPr wrap="none" rtlCol="0">
            <a:spAutoFit/>
          </a:bodyPr>
          <a:lstStyle/>
          <a:p>
            <a:r>
              <a:rPr lang="en-US" sz="3200" dirty="0"/>
              <a:t>−</a:t>
            </a:r>
          </a:p>
        </p:txBody>
      </p:sp>
      <p:sp>
        <p:nvSpPr>
          <p:cNvPr id="17" name="TextBox 16"/>
          <p:cNvSpPr txBox="1"/>
          <p:nvPr/>
        </p:nvSpPr>
        <p:spPr>
          <a:xfrm>
            <a:off x="6539668" y="4583974"/>
            <a:ext cx="389049" cy="584776"/>
          </a:xfrm>
          <a:prstGeom prst="rect">
            <a:avLst/>
          </a:prstGeom>
          <a:noFill/>
        </p:spPr>
        <p:txBody>
          <a:bodyPr wrap="none" rtlCol="0">
            <a:spAutoFit/>
          </a:bodyPr>
          <a:lstStyle/>
          <a:p>
            <a:r>
              <a:rPr lang="en-US" sz="3200" dirty="0"/>
              <a:t>−</a:t>
            </a:r>
          </a:p>
        </p:txBody>
      </p:sp>
      <p:sp>
        <p:nvSpPr>
          <p:cNvPr id="18" name="TextBox 17"/>
          <p:cNvSpPr txBox="1"/>
          <p:nvPr/>
        </p:nvSpPr>
        <p:spPr>
          <a:xfrm>
            <a:off x="7315758" y="4456983"/>
            <a:ext cx="389049" cy="584776"/>
          </a:xfrm>
          <a:prstGeom prst="rect">
            <a:avLst/>
          </a:prstGeom>
          <a:noFill/>
        </p:spPr>
        <p:txBody>
          <a:bodyPr wrap="none" rtlCol="0">
            <a:spAutoFit/>
          </a:bodyPr>
          <a:lstStyle/>
          <a:p>
            <a:r>
              <a:rPr lang="en-US" sz="3200" dirty="0">
                <a:solidFill>
                  <a:srgbClr val="000000"/>
                </a:solidFill>
              </a:rPr>
              <a:t>+</a:t>
            </a:r>
          </a:p>
        </p:txBody>
      </p:sp>
      <p:cxnSp>
        <p:nvCxnSpPr>
          <p:cNvPr id="19" name="Straight Connector 18"/>
          <p:cNvCxnSpPr/>
          <p:nvPr/>
        </p:nvCxnSpPr>
        <p:spPr>
          <a:xfrm flipV="1">
            <a:off x="6966601" y="2616962"/>
            <a:ext cx="14783" cy="272597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5673224" y="4211447"/>
            <a:ext cx="389049" cy="584776"/>
          </a:xfrm>
          <a:prstGeom prst="rect">
            <a:avLst/>
          </a:prstGeom>
          <a:noFill/>
        </p:spPr>
        <p:txBody>
          <a:bodyPr wrap="none" rtlCol="0">
            <a:spAutoFit/>
          </a:bodyPr>
          <a:lstStyle/>
          <a:p>
            <a:r>
              <a:rPr lang="en-US" sz="3200" dirty="0">
                <a:solidFill>
                  <a:srgbClr val="000000"/>
                </a:solidFill>
              </a:rPr>
              <a:t>+</a:t>
            </a:r>
          </a:p>
        </p:txBody>
      </p:sp>
      <p:sp>
        <p:nvSpPr>
          <p:cNvPr id="21" name="TextBox 20"/>
          <p:cNvSpPr txBox="1"/>
          <p:nvPr/>
        </p:nvSpPr>
        <p:spPr>
          <a:xfrm>
            <a:off x="6257425" y="2839848"/>
            <a:ext cx="389049" cy="584776"/>
          </a:xfrm>
          <a:prstGeom prst="rect">
            <a:avLst/>
          </a:prstGeom>
          <a:noFill/>
        </p:spPr>
        <p:txBody>
          <a:bodyPr wrap="none" rtlCol="0">
            <a:spAutoFit/>
          </a:bodyPr>
          <a:lstStyle/>
          <a:p>
            <a:r>
              <a:rPr lang="en-US" sz="3200" dirty="0">
                <a:solidFill>
                  <a:srgbClr val="000000"/>
                </a:solidFill>
              </a:rPr>
              <a:t>+</a:t>
            </a:r>
          </a:p>
        </p:txBody>
      </p:sp>
      <p:sp>
        <p:nvSpPr>
          <p:cNvPr id="22" name="TextBox 21"/>
          <p:cNvSpPr txBox="1"/>
          <p:nvPr/>
        </p:nvSpPr>
        <p:spPr>
          <a:xfrm>
            <a:off x="4408327" y="2737706"/>
            <a:ext cx="389049" cy="584776"/>
          </a:xfrm>
          <a:prstGeom prst="rect">
            <a:avLst/>
          </a:prstGeom>
          <a:noFill/>
        </p:spPr>
        <p:txBody>
          <a:bodyPr wrap="none" rtlCol="0">
            <a:spAutoFit/>
          </a:bodyPr>
          <a:lstStyle/>
          <a:p>
            <a:r>
              <a:rPr lang="en-US" sz="3200" dirty="0"/>
              <a:t>+</a:t>
            </a:r>
          </a:p>
        </p:txBody>
      </p:sp>
      <p:sp>
        <p:nvSpPr>
          <p:cNvPr id="23" name="TextBox 22"/>
          <p:cNvSpPr txBox="1"/>
          <p:nvPr/>
        </p:nvSpPr>
        <p:spPr>
          <a:xfrm>
            <a:off x="6137052" y="3713416"/>
            <a:ext cx="389049" cy="584776"/>
          </a:xfrm>
          <a:prstGeom prst="rect">
            <a:avLst/>
          </a:prstGeom>
          <a:noFill/>
        </p:spPr>
        <p:txBody>
          <a:bodyPr wrap="none" rtlCol="0">
            <a:spAutoFit/>
          </a:bodyPr>
          <a:lstStyle/>
          <a:p>
            <a:r>
              <a:rPr lang="en-US" sz="3200" dirty="0"/>
              <a:t>+</a:t>
            </a:r>
          </a:p>
        </p:txBody>
      </p:sp>
      <p:sp>
        <p:nvSpPr>
          <p:cNvPr id="24" name="TextBox 23"/>
          <p:cNvSpPr txBox="1"/>
          <p:nvPr/>
        </p:nvSpPr>
        <p:spPr>
          <a:xfrm>
            <a:off x="4711462" y="4491929"/>
            <a:ext cx="389049" cy="584776"/>
          </a:xfrm>
          <a:prstGeom prst="rect">
            <a:avLst/>
          </a:prstGeom>
          <a:noFill/>
        </p:spPr>
        <p:txBody>
          <a:bodyPr wrap="none" rtlCol="0">
            <a:spAutoFit/>
          </a:bodyPr>
          <a:lstStyle/>
          <a:p>
            <a:r>
              <a:rPr lang="en-US" sz="3200" dirty="0">
                <a:solidFill>
                  <a:srgbClr val="000000"/>
                </a:solidFill>
              </a:rPr>
              <a:t>−</a:t>
            </a:r>
          </a:p>
        </p:txBody>
      </p:sp>
      <p:sp>
        <p:nvSpPr>
          <p:cNvPr id="25" name="TextBox 24"/>
          <p:cNvSpPr txBox="1"/>
          <p:nvPr/>
        </p:nvSpPr>
        <p:spPr>
          <a:xfrm>
            <a:off x="5693595" y="3442063"/>
            <a:ext cx="389049" cy="584776"/>
          </a:xfrm>
          <a:prstGeom prst="rect">
            <a:avLst/>
          </a:prstGeom>
          <a:noFill/>
        </p:spPr>
        <p:txBody>
          <a:bodyPr wrap="none" rtlCol="0">
            <a:spAutoFit/>
          </a:bodyPr>
          <a:lstStyle/>
          <a:p>
            <a:r>
              <a:rPr lang="en-US" sz="3200" dirty="0">
                <a:solidFill>
                  <a:srgbClr val="000000"/>
                </a:solidFill>
              </a:rPr>
              <a:t>−</a:t>
            </a:r>
          </a:p>
        </p:txBody>
      </p:sp>
      <p:sp>
        <p:nvSpPr>
          <p:cNvPr id="26" name="TextBox 25"/>
          <p:cNvSpPr txBox="1"/>
          <p:nvPr/>
        </p:nvSpPr>
        <p:spPr>
          <a:xfrm>
            <a:off x="5405729" y="2798596"/>
            <a:ext cx="389049" cy="584776"/>
          </a:xfrm>
          <a:prstGeom prst="rect">
            <a:avLst/>
          </a:prstGeom>
          <a:noFill/>
        </p:spPr>
        <p:txBody>
          <a:bodyPr wrap="none" rtlCol="0">
            <a:spAutoFit/>
          </a:bodyPr>
          <a:lstStyle/>
          <a:p>
            <a:r>
              <a:rPr lang="en-US" sz="3200" dirty="0">
                <a:solidFill>
                  <a:srgbClr val="000000"/>
                </a:solidFill>
              </a:rPr>
              <a:t>−</a:t>
            </a:r>
          </a:p>
        </p:txBody>
      </p:sp>
      <p:sp>
        <p:nvSpPr>
          <p:cNvPr id="27" name="TextBox 26"/>
          <p:cNvSpPr txBox="1"/>
          <p:nvPr/>
        </p:nvSpPr>
        <p:spPr>
          <a:xfrm>
            <a:off x="5930068" y="4871840"/>
            <a:ext cx="389049" cy="584776"/>
          </a:xfrm>
          <a:prstGeom prst="rect">
            <a:avLst/>
          </a:prstGeom>
          <a:noFill/>
        </p:spPr>
        <p:txBody>
          <a:bodyPr wrap="none" rtlCol="0">
            <a:spAutoFit/>
          </a:bodyPr>
          <a:lstStyle/>
          <a:p>
            <a:r>
              <a:rPr lang="en-US" sz="3200" dirty="0"/>
              <a:t>−</a:t>
            </a:r>
          </a:p>
        </p:txBody>
      </p:sp>
      <p:graphicFrame>
        <p:nvGraphicFramePr>
          <p:cNvPr id="28" name="Object 27"/>
          <p:cNvGraphicFramePr>
            <a:graphicFrameLocks noChangeAspect="1"/>
          </p:cNvGraphicFramePr>
          <p:nvPr>
            <p:extLst>
              <p:ext uri="{D42A27DB-BD31-4B8C-83A1-F6EECF244321}">
                <p14:modId xmlns:p14="http://schemas.microsoft.com/office/powerpoint/2010/main" val="3518591825"/>
              </p:ext>
            </p:extLst>
          </p:nvPr>
        </p:nvGraphicFramePr>
        <p:xfrm>
          <a:off x="6064250" y="2082800"/>
          <a:ext cx="1873250" cy="600075"/>
        </p:xfrm>
        <a:graphic>
          <a:graphicData uri="http://schemas.openxmlformats.org/presentationml/2006/ole">
            <mc:AlternateContent xmlns:mc="http://schemas.openxmlformats.org/markup-compatibility/2006">
              <mc:Choice xmlns:v="urn:schemas-microsoft-com:vml" Requires="v">
                <p:oleObj spid="_x0000_s271393" name="Equation" r:id="rId4" imgW="635000" imgH="203200" progId="Equation.DSMT4">
                  <p:embed/>
                </p:oleObj>
              </mc:Choice>
              <mc:Fallback>
                <p:oleObj name="Equation" r:id="rId4" imgW="635000" imgH="203200" progId="Equation.DSMT4">
                  <p:embed/>
                  <p:pic>
                    <p:nvPicPr>
                      <p:cNvPr id="0" name=""/>
                      <p:cNvPicPr>
                        <a:picLocks noChangeAspect="1" noChangeArrowheads="1"/>
                      </p:cNvPicPr>
                      <p:nvPr/>
                    </p:nvPicPr>
                    <p:blipFill>
                      <a:blip r:embed="rId5"/>
                      <a:srcRect/>
                      <a:stretch>
                        <a:fillRect/>
                      </a:stretch>
                    </p:blipFill>
                    <p:spPr bwMode="auto">
                      <a:xfrm>
                        <a:off x="6064250" y="2082800"/>
                        <a:ext cx="1873250" cy="600075"/>
                      </a:xfrm>
                      <a:prstGeom prst="rect">
                        <a:avLst/>
                      </a:prstGeom>
                      <a:noFill/>
                      <a:extLst/>
                    </p:spPr>
                  </p:pic>
                </p:oleObj>
              </mc:Fallback>
            </mc:AlternateContent>
          </a:graphicData>
        </a:graphic>
      </p:graphicFrame>
    </p:spTree>
    <p:extLst>
      <p:ext uri="{BB962C8B-B14F-4D97-AF65-F5344CB8AC3E}">
        <p14:creationId xmlns:p14="http://schemas.microsoft.com/office/powerpoint/2010/main" val="130873098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 Curves</a:t>
            </a:r>
          </a:p>
        </p:txBody>
      </p:sp>
      <p:sp>
        <p:nvSpPr>
          <p:cNvPr id="4" name="Content Placeholder 3"/>
          <p:cNvSpPr>
            <a:spLocks noGrp="1"/>
          </p:cNvSpPr>
          <p:nvPr>
            <p:ph sz="quarter" idx="10"/>
          </p:nvPr>
        </p:nvSpPr>
        <p:spPr>
          <a:xfrm>
            <a:off x="379413" y="1117298"/>
            <a:ext cx="11525250" cy="1168707"/>
          </a:xfrm>
        </p:spPr>
        <p:txBody>
          <a:bodyPr/>
          <a:lstStyle/>
          <a:p>
            <a:r>
              <a:rPr lang="en-US" dirty="0"/>
              <a:t>Adjust the decision boundary</a:t>
            </a:r>
          </a:p>
          <a:p>
            <a:endParaRPr lang="en-US" dirty="0"/>
          </a:p>
          <a:p>
            <a:endParaRPr lang="en-US" dirty="0"/>
          </a:p>
          <a:p>
            <a:endParaRPr lang="en-US" dirty="0"/>
          </a:p>
          <a:p>
            <a:endParaRPr lang="en-US" dirty="0"/>
          </a:p>
          <a:p>
            <a:endParaRPr lang="en-US" dirty="0"/>
          </a:p>
          <a:p>
            <a:r>
              <a:rPr lang="en-US" dirty="0"/>
              <a:t>TPR = 1/1</a:t>
            </a:r>
          </a:p>
          <a:p>
            <a:r>
              <a:rPr lang="en-US" dirty="0"/>
              <a:t>FPR = 0/1</a:t>
            </a:r>
          </a:p>
        </p:txBody>
      </p:sp>
      <p:sp>
        <p:nvSpPr>
          <p:cNvPr id="5" name="TextBox 4"/>
          <p:cNvSpPr txBox="1"/>
          <p:nvPr/>
        </p:nvSpPr>
        <p:spPr>
          <a:xfrm>
            <a:off x="2738543" y="4265373"/>
            <a:ext cx="389049" cy="584776"/>
          </a:xfrm>
          <a:prstGeom prst="rect">
            <a:avLst/>
          </a:prstGeom>
          <a:noFill/>
        </p:spPr>
        <p:txBody>
          <a:bodyPr wrap="none" rtlCol="0">
            <a:spAutoFit/>
          </a:bodyPr>
          <a:lstStyle/>
          <a:p>
            <a:r>
              <a:rPr lang="en-US" sz="3200" dirty="0"/>
              <a:t>+</a:t>
            </a:r>
          </a:p>
        </p:txBody>
      </p:sp>
      <p:sp>
        <p:nvSpPr>
          <p:cNvPr id="6" name="TextBox 5"/>
          <p:cNvSpPr txBox="1"/>
          <p:nvPr/>
        </p:nvSpPr>
        <p:spPr>
          <a:xfrm>
            <a:off x="3851052" y="4458482"/>
            <a:ext cx="389049" cy="584776"/>
          </a:xfrm>
          <a:prstGeom prst="rect">
            <a:avLst/>
          </a:prstGeom>
          <a:noFill/>
        </p:spPr>
        <p:txBody>
          <a:bodyPr wrap="none" rtlCol="0">
            <a:spAutoFit/>
          </a:bodyPr>
          <a:lstStyle/>
          <a:p>
            <a:r>
              <a:rPr lang="en-US" sz="3200" dirty="0"/>
              <a:t>+</a:t>
            </a:r>
          </a:p>
        </p:txBody>
      </p:sp>
      <p:sp>
        <p:nvSpPr>
          <p:cNvPr id="7" name="TextBox 6"/>
          <p:cNvSpPr txBox="1"/>
          <p:nvPr/>
        </p:nvSpPr>
        <p:spPr>
          <a:xfrm>
            <a:off x="2427169" y="3616151"/>
            <a:ext cx="389049" cy="584776"/>
          </a:xfrm>
          <a:prstGeom prst="rect">
            <a:avLst/>
          </a:prstGeom>
          <a:noFill/>
        </p:spPr>
        <p:txBody>
          <a:bodyPr wrap="none" rtlCol="0">
            <a:spAutoFit/>
          </a:bodyPr>
          <a:lstStyle/>
          <a:p>
            <a:r>
              <a:rPr lang="en-US" sz="3200" dirty="0"/>
              <a:t>+</a:t>
            </a:r>
          </a:p>
        </p:txBody>
      </p:sp>
      <p:sp>
        <p:nvSpPr>
          <p:cNvPr id="8" name="TextBox 7"/>
          <p:cNvSpPr txBox="1"/>
          <p:nvPr/>
        </p:nvSpPr>
        <p:spPr>
          <a:xfrm>
            <a:off x="3781793" y="3211839"/>
            <a:ext cx="389049" cy="584776"/>
          </a:xfrm>
          <a:prstGeom prst="rect">
            <a:avLst/>
          </a:prstGeom>
          <a:noFill/>
        </p:spPr>
        <p:txBody>
          <a:bodyPr wrap="none" rtlCol="0">
            <a:spAutoFit/>
          </a:bodyPr>
          <a:lstStyle/>
          <a:p>
            <a:r>
              <a:rPr lang="en-US" sz="3200" dirty="0"/>
              <a:t>+</a:t>
            </a:r>
          </a:p>
        </p:txBody>
      </p:sp>
      <p:sp>
        <p:nvSpPr>
          <p:cNvPr id="9" name="TextBox 8"/>
          <p:cNvSpPr txBox="1"/>
          <p:nvPr/>
        </p:nvSpPr>
        <p:spPr>
          <a:xfrm>
            <a:off x="4353960" y="4069849"/>
            <a:ext cx="389049" cy="584776"/>
          </a:xfrm>
          <a:prstGeom prst="rect">
            <a:avLst/>
          </a:prstGeom>
          <a:noFill/>
        </p:spPr>
        <p:txBody>
          <a:bodyPr wrap="none" rtlCol="0">
            <a:spAutoFit/>
          </a:bodyPr>
          <a:lstStyle/>
          <a:p>
            <a:r>
              <a:rPr lang="en-US" sz="3200" dirty="0"/>
              <a:t>+</a:t>
            </a:r>
          </a:p>
        </p:txBody>
      </p:sp>
      <p:sp>
        <p:nvSpPr>
          <p:cNvPr id="10" name="TextBox 9"/>
          <p:cNvSpPr txBox="1"/>
          <p:nvPr/>
        </p:nvSpPr>
        <p:spPr>
          <a:xfrm>
            <a:off x="1764616" y="3925930"/>
            <a:ext cx="389049" cy="584776"/>
          </a:xfrm>
          <a:prstGeom prst="rect">
            <a:avLst/>
          </a:prstGeom>
          <a:noFill/>
        </p:spPr>
        <p:txBody>
          <a:bodyPr wrap="none" rtlCol="0">
            <a:spAutoFit/>
          </a:bodyPr>
          <a:lstStyle/>
          <a:p>
            <a:r>
              <a:rPr lang="en-US" sz="3200" dirty="0"/>
              <a:t>+</a:t>
            </a:r>
          </a:p>
        </p:txBody>
      </p:sp>
      <p:sp>
        <p:nvSpPr>
          <p:cNvPr id="11" name="TextBox 10"/>
          <p:cNvSpPr txBox="1"/>
          <p:nvPr/>
        </p:nvSpPr>
        <p:spPr>
          <a:xfrm>
            <a:off x="3458395" y="4017796"/>
            <a:ext cx="389049" cy="584776"/>
          </a:xfrm>
          <a:prstGeom prst="rect">
            <a:avLst/>
          </a:prstGeom>
          <a:noFill/>
        </p:spPr>
        <p:txBody>
          <a:bodyPr wrap="none" rtlCol="0">
            <a:spAutoFit/>
          </a:bodyPr>
          <a:lstStyle/>
          <a:p>
            <a:r>
              <a:rPr lang="en-US" sz="3200" dirty="0">
                <a:solidFill>
                  <a:srgbClr val="000000"/>
                </a:solidFill>
              </a:rPr>
              <a:t>−</a:t>
            </a:r>
          </a:p>
        </p:txBody>
      </p:sp>
      <p:sp>
        <p:nvSpPr>
          <p:cNvPr id="12" name="TextBox 11"/>
          <p:cNvSpPr txBox="1"/>
          <p:nvPr/>
        </p:nvSpPr>
        <p:spPr>
          <a:xfrm>
            <a:off x="3107124" y="3246135"/>
            <a:ext cx="389049" cy="584776"/>
          </a:xfrm>
          <a:prstGeom prst="rect">
            <a:avLst/>
          </a:prstGeom>
          <a:noFill/>
        </p:spPr>
        <p:txBody>
          <a:bodyPr wrap="none" rtlCol="0">
            <a:spAutoFit/>
          </a:bodyPr>
          <a:lstStyle/>
          <a:p>
            <a:r>
              <a:rPr lang="en-US" sz="3200" dirty="0">
                <a:solidFill>
                  <a:srgbClr val="000000"/>
                </a:solidFill>
              </a:rPr>
              <a:t>−</a:t>
            </a:r>
          </a:p>
        </p:txBody>
      </p:sp>
      <p:sp>
        <p:nvSpPr>
          <p:cNvPr id="13" name="TextBox 12"/>
          <p:cNvSpPr txBox="1"/>
          <p:nvPr/>
        </p:nvSpPr>
        <p:spPr>
          <a:xfrm>
            <a:off x="7963174" y="4644923"/>
            <a:ext cx="389049" cy="584776"/>
          </a:xfrm>
          <a:prstGeom prst="rect">
            <a:avLst/>
          </a:prstGeom>
          <a:noFill/>
        </p:spPr>
        <p:txBody>
          <a:bodyPr wrap="none" rtlCol="0">
            <a:spAutoFit/>
          </a:bodyPr>
          <a:lstStyle/>
          <a:p>
            <a:r>
              <a:rPr lang="en-US" sz="3200" dirty="0"/>
              <a:t>−</a:t>
            </a:r>
          </a:p>
        </p:txBody>
      </p:sp>
      <p:sp>
        <p:nvSpPr>
          <p:cNvPr id="14" name="TextBox 13"/>
          <p:cNvSpPr txBox="1"/>
          <p:nvPr/>
        </p:nvSpPr>
        <p:spPr>
          <a:xfrm>
            <a:off x="7001349" y="2889238"/>
            <a:ext cx="389049" cy="584776"/>
          </a:xfrm>
          <a:prstGeom prst="rect">
            <a:avLst/>
          </a:prstGeom>
          <a:noFill/>
        </p:spPr>
        <p:txBody>
          <a:bodyPr wrap="none" rtlCol="0">
            <a:spAutoFit/>
          </a:bodyPr>
          <a:lstStyle/>
          <a:p>
            <a:r>
              <a:rPr lang="en-US" sz="3200" dirty="0"/>
              <a:t>−</a:t>
            </a:r>
          </a:p>
        </p:txBody>
      </p:sp>
      <p:sp>
        <p:nvSpPr>
          <p:cNvPr id="15" name="TextBox 14"/>
          <p:cNvSpPr txBox="1"/>
          <p:nvPr/>
        </p:nvSpPr>
        <p:spPr>
          <a:xfrm>
            <a:off x="7399291" y="3862280"/>
            <a:ext cx="389049" cy="584776"/>
          </a:xfrm>
          <a:prstGeom prst="rect">
            <a:avLst/>
          </a:prstGeom>
          <a:noFill/>
        </p:spPr>
        <p:txBody>
          <a:bodyPr wrap="none" rtlCol="0">
            <a:spAutoFit/>
          </a:bodyPr>
          <a:lstStyle/>
          <a:p>
            <a:r>
              <a:rPr lang="en-US" sz="3200" dirty="0"/>
              <a:t>−</a:t>
            </a:r>
          </a:p>
        </p:txBody>
      </p:sp>
      <p:sp>
        <p:nvSpPr>
          <p:cNvPr id="16" name="TextBox 15"/>
          <p:cNvSpPr txBox="1"/>
          <p:nvPr/>
        </p:nvSpPr>
        <p:spPr>
          <a:xfrm>
            <a:off x="7569186" y="2794910"/>
            <a:ext cx="389049" cy="584776"/>
          </a:xfrm>
          <a:prstGeom prst="rect">
            <a:avLst/>
          </a:prstGeom>
          <a:noFill/>
        </p:spPr>
        <p:txBody>
          <a:bodyPr wrap="none" rtlCol="0">
            <a:spAutoFit/>
          </a:bodyPr>
          <a:lstStyle/>
          <a:p>
            <a:r>
              <a:rPr lang="en-US" sz="3200" dirty="0"/>
              <a:t>−</a:t>
            </a:r>
          </a:p>
        </p:txBody>
      </p:sp>
      <p:sp>
        <p:nvSpPr>
          <p:cNvPr id="17" name="TextBox 16"/>
          <p:cNvSpPr txBox="1"/>
          <p:nvPr/>
        </p:nvSpPr>
        <p:spPr>
          <a:xfrm>
            <a:off x="6539668" y="4583974"/>
            <a:ext cx="389049" cy="584776"/>
          </a:xfrm>
          <a:prstGeom prst="rect">
            <a:avLst/>
          </a:prstGeom>
          <a:noFill/>
        </p:spPr>
        <p:txBody>
          <a:bodyPr wrap="none" rtlCol="0">
            <a:spAutoFit/>
          </a:bodyPr>
          <a:lstStyle/>
          <a:p>
            <a:r>
              <a:rPr lang="en-US" sz="3200" dirty="0"/>
              <a:t>−</a:t>
            </a:r>
          </a:p>
        </p:txBody>
      </p:sp>
      <p:sp>
        <p:nvSpPr>
          <p:cNvPr id="18" name="TextBox 17"/>
          <p:cNvSpPr txBox="1"/>
          <p:nvPr/>
        </p:nvSpPr>
        <p:spPr>
          <a:xfrm>
            <a:off x="7315758" y="4456983"/>
            <a:ext cx="389049" cy="584776"/>
          </a:xfrm>
          <a:prstGeom prst="rect">
            <a:avLst/>
          </a:prstGeom>
          <a:noFill/>
        </p:spPr>
        <p:txBody>
          <a:bodyPr wrap="none" rtlCol="0">
            <a:spAutoFit/>
          </a:bodyPr>
          <a:lstStyle/>
          <a:p>
            <a:r>
              <a:rPr lang="en-US" sz="3200" dirty="0">
                <a:solidFill>
                  <a:srgbClr val="000000"/>
                </a:solidFill>
              </a:rPr>
              <a:t>+</a:t>
            </a:r>
          </a:p>
        </p:txBody>
      </p:sp>
      <p:cxnSp>
        <p:nvCxnSpPr>
          <p:cNvPr id="19" name="Straight Connector 18"/>
          <p:cNvCxnSpPr/>
          <p:nvPr/>
        </p:nvCxnSpPr>
        <p:spPr>
          <a:xfrm flipV="1">
            <a:off x="2123669" y="2447629"/>
            <a:ext cx="14783" cy="272597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5673224" y="4211447"/>
            <a:ext cx="389049" cy="584776"/>
          </a:xfrm>
          <a:prstGeom prst="rect">
            <a:avLst/>
          </a:prstGeom>
          <a:noFill/>
        </p:spPr>
        <p:txBody>
          <a:bodyPr wrap="none" rtlCol="0">
            <a:spAutoFit/>
          </a:bodyPr>
          <a:lstStyle/>
          <a:p>
            <a:r>
              <a:rPr lang="en-US" sz="3200" dirty="0">
                <a:solidFill>
                  <a:srgbClr val="000000"/>
                </a:solidFill>
              </a:rPr>
              <a:t>+</a:t>
            </a:r>
          </a:p>
        </p:txBody>
      </p:sp>
      <p:sp>
        <p:nvSpPr>
          <p:cNvPr id="21" name="TextBox 20"/>
          <p:cNvSpPr txBox="1"/>
          <p:nvPr/>
        </p:nvSpPr>
        <p:spPr>
          <a:xfrm>
            <a:off x="6257425" y="2839848"/>
            <a:ext cx="389049" cy="584776"/>
          </a:xfrm>
          <a:prstGeom prst="rect">
            <a:avLst/>
          </a:prstGeom>
          <a:noFill/>
        </p:spPr>
        <p:txBody>
          <a:bodyPr wrap="none" rtlCol="0">
            <a:spAutoFit/>
          </a:bodyPr>
          <a:lstStyle/>
          <a:p>
            <a:r>
              <a:rPr lang="en-US" sz="3200" dirty="0">
                <a:solidFill>
                  <a:srgbClr val="000000"/>
                </a:solidFill>
              </a:rPr>
              <a:t>+</a:t>
            </a:r>
          </a:p>
        </p:txBody>
      </p:sp>
      <p:sp>
        <p:nvSpPr>
          <p:cNvPr id="22" name="TextBox 21"/>
          <p:cNvSpPr txBox="1"/>
          <p:nvPr/>
        </p:nvSpPr>
        <p:spPr>
          <a:xfrm>
            <a:off x="4408327" y="2737706"/>
            <a:ext cx="389049" cy="584776"/>
          </a:xfrm>
          <a:prstGeom prst="rect">
            <a:avLst/>
          </a:prstGeom>
          <a:noFill/>
        </p:spPr>
        <p:txBody>
          <a:bodyPr wrap="none" rtlCol="0">
            <a:spAutoFit/>
          </a:bodyPr>
          <a:lstStyle/>
          <a:p>
            <a:r>
              <a:rPr lang="en-US" sz="3200" dirty="0"/>
              <a:t>+</a:t>
            </a:r>
          </a:p>
        </p:txBody>
      </p:sp>
      <p:sp>
        <p:nvSpPr>
          <p:cNvPr id="23" name="TextBox 22"/>
          <p:cNvSpPr txBox="1"/>
          <p:nvPr/>
        </p:nvSpPr>
        <p:spPr>
          <a:xfrm>
            <a:off x="6137052" y="3713416"/>
            <a:ext cx="389049" cy="584776"/>
          </a:xfrm>
          <a:prstGeom prst="rect">
            <a:avLst/>
          </a:prstGeom>
          <a:noFill/>
        </p:spPr>
        <p:txBody>
          <a:bodyPr wrap="none" rtlCol="0">
            <a:spAutoFit/>
          </a:bodyPr>
          <a:lstStyle/>
          <a:p>
            <a:r>
              <a:rPr lang="en-US" sz="3200" dirty="0"/>
              <a:t>+</a:t>
            </a:r>
          </a:p>
        </p:txBody>
      </p:sp>
      <p:sp>
        <p:nvSpPr>
          <p:cNvPr id="24" name="TextBox 23"/>
          <p:cNvSpPr txBox="1"/>
          <p:nvPr/>
        </p:nvSpPr>
        <p:spPr>
          <a:xfrm>
            <a:off x="4711462" y="4491929"/>
            <a:ext cx="389049" cy="584776"/>
          </a:xfrm>
          <a:prstGeom prst="rect">
            <a:avLst/>
          </a:prstGeom>
          <a:noFill/>
        </p:spPr>
        <p:txBody>
          <a:bodyPr wrap="none" rtlCol="0">
            <a:spAutoFit/>
          </a:bodyPr>
          <a:lstStyle/>
          <a:p>
            <a:r>
              <a:rPr lang="en-US" sz="3200" dirty="0">
                <a:solidFill>
                  <a:srgbClr val="000000"/>
                </a:solidFill>
              </a:rPr>
              <a:t>−</a:t>
            </a:r>
          </a:p>
        </p:txBody>
      </p:sp>
      <p:sp>
        <p:nvSpPr>
          <p:cNvPr id="25" name="TextBox 24"/>
          <p:cNvSpPr txBox="1"/>
          <p:nvPr/>
        </p:nvSpPr>
        <p:spPr>
          <a:xfrm>
            <a:off x="5693595" y="3442063"/>
            <a:ext cx="389049" cy="584776"/>
          </a:xfrm>
          <a:prstGeom prst="rect">
            <a:avLst/>
          </a:prstGeom>
          <a:noFill/>
        </p:spPr>
        <p:txBody>
          <a:bodyPr wrap="none" rtlCol="0">
            <a:spAutoFit/>
          </a:bodyPr>
          <a:lstStyle/>
          <a:p>
            <a:r>
              <a:rPr lang="en-US" sz="3200" dirty="0">
                <a:solidFill>
                  <a:srgbClr val="000000"/>
                </a:solidFill>
              </a:rPr>
              <a:t>−</a:t>
            </a:r>
          </a:p>
        </p:txBody>
      </p:sp>
      <p:sp>
        <p:nvSpPr>
          <p:cNvPr id="26" name="TextBox 25"/>
          <p:cNvSpPr txBox="1"/>
          <p:nvPr/>
        </p:nvSpPr>
        <p:spPr>
          <a:xfrm>
            <a:off x="5405729" y="2798596"/>
            <a:ext cx="389049" cy="584776"/>
          </a:xfrm>
          <a:prstGeom prst="rect">
            <a:avLst/>
          </a:prstGeom>
          <a:noFill/>
        </p:spPr>
        <p:txBody>
          <a:bodyPr wrap="none" rtlCol="0">
            <a:spAutoFit/>
          </a:bodyPr>
          <a:lstStyle/>
          <a:p>
            <a:r>
              <a:rPr lang="en-US" sz="3200" dirty="0">
                <a:solidFill>
                  <a:srgbClr val="000000"/>
                </a:solidFill>
              </a:rPr>
              <a:t>−</a:t>
            </a:r>
          </a:p>
        </p:txBody>
      </p:sp>
      <p:sp>
        <p:nvSpPr>
          <p:cNvPr id="27" name="TextBox 26"/>
          <p:cNvSpPr txBox="1"/>
          <p:nvPr/>
        </p:nvSpPr>
        <p:spPr>
          <a:xfrm>
            <a:off x="5930068" y="4871840"/>
            <a:ext cx="389049" cy="584776"/>
          </a:xfrm>
          <a:prstGeom prst="rect">
            <a:avLst/>
          </a:prstGeom>
          <a:noFill/>
        </p:spPr>
        <p:txBody>
          <a:bodyPr wrap="none" rtlCol="0">
            <a:spAutoFit/>
          </a:bodyPr>
          <a:lstStyle/>
          <a:p>
            <a:r>
              <a:rPr lang="en-US" sz="3200" dirty="0"/>
              <a:t>−</a:t>
            </a:r>
          </a:p>
        </p:txBody>
      </p:sp>
      <p:graphicFrame>
        <p:nvGraphicFramePr>
          <p:cNvPr id="28" name="Object 27"/>
          <p:cNvGraphicFramePr>
            <a:graphicFrameLocks noChangeAspect="1"/>
          </p:cNvGraphicFramePr>
          <p:nvPr>
            <p:extLst>
              <p:ext uri="{D42A27DB-BD31-4B8C-83A1-F6EECF244321}">
                <p14:modId xmlns:p14="http://schemas.microsoft.com/office/powerpoint/2010/main" val="3702573272"/>
              </p:ext>
            </p:extLst>
          </p:nvPr>
        </p:nvGraphicFramePr>
        <p:xfrm>
          <a:off x="1333501" y="1913997"/>
          <a:ext cx="1647825" cy="600075"/>
        </p:xfrm>
        <a:graphic>
          <a:graphicData uri="http://schemas.openxmlformats.org/presentationml/2006/ole">
            <mc:AlternateContent xmlns:mc="http://schemas.openxmlformats.org/markup-compatibility/2006">
              <mc:Choice xmlns:v="urn:schemas-microsoft-com:vml" Requires="v">
                <p:oleObj spid="_x0000_s272417" name="Equation" r:id="rId4" imgW="558800" imgH="203200" progId="Equation.DSMT4">
                  <p:embed/>
                </p:oleObj>
              </mc:Choice>
              <mc:Fallback>
                <p:oleObj name="Equation" r:id="rId4" imgW="558800" imgH="203200" progId="Equation.DSMT4">
                  <p:embed/>
                  <p:pic>
                    <p:nvPicPr>
                      <p:cNvPr id="0" name=""/>
                      <p:cNvPicPr>
                        <a:picLocks noChangeAspect="1" noChangeArrowheads="1"/>
                      </p:cNvPicPr>
                      <p:nvPr/>
                    </p:nvPicPr>
                    <p:blipFill>
                      <a:blip r:embed="rId5"/>
                      <a:srcRect/>
                      <a:stretch>
                        <a:fillRect/>
                      </a:stretch>
                    </p:blipFill>
                    <p:spPr bwMode="auto">
                      <a:xfrm>
                        <a:off x="1333501" y="1913997"/>
                        <a:ext cx="1647825" cy="600075"/>
                      </a:xfrm>
                      <a:prstGeom prst="rect">
                        <a:avLst/>
                      </a:prstGeom>
                      <a:noFill/>
                      <a:extLst/>
                    </p:spPr>
                  </p:pic>
                </p:oleObj>
              </mc:Fallback>
            </mc:AlternateContent>
          </a:graphicData>
        </a:graphic>
      </p:graphicFrame>
    </p:spTree>
    <p:extLst>
      <p:ext uri="{BB962C8B-B14F-4D97-AF65-F5344CB8AC3E}">
        <p14:creationId xmlns:p14="http://schemas.microsoft.com/office/powerpoint/2010/main" val="251553774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 Curves</a:t>
            </a:r>
          </a:p>
        </p:txBody>
      </p:sp>
      <p:sp>
        <p:nvSpPr>
          <p:cNvPr id="4" name="Content Placeholder 3"/>
          <p:cNvSpPr>
            <a:spLocks noGrp="1"/>
          </p:cNvSpPr>
          <p:nvPr>
            <p:ph sz="quarter" idx="10"/>
          </p:nvPr>
        </p:nvSpPr>
        <p:spPr>
          <a:xfrm>
            <a:off x="379413" y="1117298"/>
            <a:ext cx="11525250" cy="1168707"/>
          </a:xfrm>
        </p:spPr>
        <p:txBody>
          <a:bodyPr/>
          <a:lstStyle/>
          <a:p>
            <a:r>
              <a:rPr lang="en-US" dirty="0"/>
              <a:t>Adjust the decision boundary</a:t>
            </a:r>
          </a:p>
          <a:p>
            <a:endParaRPr lang="en-US" dirty="0"/>
          </a:p>
          <a:p>
            <a:endParaRPr lang="en-US" dirty="0"/>
          </a:p>
          <a:p>
            <a:endParaRPr lang="en-US" dirty="0"/>
          </a:p>
          <a:p>
            <a:endParaRPr lang="en-US" dirty="0"/>
          </a:p>
          <a:p>
            <a:endParaRPr lang="en-US" dirty="0"/>
          </a:p>
        </p:txBody>
      </p:sp>
      <p:sp>
        <p:nvSpPr>
          <p:cNvPr id="5" name="TextBox 4"/>
          <p:cNvSpPr txBox="1"/>
          <p:nvPr/>
        </p:nvSpPr>
        <p:spPr>
          <a:xfrm>
            <a:off x="2738543" y="4265373"/>
            <a:ext cx="389049" cy="584776"/>
          </a:xfrm>
          <a:prstGeom prst="rect">
            <a:avLst/>
          </a:prstGeom>
          <a:noFill/>
        </p:spPr>
        <p:txBody>
          <a:bodyPr wrap="none" rtlCol="0">
            <a:spAutoFit/>
          </a:bodyPr>
          <a:lstStyle/>
          <a:p>
            <a:r>
              <a:rPr lang="en-US" sz="3200" dirty="0"/>
              <a:t>+</a:t>
            </a:r>
          </a:p>
        </p:txBody>
      </p:sp>
      <p:sp>
        <p:nvSpPr>
          <p:cNvPr id="6" name="TextBox 5"/>
          <p:cNvSpPr txBox="1"/>
          <p:nvPr/>
        </p:nvSpPr>
        <p:spPr>
          <a:xfrm>
            <a:off x="3851052" y="4458482"/>
            <a:ext cx="389049" cy="584776"/>
          </a:xfrm>
          <a:prstGeom prst="rect">
            <a:avLst/>
          </a:prstGeom>
          <a:noFill/>
        </p:spPr>
        <p:txBody>
          <a:bodyPr wrap="none" rtlCol="0">
            <a:spAutoFit/>
          </a:bodyPr>
          <a:lstStyle/>
          <a:p>
            <a:r>
              <a:rPr lang="en-US" sz="3200" dirty="0"/>
              <a:t>+</a:t>
            </a:r>
          </a:p>
        </p:txBody>
      </p:sp>
      <p:sp>
        <p:nvSpPr>
          <p:cNvPr id="7" name="TextBox 6"/>
          <p:cNvSpPr txBox="1"/>
          <p:nvPr/>
        </p:nvSpPr>
        <p:spPr>
          <a:xfrm>
            <a:off x="2427169" y="3616151"/>
            <a:ext cx="389049" cy="584776"/>
          </a:xfrm>
          <a:prstGeom prst="rect">
            <a:avLst/>
          </a:prstGeom>
          <a:noFill/>
        </p:spPr>
        <p:txBody>
          <a:bodyPr wrap="none" rtlCol="0">
            <a:spAutoFit/>
          </a:bodyPr>
          <a:lstStyle/>
          <a:p>
            <a:r>
              <a:rPr lang="en-US" sz="3200" dirty="0"/>
              <a:t>+</a:t>
            </a:r>
          </a:p>
        </p:txBody>
      </p:sp>
      <p:sp>
        <p:nvSpPr>
          <p:cNvPr id="8" name="TextBox 7"/>
          <p:cNvSpPr txBox="1"/>
          <p:nvPr/>
        </p:nvSpPr>
        <p:spPr>
          <a:xfrm>
            <a:off x="3781793" y="3211839"/>
            <a:ext cx="389049" cy="584776"/>
          </a:xfrm>
          <a:prstGeom prst="rect">
            <a:avLst/>
          </a:prstGeom>
          <a:noFill/>
        </p:spPr>
        <p:txBody>
          <a:bodyPr wrap="none" rtlCol="0">
            <a:spAutoFit/>
          </a:bodyPr>
          <a:lstStyle/>
          <a:p>
            <a:r>
              <a:rPr lang="en-US" sz="3200" dirty="0"/>
              <a:t>+</a:t>
            </a:r>
          </a:p>
        </p:txBody>
      </p:sp>
      <p:sp>
        <p:nvSpPr>
          <p:cNvPr id="9" name="TextBox 8"/>
          <p:cNvSpPr txBox="1"/>
          <p:nvPr/>
        </p:nvSpPr>
        <p:spPr>
          <a:xfrm>
            <a:off x="4353960" y="4069849"/>
            <a:ext cx="389049" cy="584776"/>
          </a:xfrm>
          <a:prstGeom prst="rect">
            <a:avLst/>
          </a:prstGeom>
          <a:noFill/>
        </p:spPr>
        <p:txBody>
          <a:bodyPr wrap="none" rtlCol="0">
            <a:spAutoFit/>
          </a:bodyPr>
          <a:lstStyle/>
          <a:p>
            <a:r>
              <a:rPr lang="en-US" sz="3200" dirty="0"/>
              <a:t>+</a:t>
            </a:r>
          </a:p>
        </p:txBody>
      </p:sp>
      <p:sp>
        <p:nvSpPr>
          <p:cNvPr id="10" name="TextBox 9"/>
          <p:cNvSpPr txBox="1"/>
          <p:nvPr/>
        </p:nvSpPr>
        <p:spPr>
          <a:xfrm>
            <a:off x="1764616" y="3925930"/>
            <a:ext cx="389049" cy="584776"/>
          </a:xfrm>
          <a:prstGeom prst="rect">
            <a:avLst/>
          </a:prstGeom>
          <a:noFill/>
        </p:spPr>
        <p:txBody>
          <a:bodyPr wrap="none" rtlCol="0">
            <a:spAutoFit/>
          </a:bodyPr>
          <a:lstStyle/>
          <a:p>
            <a:r>
              <a:rPr lang="en-US" sz="3200" dirty="0"/>
              <a:t>+</a:t>
            </a:r>
          </a:p>
        </p:txBody>
      </p:sp>
      <p:sp>
        <p:nvSpPr>
          <p:cNvPr id="11" name="TextBox 10"/>
          <p:cNvSpPr txBox="1"/>
          <p:nvPr/>
        </p:nvSpPr>
        <p:spPr>
          <a:xfrm>
            <a:off x="3458395" y="4017796"/>
            <a:ext cx="389049" cy="584776"/>
          </a:xfrm>
          <a:prstGeom prst="rect">
            <a:avLst/>
          </a:prstGeom>
          <a:noFill/>
        </p:spPr>
        <p:txBody>
          <a:bodyPr wrap="none" rtlCol="0">
            <a:spAutoFit/>
          </a:bodyPr>
          <a:lstStyle/>
          <a:p>
            <a:r>
              <a:rPr lang="en-US" sz="3200" dirty="0">
                <a:solidFill>
                  <a:srgbClr val="000000"/>
                </a:solidFill>
              </a:rPr>
              <a:t>−</a:t>
            </a:r>
          </a:p>
        </p:txBody>
      </p:sp>
      <p:sp>
        <p:nvSpPr>
          <p:cNvPr id="12" name="TextBox 11"/>
          <p:cNvSpPr txBox="1"/>
          <p:nvPr/>
        </p:nvSpPr>
        <p:spPr>
          <a:xfrm>
            <a:off x="3107124" y="3246135"/>
            <a:ext cx="389049" cy="584776"/>
          </a:xfrm>
          <a:prstGeom prst="rect">
            <a:avLst/>
          </a:prstGeom>
          <a:noFill/>
        </p:spPr>
        <p:txBody>
          <a:bodyPr wrap="none" rtlCol="0">
            <a:spAutoFit/>
          </a:bodyPr>
          <a:lstStyle/>
          <a:p>
            <a:r>
              <a:rPr lang="en-US" sz="3200" dirty="0">
                <a:solidFill>
                  <a:srgbClr val="000000"/>
                </a:solidFill>
              </a:rPr>
              <a:t>−</a:t>
            </a:r>
          </a:p>
        </p:txBody>
      </p:sp>
      <p:sp>
        <p:nvSpPr>
          <p:cNvPr id="13" name="TextBox 12"/>
          <p:cNvSpPr txBox="1"/>
          <p:nvPr/>
        </p:nvSpPr>
        <p:spPr>
          <a:xfrm>
            <a:off x="7963174" y="4644923"/>
            <a:ext cx="389049" cy="584776"/>
          </a:xfrm>
          <a:prstGeom prst="rect">
            <a:avLst/>
          </a:prstGeom>
          <a:noFill/>
        </p:spPr>
        <p:txBody>
          <a:bodyPr wrap="none" rtlCol="0">
            <a:spAutoFit/>
          </a:bodyPr>
          <a:lstStyle/>
          <a:p>
            <a:r>
              <a:rPr lang="en-US" sz="3200" dirty="0"/>
              <a:t>−</a:t>
            </a:r>
          </a:p>
        </p:txBody>
      </p:sp>
      <p:sp>
        <p:nvSpPr>
          <p:cNvPr id="14" name="TextBox 13"/>
          <p:cNvSpPr txBox="1"/>
          <p:nvPr/>
        </p:nvSpPr>
        <p:spPr>
          <a:xfrm>
            <a:off x="7001349" y="2889238"/>
            <a:ext cx="389049" cy="584776"/>
          </a:xfrm>
          <a:prstGeom prst="rect">
            <a:avLst/>
          </a:prstGeom>
          <a:noFill/>
        </p:spPr>
        <p:txBody>
          <a:bodyPr wrap="none" rtlCol="0">
            <a:spAutoFit/>
          </a:bodyPr>
          <a:lstStyle/>
          <a:p>
            <a:r>
              <a:rPr lang="en-US" sz="3200" dirty="0"/>
              <a:t>−</a:t>
            </a:r>
          </a:p>
        </p:txBody>
      </p:sp>
      <p:sp>
        <p:nvSpPr>
          <p:cNvPr id="15" name="TextBox 14"/>
          <p:cNvSpPr txBox="1"/>
          <p:nvPr/>
        </p:nvSpPr>
        <p:spPr>
          <a:xfrm>
            <a:off x="7399291" y="3862280"/>
            <a:ext cx="389049" cy="584776"/>
          </a:xfrm>
          <a:prstGeom prst="rect">
            <a:avLst/>
          </a:prstGeom>
          <a:noFill/>
        </p:spPr>
        <p:txBody>
          <a:bodyPr wrap="none" rtlCol="0">
            <a:spAutoFit/>
          </a:bodyPr>
          <a:lstStyle/>
          <a:p>
            <a:r>
              <a:rPr lang="en-US" sz="3200" dirty="0"/>
              <a:t>−</a:t>
            </a:r>
          </a:p>
        </p:txBody>
      </p:sp>
      <p:sp>
        <p:nvSpPr>
          <p:cNvPr id="16" name="TextBox 15"/>
          <p:cNvSpPr txBox="1"/>
          <p:nvPr/>
        </p:nvSpPr>
        <p:spPr>
          <a:xfrm>
            <a:off x="7569186" y="2794910"/>
            <a:ext cx="389049" cy="584776"/>
          </a:xfrm>
          <a:prstGeom prst="rect">
            <a:avLst/>
          </a:prstGeom>
          <a:noFill/>
        </p:spPr>
        <p:txBody>
          <a:bodyPr wrap="none" rtlCol="0">
            <a:spAutoFit/>
          </a:bodyPr>
          <a:lstStyle/>
          <a:p>
            <a:r>
              <a:rPr lang="en-US" sz="3200" dirty="0"/>
              <a:t>−</a:t>
            </a:r>
          </a:p>
        </p:txBody>
      </p:sp>
      <p:sp>
        <p:nvSpPr>
          <p:cNvPr id="17" name="TextBox 16"/>
          <p:cNvSpPr txBox="1"/>
          <p:nvPr/>
        </p:nvSpPr>
        <p:spPr>
          <a:xfrm>
            <a:off x="6539668" y="4583974"/>
            <a:ext cx="389049" cy="584776"/>
          </a:xfrm>
          <a:prstGeom prst="rect">
            <a:avLst/>
          </a:prstGeom>
          <a:noFill/>
        </p:spPr>
        <p:txBody>
          <a:bodyPr wrap="none" rtlCol="0">
            <a:spAutoFit/>
          </a:bodyPr>
          <a:lstStyle/>
          <a:p>
            <a:r>
              <a:rPr lang="en-US" sz="3200" dirty="0"/>
              <a:t>−</a:t>
            </a:r>
          </a:p>
        </p:txBody>
      </p:sp>
      <p:sp>
        <p:nvSpPr>
          <p:cNvPr id="18" name="TextBox 17"/>
          <p:cNvSpPr txBox="1"/>
          <p:nvPr/>
        </p:nvSpPr>
        <p:spPr>
          <a:xfrm>
            <a:off x="7315758" y="4456983"/>
            <a:ext cx="389049" cy="584776"/>
          </a:xfrm>
          <a:prstGeom prst="rect">
            <a:avLst/>
          </a:prstGeom>
          <a:noFill/>
        </p:spPr>
        <p:txBody>
          <a:bodyPr wrap="none" rtlCol="0">
            <a:spAutoFit/>
          </a:bodyPr>
          <a:lstStyle/>
          <a:p>
            <a:r>
              <a:rPr lang="en-US" sz="3200" dirty="0">
                <a:solidFill>
                  <a:srgbClr val="000000"/>
                </a:solidFill>
              </a:rPr>
              <a:t>+</a:t>
            </a:r>
          </a:p>
        </p:txBody>
      </p:sp>
      <p:cxnSp>
        <p:nvCxnSpPr>
          <p:cNvPr id="19" name="Straight Connector 18"/>
          <p:cNvCxnSpPr/>
          <p:nvPr/>
        </p:nvCxnSpPr>
        <p:spPr>
          <a:xfrm flipV="1">
            <a:off x="2123669" y="2447629"/>
            <a:ext cx="14783" cy="272597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5673224" y="4211447"/>
            <a:ext cx="389049" cy="584776"/>
          </a:xfrm>
          <a:prstGeom prst="rect">
            <a:avLst/>
          </a:prstGeom>
          <a:noFill/>
        </p:spPr>
        <p:txBody>
          <a:bodyPr wrap="none" rtlCol="0">
            <a:spAutoFit/>
          </a:bodyPr>
          <a:lstStyle/>
          <a:p>
            <a:r>
              <a:rPr lang="en-US" sz="3200" dirty="0">
                <a:solidFill>
                  <a:srgbClr val="000000"/>
                </a:solidFill>
              </a:rPr>
              <a:t>+</a:t>
            </a:r>
          </a:p>
        </p:txBody>
      </p:sp>
      <p:sp>
        <p:nvSpPr>
          <p:cNvPr id="21" name="TextBox 20"/>
          <p:cNvSpPr txBox="1"/>
          <p:nvPr/>
        </p:nvSpPr>
        <p:spPr>
          <a:xfrm>
            <a:off x="6257425" y="2839848"/>
            <a:ext cx="389049" cy="584776"/>
          </a:xfrm>
          <a:prstGeom prst="rect">
            <a:avLst/>
          </a:prstGeom>
          <a:noFill/>
        </p:spPr>
        <p:txBody>
          <a:bodyPr wrap="none" rtlCol="0">
            <a:spAutoFit/>
          </a:bodyPr>
          <a:lstStyle/>
          <a:p>
            <a:r>
              <a:rPr lang="en-US" sz="3200" dirty="0">
                <a:solidFill>
                  <a:srgbClr val="000000"/>
                </a:solidFill>
              </a:rPr>
              <a:t>+</a:t>
            </a:r>
          </a:p>
        </p:txBody>
      </p:sp>
      <p:sp>
        <p:nvSpPr>
          <p:cNvPr id="22" name="TextBox 21"/>
          <p:cNvSpPr txBox="1"/>
          <p:nvPr/>
        </p:nvSpPr>
        <p:spPr>
          <a:xfrm>
            <a:off x="4408327" y="2737706"/>
            <a:ext cx="389049" cy="584776"/>
          </a:xfrm>
          <a:prstGeom prst="rect">
            <a:avLst/>
          </a:prstGeom>
          <a:noFill/>
        </p:spPr>
        <p:txBody>
          <a:bodyPr wrap="none" rtlCol="0">
            <a:spAutoFit/>
          </a:bodyPr>
          <a:lstStyle/>
          <a:p>
            <a:r>
              <a:rPr lang="en-US" sz="3200" dirty="0"/>
              <a:t>+</a:t>
            </a:r>
          </a:p>
        </p:txBody>
      </p:sp>
      <p:sp>
        <p:nvSpPr>
          <p:cNvPr id="23" name="TextBox 22"/>
          <p:cNvSpPr txBox="1"/>
          <p:nvPr/>
        </p:nvSpPr>
        <p:spPr>
          <a:xfrm>
            <a:off x="6137052" y="3713416"/>
            <a:ext cx="389049" cy="584776"/>
          </a:xfrm>
          <a:prstGeom prst="rect">
            <a:avLst/>
          </a:prstGeom>
          <a:noFill/>
        </p:spPr>
        <p:txBody>
          <a:bodyPr wrap="none" rtlCol="0">
            <a:spAutoFit/>
          </a:bodyPr>
          <a:lstStyle/>
          <a:p>
            <a:r>
              <a:rPr lang="en-US" sz="3200" dirty="0"/>
              <a:t>+</a:t>
            </a:r>
          </a:p>
        </p:txBody>
      </p:sp>
      <p:sp>
        <p:nvSpPr>
          <p:cNvPr id="24" name="TextBox 23"/>
          <p:cNvSpPr txBox="1"/>
          <p:nvPr/>
        </p:nvSpPr>
        <p:spPr>
          <a:xfrm>
            <a:off x="4711462" y="4491929"/>
            <a:ext cx="389049" cy="584776"/>
          </a:xfrm>
          <a:prstGeom prst="rect">
            <a:avLst/>
          </a:prstGeom>
          <a:noFill/>
        </p:spPr>
        <p:txBody>
          <a:bodyPr wrap="none" rtlCol="0">
            <a:spAutoFit/>
          </a:bodyPr>
          <a:lstStyle/>
          <a:p>
            <a:r>
              <a:rPr lang="en-US" sz="3200" dirty="0">
                <a:solidFill>
                  <a:srgbClr val="000000"/>
                </a:solidFill>
              </a:rPr>
              <a:t>−</a:t>
            </a:r>
          </a:p>
        </p:txBody>
      </p:sp>
      <p:sp>
        <p:nvSpPr>
          <p:cNvPr id="25" name="TextBox 24"/>
          <p:cNvSpPr txBox="1"/>
          <p:nvPr/>
        </p:nvSpPr>
        <p:spPr>
          <a:xfrm>
            <a:off x="5693595" y="3442063"/>
            <a:ext cx="389049" cy="584776"/>
          </a:xfrm>
          <a:prstGeom prst="rect">
            <a:avLst/>
          </a:prstGeom>
          <a:noFill/>
        </p:spPr>
        <p:txBody>
          <a:bodyPr wrap="none" rtlCol="0">
            <a:spAutoFit/>
          </a:bodyPr>
          <a:lstStyle/>
          <a:p>
            <a:r>
              <a:rPr lang="en-US" sz="3200" dirty="0">
                <a:solidFill>
                  <a:srgbClr val="000000"/>
                </a:solidFill>
              </a:rPr>
              <a:t>−</a:t>
            </a:r>
          </a:p>
        </p:txBody>
      </p:sp>
      <p:sp>
        <p:nvSpPr>
          <p:cNvPr id="26" name="TextBox 25"/>
          <p:cNvSpPr txBox="1"/>
          <p:nvPr/>
        </p:nvSpPr>
        <p:spPr>
          <a:xfrm>
            <a:off x="5405729" y="2798596"/>
            <a:ext cx="389049" cy="584776"/>
          </a:xfrm>
          <a:prstGeom prst="rect">
            <a:avLst/>
          </a:prstGeom>
          <a:noFill/>
        </p:spPr>
        <p:txBody>
          <a:bodyPr wrap="none" rtlCol="0">
            <a:spAutoFit/>
          </a:bodyPr>
          <a:lstStyle/>
          <a:p>
            <a:r>
              <a:rPr lang="en-US" sz="3200" dirty="0">
                <a:solidFill>
                  <a:srgbClr val="000000"/>
                </a:solidFill>
              </a:rPr>
              <a:t>−</a:t>
            </a:r>
          </a:p>
        </p:txBody>
      </p:sp>
      <p:sp>
        <p:nvSpPr>
          <p:cNvPr id="27" name="TextBox 26"/>
          <p:cNvSpPr txBox="1"/>
          <p:nvPr/>
        </p:nvSpPr>
        <p:spPr>
          <a:xfrm>
            <a:off x="5930068" y="4871840"/>
            <a:ext cx="389049" cy="584776"/>
          </a:xfrm>
          <a:prstGeom prst="rect">
            <a:avLst/>
          </a:prstGeom>
          <a:noFill/>
        </p:spPr>
        <p:txBody>
          <a:bodyPr wrap="none" rtlCol="0">
            <a:spAutoFit/>
          </a:bodyPr>
          <a:lstStyle/>
          <a:p>
            <a:r>
              <a:rPr lang="en-US" sz="3200" dirty="0"/>
              <a:t>−</a:t>
            </a:r>
          </a:p>
        </p:txBody>
      </p:sp>
    </p:spTree>
    <p:extLst>
      <p:ext uri="{BB962C8B-B14F-4D97-AF65-F5344CB8AC3E}">
        <p14:creationId xmlns:p14="http://schemas.microsoft.com/office/powerpoint/2010/main" val="56766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4.16667E-7 -1.48148E-6 L 0.51107 -1.48148E-6 " pathEditMode="relative" ptsTypes="AA">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 Curves</a:t>
            </a:r>
          </a:p>
        </p:txBody>
      </p:sp>
      <p:sp>
        <p:nvSpPr>
          <p:cNvPr id="3" name="Content Placeholder 2"/>
          <p:cNvSpPr>
            <a:spLocks noGrp="1"/>
          </p:cNvSpPr>
          <p:nvPr>
            <p:ph sz="quarter" idx="10"/>
          </p:nvPr>
        </p:nvSpPr>
        <p:spPr>
          <a:xfrm>
            <a:off x="227013" y="914092"/>
            <a:ext cx="11525250" cy="1388841"/>
          </a:xfrm>
        </p:spPr>
        <p:txBody>
          <a:bodyPr/>
          <a:lstStyle/>
          <a:p>
            <a:r>
              <a:rPr lang="en-US" dirty="0"/>
              <a:t>For a particular False Positive Rate (FPR), what is the True Positive Rate (TPR)?</a:t>
            </a:r>
          </a:p>
        </p:txBody>
      </p:sp>
      <p:cxnSp>
        <p:nvCxnSpPr>
          <p:cNvPr id="5" name="Straight Arrow Connector 4"/>
          <p:cNvCxnSpPr/>
          <p:nvPr/>
        </p:nvCxnSpPr>
        <p:spPr>
          <a:xfrm flipV="1">
            <a:off x="2218267" y="5943600"/>
            <a:ext cx="806026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V="1">
            <a:off x="2269069" y="2523070"/>
            <a:ext cx="0" cy="34205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10464800" y="5757333"/>
            <a:ext cx="730113" cy="523220"/>
          </a:xfrm>
          <a:prstGeom prst="rect">
            <a:avLst/>
          </a:prstGeom>
          <a:noFill/>
        </p:spPr>
        <p:txBody>
          <a:bodyPr wrap="none" rtlCol="0">
            <a:spAutoFit/>
          </a:bodyPr>
          <a:lstStyle/>
          <a:p>
            <a:r>
              <a:rPr lang="en-US" sz="2800" dirty="0"/>
              <a:t>FPR</a:t>
            </a:r>
          </a:p>
        </p:txBody>
      </p:sp>
      <p:sp>
        <p:nvSpPr>
          <p:cNvPr id="7" name="TextBox 6"/>
          <p:cNvSpPr txBox="1"/>
          <p:nvPr/>
        </p:nvSpPr>
        <p:spPr>
          <a:xfrm>
            <a:off x="1236134" y="3776134"/>
            <a:ext cx="740106" cy="523220"/>
          </a:xfrm>
          <a:prstGeom prst="rect">
            <a:avLst/>
          </a:prstGeom>
          <a:noFill/>
        </p:spPr>
        <p:txBody>
          <a:bodyPr wrap="none" rtlCol="0">
            <a:spAutoFit/>
          </a:bodyPr>
          <a:lstStyle/>
          <a:p>
            <a:r>
              <a:rPr lang="en-US" sz="2800" dirty="0"/>
              <a:t>TPR</a:t>
            </a:r>
          </a:p>
        </p:txBody>
      </p:sp>
      <p:sp>
        <p:nvSpPr>
          <p:cNvPr id="8" name="TextBox 7"/>
          <p:cNvSpPr txBox="1"/>
          <p:nvPr/>
        </p:nvSpPr>
        <p:spPr>
          <a:xfrm>
            <a:off x="1710267" y="2269067"/>
            <a:ext cx="366657" cy="523220"/>
          </a:xfrm>
          <a:prstGeom prst="rect">
            <a:avLst/>
          </a:prstGeom>
          <a:noFill/>
        </p:spPr>
        <p:txBody>
          <a:bodyPr wrap="none" rtlCol="0">
            <a:spAutoFit/>
          </a:bodyPr>
          <a:lstStyle/>
          <a:p>
            <a:r>
              <a:rPr lang="en-US" sz="2800" dirty="0"/>
              <a:t>1</a:t>
            </a:r>
          </a:p>
        </p:txBody>
      </p:sp>
      <p:sp>
        <p:nvSpPr>
          <p:cNvPr id="9" name="TextBox 8"/>
          <p:cNvSpPr txBox="1"/>
          <p:nvPr/>
        </p:nvSpPr>
        <p:spPr>
          <a:xfrm>
            <a:off x="9127067" y="6062134"/>
            <a:ext cx="366657" cy="523220"/>
          </a:xfrm>
          <a:prstGeom prst="rect">
            <a:avLst/>
          </a:prstGeom>
          <a:noFill/>
        </p:spPr>
        <p:txBody>
          <a:bodyPr wrap="none" rtlCol="0">
            <a:spAutoFit/>
          </a:bodyPr>
          <a:lstStyle/>
          <a:p>
            <a:r>
              <a:rPr lang="en-US" sz="2800" dirty="0"/>
              <a:t>1</a:t>
            </a:r>
          </a:p>
        </p:txBody>
      </p:sp>
      <p:sp>
        <p:nvSpPr>
          <p:cNvPr id="10" name="TextBox 9"/>
          <p:cNvSpPr txBox="1"/>
          <p:nvPr/>
        </p:nvSpPr>
        <p:spPr>
          <a:xfrm>
            <a:off x="2032000" y="6146801"/>
            <a:ext cx="366657" cy="523220"/>
          </a:xfrm>
          <a:prstGeom prst="rect">
            <a:avLst/>
          </a:prstGeom>
          <a:noFill/>
        </p:spPr>
        <p:txBody>
          <a:bodyPr wrap="none" rtlCol="0">
            <a:spAutoFit/>
          </a:bodyPr>
          <a:lstStyle/>
          <a:p>
            <a:r>
              <a:rPr lang="en-US" sz="2800" dirty="0"/>
              <a:t>0</a:t>
            </a:r>
          </a:p>
        </p:txBody>
      </p:sp>
      <p:sp>
        <p:nvSpPr>
          <p:cNvPr id="11" name="TextBox 10"/>
          <p:cNvSpPr txBox="1"/>
          <p:nvPr/>
        </p:nvSpPr>
        <p:spPr>
          <a:xfrm>
            <a:off x="1676400" y="5486401"/>
            <a:ext cx="366657" cy="523220"/>
          </a:xfrm>
          <a:prstGeom prst="rect">
            <a:avLst/>
          </a:prstGeom>
          <a:noFill/>
        </p:spPr>
        <p:txBody>
          <a:bodyPr wrap="none" rtlCol="0">
            <a:spAutoFit/>
          </a:bodyPr>
          <a:lstStyle/>
          <a:p>
            <a:r>
              <a:rPr lang="en-US" sz="2800" dirty="0"/>
              <a:t>0</a:t>
            </a:r>
          </a:p>
        </p:txBody>
      </p:sp>
    </p:spTree>
    <p:extLst>
      <p:ext uri="{BB962C8B-B14F-4D97-AF65-F5344CB8AC3E}">
        <p14:creationId xmlns:p14="http://schemas.microsoft.com/office/powerpoint/2010/main" val="6627752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 Curves</a:t>
            </a:r>
          </a:p>
        </p:txBody>
      </p:sp>
      <p:sp>
        <p:nvSpPr>
          <p:cNvPr id="3" name="Content Placeholder 2"/>
          <p:cNvSpPr>
            <a:spLocks noGrp="1"/>
          </p:cNvSpPr>
          <p:nvPr>
            <p:ph sz="quarter" idx="10"/>
          </p:nvPr>
        </p:nvSpPr>
        <p:spPr>
          <a:xfrm>
            <a:off x="227013" y="914092"/>
            <a:ext cx="11525250" cy="1388841"/>
          </a:xfrm>
        </p:spPr>
        <p:txBody>
          <a:bodyPr/>
          <a:lstStyle/>
          <a:p>
            <a:r>
              <a:rPr lang="en-US" dirty="0"/>
              <a:t>For a particular False Positive Rate (FPR), what is the True Positive Rate (TPR)?</a:t>
            </a:r>
          </a:p>
        </p:txBody>
      </p:sp>
      <p:cxnSp>
        <p:nvCxnSpPr>
          <p:cNvPr id="5" name="Straight Arrow Connector 4"/>
          <p:cNvCxnSpPr/>
          <p:nvPr/>
        </p:nvCxnSpPr>
        <p:spPr>
          <a:xfrm flipV="1">
            <a:off x="2218267" y="5943600"/>
            <a:ext cx="806026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V="1">
            <a:off x="2269069" y="2523070"/>
            <a:ext cx="0" cy="34205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10464800" y="5757333"/>
            <a:ext cx="730113" cy="523220"/>
          </a:xfrm>
          <a:prstGeom prst="rect">
            <a:avLst/>
          </a:prstGeom>
          <a:noFill/>
        </p:spPr>
        <p:txBody>
          <a:bodyPr wrap="none" rtlCol="0">
            <a:spAutoFit/>
          </a:bodyPr>
          <a:lstStyle/>
          <a:p>
            <a:r>
              <a:rPr lang="en-US" sz="2800" dirty="0"/>
              <a:t>FPR</a:t>
            </a:r>
          </a:p>
        </p:txBody>
      </p:sp>
      <p:sp>
        <p:nvSpPr>
          <p:cNvPr id="7" name="TextBox 6"/>
          <p:cNvSpPr txBox="1"/>
          <p:nvPr/>
        </p:nvSpPr>
        <p:spPr>
          <a:xfrm>
            <a:off x="1236134" y="3776134"/>
            <a:ext cx="740106" cy="523220"/>
          </a:xfrm>
          <a:prstGeom prst="rect">
            <a:avLst/>
          </a:prstGeom>
          <a:noFill/>
        </p:spPr>
        <p:txBody>
          <a:bodyPr wrap="none" rtlCol="0">
            <a:spAutoFit/>
          </a:bodyPr>
          <a:lstStyle/>
          <a:p>
            <a:r>
              <a:rPr lang="en-US" sz="2800" dirty="0"/>
              <a:t>TPR</a:t>
            </a:r>
          </a:p>
        </p:txBody>
      </p:sp>
      <p:sp>
        <p:nvSpPr>
          <p:cNvPr id="8" name="TextBox 7"/>
          <p:cNvSpPr txBox="1"/>
          <p:nvPr/>
        </p:nvSpPr>
        <p:spPr>
          <a:xfrm>
            <a:off x="1710267" y="2269067"/>
            <a:ext cx="366657" cy="523220"/>
          </a:xfrm>
          <a:prstGeom prst="rect">
            <a:avLst/>
          </a:prstGeom>
          <a:noFill/>
        </p:spPr>
        <p:txBody>
          <a:bodyPr wrap="none" rtlCol="0">
            <a:spAutoFit/>
          </a:bodyPr>
          <a:lstStyle/>
          <a:p>
            <a:r>
              <a:rPr lang="en-US" sz="2800" dirty="0"/>
              <a:t>1</a:t>
            </a:r>
          </a:p>
        </p:txBody>
      </p:sp>
      <p:sp>
        <p:nvSpPr>
          <p:cNvPr id="9" name="TextBox 8"/>
          <p:cNvSpPr txBox="1"/>
          <p:nvPr/>
        </p:nvSpPr>
        <p:spPr>
          <a:xfrm>
            <a:off x="9127067" y="6062134"/>
            <a:ext cx="366657" cy="523220"/>
          </a:xfrm>
          <a:prstGeom prst="rect">
            <a:avLst/>
          </a:prstGeom>
          <a:noFill/>
        </p:spPr>
        <p:txBody>
          <a:bodyPr wrap="none" rtlCol="0">
            <a:spAutoFit/>
          </a:bodyPr>
          <a:lstStyle/>
          <a:p>
            <a:r>
              <a:rPr lang="en-US" sz="2800" dirty="0"/>
              <a:t>1</a:t>
            </a:r>
          </a:p>
        </p:txBody>
      </p:sp>
      <p:sp>
        <p:nvSpPr>
          <p:cNvPr id="10" name="TextBox 9"/>
          <p:cNvSpPr txBox="1"/>
          <p:nvPr/>
        </p:nvSpPr>
        <p:spPr>
          <a:xfrm>
            <a:off x="2032000" y="6146801"/>
            <a:ext cx="366657" cy="523220"/>
          </a:xfrm>
          <a:prstGeom prst="rect">
            <a:avLst/>
          </a:prstGeom>
          <a:noFill/>
        </p:spPr>
        <p:txBody>
          <a:bodyPr wrap="none" rtlCol="0">
            <a:spAutoFit/>
          </a:bodyPr>
          <a:lstStyle/>
          <a:p>
            <a:r>
              <a:rPr lang="en-US" sz="2800" dirty="0"/>
              <a:t>0</a:t>
            </a:r>
          </a:p>
        </p:txBody>
      </p:sp>
      <p:sp>
        <p:nvSpPr>
          <p:cNvPr id="11" name="TextBox 10"/>
          <p:cNvSpPr txBox="1"/>
          <p:nvPr/>
        </p:nvSpPr>
        <p:spPr>
          <a:xfrm>
            <a:off x="1676400" y="5486401"/>
            <a:ext cx="366657" cy="523220"/>
          </a:xfrm>
          <a:prstGeom prst="rect">
            <a:avLst/>
          </a:prstGeom>
          <a:noFill/>
        </p:spPr>
        <p:txBody>
          <a:bodyPr wrap="none" rtlCol="0">
            <a:spAutoFit/>
          </a:bodyPr>
          <a:lstStyle/>
          <a:p>
            <a:r>
              <a:rPr lang="en-US" sz="2800" dirty="0"/>
              <a:t>0</a:t>
            </a:r>
          </a:p>
        </p:txBody>
      </p:sp>
      <p:sp>
        <p:nvSpPr>
          <p:cNvPr id="12" name="Oval 11"/>
          <p:cNvSpPr/>
          <p:nvPr/>
        </p:nvSpPr>
        <p:spPr>
          <a:xfrm>
            <a:off x="2929467" y="3623733"/>
            <a:ext cx="84666" cy="846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3962383" y="2946416"/>
            <a:ext cx="84666" cy="846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5723418" y="2760156"/>
            <a:ext cx="84666" cy="846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3318929" y="3318942"/>
            <a:ext cx="84666" cy="846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4351845" y="2861754"/>
            <a:ext cx="84666" cy="846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6862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 Curves</a:t>
            </a:r>
          </a:p>
        </p:txBody>
      </p:sp>
      <p:sp>
        <p:nvSpPr>
          <p:cNvPr id="3" name="Content Placeholder 2"/>
          <p:cNvSpPr>
            <a:spLocks noGrp="1"/>
          </p:cNvSpPr>
          <p:nvPr>
            <p:ph sz="quarter" idx="10"/>
          </p:nvPr>
        </p:nvSpPr>
        <p:spPr>
          <a:xfrm>
            <a:off x="227013" y="914092"/>
            <a:ext cx="11525250" cy="1388841"/>
          </a:xfrm>
        </p:spPr>
        <p:txBody>
          <a:bodyPr/>
          <a:lstStyle/>
          <a:p>
            <a:r>
              <a:rPr lang="en-US" dirty="0"/>
              <a:t>For a particular False Positive Rate (FPR), what is the True Positive Rate (TPR)?</a:t>
            </a:r>
          </a:p>
        </p:txBody>
      </p:sp>
      <p:cxnSp>
        <p:nvCxnSpPr>
          <p:cNvPr id="5" name="Straight Arrow Connector 4"/>
          <p:cNvCxnSpPr/>
          <p:nvPr/>
        </p:nvCxnSpPr>
        <p:spPr>
          <a:xfrm flipV="1">
            <a:off x="2218267" y="5943600"/>
            <a:ext cx="806026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V="1">
            <a:off x="2269069" y="2523070"/>
            <a:ext cx="0" cy="34205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10464800" y="5757333"/>
            <a:ext cx="730113" cy="523220"/>
          </a:xfrm>
          <a:prstGeom prst="rect">
            <a:avLst/>
          </a:prstGeom>
          <a:noFill/>
        </p:spPr>
        <p:txBody>
          <a:bodyPr wrap="none" rtlCol="0">
            <a:spAutoFit/>
          </a:bodyPr>
          <a:lstStyle/>
          <a:p>
            <a:r>
              <a:rPr lang="en-US" sz="2800" dirty="0"/>
              <a:t>FPR</a:t>
            </a:r>
          </a:p>
        </p:txBody>
      </p:sp>
      <p:sp>
        <p:nvSpPr>
          <p:cNvPr id="7" name="TextBox 6"/>
          <p:cNvSpPr txBox="1"/>
          <p:nvPr/>
        </p:nvSpPr>
        <p:spPr>
          <a:xfrm>
            <a:off x="1236134" y="3776134"/>
            <a:ext cx="740106" cy="523220"/>
          </a:xfrm>
          <a:prstGeom prst="rect">
            <a:avLst/>
          </a:prstGeom>
          <a:noFill/>
        </p:spPr>
        <p:txBody>
          <a:bodyPr wrap="none" rtlCol="0">
            <a:spAutoFit/>
          </a:bodyPr>
          <a:lstStyle/>
          <a:p>
            <a:r>
              <a:rPr lang="en-US" sz="2800" dirty="0"/>
              <a:t>TPR</a:t>
            </a:r>
          </a:p>
        </p:txBody>
      </p:sp>
      <p:sp>
        <p:nvSpPr>
          <p:cNvPr id="8" name="TextBox 7"/>
          <p:cNvSpPr txBox="1"/>
          <p:nvPr/>
        </p:nvSpPr>
        <p:spPr>
          <a:xfrm>
            <a:off x="1710267" y="2269067"/>
            <a:ext cx="366657" cy="523220"/>
          </a:xfrm>
          <a:prstGeom prst="rect">
            <a:avLst/>
          </a:prstGeom>
          <a:noFill/>
        </p:spPr>
        <p:txBody>
          <a:bodyPr wrap="none" rtlCol="0">
            <a:spAutoFit/>
          </a:bodyPr>
          <a:lstStyle/>
          <a:p>
            <a:r>
              <a:rPr lang="en-US" sz="2800" dirty="0"/>
              <a:t>1</a:t>
            </a:r>
          </a:p>
        </p:txBody>
      </p:sp>
      <p:sp>
        <p:nvSpPr>
          <p:cNvPr id="9" name="TextBox 8"/>
          <p:cNvSpPr txBox="1"/>
          <p:nvPr/>
        </p:nvSpPr>
        <p:spPr>
          <a:xfrm>
            <a:off x="9127067" y="6062134"/>
            <a:ext cx="366657" cy="523220"/>
          </a:xfrm>
          <a:prstGeom prst="rect">
            <a:avLst/>
          </a:prstGeom>
          <a:noFill/>
        </p:spPr>
        <p:txBody>
          <a:bodyPr wrap="none" rtlCol="0">
            <a:spAutoFit/>
          </a:bodyPr>
          <a:lstStyle/>
          <a:p>
            <a:r>
              <a:rPr lang="en-US" sz="2800" dirty="0"/>
              <a:t>1</a:t>
            </a:r>
          </a:p>
        </p:txBody>
      </p:sp>
      <p:sp>
        <p:nvSpPr>
          <p:cNvPr id="10" name="TextBox 9"/>
          <p:cNvSpPr txBox="1"/>
          <p:nvPr/>
        </p:nvSpPr>
        <p:spPr>
          <a:xfrm>
            <a:off x="2032000" y="6146801"/>
            <a:ext cx="366657" cy="523220"/>
          </a:xfrm>
          <a:prstGeom prst="rect">
            <a:avLst/>
          </a:prstGeom>
          <a:noFill/>
        </p:spPr>
        <p:txBody>
          <a:bodyPr wrap="none" rtlCol="0">
            <a:spAutoFit/>
          </a:bodyPr>
          <a:lstStyle/>
          <a:p>
            <a:r>
              <a:rPr lang="en-US" sz="2800" dirty="0"/>
              <a:t>0</a:t>
            </a:r>
          </a:p>
        </p:txBody>
      </p:sp>
      <p:sp>
        <p:nvSpPr>
          <p:cNvPr id="11" name="TextBox 10"/>
          <p:cNvSpPr txBox="1"/>
          <p:nvPr/>
        </p:nvSpPr>
        <p:spPr>
          <a:xfrm>
            <a:off x="1676400" y="5486401"/>
            <a:ext cx="366657" cy="523220"/>
          </a:xfrm>
          <a:prstGeom prst="rect">
            <a:avLst/>
          </a:prstGeom>
          <a:noFill/>
        </p:spPr>
        <p:txBody>
          <a:bodyPr wrap="none" rtlCol="0">
            <a:spAutoFit/>
          </a:bodyPr>
          <a:lstStyle/>
          <a:p>
            <a:r>
              <a:rPr lang="en-US" sz="2800" dirty="0"/>
              <a:t>0</a:t>
            </a:r>
          </a:p>
        </p:txBody>
      </p:sp>
      <p:sp>
        <p:nvSpPr>
          <p:cNvPr id="12" name="Oval 11"/>
          <p:cNvSpPr/>
          <p:nvPr/>
        </p:nvSpPr>
        <p:spPr>
          <a:xfrm>
            <a:off x="2929467" y="3623733"/>
            <a:ext cx="84666" cy="846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3962383" y="2946416"/>
            <a:ext cx="84666" cy="846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5723418" y="2760156"/>
            <a:ext cx="84666" cy="846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Freeform 15"/>
          <p:cNvSpPr/>
          <p:nvPr/>
        </p:nvSpPr>
        <p:spPr>
          <a:xfrm>
            <a:off x="2269067" y="2675467"/>
            <a:ext cx="7078133" cy="3234266"/>
          </a:xfrm>
          <a:custGeom>
            <a:avLst/>
            <a:gdLst>
              <a:gd name="connsiteX0" fmla="*/ 0 w 7078133"/>
              <a:gd name="connsiteY0" fmla="*/ 3234266 h 3234266"/>
              <a:gd name="connsiteX1" fmla="*/ 16933 w 7078133"/>
              <a:gd name="connsiteY1" fmla="*/ 3081866 h 3234266"/>
              <a:gd name="connsiteX2" fmla="*/ 50800 w 7078133"/>
              <a:gd name="connsiteY2" fmla="*/ 2963333 h 3234266"/>
              <a:gd name="connsiteX3" fmla="*/ 84666 w 7078133"/>
              <a:gd name="connsiteY3" fmla="*/ 2726266 h 3234266"/>
              <a:gd name="connsiteX4" fmla="*/ 152400 w 7078133"/>
              <a:gd name="connsiteY4" fmla="*/ 2590800 h 3234266"/>
              <a:gd name="connsiteX5" fmla="*/ 169333 w 7078133"/>
              <a:gd name="connsiteY5" fmla="*/ 2489200 h 3234266"/>
              <a:gd name="connsiteX6" fmla="*/ 203200 w 7078133"/>
              <a:gd name="connsiteY6" fmla="*/ 2438400 h 3234266"/>
              <a:gd name="connsiteX7" fmla="*/ 254000 w 7078133"/>
              <a:gd name="connsiteY7" fmla="*/ 2353733 h 3234266"/>
              <a:gd name="connsiteX8" fmla="*/ 270933 w 7078133"/>
              <a:gd name="connsiteY8" fmla="*/ 2269066 h 3234266"/>
              <a:gd name="connsiteX9" fmla="*/ 304800 w 7078133"/>
              <a:gd name="connsiteY9" fmla="*/ 2218266 h 3234266"/>
              <a:gd name="connsiteX10" fmla="*/ 321733 w 7078133"/>
              <a:gd name="connsiteY10" fmla="*/ 2167466 h 3234266"/>
              <a:gd name="connsiteX11" fmla="*/ 372533 w 7078133"/>
              <a:gd name="connsiteY11" fmla="*/ 1998133 h 3234266"/>
              <a:gd name="connsiteX12" fmla="*/ 406400 w 7078133"/>
              <a:gd name="connsiteY12" fmla="*/ 1896533 h 3234266"/>
              <a:gd name="connsiteX13" fmla="*/ 440266 w 7078133"/>
              <a:gd name="connsiteY13" fmla="*/ 1828800 h 3234266"/>
              <a:gd name="connsiteX14" fmla="*/ 457200 w 7078133"/>
              <a:gd name="connsiteY14" fmla="*/ 1778000 h 3234266"/>
              <a:gd name="connsiteX15" fmla="*/ 491066 w 7078133"/>
              <a:gd name="connsiteY15" fmla="*/ 1642533 h 3234266"/>
              <a:gd name="connsiteX16" fmla="*/ 524933 w 7078133"/>
              <a:gd name="connsiteY16" fmla="*/ 1591733 h 3234266"/>
              <a:gd name="connsiteX17" fmla="*/ 541866 w 7078133"/>
              <a:gd name="connsiteY17" fmla="*/ 1540933 h 3234266"/>
              <a:gd name="connsiteX18" fmla="*/ 592666 w 7078133"/>
              <a:gd name="connsiteY18" fmla="*/ 1371600 h 3234266"/>
              <a:gd name="connsiteX19" fmla="*/ 660400 w 7078133"/>
              <a:gd name="connsiteY19" fmla="*/ 1253066 h 3234266"/>
              <a:gd name="connsiteX20" fmla="*/ 745066 w 7078133"/>
              <a:gd name="connsiteY20" fmla="*/ 1066800 h 3234266"/>
              <a:gd name="connsiteX21" fmla="*/ 829733 w 7078133"/>
              <a:gd name="connsiteY21" fmla="*/ 948266 h 3234266"/>
              <a:gd name="connsiteX22" fmla="*/ 880533 w 7078133"/>
              <a:gd name="connsiteY22" fmla="*/ 846666 h 3234266"/>
              <a:gd name="connsiteX23" fmla="*/ 897466 w 7078133"/>
              <a:gd name="connsiteY23" fmla="*/ 795866 h 3234266"/>
              <a:gd name="connsiteX24" fmla="*/ 948266 w 7078133"/>
              <a:gd name="connsiteY24" fmla="*/ 745066 h 3234266"/>
              <a:gd name="connsiteX25" fmla="*/ 999066 w 7078133"/>
              <a:gd name="connsiteY25" fmla="*/ 677333 h 3234266"/>
              <a:gd name="connsiteX26" fmla="*/ 1219200 w 7078133"/>
              <a:gd name="connsiteY26" fmla="*/ 575733 h 3234266"/>
              <a:gd name="connsiteX27" fmla="*/ 1303866 w 7078133"/>
              <a:gd name="connsiteY27" fmla="*/ 524933 h 3234266"/>
              <a:gd name="connsiteX28" fmla="*/ 1405466 w 7078133"/>
              <a:gd name="connsiteY28" fmla="*/ 491066 h 3234266"/>
              <a:gd name="connsiteX29" fmla="*/ 1456266 w 7078133"/>
              <a:gd name="connsiteY29" fmla="*/ 457200 h 3234266"/>
              <a:gd name="connsiteX30" fmla="*/ 1727200 w 7078133"/>
              <a:gd name="connsiteY30" fmla="*/ 355600 h 3234266"/>
              <a:gd name="connsiteX31" fmla="*/ 1879600 w 7078133"/>
              <a:gd name="connsiteY31" fmla="*/ 304800 h 3234266"/>
              <a:gd name="connsiteX32" fmla="*/ 1930400 w 7078133"/>
              <a:gd name="connsiteY32" fmla="*/ 254000 h 3234266"/>
              <a:gd name="connsiteX33" fmla="*/ 2015066 w 7078133"/>
              <a:gd name="connsiteY33" fmla="*/ 237066 h 3234266"/>
              <a:gd name="connsiteX34" fmla="*/ 2133600 w 7078133"/>
              <a:gd name="connsiteY34" fmla="*/ 203200 h 3234266"/>
              <a:gd name="connsiteX35" fmla="*/ 2556933 w 7078133"/>
              <a:gd name="connsiteY35" fmla="*/ 186266 h 3234266"/>
              <a:gd name="connsiteX36" fmla="*/ 2641600 w 7078133"/>
              <a:gd name="connsiteY36" fmla="*/ 169333 h 3234266"/>
              <a:gd name="connsiteX37" fmla="*/ 2709333 w 7078133"/>
              <a:gd name="connsiteY37" fmla="*/ 152400 h 3234266"/>
              <a:gd name="connsiteX38" fmla="*/ 2895600 w 7078133"/>
              <a:gd name="connsiteY38" fmla="*/ 118533 h 3234266"/>
              <a:gd name="connsiteX39" fmla="*/ 3657600 w 7078133"/>
              <a:gd name="connsiteY39" fmla="*/ 84666 h 3234266"/>
              <a:gd name="connsiteX40" fmla="*/ 5469466 w 7078133"/>
              <a:gd name="connsiteY40" fmla="*/ 67733 h 3234266"/>
              <a:gd name="connsiteX41" fmla="*/ 5672666 w 7078133"/>
              <a:gd name="connsiteY41" fmla="*/ 50800 h 3234266"/>
              <a:gd name="connsiteX42" fmla="*/ 5740400 w 7078133"/>
              <a:gd name="connsiteY42" fmla="*/ 33866 h 3234266"/>
              <a:gd name="connsiteX43" fmla="*/ 6299200 w 7078133"/>
              <a:gd name="connsiteY43" fmla="*/ 0 h 3234266"/>
              <a:gd name="connsiteX44" fmla="*/ 7078133 w 7078133"/>
              <a:gd name="connsiteY44" fmla="*/ 0 h 3234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078133" h="3234266">
                <a:moveTo>
                  <a:pt x="0" y="3234266"/>
                </a:moveTo>
                <a:cubicBezTo>
                  <a:pt x="5644" y="3183466"/>
                  <a:pt x="9161" y="3132384"/>
                  <a:pt x="16933" y="3081866"/>
                </a:cubicBezTo>
                <a:cubicBezTo>
                  <a:pt x="23009" y="3042374"/>
                  <a:pt x="38154" y="3001270"/>
                  <a:pt x="50800" y="2963333"/>
                </a:cubicBezTo>
                <a:cubicBezTo>
                  <a:pt x="57711" y="2887307"/>
                  <a:pt x="51350" y="2799561"/>
                  <a:pt x="84666" y="2726266"/>
                </a:cubicBezTo>
                <a:cubicBezTo>
                  <a:pt x="105557" y="2680306"/>
                  <a:pt x="152400" y="2590800"/>
                  <a:pt x="152400" y="2590800"/>
                </a:cubicBezTo>
                <a:cubicBezTo>
                  <a:pt x="158044" y="2556933"/>
                  <a:pt x="158476" y="2521772"/>
                  <a:pt x="169333" y="2489200"/>
                </a:cubicBezTo>
                <a:cubicBezTo>
                  <a:pt x="175769" y="2469893"/>
                  <a:pt x="192414" y="2455658"/>
                  <a:pt x="203200" y="2438400"/>
                </a:cubicBezTo>
                <a:cubicBezTo>
                  <a:pt x="220644" y="2410490"/>
                  <a:pt x="237067" y="2381955"/>
                  <a:pt x="254000" y="2353733"/>
                </a:cubicBezTo>
                <a:cubicBezTo>
                  <a:pt x="259644" y="2325511"/>
                  <a:pt x="260827" y="2296015"/>
                  <a:pt x="270933" y="2269066"/>
                </a:cubicBezTo>
                <a:cubicBezTo>
                  <a:pt x="278079" y="2250010"/>
                  <a:pt x="295699" y="2236469"/>
                  <a:pt x="304800" y="2218266"/>
                </a:cubicBezTo>
                <a:cubicBezTo>
                  <a:pt x="312782" y="2202301"/>
                  <a:pt x="316830" y="2184629"/>
                  <a:pt x="321733" y="2167466"/>
                </a:cubicBezTo>
                <a:cubicBezTo>
                  <a:pt x="372914" y="1988331"/>
                  <a:pt x="292054" y="2239571"/>
                  <a:pt x="372533" y="1998133"/>
                </a:cubicBezTo>
                <a:lnTo>
                  <a:pt x="406400" y="1896533"/>
                </a:lnTo>
                <a:cubicBezTo>
                  <a:pt x="417689" y="1873955"/>
                  <a:pt x="430322" y="1852002"/>
                  <a:pt x="440266" y="1828800"/>
                </a:cubicBezTo>
                <a:cubicBezTo>
                  <a:pt x="447297" y="1812394"/>
                  <a:pt x="452871" y="1795316"/>
                  <a:pt x="457200" y="1778000"/>
                </a:cubicBezTo>
                <a:cubicBezTo>
                  <a:pt x="466861" y="1739358"/>
                  <a:pt x="471713" y="1681240"/>
                  <a:pt x="491066" y="1642533"/>
                </a:cubicBezTo>
                <a:cubicBezTo>
                  <a:pt x="500167" y="1624330"/>
                  <a:pt x="513644" y="1608666"/>
                  <a:pt x="524933" y="1591733"/>
                </a:cubicBezTo>
                <a:cubicBezTo>
                  <a:pt x="530577" y="1574800"/>
                  <a:pt x="536962" y="1558095"/>
                  <a:pt x="541866" y="1540933"/>
                </a:cubicBezTo>
                <a:cubicBezTo>
                  <a:pt x="558069" y="1484224"/>
                  <a:pt x="565844" y="1425244"/>
                  <a:pt x="592666" y="1371600"/>
                </a:cubicBezTo>
                <a:cubicBezTo>
                  <a:pt x="635634" y="1285663"/>
                  <a:pt x="612531" y="1324869"/>
                  <a:pt x="660400" y="1253066"/>
                </a:cubicBezTo>
                <a:cubicBezTo>
                  <a:pt x="682590" y="1186494"/>
                  <a:pt x="699635" y="1127375"/>
                  <a:pt x="745066" y="1066800"/>
                </a:cubicBezTo>
                <a:cubicBezTo>
                  <a:pt x="808077" y="982785"/>
                  <a:pt x="780211" y="1022548"/>
                  <a:pt x="829733" y="948266"/>
                </a:cubicBezTo>
                <a:cubicBezTo>
                  <a:pt x="872294" y="820579"/>
                  <a:pt x="814882" y="977969"/>
                  <a:pt x="880533" y="846666"/>
                </a:cubicBezTo>
                <a:cubicBezTo>
                  <a:pt x="888515" y="830701"/>
                  <a:pt x="887565" y="810718"/>
                  <a:pt x="897466" y="795866"/>
                </a:cubicBezTo>
                <a:cubicBezTo>
                  <a:pt x="910750" y="775941"/>
                  <a:pt x="932681" y="763248"/>
                  <a:pt x="948266" y="745066"/>
                </a:cubicBezTo>
                <a:cubicBezTo>
                  <a:pt x="966633" y="723638"/>
                  <a:pt x="976242" y="693932"/>
                  <a:pt x="999066" y="677333"/>
                </a:cubicBezTo>
                <a:cubicBezTo>
                  <a:pt x="1095195" y="607421"/>
                  <a:pt x="1127712" y="621477"/>
                  <a:pt x="1219200" y="575733"/>
                </a:cubicBezTo>
                <a:cubicBezTo>
                  <a:pt x="1248638" y="561014"/>
                  <a:pt x="1273904" y="538552"/>
                  <a:pt x="1303866" y="524933"/>
                </a:cubicBezTo>
                <a:cubicBezTo>
                  <a:pt x="1336365" y="510161"/>
                  <a:pt x="1375763" y="510868"/>
                  <a:pt x="1405466" y="491066"/>
                </a:cubicBezTo>
                <a:cubicBezTo>
                  <a:pt x="1422399" y="479777"/>
                  <a:pt x="1437788" y="465728"/>
                  <a:pt x="1456266" y="457200"/>
                </a:cubicBezTo>
                <a:cubicBezTo>
                  <a:pt x="1615450" y="383731"/>
                  <a:pt x="1593350" y="404273"/>
                  <a:pt x="1727200" y="355600"/>
                </a:cubicBezTo>
                <a:cubicBezTo>
                  <a:pt x="1867487" y="304587"/>
                  <a:pt x="1756335" y="335615"/>
                  <a:pt x="1879600" y="304800"/>
                </a:cubicBezTo>
                <a:cubicBezTo>
                  <a:pt x="1896533" y="287867"/>
                  <a:pt x="1908981" y="264710"/>
                  <a:pt x="1930400" y="254000"/>
                </a:cubicBezTo>
                <a:cubicBezTo>
                  <a:pt x="1956142" y="241129"/>
                  <a:pt x="1987144" y="244047"/>
                  <a:pt x="2015066" y="237066"/>
                </a:cubicBezTo>
                <a:cubicBezTo>
                  <a:pt x="2056261" y="226767"/>
                  <a:pt x="2089860" y="206217"/>
                  <a:pt x="2133600" y="203200"/>
                </a:cubicBezTo>
                <a:cubicBezTo>
                  <a:pt x="2274489" y="193483"/>
                  <a:pt x="2415822" y="191911"/>
                  <a:pt x="2556933" y="186266"/>
                </a:cubicBezTo>
                <a:cubicBezTo>
                  <a:pt x="2585155" y="180622"/>
                  <a:pt x="2613504" y="175576"/>
                  <a:pt x="2641600" y="169333"/>
                </a:cubicBezTo>
                <a:cubicBezTo>
                  <a:pt x="2664318" y="164285"/>
                  <a:pt x="2686615" y="157449"/>
                  <a:pt x="2709333" y="152400"/>
                </a:cubicBezTo>
                <a:cubicBezTo>
                  <a:pt x="2747985" y="143811"/>
                  <a:pt x="2860665" y="122210"/>
                  <a:pt x="2895600" y="118533"/>
                </a:cubicBezTo>
                <a:cubicBezTo>
                  <a:pt x="3124562" y="94432"/>
                  <a:pt x="3462921" y="87467"/>
                  <a:pt x="3657600" y="84666"/>
                </a:cubicBezTo>
                <a:lnTo>
                  <a:pt x="5469466" y="67733"/>
                </a:lnTo>
                <a:cubicBezTo>
                  <a:pt x="5537199" y="62089"/>
                  <a:pt x="5605223" y="59230"/>
                  <a:pt x="5672666" y="50800"/>
                </a:cubicBezTo>
                <a:cubicBezTo>
                  <a:pt x="5695759" y="47913"/>
                  <a:pt x="5717203" y="35747"/>
                  <a:pt x="5740400" y="33866"/>
                </a:cubicBezTo>
                <a:cubicBezTo>
                  <a:pt x="5926398" y="18785"/>
                  <a:pt x="6112592" y="0"/>
                  <a:pt x="6299200" y="0"/>
                </a:cubicBezTo>
                <a:lnTo>
                  <a:pt x="7078133" y="0"/>
                </a:lnTo>
              </a:path>
            </a:pathLst>
          </a:custGeom>
          <a:ln w="38100" cmpd="sng"/>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Oval 16"/>
          <p:cNvSpPr/>
          <p:nvPr/>
        </p:nvSpPr>
        <p:spPr>
          <a:xfrm>
            <a:off x="3318929" y="3318942"/>
            <a:ext cx="84666" cy="846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4351845" y="2861754"/>
            <a:ext cx="84666" cy="846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5723467" y="4114800"/>
            <a:ext cx="2236472" cy="677108"/>
          </a:xfrm>
          <a:prstGeom prst="rect">
            <a:avLst/>
          </a:prstGeom>
          <a:noFill/>
        </p:spPr>
        <p:txBody>
          <a:bodyPr wrap="none" rtlCol="0">
            <a:spAutoFit/>
          </a:bodyPr>
          <a:lstStyle/>
          <a:p>
            <a:r>
              <a:rPr lang="en-US" sz="3800" dirty="0"/>
              <a:t>ROC curve</a:t>
            </a:r>
          </a:p>
        </p:txBody>
      </p:sp>
    </p:spTree>
    <p:extLst>
      <p:ext uri="{BB962C8B-B14F-4D97-AF65-F5344CB8AC3E}">
        <p14:creationId xmlns:p14="http://schemas.microsoft.com/office/powerpoint/2010/main" val="343161383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 Curves</a:t>
            </a:r>
          </a:p>
        </p:txBody>
      </p:sp>
      <p:sp>
        <p:nvSpPr>
          <p:cNvPr id="3" name="Content Placeholder 2"/>
          <p:cNvSpPr>
            <a:spLocks noGrp="1"/>
          </p:cNvSpPr>
          <p:nvPr>
            <p:ph sz="quarter" idx="10"/>
          </p:nvPr>
        </p:nvSpPr>
        <p:spPr>
          <a:xfrm>
            <a:off x="227013" y="914092"/>
            <a:ext cx="11525250" cy="1388841"/>
          </a:xfrm>
        </p:spPr>
        <p:txBody>
          <a:bodyPr/>
          <a:lstStyle/>
          <a:p>
            <a:r>
              <a:rPr lang="en-US" dirty="0"/>
              <a:t>For a particular False Positive Rate (FPR), what is  the True Positive Rate (TPR)?</a:t>
            </a:r>
          </a:p>
        </p:txBody>
      </p:sp>
      <p:cxnSp>
        <p:nvCxnSpPr>
          <p:cNvPr id="5" name="Straight Arrow Connector 4"/>
          <p:cNvCxnSpPr/>
          <p:nvPr/>
        </p:nvCxnSpPr>
        <p:spPr>
          <a:xfrm flipV="1">
            <a:off x="2218267" y="5943600"/>
            <a:ext cx="806026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V="1">
            <a:off x="2269069" y="2523070"/>
            <a:ext cx="0" cy="34205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10464800" y="5757333"/>
            <a:ext cx="730113" cy="523220"/>
          </a:xfrm>
          <a:prstGeom prst="rect">
            <a:avLst/>
          </a:prstGeom>
          <a:noFill/>
        </p:spPr>
        <p:txBody>
          <a:bodyPr wrap="none" rtlCol="0">
            <a:spAutoFit/>
          </a:bodyPr>
          <a:lstStyle/>
          <a:p>
            <a:r>
              <a:rPr lang="en-US" sz="2800" dirty="0"/>
              <a:t>FPR</a:t>
            </a:r>
          </a:p>
        </p:txBody>
      </p:sp>
      <p:sp>
        <p:nvSpPr>
          <p:cNvPr id="7" name="TextBox 6"/>
          <p:cNvSpPr txBox="1"/>
          <p:nvPr/>
        </p:nvSpPr>
        <p:spPr>
          <a:xfrm>
            <a:off x="1236134" y="3776134"/>
            <a:ext cx="740106" cy="523220"/>
          </a:xfrm>
          <a:prstGeom prst="rect">
            <a:avLst/>
          </a:prstGeom>
          <a:noFill/>
        </p:spPr>
        <p:txBody>
          <a:bodyPr wrap="none" rtlCol="0">
            <a:spAutoFit/>
          </a:bodyPr>
          <a:lstStyle/>
          <a:p>
            <a:r>
              <a:rPr lang="en-US" sz="2800" dirty="0"/>
              <a:t>TPR</a:t>
            </a:r>
          </a:p>
        </p:txBody>
      </p:sp>
      <p:sp>
        <p:nvSpPr>
          <p:cNvPr id="8" name="TextBox 7"/>
          <p:cNvSpPr txBox="1"/>
          <p:nvPr/>
        </p:nvSpPr>
        <p:spPr>
          <a:xfrm>
            <a:off x="1710267" y="2269067"/>
            <a:ext cx="366657" cy="523220"/>
          </a:xfrm>
          <a:prstGeom prst="rect">
            <a:avLst/>
          </a:prstGeom>
          <a:noFill/>
        </p:spPr>
        <p:txBody>
          <a:bodyPr wrap="none" rtlCol="0">
            <a:spAutoFit/>
          </a:bodyPr>
          <a:lstStyle/>
          <a:p>
            <a:r>
              <a:rPr lang="en-US" sz="2800" dirty="0"/>
              <a:t>1</a:t>
            </a:r>
          </a:p>
        </p:txBody>
      </p:sp>
      <p:sp>
        <p:nvSpPr>
          <p:cNvPr id="9" name="TextBox 8"/>
          <p:cNvSpPr txBox="1"/>
          <p:nvPr/>
        </p:nvSpPr>
        <p:spPr>
          <a:xfrm>
            <a:off x="9127067" y="6062134"/>
            <a:ext cx="366657" cy="523220"/>
          </a:xfrm>
          <a:prstGeom prst="rect">
            <a:avLst/>
          </a:prstGeom>
          <a:noFill/>
        </p:spPr>
        <p:txBody>
          <a:bodyPr wrap="none" rtlCol="0">
            <a:spAutoFit/>
          </a:bodyPr>
          <a:lstStyle/>
          <a:p>
            <a:r>
              <a:rPr lang="en-US" sz="2800" dirty="0"/>
              <a:t>1</a:t>
            </a:r>
          </a:p>
        </p:txBody>
      </p:sp>
      <p:sp>
        <p:nvSpPr>
          <p:cNvPr id="10" name="TextBox 9"/>
          <p:cNvSpPr txBox="1"/>
          <p:nvPr/>
        </p:nvSpPr>
        <p:spPr>
          <a:xfrm>
            <a:off x="2032000" y="6146801"/>
            <a:ext cx="366657" cy="523220"/>
          </a:xfrm>
          <a:prstGeom prst="rect">
            <a:avLst/>
          </a:prstGeom>
          <a:noFill/>
        </p:spPr>
        <p:txBody>
          <a:bodyPr wrap="none" rtlCol="0">
            <a:spAutoFit/>
          </a:bodyPr>
          <a:lstStyle/>
          <a:p>
            <a:r>
              <a:rPr lang="en-US" sz="2800" dirty="0"/>
              <a:t>0</a:t>
            </a:r>
          </a:p>
        </p:txBody>
      </p:sp>
      <p:sp>
        <p:nvSpPr>
          <p:cNvPr id="11" name="TextBox 10"/>
          <p:cNvSpPr txBox="1"/>
          <p:nvPr/>
        </p:nvSpPr>
        <p:spPr>
          <a:xfrm>
            <a:off x="1676400" y="5486401"/>
            <a:ext cx="366657" cy="523220"/>
          </a:xfrm>
          <a:prstGeom prst="rect">
            <a:avLst/>
          </a:prstGeom>
          <a:noFill/>
        </p:spPr>
        <p:txBody>
          <a:bodyPr wrap="none" rtlCol="0">
            <a:spAutoFit/>
          </a:bodyPr>
          <a:lstStyle/>
          <a:p>
            <a:r>
              <a:rPr lang="en-US" sz="2800" dirty="0"/>
              <a:t>0</a:t>
            </a:r>
          </a:p>
        </p:txBody>
      </p:sp>
      <p:sp>
        <p:nvSpPr>
          <p:cNvPr id="12" name="Oval 11"/>
          <p:cNvSpPr/>
          <p:nvPr/>
        </p:nvSpPr>
        <p:spPr>
          <a:xfrm>
            <a:off x="2929467" y="3623733"/>
            <a:ext cx="84666" cy="846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3962383" y="2946416"/>
            <a:ext cx="84666" cy="846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5723418" y="2760156"/>
            <a:ext cx="84666" cy="846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Freeform 15"/>
          <p:cNvSpPr/>
          <p:nvPr/>
        </p:nvSpPr>
        <p:spPr>
          <a:xfrm>
            <a:off x="2269067" y="2675467"/>
            <a:ext cx="7078133" cy="3234266"/>
          </a:xfrm>
          <a:custGeom>
            <a:avLst/>
            <a:gdLst>
              <a:gd name="connsiteX0" fmla="*/ 0 w 7078133"/>
              <a:gd name="connsiteY0" fmla="*/ 3234266 h 3234266"/>
              <a:gd name="connsiteX1" fmla="*/ 16933 w 7078133"/>
              <a:gd name="connsiteY1" fmla="*/ 3081866 h 3234266"/>
              <a:gd name="connsiteX2" fmla="*/ 50800 w 7078133"/>
              <a:gd name="connsiteY2" fmla="*/ 2963333 h 3234266"/>
              <a:gd name="connsiteX3" fmla="*/ 84666 w 7078133"/>
              <a:gd name="connsiteY3" fmla="*/ 2726266 h 3234266"/>
              <a:gd name="connsiteX4" fmla="*/ 152400 w 7078133"/>
              <a:gd name="connsiteY4" fmla="*/ 2590800 h 3234266"/>
              <a:gd name="connsiteX5" fmla="*/ 169333 w 7078133"/>
              <a:gd name="connsiteY5" fmla="*/ 2489200 h 3234266"/>
              <a:gd name="connsiteX6" fmla="*/ 203200 w 7078133"/>
              <a:gd name="connsiteY6" fmla="*/ 2438400 h 3234266"/>
              <a:gd name="connsiteX7" fmla="*/ 254000 w 7078133"/>
              <a:gd name="connsiteY7" fmla="*/ 2353733 h 3234266"/>
              <a:gd name="connsiteX8" fmla="*/ 270933 w 7078133"/>
              <a:gd name="connsiteY8" fmla="*/ 2269066 h 3234266"/>
              <a:gd name="connsiteX9" fmla="*/ 304800 w 7078133"/>
              <a:gd name="connsiteY9" fmla="*/ 2218266 h 3234266"/>
              <a:gd name="connsiteX10" fmla="*/ 321733 w 7078133"/>
              <a:gd name="connsiteY10" fmla="*/ 2167466 h 3234266"/>
              <a:gd name="connsiteX11" fmla="*/ 372533 w 7078133"/>
              <a:gd name="connsiteY11" fmla="*/ 1998133 h 3234266"/>
              <a:gd name="connsiteX12" fmla="*/ 406400 w 7078133"/>
              <a:gd name="connsiteY12" fmla="*/ 1896533 h 3234266"/>
              <a:gd name="connsiteX13" fmla="*/ 440266 w 7078133"/>
              <a:gd name="connsiteY13" fmla="*/ 1828800 h 3234266"/>
              <a:gd name="connsiteX14" fmla="*/ 457200 w 7078133"/>
              <a:gd name="connsiteY14" fmla="*/ 1778000 h 3234266"/>
              <a:gd name="connsiteX15" fmla="*/ 491066 w 7078133"/>
              <a:gd name="connsiteY15" fmla="*/ 1642533 h 3234266"/>
              <a:gd name="connsiteX16" fmla="*/ 524933 w 7078133"/>
              <a:gd name="connsiteY16" fmla="*/ 1591733 h 3234266"/>
              <a:gd name="connsiteX17" fmla="*/ 541866 w 7078133"/>
              <a:gd name="connsiteY17" fmla="*/ 1540933 h 3234266"/>
              <a:gd name="connsiteX18" fmla="*/ 592666 w 7078133"/>
              <a:gd name="connsiteY18" fmla="*/ 1371600 h 3234266"/>
              <a:gd name="connsiteX19" fmla="*/ 660400 w 7078133"/>
              <a:gd name="connsiteY19" fmla="*/ 1253066 h 3234266"/>
              <a:gd name="connsiteX20" fmla="*/ 745066 w 7078133"/>
              <a:gd name="connsiteY20" fmla="*/ 1066800 h 3234266"/>
              <a:gd name="connsiteX21" fmla="*/ 829733 w 7078133"/>
              <a:gd name="connsiteY21" fmla="*/ 948266 h 3234266"/>
              <a:gd name="connsiteX22" fmla="*/ 880533 w 7078133"/>
              <a:gd name="connsiteY22" fmla="*/ 846666 h 3234266"/>
              <a:gd name="connsiteX23" fmla="*/ 897466 w 7078133"/>
              <a:gd name="connsiteY23" fmla="*/ 795866 h 3234266"/>
              <a:gd name="connsiteX24" fmla="*/ 948266 w 7078133"/>
              <a:gd name="connsiteY24" fmla="*/ 745066 h 3234266"/>
              <a:gd name="connsiteX25" fmla="*/ 999066 w 7078133"/>
              <a:gd name="connsiteY25" fmla="*/ 677333 h 3234266"/>
              <a:gd name="connsiteX26" fmla="*/ 1219200 w 7078133"/>
              <a:gd name="connsiteY26" fmla="*/ 575733 h 3234266"/>
              <a:gd name="connsiteX27" fmla="*/ 1303866 w 7078133"/>
              <a:gd name="connsiteY27" fmla="*/ 524933 h 3234266"/>
              <a:gd name="connsiteX28" fmla="*/ 1405466 w 7078133"/>
              <a:gd name="connsiteY28" fmla="*/ 491066 h 3234266"/>
              <a:gd name="connsiteX29" fmla="*/ 1456266 w 7078133"/>
              <a:gd name="connsiteY29" fmla="*/ 457200 h 3234266"/>
              <a:gd name="connsiteX30" fmla="*/ 1727200 w 7078133"/>
              <a:gd name="connsiteY30" fmla="*/ 355600 h 3234266"/>
              <a:gd name="connsiteX31" fmla="*/ 1879600 w 7078133"/>
              <a:gd name="connsiteY31" fmla="*/ 304800 h 3234266"/>
              <a:gd name="connsiteX32" fmla="*/ 1930400 w 7078133"/>
              <a:gd name="connsiteY32" fmla="*/ 254000 h 3234266"/>
              <a:gd name="connsiteX33" fmla="*/ 2015066 w 7078133"/>
              <a:gd name="connsiteY33" fmla="*/ 237066 h 3234266"/>
              <a:gd name="connsiteX34" fmla="*/ 2133600 w 7078133"/>
              <a:gd name="connsiteY34" fmla="*/ 203200 h 3234266"/>
              <a:gd name="connsiteX35" fmla="*/ 2556933 w 7078133"/>
              <a:gd name="connsiteY35" fmla="*/ 186266 h 3234266"/>
              <a:gd name="connsiteX36" fmla="*/ 2641600 w 7078133"/>
              <a:gd name="connsiteY36" fmla="*/ 169333 h 3234266"/>
              <a:gd name="connsiteX37" fmla="*/ 2709333 w 7078133"/>
              <a:gd name="connsiteY37" fmla="*/ 152400 h 3234266"/>
              <a:gd name="connsiteX38" fmla="*/ 2895600 w 7078133"/>
              <a:gd name="connsiteY38" fmla="*/ 118533 h 3234266"/>
              <a:gd name="connsiteX39" fmla="*/ 3657600 w 7078133"/>
              <a:gd name="connsiteY39" fmla="*/ 84666 h 3234266"/>
              <a:gd name="connsiteX40" fmla="*/ 5469466 w 7078133"/>
              <a:gd name="connsiteY40" fmla="*/ 67733 h 3234266"/>
              <a:gd name="connsiteX41" fmla="*/ 5672666 w 7078133"/>
              <a:gd name="connsiteY41" fmla="*/ 50800 h 3234266"/>
              <a:gd name="connsiteX42" fmla="*/ 5740400 w 7078133"/>
              <a:gd name="connsiteY42" fmla="*/ 33866 h 3234266"/>
              <a:gd name="connsiteX43" fmla="*/ 6299200 w 7078133"/>
              <a:gd name="connsiteY43" fmla="*/ 0 h 3234266"/>
              <a:gd name="connsiteX44" fmla="*/ 7078133 w 7078133"/>
              <a:gd name="connsiteY44" fmla="*/ 0 h 3234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078133" h="3234266">
                <a:moveTo>
                  <a:pt x="0" y="3234266"/>
                </a:moveTo>
                <a:cubicBezTo>
                  <a:pt x="5644" y="3183466"/>
                  <a:pt x="9161" y="3132384"/>
                  <a:pt x="16933" y="3081866"/>
                </a:cubicBezTo>
                <a:cubicBezTo>
                  <a:pt x="23009" y="3042374"/>
                  <a:pt x="38154" y="3001270"/>
                  <a:pt x="50800" y="2963333"/>
                </a:cubicBezTo>
                <a:cubicBezTo>
                  <a:pt x="57711" y="2887307"/>
                  <a:pt x="51350" y="2799561"/>
                  <a:pt x="84666" y="2726266"/>
                </a:cubicBezTo>
                <a:cubicBezTo>
                  <a:pt x="105557" y="2680306"/>
                  <a:pt x="152400" y="2590800"/>
                  <a:pt x="152400" y="2590800"/>
                </a:cubicBezTo>
                <a:cubicBezTo>
                  <a:pt x="158044" y="2556933"/>
                  <a:pt x="158476" y="2521772"/>
                  <a:pt x="169333" y="2489200"/>
                </a:cubicBezTo>
                <a:cubicBezTo>
                  <a:pt x="175769" y="2469893"/>
                  <a:pt x="192414" y="2455658"/>
                  <a:pt x="203200" y="2438400"/>
                </a:cubicBezTo>
                <a:cubicBezTo>
                  <a:pt x="220644" y="2410490"/>
                  <a:pt x="237067" y="2381955"/>
                  <a:pt x="254000" y="2353733"/>
                </a:cubicBezTo>
                <a:cubicBezTo>
                  <a:pt x="259644" y="2325511"/>
                  <a:pt x="260827" y="2296015"/>
                  <a:pt x="270933" y="2269066"/>
                </a:cubicBezTo>
                <a:cubicBezTo>
                  <a:pt x="278079" y="2250010"/>
                  <a:pt x="295699" y="2236469"/>
                  <a:pt x="304800" y="2218266"/>
                </a:cubicBezTo>
                <a:cubicBezTo>
                  <a:pt x="312782" y="2202301"/>
                  <a:pt x="316830" y="2184629"/>
                  <a:pt x="321733" y="2167466"/>
                </a:cubicBezTo>
                <a:cubicBezTo>
                  <a:pt x="372914" y="1988331"/>
                  <a:pt x="292054" y="2239571"/>
                  <a:pt x="372533" y="1998133"/>
                </a:cubicBezTo>
                <a:lnTo>
                  <a:pt x="406400" y="1896533"/>
                </a:lnTo>
                <a:cubicBezTo>
                  <a:pt x="417689" y="1873955"/>
                  <a:pt x="430322" y="1852002"/>
                  <a:pt x="440266" y="1828800"/>
                </a:cubicBezTo>
                <a:cubicBezTo>
                  <a:pt x="447297" y="1812394"/>
                  <a:pt x="452871" y="1795316"/>
                  <a:pt x="457200" y="1778000"/>
                </a:cubicBezTo>
                <a:cubicBezTo>
                  <a:pt x="466861" y="1739358"/>
                  <a:pt x="471713" y="1681240"/>
                  <a:pt x="491066" y="1642533"/>
                </a:cubicBezTo>
                <a:cubicBezTo>
                  <a:pt x="500167" y="1624330"/>
                  <a:pt x="513644" y="1608666"/>
                  <a:pt x="524933" y="1591733"/>
                </a:cubicBezTo>
                <a:cubicBezTo>
                  <a:pt x="530577" y="1574800"/>
                  <a:pt x="536962" y="1558095"/>
                  <a:pt x="541866" y="1540933"/>
                </a:cubicBezTo>
                <a:cubicBezTo>
                  <a:pt x="558069" y="1484224"/>
                  <a:pt x="565844" y="1425244"/>
                  <a:pt x="592666" y="1371600"/>
                </a:cubicBezTo>
                <a:cubicBezTo>
                  <a:pt x="635634" y="1285663"/>
                  <a:pt x="612531" y="1324869"/>
                  <a:pt x="660400" y="1253066"/>
                </a:cubicBezTo>
                <a:cubicBezTo>
                  <a:pt x="682590" y="1186494"/>
                  <a:pt x="699635" y="1127375"/>
                  <a:pt x="745066" y="1066800"/>
                </a:cubicBezTo>
                <a:cubicBezTo>
                  <a:pt x="808077" y="982785"/>
                  <a:pt x="780211" y="1022548"/>
                  <a:pt x="829733" y="948266"/>
                </a:cubicBezTo>
                <a:cubicBezTo>
                  <a:pt x="872294" y="820579"/>
                  <a:pt x="814882" y="977969"/>
                  <a:pt x="880533" y="846666"/>
                </a:cubicBezTo>
                <a:cubicBezTo>
                  <a:pt x="888515" y="830701"/>
                  <a:pt x="887565" y="810718"/>
                  <a:pt x="897466" y="795866"/>
                </a:cubicBezTo>
                <a:cubicBezTo>
                  <a:pt x="910750" y="775941"/>
                  <a:pt x="932681" y="763248"/>
                  <a:pt x="948266" y="745066"/>
                </a:cubicBezTo>
                <a:cubicBezTo>
                  <a:pt x="966633" y="723638"/>
                  <a:pt x="976242" y="693932"/>
                  <a:pt x="999066" y="677333"/>
                </a:cubicBezTo>
                <a:cubicBezTo>
                  <a:pt x="1095195" y="607421"/>
                  <a:pt x="1127712" y="621477"/>
                  <a:pt x="1219200" y="575733"/>
                </a:cubicBezTo>
                <a:cubicBezTo>
                  <a:pt x="1248638" y="561014"/>
                  <a:pt x="1273904" y="538552"/>
                  <a:pt x="1303866" y="524933"/>
                </a:cubicBezTo>
                <a:cubicBezTo>
                  <a:pt x="1336365" y="510161"/>
                  <a:pt x="1375763" y="510868"/>
                  <a:pt x="1405466" y="491066"/>
                </a:cubicBezTo>
                <a:cubicBezTo>
                  <a:pt x="1422399" y="479777"/>
                  <a:pt x="1437788" y="465728"/>
                  <a:pt x="1456266" y="457200"/>
                </a:cubicBezTo>
                <a:cubicBezTo>
                  <a:pt x="1615450" y="383731"/>
                  <a:pt x="1593350" y="404273"/>
                  <a:pt x="1727200" y="355600"/>
                </a:cubicBezTo>
                <a:cubicBezTo>
                  <a:pt x="1867487" y="304587"/>
                  <a:pt x="1756335" y="335615"/>
                  <a:pt x="1879600" y="304800"/>
                </a:cubicBezTo>
                <a:cubicBezTo>
                  <a:pt x="1896533" y="287867"/>
                  <a:pt x="1908981" y="264710"/>
                  <a:pt x="1930400" y="254000"/>
                </a:cubicBezTo>
                <a:cubicBezTo>
                  <a:pt x="1956142" y="241129"/>
                  <a:pt x="1987144" y="244047"/>
                  <a:pt x="2015066" y="237066"/>
                </a:cubicBezTo>
                <a:cubicBezTo>
                  <a:pt x="2056261" y="226767"/>
                  <a:pt x="2089860" y="206217"/>
                  <a:pt x="2133600" y="203200"/>
                </a:cubicBezTo>
                <a:cubicBezTo>
                  <a:pt x="2274489" y="193483"/>
                  <a:pt x="2415822" y="191911"/>
                  <a:pt x="2556933" y="186266"/>
                </a:cubicBezTo>
                <a:cubicBezTo>
                  <a:pt x="2585155" y="180622"/>
                  <a:pt x="2613504" y="175576"/>
                  <a:pt x="2641600" y="169333"/>
                </a:cubicBezTo>
                <a:cubicBezTo>
                  <a:pt x="2664318" y="164285"/>
                  <a:pt x="2686615" y="157449"/>
                  <a:pt x="2709333" y="152400"/>
                </a:cubicBezTo>
                <a:cubicBezTo>
                  <a:pt x="2747985" y="143811"/>
                  <a:pt x="2860665" y="122210"/>
                  <a:pt x="2895600" y="118533"/>
                </a:cubicBezTo>
                <a:cubicBezTo>
                  <a:pt x="3124562" y="94432"/>
                  <a:pt x="3462921" y="87467"/>
                  <a:pt x="3657600" y="84666"/>
                </a:cubicBezTo>
                <a:lnTo>
                  <a:pt x="5469466" y="67733"/>
                </a:lnTo>
                <a:cubicBezTo>
                  <a:pt x="5537199" y="62089"/>
                  <a:pt x="5605223" y="59230"/>
                  <a:pt x="5672666" y="50800"/>
                </a:cubicBezTo>
                <a:cubicBezTo>
                  <a:pt x="5695759" y="47913"/>
                  <a:pt x="5717203" y="35747"/>
                  <a:pt x="5740400" y="33866"/>
                </a:cubicBezTo>
                <a:cubicBezTo>
                  <a:pt x="5926398" y="18785"/>
                  <a:pt x="6112592" y="0"/>
                  <a:pt x="6299200" y="0"/>
                </a:cubicBezTo>
                <a:lnTo>
                  <a:pt x="7078133" y="0"/>
                </a:lnTo>
              </a:path>
            </a:pathLst>
          </a:custGeom>
          <a:ln w="38100" cmpd="sng"/>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Freeform 14"/>
          <p:cNvSpPr/>
          <p:nvPr/>
        </p:nvSpPr>
        <p:spPr>
          <a:xfrm>
            <a:off x="2252133" y="2675467"/>
            <a:ext cx="7112000" cy="3285066"/>
          </a:xfrm>
          <a:custGeom>
            <a:avLst/>
            <a:gdLst>
              <a:gd name="connsiteX0" fmla="*/ 0 w 7112000"/>
              <a:gd name="connsiteY0" fmla="*/ 3217333 h 3285066"/>
              <a:gd name="connsiteX1" fmla="*/ 169334 w 7112000"/>
              <a:gd name="connsiteY1" fmla="*/ 2590800 h 3285066"/>
              <a:gd name="connsiteX2" fmla="*/ 491067 w 7112000"/>
              <a:gd name="connsiteY2" fmla="*/ 1778000 h 3285066"/>
              <a:gd name="connsiteX3" fmla="*/ 914400 w 7112000"/>
              <a:gd name="connsiteY3" fmla="*/ 778933 h 3285066"/>
              <a:gd name="connsiteX4" fmla="*/ 1388534 w 7112000"/>
              <a:gd name="connsiteY4" fmla="*/ 491066 h 3285066"/>
              <a:gd name="connsiteX5" fmla="*/ 2065867 w 7112000"/>
              <a:gd name="connsiteY5" fmla="*/ 220133 h 3285066"/>
              <a:gd name="connsiteX6" fmla="*/ 3302000 w 7112000"/>
              <a:gd name="connsiteY6" fmla="*/ 101600 h 3285066"/>
              <a:gd name="connsiteX7" fmla="*/ 4572000 w 7112000"/>
              <a:gd name="connsiteY7" fmla="*/ 67733 h 3285066"/>
              <a:gd name="connsiteX8" fmla="*/ 5638800 w 7112000"/>
              <a:gd name="connsiteY8" fmla="*/ 67733 h 3285066"/>
              <a:gd name="connsiteX9" fmla="*/ 6146800 w 7112000"/>
              <a:gd name="connsiteY9" fmla="*/ 0 h 3285066"/>
              <a:gd name="connsiteX10" fmla="*/ 7078134 w 7112000"/>
              <a:gd name="connsiteY10" fmla="*/ 0 h 3285066"/>
              <a:gd name="connsiteX11" fmla="*/ 7112000 w 7112000"/>
              <a:gd name="connsiteY11" fmla="*/ 3285066 h 3285066"/>
              <a:gd name="connsiteX12" fmla="*/ 50800 w 7112000"/>
              <a:gd name="connsiteY12" fmla="*/ 3251200 h 3285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2000" h="3285066">
                <a:moveTo>
                  <a:pt x="0" y="3217333"/>
                </a:moveTo>
                <a:lnTo>
                  <a:pt x="169334" y="2590800"/>
                </a:lnTo>
                <a:lnTo>
                  <a:pt x="491067" y="1778000"/>
                </a:lnTo>
                <a:lnTo>
                  <a:pt x="914400" y="778933"/>
                </a:lnTo>
                <a:lnTo>
                  <a:pt x="1388534" y="491066"/>
                </a:lnTo>
                <a:lnTo>
                  <a:pt x="2065867" y="220133"/>
                </a:lnTo>
                <a:lnTo>
                  <a:pt x="3302000" y="101600"/>
                </a:lnTo>
                <a:lnTo>
                  <a:pt x="4572000" y="67733"/>
                </a:lnTo>
                <a:lnTo>
                  <a:pt x="5638800" y="67733"/>
                </a:lnTo>
                <a:lnTo>
                  <a:pt x="6146800" y="0"/>
                </a:lnTo>
                <a:lnTo>
                  <a:pt x="7078134" y="0"/>
                </a:lnTo>
                <a:lnTo>
                  <a:pt x="7112000" y="3285066"/>
                </a:lnTo>
                <a:lnTo>
                  <a:pt x="50800" y="3251200"/>
                </a:lnTo>
              </a:path>
            </a:pathLst>
          </a:custGeom>
          <a:gradFill flip="none" rotWithShape="1">
            <a:gsLst>
              <a:gs pos="0">
                <a:srgbClr val="D56CD9"/>
              </a:gs>
              <a:gs pos="59000">
                <a:srgbClr val="FFFFFF"/>
              </a:gs>
              <a:gs pos="100000">
                <a:srgbClr val="D56CD9"/>
              </a:gs>
            </a:gsLst>
            <a:path path="circle">
              <a:fillToRect l="100000" t="100000"/>
            </a:path>
            <a:tileRect r="-100000" b="-100000"/>
          </a:gradFill>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8" name="TextBox 17"/>
          <p:cNvSpPr txBox="1"/>
          <p:nvPr/>
        </p:nvSpPr>
        <p:spPr>
          <a:xfrm>
            <a:off x="5723467" y="4114800"/>
            <a:ext cx="2669057" cy="677108"/>
          </a:xfrm>
          <a:prstGeom prst="rect">
            <a:avLst/>
          </a:prstGeom>
          <a:noFill/>
        </p:spPr>
        <p:txBody>
          <a:bodyPr wrap="none" rtlCol="0">
            <a:spAutoFit/>
          </a:bodyPr>
          <a:lstStyle/>
          <a:p>
            <a:r>
              <a:rPr lang="en-US" sz="3800" dirty="0"/>
              <a:t>AUC/AUROC</a:t>
            </a:r>
          </a:p>
        </p:txBody>
      </p:sp>
      <p:sp>
        <p:nvSpPr>
          <p:cNvPr id="19" name="Oval 18"/>
          <p:cNvSpPr/>
          <p:nvPr/>
        </p:nvSpPr>
        <p:spPr>
          <a:xfrm>
            <a:off x="3318929" y="3318942"/>
            <a:ext cx="84666" cy="846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351845" y="2861754"/>
            <a:ext cx="84666" cy="846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8129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9" name="Content Placeholder 2"/>
          <p:cNvSpPr txBox="1">
            <a:spLocks/>
          </p:cNvSpPr>
          <p:nvPr/>
        </p:nvSpPr>
        <p:spPr>
          <a:xfrm>
            <a:off x="379412" y="795564"/>
            <a:ext cx="9357255"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Formally, given training set (</a:t>
            </a:r>
            <a:r>
              <a:rPr lang="en-US" dirty="0" err="1"/>
              <a:t>x</a:t>
            </a:r>
            <a:r>
              <a:rPr lang="en-US" baseline="-25000" dirty="0" err="1"/>
              <a:t>i,</a:t>
            </a:r>
            <a:r>
              <a:rPr lang="en-US" dirty="0" err="1"/>
              <a:t>y</a:t>
            </a:r>
            <a:r>
              <a:rPr lang="en-US" baseline="-25000" dirty="0" err="1"/>
              <a:t>i</a:t>
            </a:r>
            <a:r>
              <a:rPr lang="en-US" dirty="0"/>
              <a:t>) for </a:t>
            </a:r>
            <a:r>
              <a:rPr lang="en-US" dirty="0" err="1"/>
              <a:t>i</a:t>
            </a:r>
            <a:r>
              <a:rPr lang="en-US" dirty="0"/>
              <a:t>=1…n, we want to create a classification model f that can predict label y for a new x. </a:t>
            </a:r>
          </a:p>
          <a:p>
            <a:endParaRPr lang="en-US" dirty="0"/>
          </a:p>
          <a:p>
            <a:r>
              <a:rPr lang="en-US" dirty="0"/>
              <a:t> The machine learning algorithm will create the function f for you.</a:t>
            </a:r>
          </a:p>
          <a:p>
            <a:endParaRPr lang="en-US" dirty="0"/>
          </a:p>
          <a:p>
            <a:r>
              <a:rPr lang="en-US" dirty="0">
                <a:solidFill>
                  <a:schemeClr val="tx2">
                    <a:lumMod val="60000"/>
                    <a:lumOff val="40000"/>
                  </a:schemeClr>
                </a:solidFill>
              </a:rPr>
              <a:t>The predicted y for a new x is the sign of f(x).</a:t>
            </a:r>
          </a:p>
        </p:txBody>
      </p:sp>
    </p:spTree>
    <p:extLst>
      <p:ext uri="{BB962C8B-B14F-4D97-AF65-F5344CB8AC3E}">
        <p14:creationId xmlns:p14="http://schemas.microsoft.com/office/powerpoint/2010/main" val="47542498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 Curves</a:t>
            </a:r>
          </a:p>
        </p:txBody>
      </p:sp>
      <p:sp>
        <p:nvSpPr>
          <p:cNvPr id="3" name="Content Placeholder 2"/>
          <p:cNvSpPr>
            <a:spLocks noGrp="1"/>
          </p:cNvSpPr>
          <p:nvPr>
            <p:ph sz="quarter" idx="10"/>
          </p:nvPr>
        </p:nvSpPr>
        <p:spPr>
          <a:xfrm>
            <a:off x="227013" y="914092"/>
            <a:ext cx="11525250" cy="1388841"/>
          </a:xfrm>
        </p:spPr>
        <p:txBody>
          <a:bodyPr/>
          <a:lstStyle/>
          <a:p>
            <a:r>
              <a:rPr lang="en-US" dirty="0"/>
              <a:t>For a particular False Positive Rate (FPR), what is the True Positive Rate (TPR)?</a:t>
            </a:r>
          </a:p>
        </p:txBody>
      </p:sp>
      <p:cxnSp>
        <p:nvCxnSpPr>
          <p:cNvPr id="5" name="Straight Arrow Connector 4"/>
          <p:cNvCxnSpPr/>
          <p:nvPr/>
        </p:nvCxnSpPr>
        <p:spPr>
          <a:xfrm flipV="1">
            <a:off x="2218267" y="5943600"/>
            <a:ext cx="806026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V="1">
            <a:off x="2269069" y="2523070"/>
            <a:ext cx="0" cy="34205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10464800" y="5757333"/>
            <a:ext cx="730113" cy="523220"/>
          </a:xfrm>
          <a:prstGeom prst="rect">
            <a:avLst/>
          </a:prstGeom>
          <a:noFill/>
        </p:spPr>
        <p:txBody>
          <a:bodyPr wrap="none" rtlCol="0">
            <a:spAutoFit/>
          </a:bodyPr>
          <a:lstStyle/>
          <a:p>
            <a:r>
              <a:rPr lang="en-US" sz="2800" dirty="0"/>
              <a:t>FPR</a:t>
            </a:r>
          </a:p>
        </p:txBody>
      </p:sp>
      <p:sp>
        <p:nvSpPr>
          <p:cNvPr id="7" name="TextBox 6"/>
          <p:cNvSpPr txBox="1"/>
          <p:nvPr/>
        </p:nvSpPr>
        <p:spPr>
          <a:xfrm>
            <a:off x="1236134" y="3776134"/>
            <a:ext cx="740106" cy="523220"/>
          </a:xfrm>
          <a:prstGeom prst="rect">
            <a:avLst/>
          </a:prstGeom>
          <a:noFill/>
        </p:spPr>
        <p:txBody>
          <a:bodyPr wrap="none" rtlCol="0">
            <a:spAutoFit/>
          </a:bodyPr>
          <a:lstStyle/>
          <a:p>
            <a:r>
              <a:rPr lang="en-US" sz="2800" dirty="0"/>
              <a:t>TPR</a:t>
            </a:r>
          </a:p>
        </p:txBody>
      </p:sp>
      <p:sp>
        <p:nvSpPr>
          <p:cNvPr id="8" name="TextBox 7"/>
          <p:cNvSpPr txBox="1"/>
          <p:nvPr/>
        </p:nvSpPr>
        <p:spPr>
          <a:xfrm>
            <a:off x="1710267" y="2269067"/>
            <a:ext cx="366657" cy="523220"/>
          </a:xfrm>
          <a:prstGeom prst="rect">
            <a:avLst/>
          </a:prstGeom>
          <a:noFill/>
        </p:spPr>
        <p:txBody>
          <a:bodyPr wrap="none" rtlCol="0">
            <a:spAutoFit/>
          </a:bodyPr>
          <a:lstStyle/>
          <a:p>
            <a:r>
              <a:rPr lang="en-US" sz="2800" dirty="0"/>
              <a:t>1</a:t>
            </a:r>
          </a:p>
        </p:txBody>
      </p:sp>
      <p:sp>
        <p:nvSpPr>
          <p:cNvPr id="9" name="TextBox 8"/>
          <p:cNvSpPr txBox="1"/>
          <p:nvPr/>
        </p:nvSpPr>
        <p:spPr>
          <a:xfrm>
            <a:off x="9127067" y="6062134"/>
            <a:ext cx="366657" cy="523220"/>
          </a:xfrm>
          <a:prstGeom prst="rect">
            <a:avLst/>
          </a:prstGeom>
          <a:noFill/>
        </p:spPr>
        <p:txBody>
          <a:bodyPr wrap="none" rtlCol="0">
            <a:spAutoFit/>
          </a:bodyPr>
          <a:lstStyle/>
          <a:p>
            <a:r>
              <a:rPr lang="en-US" sz="2800" dirty="0"/>
              <a:t>1</a:t>
            </a:r>
          </a:p>
        </p:txBody>
      </p:sp>
      <p:sp>
        <p:nvSpPr>
          <p:cNvPr id="10" name="TextBox 9"/>
          <p:cNvSpPr txBox="1"/>
          <p:nvPr/>
        </p:nvSpPr>
        <p:spPr>
          <a:xfrm>
            <a:off x="2032000" y="6146801"/>
            <a:ext cx="366657" cy="523220"/>
          </a:xfrm>
          <a:prstGeom prst="rect">
            <a:avLst/>
          </a:prstGeom>
          <a:noFill/>
        </p:spPr>
        <p:txBody>
          <a:bodyPr wrap="none" rtlCol="0">
            <a:spAutoFit/>
          </a:bodyPr>
          <a:lstStyle/>
          <a:p>
            <a:r>
              <a:rPr lang="en-US" sz="2800" dirty="0"/>
              <a:t>0</a:t>
            </a:r>
          </a:p>
        </p:txBody>
      </p:sp>
      <p:sp>
        <p:nvSpPr>
          <p:cNvPr id="11" name="TextBox 10"/>
          <p:cNvSpPr txBox="1"/>
          <p:nvPr/>
        </p:nvSpPr>
        <p:spPr>
          <a:xfrm>
            <a:off x="1676400" y="5486401"/>
            <a:ext cx="366657" cy="523220"/>
          </a:xfrm>
          <a:prstGeom prst="rect">
            <a:avLst/>
          </a:prstGeom>
          <a:noFill/>
        </p:spPr>
        <p:txBody>
          <a:bodyPr wrap="none" rtlCol="0">
            <a:spAutoFit/>
          </a:bodyPr>
          <a:lstStyle/>
          <a:p>
            <a:r>
              <a:rPr lang="en-US" sz="2800" dirty="0"/>
              <a:t>0</a:t>
            </a:r>
          </a:p>
        </p:txBody>
      </p:sp>
      <p:cxnSp>
        <p:nvCxnSpPr>
          <p:cNvPr id="17" name="Straight Connector 16"/>
          <p:cNvCxnSpPr/>
          <p:nvPr/>
        </p:nvCxnSpPr>
        <p:spPr>
          <a:xfrm flipV="1">
            <a:off x="2269067" y="2794000"/>
            <a:ext cx="7112000" cy="3115733"/>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3403601" y="3268132"/>
            <a:ext cx="3515731" cy="523220"/>
          </a:xfrm>
          <a:prstGeom prst="rect">
            <a:avLst/>
          </a:prstGeom>
          <a:noFill/>
        </p:spPr>
        <p:txBody>
          <a:bodyPr wrap="none" rtlCol="0">
            <a:spAutoFit/>
          </a:bodyPr>
          <a:lstStyle/>
          <a:p>
            <a:r>
              <a:rPr lang="en-US" sz="2800" dirty="0"/>
              <a:t>Be better than this line</a:t>
            </a:r>
          </a:p>
        </p:txBody>
      </p:sp>
    </p:spTree>
    <p:extLst>
      <p:ext uri="{BB962C8B-B14F-4D97-AF65-F5344CB8AC3E}">
        <p14:creationId xmlns:p14="http://schemas.microsoft.com/office/powerpoint/2010/main" val="198010209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a:t>
            </a:r>
          </a:p>
        </p:txBody>
      </p:sp>
      <p:sp>
        <p:nvSpPr>
          <p:cNvPr id="3" name="Content Placeholder 2"/>
          <p:cNvSpPr>
            <a:spLocks noGrp="1"/>
          </p:cNvSpPr>
          <p:nvPr>
            <p:ph sz="quarter" idx="10"/>
          </p:nvPr>
        </p:nvSpPr>
        <p:spPr/>
        <p:txBody>
          <a:bodyPr/>
          <a:lstStyle/>
          <a:p>
            <a:pPr marL="0" indent="0">
              <a:buNone/>
            </a:pPr>
            <a:r>
              <a:rPr lang="en-US" dirty="0"/>
              <a:t>Many ways to evaluate a model:</a:t>
            </a:r>
          </a:p>
          <a:p>
            <a:r>
              <a:rPr lang="en-US" dirty="0"/>
              <a:t>Confusion matrix (TP, TN, FP, FN)</a:t>
            </a:r>
          </a:p>
          <a:p>
            <a:r>
              <a:rPr lang="en-US" dirty="0"/>
              <a:t>Accuracy / misclassification error</a:t>
            </a:r>
          </a:p>
          <a:p>
            <a:r>
              <a:rPr lang="en-US" dirty="0"/>
              <a:t>Precision, Recall, F1-score</a:t>
            </a:r>
          </a:p>
          <a:p>
            <a:r>
              <a:rPr lang="en-US" dirty="0">
                <a:latin typeface="Times"/>
                <a:cs typeface="Times"/>
              </a:rPr>
              <a:t>ROC curves, AUC/AUROC</a:t>
            </a:r>
          </a:p>
        </p:txBody>
      </p:sp>
    </p:spTree>
    <p:extLst>
      <p:ext uri="{BB962C8B-B14F-4D97-AF65-F5344CB8AC3E}">
        <p14:creationId xmlns:p14="http://schemas.microsoft.com/office/powerpoint/2010/main" val="183226165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normAutofit/>
          </a:bodyPr>
          <a:lstStyle/>
          <a:p>
            <a:r>
              <a:rPr lang="en-GB" dirty="0"/>
              <a:t>Loss Functions for Classification</a:t>
            </a:r>
          </a:p>
        </p:txBody>
      </p:sp>
    </p:spTree>
    <p:extLst>
      <p:ext uri="{BB962C8B-B14F-4D97-AF65-F5344CB8AC3E}">
        <p14:creationId xmlns:p14="http://schemas.microsoft.com/office/powerpoint/2010/main" val="330782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Loss Functions for Classification</a:t>
            </a:r>
          </a:p>
        </p:txBody>
      </p:sp>
      <p:sp>
        <p:nvSpPr>
          <p:cNvPr id="3" name="Content Placeholder 2"/>
          <p:cNvSpPr>
            <a:spLocks noGrp="1"/>
          </p:cNvSpPr>
          <p:nvPr>
            <p:ph sz="quarter" idx="10"/>
          </p:nvPr>
        </p:nvSpPr>
        <p:spPr>
          <a:xfrm>
            <a:off x="379413" y="1388226"/>
            <a:ext cx="11525250" cy="914707"/>
          </a:xfrm>
        </p:spPr>
        <p:txBody>
          <a:bodyPr/>
          <a:lstStyle/>
          <a:p>
            <a:r>
              <a:rPr lang="en-US"/>
              <a:t>How do we measure classification error?</a:t>
            </a:r>
          </a:p>
        </p:txBody>
      </p:sp>
      <p:graphicFrame>
        <p:nvGraphicFramePr>
          <p:cNvPr id="5" name="Object 4"/>
          <p:cNvGraphicFramePr>
            <a:graphicFrameLocks noChangeAspect="1"/>
          </p:cNvGraphicFramePr>
          <p:nvPr/>
        </p:nvGraphicFramePr>
        <p:xfrm>
          <a:off x="6268509" y="2323044"/>
          <a:ext cx="4335463" cy="1331913"/>
        </p:xfrm>
        <a:graphic>
          <a:graphicData uri="http://schemas.openxmlformats.org/presentationml/2006/ole">
            <mc:AlternateContent xmlns:mc="http://schemas.openxmlformats.org/markup-compatibility/2006">
              <mc:Choice xmlns:v="urn:schemas-microsoft-com:vml" Requires="v">
                <p:oleObj spid="_x0000_s90225" name="Equation" r:id="rId4" imgW="1447800" imgH="444500" progId="Equation.DSMT4">
                  <p:embed/>
                </p:oleObj>
              </mc:Choice>
              <mc:Fallback>
                <p:oleObj name="Equation" r:id="rId4" imgW="1447800" imgH="4445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8509" y="2323044"/>
                        <a:ext cx="4335463" cy="13319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6" name="TextBox 5"/>
          <p:cNvSpPr txBox="1"/>
          <p:nvPr/>
        </p:nvSpPr>
        <p:spPr>
          <a:xfrm>
            <a:off x="660400" y="2641600"/>
            <a:ext cx="5736483" cy="538609"/>
          </a:xfrm>
          <a:prstGeom prst="rect">
            <a:avLst/>
          </a:prstGeom>
          <a:noFill/>
        </p:spPr>
        <p:txBody>
          <a:bodyPr wrap="none" rtlCol="0">
            <a:spAutoFit/>
          </a:bodyPr>
          <a:lstStyle/>
          <a:p>
            <a:r>
              <a:rPr lang="en-US" sz="2900" dirty="0">
                <a:latin typeface="Times"/>
                <a:cs typeface="Times"/>
              </a:rPr>
              <a:t>Fraction of times sign(</a:t>
            </a:r>
            <a:r>
              <a:rPr lang="en-US" sz="2900" i="1" dirty="0">
                <a:latin typeface="Times"/>
                <a:cs typeface="Times"/>
              </a:rPr>
              <a:t>f(x</a:t>
            </a:r>
            <a:r>
              <a:rPr lang="en-US" sz="2900" i="1" baseline="-25000" dirty="0">
                <a:latin typeface="Times"/>
                <a:cs typeface="Times"/>
              </a:rPr>
              <a:t>i</a:t>
            </a:r>
            <a:r>
              <a:rPr lang="en-US" sz="2900" dirty="0">
                <a:latin typeface="Times"/>
                <a:cs typeface="Times"/>
              </a:rPr>
              <a:t>)) is not </a:t>
            </a:r>
            <a:r>
              <a:rPr lang="en-US" sz="2900" i="1" dirty="0" err="1">
                <a:latin typeface="Times"/>
                <a:cs typeface="Times"/>
              </a:rPr>
              <a:t>y</a:t>
            </a:r>
            <a:r>
              <a:rPr lang="en-US" sz="2900" i="1" baseline="-25000" dirty="0" err="1">
                <a:latin typeface="Times"/>
                <a:cs typeface="Times"/>
              </a:rPr>
              <a:t>i</a:t>
            </a:r>
            <a:r>
              <a:rPr lang="en-US" sz="2900" i="1" baseline="-25000" dirty="0">
                <a:latin typeface="Times"/>
                <a:cs typeface="Times"/>
              </a:rPr>
              <a:t> </a:t>
            </a:r>
            <a:r>
              <a:rPr lang="en-US" sz="2900" dirty="0">
                <a:latin typeface="Times"/>
                <a:cs typeface="Times"/>
              </a:rPr>
              <a:t> </a:t>
            </a:r>
          </a:p>
        </p:txBody>
      </p:sp>
      <p:sp>
        <p:nvSpPr>
          <p:cNvPr id="7" name="Content Placeholder 2"/>
          <p:cNvSpPr txBox="1">
            <a:spLocks/>
          </p:cNvSpPr>
          <p:nvPr/>
        </p:nvSpPr>
        <p:spPr>
          <a:xfrm>
            <a:off x="311680" y="3843560"/>
            <a:ext cx="11525250" cy="2286307"/>
          </a:xfrm>
          <a:prstGeom prst="rect">
            <a:avLst/>
          </a:prstGeom>
        </p:spPr>
        <p:txBody>
          <a:bodyPr/>
          <a:lstStyle/>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endParaRPr kumimoji="0" lang="en-US" sz="3200" b="0" i="0" u="none" strike="noStrike" kern="0" cap="none" spc="0" normalizeH="0" baseline="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Loss Functions for Classification</a:t>
            </a:r>
          </a:p>
        </p:txBody>
      </p:sp>
      <p:sp>
        <p:nvSpPr>
          <p:cNvPr id="3" name="Content Placeholder 2"/>
          <p:cNvSpPr>
            <a:spLocks noGrp="1"/>
          </p:cNvSpPr>
          <p:nvPr>
            <p:ph sz="quarter" idx="10"/>
          </p:nvPr>
        </p:nvSpPr>
        <p:spPr>
          <a:xfrm>
            <a:off x="379413" y="1388226"/>
            <a:ext cx="11525250" cy="914707"/>
          </a:xfrm>
        </p:spPr>
        <p:txBody>
          <a:bodyPr/>
          <a:lstStyle/>
          <a:p>
            <a:r>
              <a:rPr lang="en-US"/>
              <a:t>How do we measure classification error?</a:t>
            </a:r>
          </a:p>
        </p:txBody>
      </p:sp>
      <p:graphicFrame>
        <p:nvGraphicFramePr>
          <p:cNvPr id="5" name="Object 4"/>
          <p:cNvGraphicFramePr>
            <a:graphicFrameLocks noChangeAspect="1"/>
          </p:cNvGraphicFramePr>
          <p:nvPr>
            <p:extLst>
              <p:ext uri="{D42A27DB-BD31-4B8C-83A1-F6EECF244321}">
                <p14:modId xmlns:p14="http://schemas.microsoft.com/office/powerpoint/2010/main" val="1534758647"/>
              </p:ext>
            </p:extLst>
          </p:nvPr>
        </p:nvGraphicFramePr>
        <p:xfrm>
          <a:off x="6268509" y="2323044"/>
          <a:ext cx="4335463" cy="1331913"/>
        </p:xfrm>
        <a:graphic>
          <a:graphicData uri="http://schemas.openxmlformats.org/presentationml/2006/ole">
            <mc:AlternateContent xmlns:mc="http://schemas.openxmlformats.org/markup-compatibility/2006">
              <mc:Choice xmlns:v="urn:schemas-microsoft-com:vml" Requires="v">
                <p:oleObj spid="_x0000_s203041" name="Equation" r:id="rId4" imgW="1447800" imgH="444500" progId="Equation.DSMT4">
                  <p:embed/>
                </p:oleObj>
              </mc:Choice>
              <mc:Fallback>
                <p:oleObj name="Equation" r:id="rId4" imgW="1447800" imgH="4445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8509" y="2323044"/>
                        <a:ext cx="4335463" cy="13319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6" name="TextBox 5"/>
          <p:cNvSpPr txBox="1"/>
          <p:nvPr/>
        </p:nvSpPr>
        <p:spPr>
          <a:xfrm>
            <a:off x="660400" y="2641600"/>
            <a:ext cx="5736483" cy="538609"/>
          </a:xfrm>
          <a:prstGeom prst="rect">
            <a:avLst/>
          </a:prstGeom>
          <a:noFill/>
        </p:spPr>
        <p:txBody>
          <a:bodyPr wrap="none" rtlCol="0">
            <a:spAutoFit/>
          </a:bodyPr>
          <a:lstStyle/>
          <a:p>
            <a:r>
              <a:rPr lang="en-US" sz="2900" dirty="0">
                <a:latin typeface="Times"/>
                <a:cs typeface="Times"/>
              </a:rPr>
              <a:t>Fraction of times sign(</a:t>
            </a:r>
            <a:r>
              <a:rPr lang="en-US" sz="2900" i="1" dirty="0">
                <a:latin typeface="Times"/>
                <a:cs typeface="Times"/>
              </a:rPr>
              <a:t>f(x</a:t>
            </a:r>
            <a:r>
              <a:rPr lang="en-US" sz="2900" i="1" baseline="-25000" dirty="0">
                <a:latin typeface="Times"/>
                <a:cs typeface="Times"/>
              </a:rPr>
              <a:t>i</a:t>
            </a:r>
            <a:r>
              <a:rPr lang="en-US" sz="2900" dirty="0">
                <a:latin typeface="Times"/>
                <a:cs typeface="Times"/>
              </a:rPr>
              <a:t>)) is not </a:t>
            </a:r>
            <a:r>
              <a:rPr lang="en-US" sz="2900" i="1" dirty="0" err="1">
                <a:latin typeface="Times"/>
                <a:cs typeface="Times"/>
              </a:rPr>
              <a:t>y</a:t>
            </a:r>
            <a:r>
              <a:rPr lang="en-US" sz="2900" i="1" baseline="-25000" dirty="0" err="1">
                <a:latin typeface="Times"/>
                <a:cs typeface="Times"/>
              </a:rPr>
              <a:t>i</a:t>
            </a:r>
            <a:r>
              <a:rPr lang="en-US" sz="2900" i="1" baseline="-25000" dirty="0">
                <a:latin typeface="Times"/>
                <a:cs typeface="Times"/>
              </a:rPr>
              <a:t> </a:t>
            </a:r>
            <a:r>
              <a:rPr lang="en-US" sz="2900" dirty="0">
                <a:latin typeface="Times"/>
                <a:cs typeface="Times"/>
              </a:rPr>
              <a:t> </a:t>
            </a:r>
          </a:p>
        </p:txBody>
      </p:sp>
      <p:sp>
        <p:nvSpPr>
          <p:cNvPr id="9" name="TextBox 8"/>
          <p:cNvSpPr txBox="1"/>
          <p:nvPr/>
        </p:nvSpPr>
        <p:spPr>
          <a:xfrm>
            <a:off x="2755477" y="5721639"/>
            <a:ext cx="389049" cy="584776"/>
          </a:xfrm>
          <a:prstGeom prst="rect">
            <a:avLst/>
          </a:prstGeom>
          <a:noFill/>
        </p:spPr>
        <p:txBody>
          <a:bodyPr wrap="none" rtlCol="0">
            <a:spAutoFit/>
          </a:bodyPr>
          <a:lstStyle/>
          <a:p>
            <a:r>
              <a:rPr lang="en-US" sz="3200" dirty="0"/>
              <a:t>+</a:t>
            </a:r>
          </a:p>
        </p:txBody>
      </p:sp>
      <p:sp>
        <p:nvSpPr>
          <p:cNvPr id="10" name="TextBox 9"/>
          <p:cNvSpPr txBox="1"/>
          <p:nvPr/>
        </p:nvSpPr>
        <p:spPr>
          <a:xfrm>
            <a:off x="3173719" y="5135814"/>
            <a:ext cx="389049" cy="584776"/>
          </a:xfrm>
          <a:prstGeom prst="rect">
            <a:avLst/>
          </a:prstGeom>
          <a:noFill/>
        </p:spPr>
        <p:txBody>
          <a:bodyPr wrap="none" rtlCol="0">
            <a:spAutoFit/>
          </a:bodyPr>
          <a:lstStyle/>
          <a:p>
            <a:r>
              <a:rPr lang="en-US" sz="3200" dirty="0"/>
              <a:t>+</a:t>
            </a:r>
          </a:p>
        </p:txBody>
      </p:sp>
      <p:sp>
        <p:nvSpPr>
          <p:cNvPr id="11" name="TextBox 10"/>
          <p:cNvSpPr txBox="1"/>
          <p:nvPr/>
        </p:nvSpPr>
        <p:spPr>
          <a:xfrm>
            <a:off x="2444103" y="5072417"/>
            <a:ext cx="389049" cy="584776"/>
          </a:xfrm>
          <a:prstGeom prst="rect">
            <a:avLst/>
          </a:prstGeom>
          <a:noFill/>
        </p:spPr>
        <p:txBody>
          <a:bodyPr wrap="none" rtlCol="0">
            <a:spAutoFit/>
          </a:bodyPr>
          <a:lstStyle/>
          <a:p>
            <a:r>
              <a:rPr lang="en-US" sz="3200" dirty="0"/>
              <a:t>+</a:t>
            </a:r>
          </a:p>
        </p:txBody>
      </p:sp>
      <p:sp>
        <p:nvSpPr>
          <p:cNvPr id="17" name="TextBox 16"/>
          <p:cNvSpPr txBox="1"/>
          <p:nvPr/>
        </p:nvSpPr>
        <p:spPr>
          <a:xfrm>
            <a:off x="3798727" y="4668105"/>
            <a:ext cx="389049" cy="584776"/>
          </a:xfrm>
          <a:prstGeom prst="rect">
            <a:avLst/>
          </a:prstGeom>
          <a:noFill/>
        </p:spPr>
        <p:txBody>
          <a:bodyPr wrap="none" rtlCol="0">
            <a:spAutoFit/>
          </a:bodyPr>
          <a:lstStyle/>
          <a:p>
            <a:r>
              <a:rPr lang="en-US" sz="3200" dirty="0"/>
              <a:t>+</a:t>
            </a:r>
          </a:p>
        </p:txBody>
      </p:sp>
      <p:sp>
        <p:nvSpPr>
          <p:cNvPr id="18" name="TextBox 17"/>
          <p:cNvSpPr txBox="1"/>
          <p:nvPr/>
        </p:nvSpPr>
        <p:spPr>
          <a:xfrm>
            <a:off x="3744361" y="5204382"/>
            <a:ext cx="389049" cy="584776"/>
          </a:xfrm>
          <a:prstGeom prst="rect">
            <a:avLst/>
          </a:prstGeom>
          <a:noFill/>
        </p:spPr>
        <p:txBody>
          <a:bodyPr wrap="none" rtlCol="0">
            <a:spAutoFit/>
          </a:bodyPr>
          <a:lstStyle/>
          <a:p>
            <a:r>
              <a:rPr lang="en-US" sz="3200" dirty="0"/>
              <a:t>+</a:t>
            </a:r>
          </a:p>
        </p:txBody>
      </p:sp>
      <p:sp>
        <p:nvSpPr>
          <p:cNvPr id="19" name="TextBox 18"/>
          <p:cNvSpPr txBox="1"/>
          <p:nvPr/>
        </p:nvSpPr>
        <p:spPr>
          <a:xfrm>
            <a:off x="1781550" y="5382196"/>
            <a:ext cx="389049" cy="584776"/>
          </a:xfrm>
          <a:prstGeom prst="rect">
            <a:avLst/>
          </a:prstGeom>
          <a:noFill/>
        </p:spPr>
        <p:txBody>
          <a:bodyPr wrap="none" rtlCol="0">
            <a:spAutoFit/>
          </a:bodyPr>
          <a:lstStyle/>
          <a:p>
            <a:r>
              <a:rPr lang="en-US" sz="3200" dirty="0"/>
              <a:t>+</a:t>
            </a:r>
          </a:p>
        </p:txBody>
      </p:sp>
      <p:sp>
        <p:nvSpPr>
          <p:cNvPr id="20" name="TextBox 19"/>
          <p:cNvSpPr txBox="1"/>
          <p:nvPr/>
        </p:nvSpPr>
        <p:spPr>
          <a:xfrm>
            <a:off x="3153596" y="5558729"/>
            <a:ext cx="389049" cy="584776"/>
          </a:xfrm>
          <a:prstGeom prst="rect">
            <a:avLst/>
          </a:prstGeom>
          <a:noFill/>
        </p:spPr>
        <p:txBody>
          <a:bodyPr wrap="none" rtlCol="0">
            <a:spAutoFit/>
          </a:bodyPr>
          <a:lstStyle/>
          <a:p>
            <a:r>
              <a:rPr lang="en-US" sz="3200" dirty="0">
                <a:solidFill>
                  <a:srgbClr val="FF0000"/>
                </a:solidFill>
              </a:rPr>
              <a:t>−</a:t>
            </a:r>
          </a:p>
        </p:txBody>
      </p:sp>
      <p:sp>
        <p:nvSpPr>
          <p:cNvPr id="21" name="TextBox 20"/>
          <p:cNvSpPr txBox="1"/>
          <p:nvPr/>
        </p:nvSpPr>
        <p:spPr>
          <a:xfrm>
            <a:off x="3124058" y="4702401"/>
            <a:ext cx="389049" cy="584776"/>
          </a:xfrm>
          <a:prstGeom prst="rect">
            <a:avLst/>
          </a:prstGeom>
          <a:noFill/>
        </p:spPr>
        <p:txBody>
          <a:bodyPr wrap="none" rtlCol="0">
            <a:spAutoFit/>
          </a:bodyPr>
          <a:lstStyle/>
          <a:p>
            <a:r>
              <a:rPr lang="en-US" sz="3200" dirty="0">
                <a:solidFill>
                  <a:srgbClr val="FF0000"/>
                </a:solidFill>
              </a:rPr>
              <a:t>−</a:t>
            </a:r>
          </a:p>
        </p:txBody>
      </p:sp>
      <p:sp>
        <p:nvSpPr>
          <p:cNvPr id="12" name="TextBox 11"/>
          <p:cNvSpPr txBox="1"/>
          <p:nvPr/>
        </p:nvSpPr>
        <p:spPr>
          <a:xfrm>
            <a:off x="7980108" y="6101189"/>
            <a:ext cx="389049" cy="584776"/>
          </a:xfrm>
          <a:prstGeom prst="rect">
            <a:avLst/>
          </a:prstGeom>
          <a:noFill/>
        </p:spPr>
        <p:txBody>
          <a:bodyPr wrap="none" rtlCol="0">
            <a:spAutoFit/>
          </a:bodyPr>
          <a:lstStyle/>
          <a:p>
            <a:r>
              <a:rPr lang="en-US" sz="3200" dirty="0"/>
              <a:t>−</a:t>
            </a:r>
          </a:p>
        </p:txBody>
      </p:sp>
      <p:sp>
        <p:nvSpPr>
          <p:cNvPr id="13" name="TextBox 12"/>
          <p:cNvSpPr txBox="1"/>
          <p:nvPr/>
        </p:nvSpPr>
        <p:spPr>
          <a:xfrm>
            <a:off x="7018283" y="4345504"/>
            <a:ext cx="389049" cy="584776"/>
          </a:xfrm>
          <a:prstGeom prst="rect">
            <a:avLst/>
          </a:prstGeom>
          <a:noFill/>
        </p:spPr>
        <p:txBody>
          <a:bodyPr wrap="none" rtlCol="0">
            <a:spAutoFit/>
          </a:bodyPr>
          <a:lstStyle/>
          <a:p>
            <a:r>
              <a:rPr lang="en-US" sz="3200" dirty="0"/>
              <a:t>−</a:t>
            </a:r>
          </a:p>
        </p:txBody>
      </p:sp>
      <p:sp>
        <p:nvSpPr>
          <p:cNvPr id="14" name="TextBox 13"/>
          <p:cNvSpPr txBox="1"/>
          <p:nvPr/>
        </p:nvSpPr>
        <p:spPr>
          <a:xfrm>
            <a:off x="7416225" y="5318546"/>
            <a:ext cx="389049" cy="584776"/>
          </a:xfrm>
          <a:prstGeom prst="rect">
            <a:avLst/>
          </a:prstGeom>
          <a:noFill/>
        </p:spPr>
        <p:txBody>
          <a:bodyPr wrap="none" rtlCol="0">
            <a:spAutoFit/>
          </a:bodyPr>
          <a:lstStyle/>
          <a:p>
            <a:r>
              <a:rPr lang="en-US" sz="3200" dirty="0"/>
              <a:t>−</a:t>
            </a:r>
          </a:p>
        </p:txBody>
      </p:sp>
      <p:sp>
        <p:nvSpPr>
          <p:cNvPr id="15" name="TextBox 14"/>
          <p:cNvSpPr txBox="1"/>
          <p:nvPr/>
        </p:nvSpPr>
        <p:spPr>
          <a:xfrm>
            <a:off x="7586120" y="4251176"/>
            <a:ext cx="389049" cy="584776"/>
          </a:xfrm>
          <a:prstGeom prst="rect">
            <a:avLst/>
          </a:prstGeom>
          <a:noFill/>
        </p:spPr>
        <p:txBody>
          <a:bodyPr wrap="none" rtlCol="0">
            <a:spAutoFit/>
          </a:bodyPr>
          <a:lstStyle/>
          <a:p>
            <a:r>
              <a:rPr lang="en-US" sz="3200" dirty="0"/>
              <a:t>−</a:t>
            </a:r>
          </a:p>
        </p:txBody>
      </p:sp>
      <p:sp>
        <p:nvSpPr>
          <p:cNvPr id="16" name="TextBox 15"/>
          <p:cNvSpPr txBox="1"/>
          <p:nvPr/>
        </p:nvSpPr>
        <p:spPr>
          <a:xfrm>
            <a:off x="6522735" y="5904774"/>
            <a:ext cx="389049" cy="584776"/>
          </a:xfrm>
          <a:prstGeom prst="rect">
            <a:avLst/>
          </a:prstGeom>
          <a:noFill/>
        </p:spPr>
        <p:txBody>
          <a:bodyPr wrap="none" rtlCol="0">
            <a:spAutoFit/>
          </a:bodyPr>
          <a:lstStyle/>
          <a:p>
            <a:r>
              <a:rPr lang="en-US" sz="3200" dirty="0"/>
              <a:t>−</a:t>
            </a:r>
          </a:p>
        </p:txBody>
      </p:sp>
      <p:sp>
        <p:nvSpPr>
          <p:cNvPr id="22" name="TextBox 21"/>
          <p:cNvSpPr txBox="1"/>
          <p:nvPr/>
        </p:nvSpPr>
        <p:spPr>
          <a:xfrm>
            <a:off x="7332692" y="5913249"/>
            <a:ext cx="389049" cy="584776"/>
          </a:xfrm>
          <a:prstGeom prst="rect">
            <a:avLst/>
          </a:prstGeom>
          <a:noFill/>
        </p:spPr>
        <p:txBody>
          <a:bodyPr wrap="none" rtlCol="0">
            <a:spAutoFit/>
          </a:bodyPr>
          <a:lstStyle/>
          <a:p>
            <a:r>
              <a:rPr lang="en-US" sz="3200" dirty="0">
                <a:solidFill>
                  <a:srgbClr val="FF0000"/>
                </a:solidFill>
              </a:rPr>
              <a:t>+</a:t>
            </a:r>
          </a:p>
        </p:txBody>
      </p:sp>
      <p:graphicFrame>
        <p:nvGraphicFramePr>
          <p:cNvPr id="23" name="Object 22"/>
          <p:cNvGraphicFramePr>
            <a:graphicFrameLocks noChangeAspect="1"/>
          </p:cNvGraphicFramePr>
          <p:nvPr>
            <p:extLst>
              <p:ext uri="{D42A27DB-BD31-4B8C-83A1-F6EECF244321}">
                <p14:modId xmlns:p14="http://schemas.microsoft.com/office/powerpoint/2010/main" val="1134808448"/>
              </p:ext>
            </p:extLst>
          </p:nvPr>
        </p:nvGraphicFramePr>
        <p:xfrm>
          <a:off x="5627533" y="3600450"/>
          <a:ext cx="1636712" cy="608013"/>
        </p:xfrm>
        <a:graphic>
          <a:graphicData uri="http://schemas.openxmlformats.org/presentationml/2006/ole">
            <mc:AlternateContent xmlns:mc="http://schemas.openxmlformats.org/markup-compatibility/2006">
              <mc:Choice xmlns:v="urn:schemas-microsoft-com:vml" Requires="v">
                <p:oleObj spid="_x0000_s203042" name="Equation" r:id="rId6" imgW="546100" imgH="203200" progId="Equation.DSMT4">
                  <p:embed/>
                </p:oleObj>
              </mc:Choice>
              <mc:Fallback>
                <p:oleObj name="Equation" r:id="rId6" imgW="546100" imgH="203200" progId="Equation.DSMT4">
                  <p:embed/>
                  <p:pic>
                    <p:nvPicPr>
                      <p:cNvPr id="0" name=""/>
                      <p:cNvPicPr>
                        <a:picLocks noChangeAspect="1" noChangeArrowheads="1"/>
                      </p:cNvPicPr>
                      <p:nvPr/>
                    </p:nvPicPr>
                    <p:blipFill>
                      <a:blip r:embed="rId7"/>
                      <a:srcRect/>
                      <a:stretch>
                        <a:fillRect/>
                      </a:stretch>
                    </p:blipFill>
                    <p:spPr bwMode="auto">
                      <a:xfrm>
                        <a:off x="5627533" y="3600450"/>
                        <a:ext cx="1636712" cy="6080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4215586907"/>
              </p:ext>
            </p:extLst>
          </p:nvPr>
        </p:nvGraphicFramePr>
        <p:xfrm>
          <a:off x="3421218" y="3633788"/>
          <a:ext cx="1635125" cy="608012"/>
        </p:xfrm>
        <a:graphic>
          <a:graphicData uri="http://schemas.openxmlformats.org/presentationml/2006/ole">
            <mc:AlternateContent xmlns:mc="http://schemas.openxmlformats.org/markup-compatibility/2006">
              <mc:Choice xmlns:v="urn:schemas-microsoft-com:vml" Requires="v">
                <p:oleObj spid="_x0000_s203043" name="Equation" r:id="rId8" imgW="546100" imgH="203200" progId="Equation.DSMT4">
                  <p:embed/>
                </p:oleObj>
              </mc:Choice>
              <mc:Fallback>
                <p:oleObj name="Equation" r:id="rId8" imgW="546100" imgH="203200" progId="Equation.DSMT4">
                  <p:embed/>
                  <p:pic>
                    <p:nvPicPr>
                      <p:cNvPr id="0" name=""/>
                      <p:cNvPicPr>
                        <a:picLocks noChangeAspect="1" noChangeArrowheads="1"/>
                      </p:cNvPicPr>
                      <p:nvPr/>
                    </p:nvPicPr>
                    <p:blipFill>
                      <a:blip r:embed="rId9"/>
                      <a:srcRect/>
                      <a:stretch>
                        <a:fillRect/>
                      </a:stretch>
                    </p:blipFill>
                    <p:spPr bwMode="auto">
                      <a:xfrm>
                        <a:off x="3421218" y="3633788"/>
                        <a:ext cx="1635125" cy="60801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cxnSp>
        <p:nvCxnSpPr>
          <p:cNvPr id="28" name="Straight Connector 27"/>
          <p:cNvCxnSpPr/>
          <p:nvPr/>
        </p:nvCxnSpPr>
        <p:spPr>
          <a:xfrm flipV="1">
            <a:off x="5341001" y="3920828"/>
            <a:ext cx="14783" cy="272597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aphicFrame>
        <p:nvGraphicFramePr>
          <p:cNvPr id="25" name="Object 24"/>
          <p:cNvGraphicFramePr>
            <a:graphicFrameLocks noChangeAspect="1"/>
          </p:cNvGraphicFramePr>
          <p:nvPr>
            <p:extLst>
              <p:ext uri="{D42A27DB-BD31-4B8C-83A1-F6EECF244321}">
                <p14:modId xmlns:p14="http://schemas.microsoft.com/office/powerpoint/2010/main" val="1471264911"/>
              </p:ext>
            </p:extLst>
          </p:nvPr>
        </p:nvGraphicFramePr>
        <p:xfrm>
          <a:off x="5930899" y="3608388"/>
          <a:ext cx="1789113" cy="608012"/>
        </p:xfrm>
        <a:graphic>
          <a:graphicData uri="http://schemas.openxmlformats.org/presentationml/2006/ole">
            <mc:AlternateContent xmlns:mc="http://schemas.openxmlformats.org/markup-compatibility/2006">
              <mc:Choice xmlns:v="urn:schemas-microsoft-com:vml" Requires="v">
                <p:oleObj spid="_x0000_s203044" name="Equation" r:id="rId10" imgW="596900" imgH="203200" progId="Equation.DSMT4">
                  <p:embed/>
                </p:oleObj>
              </mc:Choice>
              <mc:Fallback>
                <p:oleObj name="Equation" r:id="rId10" imgW="596900" imgH="203200" progId="Equation.DSMT4">
                  <p:embed/>
                  <p:pic>
                    <p:nvPicPr>
                      <p:cNvPr id="0" name=""/>
                      <p:cNvPicPr>
                        <a:picLocks noChangeAspect="1" noChangeArrowheads="1"/>
                      </p:cNvPicPr>
                      <p:nvPr/>
                    </p:nvPicPr>
                    <p:blipFill>
                      <a:blip r:embed="rId11"/>
                      <a:srcRect/>
                      <a:stretch>
                        <a:fillRect/>
                      </a:stretch>
                    </p:blipFill>
                    <p:spPr bwMode="auto">
                      <a:xfrm>
                        <a:off x="5930899" y="3608388"/>
                        <a:ext cx="1789113" cy="60801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3555583401"/>
              </p:ext>
            </p:extLst>
          </p:nvPr>
        </p:nvGraphicFramePr>
        <p:xfrm>
          <a:off x="3086100" y="3625321"/>
          <a:ext cx="1789113" cy="608012"/>
        </p:xfrm>
        <a:graphic>
          <a:graphicData uri="http://schemas.openxmlformats.org/presentationml/2006/ole">
            <mc:AlternateContent xmlns:mc="http://schemas.openxmlformats.org/markup-compatibility/2006">
              <mc:Choice xmlns:v="urn:schemas-microsoft-com:vml" Requires="v">
                <p:oleObj spid="_x0000_s203045" name="Equation" r:id="rId12" imgW="596900" imgH="203200" progId="Equation.DSMT4">
                  <p:embed/>
                </p:oleObj>
              </mc:Choice>
              <mc:Fallback>
                <p:oleObj name="Equation" r:id="rId12" imgW="596900" imgH="203200" progId="Equation.DSMT4">
                  <p:embed/>
                  <p:pic>
                    <p:nvPicPr>
                      <p:cNvPr id="0" name=""/>
                      <p:cNvPicPr>
                        <a:picLocks noChangeAspect="1" noChangeArrowheads="1"/>
                      </p:cNvPicPr>
                      <p:nvPr/>
                    </p:nvPicPr>
                    <p:blipFill>
                      <a:blip r:embed="rId13"/>
                      <a:srcRect/>
                      <a:stretch>
                        <a:fillRect/>
                      </a:stretch>
                    </p:blipFill>
                    <p:spPr bwMode="auto">
                      <a:xfrm>
                        <a:off x="3086100" y="3625321"/>
                        <a:ext cx="1789113" cy="60801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7" name="TextBox 26"/>
          <p:cNvSpPr txBox="1"/>
          <p:nvPr/>
        </p:nvSpPr>
        <p:spPr>
          <a:xfrm>
            <a:off x="6570692" y="6158780"/>
            <a:ext cx="389049" cy="584776"/>
          </a:xfrm>
          <a:prstGeom prst="rect">
            <a:avLst/>
          </a:prstGeom>
          <a:noFill/>
        </p:spPr>
        <p:txBody>
          <a:bodyPr wrap="none" rtlCol="0">
            <a:spAutoFit/>
          </a:bodyPr>
          <a:lstStyle/>
          <a:p>
            <a:r>
              <a:rPr lang="en-US" sz="3200" dirty="0">
                <a:solidFill>
                  <a:srgbClr val="FF0000"/>
                </a:solidFill>
              </a:rPr>
              <a:t>+</a:t>
            </a:r>
          </a:p>
        </p:txBody>
      </p:sp>
      <p:sp>
        <p:nvSpPr>
          <p:cNvPr id="30" name="TextBox 29"/>
          <p:cNvSpPr txBox="1"/>
          <p:nvPr/>
        </p:nvSpPr>
        <p:spPr>
          <a:xfrm>
            <a:off x="6274359" y="4296114"/>
            <a:ext cx="389049" cy="584776"/>
          </a:xfrm>
          <a:prstGeom prst="rect">
            <a:avLst/>
          </a:prstGeom>
          <a:noFill/>
        </p:spPr>
        <p:txBody>
          <a:bodyPr wrap="none" rtlCol="0">
            <a:spAutoFit/>
          </a:bodyPr>
          <a:lstStyle/>
          <a:p>
            <a:r>
              <a:rPr lang="en-US" sz="3200" dirty="0">
                <a:solidFill>
                  <a:srgbClr val="FF0000"/>
                </a:solidFill>
              </a:rPr>
              <a:t>+</a:t>
            </a:r>
          </a:p>
        </p:txBody>
      </p:sp>
    </p:spTree>
    <p:extLst>
      <p:ext uri="{BB962C8B-B14F-4D97-AF65-F5344CB8AC3E}">
        <p14:creationId xmlns:p14="http://schemas.microsoft.com/office/powerpoint/2010/main" val="154139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375E-6 -7.40741E-7 L -0.22903 -7.40741E-7 " pathEditMode="relative" rAng="0" ptsTypes="AA">
                                      <p:cBhvr>
                                        <p:cTn id="6" dur="2000" fill="hold"/>
                                        <p:tgtEl>
                                          <p:spTgt spid="27"/>
                                        </p:tgtEl>
                                        <p:attrNameLst>
                                          <p:attrName>ppt_x</p:attrName>
                                          <p:attrName>ppt_y</p:attrName>
                                        </p:attrNameLst>
                                      </p:cBhvr>
                                      <p:rCtr x="-11458" y="0"/>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2.29167E-6 1.48148E-6 L -0.34011 -0.00208 " pathEditMode="relative" rAng="0" ptsTypes="AA">
                                      <p:cBhvr>
                                        <p:cTn id="10" dur="2000" fill="hold"/>
                                        <p:tgtEl>
                                          <p:spTgt spid="22"/>
                                        </p:tgtEl>
                                        <p:attrNameLst>
                                          <p:attrName>ppt_x</p:attrName>
                                          <p:attrName>ppt_y</p:attrName>
                                        </p:attrNameLst>
                                      </p:cBhvr>
                                      <p:rCtr x="-17005" y="-116"/>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1.25E-6 1.11111E-6 L -0.17214 -0.00023 " pathEditMode="relative" rAng="0" ptsTypes="AA">
                                      <p:cBhvr>
                                        <p:cTn id="14" dur="2000" fill="hold"/>
                                        <p:tgtEl>
                                          <p:spTgt spid="30"/>
                                        </p:tgtEl>
                                        <p:attrNameLst>
                                          <p:attrName>ppt_x</p:attrName>
                                          <p:attrName>ppt_y</p:attrName>
                                        </p:attrNameLst>
                                      </p:cBhvr>
                                      <p:rCtr x="-8607" y="-23"/>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6.45833E-6 -5.92593E-6 L 0.23189 -5.92593E-6 " pathEditMode="relative" ptsTypes="AA">
                                      <p:cBhvr>
                                        <p:cTn id="18" dur="2000" fill="hold"/>
                                        <p:tgtEl>
                                          <p:spTgt spid="18"/>
                                        </p:tgtEl>
                                        <p:attrNameLst>
                                          <p:attrName>ppt_x</p:attrName>
                                          <p:attrName>ppt_y</p:attrName>
                                        </p:attrNameLst>
                                      </p:cBhvr>
                                    </p:animMotion>
                                  </p:childTnLst>
                                </p:cTn>
                              </p:par>
                              <p:par>
                                <p:cTn id="19" presetID="0" presetClass="path" presetSubtype="0" accel="50000" decel="50000" fill="hold" grpId="0" nodeType="withEffect">
                                  <p:stCondLst>
                                    <p:cond delay="0"/>
                                  </p:stCondLst>
                                  <p:childTnLst>
                                    <p:animMotion origin="layout" path="M -1.875E-6 4.81481E-6 L 0.32084 -0.00463 " pathEditMode="relative" rAng="0" ptsTypes="AA">
                                      <p:cBhvr>
                                        <p:cTn id="20" dur="2000" fill="hold"/>
                                        <p:tgtEl>
                                          <p:spTgt spid="10"/>
                                        </p:tgtEl>
                                        <p:attrNameLst>
                                          <p:attrName>ppt_x</p:attrName>
                                          <p:attrName>ppt_y</p:attrName>
                                        </p:attrNameLst>
                                      </p:cBhvr>
                                      <p:rCtr x="16042" y="-231"/>
                                    </p:animMotion>
                                  </p:childTnLst>
                                </p:cTn>
                              </p:par>
                              <p:par>
                                <p:cTn id="21" presetID="0" presetClass="path" presetSubtype="0" accel="50000" decel="50000" fill="hold" grpId="0" nodeType="withEffect">
                                  <p:stCondLst>
                                    <p:cond delay="0"/>
                                  </p:stCondLst>
                                  <p:childTnLst>
                                    <p:animMotion origin="layout" path="M -1.875E-6 6.66667E-6 L 0.38333 0.00116 " pathEditMode="relative" ptsTypes="AA">
                                      <p:cBhvr>
                                        <p:cTn id="22" dur="2000" fill="hold"/>
                                        <p:tgtEl>
                                          <p:spTgt spid="9"/>
                                        </p:tgtEl>
                                        <p:attrNameLst>
                                          <p:attrName>ppt_x</p:attrName>
                                          <p:attrName>ppt_y</p:attrName>
                                        </p:attrNameLst>
                                      </p:cBhvr>
                                    </p:animMotion>
                                  </p:childTnLst>
                                </p:cTn>
                              </p:par>
                              <p:par>
                                <p:cTn id="23" presetID="0" presetClass="path" presetSubtype="0" accel="50000" decel="50000" fill="hold" grpId="0" nodeType="withEffect">
                                  <p:stCondLst>
                                    <p:cond delay="0"/>
                                  </p:stCondLst>
                                  <p:childTnLst>
                                    <p:animMotion origin="layout" path="M -1.45833E-6 -5.55556E-6 L 0.4375 -0.0051 " pathEditMode="relative" ptsTypes="AA">
                                      <p:cBhvr>
                                        <p:cTn id="24" dur="2000" fill="hold"/>
                                        <p:tgtEl>
                                          <p:spTgt spid="11"/>
                                        </p:tgtEl>
                                        <p:attrNameLst>
                                          <p:attrName>ppt_x</p:attrName>
                                          <p:attrName>ppt_y</p:attrName>
                                        </p:attrNameLst>
                                      </p:cBhvr>
                                    </p:animMotion>
                                  </p:childTnLst>
                                </p:cTn>
                              </p:par>
                              <p:par>
                                <p:cTn id="25" presetID="0" presetClass="path" presetSubtype="0" accel="50000" decel="50000" fill="hold" grpId="0" nodeType="withEffect">
                                  <p:stCondLst>
                                    <p:cond delay="0"/>
                                  </p:stCondLst>
                                  <p:childTnLst>
                                    <p:animMotion origin="layout" path="M -1.875E-6 1.48148E-6 L 0.55977 -0.00115 " pathEditMode="relative" ptsTypes="AA">
                                      <p:cBhvr>
                                        <p:cTn id="26" dur="2000" fill="hold"/>
                                        <p:tgtEl>
                                          <p:spTgt spid="19"/>
                                        </p:tgtEl>
                                        <p:attrNameLst>
                                          <p:attrName>ppt_x</p:attrName>
                                          <p:attrName>ppt_y</p:attrName>
                                        </p:attrNameLst>
                                      </p:cBhvr>
                                    </p:animMotion>
                                  </p:childTnLst>
                                </p:cTn>
                              </p:par>
                              <p:par>
                                <p:cTn id="27" presetID="0" presetClass="path" presetSubtype="0" accel="50000" decel="50000" fill="hold" grpId="0" nodeType="withEffect">
                                  <p:stCondLst>
                                    <p:cond delay="0"/>
                                  </p:stCondLst>
                                  <p:childTnLst>
                                    <p:animMotion origin="layout" path="M 1.66667E-6 8.67362E-19 L 0.23125 8.67362E-19 " pathEditMode="relative" ptsTypes="AA">
                                      <p:cBhvr>
                                        <p:cTn id="28" dur="2000" fill="hold"/>
                                        <p:tgtEl>
                                          <p:spTgt spid="17"/>
                                        </p:tgtEl>
                                        <p:attrNameLst>
                                          <p:attrName>ppt_x</p:attrName>
                                          <p:attrName>ppt_y</p:attrName>
                                        </p:attrNameLst>
                                      </p:cBhvr>
                                    </p:animMotion>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23"/>
                                        </p:tgtEl>
                                      </p:cBhvr>
                                    </p:animEffect>
                                    <p:set>
                                      <p:cBhvr>
                                        <p:cTn id="33" dur="1" fill="hold">
                                          <p:stCondLst>
                                            <p:cond delay="499"/>
                                          </p:stCondLst>
                                        </p:cTn>
                                        <p:tgtEl>
                                          <p:spTgt spid="23"/>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24"/>
                                        </p:tgtEl>
                                      </p:cBhvr>
                                    </p:animEffect>
                                    <p:set>
                                      <p:cBhvr>
                                        <p:cTn id="36" dur="1" fill="hold">
                                          <p:stCondLst>
                                            <p:cond delay="499"/>
                                          </p:stCondLst>
                                        </p:cTn>
                                        <p:tgtEl>
                                          <p:spTgt spid="2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par>
                                <p:cTn id="42" presetID="10" presetClass="entr" presetSubtype="0" fill="hold"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7" grpId="0"/>
      <p:bldP spid="18" grpId="0"/>
      <p:bldP spid="19" grpId="0"/>
      <p:bldP spid="22" grpId="0"/>
      <p:bldP spid="27" grpId="0"/>
      <p:bldP spid="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6-03-15 at 1.08.5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899" y="888695"/>
            <a:ext cx="6671733" cy="2531837"/>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2461469908"/>
              </p:ext>
            </p:extLst>
          </p:nvPr>
        </p:nvGraphicFramePr>
        <p:xfrm>
          <a:off x="6608233" y="293688"/>
          <a:ext cx="1789113" cy="608012"/>
        </p:xfrm>
        <a:graphic>
          <a:graphicData uri="http://schemas.openxmlformats.org/presentationml/2006/ole">
            <mc:AlternateContent xmlns:mc="http://schemas.openxmlformats.org/markup-compatibility/2006">
              <mc:Choice xmlns:v="urn:schemas-microsoft-com:vml" Requires="v">
                <p:oleObj spid="_x0000_s97449" name="Equation" r:id="rId5" imgW="596900" imgH="203200" progId="Equation.DSMT4">
                  <p:embed/>
                </p:oleObj>
              </mc:Choice>
              <mc:Fallback>
                <p:oleObj name="Equation" r:id="rId5" imgW="596900" imgH="203200" progId="Equation.DSMT4">
                  <p:embed/>
                  <p:pic>
                    <p:nvPicPr>
                      <p:cNvPr id="0" name=""/>
                      <p:cNvPicPr>
                        <a:picLocks noChangeAspect="1" noChangeArrowheads="1"/>
                      </p:cNvPicPr>
                      <p:nvPr/>
                    </p:nvPicPr>
                    <p:blipFill>
                      <a:blip r:embed="rId6"/>
                      <a:srcRect/>
                      <a:stretch>
                        <a:fillRect/>
                      </a:stretch>
                    </p:blipFill>
                    <p:spPr bwMode="auto">
                      <a:xfrm>
                        <a:off x="6608233" y="293688"/>
                        <a:ext cx="1789113" cy="60801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051695442"/>
              </p:ext>
            </p:extLst>
          </p:nvPr>
        </p:nvGraphicFramePr>
        <p:xfrm>
          <a:off x="2992966" y="319088"/>
          <a:ext cx="1789113" cy="608012"/>
        </p:xfrm>
        <a:graphic>
          <a:graphicData uri="http://schemas.openxmlformats.org/presentationml/2006/ole">
            <mc:AlternateContent xmlns:mc="http://schemas.openxmlformats.org/markup-compatibility/2006">
              <mc:Choice xmlns:v="urn:schemas-microsoft-com:vml" Requires="v">
                <p:oleObj spid="_x0000_s97450" name="Equation" r:id="rId7" imgW="596900" imgH="203200" progId="Equation.DSMT4">
                  <p:embed/>
                </p:oleObj>
              </mc:Choice>
              <mc:Fallback>
                <p:oleObj name="Equation" r:id="rId7" imgW="596900" imgH="203200" progId="Equation.DSMT4">
                  <p:embed/>
                  <p:pic>
                    <p:nvPicPr>
                      <p:cNvPr id="0" name=""/>
                      <p:cNvPicPr>
                        <a:picLocks noChangeAspect="1" noChangeArrowheads="1"/>
                      </p:cNvPicPr>
                      <p:nvPr/>
                    </p:nvPicPr>
                    <p:blipFill>
                      <a:blip r:embed="rId8"/>
                      <a:srcRect/>
                      <a:stretch>
                        <a:fillRect/>
                      </a:stretch>
                    </p:blipFill>
                    <p:spPr bwMode="auto">
                      <a:xfrm>
                        <a:off x="2992966" y="319088"/>
                        <a:ext cx="1789113" cy="60801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6-03-15 at 1.08.5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899" y="888695"/>
            <a:ext cx="6671733" cy="2531837"/>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1484913444"/>
              </p:ext>
            </p:extLst>
          </p:nvPr>
        </p:nvGraphicFramePr>
        <p:xfrm>
          <a:off x="6608233" y="293688"/>
          <a:ext cx="1789113" cy="608012"/>
        </p:xfrm>
        <a:graphic>
          <a:graphicData uri="http://schemas.openxmlformats.org/presentationml/2006/ole">
            <mc:AlternateContent xmlns:mc="http://schemas.openxmlformats.org/markup-compatibility/2006">
              <mc:Choice xmlns:v="urn:schemas-microsoft-com:vml" Requires="v">
                <p:oleObj spid="_x0000_s205071" name="Equation" r:id="rId5" imgW="596900" imgH="203200" progId="Equation.DSMT4">
                  <p:embed/>
                </p:oleObj>
              </mc:Choice>
              <mc:Fallback>
                <p:oleObj name="Equation" r:id="rId5" imgW="596900" imgH="203200" progId="Equation.DSMT4">
                  <p:embed/>
                  <p:pic>
                    <p:nvPicPr>
                      <p:cNvPr id="0" name=""/>
                      <p:cNvPicPr>
                        <a:picLocks noChangeAspect="1" noChangeArrowheads="1"/>
                      </p:cNvPicPr>
                      <p:nvPr/>
                    </p:nvPicPr>
                    <p:blipFill>
                      <a:blip r:embed="rId6"/>
                      <a:srcRect/>
                      <a:stretch>
                        <a:fillRect/>
                      </a:stretch>
                    </p:blipFill>
                    <p:spPr bwMode="auto">
                      <a:xfrm>
                        <a:off x="6608233" y="293688"/>
                        <a:ext cx="1789113" cy="60801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184507459"/>
              </p:ext>
            </p:extLst>
          </p:nvPr>
        </p:nvGraphicFramePr>
        <p:xfrm>
          <a:off x="2992966" y="319088"/>
          <a:ext cx="1789113" cy="608012"/>
        </p:xfrm>
        <a:graphic>
          <a:graphicData uri="http://schemas.openxmlformats.org/presentationml/2006/ole">
            <mc:AlternateContent xmlns:mc="http://schemas.openxmlformats.org/markup-compatibility/2006">
              <mc:Choice xmlns:v="urn:schemas-microsoft-com:vml" Requires="v">
                <p:oleObj spid="_x0000_s205072" name="Equation" r:id="rId7" imgW="596900" imgH="203200" progId="Equation.DSMT4">
                  <p:embed/>
                </p:oleObj>
              </mc:Choice>
              <mc:Fallback>
                <p:oleObj name="Equation" r:id="rId7" imgW="596900" imgH="203200" progId="Equation.DSMT4">
                  <p:embed/>
                  <p:pic>
                    <p:nvPicPr>
                      <p:cNvPr id="0" name=""/>
                      <p:cNvPicPr>
                        <a:picLocks noChangeAspect="1" noChangeArrowheads="1"/>
                      </p:cNvPicPr>
                      <p:nvPr/>
                    </p:nvPicPr>
                    <p:blipFill>
                      <a:blip r:embed="rId8"/>
                      <a:srcRect/>
                      <a:stretch>
                        <a:fillRect/>
                      </a:stretch>
                    </p:blipFill>
                    <p:spPr bwMode="auto">
                      <a:xfrm>
                        <a:off x="2992966" y="319088"/>
                        <a:ext cx="1789113" cy="60801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cxnSp>
        <p:nvCxnSpPr>
          <p:cNvPr id="11" name="Straight Connector 10"/>
          <p:cNvCxnSpPr/>
          <p:nvPr/>
        </p:nvCxnSpPr>
        <p:spPr>
          <a:xfrm>
            <a:off x="3420534" y="5926664"/>
            <a:ext cx="5029200" cy="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V="1">
            <a:off x="3708397" y="5215459"/>
            <a:ext cx="194733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5604929" y="5926659"/>
            <a:ext cx="1947333" cy="0"/>
          </a:xfrm>
          <a:prstGeom prst="line">
            <a:avLst/>
          </a:prstGeom>
          <a:ln w="38100" cmpd="sng">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flipV="1">
            <a:off x="5621865" y="5232395"/>
            <a:ext cx="0" cy="778934"/>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16" name="Object 15"/>
          <p:cNvGraphicFramePr>
            <a:graphicFrameLocks noChangeAspect="1"/>
          </p:cNvGraphicFramePr>
          <p:nvPr>
            <p:extLst>
              <p:ext uri="{D42A27DB-BD31-4B8C-83A1-F6EECF244321}">
                <p14:modId xmlns:p14="http://schemas.microsoft.com/office/powerpoint/2010/main" val="3048311620"/>
              </p:ext>
            </p:extLst>
          </p:nvPr>
        </p:nvGraphicFramePr>
        <p:xfrm>
          <a:off x="8239125" y="6103938"/>
          <a:ext cx="1101725" cy="609600"/>
        </p:xfrm>
        <a:graphic>
          <a:graphicData uri="http://schemas.openxmlformats.org/presentationml/2006/ole">
            <mc:AlternateContent xmlns:mc="http://schemas.openxmlformats.org/markup-compatibility/2006">
              <mc:Choice xmlns:v="urn:schemas-microsoft-com:vml" Requires="v">
                <p:oleObj spid="_x0000_s205073" name="Equation" r:id="rId9" imgW="368300" imgH="203200" progId="Equation.DSMT4">
                  <p:embed/>
                </p:oleObj>
              </mc:Choice>
              <mc:Fallback>
                <p:oleObj name="Equation" r:id="rId9" imgW="368300" imgH="203200" progId="Equation.DSMT4">
                  <p:embed/>
                  <p:pic>
                    <p:nvPicPr>
                      <p:cNvPr id="0" name=""/>
                      <p:cNvPicPr>
                        <a:picLocks noChangeAspect="1" noChangeArrowheads="1"/>
                      </p:cNvPicPr>
                      <p:nvPr/>
                    </p:nvPicPr>
                    <p:blipFill>
                      <a:blip r:embed="rId10"/>
                      <a:srcRect/>
                      <a:stretch>
                        <a:fillRect/>
                      </a:stretch>
                    </p:blipFill>
                    <p:spPr bwMode="auto">
                      <a:xfrm>
                        <a:off x="8239125" y="6103938"/>
                        <a:ext cx="1101725" cy="609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2064222947"/>
              </p:ext>
            </p:extLst>
          </p:nvPr>
        </p:nvGraphicFramePr>
        <p:xfrm>
          <a:off x="2740025" y="5705475"/>
          <a:ext cx="379413" cy="457200"/>
        </p:xfrm>
        <a:graphic>
          <a:graphicData uri="http://schemas.openxmlformats.org/presentationml/2006/ole">
            <mc:AlternateContent xmlns:mc="http://schemas.openxmlformats.org/markup-compatibility/2006">
              <mc:Choice xmlns:v="urn:schemas-microsoft-com:vml" Requires="v">
                <p:oleObj spid="_x0000_s205074" name="Equation" r:id="rId11" imgW="127000" imgH="152400" progId="Equation.DSMT4">
                  <p:embed/>
                </p:oleObj>
              </mc:Choice>
              <mc:Fallback>
                <p:oleObj name="Equation" r:id="rId11" imgW="127000" imgH="152400" progId="Equation.DSMT4">
                  <p:embed/>
                  <p:pic>
                    <p:nvPicPr>
                      <p:cNvPr id="0" name=""/>
                      <p:cNvPicPr>
                        <a:picLocks noChangeAspect="1" noChangeArrowheads="1"/>
                      </p:cNvPicPr>
                      <p:nvPr/>
                    </p:nvPicPr>
                    <p:blipFill>
                      <a:blip r:embed="rId12"/>
                      <a:srcRect/>
                      <a:stretch>
                        <a:fillRect/>
                      </a:stretch>
                    </p:blipFill>
                    <p:spPr bwMode="auto">
                      <a:xfrm>
                        <a:off x="2740025" y="5705475"/>
                        <a:ext cx="379413" cy="4572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2052367087"/>
              </p:ext>
            </p:extLst>
          </p:nvPr>
        </p:nvGraphicFramePr>
        <p:xfrm>
          <a:off x="2794531" y="4892675"/>
          <a:ext cx="303212" cy="457200"/>
        </p:xfrm>
        <a:graphic>
          <a:graphicData uri="http://schemas.openxmlformats.org/presentationml/2006/ole">
            <mc:AlternateContent xmlns:mc="http://schemas.openxmlformats.org/markup-compatibility/2006">
              <mc:Choice xmlns:v="urn:schemas-microsoft-com:vml" Requires="v">
                <p:oleObj spid="_x0000_s205075" name="Equation" r:id="rId13" imgW="101600" imgH="152400" progId="Equation.DSMT4">
                  <p:embed/>
                </p:oleObj>
              </mc:Choice>
              <mc:Fallback>
                <p:oleObj name="Equation" r:id="rId13" imgW="101600" imgH="152400" progId="Equation.DSMT4">
                  <p:embed/>
                  <p:pic>
                    <p:nvPicPr>
                      <p:cNvPr id="0" name=""/>
                      <p:cNvPicPr>
                        <a:picLocks noChangeAspect="1" noChangeArrowheads="1"/>
                      </p:cNvPicPr>
                      <p:nvPr/>
                    </p:nvPicPr>
                    <p:blipFill>
                      <a:blip r:embed="rId14"/>
                      <a:srcRect/>
                      <a:stretch>
                        <a:fillRect/>
                      </a:stretch>
                    </p:blipFill>
                    <p:spPr bwMode="auto">
                      <a:xfrm>
                        <a:off x="2794531" y="4892675"/>
                        <a:ext cx="303212" cy="4572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2998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6-03-15 at 1.08.5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899" y="888695"/>
            <a:ext cx="6671733" cy="2531837"/>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2176387924"/>
              </p:ext>
            </p:extLst>
          </p:nvPr>
        </p:nvGraphicFramePr>
        <p:xfrm>
          <a:off x="6608233" y="293688"/>
          <a:ext cx="1789113" cy="608012"/>
        </p:xfrm>
        <a:graphic>
          <a:graphicData uri="http://schemas.openxmlformats.org/presentationml/2006/ole">
            <mc:AlternateContent xmlns:mc="http://schemas.openxmlformats.org/markup-compatibility/2006">
              <mc:Choice xmlns:v="urn:schemas-microsoft-com:vml" Requires="v">
                <p:oleObj spid="_x0000_s206047" name="Equation" r:id="rId5" imgW="596900" imgH="203200" progId="Equation.DSMT4">
                  <p:embed/>
                </p:oleObj>
              </mc:Choice>
              <mc:Fallback>
                <p:oleObj name="Equation" r:id="rId5" imgW="596900" imgH="203200" progId="Equation.DSMT4">
                  <p:embed/>
                  <p:pic>
                    <p:nvPicPr>
                      <p:cNvPr id="0" name=""/>
                      <p:cNvPicPr>
                        <a:picLocks noChangeAspect="1" noChangeArrowheads="1"/>
                      </p:cNvPicPr>
                      <p:nvPr/>
                    </p:nvPicPr>
                    <p:blipFill>
                      <a:blip r:embed="rId6"/>
                      <a:srcRect/>
                      <a:stretch>
                        <a:fillRect/>
                      </a:stretch>
                    </p:blipFill>
                    <p:spPr bwMode="auto">
                      <a:xfrm>
                        <a:off x="6608233" y="293688"/>
                        <a:ext cx="1789113" cy="60801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856647554"/>
              </p:ext>
            </p:extLst>
          </p:nvPr>
        </p:nvGraphicFramePr>
        <p:xfrm>
          <a:off x="2992966" y="319088"/>
          <a:ext cx="1789113" cy="608012"/>
        </p:xfrm>
        <a:graphic>
          <a:graphicData uri="http://schemas.openxmlformats.org/presentationml/2006/ole">
            <mc:AlternateContent xmlns:mc="http://schemas.openxmlformats.org/markup-compatibility/2006">
              <mc:Choice xmlns:v="urn:schemas-microsoft-com:vml" Requires="v">
                <p:oleObj spid="_x0000_s206048" name="Equation" r:id="rId7" imgW="596900" imgH="203200" progId="Equation.DSMT4">
                  <p:embed/>
                </p:oleObj>
              </mc:Choice>
              <mc:Fallback>
                <p:oleObj name="Equation" r:id="rId7" imgW="596900" imgH="203200" progId="Equation.DSMT4">
                  <p:embed/>
                  <p:pic>
                    <p:nvPicPr>
                      <p:cNvPr id="0" name=""/>
                      <p:cNvPicPr>
                        <a:picLocks noChangeAspect="1" noChangeArrowheads="1"/>
                      </p:cNvPicPr>
                      <p:nvPr/>
                    </p:nvPicPr>
                    <p:blipFill>
                      <a:blip r:embed="rId8"/>
                      <a:srcRect/>
                      <a:stretch>
                        <a:fillRect/>
                      </a:stretch>
                    </p:blipFill>
                    <p:spPr bwMode="auto">
                      <a:xfrm>
                        <a:off x="2992966" y="319088"/>
                        <a:ext cx="1789113" cy="60801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cxnSp>
        <p:nvCxnSpPr>
          <p:cNvPr id="11" name="Straight Connector 10"/>
          <p:cNvCxnSpPr/>
          <p:nvPr/>
        </p:nvCxnSpPr>
        <p:spPr>
          <a:xfrm>
            <a:off x="3420534" y="5926664"/>
            <a:ext cx="5029200" cy="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V="1">
            <a:off x="3708397" y="5215459"/>
            <a:ext cx="194733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5604929" y="5926659"/>
            <a:ext cx="1947333" cy="0"/>
          </a:xfrm>
          <a:prstGeom prst="line">
            <a:avLst/>
          </a:prstGeom>
          <a:ln w="38100" cmpd="sng">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flipV="1">
            <a:off x="5621865" y="5232395"/>
            <a:ext cx="0" cy="778934"/>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15" name="Object 14"/>
          <p:cNvGraphicFramePr>
            <a:graphicFrameLocks noChangeAspect="1"/>
          </p:cNvGraphicFramePr>
          <p:nvPr>
            <p:extLst>
              <p:ext uri="{D42A27DB-BD31-4B8C-83A1-F6EECF244321}">
                <p14:modId xmlns:p14="http://schemas.microsoft.com/office/powerpoint/2010/main" val="3678147336"/>
              </p:ext>
            </p:extLst>
          </p:nvPr>
        </p:nvGraphicFramePr>
        <p:xfrm>
          <a:off x="3530071" y="4491567"/>
          <a:ext cx="1408112" cy="684213"/>
        </p:xfrm>
        <a:graphic>
          <a:graphicData uri="http://schemas.openxmlformats.org/presentationml/2006/ole">
            <mc:AlternateContent xmlns:mc="http://schemas.openxmlformats.org/markup-compatibility/2006">
              <mc:Choice xmlns:v="urn:schemas-microsoft-com:vml" Requires="v">
                <p:oleObj spid="_x0000_s206049" name="Equation" r:id="rId9" imgW="469900" imgH="228600" progId="Equation.DSMT4">
                  <p:embed/>
                </p:oleObj>
              </mc:Choice>
              <mc:Fallback>
                <p:oleObj name="Equation" r:id="rId9" imgW="469900" imgH="228600" progId="Equation.DSMT4">
                  <p:embed/>
                  <p:pic>
                    <p:nvPicPr>
                      <p:cNvPr id="0" name=""/>
                      <p:cNvPicPr>
                        <a:picLocks noChangeAspect="1" noChangeArrowheads="1"/>
                      </p:cNvPicPr>
                      <p:nvPr/>
                    </p:nvPicPr>
                    <p:blipFill>
                      <a:blip r:embed="rId10"/>
                      <a:srcRect/>
                      <a:stretch>
                        <a:fillRect/>
                      </a:stretch>
                    </p:blipFill>
                    <p:spPr bwMode="auto">
                      <a:xfrm>
                        <a:off x="3530071" y="4491567"/>
                        <a:ext cx="1408112" cy="6842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837962563"/>
              </p:ext>
            </p:extLst>
          </p:nvPr>
        </p:nvGraphicFramePr>
        <p:xfrm>
          <a:off x="8239125" y="6103938"/>
          <a:ext cx="1101725" cy="609600"/>
        </p:xfrm>
        <a:graphic>
          <a:graphicData uri="http://schemas.openxmlformats.org/presentationml/2006/ole">
            <mc:AlternateContent xmlns:mc="http://schemas.openxmlformats.org/markup-compatibility/2006">
              <mc:Choice xmlns:v="urn:schemas-microsoft-com:vml" Requires="v">
                <p:oleObj spid="_x0000_s206050" name="Equation" r:id="rId11" imgW="368300" imgH="203200" progId="Equation.DSMT4">
                  <p:embed/>
                </p:oleObj>
              </mc:Choice>
              <mc:Fallback>
                <p:oleObj name="Equation" r:id="rId11" imgW="368300" imgH="203200" progId="Equation.DSMT4">
                  <p:embed/>
                  <p:pic>
                    <p:nvPicPr>
                      <p:cNvPr id="0" name=""/>
                      <p:cNvPicPr>
                        <a:picLocks noChangeAspect="1" noChangeArrowheads="1"/>
                      </p:cNvPicPr>
                      <p:nvPr/>
                    </p:nvPicPr>
                    <p:blipFill>
                      <a:blip r:embed="rId12"/>
                      <a:srcRect/>
                      <a:stretch>
                        <a:fillRect/>
                      </a:stretch>
                    </p:blipFill>
                    <p:spPr bwMode="auto">
                      <a:xfrm>
                        <a:off x="8239125" y="6103938"/>
                        <a:ext cx="1101725" cy="609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5362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6-03-15 at 1.08.5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899" y="888695"/>
            <a:ext cx="6671733" cy="2531837"/>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181797030"/>
              </p:ext>
            </p:extLst>
          </p:nvPr>
        </p:nvGraphicFramePr>
        <p:xfrm>
          <a:off x="6608233" y="293688"/>
          <a:ext cx="1789113" cy="608012"/>
        </p:xfrm>
        <a:graphic>
          <a:graphicData uri="http://schemas.openxmlformats.org/presentationml/2006/ole">
            <mc:AlternateContent xmlns:mc="http://schemas.openxmlformats.org/markup-compatibility/2006">
              <mc:Choice xmlns:v="urn:schemas-microsoft-com:vml" Requires="v">
                <p:oleObj spid="_x0000_s208091" name="Equation" r:id="rId5" imgW="596900" imgH="203200" progId="Equation.DSMT4">
                  <p:embed/>
                </p:oleObj>
              </mc:Choice>
              <mc:Fallback>
                <p:oleObj name="Equation" r:id="rId5" imgW="596900" imgH="203200" progId="Equation.DSMT4">
                  <p:embed/>
                  <p:pic>
                    <p:nvPicPr>
                      <p:cNvPr id="0" name=""/>
                      <p:cNvPicPr>
                        <a:picLocks noChangeAspect="1" noChangeArrowheads="1"/>
                      </p:cNvPicPr>
                      <p:nvPr/>
                    </p:nvPicPr>
                    <p:blipFill>
                      <a:blip r:embed="rId6"/>
                      <a:srcRect/>
                      <a:stretch>
                        <a:fillRect/>
                      </a:stretch>
                    </p:blipFill>
                    <p:spPr bwMode="auto">
                      <a:xfrm>
                        <a:off x="6608233" y="293688"/>
                        <a:ext cx="1789113" cy="60801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627409873"/>
              </p:ext>
            </p:extLst>
          </p:nvPr>
        </p:nvGraphicFramePr>
        <p:xfrm>
          <a:off x="2992966" y="319088"/>
          <a:ext cx="1789113" cy="608012"/>
        </p:xfrm>
        <a:graphic>
          <a:graphicData uri="http://schemas.openxmlformats.org/presentationml/2006/ole">
            <mc:AlternateContent xmlns:mc="http://schemas.openxmlformats.org/markup-compatibility/2006">
              <mc:Choice xmlns:v="urn:schemas-microsoft-com:vml" Requires="v">
                <p:oleObj spid="_x0000_s208092" name="Equation" r:id="rId7" imgW="596900" imgH="203200" progId="Equation.DSMT4">
                  <p:embed/>
                </p:oleObj>
              </mc:Choice>
              <mc:Fallback>
                <p:oleObj name="Equation" r:id="rId7" imgW="596900" imgH="203200" progId="Equation.DSMT4">
                  <p:embed/>
                  <p:pic>
                    <p:nvPicPr>
                      <p:cNvPr id="0" name=""/>
                      <p:cNvPicPr>
                        <a:picLocks noChangeAspect="1" noChangeArrowheads="1"/>
                      </p:cNvPicPr>
                      <p:nvPr/>
                    </p:nvPicPr>
                    <p:blipFill>
                      <a:blip r:embed="rId8"/>
                      <a:srcRect/>
                      <a:stretch>
                        <a:fillRect/>
                      </a:stretch>
                    </p:blipFill>
                    <p:spPr bwMode="auto">
                      <a:xfrm>
                        <a:off x="2992966" y="319088"/>
                        <a:ext cx="1789113" cy="60801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cxnSp>
        <p:nvCxnSpPr>
          <p:cNvPr id="11" name="Straight Connector 10"/>
          <p:cNvCxnSpPr/>
          <p:nvPr/>
        </p:nvCxnSpPr>
        <p:spPr>
          <a:xfrm>
            <a:off x="3420534" y="5926664"/>
            <a:ext cx="5029200" cy="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V="1">
            <a:off x="3708397" y="5215459"/>
            <a:ext cx="194733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5604929" y="5926659"/>
            <a:ext cx="1947333" cy="0"/>
          </a:xfrm>
          <a:prstGeom prst="line">
            <a:avLst/>
          </a:prstGeom>
          <a:ln w="38100" cmpd="sng">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flipV="1">
            <a:off x="5621865" y="5232395"/>
            <a:ext cx="0" cy="778934"/>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16" name="Object 15"/>
          <p:cNvGraphicFramePr>
            <a:graphicFrameLocks noChangeAspect="1"/>
          </p:cNvGraphicFramePr>
          <p:nvPr>
            <p:extLst>
              <p:ext uri="{D42A27DB-BD31-4B8C-83A1-F6EECF244321}">
                <p14:modId xmlns:p14="http://schemas.microsoft.com/office/powerpoint/2010/main" val="2448205818"/>
              </p:ext>
            </p:extLst>
          </p:nvPr>
        </p:nvGraphicFramePr>
        <p:xfrm>
          <a:off x="8239125" y="6103938"/>
          <a:ext cx="1101725" cy="609600"/>
        </p:xfrm>
        <a:graphic>
          <a:graphicData uri="http://schemas.openxmlformats.org/presentationml/2006/ole">
            <mc:AlternateContent xmlns:mc="http://schemas.openxmlformats.org/markup-compatibility/2006">
              <mc:Choice xmlns:v="urn:schemas-microsoft-com:vml" Requires="v">
                <p:oleObj spid="_x0000_s208093" name="Equation" r:id="rId9" imgW="368300" imgH="203200" progId="Equation.DSMT4">
                  <p:embed/>
                </p:oleObj>
              </mc:Choice>
              <mc:Fallback>
                <p:oleObj name="Equation" r:id="rId9" imgW="368300" imgH="203200" progId="Equation.DSMT4">
                  <p:embed/>
                  <p:pic>
                    <p:nvPicPr>
                      <p:cNvPr id="0" name=""/>
                      <p:cNvPicPr>
                        <a:picLocks noChangeAspect="1" noChangeArrowheads="1"/>
                      </p:cNvPicPr>
                      <p:nvPr/>
                    </p:nvPicPr>
                    <p:blipFill>
                      <a:blip r:embed="rId10"/>
                      <a:srcRect/>
                      <a:stretch>
                        <a:fillRect/>
                      </a:stretch>
                    </p:blipFill>
                    <p:spPr bwMode="auto">
                      <a:xfrm>
                        <a:off x="8239125" y="6103938"/>
                        <a:ext cx="1101725" cy="609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 name="TextBox 1"/>
          <p:cNvSpPr txBox="1"/>
          <p:nvPr/>
        </p:nvSpPr>
        <p:spPr>
          <a:xfrm>
            <a:off x="9127067" y="1405466"/>
            <a:ext cx="2523247" cy="584776"/>
          </a:xfrm>
          <a:prstGeom prst="rect">
            <a:avLst/>
          </a:prstGeom>
          <a:noFill/>
        </p:spPr>
        <p:txBody>
          <a:bodyPr wrap="none" rtlCol="0">
            <a:spAutoFit/>
          </a:bodyPr>
          <a:lstStyle/>
          <a:p>
            <a:r>
              <a:rPr lang="en-US" sz="3200" dirty="0">
                <a:solidFill>
                  <a:srgbClr val="007233"/>
                </a:solidFill>
              </a:rPr>
              <a:t>“very correct”</a:t>
            </a:r>
          </a:p>
        </p:txBody>
      </p:sp>
      <p:sp>
        <p:nvSpPr>
          <p:cNvPr id="17" name="TextBox 16"/>
          <p:cNvSpPr txBox="1"/>
          <p:nvPr/>
        </p:nvSpPr>
        <p:spPr>
          <a:xfrm>
            <a:off x="5621866" y="1270000"/>
            <a:ext cx="1794934" cy="954107"/>
          </a:xfrm>
          <a:prstGeom prst="rect">
            <a:avLst/>
          </a:prstGeom>
          <a:noFill/>
        </p:spPr>
        <p:txBody>
          <a:bodyPr wrap="square" rtlCol="0">
            <a:spAutoFit/>
          </a:bodyPr>
          <a:lstStyle/>
          <a:p>
            <a:r>
              <a:rPr lang="en-US" sz="2800" dirty="0">
                <a:solidFill>
                  <a:srgbClr val="007233"/>
                </a:solidFill>
              </a:rPr>
              <a:t>“sort of correct”</a:t>
            </a:r>
          </a:p>
        </p:txBody>
      </p:sp>
      <p:sp>
        <p:nvSpPr>
          <p:cNvPr id="18" name="TextBox 17"/>
          <p:cNvSpPr txBox="1"/>
          <p:nvPr/>
        </p:nvSpPr>
        <p:spPr>
          <a:xfrm>
            <a:off x="4148667" y="1777998"/>
            <a:ext cx="1794934" cy="954107"/>
          </a:xfrm>
          <a:prstGeom prst="rect">
            <a:avLst/>
          </a:prstGeom>
          <a:noFill/>
        </p:spPr>
        <p:txBody>
          <a:bodyPr wrap="square" rtlCol="0">
            <a:spAutoFit/>
          </a:bodyPr>
          <a:lstStyle/>
          <a:p>
            <a:r>
              <a:rPr lang="en-US" sz="2800" dirty="0">
                <a:solidFill>
                  <a:srgbClr val="007233"/>
                </a:solidFill>
              </a:rPr>
              <a:t>“sort of wrong”</a:t>
            </a:r>
          </a:p>
        </p:txBody>
      </p:sp>
      <p:sp>
        <p:nvSpPr>
          <p:cNvPr id="19" name="TextBox 18"/>
          <p:cNvSpPr txBox="1"/>
          <p:nvPr/>
        </p:nvSpPr>
        <p:spPr>
          <a:xfrm>
            <a:off x="812800" y="1981200"/>
            <a:ext cx="2400817" cy="584776"/>
          </a:xfrm>
          <a:prstGeom prst="rect">
            <a:avLst/>
          </a:prstGeom>
          <a:noFill/>
        </p:spPr>
        <p:txBody>
          <a:bodyPr wrap="none" rtlCol="0">
            <a:spAutoFit/>
          </a:bodyPr>
          <a:lstStyle/>
          <a:p>
            <a:r>
              <a:rPr lang="en-US" sz="3200" dirty="0">
                <a:solidFill>
                  <a:srgbClr val="007233"/>
                </a:solidFill>
              </a:rPr>
              <a:t>“very wrong”</a:t>
            </a:r>
          </a:p>
        </p:txBody>
      </p:sp>
      <p:graphicFrame>
        <p:nvGraphicFramePr>
          <p:cNvPr id="20" name="Object 19"/>
          <p:cNvGraphicFramePr>
            <a:graphicFrameLocks noChangeAspect="1"/>
          </p:cNvGraphicFramePr>
          <p:nvPr>
            <p:extLst>
              <p:ext uri="{D42A27DB-BD31-4B8C-83A1-F6EECF244321}">
                <p14:modId xmlns:p14="http://schemas.microsoft.com/office/powerpoint/2010/main" val="528397681"/>
              </p:ext>
            </p:extLst>
          </p:nvPr>
        </p:nvGraphicFramePr>
        <p:xfrm>
          <a:off x="3530071" y="4491567"/>
          <a:ext cx="1408112" cy="684213"/>
        </p:xfrm>
        <a:graphic>
          <a:graphicData uri="http://schemas.openxmlformats.org/presentationml/2006/ole">
            <mc:AlternateContent xmlns:mc="http://schemas.openxmlformats.org/markup-compatibility/2006">
              <mc:Choice xmlns:v="urn:schemas-microsoft-com:vml" Requires="v">
                <p:oleObj spid="_x0000_s208094" name="Equation" r:id="rId11" imgW="469900" imgH="228600" progId="Equation.DSMT4">
                  <p:embed/>
                </p:oleObj>
              </mc:Choice>
              <mc:Fallback>
                <p:oleObj name="Equation" r:id="rId11" imgW="469900" imgH="228600" progId="Equation.DSMT4">
                  <p:embed/>
                  <p:pic>
                    <p:nvPicPr>
                      <p:cNvPr id="0" name=""/>
                      <p:cNvPicPr>
                        <a:picLocks noChangeAspect="1" noChangeArrowheads="1"/>
                      </p:cNvPicPr>
                      <p:nvPr/>
                    </p:nvPicPr>
                    <p:blipFill>
                      <a:blip r:embed="rId12"/>
                      <a:srcRect/>
                      <a:stretch>
                        <a:fillRect/>
                      </a:stretch>
                    </p:blipFill>
                    <p:spPr bwMode="auto">
                      <a:xfrm>
                        <a:off x="3530071" y="4491567"/>
                        <a:ext cx="1408112" cy="6842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1411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62480" y="1663073"/>
            <a:ext cx="11525250" cy="4375681"/>
          </a:xfrm>
        </p:spPr>
        <p:txBody>
          <a:bodyPr>
            <a:normAutofit fontScale="92500" lnSpcReduction="10000"/>
          </a:bodyPr>
          <a:lstStyle/>
          <a:p>
            <a:r>
              <a:rPr lang="en-GB" dirty="0"/>
              <a:t>Recap of Classification</a:t>
            </a:r>
          </a:p>
          <a:p>
            <a:r>
              <a:rPr lang="en-GB" dirty="0"/>
              <a:t>Loss Functions for Classification</a:t>
            </a:r>
          </a:p>
          <a:p>
            <a:r>
              <a:rPr lang="en-GB" dirty="0"/>
              <a:t>Statistical Learning Theory for Supervised Learning</a:t>
            </a:r>
          </a:p>
          <a:p>
            <a:r>
              <a:rPr lang="en-GB" dirty="0"/>
              <a:t>Basic Outline for ML</a:t>
            </a:r>
          </a:p>
          <a:p>
            <a:r>
              <a:rPr lang="en-GB" dirty="0"/>
              <a:t>Logistic Regression</a:t>
            </a:r>
          </a:p>
          <a:p>
            <a:r>
              <a:rPr lang="en-GB" dirty="0"/>
              <a:t>Evaluation Measures for Classifiers</a:t>
            </a:r>
          </a:p>
          <a:p>
            <a:pPr lvl="1"/>
            <a:r>
              <a:rPr lang="en-GB" dirty="0"/>
              <a:t>Confusion Matrix, Accuracy, TPR, FPR, Precision, Recall, F1-score</a:t>
            </a:r>
          </a:p>
          <a:p>
            <a:pPr lvl="1"/>
            <a:r>
              <a:rPr lang="en-GB" dirty="0"/>
              <a:t>ROC curves and the AUC/AUROC</a:t>
            </a:r>
          </a:p>
        </p:txBody>
      </p:sp>
      <p:sp>
        <p:nvSpPr>
          <p:cNvPr id="2" name="Title 1"/>
          <p:cNvSpPr>
            <a:spLocks noGrp="1"/>
          </p:cNvSpPr>
          <p:nvPr>
            <p:ph type="title"/>
          </p:nvPr>
        </p:nvSpPr>
        <p:spPr/>
        <p:txBody>
          <a:bodyPr/>
          <a:lstStyle/>
          <a:p>
            <a:r>
              <a:rPr lang="en-US" dirty="0"/>
              <a:t>Classification</a:t>
            </a:r>
          </a:p>
        </p:txBody>
      </p:sp>
    </p:spTree>
    <p:extLst>
      <p:ext uri="{BB962C8B-B14F-4D97-AF65-F5344CB8AC3E}">
        <p14:creationId xmlns:p14="http://schemas.microsoft.com/office/powerpoint/2010/main" val="1917745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6-03-15 at 1.08.5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899" y="888695"/>
            <a:ext cx="6671733" cy="2531837"/>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3859958467"/>
              </p:ext>
            </p:extLst>
          </p:nvPr>
        </p:nvGraphicFramePr>
        <p:xfrm>
          <a:off x="6608233" y="293688"/>
          <a:ext cx="1789113" cy="608012"/>
        </p:xfrm>
        <a:graphic>
          <a:graphicData uri="http://schemas.openxmlformats.org/presentationml/2006/ole">
            <mc:AlternateContent xmlns:mc="http://schemas.openxmlformats.org/markup-compatibility/2006">
              <mc:Choice xmlns:v="urn:schemas-microsoft-com:vml" Requires="v">
                <p:oleObj spid="_x0000_s209167" name="Equation" r:id="rId5" imgW="596900" imgH="203200" progId="Equation.DSMT4">
                  <p:embed/>
                </p:oleObj>
              </mc:Choice>
              <mc:Fallback>
                <p:oleObj name="Equation" r:id="rId5" imgW="596900" imgH="203200" progId="Equation.DSMT4">
                  <p:embed/>
                  <p:pic>
                    <p:nvPicPr>
                      <p:cNvPr id="0" name=""/>
                      <p:cNvPicPr>
                        <a:picLocks noChangeAspect="1" noChangeArrowheads="1"/>
                      </p:cNvPicPr>
                      <p:nvPr/>
                    </p:nvPicPr>
                    <p:blipFill>
                      <a:blip r:embed="rId6"/>
                      <a:srcRect/>
                      <a:stretch>
                        <a:fillRect/>
                      </a:stretch>
                    </p:blipFill>
                    <p:spPr bwMode="auto">
                      <a:xfrm>
                        <a:off x="6608233" y="293688"/>
                        <a:ext cx="1789113" cy="60801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759619844"/>
              </p:ext>
            </p:extLst>
          </p:nvPr>
        </p:nvGraphicFramePr>
        <p:xfrm>
          <a:off x="2992966" y="319088"/>
          <a:ext cx="1789113" cy="608012"/>
        </p:xfrm>
        <a:graphic>
          <a:graphicData uri="http://schemas.openxmlformats.org/presentationml/2006/ole">
            <mc:AlternateContent xmlns:mc="http://schemas.openxmlformats.org/markup-compatibility/2006">
              <mc:Choice xmlns:v="urn:schemas-microsoft-com:vml" Requires="v">
                <p:oleObj spid="_x0000_s209168" name="Equation" r:id="rId7" imgW="596900" imgH="203200" progId="Equation.DSMT4">
                  <p:embed/>
                </p:oleObj>
              </mc:Choice>
              <mc:Fallback>
                <p:oleObj name="Equation" r:id="rId7" imgW="596900" imgH="203200" progId="Equation.DSMT4">
                  <p:embed/>
                  <p:pic>
                    <p:nvPicPr>
                      <p:cNvPr id="0" name=""/>
                      <p:cNvPicPr>
                        <a:picLocks noChangeAspect="1" noChangeArrowheads="1"/>
                      </p:cNvPicPr>
                      <p:nvPr/>
                    </p:nvPicPr>
                    <p:blipFill>
                      <a:blip r:embed="rId8"/>
                      <a:srcRect/>
                      <a:stretch>
                        <a:fillRect/>
                      </a:stretch>
                    </p:blipFill>
                    <p:spPr bwMode="auto">
                      <a:xfrm>
                        <a:off x="2992966" y="319088"/>
                        <a:ext cx="1789113" cy="60801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2417404118"/>
              </p:ext>
            </p:extLst>
          </p:nvPr>
        </p:nvGraphicFramePr>
        <p:xfrm>
          <a:off x="8239125" y="6103938"/>
          <a:ext cx="1101725" cy="609600"/>
        </p:xfrm>
        <a:graphic>
          <a:graphicData uri="http://schemas.openxmlformats.org/presentationml/2006/ole">
            <mc:AlternateContent xmlns:mc="http://schemas.openxmlformats.org/markup-compatibility/2006">
              <mc:Choice xmlns:v="urn:schemas-microsoft-com:vml" Requires="v">
                <p:oleObj spid="_x0000_s209169" name="Equation" r:id="rId9" imgW="368300" imgH="203200" progId="Equation.DSMT4">
                  <p:embed/>
                </p:oleObj>
              </mc:Choice>
              <mc:Fallback>
                <p:oleObj name="Equation" r:id="rId9" imgW="368300" imgH="203200" progId="Equation.DSMT4">
                  <p:embed/>
                  <p:pic>
                    <p:nvPicPr>
                      <p:cNvPr id="0" name=""/>
                      <p:cNvPicPr>
                        <a:picLocks noChangeAspect="1" noChangeArrowheads="1"/>
                      </p:cNvPicPr>
                      <p:nvPr/>
                    </p:nvPicPr>
                    <p:blipFill>
                      <a:blip r:embed="rId10"/>
                      <a:srcRect/>
                      <a:stretch>
                        <a:fillRect/>
                      </a:stretch>
                    </p:blipFill>
                    <p:spPr bwMode="auto">
                      <a:xfrm>
                        <a:off x="8239125" y="6103938"/>
                        <a:ext cx="1101725" cy="609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 name="TextBox 1"/>
          <p:cNvSpPr txBox="1"/>
          <p:nvPr/>
        </p:nvSpPr>
        <p:spPr>
          <a:xfrm>
            <a:off x="9127067" y="1405466"/>
            <a:ext cx="2523247" cy="584776"/>
          </a:xfrm>
          <a:prstGeom prst="rect">
            <a:avLst/>
          </a:prstGeom>
          <a:noFill/>
        </p:spPr>
        <p:txBody>
          <a:bodyPr wrap="none" rtlCol="0">
            <a:spAutoFit/>
          </a:bodyPr>
          <a:lstStyle/>
          <a:p>
            <a:r>
              <a:rPr lang="en-US" sz="3200" dirty="0">
                <a:solidFill>
                  <a:srgbClr val="007233"/>
                </a:solidFill>
              </a:rPr>
              <a:t>“very correct”</a:t>
            </a:r>
          </a:p>
        </p:txBody>
      </p:sp>
      <p:sp>
        <p:nvSpPr>
          <p:cNvPr id="17" name="TextBox 16"/>
          <p:cNvSpPr txBox="1"/>
          <p:nvPr/>
        </p:nvSpPr>
        <p:spPr>
          <a:xfrm>
            <a:off x="5621866" y="1270000"/>
            <a:ext cx="1794934" cy="954107"/>
          </a:xfrm>
          <a:prstGeom prst="rect">
            <a:avLst/>
          </a:prstGeom>
          <a:noFill/>
        </p:spPr>
        <p:txBody>
          <a:bodyPr wrap="square" rtlCol="0">
            <a:spAutoFit/>
          </a:bodyPr>
          <a:lstStyle/>
          <a:p>
            <a:r>
              <a:rPr lang="en-US" sz="2800" dirty="0">
                <a:solidFill>
                  <a:srgbClr val="007233"/>
                </a:solidFill>
              </a:rPr>
              <a:t>“sort of correct”</a:t>
            </a:r>
          </a:p>
        </p:txBody>
      </p:sp>
      <p:sp>
        <p:nvSpPr>
          <p:cNvPr id="18" name="TextBox 17"/>
          <p:cNvSpPr txBox="1"/>
          <p:nvPr/>
        </p:nvSpPr>
        <p:spPr>
          <a:xfrm>
            <a:off x="4148667" y="1777998"/>
            <a:ext cx="1794934" cy="954107"/>
          </a:xfrm>
          <a:prstGeom prst="rect">
            <a:avLst/>
          </a:prstGeom>
          <a:noFill/>
        </p:spPr>
        <p:txBody>
          <a:bodyPr wrap="square" rtlCol="0">
            <a:spAutoFit/>
          </a:bodyPr>
          <a:lstStyle/>
          <a:p>
            <a:r>
              <a:rPr lang="en-US" sz="2800" dirty="0">
                <a:solidFill>
                  <a:srgbClr val="007233"/>
                </a:solidFill>
              </a:rPr>
              <a:t>“sort of wrong”</a:t>
            </a:r>
          </a:p>
        </p:txBody>
      </p:sp>
      <p:sp>
        <p:nvSpPr>
          <p:cNvPr id="19" name="TextBox 18"/>
          <p:cNvSpPr txBox="1"/>
          <p:nvPr/>
        </p:nvSpPr>
        <p:spPr>
          <a:xfrm>
            <a:off x="812800" y="1981200"/>
            <a:ext cx="2400817" cy="584776"/>
          </a:xfrm>
          <a:prstGeom prst="rect">
            <a:avLst/>
          </a:prstGeom>
          <a:noFill/>
        </p:spPr>
        <p:txBody>
          <a:bodyPr wrap="none" rtlCol="0">
            <a:spAutoFit/>
          </a:bodyPr>
          <a:lstStyle/>
          <a:p>
            <a:r>
              <a:rPr lang="en-US" sz="3200" dirty="0">
                <a:solidFill>
                  <a:srgbClr val="007233"/>
                </a:solidFill>
              </a:rPr>
              <a:t>“very wrong”</a:t>
            </a:r>
          </a:p>
        </p:txBody>
      </p:sp>
      <p:graphicFrame>
        <p:nvGraphicFramePr>
          <p:cNvPr id="24" name="Object 23"/>
          <p:cNvGraphicFramePr>
            <a:graphicFrameLocks noChangeAspect="1"/>
          </p:cNvGraphicFramePr>
          <p:nvPr>
            <p:extLst>
              <p:ext uri="{D42A27DB-BD31-4B8C-83A1-F6EECF244321}">
                <p14:modId xmlns:p14="http://schemas.microsoft.com/office/powerpoint/2010/main" val="1531679320"/>
              </p:ext>
            </p:extLst>
          </p:nvPr>
        </p:nvGraphicFramePr>
        <p:xfrm>
          <a:off x="2489200" y="3783013"/>
          <a:ext cx="1558925" cy="609600"/>
        </p:xfrm>
        <a:graphic>
          <a:graphicData uri="http://schemas.openxmlformats.org/presentationml/2006/ole">
            <mc:AlternateContent xmlns:mc="http://schemas.openxmlformats.org/markup-compatibility/2006">
              <mc:Choice xmlns:v="urn:schemas-microsoft-com:vml" Requires="v">
                <p:oleObj spid="_x0000_s209170" name="Equation" r:id="rId11" imgW="520700" imgH="203200" progId="Equation.DSMT4">
                  <p:embed/>
                </p:oleObj>
              </mc:Choice>
              <mc:Fallback>
                <p:oleObj name="Equation" r:id="rId11" imgW="520700" imgH="203200" progId="Equation.DSMT4">
                  <p:embed/>
                  <p:pic>
                    <p:nvPicPr>
                      <p:cNvPr id="0" name=""/>
                      <p:cNvPicPr>
                        <a:picLocks noChangeAspect="1" noChangeArrowheads="1"/>
                      </p:cNvPicPr>
                      <p:nvPr/>
                    </p:nvPicPr>
                    <p:blipFill>
                      <a:blip r:embed="rId12"/>
                      <a:srcRect/>
                      <a:stretch>
                        <a:fillRect/>
                      </a:stretch>
                    </p:blipFill>
                    <p:spPr bwMode="auto">
                      <a:xfrm>
                        <a:off x="2489200" y="3783013"/>
                        <a:ext cx="1558925" cy="609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3" name="Group 2"/>
          <p:cNvGrpSpPr/>
          <p:nvPr/>
        </p:nvGrpSpPr>
        <p:grpSpPr>
          <a:xfrm>
            <a:off x="3420533" y="3471332"/>
            <a:ext cx="5029200" cy="2540001"/>
            <a:chOff x="965200" y="3234266"/>
            <a:chExt cx="5029200" cy="2540001"/>
          </a:xfrm>
        </p:grpSpPr>
        <p:cxnSp>
          <p:nvCxnSpPr>
            <p:cNvPr id="20" name="Straight Connector 19"/>
            <p:cNvCxnSpPr/>
            <p:nvPr/>
          </p:nvCxnSpPr>
          <p:spPr>
            <a:xfrm>
              <a:off x="965200" y="5689602"/>
              <a:ext cx="5029200" cy="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flipV="1">
              <a:off x="1253063" y="4978397"/>
              <a:ext cx="194733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3149595" y="5672664"/>
              <a:ext cx="1947333" cy="0"/>
            </a:xfrm>
            <a:prstGeom prst="line">
              <a:avLst/>
            </a:prstGeom>
            <a:ln w="38100" cmpd="sng">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flipV="1">
              <a:off x="3166531" y="4995333"/>
              <a:ext cx="0" cy="778934"/>
            </a:xfrm>
            <a:prstGeom prst="line">
              <a:avLst/>
            </a:prstGeom>
          </p:spPr>
          <p:style>
            <a:lnRef idx="2">
              <a:schemeClr val="accent1"/>
            </a:lnRef>
            <a:fillRef idx="0">
              <a:schemeClr val="accent1"/>
            </a:fillRef>
            <a:effectRef idx="1">
              <a:schemeClr val="accent1"/>
            </a:effectRef>
            <a:fontRef idx="minor">
              <a:schemeClr val="tx1"/>
            </a:fontRef>
          </p:style>
        </p:cxnSp>
        <p:sp>
          <p:nvSpPr>
            <p:cNvPr id="25" name="Freeform 24"/>
            <p:cNvSpPr/>
            <p:nvPr/>
          </p:nvSpPr>
          <p:spPr>
            <a:xfrm>
              <a:off x="1253067" y="3234266"/>
              <a:ext cx="4724400" cy="2370667"/>
            </a:xfrm>
            <a:custGeom>
              <a:avLst/>
              <a:gdLst>
                <a:gd name="connsiteX0" fmla="*/ 0 w 4724400"/>
                <a:gd name="connsiteY0" fmla="*/ 0 h 2370667"/>
                <a:gd name="connsiteX1" fmla="*/ 1998133 w 4724400"/>
                <a:gd name="connsiteY1" fmla="*/ 1778000 h 2370667"/>
                <a:gd name="connsiteX2" fmla="*/ 4724400 w 4724400"/>
                <a:gd name="connsiteY2" fmla="*/ 2370667 h 2370667"/>
              </a:gdLst>
              <a:ahLst/>
              <a:cxnLst>
                <a:cxn ang="0">
                  <a:pos x="connsiteX0" y="connsiteY0"/>
                </a:cxn>
                <a:cxn ang="0">
                  <a:pos x="connsiteX1" y="connsiteY1"/>
                </a:cxn>
                <a:cxn ang="0">
                  <a:pos x="connsiteX2" y="connsiteY2"/>
                </a:cxn>
              </a:cxnLst>
              <a:rect l="l" t="t" r="r" b="b"/>
              <a:pathLst>
                <a:path w="4724400" h="2370667">
                  <a:moveTo>
                    <a:pt x="0" y="0"/>
                  </a:moveTo>
                  <a:cubicBezTo>
                    <a:pt x="605366" y="691444"/>
                    <a:pt x="1210733" y="1382889"/>
                    <a:pt x="1998133" y="1778000"/>
                  </a:cubicBezTo>
                  <a:cubicBezTo>
                    <a:pt x="2785533" y="2173111"/>
                    <a:pt x="3754966" y="2271889"/>
                    <a:pt x="4724400" y="2370667"/>
                  </a:cubicBezTo>
                </a:path>
              </a:pathLst>
            </a:custGeom>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grpSp>
      <p:graphicFrame>
        <p:nvGraphicFramePr>
          <p:cNvPr id="26" name="Object 25"/>
          <p:cNvGraphicFramePr>
            <a:graphicFrameLocks noChangeAspect="1"/>
          </p:cNvGraphicFramePr>
          <p:nvPr>
            <p:extLst>
              <p:ext uri="{D42A27DB-BD31-4B8C-83A1-F6EECF244321}">
                <p14:modId xmlns:p14="http://schemas.microsoft.com/office/powerpoint/2010/main" val="116673216"/>
              </p:ext>
            </p:extLst>
          </p:nvPr>
        </p:nvGraphicFramePr>
        <p:xfrm>
          <a:off x="2852738" y="4559300"/>
          <a:ext cx="1408112" cy="684213"/>
        </p:xfrm>
        <a:graphic>
          <a:graphicData uri="http://schemas.openxmlformats.org/presentationml/2006/ole">
            <mc:AlternateContent xmlns:mc="http://schemas.openxmlformats.org/markup-compatibility/2006">
              <mc:Choice xmlns:v="urn:schemas-microsoft-com:vml" Requires="v">
                <p:oleObj spid="_x0000_s209171" name="Equation" r:id="rId13" imgW="469900" imgH="228600" progId="Equation.DSMT4">
                  <p:embed/>
                </p:oleObj>
              </mc:Choice>
              <mc:Fallback>
                <p:oleObj name="Equation" r:id="rId13" imgW="469900" imgH="228600" progId="Equation.DSMT4">
                  <p:embed/>
                  <p:pic>
                    <p:nvPicPr>
                      <p:cNvPr id="0" name=""/>
                      <p:cNvPicPr>
                        <a:picLocks noChangeAspect="1" noChangeArrowheads="1"/>
                      </p:cNvPicPr>
                      <p:nvPr/>
                    </p:nvPicPr>
                    <p:blipFill>
                      <a:blip r:embed="rId14"/>
                      <a:srcRect/>
                      <a:stretch>
                        <a:fillRect/>
                      </a:stretch>
                    </p:blipFill>
                    <p:spPr bwMode="auto">
                      <a:xfrm>
                        <a:off x="2852738" y="4559300"/>
                        <a:ext cx="1408112" cy="6842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47317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ssfuncfig.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5600" y="1352549"/>
            <a:ext cx="7112000" cy="5321300"/>
          </a:xfrm>
          <a:prstGeom prst="rect">
            <a:avLst/>
          </a:prstGeom>
        </p:spPr>
      </p:pic>
      <p:sp>
        <p:nvSpPr>
          <p:cNvPr id="2" name="Title 1"/>
          <p:cNvSpPr>
            <a:spLocks noGrp="1"/>
          </p:cNvSpPr>
          <p:nvPr>
            <p:ph type="title"/>
          </p:nvPr>
        </p:nvSpPr>
        <p:spPr/>
        <p:txBody>
          <a:bodyPr/>
          <a:lstStyle/>
          <a:p>
            <a:r>
              <a:rPr lang="en-US" dirty="0"/>
              <a:t>Loss Functions for Classification</a:t>
            </a:r>
          </a:p>
        </p:txBody>
      </p:sp>
      <p:graphicFrame>
        <p:nvGraphicFramePr>
          <p:cNvPr id="11" name="Object 10"/>
          <p:cNvGraphicFramePr>
            <a:graphicFrameLocks noChangeAspect="1"/>
          </p:cNvGraphicFramePr>
          <p:nvPr>
            <p:extLst>
              <p:ext uri="{D42A27DB-BD31-4B8C-83A1-F6EECF244321}">
                <p14:modId xmlns:p14="http://schemas.microsoft.com/office/powerpoint/2010/main" val="3698525800"/>
              </p:ext>
            </p:extLst>
          </p:nvPr>
        </p:nvGraphicFramePr>
        <p:xfrm>
          <a:off x="8593138" y="5629275"/>
          <a:ext cx="1103312" cy="609600"/>
        </p:xfrm>
        <a:graphic>
          <a:graphicData uri="http://schemas.openxmlformats.org/presentationml/2006/ole">
            <mc:AlternateContent xmlns:mc="http://schemas.openxmlformats.org/markup-compatibility/2006">
              <mc:Choice xmlns:v="urn:schemas-microsoft-com:vml" Requires="v">
                <p:oleObj spid="_x0000_s182503" name="Equation" r:id="rId5" imgW="368300" imgH="203200" progId="Equation.DSMT4">
                  <p:embed/>
                </p:oleObj>
              </mc:Choice>
              <mc:Fallback>
                <p:oleObj name="Equation" r:id="rId5" imgW="368300" imgH="203200" progId="Equation.DSMT4">
                  <p:embed/>
                  <p:pic>
                    <p:nvPicPr>
                      <p:cNvPr id="0" name=""/>
                      <p:cNvPicPr>
                        <a:picLocks noChangeAspect="1" noChangeArrowheads="1"/>
                      </p:cNvPicPr>
                      <p:nvPr/>
                    </p:nvPicPr>
                    <p:blipFill>
                      <a:blip r:embed="rId6"/>
                      <a:srcRect/>
                      <a:stretch>
                        <a:fillRect/>
                      </a:stretch>
                    </p:blipFill>
                    <p:spPr bwMode="auto">
                      <a:xfrm>
                        <a:off x="8593138" y="5629275"/>
                        <a:ext cx="1103312" cy="609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984109229"/>
              </p:ext>
            </p:extLst>
          </p:nvPr>
        </p:nvGraphicFramePr>
        <p:xfrm>
          <a:off x="4537075" y="1057275"/>
          <a:ext cx="1560513" cy="609600"/>
        </p:xfrm>
        <a:graphic>
          <a:graphicData uri="http://schemas.openxmlformats.org/presentationml/2006/ole">
            <mc:AlternateContent xmlns:mc="http://schemas.openxmlformats.org/markup-compatibility/2006">
              <mc:Choice xmlns:v="urn:schemas-microsoft-com:vml" Requires="v">
                <p:oleObj spid="_x0000_s182504" name="Equation" r:id="rId7" imgW="520700" imgH="203200" progId="Equation.DSMT4">
                  <p:embed/>
                </p:oleObj>
              </mc:Choice>
              <mc:Fallback>
                <p:oleObj name="Equation" r:id="rId7" imgW="520700" imgH="203200" progId="Equation.DSMT4">
                  <p:embed/>
                  <p:pic>
                    <p:nvPicPr>
                      <p:cNvPr id="0" name=""/>
                      <p:cNvPicPr>
                        <a:picLocks noChangeAspect="1" noChangeArrowheads="1"/>
                      </p:cNvPicPr>
                      <p:nvPr/>
                    </p:nvPicPr>
                    <p:blipFill>
                      <a:blip r:embed="rId8"/>
                      <a:srcRect/>
                      <a:stretch>
                        <a:fillRect/>
                      </a:stretch>
                    </p:blipFill>
                    <p:spPr bwMode="auto">
                      <a:xfrm>
                        <a:off x="4537075" y="1057275"/>
                        <a:ext cx="1560513" cy="609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439469809"/>
              </p:ext>
            </p:extLst>
          </p:nvPr>
        </p:nvGraphicFramePr>
        <p:xfrm>
          <a:off x="1091671" y="5050367"/>
          <a:ext cx="1408112" cy="684213"/>
        </p:xfrm>
        <a:graphic>
          <a:graphicData uri="http://schemas.openxmlformats.org/presentationml/2006/ole">
            <mc:AlternateContent xmlns:mc="http://schemas.openxmlformats.org/markup-compatibility/2006">
              <mc:Choice xmlns:v="urn:schemas-microsoft-com:vml" Requires="v">
                <p:oleObj spid="_x0000_s182505" name="Equation" r:id="rId9" imgW="469900" imgH="228600" progId="Equation.DSMT4">
                  <p:embed/>
                </p:oleObj>
              </mc:Choice>
              <mc:Fallback>
                <p:oleObj name="Equation" r:id="rId9" imgW="469900" imgH="228600" progId="Equation.DSMT4">
                  <p:embed/>
                  <p:pic>
                    <p:nvPicPr>
                      <p:cNvPr id="0" name=""/>
                      <p:cNvPicPr>
                        <a:picLocks noChangeAspect="1" noChangeArrowheads="1"/>
                      </p:cNvPicPr>
                      <p:nvPr/>
                    </p:nvPicPr>
                    <p:blipFill>
                      <a:blip r:embed="rId10"/>
                      <a:srcRect/>
                      <a:stretch>
                        <a:fillRect/>
                      </a:stretch>
                    </p:blipFill>
                    <p:spPr bwMode="auto">
                      <a:xfrm>
                        <a:off x="1091671" y="5050367"/>
                        <a:ext cx="1408112" cy="6842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39918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ssfuncfig.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5600" y="1352549"/>
            <a:ext cx="7112000" cy="5321300"/>
          </a:xfrm>
          <a:prstGeom prst="rect">
            <a:avLst/>
          </a:prstGeom>
        </p:spPr>
      </p:pic>
      <p:sp>
        <p:nvSpPr>
          <p:cNvPr id="2" name="Title 1"/>
          <p:cNvSpPr>
            <a:spLocks noGrp="1"/>
          </p:cNvSpPr>
          <p:nvPr>
            <p:ph type="title"/>
          </p:nvPr>
        </p:nvSpPr>
        <p:spPr/>
        <p:txBody>
          <a:bodyPr/>
          <a:lstStyle/>
          <a:p>
            <a:r>
              <a:rPr lang="en-US" dirty="0"/>
              <a:t>Loss Functions for Classification</a:t>
            </a:r>
          </a:p>
        </p:txBody>
      </p:sp>
      <p:sp>
        <p:nvSpPr>
          <p:cNvPr id="6" name="TextBox 5"/>
          <p:cNvSpPr txBox="1"/>
          <p:nvPr/>
        </p:nvSpPr>
        <p:spPr>
          <a:xfrm>
            <a:off x="8449733" y="5672667"/>
            <a:ext cx="1744134" cy="954107"/>
          </a:xfrm>
          <a:prstGeom prst="rect">
            <a:avLst/>
          </a:prstGeom>
          <a:noFill/>
        </p:spPr>
        <p:txBody>
          <a:bodyPr wrap="square" rtlCol="0">
            <a:spAutoFit/>
          </a:bodyPr>
          <a:lstStyle/>
          <a:p>
            <a:r>
              <a:rPr lang="en-US" sz="2800" dirty="0"/>
              <a:t>Correctly classified</a:t>
            </a:r>
          </a:p>
        </p:txBody>
      </p:sp>
      <p:sp>
        <p:nvSpPr>
          <p:cNvPr id="14" name="TextBox 13"/>
          <p:cNvSpPr txBox="1"/>
          <p:nvPr/>
        </p:nvSpPr>
        <p:spPr>
          <a:xfrm>
            <a:off x="338666" y="5706534"/>
            <a:ext cx="1744134" cy="954107"/>
          </a:xfrm>
          <a:prstGeom prst="rect">
            <a:avLst/>
          </a:prstGeom>
          <a:noFill/>
        </p:spPr>
        <p:txBody>
          <a:bodyPr wrap="square" rtlCol="0">
            <a:spAutoFit/>
          </a:bodyPr>
          <a:lstStyle/>
          <a:p>
            <a:r>
              <a:rPr lang="en-US" sz="2800" dirty="0"/>
              <a:t>Incorrectly classified</a:t>
            </a:r>
          </a:p>
        </p:txBody>
      </p:sp>
      <p:graphicFrame>
        <p:nvGraphicFramePr>
          <p:cNvPr id="7" name="Object 6"/>
          <p:cNvGraphicFramePr>
            <a:graphicFrameLocks noChangeAspect="1"/>
          </p:cNvGraphicFramePr>
          <p:nvPr>
            <p:extLst>
              <p:ext uri="{D42A27DB-BD31-4B8C-83A1-F6EECF244321}">
                <p14:modId xmlns:p14="http://schemas.microsoft.com/office/powerpoint/2010/main" val="706616117"/>
              </p:ext>
            </p:extLst>
          </p:nvPr>
        </p:nvGraphicFramePr>
        <p:xfrm>
          <a:off x="4537075" y="1057275"/>
          <a:ext cx="1560513" cy="609600"/>
        </p:xfrm>
        <a:graphic>
          <a:graphicData uri="http://schemas.openxmlformats.org/presentationml/2006/ole">
            <mc:AlternateContent xmlns:mc="http://schemas.openxmlformats.org/markup-compatibility/2006">
              <mc:Choice xmlns:v="urn:schemas-microsoft-com:vml" Requires="v">
                <p:oleObj spid="_x0000_s180324" name="Equation" r:id="rId5" imgW="520700" imgH="203200" progId="Equation.DSMT4">
                  <p:embed/>
                </p:oleObj>
              </mc:Choice>
              <mc:Fallback>
                <p:oleObj name="Equation" r:id="rId5" imgW="520700" imgH="203200" progId="Equation.DSMT4">
                  <p:embed/>
                  <p:pic>
                    <p:nvPicPr>
                      <p:cNvPr id="0" name=""/>
                      <p:cNvPicPr>
                        <a:picLocks noChangeAspect="1" noChangeArrowheads="1"/>
                      </p:cNvPicPr>
                      <p:nvPr/>
                    </p:nvPicPr>
                    <p:blipFill>
                      <a:blip r:embed="rId6"/>
                      <a:srcRect/>
                      <a:stretch>
                        <a:fillRect/>
                      </a:stretch>
                    </p:blipFill>
                    <p:spPr bwMode="auto">
                      <a:xfrm>
                        <a:off x="4537075" y="1057275"/>
                        <a:ext cx="1560513" cy="609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58673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ssfuncfig.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5600" y="1352549"/>
            <a:ext cx="7112000" cy="5321300"/>
          </a:xfrm>
          <a:prstGeom prst="rect">
            <a:avLst/>
          </a:prstGeom>
        </p:spPr>
      </p:pic>
      <p:sp>
        <p:nvSpPr>
          <p:cNvPr id="2" name="Title 1"/>
          <p:cNvSpPr>
            <a:spLocks noGrp="1"/>
          </p:cNvSpPr>
          <p:nvPr>
            <p:ph type="title"/>
          </p:nvPr>
        </p:nvSpPr>
        <p:spPr/>
        <p:txBody>
          <a:bodyPr/>
          <a:lstStyle/>
          <a:p>
            <a:r>
              <a:rPr lang="en-US" dirty="0"/>
              <a:t>Loss Functions for Classification</a:t>
            </a:r>
          </a:p>
        </p:txBody>
      </p:sp>
      <p:graphicFrame>
        <p:nvGraphicFramePr>
          <p:cNvPr id="6" name="Object 5"/>
          <p:cNvGraphicFramePr>
            <a:graphicFrameLocks noChangeAspect="1"/>
          </p:cNvGraphicFramePr>
          <p:nvPr>
            <p:extLst>
              <p:ext uri="{D42A27DB-BD31-4B8C-83A1-F6EECF244321}">
                <p14:modId xmlns:p14="http://schemas.microsoft.com/office/powerpoint/2010/main" val="667604338"/>
              </p:ext>
            </p:extLst>
          </p:nvPr>
        </p:nvGraphicFramePr>
        <p:xfrm>
          <a:off x="8593138" y="5629275"/>
          <a:ext cx="1103312" cy="609600"/>
        </p:xfrm>
        <a:graphic>
          <a:graphicData uri="http://schemas.openxmlformats.org/presentationml/2006/ole">
            <mc:AlternateContent xmlns:mc="http://schemas.openxmlformats.org/markup-compatibility/2006">
              <mc:Choice xmlns:v="urn:schemas-microsoft-com:vml" Requires="v">
                <p:oleObj spid="_x0000_s181479" name="Equation" r:id="rId5" imgW="368300" imgH="203200" progId="Equation.DSMT4">
                  <p:embed/>
                </p:oleObj>
              </mc:Choice>
              <mc:Fallback>
                <p:oleObj name="Equation" r:id="rId5" imgW="368300" imgH="203200" progId="Equation.DSMT4">
                  <p:embed/>
                  <p:pic>
                    <p:nvPicPr>
                      <p:cNvPr id="0" name=""/>
                      <p:cNvPicPr>
                        <a:picLocks noChangeAspect="1" noChangeArrowheads="1"/>
                      </p:cNvPicPr>
                      <p:nvPr/>
                    </p:nvPicPr>
                    <p:blipFill>
                      <a:blip r:embed="rId6"/>
                      <a:srcRect/>
                      <a:stretch>
                        <a:fillRect/>
                      </a:stretch>
                    </p:blipFill>
                    <p:spPr bwMode="auto">
                      <a:xfrm>
                        <a:off x="8593138" y="5629275"/>
                        <a:ext cx="1103312" cy="609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570830352"/>
              </p:ext>
            </p:extLst>
          </p:nvPr>
        </p:nvGraphicFramePr>
        <p:xfrm>
          <a:off x="4537075" y="1057275"/>
          <a:ext cx="1560513" cy="609600"/>
        </p:xfrm>
        <a:graphic>
          <a:graphicData uri="http://schemas.openxmlformats.org/presentationml/2006/ole">
            <mc:AlternateContent xmlns:mc="http://schemas.openxmlformats.org/markup-compatibility/2006">
              <mc:Choice xmlns:v="urn:schemas-microsoft-com:vml" Requires="v">
                <p:oleObj spid="_x0000_s181480" name="Equation" r:id="rId7" imgW="520700" imgH="203200" progId="Equation.DSMT4">
                  <p:embed/>
                </p:oleObj>
              </mc:Choice>
              <mc:Fallback>
                <p:oleObj name="Equation" r:id="rId7" imgW="520700" imgH="203200" progId="Equation.DSMT4">
                  <p:embed/>
                  <p:pic>
                    <p:nvPicPr>
                      <p:cNvPr id="0" name=""/>
                      <p:cNvPicPr>
                        <a:picLocks noChangeAspect="1" noChangeArrowheads="1"/>
                      </p:cNvPicPr>
                      <p:nvPr/>
                    </p:nvPicPr>
                    <p:blipFill>
                      <a:blip r:embed="rId8"/>
                      <a:srcRect/>
                      <a:stretch>
                        <a:fillRect/>
                      </a:stretch>
                    </p:blipFill>
                    <p:spPr bwMode="auto">
                      <a:xfrm>
                        <a:off x="4537075" y="1057275"/>
                        <a:ext cx="1560513" cy="609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10500892"/>
              </p:ext>
            </p:extLst>
          </p:nvPr>
        </p:nvGraphicFramePr>
        <p:xfrm>
          <a:off x="1091671" y="5050367"/>
          <a:ext cx="1408112" cy="684213"/>
        </p:xfrm>
        <a:graphic>
          <a:graphicData uri="http://schemas.openxmlformats.org/presentationml/2006/ole">
            <mc:AlternateContent xmlns:mc="http://schemas.openxmlformats.org/markup-compatibility/2006">
              <mc:Choice xmlns:v="urn:schemas-microsoft-com:vml" Requires="v">
                <p:oleObj spid="_x0000_s181481" name="Equation" r:id="rId9" imgW="469900" imgH="228600" progId="Equation.DSMT4">
                  <p:embed/>
                </p:oleObj>
              </mc:Choice>
              <mc:Fallback>
                <p:oleObj name="Equation" r:id="rId9" imgW="469900" imgH="228600" progId="Equation.DSMT4">
                  <p:embed/>
                  <p:pic>
                    <p:nvPicPr>
                      <p:cNvPr id="0" name=""/>
                      <p:cNvPicPr>
                        <a:picLocks noChangeAspect="1" noChangeArrowheads="1"/>
                      </p:cNvPicPr>
                      <p:nvPr/>
                    </p:nvPicPr>
                    <p:blipFill>
                      <a:blip r:embed="rId10"/>
                      <a:srcRect/>
                      <a:stretch>
                        <a:fillRect/>
                      </a:stretch>
                    </p:blipFill>
                    <p:spPr bwMode="auto">
                      <a:xfrm>
                        <a:off x="1091671" y="5050367"/>
                        <a:ext cx="1408112" cy="6842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25589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ssfuncfi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5600" y="1352549"/>
            <a:ext cx="7112000" cy="5321300"/>
          </a:xfrm>
          <a:prstGeom prst="rect">
            <a:avLst/>
          </a:prstGeom>
        </p:spPr>
      </p:pic>
      <p:sp>
        <p:nvSpPr>
          <p:cNvPr id="2" name="Title 1"/>
          <p:cNvSpPr>
            <a:spLocks noGrp="1"/>
          </p:cNvSpPr>
          <p:nvPr>
            <p:ph type="title"/>
          </p:nvPr>
        </p:nvSpPr>
        <p:spPr/>
        <p:txBody>
          <a:bodyPr/>
          <a:lstStyle/>
          <a:p>
            <a:r>
              <a:rPr lang="en-US" dirty="0"/>
              <a:t>Loss Functions for Classification</a:t>
            </a:r>
          </a:p>
        </p:txBody>
      </p:sp>
      <p:graphicFrame>
        <p:nvGraphicFramePr>
          <p:cNvPr id="8" name="Object 7"/>
          <p:cNvGraphicFramePr>
            <a:graphicFrameLocks noChangeAspect="1"/>
          </p:cNvGraphicFramePr>
          <p:nvPr>
            <p:extLst>
              <p:ext uri="{D42A27DB-BD31-4B8C-83A1-F6EECF244321}">
                <p14:modId xmlns:p14="http://schemas.microsoft.com/office/powerpoint/2010/main" val="1886575469"/>
              </p:ext>
            </p:extLst>
          </p:nvPr>
        </p:nvGraphicFramePr>
        <p:xfrm>
          <a:off x="3130550" y="2062163"/>
          <a:ext cx="1577975" cy="788987"/>
        </p:xfrm>
        <a:graphic>
          <a:graphicData uri="http://schemas.openxmlformats.org/presentationml/2006/ole">
            <mc:AlternateContent xmlns:mc="http://schemas.openxmlformats.org/markup-compatibility/2006">
              <mc:Choice xmlns:v="urn:schemas-microsoft-com:vml" Requires="v">
                <p:oleObj spid="_x0000_s183640" name="Equation" r:id="rId4" imgW="381000" imgH="190500" progId="Equation.DSMT4">
                  <p:embed/>
                </p:oleObj>
              </mc:Choice>
              <mc:Fallback>
                <p:oleObj name="Equation" r:id="rId4" imgW="381000" imgH="190500" progId="Equation.DSMT4">
                  <p:embed/>
                  <p:pic>
                    <p:nvPicPr>
                      <p:cNvPr id="0" name=""/>
                      <p:cNvPicPr>
                        <a:picLocks noChangeAspect="1" noChangeArrowheads="1"/>
                      </p:cNvPicPr>
                      <p:nvPr/>
                    </p:nvPicPr>
                    <p:blipFill>
                      <a:blip r:embed="rId5"/>
                      <a:srcRect/>
                      <a:stretch>
                        <a:fillRect/>
                      </a:stretch>
                    </p:blipFill>
                    <p:spPr bwMode="auto">
                      <a:xfrm>
                        <a:off x="3130550" y="2062163"/>
                        <a:ext cx="1577975" cy="788987"/>
                      </a:xfrm>
                      <a:prstGeom prst="rect">
                        <a:avLst/>
                      </a:prstGeom>
                      <a:noFill/>
                      <a:extLst/>
                    </p:spPr>
                  </p:pic>
                </p:oleObj>
              </mc:Fallback>
            </mc:AlternateContent>
          </a:graphicData>
        </a:graphic>
      </p:graphicFrame>
      <p:sp>
        <p:nvSpPr>
          <p:cNvPr id="6" name="TextBox 5"/>
          <p:cNvSpPr txBox="1"/>
          <p:nvPr/>
        </p:nvSpPr>
        <p:spPr>
          <a:xfrm>
            <a:off x="4842933" y="2387600"/>
            <a:ext cx="1860105" cy="523220"/>
          </a:xfrm>
          <a:prstGeom prst="rect">
            <a:avLst/>
          </a:prstGeom>
          <a:noFill/>
        </p:spPr>
        <p:txBody>
          <a:bodyPr wrap="none" rtlCol="0">
            <a:spAutoFit/>
          </a:bodyPr>
          <a:lstStyle/>
          <a:p>
            <a:r>
              <a:rPr lang="en-US" sz="2800" dirty="0">
                <a:latin typeface="Times"/>
                <a:cs typeface="Times"/>
              </a:rPr>
              <a:t>(</a:t>
            </a:r>
            <a:r>
              <a:rPr lang="en-US" sz="2800" dirty="0" err="1">
                <a:latin typeface="Times"/>
                <a:cs typeface="Times"/>
              </a:rPr>
              <a:t>AdaBoost</a:t>
            </a:r>
            <a:r>
              <a:rPr lang="en-US" sz="2800" dirty="0">
                <a:latin typeface="Times"/>
                <a:cs typeface="Times"/>
              </a:rPr>
              <a:t>)</a:t>
            </a:r>
          </a:p>
        </p:txBody>
      </p:sp>
      <p:cxnSp>
        <p:nvCxnSpPr>
          <p:cNvPr id="13" name="Straight Arrow Connector 12"/>
          <p:cNvCxnSpPr/>
          <p:nvPr/>
        </p:nvCxnSpPr>
        <p:spPr>
          <a:xfrm flipH="1">
            <a:off x="3335865" y="2590801"/>
            <a:ext cx="575734" cy="829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10" name="Object 9"/>
          <p:cNvGraphicFramePr>
            <a:graphicFrameLocks noChangeAspect="1"/>
          </p:cNvGraphicFramePr>
          <p:nvPr>
            <p:extLst>
              <p:ext uri="{D42A27DB-BD31-4B8C-83A1-F6EECF244321}">
                <p14:modId xmlns:p14="http://schemas.microsoft.com/office/powerpoint/2010/main" val="667604338"/>
              </p:ext>
            </p:extLst>
          </p:nvPr>
        </p:nvGraphicFramePr>
        <p:xfrm>
          <a:off x="8593138" y="5629275"/>
          <a:ext cx="1103312" cy="609600"/>
        </p:xfrm>
        <a:graphic>
          <a:graphicData uri="http://schemas.openxmlformats.org/presentationml/2006/ole">
            <mc:AlternateContent xmlns:mc="http://schemas.openxmlformats.org/markup-compatibility/2006">
              <mc:Choice xmlns:v="urn:schemas-microsoft-com:vml" Requires="v">
                <p:oleObj spid="_x0000_s183641" name="Equation" r:id="rId6" imgW="368300" imgH="203200" progId="Equation.DSMT4">
                  <p:embed/>
                </p:oleObj>
              </mc:Choice>
              <mc:Fallback>
                <p:oleObj name="Equation" r:id="rId6" imgW="368300" imgH="203200" progId="Equation.DSMT4">
                  <p:embed/>
                  <p:pic>
                    <p:nvPicPr>
                      <p:cNvPr id="0" name=""/>
                      <p:cNvPicPr>
                        <a:picLocks noChangeAspect="1" noChangeArrowheads="1"/>
                      </p:cNvPicPr>
                      <p:nvPr/>
                    </p:nvPicPr>
                    <p:blipFill>
                      <a:blip r:embed="rId7"/>
                      <a:srcRect/>
                      <a:stretch>
                        <a:fillRect/>
                      </a:stretch>
                    </p:blipFill>
                    <p:spPr bwMode="auto">
                      <a:xfrm>
                        <a:off x="8593138" y="5629275"/>
                        <a:ext cx="1103312" cy="609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570830352"/>
              </p:ext>
            </p:extLst>
          </p:nvPr>
        </p:nvGraphicFramePr>
        <p:xfrm>
          <a:off x="4537075" y="1057275"/>
          <a:ext cx="1560513" cy="609600"/>
        </p:xfrm>
        <a:graphic>
          <a:graphicData uri="http://schemas.openxmlformats.org/presentationml/2006/ole">
            <mc:AlternateContent xmlns:mc="http://schemas.openxmlformats.org/markup-compatibility/2006">
              <mc:Choice xmlns:v="urn:schemas-microsoft-com:vml" Requires="v">
                <p:oleObj spid="_x0000_s183642" name="Equation" r:id="rId8" imgW="520700" imgH="203200" progId="Equation.DSMT4">
                  <p:embed/>
                </p:oleObj>
              </mc:Choice>
              <mc:Fallback>
                <p:oleObj name="Equation" r:id="rId8" imgW="520700" imgH="203200" progId="Equation.DSMT4">
                  <p:embed/>
                  <p:pic>
                    <p:nvPicPr>
                      <p:cNvPr id="0" name=""/>
                      <p:cNvPicPr>
                        <a:picLocks noChangeAspect="1" noChangeArrowheads="1"/>
                      </p:cNvPicPr>
                      <p:nvPr/>
                    </p:nvPicPr>
                    <p:blipFill>
                      <a:blip r:embed="rId9"/>
                      <a:srcRect/>
                      <a:stretch>
                        <a:fillRect/>
                      </a:stretch>
                    </p:blipFill>
                    <p:spPr bwMode="auto">
                      <a:xfrm>
                        <a:off x="4537075" y="1057275"/>
                        <a:ext cx="1560513" cy="609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310500892"/>
              </p:ext>
            </p:extLst>
          </p:nvPr>
        </p:nvGraphicFramePr>
        <p:xfrm>
          <a:off x="1091671" y="5050367"/>
          <a:ext cx="1408112" cy="684213"/>
        </p:xfrm>
        <a:graphic>
          <a:graphicData uri="http://schemas.openxmlformats.org/presentationml/2006/ole">
            <mc:AlternateContent xmlns:mc="http://schemas.openxmlformats.org/markup-compatibility/2006">
              <mc:Choice xmlns:v="urn:schemas-microsoft-com:vml" Requires="v">
                <p:oleObj spid="_x0000_s183643" name="Equation" r:id="rId10" imgW="469900" imgH="228600" progId="Equation.DSMT4">
                  <p:embed/>
                </p:oleObj>
              </mc:Choice>
              <mc:Fallback>
                <p:oleObj name="Equation" r:id="rId10" imgW="469900" imgH="228600" progId="Equation.DSMT4">
                  <p:embed/>
                  <p:pic>
                    <p:nvPicPr>
                      <p:cNvPr id="0" name=""/>
                      <p:cNvPicPr>
                        <a:picLocks noChangeAspect="1" noChangeArrowheads="1"/>
                      </p:cNvPicPr>
                      <p:nvPr/>
                    </p:nvPicPr>
                    <p:blipFill>
                      <a:blip r:embed="rId11"/>
                      <a:srcRect/>
                      <a:stretch>
                        <a:fillRect/>
                      </a:stretch>
                    </p:blipFill>
                    <p:spPr bwMode="auto">
                      <a:xfrm>
                        <a:off x="1091671" y="5050367"/>
                        <a:ext cx="1408112" cy="6842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75311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ssfuncfi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5600" y="1352549"/>
            <a:ext cx="7112000" cy="5321300"/>
          </a:xfrm>
          <a:prstGeom prst="rect">
            <a:avLst/>
          </a:prstGeom>
        </p:spPr>
      </p:pic>
      <p:sp>
        <p:nvSpPr>
          <p:cNvPr id="2" name="Title 1"/>
          <p:cNvSpPr>
            <a:spLocks noGrp="1"/>
          </p:cNvSpPr>
          <p:nvPr>
            <p:ph type="title"/>
          </p:nvPr>
        </p:nvSpPr>
        <p:spPr/>
        <p:txBody>
          <a:bodyPr/>
          <a:lstStyle/>
          <a:p>
            <a:r>
              <a:rPr lang="en-US" dirty="0"/>
              <a:t>Loss Functions for Classification</a:t>
            </a:r>
          </a:p>
        </p:txBody>
      </p:sp>
      <p:graphicFrame>
        <p:nvGraphicFramePr>
          <p:cNvPr id="8" name="Object 7"/>
          <p:cNvGraphicFramePr>
            <a:graphicFrameLocks noChangeAspect="1"/>
          </p:cNvGraphicFramePr>
          <p:nvPr>
            <p:extLst>
              <p:ext uri="{D42A27DB-BD31-4B8C-83A1-F6EECF244321}">
                <p14:modId xmlns:p14="http://schemas.microsoft.com/office/powerpoint/2010/main" val="312592385"/>
              </p:ext>
            </p:extLst>
          </p:nvPr>
        </p:nvGraphicFramePr>
        <p:xfrm>
          <a:off x="3130550" y="2062163"/>
          <a:ext cx="1577975" cy="788987"/>
        </p:xfrm>
        <a:graphic>
          <a:graphicData uri="http://schemas.openxmlformats.org/presentationml/2006/ole">
            <mc:AlternateContent xmlns:mc="http://schemas.openxmlformats.org/markup-compatibility/2006">
              <mc:Choice xmlns:v="urn:schemas-microsoft-com:vml" Requires="v">
                <p:oleObj spid="_x0000_s185770" name="Equation" r:id="rId4" imgW="381000" imgH="190500" progId="Equation.DSMT4">
                  <p:embed/>
                </p:oleObj>
              </mc:Choice>
              <mc:Fallback>
                <p:oleObj name="Equation" r:id="rId4" imgW="381000" imgH="190500" progId="Equation.DSMT4">
                  <p:embed/>
                  <p:pic>
                    <p:nvPicPr>
                      <p:cNvPr id="0" name=""/>
                      <p:cNvPicPr>
                        <a:picLocks noChangeAspect="1" noChangeArrowheads="1"/>
                      </p:cNvPicPr>
                      <p:nvPr/>
                    </p:nvPicPr>
                    <p:blipFill>
                      <a:blip r:embed="rId5"/>
                      <a:srcRect/>
                      <a:stretch>
                        <a:fillRect/>
                      </a:stretch>
                    </p:blipFill>
                    <p:spPr bwMode="auto">
                      <a:xfrm>
                        <a:off x="3130550" y="2062163"/>
                        <a:ext cx="1577975" cy="788987"/>
                      </a:xfrm>
                      <a:prstGeom prst="rect">
                        <a:avLst/>
                      </a:prstGeom>
                      <a:noFill/>
                      <a:extLst/>
                    </p:spPr>
                  </p:pic>
                </p:oleObj>
              </mc:Fallback>
            </mc:AlternateContent>
          </a:graphicData>
        </a:graphic>
      </p:graphicFrame>
      <p:sp>
        <p:nvSpPr>
          <p:cNvPr id="6" name="TextBox 5"/>
          <p:cNvSpPr txBox="1"/>
          <p:nvPr/>
        </p:nvSpPr>
        <p:spPr>
          <a:xfrm>
            <a:off x="4842933" y="2387600"/>
            <a:ext cx="1860105" cy="523220"/>
          </a:xfrm>
          <a:prstGeom prst="rect">
            <a:avLst/>
          </a:prstGeom>
          <a:noFill/>
        </p:spPr>
        <p:txBody>
          <a:bodyPr wrap="none" rtlCol="0">
            <a:spAutoFit/>
          </a:bodyPr>
          <a:lstStyle/>
          <a:p>
            <a:r>
              <a:rPr lang="en-US" sz="2800" dirty="0">
                <a:latin typeface="Times"/>
                <a:cs typeface="Times"/>
              </a:rPr>
              <a:t>(</a:t>
            </a:r>
            <a:r>
              <a:rPr lang="en-US" sz="2800" dirty="0" err="1">
                <a:latin typeface="Times"/>
                <a:cs typeface="Times"/>
              </a:rPr>
              <a:t>AdaBoost</a:t>
            </a:r>
            <a:r>
              <a:rPr lang="en-US" sz="2800" dirty="0">
                <a:latin typeface="Times"/>
                <a:cs typeface="Times"/>
              </a:rPr>
              <a:t>)</a:t>
            </a:r>
          </a:p>
        </p:txBody>
      </p:sp>
      <p:cxnSp>
        <p:nvCxnSpPr>
          <p:cNvPr id="9" name="Straight Arrow Connector 8"/>
          <p:cNvCxnSpPr/>
          <p:nvPr/>
        </p:nvCxnSpPr>
        <p:spPr>
          <a:xfrm flipH="1">
            <a:off x="6502398" y="5080001"/>
            <a:ext cx="575734" cy="829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9770532" y="4504267"/>
            <a:ext cx="1202097" cy="523220"/>
          </a:xfrm>
          <a:prstGeom prst="rect">
            <a:avLst/>
          </a:prstGeom>
          <a:noFill/>
        </p:spPr>
        <p:txBody>
          <a:bodyPr wrap="none" rtlCol="0">
            <a:spAutoFit/>
          </a:bodyPr>
          <a:lstStyle/>
          <a:p>
            <a:r>
              <a:rPr lang="en-US" sz="2800" dirty="0">
                <a:latin typeface="Times"/>
                <a:cs typeface="Times"/>
              </a:rPr>
              <a:t>(SVM)</a:t>
            </a:r>
          </a:p>
        </p:txBody>
      </p:sp>
      <p:cxnSp>
        <p:nvCxnSpPr>
          <p:cNvPr id="15" name="Straight Arrow Connector 14"/>
          <p:cNvCxnSpPr/>
          <p:nvPr/>
        </p:nvCxnSpPr>
        <p:spPr>
          <a:xfrm flipH="1">
            <a:off x="3335865" y="2590801"/>
            <a:ext cx="575734" cy="829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16" name="Object 15"/>
          <p:cNvGraphicFramePr>
            <a:graphicFrameLocks noChangeAspect="1"/>
          </p:cNvGraphicFramePr>
          <p:nvPr>
            <p:extLst>
              <p:ext uri="{D42A27DB-BD31-4B8C-83A1-F6EECF244321}">
                <p14:modId xmlns:p14="http://schemas.microsoft.com/office/powerpoint/2010/main" val="667604338"/>
              </p:ext>
            </p:extLst>
          </p:nvPr>
        </p:nvGraphicFramePr>
        <p:xfrm>
          <a:off x="8593138" y="5629275"/>
          <a:ext cx="1103312" cy="609600"/>
        </p:xfrm>
        <a:graphic>
          <a:graphicData uri="http://schemas.openxmlformats.org/presentationml/2006/ole">
            <mc:AlternateContent xmlns:mc="http://schemas.openxmlformats.org/markup-compatibility/2006">
              <mc:Choice xmlns:v="urn:schemas-microsoft-com:vml" Requires="v">
                <p:oleObj spid="_x0000_s185771" name="Equation" r:id="rId6" imgW="368300" imgH="203200" progId="Equation.DSMT4">
                  <p:embed/>
                </p:oleObj>
              </mc:Choice>
              <mc:Fallback>
                <p:oleObj name="Equation" r:id="rId6" imgW="368300" imgH="203200" progId="Equation.DSMT4">
                  <p:embed/>
                  <p:pic>
                    <p:nvPicPr>
                      <p:cNvPr id="0" name=""/>
                      <p:cNvPicPr>
                        <a:picLocks noChangeAspect="1" noChangeArrowheads="1"/>
                      </p:cNvPicPr>
                      <p:nvPr/>
                    </p:nvPicPr>
                    <p:blipFill>
                      <a:blip r:embed="rId7"/>
                      <a:srcRect/>
                      <a:stretch>
                        <a:fillRect/>
                      </a:stretch>
                    </p:blipFill>
                    <p:spPr bwMode="auto">
                      <a:xfrm>
                        <a:off x="8593138" y="5629275"/>
                        <a:ext cx="1103312" cy="609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2570830352"/>
              </p:ext>
            </p:extLst>
          </p:nvPr>
        </p:nvGraphicFramePr>
        <p:xfrm>
          <a:off x="4537075" y="1057275"/>
          <a:ext cx="1560513" cy="609600"/>
        </p:xfrm>
        <a:graphic>
          <a:graphicData uri="http://schemas.openxmlformats.org/presentationml/2006/ole">
            <mc:AlternateContent xmlns:mc="http://schemas.openxmlformats.org/markup-compatibility/2006">
              <mc:Choice xmlns:v="urn:schemas-microsoft-com:vml" Requires="v">
                <p:oleObj spid="_x0000_s185772" name="Equation" r:id="rId8" imgW="520700" imgH="203200" progId="Equation.DSMT4">
                  <p:embed/>
                </p:oleObj>
              </mc:Choice>
              <mc:Fallback>
                <p:oleObj name="Equation" r:id="rId8" imgW="520700" imgH="203200" progId="Equation.DSMT4">
                  <p:embed/>
                  <p:pic>
                    <p:nvPicPr>
                      <p:cNvPr id="0" name=""/>
                      <p:cNvPicPr>
                        <a:picLocks noChangeAspect="1" noChangeArrowheads="1"/>
                      </p:cNvPicPr>
                      <p:nvPr/>
                    </p:nvPicPr>
                    <p:blipFill>
                      <a:blip r:embed="rId9"/>
                      <a:srcRect/>
                      <a:stretch>
                        <a:fillRect/>
                      </a:stretch>
                    </p:blipFill>
                    <p:spPr bwMode="auto">
                      <a:xfrm>
                        <a:off x="4537075" y="1057275"/>
                        <a:ext cx="1560513" cy="609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310500892"/>
              </p:ext>
            </p:extLst>
          </p:nvPr>
        </p:nvGraphicFramePr>
        <p:xfrm>
          <a:off x="1091671" y="5050367"/>
          <a:ext cx="1408112" cy="684213"/>
        </p:xfrm>
        <a:graphic>
          <a:graphicData uri="http://schemas.openxmlformats.org/presentationml/2006/ole">
            <mc:AlternateContent xmlns:mc="http://schemas.openxmlformats.org/markup-compatibility/2006">
              <mc:Choice xmlns:v="urn:schemas-microsoft-com:vml" Requires="v">
                <p:oleObj spid="_x0000_s185773" name="Equation" r:id="rId10" imgW="469900" imgH="228600" progId="Equation.DSMT4">
                  <p:embed/>
                </p:oleObj>
              </mc:Choice>
              <mc:Fallback>
                <p:oleObj name="Equation" r:id="rId10" imgW="469900" imgH="228600" progId="Equation.DSMT4">
                  <p:embed/>
                  <p:pic>
                    <p:nvPicPr>
                      <p:cNvPr id="0" name=""/>
                      <p:cNvPicPr>
                        <a:picLocks noChangeAspect="1" noChangeArrowheads="1"/>
                      </p:cNvPicPr>
                      <p:nvPr/>
                    </p:nvPicPr>
                    <p:blipFill>
                      <a:blip r:embed="rId11"/>
                      <a:srcRect/>
                      <a:stretch>
                        <a:fillRect/>
                      </a:stretch>
                    </p:blipFill>
                    <p:spPr bwMode="auto">
                      <a:xfrm>
                        <a:off x="1091671" y="5050367"/>
                        <a:ext cx="1408112" cy="6842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pic>
        <p:nvPicPr>
          <p:cNvPr id="3" name="Picture 2" descr="Screen Shot 2016-03-15 at 1.30.01 PM.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134100" y="4605867"/>
            <a:ext cx="2768600" cy="609600"/>
          </a:xfrm>
          <a:prstGeom prst="rect">
            <a:avLst/>
          </a:prstGeom>
        </p:spPr>
      </p:pic>
      <p:graphicFrame>
        <p:nvGraphicFramePr>
          <p:cNvPr id="14" name="Object 13"/>
          <p:cNvGraphicFramePr>
            <a:graphicFrameLocks noChangeAspect="1"/>
          </p:cNvGraphicFramePr>
          <p:nvPr>
            <p:extLst>
              <p:ext uri="{D42A27DB-BD31-4B8C-83A1-F6EECF244321}">
                <p14:modId xmlns:p14="http://schemas.microsoft.com/office/powerpoint/2010/main" val="438432501"/>
              </p:ext>
            </p:extLst>
          </p:nvPr>
        </p:nvGraphicFramePr>
        <p:xfrm>
          <a:off x="6356350" y="4519613"/>
          <a:ext cx="3113088" cy="601662"/>
        </p:xfrm>
        <a:graphic>
          <a:graphicData uri="http://schemas.openxmlformats.org/presentationml/2006/ole">
            <mc:AlternateContent xmlns:mc="http://schemas.openxmlformats.org/markup-compatibility/2006">
              <mc:Choice xmlns:v="urn:schemas-microsoft-com:vml" Requires="v">
                <p:oleObj spid="_x0000_s185774" name="Equation" r:id="rId13" imgW="1054100" imgH="203200" progId="Equation.DSMT4">
                  <p:embed/>
                </p:oleObj>
              </mc:Choice>
              <mc:Fallback>
                <p:oleObj name="Equation" r:id="rId13" imgW="1054100" imgH="203200" progId="Equation.DSMT4">
                  <p:embed/>
                  <p:pic>
                    <p:nvPicPr>
                      <p:cNvPr id="0" name=""/>
                      <p:cNvPicPr>
                        <a:picLocks noChangeAspect="1" noChangeArrowheads="1"/>
                      </p:cNvPicPr>
                      <p:nvPr/>
                    </p:nvPicPr>
                    <p:blipFill>
                      <a:blip r:embed="rId14"/>
                      <a:srcRect/>
                      <a:stretch>
                        <a:fillRect/>
                      </a:stretch>
                    </p:blipFill>
                    <p:spPr bwMode="auto">
                      <a:xfrm>
                        <a:off x="6356350" y="4519613"/>
                        <a:ext cx="3113088" cy="601662"/>
                      </a:xfrm>
                      <a:prstGeom prst="rect">
                        <a:avLst/>
                      </a:prstGeom>
                      <a:noFill/>
                      <a:extLst/>
                    </p:spPr>
                  </p:pic>
                </p:oleObj>
              </mc:Fallback>
            </mc:AlternateContent>
          </a:graphicData>
        </a:graphic>
      </p:graphicFrame>
    </p:spTree>
    <p:extLst>
      <p:ext uri="{BB962C8B-B14F-4D97-AF65-F5344CB8AC3E}">
        <p14:creationId xmlns:p14="http://schemas.microsoft.com/office/powerpoint/2010/main" val="3568556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ssfuncfig.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5600" y="1352549"/>
            <a:ext cx="7112000" cy="5321300"/>
          </a:xfrm>
          <a:prstGeom prst="rect">
            <a:avLst/>
          </a:prstGeom>
        </p:spPr>
      </p:pic>
      <p:sp>
        <p:nvSpPr>
          <p:cNvPr id="2" name="Title 1"/>
          <p:cNvSpPr>
            <a:spLocks noGrp="1"/>
          </p:cNvSpPr>
          <p:nvPr>
            <p:ph type="title"/>
          </p:nvPr>
        </p:nvSpPr>
        <p:spPr/>
        <p:txBody>
          <a:bodyPr/>
          <a:lstStyle/>
          <a:p>
            <a:r>
              <a:rPr lang="en-US" dirty="0"/>
              <a:t>Loss Functions for Classification</a:t>
            </a:r>
          </a:p>
        </p:txBody>
      </p:sp>
      <p:sp>
        <p:nvSpPr>
          <p:cNvPr id="6" name="TextBox 5"/>
          <p:cNvSpPr txBox="1"/>
          <p:nvPr/>
        </p:nvSpPr>
        <p:spPr>
          <a:xfrm>
            <a:off x="4842933" y="2387600"/>
            <a:ext cx="1860105" cy="523220"/>
          </a:xfrm>
          <a:prstGeom prst="rect">
            <a:avLst/>
          </a:prstGeom>
          <a:noFill/>
        </p:spPr>
        <p:txBody>
          <a:bodyPr wrap="none" rtlCol="0">
            <a:spAutoFit/>
          </a:bodyPr>
          <a:lstStyle/>
          <a:p>
            <a:r>
              <a:rPr lang="en-US" sz="2800" dirty="0">
                <a:latin typeface="Times"/>
                <a:cs typeface="Times"/>
              </a:rPr>
              <a:t>(</a:t>
            </a:r>
            <a:r>
              <a:rPr lang="en-US" sz="2800" dirty="0" err="1">
                <a:latin typeface="Times"/>
                <a:cs typeface="Times"/>
              </a:rPr>
              <a:t>AdaBoost</a:t>
            </a:r>
            <a:r>
              <a:rPr lang="en-US" sz="2800" dirty="0">
                <a:latin typeface="Times"/>
                <a:cs typeface="Times"/>
              </a:rPr>
              <a:t>)</a:t>
            </a:r>
          </a:p>
        </p:txBody>
      </p:sp>
      <p:cxnSp>
        <p:nvCxnSpPr>
          <p:cNvPr id="9" name="Straight Arrow Connector 8"/>
          <p:cNvCxnSpPr/>
          <p:nvPr/>
        </p:nvCxnSpPr>
        <p:spPr>
          <a:xfrm flipH="1">
            <a:off x="6502398" y="5080001"/>
            <a:ext cx="575734" cy="829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9770532" y="4504267"/>
            <a:ext cx="1202097" cy="523220"/>
          </a:xfrm>
          <a:prstGeom prst="rect">
            <a:avLst/>
          </a:prstGeom>
          <a:noFill/>
        </p:spPr>
        <p:txBody>
          <a:bodyPr wrap="none" rtlCol="0">
            <a:spAutoFit/>
          </a:bodyPr>
          <a:lstStyle/>
          <a:p>
            <a:r>
              <a:rPr lang="en-US" sz="2800" dirty="0">
                <a:latin typeface="Times"/>
                <a:cs typeface="Times"/>
              </a:rPr>
              <a:t>(SVM)</a:t>
            </a:r>
          </a:p>
        </p:txBody>
      </p:sp>
      <p:sp>
        <p:nvSpPr>
          <p:cNvPr id="15" name="TextBox 14"/>
          <p:cNvSpPr txBox="1"/>
          <p:nvPr/>
        </p:nvSpPr>
        <p:spPr>
          <a:xfrm>
            <a:off x="7366000" y="3505202"/>
            <a:ext cx="3286051" cy="523220"/>
          </a:xfrm>
          <a:prstGeom prst="rect">
            <a:avLst/>
          </a:prstGeom>
          <a:solidFill>
            <a:schemeClr val="bg1"/>
          </a:solidFill>
        </p:spPr>
        <p:txBody>
          <a:bodyPr wrap="none" rtlCol="0">
            <a:spAutoFit/>
          </a:bodyPr>
          <a:lstStyle/>
          <a:p>
            <a:r>
              <a:rPr lang="en-US" sz="2800" dirty="0">
                <a:latin typeface="Times"/>
                <a:cs typeface="Times"/>
              </a:rPr>
              <a:t>(Logistic Regression)</a:t>
            </a:r>
          </a:p>
        </p:txBody>
      </p:sp>
      <p:graphicFrame>
        <p:nvGraphicFramePr>
          <p:cNvPr id="16" name="Object 15"/>
          <p:cNvGraphicFramePr>
            <a:graphicFrameLocks noChangeAspect="1"/>
          </p:cNvGraphicFramePr>
          <p:nvPr>
            <p:extLst>
              <p:ext uri="{D42A27DB-BD31-4B8C-83A1-F6EECF244321}">
                <p14:modId xmlns:p14="http://schemas.microsoft.com/office/powerpoint/2010/main" val="4132934379"/>
              </p:ext>
            </p:extLst>
          </p:nvPr>
        </p:nvGraphicFramePr>
        <p:xfrm>
          <a:off x="4875213" y="3416300"/>
          <a:ext cx="2587625" cy="676275"/>
        </p:xfrm>
        <a:graphic>
          <a:graphicData uri="http://schemas.openxmlformats.org/presentationml/2006/ole">
            <mc:AlternateContent xmlns:mc="http://schemas.openxmlformats.org/markup-compatibility/2006">
              <mc:Choice xmlns:v="urn:schemas-microsoft-com:vml" Requires="v">
                <p:oleObj spid="_x0000_s186881" name="Equation" r:id="rId5" imgW="876300" imgH="228600" progId="Equation.DSMT4">
                  <p:embed/>
                </p:oleObj>
              </mc:Choice>
              <mc:Fallback>
                <p:oleObj name="Equation" r:id="rId5" imgW="876300" imgH="228600" progId="Equation.DSMT4">
                  <p:embed/>
                  <p:pic>
                    <p:nvPicPr>
                      <p:cNvPr id="0" name=""/>
                      <p:cNvPicPr>
                        <a:picLocks noChangeAspect="1" noChangeArrowheads="1"/>
                      </p:cNvPicPr>
                      <p:nvPr/>
                    </p:nvPicPr>
                    <p:blipFill>
                      <a:blip r:embed="rId6"/>
                      <a:srcRect/>
                      <a:stretch>
                        <a:fillRect/>
                      </a:stretch>
                    </p:blipFill>
                    <p:spPr bwMode="auto">
                      <a:xfrm>
                        <a:off x="4875213" y="3416300"/>
                        <a:ext cx="2587625" cy="676275"/>
                      </a:xfrm>
                      <a:prstGeom prst="rect">
                        <a:avLst/>
                      </a:prstGeom>
                      <a:noFill/>
                      <a:extLst/>
                    </p:spPr>
                  </p:pic>
                </p:oleObj>
              </mc:Fallback>
            </mc:AlternateContent>
          </a:graphicData>
        </a:graphic>
      </p:graphicFrame>
      <p:cxnSp>
        <p:nvCxnSpPr>
          <p:cNvPr id="17" name="Straight Arrow Connector 16"/>
          <p:cNvCxnSpPr/>
          <p:nvPr/>
        </p:nvCxnSpPr>
        <p:spPr>
          <a:xfrm>
            <a:off x="5435598" y="4080934"/>
            <a:ext cx="745069" cy="14562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a:off x="3335865" y="2590801"/>
            <a:ext cx="575734" cy="829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19" name="Object 18"/>
          <p:cNvGraphicFramePr>
            <a:graphicFrameLocks noChangeAspect="1"/>
          </p:cNvGraphicFramePr>
          <p:nvPr>
            <p:extLst>
              <p:ext uri="{D42A27DB-BD31-4B8C-83A1-F6EECF244321}">
                <p14:modId xmlns:p14="http://schemas.microsoft.com/office/powerpoint/2010/main" val="1009659697"/>
              </p:ext>
            </p:extLst>
          </p:nvPr>
        </p:nvGraphicFramePr>
        <p:xfrm>
          <a:off x="3130550" y="2062163"/>
          <a:ext cx="1577975" cy="788987"/>
        </p:xfrm>
        <a:graphic>
          <a:graphicData uri="http://schemas.openxmlformats.org/presentationml/2006/ole">
            <mc:AlternateContent xmlns:mc="http://schemas.openxmlformats.org/markup-compatibility/2006">
              <mc:Choice xmlns:v="urn:schemas-microsoft-com:vml" Requires="v">
                <p:oleObj spid="_x0000_s186882" name="Equation" r:id="rId7" imgW="381000" imgH="190500" progId="Equation.DSMT4">
                  <p:embed/>
                </p:oleObj>
              </mc:Choice>
              <mc:Fallback>
                <p:oleObj name="Equation" r:id="rId7" imgW="381000" imgH="190500" progId="Equation.DSMT4">
                  <p:embed/>
                  <p:pic>
                    <p:nvPicPr>
                      <p:cNvPr id="0" name=""/>
                      <p:cNvPicPr>
                        <a:picLocks noChangeAspect="1" noChangeArrowheads="1"/>
                      </p:cNvPicPr>
                      <p:nvPr/>
                    </p:nvPicPr>
                    <p:blipFill>
                      <a:blip r:embed="rId8"/>
                      <a:srcRect/>
                      <a:stretch>
                        <a:fillRect/>
                      </a:stretch>
                    </p:blipFill>
                    <p:spPr bwMode="auto">
                      <a:xfrm>
                        <a:off x="3130550" y="2062163"/>
                        <a:ext cx="1577975" cy="788987"/>
                      </a:xfrm>
                      <a:prstGeom prst="rect">
                        <a:avLst/>
                      </a:prstGeom>
                      <a:noFill/>
                      <a:extLst/>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3700877462"/>
              </p:ext>
            </p:extLst>
          </p:nvPr>
        </p:nvGraphicFramePr>
        <p:xfrm>
          <a:off x="8593138" y="5629275"/>
          <a:ext cx="1103312" cy="609600"/>
        </p:xfrm>
        <a:graphic>
          <a:graphicData uri="http://schemas.openxmlformats.org/presentationml/2006/ole">
            <mc:AlternateContent xmlns:mc="http://schemas.openxmlformats.org/markup-compatibility/2006">
              <mc:Choice xmlns:v="urn:schemas-microsoft-com:vml" Requires="v">
                <p:oleObj spid="_x0000_s186883" name="Equation" r:id="rId9" imgW="368300" imgH="203200" progId="Equation.DSMT4">
                  <p:embed/>
                </p:oleObj>
              </mc:Choice>
              <mc:Fallback>
                <p:oleObj name="Equation" r:id="rId9" imgW="368300" imgH="203200" progId="Equation.DSMT4">
                  <p:embed/>
                  <p:pic>
                    <p:nvPicPr>
                      <p:cNvPr id="0" name=""/>
                      <p:cNvPicPr>
                        <a:picLocks noChangeAspect="1" noChangeArrowheads="1"/>
                      </p:cNvPicPr>
                      <p:nvPr/>
                    </p:nvPicPr>
                    <p:blipFill>
                      <a:blip r:embed="rId10"/>
                      <a:srcRect/>
                      <a:stretch>
                        <a:fillRect/>
                      </a:stretch>
                    </p:blipFill>
                    <p:spPr bwMode="auto">
                      <a:xfrm>
                        <a:off x="8593138" y="5629275"/>
                        <a:ext cx="1103312" cy="609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1637831867"/>
              </p:ext>
            </p:extLst>
          </p:nvPr>
        </p:nvGraphicFramePr>
        <p:xfrm>
          <a:off x="4537075" y="1057275"/>
          <a:ext cx="1560513" cy="609600"/>
        </p:xfrm>
        <a:graphic>
          <a:graphicData uri="http://schemas.openxmlformats.org/presentationml/2006/ole">
            <mc:AlternateContent xmlns:mc="http://schemas.openxmlformats.org/markup-compatibility/2006">
              <mc:Choice xmlns:v="urn:schemas-microsoft-com:vml" Requires="v">
                <p:oleObj spid="_x0000_s186884" name="Equation" r:id="rId11" imgW="520700" imgH="203200" progId="Equation.DSMT4">
                  <p:embed/>
                </p:oleObj>
              </mc:Choice>
              <mc:Fallback>
                <p:oleObj name="Equation" r:id="rId11" imgW="520700" imgH="203200" progId="Equation.DSMT4">
                  <p:embed/>
                  <p:pic>
                    <p:nvPicPr>
                      <p:cNvPr id="0" name=""/>
                      <p:cNvPicPr>
                        <a:picLocks noChangeAspect="1" noChangeArrowheads="1"/>
                      </p:cNvPicPr>
                      <p:nvPr/>
                    </p:nvPicPr>
                    <p:blipFill>
                      <a:blip r:embed="rId12"/>
                      <a:srcRect/>
                      <a:stretch>
                        <a:fillRect/>
                      </a:stretch>
                    </p:blipFill>
                    <p:spPr bwMode="auto">
                      <a:xfrm>
                        <a:off x="4537075" y="1057275"/>
                        <a:ext cx="1560513" cy="609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2564531258"/>
              </p:ext>
            </p:extLst>
          </p:nvPr>
        </p:nvGraphicFramePr>
        <p:xfrm>
          <a:off x="1091671" y="5050367"/>
          <a:ext cx="1408112" cy="684213"/>
        </p:xfrm>
        <a:graphic>
          <a:graphicData uri="http://schemas.openxmlformats.org/presentationml/2006/ole">
            <mc:AlternateContent xmlns:mc="http://schemas.openxmlformats.org/markup-compatibility/2006">
              <mc:Choice xmlns:v="urn:schemas-microsoft-com:vml" Requires="v">
                <p:oleObj spid="_x0000_s186885" name="Equation" r:id="rId13" imgW="469900" imgH="228600" progId="Equation.DSMT4">
                  <p:embed/>
                </p:oleObj>
              </mc:Choice>
              <mc:Fallback>
                <p:oleObj name="Equation" r:id="rId13" imgW="469900" imgH="228600" progId="Equation.DSMT4">
                  <p:embed/>
                  <p:pic>
                    <p:nvPicPr>
                      <p:cNvPr id="0" name=""/>
                      <p:cNvPicPr>
                        <a:picLocks noChangeAspect="1" noChangeArrowheads="1"/>
                      </p:cNvPicPr>
                      <p:nvPr/>
                    </p:nvPicPr>
                    <p:blipFill>
                      <a:blip r:embed="rId14"/>
                      <a:srcRect/>
                      <a:stretch>
                        <a:fillRect/>
                      </a:stretch>
                    </p:blipFill>
                    <p:spPr bwMode="auto">
                      <a:xfrm>
                        <a:off x="1091671" y="5050367"/>
                        <a:ext cx="1408112" cy="6842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pic>
        <p:nvPicPr>
          <p:cNvPr id="3" name="Picture 2" descr="Screen Shot 2016-03-15 at 1.30.01 PM.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591300" y="4487333"/>
            <a:ext cx="2768600" cy="609600"/>
          </a:xfrm>
          <a:prstGeom prst="rect">
            <a:avLst/>
          </a:prstGeom>
        </p:spPr>
      </p:pic>
      <p:graphicFrame>
        <p:nvGraphicFramePr>
          <p:cNvPr id="23" name="Object 22"/>
          <p:cNvGraphicFramePr>
            <a:graphicFrameLocks noChangeAspect="1"/>
          </p:cNvGraphicFramePr>
          <p:nvPr>
            <p:extLst>
              <p:ext uri="{D42A27DB-BD31-4B8C-83A1-F6EECF244321}">
                <p14:modId xmlns:p14="http://schemas.microsoft.com/office/powerpoint/2010/main" val="2387138286"/>
              </p:ext>
            </p:extLst>
          </p:nvPr>
        </p:nvGraphicFramePr>
        <p:xfrm>
          <a:off x="6356350" y="4519613"/>
          <a:ext cx="3113088" cy="601662"/>
        </p:xfrm>
        <a:graphic>
          <a:graphicData uri="http://schemas.openxmlformats.org/presentationml/2006/ole">
            <mc:AlternateContent xmlns:mc="http://schemas.openxmlformats.org/markup-compatibility/2006">
              <mc:Choice xmlns:v="urn:schemas-microsoft-com:vml" Requires="v">
                <p:oleObj spid="_x0000_s186886" name="Equation" r:id="rId16" imgW="1054100" imgH="203200" progId="Equation.DSMT4">
                  <p:embed/>
                </p:oleObj>
              </mc:Choice>
              <mc:Fallback>
                <p:oleObj name="Equation" r:id="rId16" imgW="1054100" imgH="203200" progId="Equation.DSMT4">
                  <p:embed/>
                  <p:pic>
                    <p:nvPicPr>
                      <p:cNvPr id="0" name=""/>
                      <p:cNvPicPr>
                        <a:picLocks noChangeAspect="1" noChangeArrowheads="1"/>
                      </p:cNvPicPr>
                      <p:nvPr/>
                    </p:nvPicPr>
                    <p:blipFill>
                      <a:blip r:embed="rId17"/>
                      <a:srcRect/>
                      <a:stretch>
                        <a:fillRect/>
                      </a:stretch>
                    </p:blipFill>
                    <p:spPr bwMode="auto">
                      <a:xfrm>
                        <a:off x="6356350" y="4519613"/>
                        <a:ext cx="3113088" cy="601662"/>
                      </a:xfrm>
                      <a:prstGeom prst="rect">
                        <a:avLst/>
                      </a:prstGeom>
                      <a:noFill/>
                      <a:extLst/>
                    </p:spPr>
                  </p:pic>
                </p:oleObj>
              </mc:Fallback>
            </mc:AlternateContent>
          </a:graphicData>
        </a:graphic>
      </p:graphicFrame>
    </p:spTree>
    <p:extLst>
      <p:ext uri="{BB962C8B-B14F-4D97-AF65-F5344CB8AC3E}">
        <p14:creationId xmlns:p14="http://schemas.microsoft.com/office/powerpoint/2010/main" val="26624843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965200" y="5672669"/>
            <a:ext cx="5029200" cy="0"/>
          </a:xfrm>
          <a:prstGeom prst="line">
            <a:avLst/>
          </a:prstGeom>
        </p:spPr>
        <p:style>
          <a:lnRef idx="3">
            <a:schemeClr val="dk1"/>
          </a:lnRef>
          <a:fillRef idx="0">
            <a:schemeClr val="dk1"/>
          </a:fillRef>
          <a:effectRef idx="2">
            <a:schemeClr val="dk1"/>
          </a:effectRef>
          <a:fontRef idx="minor">
            <a:schemeClr val="tx1"/>
          </a:fontRef>
        </p:style>
      </p:cxnSp>
      <p:sp>
        <p:nvSpPr>
          <p:cNvPr id="2" name="Title 1"/>
          <p:cNvSpPr>
            <a:spLocks noGrp="1"/>
          </p:cNvSpPr>
          <p:nvPr>
            <p:ph type="title"/>
          </p:nvPr>
        </p:nvSpPr>
        <p:spPr/>
        <p:txBody>
          <a:bodyPr/>
          <a:lstStyle/>
          <a:p>
            <a:r>
              <a:rPr lang="en-US" dirty="0"/>
              <a:t>Loss Functions for Classification</a:t>
            </a:r>
          </a:p>
        </p:txBody>
      </p:sp>
      <p:sp>
        <p:nvSpPr>
          <p:cNvPr id="6" name="TextBox 5"/>
          <p:cNvSpPr txBox="1"/>
          <p:nvPr/>
        </p:nvSpPr>
        <p:spPr>
          <a:xfrm>
            <a:off x="237067" y="1320800"/>
            <a:ext cx="5736483" cy="538609"/>
          </a:xfrm>
          <a:prstGeom prst="rect">
            <a:avLst/>
          </a:prstGeom>
          <a:noFill/>
        </p:spPr>
        <p:txBody>
          <a:bodyPr wrap="none" rtlCol="0">
            <a:spAutoFit/>
          </a:bodyPr>
          <a:lstStyle/>
          <a:p>
            <a:r>
              <a:rPr lang="en-US" sz="2900" dirty="0">
                <a:latin typeface="Times"/>
                <a:cs typeface="Times"/>
              </a:rPr>
              <a:t>Fraction of times sign(</a:t>
            </a:r>
            <a:r>
              <a:rPr lang="en-US" sz="2900" i="1" dirty="0">
                <a:latin typeface="Times"/>
                <a:cs typeface="Times"/>
              </a:rPr>
              <a:t>f(x</a:t>
            </a:r>
            <a:r>
              <a:rPr lang="en-US" sz="2900" i="1" baseline="-25000" dirty="0">
                <a:latin typeface="Times"/>
                <a:cs typeface="Times"/>
              </a:rPr>
              <a:t>i</a:t>
            </a:r>
            <a:r>
              <a:rPr lang="en-US" sz="2900" dirty="0">
                <a:latin typeface="Times"/>
                <a:cs typeface="Times"/>
              </a:rPr>
              <a:t>)) is not </a:t>
            </a:r>
            <a:r>
              <a:rPr lang="en-US" sz="2900" i="1" dirty="0" err="1">
                <a:latin typeface="Times"/>
                <a:cs typeface="Times"/>
              </a:rPr>
              <a:t>y</a:t>
            </a:r>
            <a:r>
              <a:rPr lang="en-US" sz="2900" i="1" baseline="-25000" dirty="0" err="1">
                <a:latin typeface="Times"/>
                <a:cs typeface="Times"/>
              </a:rPr>
              <a:t>i</a:t>
            </a:r>
            <a:r>
              <a:rPr lang="en-US" sz="2900" i="1" baseline="-25000" dirty="0">
                <a:latin typeface="Times"/>
                <a:cs typeface="Times"/>
              </a:rPr>
              <a:t> </a:t>
            </a:r>
            <a:r>
              <a:rPr lang="en-US" sz="2900" dirty="0">
                <a:latin typeface="Times"/>
                <a:cs typeface="Times"/>
              </a:rPr>
              <a:t> </a:t>
            </a:r>
          </a:p>
        </p:txBody>
      </p:sp>
      <p:cxnSp>
        <p:nvCxnSpPr>
          <p:cNvPr id="7" name="Straight Connector 6"/>
          <p:cNvCxnSpPr/>
          <p:nvPr/>
        </p:nvCxnSpPr>
        <p:spPr>
          <a:xfrm flipV="1">
            <a:off x="1253063" y="4961464"/>
            <a:ext cx="194733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3149595" y="5672664"/>
            <a:ext cx="1947333" cy="0"/>
          </a:xfrm>
          <a:prstGeom prst="line">
            <a:avLst/>
          </a:prstGeom>
          <a:ln w="38100" cmpd="sng">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flipV="1">
            <a:off x="3166531" y="4978400"/>
            <a:ext cx="0" cy="778934"/>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15" name="Object 14"/>
          <p:cNvGraphicFramePr>
            <a:graphicFrameLocks noChangeAspect="1"/>
          </p:cNvGraphicFramePr>
          <p:nvPr>
            <p:extLst>
              <p:ext uri="{D42A27DB-BD31-4B8C-83A1-F6EECF244321}">
                <p14:modId xmlns:p14="http://schemas.microsoft.com/office/powerpoint/2010/main" val="1918619628"/>
              </p:ext>
            </p:extLst>
          </p:nvPr>
        </p:nvGraphicFramePr>
        <p:xfrm>
          <a:off x="2106613" y="4222750"/>
          <a:ext cx="2357437" cy="646113"/>
        </p:xfrm>
        <a:graphic>
          <a:graphicData uri="http://schemas.openxmlformats.org/presentationml/2006/ole">
            <mc:AlternateContent xmlns:mc="http://schemas.openxmlformats.org/markup-compatibility/2006">
              <mc:Choice xmlns:v="urn:schemas-microsoft-com:vml" Requires="v">
                <p:oleObj spid="_x0000_s175378" name="Equation" r:id="rId4" imgW="787400" imgH="215900" progId="Equation.3">
                  <p:embed/>
                </p:oleObj>
              </mc:Choice>
              <mc:Fallback>
                <p:oleObj name="Equation" r:id="rId4" imgW="787400" imgH="215900" progId="Equation.3">
                  <p:embed/>
                  <p:pic>
                    <p:nvPicPr>
                      <p:cNvPr id="0" name=""/>
                      <p:cNvPicPr>
                        <a:picLocks noChangeAspect="1" noChangeArrowheads="1"/>
                      </p:cNvPicPr>
                      <p:nvPr/>
                    </p:nvPicPr>
                    <p:blipFill>
                      <a:blip r:embed="rId5"/>
                      <a:srcRect/>
                      <a:stretch>
                        <a:fillRect/>
                      </a:stretch>
                    </p:blipFill>
                    <p:spPr bwMode="auto">
                      <a:xfrm>
                        <a:off x="2106613" y="4222750"/>
                        <a:ext cx="2357437" cy="6461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616770111"/>
              </p:ext>
            </p:extLst>
          </p:nvPr>
        </p:nvGraphicFramePr>
        <p:xfrm>
          <a:off x="5845175" y="897996"/>
          <a:ext cx="3942292" cy="3174313"/>
        </p:xfrm>
        <a:graphic>
          <a:graphicData uri="http://schemas.openxmlformats.org/presentationml/2006/ole">
            <mc:AlternateContent xmlns:mc="http://schemas.openxmlformats.org/markup-compatibility/2006">
              <mc:Choice xmlns:v="urn:schemas-microsoft-com:vml" Requires="v">
                <p:oleObj spid="_x0000_s175379" name="Equation" r:id="rId6" imgW="1104900" imgH="889000" progId="Equation.DSMT4">
                  <p:embed/>
                </p:oleObj>
              </mc:Choice>
              <mc:Fallback>
                <p:oleObj name="Equation" r:id="rId6" imgW="1104900" imgH="889000" progId="Equation.DSMT4">
                  <p:embed/>
                  <p:pic>
                    <p:nvPicPr>
                      <p:cNvPr id="0" name=""/>
                      <p:cNvPicPr>
                        <a:picLocks noChangeAspect="1" noChangeArrowheads="1"/>
                      </p:cNvPicPr>
                      <p:nvPr/>
                    </p:nvPicPr>
                    <p:blipFill>
                      <a:blip r:embed="rId7"/>
                      <a:srcRect/>
                      <a:stretch>
                        <a:fillRect/>
                      </a:stretch>
                    </p:blipFill>
                    <p:spPr bwMode="auto">
                      <a:xfrm>
                        <a:off x="5845175" y="897996"/>
                        <a:ext cx="3942292" cy="3174313"/>
                      </a:xfrm>
                      <a:prstGeom prst="rect">
                        <a:avLst/>
                      </a:prstGeom>
                      <a:noFill/>
                      <a:extLst/>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588283847"/>
              </p:ext>
            </p:extLst>
          </p:nvPr>
        </p:nvGraphicFramePr>
        <p:xfrm>
          <a:off x="5630863" y="5830888"/>
          <a:ext cx="1406525" cy="647700"/>
        </p:xfrm>
        <a:graphic>
          <a:graphicData uri="http://schemas.openxmlformats.org/presentationml/2006/ole">
            <mc:AlternateContent xmlns:mc="http://schemas.openxmlformats.org/markup-compatibility/2006">
              <mc:Choice xmlns:v="urn:schemas-microsoft-com:vml" Requires="v">
                <p:oleObj spid="_x0000_s175380" name="Equation" r:id="rId8" imgW="469900" imgH="215900" progId="Equation.3">
                  <p:embed/>
                </p:oleObj>
              </mc:Choice>
              <mc:Fallback>
                <p:oleObj name="Equation" r:id="rId8" imgW="469900" imgH="215900" progId="Equation.3">
                  <p:embed/>
                  <p:pic>
                    <p:nvPicPr>
                      <p:cNvPr id="0" name=""/>
                      <p:cNvPicPr>
                        <a:picLocks noChangeAspect="1" noChangeArrowheads="1"/>
                      </p:cNvPicPr>
                      <p:nvPr/>
                    </p:nvPicPr>
                    <p:blipFill>
                      <a:blip r:embed="rId9"/>
                      <a:srcRect/>
                      <a:stretch>
                        <a:fillRect/>
                      </a:stretch>
                    </p:blipFill>
                    <p:spPr bwMode="auto">
                      <a:xfrm>
                        <a:off x="5630863" y="5830888"/>
                        <a:ext cx="1406525" cy="6477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81470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Loss Functions for Classification</a:t>
            </a:r>
          </a:p>
        </p:txBody>
      </p:sp>
      <p:sp>
        <p:nvSpPr>
          <p:cNvPr id="6" name="TextBox 5"/>
          <p:cNvSpPr txBox="1"/>
          <p:nvPr/>
        </p:nvSpPr>
        <p:spPr>
          <a:xfrm>
            <a:off x="237067" y="1320800"/>
            <a:ext cx="5736483" cy="538609"/>
          </a:xfrm>
          <a:prstGeom prst="rect">
            <a:avLst/>
          </a:prstGeom>
          <a:noFill/>
        </p:spPr>
        <p:txBody>
          <a:bodyPr wrap="none" rtlCol="0">
            <a:spAutoFit/>
          </a:bodyPr>
          <a:lstStyle/>
          <a:p>
            <a:r>
              <a:rPr lang="en-US" sz="2900" dirty="0">
                <a:latin typeface="Times"/>
                <a:cs typeface="Times"/>
              </a:rPr>
              <a:t>Fraction of times sign(</a:t>
            </a:r>
            <a:r>
              <a:rPr lang="en-US" sz="2900" i="1" dirty="0">
                <a:latin typeface="Times"/>
                <a:cs typeface="Times"/>
              </a:rPr>
              <a:t>f(x</a:t>
            </a:r>
            <a:r>
              <a:rPr lang="en-US" sz="2900" i="1" baseline="-25000" dirty="0">
                <a:latin typeface="Times"/>
                <a:cs typeface="Times"/>
              </a:rPr>
              <a:t>i</a:t>
            </a:r>
            <a:r>
              <a:rPr lang="en-US" sz="2900" i="1" dirty="0">
                <a:latin typeface="Times"/>
                <a:cs typeface="Times"/>
              </a:rPr>
              <a:t>)</a:t>
            </a:r>
            <a:r>
              <a:rPr lang="en-US" sz="2900" dirty="0">
                <a:latin typeface="Times"/>
                <a:cs typeface="Times"/>
              </a:rPr>
              <a:t>) is not </a:t>
            </a:r>
            <a:r>
              <a:rPr lang="en-US" sz="2900" i="1" dirty="0" err="1">
                <a:latin typeface="Times"/>
                <a:cs typeface="Times"/>
              </a:rPr>
              <a:t>y</a:t>
            </a:r>
            <a:r>
              <a:rPr lang="en-US" sz="2900" i="1" baseline="-25000" dirty="0" err="1">
                <a:latin typeface="Times"/>
                <a:cs typeface="Times"/>
              </a:rPr>
              <a:t>i</a:t>
            </a:r>
            <a:r>
              <a:rPr lang="en-US" sz="2900" i="1" baseline="-25000" dirty="0">
                <a:latin typeface="Times"/>
                <a:cs typeface="Times"/>
              </a:rPr>
              <a:t> </a:t>
            </a:r>
            <a:r>
              <a:rPr lang="en-US" sz="2900" dirty="0">
                <a:latin typeface="Times"/>
                <a:cs typeface="Times"/>
              </a:rPr>
              <a:t> </a:t>
            </a:r>
          </a:p>
        </p:txBody>
      </p:sp>
      <p:graphicFrame>
        <p:nvGraphicFramePr>
          <p:cNvPr id="5" name="Object 4"/>
          <p:cNvGraphicFramePr>
            <a:graphicFrameLocks noChangeAspect="1"/>
          </p:cNvGraphicFramePr>
          <p:nvPr>
            <p:extLst>
              <p:ext uri="{D42A27DB-BD31-4B8C-83A1-F6EECF244321}">
                <p14:modId xmlns:p14="http://schemas.microsoft.com/office/powerpoint/2010/main" val="1266637104"/>
              </p:ext>
            </p:extLst>
          </p:nvPr>
        </p:nvGraphicFramePr>
        <p:xfrm>
          <a:off x="5862638" y="894813"/>
          <a:ext cx="3941762" cy="4805362"/>
        </p:xfrm>
        <a:graphic>
          <a:graphicData uri="http://schemas.openxmlformats.org/presentationml/2006/ole">
            <mc:AlternateContent xmlns:mc="http://schemas.openxmlformats.org/markup-compatibility/2006">
              <mc:Choice xmlns:v="urn:schemas-microsoft-com:vml" Requires="v">
                <p:oleObj spid="_x0000_s1175" name="Equation" r:id="rId4" imgW="1104900" imgH="1346200" progId="Equation.DSMT4">
                  <p:embed/>
                </p:oleObj>
              </mc:Choice>
              <mc:Fallback>
                <p:oleObj name="Equation" r:id="rId4" imgW="1104900" imgH="1346200" progId="Equation.DSMT4">
                  <p:embed/>
                  <p:pic>
                    <p:nvPicPr>
                      <p:cNvPr id="0" name=""/>
                      <p:cNvPicPr>
                        <a:picLocks noChangeAspect="1" noChangeArrowheads="1"/>
                      </p:cNvPicPr>
                      <p:nvPr/>
                    </p:nvPicPr>
                    <p:blipFill>
                      <a:blip r:embed="rId5"/>
                      <a:srcRect/>
                      <a:stretch>
                        <a:fillRect/>
                      </a:stretch>
                    </p:blipFill>
                    <p:spPr bwMode="auto">
                      <a:xfrm>
                        <a:off x="5862638" y="894813"/>
                        <a:ext cx="3941762" cy="4805362"/>
                      </a:xfrm>
                      <a:prstGeom prst="rect">
                        <a:avLst/>
                      </a:prstGeom>
                      <a:noFill/>
                      <a:extLst/>
                    </p:spPr>
                  </p:pic>
                </p:oleObj>
              </mc:Fallback>
            </mc:AlternateContent>
          </a:graphicData>
        </a:graphic>
      </p:graphicFrame>
      <p:pic>
        <p:nvPicPr>
          <p:cNvPr id="8" name="Picture 7" descr="lossfuncfig.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0933" y="3471333"/>
            <a:ext cx="4031264" cy="3016249"/>
          </a:xfrm>
          <a:prstGeom prst="rect">
            <a:avLst/>
          </a:prstGeom>
        </p:spPr>
      </p:pic>
      <p:graphicFrame>
        <p:nvGraphicFramePr>
          <p:cNvPr id="9" name="Object 8"/>
          <p:cNvGraphicFramePr>
            <a:graphicFrameLocks noChangeAspect="1"/>
          </p:cNvGraphicFramePr>
          <p:nvPr>
            <p:extLst>
              <p:ext uri="{D42A27DB-BD31-4B8C-83A1-F6EECF244321}">
                <p14:modId xmlns:p14="http://schemas.microsoft.com/office/powerpoint/2010/main" val="2019554188"/>
              </p:ext>
            </p:extLst>
          </p:nvPr>
        </p:nvGraphicFramePr>
        <p:xfrm>
          <a:off x="1065742" y="3800475"/>
          <a:ext cx="1560513" cy="609600"/>
        </p:xfrm>
        <a:graphic>
          <a:graphicData uri="http://schemas.openxmlformats.org/presentationml/2006/ole">
            <mc:AlternateContent xmlns:mc="http://schemas.openxmlformats.org/markup-compatibility/2006">
              <mc:Choice xmlns:v="urn:schemas-microsoft-com:vml" Requires="v">
                <p:oleObj spid="_x0000_s1176" name="Equation" r:id="rId7" imgW="520700" imgH="203200" progId="Equation.DSMT4">
                  <p:embed/>
                </p:oleObj>
              </mc:Choice>
              <mc:Fallback>
                <p:oleObj name="Equation" r:id="rId7" imgW="520700" imgH="203200" progId="Equation.DSMT4">
                  <p:embed/>
                  <p:pic>
                    <p:nvPicPr>
                      <p:cNvPr id="0" name=""/>
                      <p:cNvPicPr>
                        <a:picLocks noChangeAspect="1" noChangeArrowheads="1"/>
                      </p:cNvPicPr>
                      <p:nvPr/>
                    </p:nvPicPr>
                    <p:blipFill>
                      <a:blip r:embed="rId8"/>
                      <a:srcRect/>
                      <a:stretch>
                        <a:fillRect/>
                      </a:stretch>
                    </p:blipFill>
                    <p:spPr bwMode="auto">
                      <a:xfrm>
                        <a:off x="1065742" y="3800475"/>
                        <a:ext cx="1560513" cy="609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32513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Loss Functions for Classification</a:t>
            </a:r>
          </a:p>
        </p:txBody>
      </p:sp>
      <p:sp>
        <p:nvSpPr>
          <p:cNvPr id="6" name="TextBox 5"/>
          <p:cNvSpPr txBox="1"/>
          <p:nvPr/>
        </p:nvSpPr>
        <p:spPr>
          <a:xfrm>
            <a:off x="237067" y="1320800"/>
            <a:ext cx="5736483" cy="538609"/>
          </a:xfrm>
          <a:prstGeom prst="rect">
            <a:avLst/>
          </a:prstGeom>
          <a:noFill/>
        </p:spPr>
        <p:txBody>
          <a:bodyPr wrap="none" rtlCol="0">
            <a:spAutoFit/>
          </a:bodyPr>
          <a:lstStyle/>
          <a:p>
            <a:r>
              <a:rPr lang="en-US" sz="2900" dirty="0">
                <a:latin typeface="Times"/>
                <a:cs typeface="Times"/>
              </a:rPr>
              <a:t>Fraction of times sign(</a:t>
            </a:r>
            <a:r>
              <a:rPr lang="en-US" sz="2900" i="1" dirty="0">
                <a:latin typeface="Times"/>
                <a:cs typeface="Times"/>
              </a:rPr>
              <a:t>f(x</a:t>
            </a:r>
            <a:r>
              <a:rPr lang="en-US" sz="2900" i="1" baseline="-25000" dirty="0">
                <a:latin typeface="Times"/>
                <a:cs typeface="Times"/>
              </a:rPr>
              <a:t>i</a:t>
            </a:r>
            <a:r>
              <a:rPr lang="en-US" sz="2900" i="1" dirty="0">
                <a:latin typeface="Times"/>
                <a:cs typeface="Times"/>
              </a:rPr>
              <a:t>)</a:t>
            </a:r>
            <a:r>
              <a:rPr lang="en-US" sz="2900" dirty="0">
                <a:latin typeface="Times"/>
                <a:cs typeface="Times"/>
              </a:rPr>
              <a:t>) is not </a:t>
            </a:r>
            <a:r>
              <a:rPr lang="en-US" sz="2900" i="1" dirty="0" err="1">
                <a:latin typeface="Times"/>
                <a:cs typeface="Times"/>
              </a:rPr>
              <a:t>y</a:t>
            </a:r>
            <a:r>
              <a:rPr lang="en-US" sz="2900" i="1" baseline="-25000" dirty="0" err="1">
                <a:latin typeface="Times"/>
                <a:cs typeface="Times"/>
              </a:rPr>
              <a:t>i</a:t>
            </a:r>
            <a:r>
              <a:rPr lang="en-US" sz="2900" i="1" baseline="-25000" dirty="0">
                <a:latin typeface="Times"/>
                <a:cs typeface="Times"/>
              </a:rPr>
              <a:t> </a:t>
            </a:r>
            <a:r>
              <a:rPr lang="en-US" sz="2900" dirty="0">
                <a:latin typeface="Times"/>
                <a:cs typeface="Times"/>
              </a:rPr>
              <a:t> </a:t>
            </a:r>
          </a:p>
        </p:txBody>
      </p:sp>
      <p:graphicFrame>
        <p:nvGraphicFramePr>
          <p:cNvPr id="10" name="Object 9"/>
          <p:cNvGraphicFramePr>
            <a:graphicFrameLocks noChangeAspect="1"/>
          </p:cNvGraphicFramePr>
          <p:nvPr>
            <p:extLst>
              <p:ext uri="{D42A27DB-BD31-4B8C-83A1-F6EECF244321}">
                <p14:modId xmlns:p14="http://schemas.microsoft.com/office/powerpoint/2010/main" val="1289184495"/>
              </p:ext>
            </p:extLst>
          </p:nvPr>
        </p:nvGraphicFramePr>
        <p:xfrm>
          <a:off x="5862638" y="894813"/>
          <a:ext cx="3941762" cy="4805362"/>
        </p:xfrm>
        <a:graphic>
          <a:graphicData uri="http://schemas.openxmlformats.org/presentationml/2006/ole">
            <mc:AlternateContent xmlns:mc="http://schemas.openxmlformats.org/markup-compatibility/2006">
              <mc:Choice xmlns:v="urn:schemas-microsoft-com:vml" Requires="v">
                <p:oleObj spid="_x0000_s209980" name="Equation" r:id="rId4" imgW="1104900" imgH="1346200" progId="Equation.DSMT4">
                  <p:embed/>
                </p:oleObj>
              </mc:Choice>
              <mc:Fallback>
                <p:oleObj name="Equation" r:id="rId4" imgW="1104900" imgH="1346200" progId="Equation.DSMT4">
                  <p:embed/>
                  <p:pic>
                    <p:nvPicPr>
                      <p:cNvPr id="0" name=""/>
                      <p:cNvPicPr>
                        <a:picLocks noChangeAspect="1" noChangeArrowheads="1"/>
                      </p:cNvPicPr>
                      <p:nvPr/>
                    </p:nvPicPr>
                    <p:blipFill>
                      <a:blip r:embed="rId5"/>
                      <a:srcRect/>
                      <a:stretch>
                        <a:fillRect/>
                      </a:stretch>
                    </p:blipFill>
                    <p:spPr bwMode="auto">
                      <a:xfrm>
                        <a:off x="5862638" y="894813"/>
                        <a:ext cx="3941762" cy="4805362"/>
                      </a:xfrm>
                      <a:prstGeom prst="rect">
                        <a:avLst/>
                      </a:prstGeom>
                      <a:noFill/>
                      <a:extLst/>
                    </p:spPr>
                  </p:pic>
                </p:oleObj>
              </mc:Fallback>
            </mc:AlternateContent>
          </a:graphicData>
        </a:graphic>
      </p:graphicFrame>
    </p:spTree>
    <p:extLst>
      <p:ext uri="{BB962C8B-B14F-4D97-AF65-F5344CB8AC3E}">
        <p14:creationId xmlns:p14="http://schemas.microsoft.com/office/powerpoint/2010/main" val="592685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sz="quarter" idx="10"/>
          </p:nvPr>
        </p:nvSpPr>
        <p:spPr>
          <a:xfrm>
            <a:off x="337080" y="950782"/>
            <a:ext cx="11269704" cy="5290388"/>
          </a:xfrm>
        </p:spPr>
        <p:txBody>
          <a:bodyPr/>
          <a:lstStyle/>
          <a:p>
            <a:r>
              <a:rPr lang="en-US" dirty="0"/>
              <a:t>Each observation is represented by a set of numbers (features).</a:t>
            </a:r>
            <a:endParaRPr lang="en-US" i="1" dirty="0"/>
          </a:p>
        </p:txBody>
      </p:sp>
      <p:sp>
        <p:nvSpPr>
          <p:cNvPr id="4" name="TextBox 3"/>
          <p:cNvSpPr txBox="1"/>
          <p:nvPr/>
        </p:nvSpPr>
        <p:spPr>
          <a:xfrm>
            <a:off x="508001" y="2102556"/>
            <a:ext cx="10732425" cy="2246769"/>
          </a:xfrm>
          <a:prstGeom prst="rect">
            <a:avLst/>
          </a:prstGeom>
          <a:noFill/>
        </p:spPr>
        <p:txBody>
          <a:bodyPr wrap="none" rtlCol="0">
            <a:spAutoFit/>
          </a:bodyPr>
          <a:lstStyle/>
          <a:p>
            <a:r>
              <a:rPr lang="en-US" sz="2800" dirty="0"/>
              <a:t>Manhole is represented as:  [   5      3     120     12      1       0   …..   ]         -1</a:t>
            </a:r>
          </a:p>
          <a:p>
            <a:r>
              <a:rPr lang="en-US" sz="2800" dirty="0"/>
              <a:t>                                                   [   0      0      89        5      1       1   …..   ]          1</a:t>
            </a:r>
          </a:p>
          <a:p>
            <a:r>
              <a:rPr lang="en-US" sz="2800" dirty="0"/>
              <a:t>                                                   [   1      0      20        0      0       1   …..   ]          -1</a:t>
            </a:r>
          </a:p>
          <a:p>
            <a:r>
              <a:rPr lang="en-US" sz="2800" dirty="0"/>
              <a:t>              :                                                               :</a:t>
            </a:r>
          </a:p>
          <a:p>
            <a:endParaRPr lang="en-US" sz="2800" dirty="0"/>
          </a:p>
        </p:txBody>
      </p:sp>
      <p:sp>
        <p:nvSpPr>
          <p:cNvPr id="5" name="TextBox 4"/>
          <p:cNvSpPr txBox="1"/>
          <p:nvPr/>
        </p:nvSpPr>
        <p:spPr>
          <a:xfrm>
            <a:off x="9581444" y="4515555"/>
            <a:ext cx="2390398" cy="523220"/>
          </a:xfrm>
          <a:prstGeom prst="rect">
            <a:avLst/>
          </a:prstGeom>
          <a:noFill/>
        </p:spPr>
        <p:txBody>
          <a:bodyPr wrap="none" rtlCol="0">
            <a:spAutoFit/>
          </a:bodyPr>
          <a:lstStyle/>
          <a:p>
            <a:r>
              <a:rPr lang="en-US" sz="2800" dirty="0">
                <a:solidFill>
                  <a:srgbClr val="0000FF"/>
                </a:solidFill>
              </a:rPr>
              <a:t>Labels, called Y</a:t>
            </a:r>
            <a:endParaRPr lang="en-US" dirty="0">
              <a:solidFill>
                <a:srgbClr val="0000FF"/>
              </a:solidFill>
            </a:endParaRPr>
          </a:p>
        </p:txBody>
      </p:sp>
      <p:sp>
        <p:nvSpPr>
          <p:cNvPr id="15" name="TextBox 14"/>
          <p:cNvSpPr txBox="1"/>
          <p:nvPr/>
        </p:nvSpPr>
        <p:spPr>
          <a:xfrm>
            <a:off x="5740401" y="4470400"/>
            <a:ext cx="2747792" cy="523220"/>
          </a:xfrm>
          <a:prstGeom prst="rect">
            <a:avLst/>
          </a:prstGeom>
          <a:noFill/>
        </p:spPr>
        <p:txBody>
          <a:bodyPr wrap="none" rtlCol="0">
            <a:spAutoFit/>
          </a:bodyPr>
          <a:lstStyle/>
          <a:p>
            <a:r>
              <a:rPr lang="en-US" sz="2800" dirty="0">
                <a:solidFill>
                  <a:srgbClr val="0000FF"/>
                </a:solidFill>
              </a:rPr>
              <a:t>Features, called X</a:t>
            </a:r>
            <a:endParaRPr lang="en-US" dirty="0">
              <a:solidFill>
                <a:srgbClr val="0000FF"/>
              </a:solidFill>
            </a:endParaRPr>
          </a:p>
        </p:txBody>
      </p:sp>
      <p:sp>
        <p:nvSpPr>
          <p:cNvPr id="6" name="Up Arrow 5"/>
          <p:cNvSpPr/>
          <p:nvPr/>
        </p:nvSpPr>
        <p:spPr>
          <a:xfrm>
            <a:off x="6110111" y="4021667"/>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a:off x="10707511" y="389184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1033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4133" y="2573867"/>
            <a:ext cx="4572000" cy="35729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Loss Functions for Classification</a:t>
            </a:r>
          </a:p>
        </p:txBody>
      </p:sp>
      <p:sp>
        <p:nvSpPr>
          <p:cNvPr id="6" name="TextBox 5"/>
          <p:cNvSpPr txBox="1"/>
          <p:nvPr/>
        </p:nvSpPr>
        <p:spPr>
          <a:xfrm>
            <a:off x="237067" y="1320800"/>
            <a:ext cx="5736483" cy="538609"/>
          </a:xfrm>
          <a:prstGeom prst="rect">
            <a:avLst/>
          </a:prstGeom>
          <a:noFill/>
        </p:spPr>
        <p:txBody>
          <a:bodyPr wrap="none" rtlCol="0">
            <a:spAutoFit/>
          </a:bodyPr>
          <a:lstStyle/>
          <a:p>
            <a:r>
              <a:rPr lang="en-US" sz="2900" dirty="0">
                <a:latin typeface="Times"/>
                <a:cs typeface="Times"/>
              </a:rPr>
              <a:t>Fraction of times sign(</a:t>
            </a:r>
            <a:r>
              <a:rPr lang="en-US" sz="2900" i="1" dirty="0">
                <a:latin typeface="Times"/>
                <a:cs typeface="Times"/>
              </a:rPr>
              <a:t>f(x</a:t>
            </a:r>
            <a:r>
              <a:rPr lang="en-US" sz="2900" i="1" baseline="-25000" dirty="0">
                <a:latin typeface="Times"/>
                <a:cs typeface="Times"/>
              </a:rPr>
              <a:t>i</a:t>
            </a:r>
            <a:r>
              <a:rPr lang="en-US" sz="2900" i="1" dirty="0">
                <a:latin typeface="Times"/>
                <a:cs typeface="Times"/>
              </a:rPr>
              <a:t>)</a:t>
            </a:r>
            <a:r>
              <a:rPr lang="en-US" sz="2900" dirty="0">
                <a:latin typeface="Times"/>
                <a:cs typeface="Times"/>
              </a:rPr>
              <a:t>) is not </a:t>
            </a:r>
            <a:r>
              <a:rPr lang="en-US" sz="2900" i="1" dirty="0" err="1">
                <a:latin typeface="Times"/>
                <a:cs typeface="Times"/>
              </a:rPr>
              <a:t>y</a:t>
            </a:r>
            <a:r>
              <a:rPr lang="en-US" sz="2900" i="1" baseline="-25000" dirty="0" err="1">
                <a:latin typeface="Times"/>
                <a:cs typeface="Times"/>
              </a:rPr>
              <a:t>i</a:t>
            </a:r>
            <a:r>
              <a:rPr lang="en-US" sz="2900" i="1" baseline="-25000" dirty="0">
                <a:latin typeface="Times"/>
                <a:cs typeface="Times"/>
              </a:rPr>
              <a:t> </a:t>
            </a:r>
            <a:r>
              <a:rPr lang="en-US" sz="2900" dirty="0">
                <a:latin typeface="Times"/>
                <a:cs typeface="Times"/>
              </a:rPr>
              <a:t> </a:t>
            </a:r>
          </a:p>
        </p:txBody>
      </p:sp>
      <p:graphicFrame>
        <p:nvGraphicFramePr>
          <p:cNvPr id="7" name="Object 6"/>
          <p:cNvGraphicFramePr>
            <a:graphicFrameLocks noChangeAspect="1"/>
          </p:cNvGraphicFramePr>
          <p:nvPr>
            <p:extLst>
              <p:ext uri="{D42A27DB-BD31-4B8C-83A1-F6EECF244321}">
                <p14:modId xmlns:p14="http://schemas.microsoft.com/office/powerpoint/2010/main" val="2698381378"/>
              </p:ext>
            </p:extLst>
          </p:nvPr>
        </p:nvGraphicFramePr>
        <p:xfrm>
          <a:off x="477838" y="4135438"/>
          <a:ext cx="4484687" cy="1587500"/>
        </p:xfrm>
        <a:graphic>
          <a:graphicData uri="http://schemas.openxmlformats.org/presentationml/2006/ole">
            <mc:AlternateContent xmlns:mc="http://schemas.openxmlformats.org/markup-compatibility/2006">
              <mc:Choice xmlns:v="urn:schemas-microsoft-com:vml" Requires="v">
                <p:oleObj spid="_x0000_s211057" name="Equation" r:id="rId4" imgW="1257300" imgH="444500" progId="Equation.DSMT4">
                  <p:embed/>
                </p:oleObj>
              </mc:Choice>
              <mc:Fallback>
                <p:oleObj name="Equation" r:id="rId4" imgW="1257300" imgH="444500" progId="Equation.DSMT4">
                  <p:embed/>
                  <p:pic>
                    <p:nvPicPr>
                      <p:cNvPr id="0" name=""/>
                      <p:cNvPicPr>
                        <a:picLocks noChangeAspect="1" noChangeArrowheads="1"/>
                      </p:cNvPicPr>
                      <p:nvPr/>
                    </p:nvPicPr>
                    <p:blipFill>
                      <a:blip r:embed="rId5"/>
                      <a:srcRect/>
                      <a:stretch>
                        <a:fillRect/>
                      </a:stretch>
                    </p:blipFill>
                    <p:spPr bwMode="auto">
                      <a:xfrm>
                        <a:off x="477838" y="4135438"/>
                        <a:ext cx="4484687" cy="1587500"/>
                      </a:xfrm>
                      <a:prstGeom prst="rect">
                        <a:avLst/>
                      </a:prstGeom>
                      <a:noFill/>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777144048"/>
              </p:ext>
            </p:extLst>
          </p:nvPr>
        </p:nvGraphicFramePr>
        <p:xfrm>
          <a:off x="5862638" y="894813"/>
          <a:ext cx="3941762" cy="4805362"/>
        </p:xfrm>
        <a:graphic>
          <a:graphicData uri="http://schemas.openxmlformats.org/presentationml/2006/ole">
            <mc:AlternateContent xmlns:mc="http://schemas.openxmlformats.org/markup-compatibility/2006">
              <mc:Choice xmlns:v="urn:schemas-microsoft-com:vml" Requires="v">
                <p:oleObj spid="_x0000_s211058" name="Equation" r:id="rId6" imgW="1104900" imgH="1346200" progId="Equation.DSMT4">
                  <p:embed/>
                </p:oleObj>
              </mc:Choice>
              <mc:Fallback>
                <p:oleObj name="Equation" r:id="rId6" imgW="1104900" imgH="1346200" progId="Equation.DSMT4">
                  <p:embed/>
                  <p:pic>
                    <p:nvPicPr>
                      <p:cNvPr id="0" name=""/>
                      <p:cNvPicPr>
                        <a:picLocks noChangeAspect="1" noChangeArrowheads="1"/>
                      </p:cNvPicPr>
                      <p:nvPr/>
                    </p:nvPicPr>
                    <p:blipFill>
                      <a:blip r:embed="rId7"/>
                      <a:srcRect/>
                      <a:stretch>
                        <a:fillRect/>
                      </a:stretch>
                    </p:blipFill>
                    <p:spPr bwMode="auto">
                      <a:xfrm>
                        <a:off x="5862638" y="894813"/>
                        <a:ext cx="3941762" cy="4805362"/>
                      </a:xfrm>
                      <a:prstGeom prst="rect">
                        <a:avLst/>
                      </a:prstGeom>
                      <a:noFill/>
                      <a:extLst/>
                    </p:spPr>
                  </p:pic>
                </p:oleObj>
              </mc:Fallback>
            </mc:AlternateContent>
          </a:graphicData>
        </a:graphic>
      </p:graphicFrame>
      <p:sp>
        <p:nvSpPr>
          <p:cNvPr id="4" name="TextBox 3"/>
          <p:cNvSpPr txBox="1"/>
          <p:nvPr/>
        </p:nvSpPr>
        <p:spPr>
          <a:xfrm>
            <a:off x="1557867" y="3234266"/>
            <a:ext cx="2539076" cy="584776"/>
          </a:xfrm>
          <a:prstGeom prst="rect">
            <a:avLst/>
          </a:prstGeom>
          <a:noFill/>
        </p:spPr>
        <p:txBody>
          <a:bodyPr wrap="none" rtlCol="0">
            <a:spAutoFit/>
          </a:bodyPr>
          <a:lstStyle/>
          <a:p>
            <a:r>
              <a:rPr lang="en-US" sz="3200" dirty="0"/>
              <a:t>An algorithm?</a:t>
            </a:r>
          </a:p>
        </p:txBody>
      </p:sp>
    </p:spTree>
    <p:extLst>
      <p:ext uri="{BB962C8B-B14F-4D97-AF65-F5344CB8AC3E}">
        <p14:creationId xmlns:p14="http://schemas.microsoft.com/office/powerpoint/2010/main" val="20120563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GB" dirty="0"/>
              <a:t>Statistical Learning Theory for Supervised Learning</a:t>
            </a:r>
          </a:p>
        </p:txBody>
      </p:sp>
    </p:spTree>
    <p:extLst>
      <p:ext uri="{BB962C8B-B14F-4D97-AF65-F5344CB8AC3E}">
        <p14:creationId xmlns:p14="http://schemas.microsoft.com/office/powerpoint/2010/main" val="32617749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Learning Theory</a:t>
            </a:r>
          </a:p>
        </p:txBody>
      </p:sp>
      <p:sp>
        <p:nvSpPr>
          <p:cNvPr id="29" name="Content Placeholder 2"/>
          <p:cNvSpPr txBox="1">
            <a:spLocks/>
          </p:cNvSpPr>
          <p:nvPr/>
        </p:nvSpPr>
        <p:spPr>
          <a:xfrm>
            <a:off x="341314" y="1058026"/>
            <a:ext cx="9564686" cy="5290388"/>
          </a:xfrm>
          <a:prstGeom prst="rect">
            <a:avLst/>
          </a:prstGeom>
        </p:spPr>
        <p:txBody>
          <a:bodyPr/>
          <a:lstStyle/>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r>
              <a:rPr kumimoji="0" lang="en-US" sz="3200" b="0" i="0" u="none" strike="noStrike" kern="0" cap="none" spc="0" normalizeH="0" baseline="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Ockham’s Razor: The best models are simple models that fit the data well.</a:t>
            </a:r>
          </a:p>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r>
              <a:rPr lang="en-US" sz="3200" kern="0" dirty="0">
                <a:latin typeface="Segoe UI Light" panose="020B0502040204020203" pitchFamily="34" charset="0"/>
                <a:ea typeface="Segoe UI Light" panose="020B0502040204020203" pitchFamily="34" charset="0"/>
                <a:cs typeface="Segoe UI Light" panose="020B0502040204020203" pitchFamily="34" charset="0"/>
              </a:rPr>
              <a:t>William of Ockham, English </a:t>
            </a:r>
            <a:r>
              <a:rPr lang="en-US" sz="3200" kern="0" dirty="0" err="1">
                <a:latin typeface="Segoe UI Light" panose="020B0502040204020203" pitchFamily="34" charset="0"/>
                <a:ea typeface="Segoe UI Light" panose="020B0502040204020203" pitchFamily="34" charset="0"/>
                <a:cs typeface="Segoe UI Light" panose="020B0502040204020203" pitchFamily="34" charset="0"/>
              </a:rPr>
              <a:t>frier</a:t>
            </a:r>
            <a:r>
              <a:rPr lang="en-US" sz="3200" kern="0" dirty="0">
                <a:latin typeface="Segoe UI Light" panose="020B0502040204020203" pitchFamily="34" charset="0"/>
                <a:ea typeface="Segoe UI Light" panose="020B0502040204020203" pitchFamily="34" charset="0"/>
                <a:cs typeface="Segoe UI Light" panose="020B0502040204020203" pitchFamily="34" charset="0"/>
              </a:rPr>
              <a:t> and philosopher (1287-1347) said that among hypotheses that predict equally well, we should choose the one with the fewest assumptions.</a:t>
            </a:r>
            <a:endParaRPr kumimoji="0" lang="en-US" sz="3200" b="0" i="0" u="none" strike="noStrike" kern="0" cap="none" spc="0" normalizeH="0" baseline="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743571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Learning Theory</a:t>
            </a:r>
          </a:p>
        </p:txBody>
      </p:sp>
      <p:cxnSp>
        <p:nvCxnSpPr>
          <p:cNvPr id="7" name="Straight Arrow Connector 6"/>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153856" y="6271280"/>
            <a:ext cx="366657" cy="523220"/>
          </a:xfrm>
          <a:prstGeom prst="rect">
            <a:avLst/>
          </a:prstGeom>
          <a:noFill/>
        </p:spPr>
        <p:txBody>
          <a:bodyPr wrap="none" rtlCol="0">
            <a:spAutoFit/>
          </a:bodyPr>
          <a:lstStyle/>
          <a:p>
            <a:r>
              <a:rPr lang="en-US" sz="2800" dirty="0"/>
              <a:t>0</a:t>
            </a:r>
          </a:p>
        </p:txBody>
      </p:sp>
      <p:sp>
        <p:nvSpPr>
          <p:cNvPr id="10" name="TextBox 9"/>
          <p:cNvSpPr txBox="1"/>
          <p:nvPr/>
        </p:nvSpPr>
        <p:spPr>
          <a:xfrm>
            <a:off x="11078633" y="6195080"/>
            <a:ext cx="912630" cy="523220"/>
          </a:xfrm>
          <a:prstGeom prst="rect">
            <a:avLst/>
          </a:prstGeom>
          <a:noFill/>
        </p:spPr>
        <p:txBody>
          <a:bodyPr wrap="none" rtlCol="0">
            <a:spAutoFit/>
          </a:bodyPr>
          <a:lstStyle/>
          <a:p>
            <a:r>
              <a:rPr lang="en-US" sz="2800" dirty="0"/>
              <a:t>2000</a:t>
            </a:r>
          </a:p>
        </p:txBody>
      </p:sp>
      <p:sp>
        <p:nvSpPr>
          <p:cNvPr id="11" name="TextBox 10"/>
          <p:cNvSpPr txBox="1"/>
          <p:nvPr/>
        </p:nvSpPr>
        <p:spPr>
          <a:xfrm>
            <a:off x="6756401" y="6231235"/>
            <a:ext cx="5143499" cy="461665"/>
          </a:xfrm>
          <a:prstGeom prst="rect">
            <a:avLst/>
          </a:prstGeom>
          <a:noFill/>
        </p:spPr>
        <p:txBody>
          <a:bodyPr wrap="square" rtlCol="0">
            <a:spAutoFit/>
          </a:bodyPr>
          <a:lstStyle/>
          <a:p>
            <a:r>
              <a:rPr lang="en-US" sz="2400" dirty="0"/>
              <a:t>Number of Businessweek clicks</a:t>
            </a:r>
          </a:p>
        </p:txBody>
      </p:sp>
      <p:sp>
        <p:nvSpPr>
          <p:cNvPr id="12" name="TextBox 11"/>
          <p:cNvSpPr txBox="1"/>
          <p:nvPr/>
        </p:nvSpPr>
        <p:spPr>
          <a:xfrm rot="16200000">
            <a:off x="5194758" y="4088292"/>
            <a:ext cx="1351652" cy="523220"/>
          </a:xfrm>
          <a:prstGeom prst="rect">
            <a:avLst/>
          </a:prstGeom>
          <a:noFill/>
        </p:spPr>
        <p:txBody>
          <a:bodyPr wrap="none" rtlCol="0">
            <a:spAutoFit/>
          </a:bodyPr>
          <a:lstStyle/>
          <a:p>
            <a:r>
              <a:rPr lang="en-US" sz="2800" dirty="0"/>
              <a:t> Income</a:t>
            </a:r>
          </a:p>
        </p:txBody>
      </p:sp>
      <p:sp>
        <p:nvSpPr>
          <p:cNvPr id="13" name="TextBox 12"/>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14" name="TextBox 13"/>
          <p:cNvSpPr txBox="1"/>
          <p:nvPr/>
        </p:nvSpPr>
        <p:spPr>
          <a:xfrm>
            <a:off x="6228646" y="2173413"/>
            <a:ext cx="1188772" cy="523220"/>
          </a:xfrm>
          <a:prstGeom prst="rect">
            <a:avLst/>
          </a:prstGeom>
          <a:noFill/>
        </p:spPr>
        <p:txBody>
          <a:bodyPr wrap="none" rtlCol="0">
            <a:spAutoFit/>
          </a:bodyPr>
          <a:lstStyle/>
          <a:p>
            <a:r>
              <a:rPr lang="en-US" sz="2800" dirty="0"/>
              <a:t>1,000K</a:t>
            </a:r>
          </a:p>
        </p:txBody>
      </p:sp>
      <p:sp>
        <p:nvSpPr>
          <p:cNvPr id="15" name="TextBox 14"/>
          <p:cNvSpPr txBox="1"/>
          <p:nvPr/>
        </p:nvSpPr>
        <p:spPr>
          <a:xfrm>
            <a:off x="8520289" y="3251199"/>
            <a:ext cx="495072" cy="369332"/>
          </a:xfrm>
          <a:prstGeom prst="rect">
            <a:avLst/>
          </a:prstGeom>
          <a:noFill/>
        </p:spPr>
        <p:txBody>
          <a:bodyPr wrap="none" rtlCol="0">
            <a:spAutoFit/>
          </a:bodyPr>
          <a:lstStyle/>
          <a:p>
            <a:r>
              <a:rPr lang="en-US" dirty="0"/>
              <a:t>f(x)</a:t>
            </a:r>
          </a:p>
        </p:txBody>
      </p:sp>
      <p:sp>
        <p:nvSpPr>
          <p:cNvPr id="16" name="Freeform 15"/>
          <p:cNvSpPr/>
          <p:nvPr/>
        </p:nvSpPr>
        <p:spPr>
          <a:xfrm>
            <a:off x="6515100" y="2890853"/>
            <a:ext cx="5283200" cy="1795447"/>
          </a:xfrm>
          <a:custGeom>
            <a:avLst/>
            <a:gdLst>
              <a:gd name="connsiteX0" fmla="*/ 0 w 5283200"/>
              <a:gd name="connsiteY0" fmla="*/ 1795447 h 1795447"/>
              <a:gd name="connsiteX1" fmla="*/ 25400 w 5283200"/>
              <a:gd name="connsiteY1" fmla="*/ 1579547 h 1795447"/>
              <a:gd name="connsiteX2" fmla="*/ 101600 w 5283200"/>
              <a:gd name="connsiteY2" fmla="*/ 1338247 h 1795447"/>
              <a:gd name="connsiteX3" fmla="*/ 152400 w 5283200"/>
              <a:gd name="connsiteY3" fmla="*/ 1223947 h 1795447"/>
              <a:gd name="connsiteX4" fmla="*/ 254000 w 5283200"/>
              <a:gd name="connsiteY4" fmla="*/ 1122347 h 1795447"/>
              <a:gd name="connsiteX5" fmla="*/ 330200 w 5283200"/>
              <a:gd name="connsiteY5" fmla="*/ 1071547 h 1795447"/>
              <a:gd name="connsiteX6" fmla="*/ 520700 w 5283200"/>
              <a:gd name="connsiteY6" fmla="*/ 1096947 h 1795447"/>
              <a:gd name="connsiteX7" fmla="*/ 584200 w 5283200"/>
              <a:gd name="connsiteY7" fmla="*/ 1135047 h 1795447"/>
              <a:gd name="connsiteX8" fmla="*/ 660400 w 5283200"/>
              <a:gd name="connsiteY8" fmla="*/ 1173147 h 1795447"/>
              <a:gd name="connsiteX9" fmla="*/ 800100 w 5283200"/>
              <a:gd name="connsiteY9" fmla="*/ 1274747 h 1795447"/>
              <a:gd name="connsiteX10" fmla="*/ 901700 w 5283200"/>
              <a:gd name="connsiteY10" fmla="*/ 1325547 h 1795447"/>
              <a:gd name="connsiteX11" fmla="*/ 977900 w 5283200"/>
              <a:gd name="connsiteY11" fmla="*/ 1350947 h 1795447"/>
              <a:gd name="connsiteX12" fmla="*/ 1155700 w 5283200"/>
              <a:gd name="connsiteY12" fmla="*/ 1338247 h 1795447"/>
              <a:gd name="connsiteX13" fmla="*/ 1219200 w 5283200"/>
              <a:gd name="connsiteY13" fmla="*/ 1300147 h 1795447"/>
              <a:gd name="connsiteX14" fmla="*/ 1333500 w 5283200"/>
              <a:gd name="connsiteY14" fmla="*/ 1198547 h 1795447"/>
              <a:gd name="connsiteX15" fmla="*/ 1447800 w 5283200"/>
              <a:gd name="connsiteY15" fmla="*/ 1046147 h 1795447"/>
              <a:gd name="connsiteX16" fmla="*/ 1498600 w 5283200"/>
              <a:gd name="connsiteY16" fmla="*/ 957247 h 1795447"/>
              <a:gd name="connsiteX17" fmla="*/ 1562100 w 5283200"/>
              <a:gd name="connsiteY17" fmla="*/ 893747 h 1795447"/>
              <a:gd name="connsiteX18" fmla="*/ 1612900 w 5283200"/>
              <a:gd name="connsiteY18" fmla="*/ 830247 h 1795447"/>
              <a:gd name="connsiteX19" fmla="*/ 1765300 w 5283200"/>
              <a:gd name="connsiteY19" fmla="*/ 703247 h 1795447"/>
              <a:gd name="connsiteX20" fmla="*/ 1803400 w 5283200"/>
              <a:gd name="connsiteY20" fmla="*/ 690547 h 1795447"/>
              <a:gd name="connsiteX21" fmla="*/ 2171700 w 5283200"/>
              <a:gd name="connsiteY21" fmla="*/ 703247 h 1795447"/>
              <a:gd name="connsiteX22" fmla="*/ 2247900 w 5283200"/>
              <a:gd name="connsiteY22" fmla="*/ 728647 h 1795447"/>
              <a:gd name="connsiteX23" fmla="*/ 2400300 w 5283200"/>
              <a:gd name="connsiteY23" fmla="*/ 754047 h 1795447"/>
              <a:gd name="connsiteX24" fmla="*/ 2540000 w 5283200"/>
              <a:gd name="connsiteY24" fmla="*/ 792147 h 1795447"/>
              <a:gd name="connsiteX25" fmla="*/ 2895600 w 5283200"/>
              <a:gd name="connsiteY25" fmla="*/ 779447 h 1795447"/>
              <a:gd name="connsiteX26" fmla="*/ 3060700 w 5283200"/>
              <a:gd name="connsiteY26" fmla="*/ 588947 h 1795447"/>
              <a:gd name="connsiteX27" fmla="*/ 3136900 w 5283200"/>
              <a:gd name="connsiteY27" fmla="*/ 500047 h 1795447"/>
              <a:gd name="connsiteX28" fmla="*/ 3213100 w 5283200"/>
              <a:gd name="connsiteY28" fmla="*/ 398447 h 1795447"/>
              <a:gd name="connsiteX29" fmla="*/ 3314700 w 5283200"/>
              <a:gd name="connsiteY29" fmla="*/ 296847 h 1795447"/>
              <a:gd name="connsiteX30" fmla="*/ 3378200 w 5283200"/>
              <a:gd name="connsiteY30" fmla="*/ 271447 h 1795447"/>
              <a:gd name="connsiteX31" fmla="*/ 3581400 w 5283200"/>
              <a:gd name="connsiteY31" fmla="*/ 296847 h 1795447"/>
              <a:gd name="connsiteX32" fmla="*/ 3632200 w 5283200"/>
              <a:gd name="connsiteY32" fmla="*/ 322247 h 1795447"/>
              <a:gd name="connsiteX33" fmla="*/ 3695700 w 5283200"/>
              <a:gd name="connsiteY33" fmla="*/ 347647 h 1795447"/>
              <a:gd name="connsiteX34" fmla="*/ 3886200 w 5283200"/>
              <a:gd name="connsiteY34" fmla="*/ 449247 h 1795447"/>
              <a:gd name="connsiteX35" fmla="*/ 4127500 w 5283200"/>
              <a:gd name="connsiteY35" fmla="*/ 487347 h 1795447"/>
              <a:gd name="connsiteX36" fmla="*/ 4495800 w 5283200"/>
              <a:gd name="connsiteY36" fmla="*/ 474647 h 1795447"/>
              <a:gd name="connsiteX37" fmla="*/ 4597400 w 5283200"/>
              <a:gd name="connsiteY37" fmla="*/ 423847 h 1795447"/>
              <a:gd name="connsiteX38" fmla="*/ 4686300 w 5283200"/>
              <a:gd name="connsiteY38" fmla="*/ 373047 h 1795447"/>
              <a:gd name="connsiteX39" fmla="*/ 4876800 w 5283200"/>
              <a:gd name="connsiteY39" fmla="*/ 271447 h 1795447"/>
              <a:gd name="connsiteX40" fmla="*/ 4953000 w 5283200"/>
              <a:gd name="connsiteY40" fmla="*/ 207947 h 1795447"/>
              <a:gd name="connsiteX41" fmla="*/ 5003800 w 5283200"/>
              <a:gd name="connsiteY41" fmla="*/ 182547 h 1795447"/>
              <a:gd name="connsiteX42" fmla="*/ 5118100 w 5283200"/>
              <a:gd name="connsiteY42" fmla="*/ 80947 h 1795447"/>
              <a:gd name="connsiteX43" fmla="*/ 5194300 w 5283200"/>
              <a:gd name="connsiteY43" fmla="*/ 30147 h 1795447"/>
              <a:gd name="connsiteX44" fmla="*/ 5232400 w 5283200"/>
              <a:gd name="connsiteY44" fmla="*/ 4747 h 1795447"/>
              <a:gd name="connsiteX45" fmla="*/ 5270500 w 5283200"/>
              <a:gd name="connsiteY45" fmla="*/ 30147 h 1795447"/>
              <a:gd name="connsiteX46" fmla="*/ 5283200 w 5283200"/>
              <a:gd name="connsiteY46" fmla="*/ 68247 h 1795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283200" h="1795447">
                <a:moveTo>
                  <a:pt x="0" y="1795447"/>
                </a:moveTo>
                <a:cubicBezTo>
                  <a:pt x="8467" y="1723480"/>
                  <a:pt x="12662" y="1650882"/>
                  <a:pt x="25400" y="1579547"/>
                </a:cubicBezTo>
                <a:cubicBezTo>
                  <a:pt x="38474" y="1506332"/>
                  <a:pt x="72437" y="1409071"/>
                  <a:pt x="101600" y="1338247"/>
                </a:cubicBezTo>
                <a:cubicBezTo>
                  <a:pt x="117475" y="1299694"/>
                  <a:pt x="128356" y="1258009"/>
                  <a:pt x="152400" y="1223947"/>
                </a:cubicBezTo>
                <a:cubicBezTo>
                  <a:pt x="180020" y="1184819"/>
                  <a:pt x="220133" y="1156214"/>
                  <a:pt x="254000" y="1122347"/>
                </a:cubicBezTo>
                <a:cubicBezTo>
                  <a:pt x="301566" y="1074781"/>
                  <a:pt x="275061" y="1089927"/>
                  <a:pt x="330200" y="1071547"/>
                </a:cubicBezTo>
                <a:cubicBezTo>
                  <a:pt x="393700" y="1080014"/>
                  <a:pt x="458551" y="1081410"/>
                  <a:pt x="520700" y="1096947"/>
                </a:cubicBezTo>
                <a:cubicBezTo>
                  <a:pt x="544647" y="1102934"/>
                  <a:pt x="562530" y="1123227"/>
                  <a:pt x="584200" y="1135047"/>
                </a:cubicBezTo>
                <a:cubicBezTo>
                  <a:pt x="609131" y="1148645"/>
                  <a:pt x="635870" y="1158838"/>
                  <a:pt x="660400" y="1173147"/>
                </a:cubicBezTo>
                <a:cubicBezTo>
                  <a:pt x="739284" y="1219163"/>
                  <a:pt x="730406" y="1222476"/>
                  <a:pt x="800100" y="1274747"/>
                </a:cubicBezTo>
                <a:cubicBezTo>
                  <a:pt x="839965" y="1304646"/>
                  <a:pt x="849723" y="1306646"/>
                  <a:pt x="901700" y="1325547"/>
                </a:cubicBezTo>
                <a:cubicBezTo>
                  <a:pt x="926862" y="1334697"/>
                  <a:pt x="977900" y="1350947"/>
                  <a:pt x="977900" y="1350947"/>
                </a:cubicBezTo>
                <a:cubicBezTo>
                  <a:pt x="1037167" y="1346714"/>
                  <a:pt x="1097557" y="1350488"/>
                  <a:pt x="1155700" y="1338247"/>
                </a:cubicBezTo>
                <a:cubicBezTo>
                  <a:pt x="1179855" y="1333162"/>
                  <a:pt x="1198978" y="1314303"/>
                  <a:pt x="1219200" y="1300147"/>
                </a:cubicBezTo>
                <a:cubicBezTo>
                  <a:pt x="1260000" y="1271587"/>
                  <a:pt x="1300107" y="1235650"/>
                  <a:pt x="1333500" y="1198547"/>
                </a:cubicBezTo>
                <a:cubicBezTo>
                  <a:pt x="1383963" y="1142476"/>
                  <a:pt x="1408740" y="1109620"/>
                  <a:pt x="1447800" y="1046147"/>
                </a:cubicBezTo>
                <a:cubicBezTo>
                  <a:pt x="1465688" y="1017080"/>
                  <a:pt x="1478122" y="984551"/>
                  <a:pt x="1498600" y="957247"/>
                </a:cubicBezTo>
                <a:cubicBezTo>
                  <a:pt x="1516561" y="933300"/>
                  <a:pt x="1542075" y="915997"/>
                  <a:pt x="1562100" y="893747"/>
                </a:cubicBezTo>
                <a:cubicBezTo>
                  <a:pt x="1580233" y="873599"/>
                  <a:pt x="1594666" y="850304"/>
                  <a:pt x="1612900" y="830247"/>
                </a:cubicBezTo>
                <a:cubicBezTo>
                  <a:pt x="1643656" y="796416"/>
                  <a:pt x="1716177" y="719621"/>
                  <a:pt x="1765300" y="703247"/>
                </a:cubicBezTo>
                <a:lnTo>
                  <a:pt x="1803400" y="690547"/>
                </a:lnTo>
                <a:cubicBezTo>
                  <a:pt x="1926167" y="694780"/>
                  <a:pt x="2049309" y="692756"/>
                  <a:pt x="2171700" y="703247"/>
                </a:cubicBezTo>
                <a:cubicBezTo>
                  <a:pt x="2198376" y="705534"/>
                  <a:pt x="2221764" y="722839"/>
                  <a:pt x="2247900" y="728647"/>
                </a:cubicBezTo>
                <a:cubicBezTo>
                  <a:pt x="2298174" y="739819"/>
                  <a:pt x="2350781" y="739899"/>
                  <a:pt x="2400300" y="754047"/>
                </a:cubicBezTo>
                <a:cubicBezTo>
                  <a:pt x="2505983" y="784242"/>
                  <a:pt x="2459301" y="771972"/>
                  <a:pt x="2540000" y="792147"/>
                </a:cubicBezTo>
                <a:cubicBezTo>
                  <a:pt x="2658533" y="787914"/>
                  <a:pt x="2779973" y="805876"/>
                  <a:pt x="2895600" y="779447"/>
                </a:cubicBezTo>
                <a:cubicBezTo>
                  <a:pt x="2932870" y="770928"/>
                  <a:pt x="3041747" y="612638"/>
                  <a:pt x="3060700" y="588947"/>
                </a:cubicBezTo>
                <a:cubicBezTo>
                  <a:pt x="3085081" y="558470"/>
                  <a:pt x="3112519" y="530524"/>
                  <a:pt x="3136900" y="500047"/>
                </a:cubicBezTo>
                <a:cubicBezTo>
                  <a:pt x="3163345" y="466990"/>
                  <a:pt x="3187700" y="432314"/>
                  <a:pt x="3213100" y="398447"/>
                </a:cubicBezTo>
                <a:cubicBezTo>
                  <a:pt x="3250421" y="348686"/>
                  <a:pt x="3256498" y="331768"/>
                  <a:pt x="3314700" y="296847"/>
                </a:cubicBezTo>
                <a:cubicBezTo>
                  <a:pt x="3334248" y="285118"/>
                  <a:pt x="3357033" y="279914"/>
                  <a:pt x="3378200" y="271447"/>
                </a:cubicBezTo>
                <a:cubicBezTo>
                  <a:pt x="3445933" y="279914"/>
                  <a:pt x="3514465" y="283460"/>
                  <a:pt x="3581400" y="296847"/>
                </a:cubicBezTo>
                <a:cubicBezTo>
                  <a:pt x="3599964" y="300560"/>
                  <a:pt x="3614900" y="314558"/>
                  <a:pt x="3632200" y="322247"/>
                </a:cubicBezTo>
                <a:cubicBezTo>
                  <a:pt x="3653032" y="331506"/>
                  <a:pt x="3675585" y="336919"/>
                  <a:pt x="3695700" y="347647"/>
                </a:cubicBezTo>
                <a:cubicBezTo>
                  <a:pt x="3744178" y="373502"/>
                  <a:pt x="3822149" y="434176"/>
                  <a:pt x="3886200" y="449247"/>
                </a:cubicBezTo>
                <a:cubicBezTo>
                  <a:pt x="3933060" y="460273"/>
                  <a:pt x="4066123" y="478579"/>
                  <a:pt x="4127500" y="487347"/>
                </a:cubicBezTo>
                <a:cubicBezTo>
                  <a:pt x="4250267" y="483114"/>
                  <a:pt x="4374067" y="491097"/>
                  <a:pt x="4495800" y="474647"/>
                </a:cubicBezTo>
                <a:cubicBezTo>
                  <a:pt x="4533323" y="469576"/>
                  <a:pt x="4563991" y="441665"/>
                  <a:pt x="4597400" y="423847"/>
                </a:cubicBezTo>
                <a:cubicBezTo>
                  <a:pt x="4627515" y="407786"/>
                  <a:pt x="4656185" y="389108"/>
                  <a:pt x="4686300" y="373047"/>
                </a:cubicBezTo>
                <a:cubicBezTo>
                  <a:pt x="4743407" y="342590"/>
                  <a:pt x="4822647" y="308938"/>
                  <a:pt x="4876800" y="271447"/>
                </a:cubicBezTo>
                <a:cubicBezTo>
                  <a:pt x="4903984" y="252627"/>
                  <a:pt x="4925913" y="226908"/>
                  <a:pt x="4953000" y="207947"/>
                </a:cubicBezTo>
                <a:cubicBezTo>
                  <a:pt x="4968510" y="197090"/>
                  <a:pt x="4988856" y="194170"/>
                  <a:pt x="5003800" y="182547"/>
                </a:cubicBezTo>
                <a:cubicBezTo>
                  <a:pt x="5238503" y="0"/>
                  <a:pt x="4932877" y="210603"/>
                  <a:pt x="5118100" y="80947"/>
                </a:cubicBezTo>
                <a:cubicBezTo>
                  <a:pt x="5143109" y="63441"/>
                  <a:pt x="5168900" y="47080"/>
                  <a:pt x="5194300" y="30147"/>
                </a:cubicBezTo>
                <a:lnTo>
                  <a:pt x="5232400" y="4747"/>
                </a:lnTo>
                <a:cubicBezTo>
                  <a:pt x="5245100" y="13214"/>
                  <a:pt x="5260965" y="18228"/>
                  <a:pt x="5270500" y="30147"/>
                </a:cubicBezTo>
                <a:cubicBezTo>
                  <a:pt x="5278863" y="40600"/>
                  <a:pt x="5283200" y="68247"/>
                  <a:pt x="5283200" y="68247"/>
                </a:cubicBezTo>
              </a:path>
            </a:pathLst>
          </a:cu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Oval 16"/>
          <p:cNvSpPr/>
          <p:nvPr/>
        </p:nvSpPr>
        <p:spPr>
          <a:xfrm>
            <a:off x="8013700"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6358467" y="46185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9275233"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9850967" y="32258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10642600" y="3276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8593667"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6510867" y="47709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6807200" y="39751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209367"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Content Placeholder 2"/>
          <p:cNvSpPr txBox="1">
            <a:spLocks/>
          </p:cNvSpPr>
          <p:nvPr/>
        </p:nvSpPr>
        <p:spPr>
          <a:xfrm>
            <a:off x="341314" y="1058026"/>
            <a:ext cx="9564686" cy="5290388"/>
          </a:xfrm>
          <a:prstGeom prst="rect">
            <a:avLst/>
          </a:prstGeom>
        </p:spPr>
        <p:txBody>
          <a:bodyPr/>
          <a:lstStyle/>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r>
              <a:rPr kumimoji="0" lang="en-US" sz="3200" b="0" i="0" u="none" strike="noStrike" kern="0" cap="none" spc="0" normalizeH="0" baseline="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Ockham’s Razor: The best models are simple models that fit the data well.</a:t>
            </a:r>
          </a:p>
        </p:txBody>
      </p:sp>
    </p:spTree>
    <p:extLst>
      <p:ext uri="{BB962C8B-B14F-4D97-AF65-F5344CB8AC3E}">
        <p14:creationId xmlns:p14="http://schemas.microsoft.com/office/powerpoint/2010/main" val="39930635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Learning Theory</a:t>
            </a:r>
          </a:p>
        </p:txBody>
      </p:sp>
      <p:cxnSp>
        <p:nvCxnSpPr>
          <p:cNvPr id="7" name="Straight Arrow Connector 6"/>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153856" y="6271280"/>
            <a:ext cx="366657" cy="523220"/>
          </a:xfrm>
          <a:prstGeom prst="rect">
            <a:avLst/>
          </a:prstGeom>
          <a:noFill/>
        </p:spPr>
        <p:txBody>
          <a:bodyPr wrap="none" rtlCol="0">
            <a:spAutoFit/>
          </a:bodyPr>
          <a:lstStyle/>
          <a:p>
            <a:r>
              <a:rPr lang="en-US" sz="2800" dirty="0"/>
              <a:t>0</a:t>
            </a:r>
          </a:p>
        </p:txBody>
      </p:sp>
      <p:sp>
        <p:nvSpPr>
          <p:cNvPr id="10" name="TextBox 9"/>
          <p:cNvSpPr txBox="1"/>
          <p:nvPr/>
        </p:nvSpPr>
        <p:spPr>
          <a:xfrm>
            <a:off x="11078633" y="6195080"/>
            <a:ext cx="912630" cy="523220"/>
          </a:xfrm>
          <a:prstGeom prst="rect">
            <a:avLst/>
          </a:prstGeom>
          <a:noFill/>
        </p:spPr>
        <p:txBody>
          <a:bodyPr wrap="none" rtlCol="0">
            <a:spAutoFit/>
          </a:bodyPr>
          <a:lstStyle/>
          <a:p>
            <a:r>
              <a:rPr lang="en-US" sz="2800" dirty="0"/>
              <a:t>2000</a:t>
            </a:r>
          </a:p>
        </p:txBody>
      </p:sp>
      <p:sp>
        <p:nvSpPr>
          <p:cNvPr id="11" name="TextBox 10"/>
          <p:cNvSpPr txBox="1"/>
          <p:nvPr/>
        </p:nvSpPr>
        <p:spPr>
          <a:xfrm>
            <a:off x="6756401" y="6231235"/>
            <a:ext cx="5143499" cy="461665"/>
          </a:xfrm>
          <a:prstGeom prst="rect">
            <a:avLst/>
          </a:prstGeom>
          <a:noFill/>
        </p:spPr>
        <p:txBody>
          <a:bodyPr wrap="square" rtlCol="0">
            <a:spAutoFit/>
          </a:bodyPr>
          <a:lstStyle/>
          <a:p>
            <a:r>
              <a:rPr lang="en-US" sz="2400" dirty="0"/>
              <a:t>Number of Businessweek clicks</a:t>
            </a:r>
          </a:p>
        </p:txBody>
      </p:sp>
      <p:sp>
        <p:nvSpPr>
          <p:cNvPr id="12" name="TextBox 11"/>
          <p:cNvSpPr txBox="1"/>
          <p:nvPr/>
        </p:nvSpPr>
        <p:spPr>
          <a:xfrm rot="16200000">
            <a:off x="5194758" y="4088292"/>
            <a:ext cx="1351652" cy="523220"/>
          </a:xfrm>
          <a:prstGeom prst="rect">
            <a:avLst/>
          </a:prstGeom>
          <a:noFill/>
        </p:spPr>
        <p:txBody>
          <a:bodyPr wrap="none" rtlCol="0">
            <a:spAutoFit/>
          </a:bodyPr>
          <a:lstStyle/>
          <a:p>
            <a:r>
              <a:rPr lang="en-US" sz="2800" dirty="0"/>
              <a:t> Income</a:t>
            </a:r>
          </a:p>
        </p:txBody>
      </p:sp>
      <p:sp>
        <p:nvSpPr>
          <p:cNvPr id="13" name="TextBox 12"/>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14" name="TextBox 13"/>
          <p:cNvSpPr txBox="1"/>
          <p:nvPr/>
        </p:nvSpPr>
        <p:spPr>
          <a:xfrm>
            <a:off x="6228646" y="2173413"/>
            <a:ext cx="1188772" cy="523220"/>
          </a:xfrm>
          <a:prstGeom prst="rect">
            <a:avLst/>
          </a:prstGeom>
          <a:noFill/>
        </p:spPr>
        <p:txBody>
          <a:bodyPr wrap="none" rtlCol="0">
            <a:spAutoFit/>
          </a:bodyPr>
          <a:lstStyle/>
          <a:p>
            <a:r>
              <a:rPr lang="en-US" sz="2800" dirty="0"/>
              <a:t>1,000K</a:t>
            </a:r>
          </a:p>
        </p:txBody>
      </p:sp>
      <p:sp>
        <p:nvSpPr>
          <p:cNvPr id="15" name="TextBox 14"/>
          <p:cNvSpPr txBox="1"/>
          <p:nvPr/>
        </p:nvSpPr>
        <p:spPr>
          <a:xfrm>
            <a:off x="8520289" y="3251199"/>
            <a:ext cx="495072" cy="369332"/>
          </a:xfrm>
          <a:prstGeom prst="rect">
            <a:avLst/>
          </a:prstGeom>
          <a:noFill/>
        </p:spPr>
        <p:txBody>
          <a:bodyPr wrap="none" rtlCol="0">
            <a:spAutoFit/>
          </a:bodyPr>
          <a:lstStyle/>
          <a:p>
            <a:r>
              <a:rPr lang="en-US" dirty="0"/>
              <a:t>f(x)</a:t>
            </a:r>
          </a:p>
        </p:txBody>
      </p:sp>
      <p:sp>
        <p:nvSpPr>
          <p:cNvPr id="16" name="Freeform 15"/>
          <p:cNvSpPr/>
          <p:nvPr/>
        </p:nvSpPr>
        <p:spPr>
          <a:xfrm>
            <a:off x="6515100" y="2890853"/>
            <a:ext cx="5283200" cy="1795447"/>
          </a:xfrm>
          <a:custGeom>
            <a:avLst/>
            <a:gdLst>
              <a:gd name="connsiteX0" fmla="*/ 0 w 5283200"/>
              <a:gd name="connsiteY0" fmla="*/ 1795447 h 1795447"/>
              <a:gd name="connsiteX1" fmla="*/ 25400 w 5283200"/>
              <a:gd name="connsiteY1" fmla="*/ 1579547 h 1795447"/>
              <a:gd name="connsiteX2" fmla="*/ 101600 w 5283200"/>
              <a:gd name="connsiteY2" fmla="*/ 1338247 h 1795447"/>
              <a:gd name="connsiteX3" fmla="*/ 152400 w 5283200"/>
              <a:gd name="connsiteY3" fmla="*/ 1223947 h 1795447"/>
              <a:gd name="connsiteX4" fmla="*/ 254000 w 5283200"/>
              <a:gd name="connsiteY4" fmla="*/ 1122347 h 1795447"/>
              <a:gd name="connsiteX5" fmla="*/ 330200 w 5283200"/>
              <a:gd name="connsiteY5" fmla="*/ 1071547 h 1795447"/>
              <a:gd name="connsiteX6" fmla="*/ 520700 w 5283200"/>
              <a:gd name="connsiteY6" fmla="*/ 1096947 h 1795447"/>
              <a:gd name="connsiteX7" fmla="*/ 584200 w 5283200"/>
              <a:gd name="connsiteY7" fmla="*/ 1135047 h 1795447"/>
              <a:gd name="connsiteX8" fmla="*/ 660400 w 5283200"/>
              <a:gd name="connsiteY8" fmla="*/ 1173147 h 1795447"/>
              <a:gd name="connsiteX9" fmla="*/ 800100 w 5283200"/>
              <a:gd name="connsiteY9" fmla="*/ 1274747 h 1795447"/>
              <a:gd name="connsiteX10" fmla="*/ 901700 w 5283200"/>
              <a:gd name="connsiteY10" fmla="*/ 1325547 h 1795447"/>
              <a:gd name="connsiteX11" fmla="*/ 977900 w 5283200"/>
              <a:gd name="connsiteY11" fmla="*/ 1350947 h 1795447"/>
              <a:gd name="connsiteX12" fmla="*/ 1155700 w 5283200"/>
              <a:gd name="connsiteY12" fmla="*/ 1338247 h 1795447"/>
              <a:gd name="connsiteX13" fmla="*/ 1219200 w 5283200"/>
              <a:gd name="connsiteY13" fmla="*/ 1300147 h 1795447"/>
              <a:gd name="connsiteX14" fmla="*/ 1333500 w 5283200"/>
              <a:gd name="connsiteY14" fmla="*/ 1198547 h 1795447"/>
              <a:gd name="connsiteX15" fmla="*/ 1447800 w 5283200"/>
              <a:gd name="connsiteY15" fmla="*/ 1046147 h 1795447"/>
              <a:gd name="connsiteX16" fmla="*/ 1498600 w 5283200"/>
              <a:gd name="connsiteY16" fmla="*/ 957247 h 1795447"/>
              <a:gd name="connsiteX17" fmla="*/ 1562100 w 5283200"/>
              <a:gd name="connsiteY17" fmla="*/ 893747 h 1795447"/>
              <a:gd name="connsiteX18" fmla="*/ 1612900 w 5283200"/>
              <a:gd name="connsiteY18" fmla="*/ 830247 h 1795447"/>
              <a:gd name="connsiteX19" fmla="*/ 1765300 w 5283200"/>
              <a:gd name="connsiteY19" fmla="*/ 703247 h 1795447"/>
              <a:gd name="connsiteX20" fmla="*/ 1803400 w 5283200"/>
              <a:gd name="connsiteY20" fmla="*/ 690547 h 1795447"/>
              <a:gd name="connsiteX21" fmla="*/ 2171700 w 5283200"/>
              <a:gd name="connsiteY21" fmla="*/ 703247 h 1795447"/>
              <a:gd name="connsiteX22" fmla="*/ 2247900 w 5283200"/>
              <a:gd name="connsiteY22" fmla="*/ 728647 h 1795447"/>
              <a:gd name="connsiteX23" fmla="*/ 2400300 w 5283200"/>
              <a:gd name="connsiteY23" fmla="*/ 754047 h 1795447"/>
              <a:gd name="connsiteX24" fmla="*/ 2540000 w 5283200"/>
              <a:gd name="connsiteY24" fmla="*/ 792147 h 1795447"/>
              <a:gd name="connsiteX25" fmla="*/ 2895600 w 5283200"/>
              <a:gd name="connsiteY25" fmla="*/ 779447 h 1795447"/>
              <a:gd name="connsiteX26" fmla="*/ 3060700 w 5283200"/>
              <a:gd name="connsiteY26" fmla="*/ 588947 h 1795447"/>
              <a:gd name="connsiteX27" fmla="*/ 3136900 w 5283200"/>
              <a:gd name="connsiteY27" fmla="*/ 500047 h 1795447"/>
              <a:gd name="connsiteX28" fmla="*/ 3213100 w 5283200"/>
              <a:gd name="connsiteY28" fmla="*/ 398447 h 1795447"/>
              <a:gd name="connsiteX29" fmla="*/ 3314700 w 5283200"/>
              <a:gd name="connsiteY29" fmla="*/ 296847 h 1795447"/>
              <a:gd name="connsiteX30" fmla="*/ 3378200 w 5283200"/>
              <a:gd name="connsiteY30" fmla="*/ 271447 h 1795447"/>
              <a:gd name="connsiteX31" fmla="*/ 3581400 w 5283200"/>
              <a:gd name="connsiteY31" fmla="*/ 296847 h 1795447"/>
              <a:gd name="connsiteX32" fmla="*/ 3632200 w 5283200"/>
              <a:gd name="connsiteY32" fmla="*/ 322247 h 1795447"/>
              <a:gd name="connsiteX33" fmla="*/ 3695700 w 5283200"/>
              <a:gd name="connsiteY33" fmla="*/ 347647 h 1795447"/>
              <a:gd name="connsiteX34" fmla="*/ 3886200 w 5283200"/>
              <a:gd name="connsiteY34" fmla="*/ 449247 h 1795447"/>
              <a:gd name="connsiteX35" fmla="*/ 4127500 w 5283200"/>
              <a:gd name="connsiteY35" fmla="*/ 487347 h 1795447"/>
              <a:gd name="connsiteX36" fmla="*/ 4495800 w 5283200"/>
              <a:gd name="connsiteY36" fmla="*/ 474647 h 1795447"/>
              <a:gd name="connsiteX37" fmla="*/ 4597400 w 5283200"/>
              <a:gd name="connsiteY37" fmla="*/ 423847 h 1795447"/>
              <a:gd name="connsiteX38" fmla="*/ 4686300 w 5283200"/>
              <a:gd name="connsiteY38" fmla="*/ 373047 h 1795447"/>
              <a:gd name="connsiteX39" fmla="*/ 4876800 w 5283200"/>
              <a:gd name="connsiteY39" fmla="*/ 271447 h 1795447"/>
              <a:gd name="connsiteX40" fmla="*/ 4953000 w 5283200"/>
              <a:gd name="connsiteY40" fmla="*/ 207947 h 1795447"/>
              <a:gd name="connsiteX41" fmla="*/ 5003800 w 5283200"/>
              <a:gd name="connsiteY41" fmla="*/ 182547 h 1795447"/>
              <a:gd name="connsiteX42" fmla="*/ 5118100 w 5283200"/>
              <a:gd name="connsiteY42" fmla="*/ 80947 h 1795447"/>
              <a:gd name="connsiteX43" fmla="*/ 5194300 w 5283200"/>
              <a:gd name="connsiteY43" fmla="*/ 30147 h 1795447"/>
              <a:gd name="connsiteX44" fmla="*/ 5232400 w 5283200"/>
              <a:gd name="connsiteY44" fmla="*/ 4747 h 1795447"/>
              <a:gd name="connsiteX45" fmla="*/ 5270500 w 5283200"/>
              <a:gd name="connsiteY45" fmla="*/ 30147 h 1795447"/>
              <a:gd name="connsiteX46" fmla="*/ 5283200 w 5283200"/>
              <a:gd name="connsiteY46" fmla="*/ 68247 h 1795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283200" h="1795447">
                <a:moveTo>
                  <a:pt x="0" y="1795447"/>
                </a:moveTo>
                <a:cubicBezTo>
                  <a:pt x="8467" y="1723480"/>
                  <a:pt x="12662" y="1650882"/>
                  <a:pt x="25400" y="1579547"/>
                </a:cubicBezTo>
                <a:cubicBezTo>
                  <a:pt x="38474" y="1506332"/>
                  <a:pt x="72437" y="1409071"/>
                  <a:pt x="101600" y="1338247"/>
                </a:cubicBezTo>
                <a:cubicBezTo>
                  <a:pt x="117475" y="1299694"/>
                  <a:pt x="128356" y="1258009"/>
                  <a:pt x="152400" y="1223947"/>
                </a:cubicBezTo>
                <a:cubicBezTo>
                  <a:pt x="180020" y="1184819"/>
                  <a:pt x="220133" y="1156214"/>
                  <a:pt x="254000" y="1122347"/>
                </a:cubicBezTo>
                <a:cubicBezTo>
                  <a:pt x="301566" y="1074781"/>
                  <a:pt x="275061" y="1089927"/>
                  <a:pt x="330200" y="1071547"/>
                </a:cubicBezTo>
                <a:cubicBezTo>
                  <a:pt x="393700" y="1080014"/>
                  <a:pt x="458551" y="1081410"/>
                  <a:pt x="520700" y="1096947"/>
                </a:cubicBezTo>
                <a:cubicBezTo>
                  <a:pt x="544647" y="1102934"/>
                  <a:pt x="562530" y="1123227"/>
                  <a:pt x="584200" y="1135047"/>
                </a:cubicBezTo>
                <a:cubicBezTo>
                  <a:pt x="609131" y="1148645"/>
                  <a:pt x="635870" y="1158838"/>
                  <a:pt x="660400" y="1173147"/>
                </a:cubicBezTo>
                <a:cubicBezTo>
                  <a:pt x="739284" y="1219163"/>
                  <a:pt x="730406" y="1222476"/>
                  <a:pt x="800100" y="1274747"/>
                </a:cubicBezTo>
                <a:cubicBezTo>
                  <a:pt x="839965" y="1304646"/>
                  <a:pt x="849723" y="1306646"/>
                  <a:pt x="901700" y="1325547"/>
                </a:cubicBezTo>
                <a:cubicBezTo>
                  <a:pt x="926862" y="1334697"/>
                  <a:pt x="977900" y="1350947"/>
                  <a:pt x="977900" y="1350947"/>
                </a:cubicBezTo>
                <a:cubicBezTo>
                  <a:pt x="1037167" y="1346714"/>
                  <a:pt x="1097557" y="1350488"/>
                  <a:pt x="1155700" y="1338247"/>
                </a:cubicBezTo>
                <a:cubicBezTo>
                  <a:pt x="1179855" y="1333162"/>
                  <a:pt x="1198978" y="1314303"/>
                  <a:pt x="1219200" y="1300147"/>
                </a:cubicBezTo>
                <a:cubicBezTo>
                  <a:pt x="1260000" y="1271587"/>
                  <a:pt x="1300107" y="1235650"/>
                  <a:pt x="1333500" y="1198547"/>
                </a:cubicBezTo>
                <a:cubicBezTo>
                  <a:pt x="1383963" y="1142476"/>
                  <a:pt x="1408740" y="1109620"/>
                  <a:pt x="1447800" y="1046147"/>
                </a:cubicBezTo>
                <a:cubicBezTo>
                  <a:pt x="1465688" y="1017080"/>
                  <a:pt x="1478122" y="984551"/>
                  <a:pt x="1498600" y="957247"/>
                </a:cubicBezTo>
                <a:cubicBezTo>
                  <a:pt x="1516561" y="933300"/>
                  <a:pt x="1542075" y="915997"/>
                  <a:pt x="1562100" y="893747"/>
                </a:cubicBezTo>
                <a:cubicBezTo>
                  <a:pt x="1580233" y="873599"/>
                  <a:pt x="1594666" y="850304"/>
                  <a:pt x="1612900" y="830247"/>
                </a:cubicBezTo>
                <a:cubicBezTo>
                  <a:pt x="1643656" y="796416"/>
                  <a:pt x="1716177" y="719621"/>
                  <a:pt x="1765300" y="703247"/>
                </a:cubicBezTo>
                <a:lnTo>
                  <a:pt x="1803400" y="690547"/>
                </a:lnTo>
                <a:cubicBezTo>
                  <a:pt x="1926167" y="694780"/>
                  <a:pt x="2049309" y="692756"/>
                  <a:pt x="2171700" y="703247"/>
                </a:cubicBezTo>
                <a:cubicBezTo>
                  <a:pt x="2198376" y="705534"/>
                  <a:pt x="2221764" y="722839"/>
                  <a:pt x="2247900" y="728647"/>
                </a:cubicBezTo>
                <a:cubicBezTo>
                  <a:pt x="2298174" y="739819"/>
                  <a:pt x="2350781" y="739899"/>
                  <a:pt x="2400300" y="754047"/>
                </a:cubicBezTo>
                <a:cubicBezTo>
                  <a:pt x="2505983" y="784242"/>
                  <a:pt x="2459301" y="771972"/>
                  <a:pt x="2540000" y="792147"/>
                </a:cubicBezTo>
                <a:cubicBezTo>
                  <a:pt x="2658533" y="787914"/>
                  <a:pt x="2779973" y="805876"/>
                  <a:pt x="2895600" y="779447"/>
                </a:cubicBezTo>
                <a:cubicBezTo>
                  <a:pt x="2932870" y="770928"/>
                  <a:pt x="3041747" y="612638"/>
                  <a:pt x="3060700" y="588947"/>
                </a:cubicBezTo>
                <a:cubicBezTo>
                  <a:pt x="3085081" y="558470"/>
                  <a:pt x="3112519" y="530524"/>
                  <a:pt x="3136900" y="500047"/>
                </a:cubicBezTo>
                <a:cubicBezTo>
                  <a:pt x="3163345" y="466990"/>
                  <a:pt x="3187700" y="432314"/>
                  <a:pt x="3213100" y="398447"/>
                </a:cubicBezTo>
                <a:cubicBezTo>
                  <a:pt x="3250421" y="348686"/>
                  <a:pt x="3256498" y="331768"/>
                  <a:pt x="3314700" y="296847"/>
                </a:cubicBezTo>
                <a:cubicBezTo>
                  <a:pt x="3334248" y="285118"/>
                  <a:pt x="3357033" y="279914"/>
                  <a:pt x="3378200" y="271447"/>
                </a:cubicBezTo>
                <a:cubicBezTo>
                  <a:pt x="3445933" y="279914"/>
                  <a:pt x="3514465" y="283460"/>
                  <a:pt x="3581400" y="296847"/>
                </a:cubicBezTo>
                <a:cubicBezTo>
                  <a:pt x="3599964" y="300560"/>
                  <a:pt x="3614900" y="314558"/>
                  <a:pt x="3632200" y="322247"/>
                </a:cubicBezTo>
                <a:cubicBezTo>
                  <a:pt x="3653032" y="331506"/>
                  <a:pt x="3675585" y="336919"/>
                  <a:pt x="3695700" y="347647"/>
                </a:cubicBezTo>
                <a:cubicBezTo>
                  <a:pt x="3744178" y="373502"/>
                  <a:pt x="3822149" y="434176"/>
                  <a:pt x="3886200" y="449247"/>
                </a:cubicBezTo>
                <a:cubicBezTo>
                  <a:pt x="3933060" y="460273"/>
                  <a:pt x="4066123" y="478579"/>
                  <a:pt x="4127500" y="487347"/>
                </a:cubicBezTo>
                <a:cubicBezTo>
                  <a:pt x="4250267" y="483114"/>
                  <a:pt x="4374067" y="491097"/>
                  <a:pt x="4495800" y="474647"/>
                </a:cubicBezTo>
                <a:cubicBezTo>
                  <a:pt x="4533323" y="469576"/>
                  <a:pt x="4563991" y="441665"/>
                  <a:pt x="4597400" y="423847"/>
                </a:cubicBezTo>
                <a:cubicBezTo>
                  <a:pt x="4627515" y="407786"/>
                  <a:pt x="4656185" y="389108"/>
                  <a:pt x="4686300" y="373047"/>
                </a:cubicBezTo>
                <a:cubicBezTo>
                  <a:pt x="4743407" y="342590"/>
                  <a:pt x="4822647" y="308938"/>
                  <a:pt x="4876800" y="271447"/>
                </a:cubicBezTo>
                <a:cubicBezTo>
                  <a:pt x="4903984" y="252627"/>
                  <a:pt x="4925913" y="226908"/>
                  <a:pt x="4953000" y="207947"/>
                </a:cubicBezTo>
                <a:cubicBezTo>
                  <a:pt x="4968510" y="197090"/>
                  <a:pt x="4988856" y="194170"/>
                  <a:pt x="5003800" y="182547"/>
                </a:cubicBezTo>
                <a:cubicBezTo>
                  <a:pt x="5238503" y="0"/>
                  <a:pt x="4932877" y="210603"/>
                  <a:pt x="5118100" y="80947"/>
                </a:cubicBezTo>
                <a:cubicBezTo>
                  <a:pt x="5143109" y="63441"/>
                  <a:pt x="5168900" y="47080"/>
                  <a:pt x="5194300" y="30147"/>
                </a:cubicBezTo>
                <a:lnTo>
                  <a:pt x="5232400" y="4747"/>
                </a:lnTo>
                <a:cubicBezTo>
                  <a:pt x="5245100" y="13214"/>
                  <a:pt x="5260965" y="18228"/>
                  <a:pt x="5270500" y="30147"/>
                </a:cubicBezTo>
                <a:cubicBezTo>
                  <a:pt x="5278863" y="40600"/>
                  <a:pt x="5283200" y="68247"/>
                  <a:pt x="5283200" y="68247"/>
                </a:cubicBezTo>
              </a:path>
            </a:pathLst>
          </a:cu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Oval 16"/>
          <p:cNvSpPr/>
          <p:nvPr/>
        </p:nvSpPr>
        <p:spPr>
          <a:xfrm>
            <a:off x="8013700"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6358467" y="46185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9275233"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9850967" y="32258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10642600" y="3276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8593667"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6510867" y="47709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6807200" y="39751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209367"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Content Placeholder 2"/>
          <p:cNvSpPr txBox="1">
            <a:spLocks/>
          </p:cNvSpPr>
          <p:nvPr/>
        </p:nvSpPr>
        <p:spPr>
          <a:xfrm>
            <a:off x="341313" y="1058026"/>
            <a:ext cx="9437687" cy="5290388"/>
          </a:xfrm>
          <a:prstGeom prst="rect">
            <a:avLst/>
          </a:prstGeom>
        </p:spPr>
        <p:txBody>
          <a:bodyPr/>
          <a:lstStyle/>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r>
              <a:rPr kumimoji="0" lang="en-US" sz="3200" b="0" i="0" u="none" strike="noStrike" kern="0" cap="none" spc="0" normalizeH="0" baseline="0" noProof="0" dirty="0">
                <a:ln>
                  <a:noFill/>
                </a:ln>
                <a:solidFill>
                  <a:schemeClr val="tx1"/>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Ockham’s Razor: The best models are simple models that fit the data well.</a:t>
            </a:r>
          </a:p>
        </p:txBody>
      </p:sp>
      <p:sp>
        <p:nvSpPr>
          <p:cNvPr id="27" name="Oval 26"/>
          <p:cNvSpPr/>
          <p:nvPr/>
        </p:nvSpPr>
        <p:spPr>
          <a:xfrm>
            <a:off x="6650567" y="4220633"/>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7611533" y="3606799"/>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7378699" y="3801533"/>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10325100" y="3581399"/>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0100733" y="3433233"/>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11163299" y="3272367"/>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11599333" y="3234266"/>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11315699" y="3424767"/>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8712200" y="3670299"/>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5029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Learning Theory</a:t>
            </a:r>
          </a:p>
        </p:txBody>
      </p:sp>
      <p:sp>
        <p:nvSpPr>
          <p:cNvPr id="3" name="Content Placeholder 2"/>
          <p:cNvSpPr>
            <a:spLocks noGrp="1"/>
          </p:cNvSpPr>
          <p:nvPr>
            <p:ph sz="quarter" idx="10"/>
          </p:nvPr>
        </p:nvSpPr>
        <p:spPr>
          <a:xfrm>
            <a:off x="341313" y="1058026"/>
            <a:ext cx="9437687" cy="5290388"/>
          </a:xfrm>
        </p:spPr>
        <p:txBody>
          <a:bodyPr/>
          <a:lstStyle/>
          <a:p>
            <a:r>
              <a:rPr lang="en-US" dirty="0"/>
              <a:t>Ockham’s Razor: The best models are simple models that fit the data well.</a:t>
            </a:r>
          </a:p>
        </p:txBody>
      </p:sp>
      <p:pic>
        <p:nvPicPr>
          <p:cNvPr id="4" name="Picture 3" descr="SRM.jpg"/>
          <p:cNvPicPr>
            <a:picLocks noChangeAspect="1"/>
          </p:cNvPicPr>
          <p:nvPr/>
        </p:nvPicPr>
        <p:blipFill>
          <a:blip r:embed="rId2"/>
          <a:stretch>
            <a:fillRect/>
          </a:stretch>
        </p:blipFill>
        <p:spPr>
          <a:xfrm>
            <a:off x="3933825" y="2281078"/>
            <a:ext cx="6442075" cy="4411821"/>
          </a:xfrm>
          <a:prstGeom prst="rect">
            <a:avLst/>
          </a:prstGeom>
        </p:spPr>
      </p:pic>
      <p:sp>
        <p:nvSpPr>
          <p:cNvPr id="5" name="TextBox 4"/>
          <p:cNvSpPr txBox="1"/>
          <p:nvPr/>
        </p:nvSpPr>
        <p:spPr>
          <a:xfrm>
            <a:off x="8534400" y="3009900"/>
            <a:ext cx="1107996" cy="369332"/>
          </a:xfrm>
          <a:prstGeom prst="rect">
            <a:avLst/>
          </a:prstGeom>
          <a:solidFill>
            <a:schemeClr val="bg1"/>
          </a:solidFill>
        </p:spPr>
        <p:txBody>
          <a:bodyPr wrap="none" rtlCol="0">
            <a:spAutoFit/>
          </a:bodyPr>
          <a:lstStyle/>
          <a:p>
            <a:r>
              <a:rPr lang="en-US"/>
              <a:t>Test Error</a:t>
            </a:r>
          </a:p>
        </p:txBody>
      </p:sp>
      <p:sp>
        <p:nvSpPr>
          <p:cNvPr id="6" name="TextBox 5"/>
          <p:cNvSpPr txBox="1"/>
          <p:nvPr/>
        </p:nvSpPr>
        <p:spPr>
          <a:xfrm>
            <a:off x="8890000" y="4305300"/>
            <a:ext cx="1473405" cy="369332"/>
          </a:xfrm>
          <a:prstGeom prst="rect">
            <a:avLst/>
          </a:prstGeom>
          <a:solidFill>
            <a:schemeClr val="bg1"/>
          </a:solidFill>
        </p:spPr>
        <p:txBody>
          <a:bodyPr wrap="none" rtlCol="0">
            <a:spAutoFit/>
          </a:bodyPr>
          <a:lstStyle/>
          <a:p>
            <a:r>
              <a:rPr lang="en-US"/>
              <a:t>Training Error</a:t>
            </a:r>
          </a:p>
        </p:txBody>
      </p:sp>
      <p:sp>
        <p:nvSpPr>
          <p:cNvPr id="8" name="Rectangle 7"/>
          <p:cNvSpPr/>
          <p:nvPr/>
        </p:nvSpPr>
        <p:spPr>
          <a:xfrm>
            <a:off x="3725333" y="2133599"/>
            <a:ext cx="6807200" cy="31834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71907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Learning Theory</a:t>
            </a:r>
          </a:p>
        </p:txBody>
      </p:sp>
      <p:sp>
        <p:nvSpPr>
          <p:cNvPr id="3" name="Content Placeholder 2"/>
          <p:cNvSpPr>
            <a:spLocks noGrp="1"/>
          </p:cNvSpPr>
          <p:nvPr>
            <p:ph sz="quarter" idx="10"/>
          </p:nvPr>
        </p:nvSpPr>
        <p:spPr>
          <a:xfrm>
            <a:off x="341313" y="1058026"/>
            <a:ext cx="9437687" cy="5290388"/>
          </a:xfrm>
        </p:spPr>
        <p:txBody>
          <a:bodyPr/>
          <a:lstStyle/>
          <a:p>
            <a:r>
              <a:rPr lang="en-US" dirty="0"/>
              <a:t>Ockham’s Razor: The best models are simple models that fit the data well.</a:t>
            </a:r>
          </a:p>
        </p:txBody>
      </p:sp>
      <p:pic>
        <p:nvPicPr>
          <p:cNvPr id="4" name="Picture 3" descr="SRM.jpg"/>
          <p:cNvPicPr>
            <a:picLocks noChangeAspect="1"/>
          </p:cNvPicPr>
          <p:nvPr/>
        </p:nvPicPr>
        <p:blipFill>
          <a:blip r:embed="rId3"/>
          <a:stretch>
            <a:fillRect/>
          </a:stretch>
        </p:blipFill>
        <p:spPr>
          <a:xfrm>
            <a:off x="3933825" y="2281078"/>
            <a:ext cx="6442075" cy="4411821"/>
          </a:xfrm>
          <a:prstGeom prst="rect">
            <a:avLst/>
          </a:prstGeom>
        </p:spPr>
      </p:pic>
      <p:sp>
        <p:nvSpPr>
          <p:cNvPr id="5" name="TextBox 4"/>
          <p:cNvSpPr txBox="1"/>
          <p:nvPr/>
        </p:nvSpPr>
        <p:spPr>
          <a:xfrm>
            <a:off x="8534400" y="3009900"/>
            <a:ext cx="1107996" cy="369332"/>
          </a:xfrm>
          <a:prstGeom prst="rect">
            <a:avLst/>
          </a:prstGeom>
          <a:solidFill>
            <a:schemeClr val="bg1"/>
          </a:solidFill>
        </p:spPr>
        <p:txBody>
          <a:bodyPr wrap="none" rtlCol="0">
            <a:spAutoFit/>
          </a:bodyPr>
          <a:lstStyle/>
          <a:p>
            <a:r>
              <a:rPr lang="en-US"/>
              <a:t>Test Error</a:t>
            </a:r>
          </a:p>
        </p:txBody>
      </p:sp>
      <p:sp>
        <p:nvSpPr>
          <p:cNvPr id="6" name="TextBox 5"/>
          <p:cNvSpPr txBox="1"/>
          <p:nvPr/>
        </p:nvSpPr>
        <p:spPr>
          <a:xfrm>
            <a:off x="8890000" y="4305300"/>
            <a:ext cx="1473405" cy="369332"/>
          </a:xfrm>
          <a:prstGeom prst="rect">
            <a:avLst/>
          </a:prstGeom>
          <a:solidFill>
            <a:schemeClr val="bg1"/>
          </a:solidFill>
        </p:spPr>
        <p:txBody>
          <a:bodyPr wrap="none" rtlCol="0">
            <a:spAutoFit/>
          </a:bodyPr>
          <a:lstStyle/>
          <a:p>
            <a:r>
              <a:rPr lang="en-US"/>
              <a:t>Training Error</a:t>
            </a:r>
          </a:p>
        </p:txBody>
      </p:sp>
    </p:spTree>
    <p:extLst>
      <p:ext uri="{BB962C8B-B14F-4D97-AF65-F5344CB8AC3E}">
        <p14:creationId xmlns:p14="http://schemas.microsoft.com/office/powerpoint/2010/main" val="13069905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Learning Theory</a:t>
            </a:r>
          </a:p>
        </p:txBody>
      </p:sp>
      <p:sp>
        <p:nvSpPr>
          <p:cNvPr id="3" name="Content Placeholder 2"/>
          <p:cNvSpPr>
            <a:spLocks noGrp="1"/>
          </p:cNvSpPr>
          <p:nvPr>
            <p:ph sz="quarter" idx="10"/>
          </p:nvPr>
        </p:nvSpPr>
        <p:spPr>
          <a:xfrm>
            <a:off x="341313" y="1058026"/>
            <a:ext cx="9437687" cy="5290388"/>
          </a:xfrm>
        </p:spPr>
        <p:txBody>
          <a:bodyPr/>
          <a:lstStyle/>
          <a:p>
            <a:r>
              <a:rPr lang="en-US" dirty="0"/>
              <a:t>Ockham’s Razor: The best models are simple models that fit the data well.</a:t>
            </a:r>
          </a:p>
          <a:p>
            <a:r>
              <a:rPr lang="en-US" dirty="0"/>
              <a:t>We need a balance between accuracy and simplicity.</a:t>
            </a:r>
          </a:p>
        </p:txBody>
      </p:sp>
    </p:spTree>
    <p:extLst>
      <p:ext uri="{BB962C8B-B14F-4D97-AF65-F5344CB8AC3E}">
        <p14:creationId xmlns:p14="http://schemas.microsoft.com/office/powerpoint/2010/main" val="2061752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Learning Theory</a:t>
            </a:r>
          </a:p>
        </p:txBody>
      </p:sp>
      <p:sp>
        <p:nvSpPr>
          <p:cNvPr id="3" name="Content Placeholder 2"/>
          <p:cNvSpPr>
            <a:spLocks noGrp="1"/>
          </p:cNvSpPr>
          <p:nvPr>
            <p:ph sz="quarter" idx="10"/>
          </p:nvPr>
        </p:nvSpPr>
        <p:spPr>
          <a:xfrm>
            <a:off x="341313" y="1058026"/>
            <a:ext cx="9437687" cy="5290388"/>
          </a:xfrm>
        </p:spPr>
        <p:txBody>
          <a:bodyPr/>
          <a:lstStyle/>
          <a:p>
            <a:r>
              <a:rPr lang="en-US" dirty="0"/>
              <a:t>Ockham’s Razor: The best models are simple models that fit the data well.</a:t>
            </a:r>
          </a:p>
          <a:p>
            <a:r>
              <a:rPr lang="en-US" dirty="0"/>
              <a:t>We need a balance between accuracy and simplicity.</a:t>
            </a:r>
          </a:p>
          <a:p>
            <a:r>
              <a:rPr lang="en-US" dirty="0"/>
              <a:t>Most common machine learning methods choose </a:t>
            </a:r>
            <a:r>
              <a:rPr lang="en-US" i="1" dirty="0"/>
              <a:t>f</a:t>
            </a:r>
            <a:r>
              <a:rPr lang="en-US" dirty="0"/>
              <a:t> to minimize training error and complexity.</a:t>
            </a:r>
          </a:p>
          <a:p>
            <a:r>
              <a:rPr lang="en-US" dirty="0"/>
              <a:t>Aims to thwart the “curse” of dimensionality.</a:t>
            </a:r>
          </a:p>
        </p:txBody>
      </p:sp>
    </p:spTree>
    <p:extLst>
      <p:ext uri="{BB962C8B-B14F-4D97-AF65-F5344CB8AC3E}">
        <p14:creationId xmlns:p14="http://schemas.microsoft.com/office/powerpoint/2010/main" val="248520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16000" y="2184401"/>
            <a:ext cx="8551334" cy="1930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3" name="Content Placeholder 2"/>
          <p:cNvSpPr>
            <a:spLocks noGrp="1"/>
          </p:cNvSpPr>
          <p:nvPr>
            <p:ph sz="quarter" idx="10"/>
          </p:nvPr>
        </p:nvSpPr>
        <p:spPr/>
        <p:txBody>
          <a:bodyPr/>
          <a:lstStyle/>
          <a:p>
            <a:r>
              <a:rPr lang="en-US" dirty="0"/>
              <a:t>To generalize, keep the model simple!</a:t>
            </a:r>
          </a:p>
        </p:txBody>
      </p:sp>
      <p:graphicFrame>
        <p:nvGraphicFramePr>
          <p:cNvPr id="4" name="Object 3"/>
          <p:cNvGraphicFramePr>
            <a:graphicFrameLocks noChangeAspect="1"/>
          </p:cNvGraphicFramePr>
          <p:nvPr>
            <p:extLst>
              <p:ext uri="{D42A27DB-BD31-4B8C-83A1-F6EECF244321}">
                <p14:modId xmlns:p14="http://schemas.microsoft.com/office/powerpoint/2010/main" val="3127096813"/>
              </p:ext>
            </p:extLst>
          </p:nvPr>
        </p:nvGraphicFramePr>
        <p:xfrm>
          <a:off x="1743075" y="2290763"/>
          <a:ext cx="7067550" cy="1587500"/>
        </p:xfrm>
        <a:graphic>
          <a:graphicData uri="http://schemas.openxmlformats.org/presentationml/2006/ole">
            <mc:AlternateContent xmlns:mc="http://schemas.openxmlformats.org/markup-compatibility/2006">
              <mc:Choice xmlns:v="urn:schemas-microsoft-com:vml" Requires="v">
                <p:oleObj spid="_x0000_s303134" name="Equation" r:id="rId4" imgW="1981200" imgH="444500" progId="Equation.DSMT4">
                  <p:embed/>
                </p:oleObj>
              </mc:Choice>
              <mc:Fallback>
                <p:oleObj name="Equation" r:id="rId4" imgW="1981200" imgH="444500" progId="Equation.DSMT4">
                  <p:embed/>
                  <p:pic>
                    <p:nvPicPr>
                      <p:cNvPr id="0" name=""/>
                      <p:cNvPicPr>
                        <a:picLocks noChangeAspect="1" noChangeArrowheads="1"/>
                      </p:cNvPicPr>
                      <p:nvPr/>
                    </p:nvPicPr>
                    <p:blipFill>
                      <a:blip r:embed="rId5"/>
                      <a:srcRect/>
                      <a:stretch>
                        <a:fillRect/>
                      </a:stretch>
                    </p:blipFill>
                    <p:spPr bwMode="auto">
                      <a:xfrm>
                        <a:off x="1743075" y="2290763"/>
                        <a:ext cx="7067550" cy="1587500"/>
                      </a:xfrm>
                      <a:prstGeom prst="rect">
                        <a:avLst/>
                      </a:prstGeom>
                      <a:noFill/>
                      <a:extLst/>
                    </p:spPr>
                  </p:pic>
                </p:oleObj>
              </mc:Fallback>
            </mc:AlternateContent>
          </a:graphicData>
        </a:graphic>
      </p:graphicFrame>
    </p:spTree>
    <p:extLst>
      <p:ext uri="{BB962C8B-B14F-4D97-AF65-F5344CB8AC3E}">
        <p14:creationId xmlns:p14="http://schemas.microsoft.com/office/powerpoint/2010/main" val="1436476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sz="quarter" idx="10"/>
          </p:nvPr>
        </p:nvSpPr>
        <p:spPr>
          <a:xfrm>
            <a:off x="337080" y="950782"/>
            <a:ext cx="11566866" cy="5290388"/>
          </a:xfrm>
        </p:spPr>
        <p:txBody>
          <a:bodyPr/>
          <a:lstStyle/>
          <a:p>
            <a:r>
              <a:rPr lang="en-US" dirty="0"/>
              <a:t>Each observation is represented by a set of numbers (features).</a:t>
            </a:r>
            <a:endParaRPr lang="en-US" i="1" dirty="0"/>
          </a:p>
        </p:txBody>
      </p:sp>
      <p:sp>
        <p:nvSpPr>
          <p:cNvPr id="20" name="TextBox 19"/>
          <p:cNvSpPr txBox="1"/>
          <p:nvPr/>
        </p:nvSpPr>
        <p:spPr>
          <a:xfrm rot="18895295">
            <a:off x="1649708" y="3951112"/>
            <a:ext cx="4130433" cy="523220"/>
          </a:xfrm>
          <a:prstGeom prst="rect">
            <a:avLst/>
          </a:prstGeom>
          <a:noFill/>
        </p:spPr>
        <p:txBody>
          <a:bodyPr wrap="none" rtlCol="0">
            <a:spAutoFit/>
          </a:bodyPr>
          <a:lstStyle/>
          <a:p>
            <a:r>
              <a:rPr lang="en-US" sz="2800" dirty="0"/>
              <a:t>Number of events last year</a:t>
            </a:r>
          </a:p>
        </p:txBody>
      </p:sp>
      <p:sp>
        <p:nvSpPr>
          <p:cNvPr id="4" name="TextBox 3"/>
          <p:cNvSpPr txBox="1"/>
          <p:nvPr/>
        </p:nvSpPr>
        <p:spPr>
          <a:xfrm>
            <a:off x="508001" y="2102556"/>
            <a:ext cx="9692377" cy="523220"/>
          </a:xfrm>
          <a:prstGeom prst="rect">
            <a:avLst/>
          </a:prstGeom>
          <a:noFill/>
        </p:spPr>
        <p:txBody>
          <a:bodyPr wrap="none" rtlCol="0">
            <a:spAutoFit/>
          </a:bodyPr>
          <a:lstStyle/>
          <a:p>
            <a:r>
              <a:rPr lang="en-US" sz="2800" dirty="0"/>
              <a:t>Manhole is represented as:  [   5      3     120     12      1       0   …..   ]       </a:t>
            </a:r>
          </a:p>
        </p:txBody>
      </p:sp>
      <p:sp>
        <p:nvSpPr>
          <p:cNvPr id="10" name="TextBox 9"/>
          <p:cNvSpPr txBox="1"/>
          <p:nvPr/>
        </p:nvSpPr>
        <p:spPr>
          <a:xfrm rot="18895295">
            <a:off x="1464735" y="4286958"/>
            <a:ext cx="5256742" cy="523220"/>
          </a:xfrm>
          <a:prstGeom prst="rect">
            <a:avLst/>
          </a:prstGeom>
          <a:noFill/>
        </p:spPr>
        <p:txBody>
          <a:bodyPr wrap="none" rtlCol="0">
            <a:spAutoFit/>
          </a:bodyPr>
          <a:lstStyle/>
          <a:p>
            <a:r>
              <a:rPr lang="en-US" sz="2800" dirty="0"/>
              <a:t>Number of serious events last year</a:t>
            </a:r>
          </a:p>
        </p:txBody>
      </p:sp>
      <p:sp>
        <p:nvSpPr>
          <p:cNvPr id="11" name="TextBox 10"/>
          <p:cNvSpPr txBox="1"/>
          <p:nvPr/>
        </p:nvSpPr>
        <p:spPr>
          <a:xfrm rot="18895295">
            <a:off x="3085098" y="3965228"/>
            <a:ext cx="4166550" cy="523220"/>
          </a:xfrm>
          <a:prstGeom prst="rect">
            <a:avLst/>
          </a:prstGeom>
          <a:noFill/>
        </p:spPr>
        <p:txBody>
          <a:bodyPr wrap="none" rtlCol="0">
            <a:spAutoFit/>
          </a:bodyPr>
          <a:lstStyle/>
          <a:p>
            <a:r>
              <a:rPr lang="en-US" sz="2800" dirty="0"/>
              <a:t>Number of electrical cables</a:t>
            </a:r>
          </a:p>
        </p:txBody>
      </p:sp>
      <p:sp>
        <p:nvSpPr>
          <p:cNvPr id="12" name="TextBox 11"/>
          <p:cNvSpPr txBox="1"/>
          <p:nvPr/>
        </p:nvSpPr>
        <p:spPr>
          <a:xfrm rot="18895295">
            <a:off x="2799821" y="4286964"/>
            <a:ext cx="5578119" cy="523220"/>
          </a:xfrm>
          <a:prstGeom prst="rect">
            <a:avLst/>
          </a:prstGeom>
          <a:noFill/>
        </p:spPr>
        <p:txBody>
          <a:bodyPr wrap="none" rtlCol="0">
            <a:spAutoFit/>
          </a:bodyPr>
          <a:lstStyle/>
          <a:p>
            <a:r>
              <a:rPr lang="en-US" sz="2800" dirty="0"/>
              <a:t>Number of pre-1930 electrical cables</a:t>
            </a:r>
          </a:p>
        </p:txBody>
      </p:sp>
      <p:sp>
        <p:nvSpPr>
          <p:cNvPr id="13" name="TextBox 12"/>
          <p:cNvSpPr txBox="1"/>
          <p:nvPr/>
        </p:nvSpPr>
        <p:spPr>
          <a:xfrm rot="18895295">
            <a:off x="6172691" y="3310475"/>
            <a:ext cx="2298075" cy="523220"/>
          </a:xfrm>
          <a:prstGeom prst="rect">
            <a:avLst/>
          </a:prstGeom>
          <a:noFill/>
        </p:spPr>
        <p:txBody>
          <a:bodyPr wrap="none" rtlCol="0">
            <a:spAutoFit/>
          </a:bodyPr>
          <a:lstStyle/>
          <a:p>
            <a:r>
              <a:rPr lang="en-US" sz="2800" dirty="0"/>
              <a:t>Vented cover?</a:t>
            </a:r>
          </a:p>
        </p:txBody>
      </p:sp>
      <p:sp>
        <p:nvSpPr>
          <p:cNvPr id="14" name="TextBox 13"/>
          <p:cNvSpPr txBox="1"/>
          <p:nvPr/>
        </p:nvSpPr>
        <p:spPr>
          <a:xfrm rot="18895295">
            <a:off x="7389783" y="3095988"/>
            <a:ext cx="1777350" cy="523220"/>
          </a:xfrm>
          <a:prstGeom prst="rect">
            <a:avLst/>
          </a:prstGeom>
          <a:noFill/>
        </p:spPr>
        <p:txBody>
          <a:bodyPr wrap="none" rtlCol="0">
            <a:spAutoFit/>
          </a:bodyPr>
          <a:lstStyle/>
          <a:p>
            <a:r>
              <a:rPr lang="en-US" sz="2800" dirty="0"/>
              <a:t>Inspected?</a:t>
            </a:r>
          </a:p>
        </p:txBody>
      </p:sp>
    </p:spTree>
    <p:extLst>
      <p:ext uri="{BB962C8B-B14F-4D97-AF65-F5344CB8AC3E}">
        <p14:creationId xmlns:p14="http://schemas.microsoft.com/office/powerpoint/2010/main" val="5583841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16000" y="2184401"/>
            <a:ext cx="8551334" cy="1930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3" name="Content Placeholder 2"/>
          <p:cNvSpPr>
            <a:spLocks noGrp="1"/>
          </p:cNvSpPr>
          <p:nvPr>
            <p:ph sz="quarter" idx="10"/>
          </p:nvPr>
        </p:nvSpPr>
        <p:spPr>
          <a:xfrm>
            <a:off x="379413" y="1388226"/>
            <a:ext cx="10813520" cy="5290388"/>
          </a:xfrm>
        </p:spPr>
        <p:txBody>
          <a:bodyPr/>
          <a:lstStyle/>
          <a:p>
            <a:r>
              <a:rPr lang="en-US" dirty="0"/>
              <a:t>To generalize, keep the model simple!</a:t>
            </a:r>
          </a:p>
          <a:p>
            <a:endParaRPr lang="en-US" dirty="0"/>
          </a:p>
          <a:p>
            <a:endParaRPr lang="en-US" dirty="0"/>
          </a:p>
          <a:p>
            <a:endParaRPr lang="en-US" dirty="0"/>
          </a:p>
          <a:p>
            <a:endParaRPr lang="en-US" dirty="0"/>
          </a:p>
          <a:p>
            <a:r>
              <a:rPr lang="en-US" dirty="0"/>
              <a:t>Principle of Ockham’s Razor: Aim for a simple and accurate explanation.</a:t>
            </a:r>
          </a:p>
        </p:txBody>
      </p:sp>
      <p:graphicFrame>
        <p:nvGraphicFramePr>
          <p:cNvPr id="4" name="Object 3"/>
          <p:cNvGraphicFramePr>
            <a:graphicFrameLocks noChangeAspect="1"/>
          </p:cNvGraphicFramePr>
          <p:nvPr>
            <p:extLst>
              <p:ext uri="{D42A27DB-BD31-4B8C-83A1-F6EECF244321}">
                <p14:modId xmlns:p14="http://schemas.microsoft.com/office/powerpoint/2010/main" val="2234242891"/>
              </p:ext>
            </p:extLst>
          </p:nvPr>
        </p:nvGraphicFramePr>
        <p:xfrm>
          <a:off x="1743075" y="2290763"/>
          <a:ext cx="7067550" cy="1587500"/>
        </p:xfrm>
        <a:graphic>
          <a:graphicData uri="http://schemas.openxmlformats.org/presentationml/2006/ole">
            <mc:AlternateContent xmlns:mc="http://schemas.openxmlformats.org/markup-compatibility/2006">
              <mc:Choice xmlns:v="urn:schemas-microsoft-com:vml" Requires="v">
                <p:oleObj spid="_x0000_s304158" name="Equation" r:id="rId4" imgW="1981200" imgH="444500" progId="Equation.DSMT4">
                  <p:embed/>
                </p:oleObj>
              </mc:Choice>
              <mc:Fallback>
                <p:oleObj name="Equation" r:id="rId4" imgW="1981200" imgH="444500" progId="Equation.DSMT4">
                  <p:embed/>
                  <p:pic>
                    <p:nvPicPr>
                      <p:cNvPr id="0" name=""/>
                      <p:cNvPicPr>
                        <a:picLocks noChangeAspect="1" noChangeArrowheads="1"/>
                      </p:cNvPicPr>
                      <p:nvPr/>
                    </p:nvPicPr>
                    <p:blipFill>
                      <a:blip r:embed="rId5"/>
                      <a:srcRect/>
                      <a:stretch>
                        <a:fillRect/>
                      </a:stretch>
                    </p:blipFill>
                    <p:spPr bwMode="auto">
                      <a:xfrm>
                        <a:off x="1743075" y="2290763"/>
                        <a:ext cx="7067550" cy="1587500"/>
                      </a:xfrm>
                      <a:prstGeom prst="rect">
                        <a:avLst/>
                      </a:prstGeom>
                      <a:noFill/>
                      <a:extLst/>
                    </p:spPr>
                  </p:pic>
                </p:oleObj>
              </mc:Fallback>
            </mc:AlternateContent>
          </a:graphicData>
        </a:graphic>
      </p:graphicFrame>
    </p:spTree>
    <p:extLst>
      <p:ext uri="{BB962C8B-B14F-4D97-AF65-F5344CB8AC3E}">
        <p14:creationId xmlns:p14="http://schemas.microsoft.com/office/powerpoint/2010/main" val="34036895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66798" y="2184401"/>
            <a:ext cx="9144001" cy="1930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3" name="Content Placeholder 2"/>
          <p:cNvSpPr>
            <a:spLocks noGrp="1"/>
          </p:cNvSpPr>
          <p:nvPr>
            <p:ph sz="quarter" idx="10"/>
          </p:nvPr>
        </p:nvSpPr>
        <p:spPr>
          <a:xfrm>
            <a:off x="379413" y="1388226"/>
            <a:ext cx="10813520" cy="5290388"/>
          </a:xfrm>
        </p:spPr>
        <p:txBody>
          <a:bodyPr/>
          <a:lstStyle/>
          <a:p>
            <a:r>
              <a:rPr lang="en-US" dirty="0"/>
              <a:t>To generalize, keep the model simple!</a:t>
            </a:r>
          </a:p>
          <a:p>
            <a:endParaRPr lang="en-US" dirty="0"/>
          </a:p>
          <a:p>
            <a:endParaRPr lang="en-US" dirty="0"/>
          </a:p>
          <a:p>
            <a:endParaRPr lang="en-US" dirty="0"/>
          </a:p>
          <a:p>
            <a:endParaRPr lang="en-US" dirty="0"/>
          </a:p>
          <a:p>
            <a:r>
              <a:rPr lang="en-US" dirty="0"/>
              <a:t>Principle of Ockham’s Razor: Aim for a simple and accurate explanation.</a:t>
            </a:r>
          </a:p>
        </p:txBody>
      </p:sp>
      <p:graphicFrame>
        <p:nvGraphicFramePr>
          <p:cNvPr id="4" name="Object 3"/>
          <p:cNvGraphicFramePr>
            <a:graphicFrameLocks noChangeAspect="1"/>
          </p:cNvGraphicFramePr>
          <p:nvPr>
            <p:extLst>
              <p:ext uri="{D42A27DB-BD31-4B8C-83A1-F6EECF244321}">
                <p14:modId xmlns:p14="http://schemas.microsoft.com/office/powerpoint/2010/main" val="990544938"/>
              </p:ext>
            </p:extLst>
          </p:nvPr>
        </p:nvGraphicFramePr>
        <p:xfrm>
          <a:off x="1731963" y="2290763"/>
          <a:ext cx="7700962" cy="1587500"/>
        </p:xfrm>
        <a:graphic>
          <a:graphicData uri="http://schemas.openxmlformats.org/presentationml/2006/ole">
            <mc:AlternateContent xmlns:mc="http://schemas.openxmlformats.org/markup-compatibility/2006">
              <mc:Choice xmlns:v="urn:schemas-microsoft-com:vml" Requires="v">
                <p:oleObj spid="_x0000_s305182" name="Equation" r:id="rId4" imgW="2159000" imgH="444500" progId="Equation.DSMT4">
                  <p:embed/>
                </p:oleObj>
              </mc:Choice>
              <mc:Fallback>
                <p:oleObj name="Equation" r:id="rId4" imgW="2159000" imgH="444500" progId="Equation.DSMT4">
                  <p:embed/>
                  <p:pic>
                    <p:nvPicPr>
                      <p:cNvPr id="0" name=""/>
                      <p:cNvPicPr>
                        <a:picLocks noChangeAspect="1" noChangeArrowheads="1"/>
                      </p:cNvPicPr>
                      <p:nvPr/>
                    </p:nvPicPr>
                    <p:blipFill>
                      <a:blip r:embed="rId5"/>
                      <a:srcRect/>
                      <a:stretch>
                        <a:fillRect/>
                      </a:stretch>
                    </p:blipFill>
                    <p:spPr bwMode="auto">
                      <a:xfrm>
                        <a:off x="1731963" y="2290763"/>
                        <a:ext cx="7700962" cy="1587500"/>
                      </a:xfrm>
                      <a:prstGeom prst="rect">
                        <a:avLst/>
                      </a:prstGeom>
                      <a:noFill/>
                      <a:extLst/>
                    </p:spPr>
                  </p:pic>
                </p:oleObj>
              </mc:Fallback>
            </mc:AlternateContent>
          </a:graphicData>
        </a:graphic>
      </p:graphicFrame>
    </p:spTree>
    <p:extLst>
      <p:ext uri="{BB962C8B-B14F-4D97-AF65-F5344CB8AC3E}">
        <p14:creationId xmlns:p14="http://schemas.microsoft.com/office/powerpoint/2010/main" val="27165665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a:t>Basic Outline for ML</a:t>
            </a:r>
          </a:p>
        </p:txBody>
      </p:sp>
    </p:spTree>
    <p:extLst>
      <p:ext uri="{BB962C8B-B14F-4D97-AF65-F5344CB8AC3E}">
        <p14:creationId xmlns:p14="http://schemas.microsoft.com/office/powerpoint/2010/main" val="24208244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Outline for Machine Learning</a:t>
            </a:r>
          </a:p>
        </p:txBody>
      </p:sp>
      <p:graphicFrame>
        <p:nvGraphicFramePr>
          <p:cNvPr id="7" name="Object 6"/>
          <p:cNvGraphicFramePr>
            <a:graphicFrameLocks noChangeAspect="1"/>
          </p:cNvGraphicFramePr>
          <p:nvPr>
            <p:extLst>
              <p:ext uri="{D42A27DB-BD31-4B8C-83A1-F6EECF244321}">
                <p14:modId xmlns:p14="http://schemas.microsoft.com/office/powerpoint/2010/main" val="1383599934"/>
              </p:ext>
            </p:extLst>
          </p:nvPr>
        </p:nvGraphicFramePr>
        <p:xfrm>
          <a:off x="1285875" y="2762250"/>
          <a:ext cx="7740650" cy="1174750"/>
        </p:xfrm>
        <a:graphic>
          <a:graphicData uri="http://schemas.openxmlformats.org/presentationml/2006/ole">
            <mc:AlternateContent xmlns:mc="http://schemas.openxmlformats.org/markup-compatibility/2006">
              <mc:Choice xmlns:v="urn:schemas-microsoft-com:vml" Requires="v">
                <p:oleObj spid="_x0000_s263257" name="Equation" r:id="rId4" imgW="2933700" imgH="444500" progId="Equation.DSMT4">
                  <p:embed/>
                </p:oleObj>
              </mc:Choice>
              <mc:Fallback>
                <p:oleObj name="Equation" r:id="rId4" imgW="2933700" imgH="444500" progId="Equation.DSMT4">
                  <p:embed/>
                  <p:pic>
                    <p:nvPicPr>
                      <p:cNvPr id="0" name=""/>
                      <p:cNvPicPr>
                        <a:picLocks noChangeAspect="1" noChangeArrowheads="1"/>
                      </p:cNvPicPr>
                      <p:nvPr/>
                    </p:nvPicPr>
                    <p:blipFill>
                      <a:blip r:embed="rId5"/>
                      <a:srcRect/>
                      <a:stretch>
                        <a:fillRect/>
                      </a:stretch>
                    </p:blipFill>
                    <p:spPr bwMode="auto">
                      <a:xfrm>
                        <a:off x="1285875" y="2762250"/>
                        <a:ext cx="7740650" cy="1174750"/>
                      </a:xfrm>
                      <a:prstGeom prst="rect">
                        <a:avLst/>
                      </a:prstGeom>
                      <a:noFill/>
                      <a:extLst/>
                    </p:spPr>
                  </p:pic>
                </p:oleObj>
              </mc:Fallback>
            </mc:AlternateContent>
          </a:graphicData>
        </a:graphic>
      </p:graphicFrame>
      <p:sp>
        <p:nvSpPr>
          <p:cNvPr id="8" name="TextBox 7"/>
          <p:cNvSpPr txBox="1"/>
          <p:nvPr/>
        </p:nvSpPr>
        <p:spPr>
          <a:xfrm>
            <a:off x="643467" y="2167467"/>
            <a:ext cx="6408300" cy="523220"/>
          </a:xfrm>
          <a:prstGeom prst="rect">
            <a:avLst/>
          </a:prstGeom>
          <a:solidFill>
            <a:schemeClr val="bg1"/>
          </a:solidFill>
        </p:spPr>
        <p:txBody>
          <a:bodyPr wrap="none" rtlCol="0">
            <a:spAutoFit/>
          </a:bodyPr>
          <a:lstStyle/>
          <a:p>
            <a:r>
              <a:rPr lang="en-US" sz="2800" dirty="0">
                <a:solidFill>
                  <a:srgbClr val="000090"/>
                </a:solidFill>
                <a:latin typeface="Times"/>
                <a:cs typeface="Times"/>
              </a:rPr>
              <a:t>Step 2: Estimate coefficients / Train model:</a:t>
            </a:r>
          </a:p>
        </p:txBody>
      </p:sp>
      <p:graphicFrame>
        <p:nvGraphicFramePr>
          <p:cNvPr id="9" name="Object 8"/>
          <p:cNvGraphicFramePr>
            <a:graphicFrameLocks noChangeAspect="1"/>
          </p:cNvGraphicFramePr>
          <p:nvPr>
            <p:extLst>
              <p:ext uri="{D42A27DB-BD31-4B8C-83A1-F6EECF244321}">
                <p14:modId xmlns:p14="http://schemas.microsoft.com/office/powerpoint/2010/main" val="1550915090"/>
              </p:ext>
            </p:extLst>
          </p:nvPr>
        </p:nvGraphicFramePr>
        <p:xfrm>
          <a:off x="2746375" y="5045075"/>
          <a:ext cx="2416175" cy="603250"/>
        </p:xfrm>
        <a:graphic>
          <a:graphicData uri="http://schemas.openxmlformats.org/presentationml/2006/ole">
            <mc:AlternateContent xmlns:mc="http://schemas.openxmlformats.org/markup-compatibility/2006">
              <mc:Choice xmlns:v="urn:schemas-microsoft-com:vml" Requires="v">
                <p:oleObj spid="_x0000_s263258" name="Equation" r:id="rId6" imgW="914400" imgH="228600" progId="Equation.DSMT4">
                  <p:embed/>
                </p:oleObj>
              </mc:Choice>
              <mc:Fallback>
                <p:oleObj name="Equation" r:id="rId6" imgW="914400" imgH="228600" progId="Equation.DSMT4">
                  <p:embed/>
                  <p:pic>
                    <p:nvPicPr>
                      <p:cNvPr id="0" name=""/>
                      <p:cNvPicPr>
                        <a:picLocks noChangeAspect="1" noChangeArrowheads="1"/>
                      </p:cNvPicPr>
                      <p:nvPr/>
                    </p:nvPicPr>
                    <p:blipFill>
                      <a:blip r:embed="rId7"/>
                      <a:srcRect/>
                      <a:stretch>
                        <a:fillRect/>
                      </a:stretch>
                    </p:blipFill>
                    <p:spPr bwMode="auto">
                      <a:xfrm>
                        <a:off x="2746375" y="5045075"/>
                        <a:ext cx="2416175" cy="603250"/>
                      </a:xfrm>
                      <a:prstGeom prst="rect">
                        <a:avLst/>
                      </a:prstGeom>
                      <a:noFill/>
                      <a:extLst/>
                    </p:spPr>
                  </p:pic>
                </p:oleObj>
              </mc:Fallback>
            </mc:AlternateContent>
          </a:graphicData>
        </a:graphic>
      </p:graphicFrame>
      <p:sp>
        <p:nvSpPr>
          <p:cNvPr id="10" name="TextBox 9"/>
          <p:cNvSpPr txBox="1"/>
          <p:nvPr/>
        </p:nvSpPr>
        <p:spPr>
          <a:xfrm>
            <a:off x="643470" y="4165601"/>
            <a:ext cx="3186464" cy="523220"/>
          </a:xfrm>
          <a:prstGeom prst="rect">
            <a:avLst/>
          </a:prstGeom>
          <a:solidFill>
            <a:schemeClr val="bg1"/>
          </a:solidFill>
        </p:spPr>
        <p:txBody>
          <a:bodyPr wrap="none" rtlCol="0">
            <a:spAutoFit/>
          </a:bodyPr>
          <a:lstStyle/>
          <a:p>
            <a:r>
              <a:rPr lang="en-US" sz="2800" dirty="0">
                <a:solidFill>
                  <a:srgbClr val="000090"/>
                </a:solidFill>
                <a:latin typeface="Times"/>
                <a:cs typeface="Times"/>
              </a:rPr>
              <a:t>Step 3: Score model:</a:t>
            </a:r>
          </a:p>
        </p:txBody>
      </p:sp>
      <p:sp>
        <p:nvSpPr>
          <p:cNvPr id="11" name="TextBox 10"/>
          <p:cNvSpPr txBox="1"/>
          <p:nvPr/>
        </p:nvSpPr>
        <p:spPr>
          <a:xfrm>
            <a:off x="3843870" y="4165596"/>
            <a:ext cx="5917004" cy="523220"/>
          </a:xfrm>
          <a:prstGeom prst="rect">
            <a:avLst/>
          </a:prstGeom>
          <a:solidFill>
            <a:schemeClr val="bg1"/>
          </a:solidFill>
        </p:spPr>
        <p:txBody>
          <a:bodyPr wrap="none" rtlCol="0">
            <a:spAutoFit/>
          </a:bodyPr>
          <a:lstStyle/>
          <a:p>
            <a:r>
              <a:rPr lang="en-US" sz="2800" dirty="0">
                <a:solidFill>
                  <a:srgbClr val="000090"/>
                </a:solidFill>
                <a:latin typeface="Times"/>
                <a:cs typeface="Times"/>
              </a:rPr>
              <a:t>Compute score for each x</a:t>
            </a:r>
            <a:r>
              <a:rPr lang="en-US" sz="2800" i="1" baseline="-25000" dirty="0">
                <a:solidFill>
                  <a:srgbClr val="000090"/>
                </a:solidFill>
                <a:latin typeface="Times"/>
                <a:cs typeface="Times"/>
              </a:rPr>
              <a:t>i</a:t>
            </a:r>
            <a:r>
              <a:rPr lang="en-US" sz="2800" dirty="0">
                <a:solidFill>
                  <a:srgbClr val="000090"/>
                </a:solidFill>
                <a:latin typeface="Times"/>
                <a:cs typeface="Times"/>
              </a:rPr>
              <a:t> in the test set</a:t>
            </a:r>
          </a:p>
        </p:txBody>
      </p:sp>
      <p:sp>
        <p:nvSpPr>
          <p:cNvPr id="12" name="TextBox 11"/>
          <p:cNvSpPr txBox="1"/>
          <p:nvPr/>
        </p:nvSpPr>
        <p:spPr>
          <a:xfrm>
            <a:off x="694269" y="1185335"/>
            <a:ext cx="7883864" cy="523220"/>
          </a:xfrm>
          <a:prstGeom prst="rect">
            <a:avLst/>
          </a:prstGeom>
          <a:solidFill>
            <a:schemeClr val="bg1"/>
          </a:solidFill>
        </p:spPr>
        <p:txBody>
          <a:bodyPr wrap="none" rtlCol="0">
            <a:spAutoFit/>
          </a:bodyPr>
          <a:lstStyle/>
          <a:p>
            <a:r>
              <a:rPr lang="en-US" sz="2800" dirty="0">
                <a:solidFill>
                  <a:srgbClr val="000090"/>
                </a:solidFill>
                <a:latin typeface="Times"/>
                <a:cs typeface="Times"/>
              </a:rPr>
              <a:t>Step 1: Split data randomly into training and test sets.</a:t>
            </a:r>
          </a:p>
        </p:txBody>
      </p:sp>
      <p:sp>
        <p:nvSpPr>
          <p:cNvPr id="13" name="TextBox 12"/>
          <p:cNvSpPr txBox="1"/>
          <p:nvPr/>
        </p:nvSpPr>
        <p:spPr>
          <a:xfrm>
            <a:off x="728139" y="5977466"/>
            <a:ext cx="3614967" cy="523220"/>
          </a:xfrm>
          <a:prstGeom prst="rect">
            <a:avLst/>
          </a:prstGeom>
          <a:solidFill>
            <a:schemeClr val="bg1"/>
          </a:solidFill>
        </p:spPr>
        <p:txBody>
          <a:bodyPr wrap="none" rtlCol="0">
            <a:spAutoFit/>
          </a:bodyPr>
          <a:lstStyle/>
          <a:p>
            <a:r>
              <a:rPr lang="en-US" sz="2800" dirty="0">
                <a:solidFill>
                  <a:srgbClr val="000090"/>
                </a:solidFill>
                <a:latin typeface="Times"/>
                <a:cs typeface="Times"/>
              </a:rPr>
              <a:t>Step 4: Evaluate model.</a:t>
            </a:r>
          </a:p>
        </p:txBody>
      </p:sp>
    </p:spTree>
    <p:extLst>
      <p:ext uri="{BB962C8B-B14F-4D97-AF65-F5344CB8AC3E}">
        <p14:creationId xmlns:p14="http://schemas.microsoft.com/office/powerpoint/2010/main" val="681374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6-03-16 at 12.28.3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1733" y="411640"/>
            <a:ext cx="7636173" cy="6090758"/>
          </a:xfrm>
          <a:prstGeom prst="rect">
            <a:avLst/>
          </a:prstGeom>
        </p:spPr>
      </p:pic>
    </p:spTree>
    <p:extLst>
      <p:ext uri="{BB962C8B-B14F-4D97-AF65-F5344CB8AC3E}">
        <p14:creationId xmlns:p14="http://schemas.microsoft.com/office/powerpoint/2010/main" val="7819128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6-03-16 at 12.28.3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1733" y="411640"/>
            <a:ext cx="7636173" cy="6090758"/>
          </a:xfrm>
          <a:prstGeom prst="rect">
            <a:avLst/>
          </a:prstGeom>
        </p:spPr>
      </p:pic>
      <p:sp>
        <p:nvSpPr>
          <p:cNvPr id="3" name="TextBox 2"/>
          <p:cNvSpPr txBox="1"/>
          <p:nvPr/>
        </p:nvSpPr>
        <p:spPr>
          <a:xfrm>
            <a:off x="1008729" y="1744129"/>
            <a:ext cx="1870449" cy="523220"/>
          </a:xfrm>
          <a:prstGeom prst="rect">
            <a:avLst/>
          </a:prstGeom>
          <a:solidFill>
            <a:schemeClr val="bg1"/>
          </a:solidFill>
        </p:spPr>
        <p:txBody>
          <a:bodyPr wrap="none" rtlCol="0">
            <a:spAutoFit/>
          </a:bodyPr>
          <a:lstStyle/>
          <a:p>
            <a:r>
              <a:rPr lang="en-US" sz="2800" dirty="0">
                <a:solidFill>
                  <a:srgbClr val="000090"/>
                </a:solidFill>
                <a:latin typeface="Times"/>
                <a:cs typeface="Times"/>
              </a:rPr>
              <a:t>Coming Up</a:t>
            </a:r>
          </a:p>
        </p:txBody>
      </p:sp>
      <p:sp>
        <p:nvSpPr>
          <p:cNvPr id="4" name="TextBox 3"/>
          <p:cNvSpPr txBox="1"/>
          <p:nvPr/>
        </p:nvSpPr>
        <p:spPr>
          <a:xfrm>
            <a:off x="9644729" y="5232395"/>
            <a:ext cx="1870449" cy="523220"/>
          </a:xfrm>
          <a:prstGeom prst="rect">
            <a:avLst/>
          </a:prstGeom>
          <a:solidFill>
            <a:schemeClr val="bg1"/>
          </a:solidFill>
        </p:spPr>
        <p:txBody>
          <a:bodyPr wrap="none" rtlCol="0">
            <a:spAutoFit/>
          </a:bodyPr>
          <a:lstStyle/>
          <a:p>
            <a:r>
              <a:rPr lang="en-US" sz="2800" dirty="0">
                <a:solidFill>
                  <a:srgbClr val="000090"/>
                </a:solidFill>
                <a:latin typeface="Times"/>
                <a:cs typeface="Times"/>
              </a:rPr>
              <a:t>Coming Up</a:t>
            </a:r>
          </a:p>
        </p:txBody>
      </p:sp>
      <p:cxnSp>
        <p:nvCxnSpPr>
          <p:cNvPr id="5" name="Straight Arrow Connector 4"/>
          <p:cNvCxnSpPr/>
          <p:nvPr/>
        </p:nvCxnSpPr>
        <p:spPr>
          <a:xfrm>
            <a:off x="2404533" y="2302933"/>
            <a:ext cx="50800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a:stCxn id="4" idx="1"/>
          </p:cNvCxnSpPr>
          <p:nvPr/>
        </p:nvCxnSpPr>
        <p:spPr>
          <a:xfrm flipH="1">
            <a:off x="9093200" y="5494005"/>
            <a:ext cx="551529" cy="4157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73206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0"/>
          </p:nvPr>
        </p:nvSpPr>
        <p:spPr/>
        <p:txBody>
          <a:bodyPr/>
          <a:lstStyle/>
          <a:p>
            <a:pPr marL="0" indent="0">
              <a:buNone/>
            </a:pPr>
            <a:endParaRPr lang="en-US" i="1" dirty="0">
              <a:latin typeface="Times"/>
              <a:cs typeface="Times"/>
            </a:endParaRPr>
          </a:p>
        </p:txBody>
      </p:sp>
    </p:spTree>
    <p:extLst>
      <p:ext uri="{BB962C8B-B14F-4D97-AF65-F5344CB8AC3E}">
        <p14:creationId xmlns:p14="http://schemas.microsoft.com/office/powerpoint/2010/main" val="30752239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a:t>Logistic Regression</a:t>
            </a:r>
          </a:p>
        </p:txBody>
      </p:sp>
    </p:spTree>
    <p:extLst>
      <p:ext uri="{BB962C8B-B14F-4D97-AF65-F5344CB8AC3E}">
        <p14:creationId xmlns:p14="http://schemas.microsoft.com/office/powerpoint/2010/main" val="1716949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sp>
        <p:nvSpPr>
          <p:cNvPr id="5" name="TextBox 4"/>
          <p:cNvSpPr txBox="1"/>
          <p:nvPr/>
        </p:nvSpPr>
        <p:spPr>
          <a:xfrm>
            <a:off x="1192737" y="1918447"/>
            <a:ext cx="9661530" cy="1569660"/>
          </a:xfrm>
          <a:prstGeom prst="rect">
            <a:avLst/>
          </a:prstGeom>
          <a:noFill/>
        </p:spPr>
        <p:txBody>
          <a:bodyPr wrap="square" rtlCol="0">
            <a:spAutoFit/>
          </a:bodyPr>
          <a:lstStyle/>
          <a:p>
            <a:pPr marL="914400" lvl="1" indent="-457200">
              <a:buFont typeface="Arial"/>
              <a:buChar char="•"/>
            </a:pPr>
            <a:r>
              <a:rPr lang="en-US" sz="3200" dirty="0"/>
              <a:t>Simple</a:t>
            </a:r>
          </a:p>
          <a:p>
            <a:pPr marL="914400" lvl="1" indent="-457200">
              <a:buFont typeface="Arial"/>
              <a:buChar char="•"/>
            </a:pPr>
            <a:r>
              <a:rPr lang="en-US" sz="3200" dirty="0"/>
              <a:t>Fast</a:t>
            </a:r>
            <a:endParaRPr lang="en-US" sz="3200" i="1" dirty="0"/>
          </a:p>
          <a:p>
            <a:pPr marL="914400" lvl="1" indent="-457200">
              <a:buFont typeface="Arial"/>
              <a:buChar char="•"/>
            </a:pPr>
            <a:r>
              <a:rPr lang="en-US" sz="3200" dirty="0"/>
              <a:t>Often competes with the best ML algorithms</a:t>
            </a:r>
          </a:p>
        </p:txBody>
      </p:sp>
    </p:spTree>
    <p:extLst>
      <p:ext uri="{BB962C8B-B14F-4D97-AF65-F5344CB8AC3E}">
        <p14:creationId xmlns:p14="http://schemas.microsoft.com/office/powerpoint/2010/main" val="15055347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lossfuncfig.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5600" y="1352549"/>
            <a:ext cx="7112000" cy="5321300"/>
          </a:xfrm>
          <a:prstGeom prst="rect">
            <a:avLst/>
          </a:prstGeom>
        </p:spPr>
      </p:pic>
      <p:sp>
        <p:nvSpPr>
          <p:cNvPr id="4" name="Title 3"/>
          <p:cNvSpPr>
            <a:spLocks noGrp="1"/>
          </p:cNvSpPr>
          <p:nvPr>
            <p:ph type="title"/>
          </p:nvPr>
        </p:nvSpPr>
        <p:spPr/>
        <p:txBody>
          <a:bodyPr/>
          <a:lstStyle/>
          <a:p>
            <a:r>
              <a:rPr lang="en-US" dirty="0"/>
              <a:t>Logistic Regression</a:t>
            </a:r>
          </a:p>
        </p:txBody>
      </p:sp>
      <p:sp>
        <p:nvSpPr>
          <p:cNvPr id="17" name="TextBox 16"/>
          <p:cNvSpPr txBox="1"/>
          <p:nvPr/>
        </p:nvSpPr>
        <p:spPr>
          <a:xfrm>
            <a:off x="7366000" y="3505202"/>
            <a:ext cx="3286051" cy="523220"/>
          </a:xfrm>
          <a:prstGeom prst="rect">
            <a:avLst/>
          </a:prstGeom>
          <a:solidFill>
            <a:schemeClr val="bg1"/>
          </a:solidFill>
        </p:spPr>
        <p:txBody>
          <a:bodyPr wrap="none" rtlCol="0">
            <a:spAutoFit/>
          </a:bodyPr>
          <a:lstStyle/>
          <a:p>
            <a:r>
              <a:rPr lang="en-US" sz="2800" dirty="0">
                <a:solidFill>
                  <a:srgbClr val="000090"/>
                </a:solidFill>
                <a:latin typeface="Times"/>
                <a:cs typeface="Times"/>
              </a:rPr>
              <a:t>(Logistic Regression)</a:t>
            </a:r>
          </a:p>
        </p:txBody>
      </p:sp>
      <p:graphicFrame>
        <p:nvGraphicFramePr>
          <p:cNvPr id="18" name="Object 17"/>
          <p:cNvGraphicFramePr>
            <a:graphicFrameLocks noChangeAspect="1"/>
          </p:cNvGraphicFramePr>
          <p:nvPr>
            <p:extLst>
              <p:ext uri="{D42A27DB-BD31-4B8C-83A1-F6EECF244321}">
                <p14:modId xmlns:p14="http://schemas.microsoft.com/office/powerpoint/2010/main" val="125652069"/>
              </p:ext>
            </p:extLst>
          </p:nvPr>
        </p:nvGraphicFramePr>
        <p:xfrm>
          <a:off x="4875213" y="3416300"/>
          <a:ext cx="2587625" cy="676275"/>
        </p:xfrm>
        <a:graphic>
          <a:graphicData uri="http://schemas.openxmlformats.org/presentationml/2006/ole">
            <mc:AlternateContent xmlns:mc="http://schemas.openxmlformats.org/markup-compatibility/2006">
              <mc:Choice xmlns:v="urn:schemas-microsoft-com:vml" Requires="v">
                <p:oleObj spid="_x0000_s176352" name="Equation" r:id="rId5" imgW="876300" imgH="228600" progId="Equation.DSMT4">
                  <p:embed/>
                </p:oleObj>
              </mc:Choice>
              <mc:Fallback>
                <p:oleObj name="Equation" r:id="rId5" imgW="876300" imgH="228600" progId="Equation.DSMT4">
                  <p:embed/>
                  <p:pic>
                    <p:nvPicPr>
                      <p:cNvPr id="0" name=""/>
                      <p:cNvPicPr>
                        <a:picLocks noChangeAspect="1" noChangeArrowheads="1"/>
                      </p:cNvPicPr>
                      <p:nvPr/>
                    </p:nvPicPr>
                    <p:blipFill>
                      <a:blip r:embed="rId6"/>
                      <a:srcRect/>
                      <a:stretch>
                        <a:fillRect/>
                      </a:stretch>
                    </p:blipFill>
                    <p:spPr bwMode="auto">
                      <a:xfrm>
                        <a:off x="4875213" y="3416300"/>
                        <a:ext cx="2587625" cy="676275"/>
                      </a:xfrm>
                      <a:prstGeom prst="rect">
                        <a:avLst/>
                      </a:prstGeom>
                      <a:noFill/>
                      <a:extLst/>
                    </p:spPr>
                  </p:pic>
                </p:oleObj>
              </mc:Fallback>
            </mc:AlternateContent>
          </a:graphicData>
        </a:graphic>
      </p:graphicFrame>
      <p:cxnSp>
        <p:nvCxnSpPr>
          <p:cNvPr id="19" name="Straight Arrow Connector 18"/>
          <p:cNvCxnSpPr/>
          <p:nvPr/>
        </p:nvCxnSpPr>
        <p:spPr>
          <a:xfrm>
            <a:off x="5435598" y="4080934"/>
            <a:ext cx="745069" cy="14562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22" name="Object 21"/>
          <p:cNvGraphicFramePr>
            <a:graphicFrameLocks noChangeAspect="1"/>
          </p:cNvGraphicFramePr>
          <p:nvPr>
            <p:extLst>
              <p:ext uri="{D42A27DB-BD31-4B8C-83A1-F6EECF244321}">
                <p14:modId xmlns:p14="http://schemas.microsoft.com/office/powerpoint/2010/main" val="1683959427"/>
              </p:ext>
            </p:extLst>
          </p:nvPr>
        </p:nvGraphicFramePr>
        <p:xfrm>
          <a:off x="8593138" y="5629275"/>
          <a:ext cx="1103312" cy="609600"/>
        </p:xfrm>
        <a:graphic>
          <a:graphicData uri="http://schemas.openxmlformats.org/presentationml/2006/ole">
            <mc:AlternateContent xmlns:mc="http://schemas.openxmlformats.org/markup-compatibility/2006">
              <mc:Choice xmlns:v="urn:schemas-microsoft-com:vml" Requires="v">
                <p:oleObj spid="_x0000_s176353" name="Equation" r:id="rId7" imgW="368300" imgH="203200" progId="Equation.DSMT4">
                  <p:embed/>
                </p:oleObj>
              </mc:Choice>
              <mc:Fallback>
                <p:oleObj name="Equation" r:id="rId7" imgW="368300" imgH="203200" progId="Equation.DSMT4">
                  <p:embed/>
                  <p:pic>
                    <p:nvPicPr>
                      <p:cNvPr id="0" name=""/>
                      <p:cNvPicPr>
                        <a:picLocks noChangeAspect="1" noChangeArrowheads="1"/>
                      </p:cNvPicPr>
                      <p:nvPr/>
                    </p:nvPicPr>
                    <p:blipFill>
                      <a:blip r:embed="rId8"/>
                      <a:srcRect/>
                      <a:stretch>
                        <a:fillRect/>
                      </a:stretch>
                    </p:blipFill>
                    <p:spPr bwMode="auto">
                      <a:xfrm>
                        <a:off x="8593138" y="5629275"/>
                        <a:ext cx="1103312" cy="609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70474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sz="quarter" idx="10"/>
          </p:nvPr>
        </p:nvSpPr>
        <p:spPr>
          <a:xfrm>
            <a:off x="337079" y="950782"/>
            <a:ext cx="11711485" cy="5290388"/>
          </a:xfrm>
        </p:spPr>
        <p:txBody>
          <a:bodyPr/>
          <a:lstStyle/>
          <a:p>
            <a:r>
              <a:rPr lang="en-US" dirty="0"/>
              <a:t>Each observation is represented by a set of numbers (features).</a:t>
            </a:r>
            <a:endParaRPr lang="en-US" i="1" dirty="0"/>
          </a:p>
        </p:txBody>
      </p:sp>
      <p:sp>
        <p:nvSpPr>
          <p:cNvPr id="20" name="TextBox 19"/>
          <p:cNvSpPr txBox="1"/>
          <p:nvPr/>
        </p:nvSpPr>
        <p:spPr>
          <a:xfrm rot="18895295">
            <a:off x="1649708" y="3951112"/>
            <a:ext cx="4130433" cy="523220"/>
          </a:xfrm>
          <a:prstGeom prst="rect">
            <a:avLst/>
          </a:prstGeom>
          <a:noFill/>
        </p:spPr>
        <p:txBody>
          <a:bodyPr wrap="none" rtlCol="0">
            <a:spAutoFit/>
          </a:bodyPr>
          <a:lstStyle/>
          <a:p>
            <a:r>
              <a:rPr lang="en-US" sz="2800" dirty="0"/>
              <a:t>Number of events last year</a:t>
            </a:r>
          </a:p>
        </p:txBody>
      </p:sp>
      <p:sp>
        <p:nvSpPr>
          <p:cNvPr id="4" name="TextBox 3"/>
          <p:cNvSpPr txBox="1"/>
          <p:nvPr/>
        </p:nvSpPr>
        <p:spPr>
          <a:xfrm>
            <a:off x="508001" y="2102556"/>
            <a:ext cx="9692377" cy="523220"/>
          </a:xfrm>
          <a:prstGeom prst="rect">
            <a:avLst/>
          </a:prstGeom>
          <a:noFill/>
        </p:spPr>
        <p:txBody>
          <a:bodyPr wrap="none" rtlCol="0">
            <a:spAutoFit/>
          </a:bodyPr>
          <a:lstStyle/>
          <a:p>
            <a:r>
              <a:rPr lang="en-US" sz="2800" dirty="0"/>
              <a:t>Manhole is represented as:  [   5      3     120     12      1       0   …..   ]       </a:t>
            </a:r>
          </a:p>
        </p:txBody>
      </p:sp>
      <p:sp>
        <p:nvSpPr>
          <p:cNvPr id="10" name="TextBox 9"/>
          <p:cNvSpPr txBox="1"/>
          <p:nvPr/>
        </p:nvSpPr>
        <p:spPr>
          <a:xfrm rot="18895295">
            <a:off x="1464735" y="4286958"/>
            <a:ext cx="5256742" cy="523220"/>
          </a:xfrm>
          <a:prstGeom prst="rect">
            <a:avLst/>
          </a:prstGeom>
          <a:noFill/>
        </p:spPr>
        <p:txBody>
          <a:bodyPr wrap="none" rtlCol="0">
            <a:spAutoFit/>
          </a:bodyPr>
          <a:lstStyle/>
          <a:p>
            <a:r>
              <a:rPr lang="en-US" sz="2800" dirty="0"/>
              <a:t>Number of serious events last year</a:t>
            </a:r>
          </a:p>
        </p:txBody>
      </p:sp>
      <p:sp>
        <p:nvSpPr>
          <p:cNvPr id="11" name="TextBox 10"/>
          <p:cNvSpPr txBox="1"/>
          <p:nvPr/>
        </p:nvSpPr>
        <p:spPr>
          <a:xfrm rot="18895295">
            <a:off x="3085098" y="3965228"/>
            <a:ext cx="4166550" cy="523220"/>
          </a:xfrm>
          <a:prstGeom prst="rect">
            <a:avLst/>
          </a:prstGeom>
          <a:noFill/>
        </p:spPr>
        <p:txBody>
          <a:bodyPr wrap="none" rtlCol="0">
            <a:spAutoFit/>
          </a:bodyPr>
          <a:lstStyle/>
          <a:p>
            <a:r>
              <a:rPr lang="en-US" sz="2800" dirty="0"/>
              <a:t>Number of electrical cables</a:t>
            </a:r>
          </a:p>
        </p:txBody>
      </p:sp>
      <p:sp>
        <p:nvSpPr>
          <p:cNvPr id="12" name="TextBox 11"/>
          <p:cNvSpPr txBox="1"/>
          <p:nvPr/>
        </p:nvSpPr>
        <p:spPr>
          <a:xfrm rot="18895295">
            <a:off x="2799821" y="4286964"/>
            <a:ext cx="5578119" cy="523220"/>
          </a:xfrm>
          <a:prstGeom prst="rect">
            <a:avLst/>
          </a:prstGeom>
          <a:noFill/>
        </p:spPr>
        <p:txBody>
          <a:bodyPr wrap="none" rtlCol="0">
            <a:spAutoFit/>
          </a:bodyPr>
          <a:lstStyle/>
          <a:p>
            <a:r>
              <a:rPr lang="en-US" sz="2800" dirty="0"/>
              <a:t>Number of pre-1930 electrical cables</a:t>
            </a:r>
          </a:p>
        </p:txBody>
      </p:sp>
      <p:sp>
        <p:nvSpPr>
          <p:cNvPr id="13" name="TextBox 12"/>
          <p:cNvSpPr txBox="1"/>
          <p:nvPr/>
        </p:nvSpPr>
        <p:spPr>
          <a:xfrm rot="18895295">
            <a:off x="6172691" y="3310475"/>
            <a:ext cx="2298075" cy="523220"/>
          </a:xfrm>
          <a:prstGeom prst="rect">
            <a:avLst/>
          </a:prstGeom>
          <a:noFill/>
        </p:spPr>
        <p:txBody>
          <a:bodyPr wrap="none" rtlCol="0">
            <a:spAutoFit/>
          </a:bodyPr>
          <a:lstStyle/>
          <a:p>
            <a:r>
              <a:rPr lang="en-US" sz="2800" dirty="0"/>
              <a:t>Vented cover?</a:t>
            </a:r>
          </a:p>
        </p:txBody>
      </p:sp>
      <p:sp>
        <p:nvSpPr>
          <p:cNvPr id="14" name="TextBox 13"/>
          <p:cNvSpPr txBox="1"/>
          <p:nvPr/>
        </p:nvSpPr>
        <p:spPr>
          <a:xfrm rot="18895295">
            <a:off x="7389783" y="3095988"/>
            <a:ext cx="1777350" cy="523220"/>
          </a:xfrm>
          <a:prstGeom prst="rect">
            <a:avLst/>
          </a:prstGeom>
          <a:noFill/>
        </p:spPr>
        <p:txBody>
          <a:bodyPr wrap="none" rtlCol="0">
            <a:spAutoFit/>
          </a:bodyPr>
          <a:lstStyle/>
          <a:p>
            <a:r>
              <a:rPr lang="en-US" sz="2800" dirty="0"/>
              <a:t>Inspected?</a:t>
            </a:r>
          </a:p>
        </p:txBody>
      </p:sp>
      <p:sp>
        <p:nvSpPr>
          <p:cNvPr id="16" name="TextBox 15"/>
          <p:cNvSpPr txBox="1"/>
          <p:nvPr/>
        </p:nvSpPr>
        <p:spPr>
          <a:xfrm>
            <a:off x="6211502" y="5669845"/>
            <a:ext cx="5594224" cy="954107"/>
          </a:xfrm>
          <a:prstGeom prst="rect">
            <a:avLst/>
          </a:prstGeom>
          <a:noFill/>
        </p:spPr>
        <p:txBody>
          <a:bodyPr wrap="none" rtlCol="0">
            <a:spAutoFit/>
          </a:bodyPr>
          <a:lstStyle/>
          <a:p>
            <a:r>
              <a:rPr lang="en-US" sz="2800" dirty="0"/>
              <a:t>Feature data is from 2014 and before</a:t>
            </a:r>
          </a:p>
          <a:p>
            <a:r>
              <a:rPr lang="en-US" sz="2800" dirty="0">
                <a:solidFill>
                  <a:schemeClr val="bg1"/>
                </a:solidFill>
              </a:rPr>
              <a:t>(Label is 1, it exploded in 2013) </a:t>
            </a:r>
          </a:p>
        </p:txBody>
      </p:sp>
    </p:spTree>
    <p:extLst>
      <p:ext uri="{BB962C8B-B14F-4D97-AF65-F5344CB8AC3E}">
        <p14:creationId xmlns:p14="http://schemas.microsoft.com/office/powerpoint/2010/main" val="28916906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Logistic Regression</a:t>
            </a:r>
          </a:p>
        </p:txBody>
      </p:sp>
      <p:grpSp>
        <p:nvGrpSpPr>
          <p:cNvPr id="2" name="Group 1"/>
          <p:cNvGrpSpPr/>
          <p:nvPr/>
        </p:nvGrpSpPr>
        <p:grpSpPr>
          <a:xfrm>
            <a:off x="1625600" y="1352549"/>
            <a:ext cx="9026451" cy="5321300"/>
            <a:chOff x="1625600" y="1352549"/>
            <a:chExt cx="9026451" cy="5321300"/>
          </a:xfrm>
        </p:grpSpPr>
        <p:pic>
          <p:nvPicPr>
            <p:cNvPr id="27" name="Picture 26" descr="lossfuncfig.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5600" y="1352549"/>
              <a:ext cx="7112000" cy="5321300"/>
            </a:xfrm>
            <a:prstGeom prst="rect">
              <a:avLst/>
            </a:prstGeom>
          </p:spPr>
        </p:pic>
        <p:sp>
          <p:nvSpPr>
            <p:cNvPr id="17" name="TextBox 16"/>
            <p:cNvSpPr txBox="1"/>
            <p:nvPr/>
          </p:nvSpPr>
          <p:spPr>
            <a:xfrm>
              <a:off x="7366000" y="3505202"/>
              <a:ext cx="3286051" cy="523220"/>
            </a:xfrm>
            <a:prstGeom prst="rect">
              <a:avLst/>
            </a:prstGeom>
            <a:solidFill>
              <a:schemeClr val="bg1"/>
            </a:solidFill>
          </p:spPr>
          <p:txBody>
            <a:bodyPr wrap="none" rtlCol="0">
              <a:spAutoFit/>
            </a:bodyPr>
            <a:lstStyle/>
            <a:p>
              <a:r>
                <a:rPr lang="en-US" sz="2800" dirty="0">
                  <a:solidFill>
                    <a:srgbClr val="000090"/>
                  </a:solidFill>
                  <a:latin typeface="Times"/>
                  <a:cs typeface="Times"/>
                </a:rPr>
                <a:t>(Logistic Regression)</a:t>
              </a:r>
            </a:p>
          </p:txBody>
        </p:sp>
        <p:graphicFrame>
          <p:nvGraphicFramePr>
            <p:cNvPr id="18" name="Object 17"/>
            <p:cNvGraphicFramePr>
              <a:graphicFrameLocks noChangeAspect="1"/>
            </p:cNvGraphicFramePr>
            <p:nvPr>
              <p:extLst>
                <p:ext uri="{D42A27DB-BD31-4B8C-83A1-F6EECF244321}">
                  <p14:modId xmlns:p14="http://schemas.microsoft.com/office/powerpoint/2010/main" val="3154005962"/>
                </p:ext>
              </p:extLst>
            </p:nvPr>
          </p:nvGraphicFramePr>
          <p:xfrm>
            <a:off x="4875213" y="3416300"/>
            <a:ext cx="2587625" cy="676275"/>
          </p:xfrm>
          <a:graphic>
            <a:graphicData uri="http://schemas.openxmlformats.org/presentationml/2006/ole">
              <mc:AlternateContent xmlns:mc="http://schemas.openxmlformats.org/markup-compatibility/2006">
                <mc:Choice xmlns:v="urn:schemas-microsoft-com:vml" Requires="v">
                  <p:oleObj spid="_x0000_s227473" name="Equation" r:id="rId5" imgW="876300" imgH="228600" progId="Equation.DSMT4">
                    <p:embed/>
                  </p:oleObj>
                </mc:Choice>
                <mc:Fallback>
                  <p:oleObj name="Equation" r:id="rId5" imgW="876300" imgH="228600" progId="Equation.DSMT4">
                    <p:embed/>
                    <p:pic>
                      <p:nvPicPr>
                        <p:cNvPr id="0" name=""/>
                        <p:cNvPicPr>
                          <a:picLocks noChangeAspect="1" noChangeArrowheads="1"/>
                        </p:cNvPicPr>
                        <p:nvPr/>
                      </p:nvPicPr>
                      <p:blipFill>
                        <a:blip r:embed="rId6"/>
                        <a:srcRect/>
                        <a:stretch>
                          <a:fillRect/>
                        </a:stretch>
                      </p:blipFill>
                      <p:spPr bwMode="auto">
                        <a:xfrm>
                          <a:off x="4875213" y="3416300"/>
                          <a:ext cx="2587625" cy="676275"/>
                        </a:xfrm>
                        <a:prstGeom prst="rect">
                          <a:avLst/>
                        </a:prstGeom>
                        <a:noFill/>
                        <a:extLst/>
                      </p:spPr>
                    </p:pic>
                  </p:oleObj>
                </mc:Fallback>
              </mc:AlternateContent>
            </a:graphicData>
          </a:graphic>
        </p:graphicFrame>
        <p:cxnSp>
          <p:nvCxnSpPr>
            <p:cNvPr id="19" name="Straight Arrow Connector 18"/>
            <p:cNvCxnSpPr/>
            <p:nvPr/>
          </p:nvCxnSpPr>
          <p:spPr>
            <a:xfrm>
              <a:off x="5435598" y="4080934"/>
              <a:ext cx="745069" cy="14562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22" name="Object 21"/>
            <p:cNvGraphicFramePr>
              <a:graphicFrameLocks noChangeAspect="1"/>
            </p:cNvGraphicFramePr>
            <p:nvPr>
              <p:extLst>
                <p:ext uri="{D42A27DB-BD31-4B8C-83A1-F6EECF244321}">
                  <p14:modId xmlns:p14="http://schemas.microsoft.com/office/powerpoint/2010/main" val="3296153367"/>
                </p:ext>
              </p:extLst>
            </p:nvPr>
          </p:nvGraphicFramePr>
          <p:xfrm>
            <a:off x="8593138" y="5629275"/>
            <a:ext cx="1103312" cy="609600"/>
          </p:xfrm>
          <a:graphic>
            <a:graphicData uri="http://schemas.openxmlformats.org/presentationml/2006/ole">
              <mc:AlternateContent xmlns:mc="http://schemas.openxmlformats.org/markup-compatibility/2006">
                <mc:Choice xmlns:v="urn:schemas-microsoft-com:vml" Requires="v">
                  <p:oleObj spid="_x0000_s227474" name="Equation" r:id="rId7" imgW="368300" imgH="203200" progId="Equation.DSMT4">
                    <p:embed/>
                  </p:oleObj>
                </mc:Choice>
                <mc:Fallback>
                  <p:oleObj name="Equation" r:id="rId7" imgW="368300" imgH="203200" progId="Equation.DSMT4">
                    <p:embed/>
                    <p:pic>
                      <p:nvPicPr>
                        <p:cNvPr id="0" name=""/>
                        <p:cNvPicPr>
                          <a:picLocks noChangeAspect="1" noChangeArrowheads="1"/>
                        </p:cNvPicPr>
                        <p:nvPr/>
                      </p:nvPicPr>
                      <p:blipFill>
                        <a:blip r:embed="rId8"/>
                        <a:srcRect/>
                        <a:stretch>
                          <a:fillRect/>
                        </a:stretch>
                      </p:blipFill>
                      <p:spPr bwMode="auto">
                        <a:xfrm>
                          <a:off x="8593138" y="5629275"/>
                          <a:ext cx="1103312" cy="609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aphicFrame>
        <p:nvGraphicFramePr>
          <p:cNvPr id="9" name="Object 8"/>
          <p:cNvGraphicFramePr>
            <a:graphicFrameLocks noChangeAspect="1"/>
          </p:cNvGraphicFramePr>
          <p:nvPr>
            <p:extLst>
              <p:ext uri="{D42A27DB-BD31-4B8C-83A1-F6EECF244321}">
                <p14:modId xmlns:p14="http://schemas.microsoft.com/office/powerpoint/2010/main" val="1075193439"/>
              </p:ext>
            </p:extLst>
          </p:nvPr>
        </p:nvGraphicFramePr>
        <p:xfrm>
          <a:off x="5926666" y="285221"/>
          <a:ext cx="4649788" cy="1314450"/>
        </p:xfrm>
        <a:graphic>
          <a:graphicData uri="http://schemas.openxmlformats.org/presentationml/2006/ole">
            <mc:AlternateContent xmlns:mc="http://schemas.openxmlformats.org/markup-compatibility/2006">
              <mc:Choice xmlns:v="urn:schemas-microsoft-com:vml" Requires="v">
                <p:oleObj spid="_x0000_s227475" name="Equation" r:id="rId9" imgW="1574800" imgH="444500" progId="Equation.DSMT4">
                  <p:embed/>
                </p:oleObj>
              </mc:Choice>
              <mc:Fallback>
                <p:oleObj name="Equation" r:id="rId9" imgW="1574800" imgH="444500" progId="Equation.DSMT4">
                  <p:embed/>
                  <p:pic>
                    <p:nvPicPr>
                      <p:cNvPr id="0" name=""/>
                      <p:cNvPicPr>
                        <a:picLocks noChangeAspect="1" noChangeArrowheads="1"/>
                      </p:cNvPicPr>
                      <p:nvPr/>
                    </p:nvPicPr>
                    <p:blipFill>
                      <a:blip r:embed="rId10"/>
                      <a:srcRect/>
                      <a:stretch>
                        <a:fillRect/>
                      </a:stretch>
                    </p:blipFill>
                    <p:spPr bwMode="auto">
                      <a:xfrm>
                        <a:off x="5926666" y="285221"/>
                        <a:ext cx="4649788" cy="1314450"/>
                      </a:xfrm>
                      <a:prstGeom prst="rect">
                        <a:avLst/>
                      </a:prstGeom>
                      <a:noFill/>
                      <a:extLst/>
                    </p:spPr>
                  </p:pic>
                </p:oleObj>
              </mc:Fallback>
            </mc:AlternateContent>
          </a:graphicData>
        </a:graphic>
      </p:graphicFrame>
    </p:spTree>
    <p:extLst>
      <p:ext uri="{BB962C8B-B14F-4D97-AF65-F5344CB8AC3E}">
        <p14:creationId xmlns:p14="http://schemas.microsoft.com/office/powerpoint/2010/main" val="3154101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2"/>
                                        </p:tgtEl>
                                      </p:cBhvr>
                                      <p:by x="50000" y="50000"/>
                                    </p:animScale>
                                  </p:childTnLst>
                                </p:cTn>
                              </p:par>
                              <p:par>
                                <p:cTn id="7" presetID="0" presetClass="path" presetSubtype="0" accel="50000" decel="50000" fill="hold" nodeType="withEffect">
                                  <p:stCondLst>
                                    <p:cond delay="0"/>
                                  </p:stCondLst>
                                  <p:childTnLst>
                                    <p:animMotion origin="layout" path="M 4.375E-6 4.81481E-6 L -0.34154 0.21226 " pathEditMode="relative" rAng="0" ptsTypes="AA">
                                      <p:cBhvr>
                                        <p:cTn id="8" dur="2000" fill="hold"/>
                                        <p:tgtEl>
                                          <p:spTgt spid="2"/>
                                        </p:tgtEl>
                                        <p:attrNameLst>
                                          <p:attrName>ppt_x</p:attrName>
                                          <p:attrName>ppt_y</p:attrName>
                                        </p:attrNameLst>
                                      </p:cBhvr>
                                      <p:rCtr x="-17083" y="1060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Logistic Regression</a:t>
            </a:r>
          </a:p>
        </p:txBody>
      </p:sp>
      <p:graphicFrame>
        <p:nvGraphicFramePr>
          <p:cNvPr id="6" name="Object 5"/>
          <p:cNvGraphicFramePr>
            <a:graphicFrameLocks noChangeAspect="1"/>
          </p:cNvGraphicFramePr>
          <p:nvPr>
            <p:extLst>
              <p:ext uri="{D42A27DB-BD31-4B8C-83A1-F6EECF244321}">
                <p14:modId xmlns:p14="http://schemas.microsoft.com/office/powerpoint/2010/main" val="1720860443"/>
              </p:ext>
            </p:extLst>
          </p:nvPr>
        </p:nvGraphicFramePr>
        <p:xfrm>
          <a:off x="1444625" y="2971800"/>
          <a:ext cx="8596842" cy="1825028"/>
        </p:xfrm>
        <a:graphic>
          <a:graphicData uri="http://schemas.openxmlformats.org/presentationml/2006/ole">
            <mc:AlternateContent xmlns:mc="http://schemas.openxmlformats.org/markup-compatibility/2006">
              <mc:Choice xmlns:v="urn:schemas-microsoft-com:vml" Requires="v">
                <p:oleObj spid="_x0000_s235617" name="Equation" r:id="rId4" imgW="3238500" imgH="685800" progId="Equation.DSMT4">
                  <p:embed/>
                </p:oleObj>
              </mc:Choice>
              <mc:Fallback>
                <p:oleObj name="Equation" r:id="rId4" imgW="3238500" imgH="685800" progId="Equation.DSMT4">
                  <p:embed/>
                  <p:pic>
                    <p:nvPicPr>
                      <p:cNvPr id="0" name=""/>
                      <p:cNvPicPr>
                        <a:picLocks noChangeAspect="1" noChangeArrowheads="1"/>
                      </p:cNvPicPr>
                      <p:nvPr/>
                    </p:nvPicPr>
                    <p:blipFill>
                      <a:blip r:embed="rId5"/>
                      <a:srcRect/>
                      <a:stretch>
                        <a:fillRect/>
                      </a:stretch>
                    </p:blipFill>
                    <p:spPr bwMode="auto">
                      <a:xfrm>
                        <a:off x="1444625" y="2971800"/>
                        <a:ext cx="8596842" cy="1825028"/>
                      </a:xfrm>
                      <a:prstGeom prst="rect">
                        <a:avLst/>
                      </a:prstGeom>
                      <a:noFill/>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154115112"/>
              </p:ext>
            </p:extLst>
          </p:nvPr>
        </p:nvGraphicFramePr>
        <p:xfrm>
          <a:off x="1135063" y="1454150"/>
          <a:ext cx="4649787" cy="1314450"/>
        </p:xfrm>
        <a:graphic>
          <a:graphicData uri="http://schemas.openxmlformats.org/presentationml/2006/ole">
            <mc:AlternateContent xmlns:mc="http://schemas.openxmlformats.org/markup-compatibility/2006">
              <mc:Choice xmlns:v="urn:schemas-microsoft-com:vml" Requires="v">
                <p:oleObj spid="_x0000_s235618" name="Equation" r:id="rId6" imgW="1574800" imgH="444500" progId="Equation.DSMT4">
                  <p:embed/>
                </p:oleObj>
              </mc:Choice>
              <mc:Fallback>
                <p:oleObj name="Equation" r:id="rId6" imgW="1574800" imgH="444500" progId="Equation.DSMT4">
                  <p:embed/>
                  <p:pic>
                    <p:nvPicPr>
                      <p:cNvPr id="0" name=""/>
                      <p:cNvPicPr>
                        <a:picLocks noChangeAspect="1" noChangeArrowheads="1"/>
                      </p:cNvPicPr>
                      <p:nvPr/>
                    </p:nvPicPr>
                    <p:blipFill>
                      <a:blip r:embed="rId7"/>
                      <a:srcRect/>
                      <a:stretch>
                        <a:fillRect/>
                      </a:stretch>
                    </p:blipFill>
                    <p:spPr bwMode="auto">
                      <a:xfrm>
                        <a:off x="1135063" y="1454150"/>
                        <a:ext cx="4649787" cy="1314450"/>
                      </a:xfrm>
                      <a:prstGeom prst="rect">
                        <a:avLst/>
                      </a:prstGeom>
                      <a:noFill/>
                      <a:extLst/>
                    </p:spPr>
                  </p:pic>
                </p:oleObj>
              </mc:Fallback>
            </mc:AlternateContent>
          </a:graphicData>
        </a:graphic>
      </p:graphicFrame>
    </p:spTree>
    <p:extLst>
      <p:ext uri="{BB962C8B-B14F-4D97-AF65-F5344CB8AC3E}">
        <p14:creationId xmlns:p14="http://schemas.microsoft.com/office/powerpoint/2010/main" val="40509098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Logistic Regression</a:t>
            </a:r>
          </a:p>
        </p:txBody>
      </p:sp>
      <p:graphicFrame>
        <p:nvGraphicFramePr>
          <p:cNvPr id="3" name="Object 2"/>
          <p:cNvGraphicFramePr>
            <a:graphicFrameLocks noChangeAspect="1"/>
          </p:cNvGraphicFramePr>
          <p:nvPr>
            <p:extLst>
              <p:ext uri="{D42A27DB-BD31-4B8C-83A1-F6EECF244321}">
                <p14:modId xmlns:p14="http://schemas.microsoft.com/office/powerpoint/2010/main" val="3916502858"/>
              </p:ext>
            </p:extLst>
          </p:nvPr>
        </p:nvGraphicFramePr>
        <p:xfrm>
          <a:off x="1135063" y="1454150"/>
          <a:ext cx="4649787" cy="1314450"/>
        </p:xfrm>
        <a:graphic>
          <a:graphicData uri="http://schemas.openxmlformats.org/presentationml/2006/ole">
            <mc:AlternateContent xmlns:mc="http://schemas.openxmlformats.org/markup-compatibility/2006">
              <mc:Choice xmlns:v="urn:schemas-microsoft-com:vml" Requires="v">
                <p:oleObj spid="_x0000_s236685" name="Equation" r:id="rId4" imgW="1574800" imgH="444500" progId="Equation.DSMT4">
                  <p:embed/>
                </p:oleObj>
              </mc:Choice>
              <mc:Fallback>
                <p:oleObj name="Equation" r:id="rId4" imgW="1574800" imgH="444500" progId="Equation.DSMT4">
                  <p:embed/>
                  <p:pic>
                    <p:nvPicPr>
                      <p:cNvPr id="0" name=""/>
                      <p:cNvPicPr>
                        <a:picLocks noChangeAspect="1" noChangeArrowheads="1"/>
                      </p:cNvPicPr>
                      <p:nvPr/>
                    </p:nvPicPr>
                    <p:blipFill>
                      <a:blip r:embed="rId5"/>
                      <a:srcRect/>
                      <a:stretch>
                        <a:fillRect/>
                      </a:stretch>
                    </p:blipFill>
                    <p:spPr bwMode="auto">
                      <a:xfrm>
                        <a:off x="1135063" y="1454150"/>
                        <a:ext cx="4649787" cy="1314450"/>
                      </a:xfrm>
                      <a:prstGeom prst="rect">
                        <a:avLst/>
                      </a:prstGeom>
                      <a:noFill/>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583462593"/>
              </p:ext>
            </p:extLst>
          </p:nvPr>
        </p:nvGraphicFramePr>
        <p:xfrm>
          <a:off x="1444625" y="2971800"/>
          <a:ext cx="8596842" cy="1825028"/>
        </p:xfrm>
        <a:graphic>
          <a:graphicData uri="http://schemas.openxmlformats.org/presentationml/2006/ole">
            <mc:AlternateContent xmlns:mc="http://schemas.openxmlformats.org/markup-compatibility/2006">
              <mc:Choice xmlns:v="urn:schemas-microsoft-com:vml" Requires="v">
                <p:oleObj spid="_x0000_s236686" name="Equation" r:id="rId6" imgW="3238500" imgH="685800" progId="Equation.DSMT4">
                  <p:embed/>
                </p:oleObj>
              </mc:Choice>
              <mc:Fallback>
                <p:oleObj name="Equation" r:id="rId6" imgW="3238500" imgH="685800" progId="Equation.DSMT4">
                  <p:embed/>
                  <p:pic>
                    <p:nvPicPr>
                      <p:cNvPr id="0" name=""/>
                      <p:cNvPicPr>
                        <a:picLocks noChangeAspect="1" noChangeArrowheads="1"/>
                      </p:cNvPicPr>
                      <p:nvPr/>
                    </p:nvPicPr>
                    <p:blipFill>
                      <a:blip r:embed="rId7"/>
                      <a:srcRect/>
                      <a:stretch>
                        <a:fillRect/>
                      </a:stretch>
                    </p:blipFill>
                    <p:spPr bwMode="auto">
                      <a:xfrm>
                        <a:off x="1444625" y="2971800"/>
                        <a:ext cx="8596842" cy="1825028"/>
                      </a:xfrm>
                      <a:prstGeom prst="rect">
                        <a:avLst/>
                      </a:prstGeom>
                      <a:noFill/>
                      <a:extLst/>
                    </p:spPr>
                  </p:pic>
                </p:oleObj>
              </mc:Fallback>
            </mc:AlternateContent>
          </a:graphicData>
        </a:graphic>
      </p:graphicFrame>
      <p:grpSp>
        <p:nvGrpSpPr>
          <p:cNvPr id="2" name="Group 1"/>
          <p:cNvGrpSpPr/>
          <p:nvPr/>
        </p:nvGrpSpPr>
        <p:grpSpPr>
          <a:xfrm>
            <a:off x="2709333" y="4859867"/>
            <a:ext cx="6146800" cy="1744133"/>
            <a:chOff x="2709333" y="4859867"/>
            <a:chExt cx="6146800" cy="1744133"/>
          </a:xfrm>
        </p:grpSpPr>
        <p:sp>
          <p:nvSpPr>
            <p:cNvPr id="7" name="Rectangle 6"/>
            <p:cNvSpPr/>
            <p:nvPr/>
          </p:nvSpPr>
          <p:spPr>
            <a:xfrm>
              <a:off x="2709333" y="4859867"/>
              <a:ext cx="6146800" cy="17441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190214286"/>
                </p:ext>
              </p:extLst>
            </p:nvPr>
          </p:nvGraphicFramePr>
          <p:xfrm>
            <a:off x="3017308" y="5077884"/>
            <a:ext cx="5662613" cy="1314450"/>
          </p:xfrm>
          <a:graphic>
            <a:graphicData uri="http://schemas.openxmlformats.org/presentationml/2006/ole">
              <mc:AlternateContent xmlns:mc="http://schemas.openxmlformats.org/markup-compatibility/2006">
                <mc:Choice xmlns:v="urn:schemas-microsoft-com:vml" Requires="v">
                  <p:oleObj spid="_x0000_s236687" name="Equation" r:id="rId8" imgW="1917700" imgH="444500" progId="Equation.DSMT4">
                    <p:embed/>
                  </p:oleObj>
                </mc:Choice>
                <mc:Fallback>
                  <p:oleObj name="Equation" r:id="rId8" imgW="1917700" imgH="444500" progId="Equation.DSMT4">
                    <p:embed/>
                    <p:pic>
                      <p:nvPicPr>
                        <p:cNvPr id="0" name=""/>
                        <p:cNvPicPr>
                          <a:picLocks noChangeAspect="1" noChangeArrowheads="1"/>
                        </p:cNvPicPr>
                        <p:nvPr/>
                      </p:nvPicPr>
                      <p:blipFill>
                        <a:blip r:embed="rId9"/>
                        <a:srcRect/>
                        <a:stretch>
                          <a:fillRect/>
                        </a:stretch>
                      </p:blipFill>
                      <p:spPr bwMode="auto">
                        <a:xfrm>
                          <a:off x="3017308" y="5077884"/>
                          <a:ext cx="5662613" cy="1314450"/>
                        </a:xfrm>
                        <a:prstGeom prst="rect">
                          <a:avLst/>
                        </a:prstGeom>
                        <a:noFill/>
                        <a:extLst/>
                      </p:spPr>
                    </p:pic>
                  </p:oleObj>
                </mc:Fallback>
              </mc:AlternateContent>
            </a:graphicData>
          </a:graphic>
        </p:graphicFrame>
      </p:grpSp>
    </p:spTree>
    <p:extLst>
      <p:ext uri="{BB962C8B-B14F-4D97-AF65-F5344CB8AC3E}">
        <p14:creationId xmlns:p14="http://schemas.microsoft.com/office/powerpoint/2010/main" val="32051702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Logistic Regression</a:t>
            </a:r>
          </a:p>
        </p:txBody>
      </p:sp>
      <p:grpSp>
        <p:nvGrpSpPr>
          <p:cNvPr id="2" name="Group 1"/>
          <p:cNvGrpSpPr/>
          <p:nvPr/>
        </p:nvGrpSpPr>
        <p:grpSpPr>
          <a:xfrm>
            <a:off x="2709333" y="4859867"/>
            <a:ext cx="6146800" cy="1744133"/>
            <a:chOff x="2709333" y="4859867"/>
            <a:chExt cx="6146800" cy="1744133"/>
          </a:xfrm>
        </p:grpSpPr>
        <p:sp>
          <p:nvSpPr>
            <p:cNvPr id="7" name="Rectangle 6"/>
            <p:cNvSpPr/>
            <p:nvPr/>
          </p:nvSpPr>
          <p:spPr>
            <a:xfrm>
              <a:off x="2709333" y="4859867"/>
              <a:ext cx="6146800" cy="17441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074112844"/>
                </p:ext>
              </p:extLst>
            </p:nvPr>
          </p:nvGraphicFramePr>
          <p:xfrm>
            <a:off x="3017308" y="5077884"/>
            <a:ext cx="5662613" cy="1314450"/>
          </p:xfrm>
          <a:graphic>
            <a:graphicData uri="http://schemas.openxmlformats.org/presentationml/2006/ole">
              <mc:AlternateContent xmlns:mc="http://schemas.openxmlformats.org/markup-compatibility/2006">
                <mc:Choice xmlns:v="urn:schemas-microsoft-com:vml" Requires="v">
                  <p:oleObj spid="_x0000_s237620" name="Equation" r:id="rId4" imgW="1917700" imgH="444500" progId="Equation.DSMT4">
                    <p:embed/>
                  </p:oleObj>
                </mc:Choice>
                <mc:Fallback>
                  <p:oleObj name="Equation" r:id="rId4" imgW="1917700" imgH="444500" progId="Equation.DSMT4">
                    <p:embed/>
                    <p:pic>
                      <p:nvPicPr>
                        <p:cNvPr id="0" name=""/>
                        <p:cNvPicPr>
                          <a:picLocks noChangeAspect="1" noChangeArrowheads="1"/>
                        </p:cNvPicPr>
                        <p:nvPr/>
                      </p:nvPicPr>
                      <p:blipFill>
                        <a:blip r:embed="rId5"/>
                        <a:srcRect/>
                        <a:stretch>
                          <a:fillRect/>
                        </a:stretch>
                      </p:blipFill>
                      <p:spPr bwMode="auto">
                        <a:xfrm>
                          <a:off x="3017308" y="5077884"/>
                          <a:ext cx="5662613" cy="1314450"/>
                        </a:xfrm>
                        <a:prstGeom prst="rect">
                          <a:avLst/>
                        </a:prstGeom>
                        <a:noFill/>
                        <a:extLst/>
                      </p:spPr>
                    </p:pic>
                  </p:oleObj>
                </mc:Fallback>
              </mc:AlternateContent>
            </a:graphicData>
          </a:graphic>
        </p:graphicFrame>
      </p:grpSp>
    </p:spTree>
    <p:extLst>
      <p:ext uri="{BB962C8B-B14F-4D97-AF65-F5344CB8AC3E}">
        <p14:creationId xmlns:p14="http://schemas.microsoft.com/office/powerpoint/2010/main" val="26458777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Logistic Regression</a:t>
            </a:r>
          </a:p>
        </p:txBody>
      </p:sp>
      <p:grpSp>
        <p:nvGrpSpPr>
          <p:cNvPr id="2" name="Group 1"/>
          <p:cNvGrpSpPr/>
          <p:nvPr/>
        </p:nvGrpSpPr>
        <p:grpSpPr>
          <a:xfrm>
            <a:off x="9906000" y="203199"/>
            <a:ext cx="1964267" cy="592667"/>
            <a:chOff x="25229933" y="-12232628"/>
            <a:chExt cx="6146800" cy="1744133"/>
          </a:xfrm>
        </p:grpSpPr>
        <p:sp>
          <p:nvSpPr>
            <p:cNvPr id="7" name="Rectangle 6"/>
            <p:cNvSpPr/>
            <p:nvPr/>
          </p:nvSpPr>
          <p:spPr>
            <a:xfrm>
              <a:off x="25229933" y="-12232628"/>
              <a:ext cx="6146800" cy="17441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521478307"/>
                </p:ext>
              </p:extLst>
            </p:nvPr>
          </p:nvGraphicFramePr>
          <p:xfrm>
            <a:off x="25484919" y="-12014607"/>
            <a:ext cx="5662614" cy="1314450"/>
          </p:xfrm>
          <a:graphic>
            <a:graphicData uri="http://schemas.openxmlformats.org/presentationml/2006/ole">
              <mc:AlternateContent xmlns:mc="http://schemas.openxmlformats.org/markup-compatibility/2006">
                <mc:Choice xmlns:v="urn:schemas-microsoft-com:vml" Requires="v">
                  <p:oleObj spid="_x0000_s238644" name="Equation" r:id="rId4" imgW="1917700" imgH="444500" progId="Equation.DSMT4">
                    <p:embed/>
                  </p:oleObj>
                </mc:Choice>
                <mc:Fallback>
                  <p:oleObj name="Equation" r:id="rId4" imgW="1917700" imgH="444500" progId="Equation.DSMT4">
                    <p:embed/>
                    <p:pic>
                      <p:nvPicPr>
                        <p:cNvPr id="0" name=""/>
                        <p:cNvPicPr>
                          <a:picLocks noChangeAspect="1" noChangeArrowheads="1"/>
                        </p:cNvPicPr>
                        <p:nvPr/>
                      </p:nvPicPr>
                      <p:blipFill>
                        <a:blip r:embed="rId5"/>
                        <a:srcRect/>
                        <a:stretch>
                          <a:fillRect/>
                        </a:stretch>
                      </p:blipFill>
                      <p:spPr bwMode="auto">
                        <a:xfrm>
                          <a:off x="25484919" y="-12014607"/>
                          <a:ext cx="5662614" cy="1314450"/>
                        </a:xfrm>
                        <a:prstGeom prst="rect">
                          <a:avLst/>
                        </a:prstGeom>
                        <a:noFill/>
                        <a:extLst/>
                      </p:spPr>
                    </p:pic>
                  </p:oleObj>
                </mc:Fallback>
              </mc:AlternateContent>
            </a:graphicData>
          </a:graphic>
        </p:graphicFrame>
      </p:grpSp>
    </p:spTree>
    <p:extLst>
      <p:ext uri="{BB962C8B-B14F-4D97-AF65-F5344CB8AC3E}">
        <p14:creationId xmlns:p14="http://schemas.microsoft.com/office/powerpoint/2010/main" val="30747667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Logistic Regression</a:t>
            </a:r>
          </a:p>
        </p:txBody>
      </p:sp>
      <p:grpSp>
        <p:nvGrpSpPr>
          <p:cNvPr id="2" name="Group 1"/>
          <p:cNvGrpSpPr/>
          <p:nvPr/>
        </p:nvGrpSpPr>
        <p:grpSpPr>
          <a:xfrm>
            <a:off x="9906000" y="203199"/>
            <a:ext cx="1964267" cy="592667"/>
            <a:chOff x="25229933" y="-12232628"/>
            <a:chExt cx="6146800" cy="1744133"/>
          </a:xfrm>
        </p:grpSpPr>
        <p:sp>
          <p:nvSpPr>
            <p:cNvPr id="7" name="Rectangle 6"/>
            <p:cNvSpPr/>
            <p:nvPr/>
          </p:nvSpPr>
          <p:spPr>
            <a:xfrm>
              <a:off x="25229933" y="-12232628"/>
              <a:ext cx="6146800" cy="17441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793686930"/>
                </p:ext>
              </p:extLst>
            </p:nvPr>
          </p:nvGraphicFramePr>
          <p:xfrm>
            <a:off x="25484919" y="-12014607"/>
            <a:ext cx="5662614" cy="1314450"/>
          </p:xfrm>
          <a:graphic>
            <a:graphicData uri="http://schemas.openxmlformats.org/presentationml/2006/ole">
              <mc:AlternateContent xmlns:mc="http://schemas.openxmlformats.org/markup-compatibility/2006">
                <mc:Choice xmlns:v="urn:schemas-microsoft-com:vml" Requires="v">
                  <p:oleObj spid="_x0000_s306205" name="Equation" r:id="rId4" imgW="1917700" imgH="444500" progId="Equation.DSMT4">
                    <p:embed/>
                  </p:oleObj>
                </mc:Choice>
                <mc:Fallback>
                  <p:oleObj name="Equation" r:id="rId4" imgW="1917700" imgH="444500" progId="Equation.DSMT4">
                    <p:embed/>
                    <p:pic>
                      <p:nvPicPr>
                        <p:cNvPr id="0" name=""/>
                        <p:cNvPicPr>
                          <a:picLocks noChangeAspect="1" noChangeArrowheads="1"/>
                        </p:cNvPicPr>
                        <p:nvPr/>
                      </p:nvPicPr>
                      <p:blipFill>
                        <a:blip r:embed="rId5"/>
                        <a:srcRect/>
                        <a:stretch>
                          <a:fillRect/>
                        </a:stretch>
                      </p:blipFill>
                      <p:spPr bwMode="auto">
                        <a:xfrm>
                          <a:off x="25484919" y="-12014607"/>
                          <a:ext cx="5662614" cy="1314450"/>
                        </a:xfrm>
                        <a:prstGeom prst="rect">
                          <a:avLst/>
                        </a:prstGeom>
                        <a:noFill/>
                        <a:extLst/>
                      </p:spPr>
                    </p:pic>
                  </p:oleObj>
                </mc:Fallback>
              </mc:AlternateContent>
            </a:graphicData>
          </a:graphic>
        </p:graphicFrame>
      </p:grpSp>
      <p:sp>
        <p:nvSpPr>
          <p:cNvPr id="3" name="TextBox 2"/>
          <p:cNvSpPr txBox="1"/>
          <p:nvPr/>
        </p:nvSpPr>
        <p:spPr>
          <a:xfrm>
            <a:off x="2844800" y="2810933"/>
            <a:ext cx="4742454" cy="707886"/>
          </a:xfrm>
          <a:prstGeom prst="rect">
            <a:avLst/>
          </a:prstGeom>
          <a:noFill/>
        </p:spPr>
        <p:txBody>
          <a:bodyPr wrap="none" rtlCol="0">
            <a:spAutoFit/>
          </a:bodyPr>
          <a:lstStyle/>
          <a:p>
            <a:r>
              <a:rPr lang="en-US" sz="4000" dirty="0"/>
              <a:t>(Another perspective)</a:t>
            </a:r>
          </a:p>
        </p:txBody>
      </p:sp>
    </p:spTree>
    <p:extLst>
      <p:ext uri="{BB962C8B-B14F-4D97-AF65-F5344CB8AC3E}">
        <p14:creationId xmlns:p14="http://schemas.microsoft.com/office/powerpoint/2010/main" val="22413949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Logistic Regression</a:t>
            </a:r>
          </a:p>
        </p:txBody>
      </p:sp>
      <p:grpSp>
        <p:nvGrpSpPr>
          <p:cNvPr id="2" name="Group 1"/>
          <p:cNvGrpSpPr/>
          <p:nvPr/>
        </p:nvGrpSpPr>
        <p:grpSpPr>
          <a:xfrm>
            <a:off x="9906000" y="203199"/>
            <a:ext cx="1964267" cy="592667"/>
            <a:chOff x="25229933" y="-12232628"/>
            <a:chExt cx="6146800" cy="1744133"/>
          </a:xfrm>
        </p:grpSpPr>
        <p:sp>
          <p:nvSpPr>
            <p:cNvPr id="7" name="Rectangle 6"/>
            <p:cNvSpPr/>
            <p:nvPr/>
          </p:nvSpPr>
          <p:spPr>
            <a:xfrm>
              <a:off x="25229933" y="-12232628"/>
              <a:ext cx="6146800" cy="17441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583410925"/>
                </p:ext>
              </p:extLst>
            </p:nvPr>
          </p:nvGraphicFramePr>
          <p:xfrm>
            <a:off x="25484919" y="-12014607"/>
            <a:ext cx="5662614" cy="1314450"/>
          </p:xfrm>
          <a:graphic>
            <a:graphicData uri="http://schemas.openxmlformats.org/presentationml/2006/ole">
              <mc:AlternateContent xmlns:mc="http://schemas.openxmlformats.org/markup-compatibility/2006">
                <mc:Choice xmlns:v="urn:schemas-microsoft-com:vml" Requires="v">
                  <p:oleObj spid="_x0000_s239667" name="Equation" r:id="rId4" imgW="1917700" imgH="444500" progId="Equation.DSMT4">
                    <p:embed/>
                  </p:oleObj>
                </mc:Choice>
                <mc:Fallback>
                  <p:oleObj name="Equation" r:id="rId4" imgW="1917700" imgH="444500" progId="Equation.DSMT4">
                    <p:embed/>
                    <p:pic>
                      <p:nvPicPr>
                        <p:cNvPr id="0" name=""/>
                        <p:cNvPicPr>
                          <a:picLocks noChangeAspect="1" noChangeArrowheads="1"/>
                        </p:cNvPicPr>
                        <p:nvPr/>
                      </p:nvPicPr>
                      <p:blipFill>
                        <a:blip r:embed="rId5"/>
                        <a:srcRect/>
                        <a:stretch>
                          <a:fillRect/>
                        </a:stretch>
                      </p:blipFill>
                      <p:spPr bwMode="auto">
                        <a:xfrm>
                          <a:off x="25484919" y="-12014607"/>
                          <a:ext cx="5662614" cy="1314450"/>
                        </a:xfrm>
                        <a:prstGeom prst="rect">
                          <a:avLst/>
                        </a:prstGeom>
                        <a:noFill/>
                        <a:extLst/>
                      </p:spPr>
                    </p:pic>
                  </p:oleObj>
                </mc:Fallback>
              </mc:AlternateContent>
            </a:graphicData>
          </a:graphic>
        </p:graphicFrame>
      </p:grpSp>
      <p:pic>
        <p:nvPicPr>
          <p:cNvPr id="8" name="Picture 7" descr="Screen Shot 2016-03-16 at 10.27.21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64934" y="1651001"/>
            <a:ext cx="5194300" cy="4140200"/>
          </a:xfrm>
          <a:prstGeom prst="rect">
            <a:avLst/>
          </a:prstGeom>
        </p:spPr>
      </p:pic>
    </p:spTree>
    <p:extLst>
      <p:ext uri="{BB962C8B-B14F-4D97-AF65-F5344CB8AC3E}">
        <p14:creationId xmlns:p14="http://schemas.microsoft.com/office/powerpoint/2010/main" val="24492049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Logistic Regression</a:t>
            </a:r>
          </a:p>
        </p:txBody>
      </p:sp>
      <p:grpSp>
        <p:nvGrpSpPr>
          <p:cNvPr id="2" name="Group 1"/>
          <p:cNvGrpSpPr/>
          <p:nvPr/>
        </p:nvGrpSpPr>
        <p:grpSpPr>
          <a:xfrm>
            <a:off x="9906000" y="203199"/>
            <a:ext cx="1964267" cy="592667"/>
            <a:chOff x="25229933" y="-12232628"/>
            <a:chExt cx="6146800" cy="1744133"/>
          </a:xfrm>
        </p:grpSpPr>
        <p:sp>
          <p:nvSpPr>
            <p:cNvPr id="7" name="Rectangle 6"/>
            <p:cNvSpPr/>
            <p:nvPr/>
          </p:nvSpPr>
          <p:spPr>
            <a:xfrm>
              <a:off x="25229933" y="-12232628"/>
              <a:ext cx="6146800" cy="17441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176585305"/>
                </p:ext>
              </p:extLst>
            </p:nvPr>
          </p:nvGraphicFramePr>
          <p:xfrm>
            <a:off x="25484919" y="-12014607"/>
            <a:ext cx="5662614" cy="1314450"/>
          </p:xfrm>
          <a:graphic>
            <a:graphicData uri="http://schemas.openxmlformats.org/presentationml/2006/ole">
              <mc:AlternateContent xmlns:mc="http://schemas.openxmlformats.org/markup-compatibility/2006">
                <mc:Choice xmlns:v="urn:schemas-microsoft-com:vml" Requires="v">
                  <p:oleObj spid="_x0000_s240775" name="Equation" r:id="rId4" imgW="1917700" imgH="444500" progId="Equation.DSMT4">
                    <p:embed/>
                  </p:oleObj>
                </mc:Choice>
                <mc:Fallback>
                  <p:oleObj name="Equation" r:id="rId4" imgW="1917700" imgH="444500" progId="Equation.DSMT4">
                    <p:embed/>
                    <p:pic>
                      <p:nvPicPr>
                        <p:cNvPr id="0" name=""/>
                        <p:cNvPicPr>
                          <a:picLocks noChangeAspect="1" noChangeArrowheads="1"/>
                        </p:cNvPicPr>
                        <p:nvPr/>
                      </p:nvPicPr>
                      <p:blipFill>
                        <a:blip r:embed="rId5"/>
                        <a:srcRect/>
                        <a:stretch>
                          <a:fillRect/>
                        </a:stretch>
                      </p:blipFill>
                      <p:spPr bwMode="auto">
                        <a:xfrm>
                          <a:off x="25484919" y="-12014607"/>
                          <a:ext cx="5662614" cy="1314450"/>
                        </a:xfrm>
                        <a:prstGeom prst="rect">
                          <a:avLst/>
                        </a:prstGeom>
                        <a:noFill/>
                        <a:extLst/>
                      </p:spPr>
                    </p:pic>
                  </p:oleObj>
                </mc:Fallback>
              </mc:AlternateContent>
            </a:graphicData>
          </a:graphic>
        </p:graphicFrame>
      </p:grpSp>
      <p:pic>
        <p:nvPicPr>
          <p:cNvPr id="8" name="Picture 7" descr="Screen Shot 2016-03-16 at 10.27.21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64934" y="1651001"/>
            <a:ext cx="5194300" cy="4140200"/>
          </a:xfrm>
          <a:prstGeom prst="rect">
            <a:avLst/>
          </a:prstGeom>
        </p:spPr>
      </p:pic>
      <p:sp>
        <p:nvSpPr>
          <p:cNvPr id="9" name="TextBox 8"/>
          <p:cNvSpPr txBox="1"/>
          <p:nvPr/>
        </p:nvSpPr>
        <p:spPr>
          <a:xfrm>
            <a:off x="6976534" y="2810936"/>
            <a:ext cx="2727980" cy="523220"/>
          </a:xfrm>
          <a:prstGeom prst="rect">
            <a:avLst/>
          </a:prstGeom>
          <a:solidFill>
            <a:schemeClr val="bg1"/>
          </a:solidFill>
        </p:spPr>
        <p:txBody>
          <a:bodyPr wrap="none" rtlCol="0">
            <a:spAutoFit/>
          </a:bodyPr>
          <a:lstStyle/>
          <a:p>
            <a:r>
              <a:rPr lang="en-US" sz="2800" dirty="0">
                <a:solidFill>
                  <a:srgbClr val="000090"/>
                </a:solidFill>
                <a:latin typeface="Times"/>
                <a:cs typeface="Times"/>
              </a:rPr>
              <a:t>Logistic Function</a:t>
            </a:r>
          </a:p>
        </p:txBody>
      </p:sp>
      <p:graphicFrame>
        <p:nvGraphicFramePr>
          <p:cNvPr id="12" name="Object 11"/>
          <p:cNvGraphicFramePr>
            <a:graphicFrameLocks noChangeAspect="1"/>
          </p:cNvGraphicFramePr>
          <p:nvPr>
            <p:extLst>
              <p:ext uri="{D42A27DB-BD31-4B8C-83A1-F6EECF244321}">
                <p14:modId xmlns:p14="http://schemas.microsoft.com/office/powerpoint/2010/main" val="2168388339"/>
              </p:ext>
            </p:extLst>
          </p:nvPr>
        </p:nvGraphicFramePr>
        <p:xfrm>
          <a:off x="4998508" y="1931988"/>
          <a:ext cx="1125538" cy="1238250"/>
        </p:xfrm>
        <a:graphic>
          <a:graphicData uri="http://schemas.openxmlformats.org/presentationml/2006/ole">
            <mc:AlternateContent xmlns:mc="http://schemas.openxmlformats.org/markup-compatibility/2006">
              <mc:Choice xmlns:v="urn:schemas-microsoft-com:vml" Requires="v">
                <p:oleObj spid="_x0000_s240776" name="Equation" r:id="rId7" imgW="381000" imgH="419100" progId="Equation.DSMT4">
                  <p:embed/>
                </p:oleObj>
              </mc:Choice>
              <mc:Fallback>
                <p:oleObj name="Equation" r:id="rId7" imgW="381000" imgH="419100" progId="Equation.DSMT4">
                  <p:embed/>
                  <p:pic>
                    <p:nvPicPr>
                      <p:cNvPr id="0" name=""/>
                      <p:cNvPicPr>
                        <a:picLocks noChangeAspect="1" noChangeArrowheads="1"/>
                      </p:cNvPicPr>
                      <p:nvPr/>
                    </p:nvPicPr>
                    <p:blipFill>
                      <a:blip r:embed="rId8"/>
                      <a:srcRect/>
                      <a:stretch>
                        <a:fillRect/>
                      </a:stretch>
                    </p:blipFill>
                    <p:spPr bwMode="auto">
                      <a:xfrm>
                        <a:off x="4998508" y="1931988"/>
                        <a:ext cx="1125538" cy="1238250"/>
                      </a:xfrm>
                      <a:prstGeom prst="rect">
                        <a:avLst/>
                      </a:prstGeom>
                      <a:noFill/>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650907849"/>
              </p:ext>
            </p:extLst>
          </p:nvPr>
        </p:nvGraphicFramePr>
        <p:xfrm>
          <a:off x="8256588" y="5222875"/>
          <a:ext cx="300037" cy="412750"/>
        </p:xfrm>
        <a:graphic>
          <a:graphicData uri="http://schemas.openxmlformats.org/presentationml/2006/ole">
            <mc:AlternateContent xmlns:mc="http://schemas.openxmlformats.org/markup-compatibility/2006">
              <mc:Choice xmlns:v="urn:schemas-microsoft-com:vml" Requires="v">
                <p:oleObj spid="_x0000_s240777" name="Equation" r:id="rId9" imgW="101600" imgH="139700" progId="Equation.DSMT4">
                  <p:embed/>
                </p:oleObj>
              </mc:Choice>
              <mc:Fallback>
                <p:oleObj name="Equation" r:id="rId9" imgW="101600" imgH="139700" progId="Equation.DSMT4">
                  <p:embed/>
                  <p:pic>
                    <p:nvPicPr>
                      <p:cNvPr id="0" name=""/>
                      <p:cNvPicPr>
                        <a:picLocks noChangeAspect="1" noChangeArrowheads="1"/>
                      </p:cNvPicPr>
                      <p:nvPr/>
                    </p:nvPicPr>
                    <p:blipFill>
                      <a:blip r:embed="rId10"/>
                      <a:srcRect/>
                      <a:stretch>
                        <a:fillRect/>
                      </a:stretch>
                    </p:blipFill>
                    <p:spPr bwMode="auto">
                      <a:xfrm>
                        <a:off x="8256588" y="5222875"/>
                        <a:ext cx="300037" cy="412750"/>
                      </a:xfrm>
                      <a:prstGeom prst="rect">
                        <a:avLst/>
                      </a:prstGeom>
                      <a:noFill/>
                      <a:extLst/>
                    </p:spPr>
                  </p:pic>
                </p:oleObj>
              </mc:Fallback>
            </mc:AlternateContent>
          </a:graphicData>
        </a:graphic>
      </p:graphicFrame>
    </p:spTree>
    <p:extLst>
      <p:ext uri="{BB962C8B-B14F-4D97-AF65-F5344CB8AC3E}">
        <p14:creationId xmlns:p14="http://schemas.microsoft.com/office/powerpoint/2010/main" val="23409600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Logistic Regression</a:t>
            </a:r>
          </a:p>
        </p:txBody>
      </p:sp>
      <p:grpSp>
        <p:nvGrpSpPr>
          <p:cNvPr id="2" name="Group 1"/>
          <p:cNvGrpSpPr/>
          <p:nvPr/>
        </p:nvGrpSpPr>
        <p:grpSpPr>
          <a:xfrm>
            <a:off x="9906000" y="203199"/>
            <a:ext cx="1964267" cy="592667"/>
            <a:chOff x="25229933" y="-12232628"/>
            <a:chExt cx="6146800" cy="1744133"/>
          </a:xfrm>
        </p:grpSpPr>
        <p:sp>
          <p:nvSpPr>
            <p:cNvPr id="7" name="Rectangle 6"/>
            <p:cNvSpPr/>
            <p:nvPr/>
          </p:nvSpPr>
          <p:spPr>
            <a:xfrm>
              <a:off x="25229933" y="-12232628"/>
              <a:ext cx="6146800" cy="17441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531132534"/>
                </p:ext>
              </p:extLst>
            </p:nvPr>
          </p:nvGraphicFramePr>
          <p:xfrm>
            <a:off x="25484919" y="-12014607"/>
            <a:ext cx="5662614" cy="1314450"/>
          </p:xfrm>
          <a:graphic>
            <a:graphicData uri="http://schemas.openxmlformats.org/presentationml/2006/ole">
              <mc:AlternateContent xmlns:mc="http://schemas.openxmlformats.org/markup-compatibility/2006">
                <mc:Choice xmlns:v="urn:schemas-microsoft-com:vml" Requires="v">
                  <p:oleObj spid="_x0000_s241805" name="Equation" r:id="rId4" imgW="1917700" imgH="444500" progId="Equation.DSMT4">
                    <p:embed/>
                  </p:oleObj>
                </mc:Choice>
                <mc:Fallback>
                  <p:oleObj name="Equation" r:id="rId4" imgW="1917700" imgH="444500" progId="Equation.DSMT4">
                    <p:embed/>
                    <p:pic>
                      <p:nvPicPr>
                        <p:cNvPr id="0" name=""/>
                        <p:cNvPicPr>
                          <a:picLocks noChangeAspect="1" noChangeArrowheads="1"/>
                        </p:cNvPicPr>
                        <p:nvPr/>
                      </p:nvPicPr>
                      <p:blipFill>
                        <a:blip r:embed="rId5"/>
                        <a:srcRect/>
                        <a:stretch>
                          <a:fillRect/>
                        </a:stretch>
                      </p:blipFill>
                      <p:spPr bwMode="auto">
                        <a:xfrm>
                          <a:off x="25484919" y="-12014607"/>
                          <a:ext cx="5662614" cy="1314450"/>
                        </a:xfrm>
                        <a:prstGeom prst="rect">
                          <a:avLst/>
                        </a:prstGeom>
                        <a:noFill/>
                        <a:extLst/>
                      </p:spPr>
                    </p:pic>
                  </p:oleObj>
                </mc:Fallback>
              </mc:AlternateContent>
            </a:graphicData>
          </a:graphic>
        </p:graphicFrame>
      </p:grpSp>
      <p:sp>
        <p:nvSpPr>
          <p:cNvPr id="10" name="TextBox 9"/>
          <p:cNvSpPr txBox="1"/>
          <p:nvPr/>
        </p:nvSpPr>
        <p:spPr>
          <a:xfrm>
            <a:off x="6976534" y="2810936"/>
            <a:ext cx="2727980" cy="523220"/>
          </a:xfrm>
          <a:prstGeom prst="rect">
            <a:avLst/>
          </a:prstGeom>
          <a:solidFill>
            <a:schemeClr val="bg1"/>
          </a:solidFill>
        </p:spPr>
        <p:txBody>
          <a:bodyPr wrap="none" rtlCol="0">
            <a:spAutoFit/>
          </a:bodyPr>
          <a:lstStyle/>
          <a:p>
            <a:r>
              <a:rPr lang="en-US" sz="2800" dirty="0">
                <a:solidFill>
                  <a:srgbClr val="000090"/>
                </a:solidFill>
                <a:latin typeface="Times"/>
                <a:cs typeface="Times"/>
              </a:rPr>
              <a:t>Logistic Function</a:t>
            </a:r>
          </a:p>
        </p:txBody>
      </p:sp>
      <p:graphicFrame>
        <p:nvGraphicFramePr>
          <p:cNvPr id="11" name="Object 10"/>
          <p:cNvGraphicFramePr>
            <a:graphicFrameLocks noChangeAspect="1"/>
          </p:cNvGraphicFramePr>
          <p:nvPr>
            <p:extLst>
              <p:ext uri="{D42A27DB-BD31-4B8C-83A1-F6EECF244321}">
                <p14:modId xmlns:p14="http://schemas.microsoft.com/office/powerpoint/2010/main" val="4030564241"/>
              </p:ext>
            </p:extLst>
          </p:nvPr>
        </p:nvGraphicFramePr>
        <p:xfrm>
          <a:off x="4998508" y="1931988"/>
          <a:ext cx="1125538" cy="1238250"/>
        </p:xfrm>
        <a:graphic>
          <a:graphicData uri="http://schemas.openxmlformats.org/presentationml/2006/ole">
            <mc:AlternateContent xmlns:mc="http://schemas.openxmlformats.org/markup-compatibility/2006">
              <mc:Choice xmlns:v="urn:schemas-microsoft-com:vml" Requires="v">
                <p:oleObj spid="_x0000_s241806" name="Equation" r:id="rId6" imgW="381000" imgH="419100" progId="Equation.DSMT4">
                  <p:embed/>
                </p:oleObj>
              </mc:Choice>
              <mc:Fallback>
                <p:oleObj name="Equation" r:id="rId6" imgW="381000" imgH="419100" progId="Equation.DSMT4">
                  <p:embed/>
                  <p:pic>
                    <p:nvPicPr>
                      <p:cNvPr id="0" name=""/>
                      <p:cNvPicPr>
                        <a:picLocks noChangeAspect="1" noChangeArrowheads="1"/>
                      </p:cNvPicPr>
                      <p:nvPr/>
                    </p:nvPicPr>
                    <p:blipFill>
                      <a:blip r:embed="rId7"/>
                      <a:srcRect/>
                      <a:stretch>
                        <a:fillRect/>
                      </a:stretch>
                    </p:blipFill>
                    <p:spPr bwMode="auto">
                      <a:xfrm>
                        <a:off x="4998508" y="1931988"/>
                        <a:ext cx="1125538" cy="1238250"/>
                      </a:xfrm>
                      <a:prstGeom prst="rect">
                        <a:avLst/>
                      </a:prstGeom>
                      <a:noFill/>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773966018"/>
              </p:ext>
            </p:extLst>
          </p:nvPr>
        </p:nvGraphicFramePr>
        <p:xfrm>
          <a:off x="3280307" y="4032250"/>
          <a:ext cx="4429125" cy="1238250"/>
        </p:xfrm>
        <a:graphic>
          <a:graphicData uri="http://schemas.openxmlformats.org/presentationml/2006/ole">
            <mc:AlternateContent xmlns:mc="http://schemas.openxmlformats.org/markup-compatibility/2006">
              <mc:Choice xmlns:v="urn:schemas-microsoft-com:vml" Requires="v">
                <p:oleObj spid="_x0000_s241807" name="Equation" r:id="rId8" imgW="1498600" imgH="419100" progId="Equation.DSMT4">
                  <p:embed/>
                </p:oleObj>
              </mc:Choice>
              <mc:Fallback>
                <p:oleObj name="Equation" r:id="rId8" imgW="1498600" imgH="419100" progId="Equation.DSMT4">
                  <p:embed/>
                  <p:pic>
                    <p:nvPicPr>
                      <p:cNvPr id="0" name=""/>
                      <p:cNvPicPr>
                        <a:picLocks noChangeAspect="1" noChangeArrowheads="1"/>
                      </p:cNvPicPr>
                      <p:nvPr/>
                    </p:nvPicPr>
                    <p:blipFill>
                      <a:blip r:embed="rId9"/>
                      <a:srcRect/>
                      <a:stretch>
                        <a:fillRect/>
                      </a:stretch>
                    </p:blipFill>
                    <p:spPr bwMode="auto">
                      <a:xfrm>
                        <a:off x="3280307" y="4032250"/>
                        <a:ext cx="4429125" cy="1238250"/>
                      </a:xfrm>
                      <a:prstGeom prst="rect">
                        <a:avLst/>
                      </a:prstGeom>
                      <a:noFill/>
                      <a:extLst/>
                    </p:spPr>
                  </p:pic>
                </p:oleObj>
              </mc:Fallback>
            </mc:AlternateContent>
          </a:graphicData>
        </a:graphic>
      </p:graphicFrame>
    </p:spTree>
    <p:extLst>
      <p:ext uri="{BB962C8B-B14F-4D97-AF65-F5344CB8AC3E}">
        <p14:creationId xmlns:p14="http://schemas.microsoft.com/office/powerpoint/2010/main" val="13192046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Logistic Regression</a:t>
            </a:r>
          </a:p>
        </p:txBody>
      </p:sp>
      <p:grpSp>
        <p:nvGrpSpPr>
          <p:cNvPr id="2" name="Group 1"/>
          <p:cNvGrpSpPr/>
          <p:nvPr/>
        </p:nvGrpSpPr>
        <p:grpSpPr>
          <a:xfrm>
            <a:off x="9906000" y="203199"/>
            <a:ext cx="1964267" cy="592667"/>
            <a:chOff x="25229933" y="-12232628"/>
            <a:chExt cx="6146800" cy="1744133"/>
          </a:xfrm>
        </p:grpSpPr>
        <p:sp>
          <p:nvSpPr>
            <p:cNvPr id="7" name="Rectangle 6"/>
            <p:cNvSpPr/>
            <p:nvPr/>
          </p:nvSpPr>
          <p:spPr>
            <a:xfrm>
              <a:off x="25229933" y="-12232628"/>
              <a:ext cx="6146800" cy="17441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591232798"/>
                </p:ext>
              </p:extLst>
            </p:nvPr>
          </p:nvGraphicFramePr>
          <p:xfrm>
            <a:off x="25484919" y="-12014607"/>
            <a:ext cx="5662614" cy="1314450"/>
          </p:xfrm>
          <a:graphic>
            <a:graphicData uri="http://schemas.openxmlformats.org/presentationml/2006/ole">
              <mc:AlternateContent xmlns:mc="http://schemas.openxmlformats.org/markup-compatibility/2006">
                <mc:Choice xmlns:v="urn:schemas-microsoft-com:vml" Requires="v">
                  <p:oleObj spid="_x0000_s258225" name="Equation" r:id="rId4" imgW="1917700" imgH="444500" progId="Equation.DSMT4">
                    <p:embed/>
                  </p:oleObj>
                </mc:Choice>
                <mc:Fallback>
                  <p:oleObj name="Equation" r:id="rId4" imgW="1917700" imgH="444500" progId="Equation.DSMT4">
                    <p:embed/>
                    <p:pic>
                      <p:nvPicPr>
                        <p:cNvPr id="0" name=""/>
                        <p:cNvPicPr>
                          <a:picLocks noChangeAspect="1" noChangeArrowheads="1"/>
                        </p:cNvPicPr>
                        <p:nvPr/>
                      </p:nvPicPr>
                      <p:blipFill>
                        <a:blip r:embed="rId5"/>
                        <a:srcRect/>
                        <a:stretch>
                          <a:fillRect/>
                        </a:stretch>
                      </p:blipFill>
                      <p:spPr bwMode="auto">
                        <a:xfrm>
                          <a:off x="25484919" y="-12014607"/>
                          <a:ext cx="5662614" cy="1314450"/>
                        </a:xfrm>
                        <a:prstGeom prst="rect">
                          <a:avLst/>
                        </a:prstGeom>
                        <a:noFill/>
                        <a:extLst/>
                      </p:spPr>
                    </p:pic>
                  </p:oleObj>
                </mc:Fallback>
              </mc:AlternateContent>
            </a:graphicData>
          </a:graphic>
        </p:graphicFrame>
      </p:grpSp>
      <p:graphicFrame>
        <p:nvGraphicFramePr>
          <p:cNvPr id="12" name="Object 11"/>
          <p:cNvGraphicFramePr>
            <a:graphicFrameLocks noChangeAspect="1"/>
          </p:cNvGraphicFramePr>
          <p:nvPr>
            <p:extLst>
              <p:ext uri="{D42A27DB-BD31-4B8C-83A1-F6EECF244321}">
                <p14:modId xmlns:p14="http://schemas.microsoft.com/office/powerpoint/2010/main" val="1140564587"/>
              </p:ext>
            </p:extLst>
          </p:nvPr>
        </p:nvGraphicFramePr>
        <p:xfrm>
          <a:off x="3280307" y="4032250"/>
          <a:ext cx="4429125" cy="1238250"/>
        </p:xfrm>
        <a:graphic>
          <a:graphicData uri="http://schemas.openxmlformats.org/presentationml/2006/ole">
            <mc:AlternateContent xmlns:mc="http://schemas.openxmlformats.org/markup-compatibility/2006">
              <mc:Choice xmlns:v="urn:schemas-microsoft-com:vml" Requires="v">
                <p:oleObj spid="_x0000_s258226" name="Equation" r:id="rId6" imgW="1498600" imgH="419100" progId="Equation.DSMT4">
                  <p:embed/>
                </p:oleObj>
              </mc:Choice>
              <mc:Fallback>
                <p:oleObj name="Equation" r:id="rId6" imgW="1498600" imgH="419100" progId="Equation.DSMT4">
                  <p:embed/>
                  <p:pic>
                    <p:nvPicPr>
                      <p:cNvPr id="0" name=""/>
                      <p:cNvPicPr>
                        <a:picLocks noChangeAspect="1" noChangeArrowheads="1"/>
                      </p:cNvPicPr>
                      <p:nvPr/>
                    </p:nvPicPr>
                    <p:blipFill>
                      <a:blip r:embed="rId7"/>
                      <a:srcRect/>
                      <a:stretch>
                        <a:fillRect/>
                      </a:stretch>
                    </p:blipFill>
                    <p:spPr bwMode="auto">
                      <a:xfrm>
                        <a:off x="3280307" y="4032250"/>
                        <a:ext cx="4429125" cy="1238250"/>
                      </a:xfrm>
                      <a:prstGeom prst="rect">
                        <a:avLst/>
                      </a:prstGeom>
                      <a:noFill/>
                      <a:extLst/>
                    </p:spPr>
                  </p:pic>
                </p:oleObj>
              </mc:Fallback>
            </mc:AlternateContent>
          </a:graphicData>
        </a:graphic>
      </p:graphicFrame>
      <p:sp>
        <p:nvSpPr>
          <p:cNvPr id="10" name="TextBox 9"/>
          <p:cNvSpPr txBox="1"/>
          <p:nvPr/>
        </p:nvSpPr>
        <p:spPr>
          <a:xfrm>
            <a:off x="6976534" y="2810936"/>
            <a:ext cx="2727980" cy="523220"/>
          </a:xfrm>
          <a:prstGeom prst="rect">
            <a:avLst/>
          </a:prstGeom>
          <a:solidFill>
            <a:schemeClr val="bg1"/>
          </a:solidFill>
        </p:spPr>
        <p:txBody>
          <a:bodyPr wrap="none" rtlCol="0">
            <a:spAutoFit/>
          </a:bodyPr>
          <a:lstStyle/>
          <a:p>
            <a:r>
              <a:rPr lang="en-US" sz="2800" dirty="0">
                <a:solidFill>
                  <a:srgbClr val="000090"/>
                </a:solidFill>
                <a:latin typeface="Times"/>
                <a:cs typeface="Times"/>
              </a:rPr>
              <a:t>Logistic Function</a:t>
            </a:r>
          </a:p>
        </p:txBody>
      </p:sp>
      <p:graphicFrame>
        <p:nvGraphicFramePr>
          <p:cNvPr id="11" name="Object 10"/>
          <p:cNvGraphicFramePr>
            <a:graphicFrameLocks noChangeAspect="1"/>
          </p:cNvGraphicFramePr>
          <p:nvPr>
            <p:extLst>
              <p:ext uri="{D42A27DB-BD31-4B8C-83A1-F6EECF244321}">
                <p14:modId xmlns:p14="http://schemas.microsoft.com/office/powerpoint/2010/main" val="1467791679"/>
              </p:ext>
            </p:extLst>
          </p:nvPr>
        </p:nvGraphicFramePr>
        <p:xfrm>
          <a:off x="4998508" y="1931988"/>
          <a:ext cx="1125538" cy="1238250"/>
        </p:xfrm>
        <a:graphic>
          <a:graphicData uri="http://schemas.openxmlformats.org/presentationml/2006/ole">
            <mc:AlternateContent xmlns:mc="http://schemas.openxmlformats.org/markup-compatibility/2006">
              <mc:Choice xmlns:v="urn:schemas-microsoft-com:vml" Requires="v">
                <p:oleObj spid="_x0000_s258227" name="Equation" r:id="rId8" imgW="381000" imgH="419100" progId="Equation.DSMT4">
                  <p:embed/>
                </p:oleObj>
              </mc:Choice>
              <mc:Fallback>
                <p:oleObj name="Equation" r:id="rId8" imgW="381000" imgH="419100" progId="Equation.DSMT4">
                  <p:embed/>
                  <p:pic>
                    <p:nvPicPr>
                      <p:cNvPr id="0" name=""/>
                      <p:cNvPicPr>
                        <a:picLocks noChangeAspect="1" noChangeArrowheads="1"/>
                      </p:cNvPicPr>
                      <p:nvPr/>
                    </p:nvPicPr>
                    <p:blipFill>
                      <a:blip r:embed="rId9"/>
                      <a:srcRect/>
                      <a:stretch>
                        <a:fillRect/>
                      </a:stretch>
                    </p:blipFill>
                    <p:spPr bwMode="auto">
                      <a:xfrm>
                        <a:off x="4998508" y="1931988"/>
                        <a:ext cx="1125538" cy="1238250"/>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09324765"/>
              </p:ext>
            </p:extLst>
          </p:nvPr>
        </p:nvGraphicFramePr>
        <p:xfrm>
          <a:off x="8382530" y="3553354"/>
          <a:ext cx="1929870" cy="1007558"/>
        </p:xfrm>
        <a:graphic>
          <a:graphicData uri="http://schemas.openxmlformats.org/presentationml/2006/ole">
            <mc:AlternateContent xmlns:mc="http://schemas.openxmlformats.org/markup-compatibility/2006">
              <mc:Choice xmlns:v="urn:schemas-microsoft-com:vml" Requires="v">
                <p:oleObj spid="_x0000_s258228" name="Equation" r:id="rId10" imgW="876300" imgH="457200" progId="Equation.DSMT4">
                  <p:embed/>
                </p:oleObj>
              </mc:Choice>
              <mc:Fallback>
                <p:oleObj name="Equation" r:id="rId10" imgW="876300" imgH="457200" progId="Equation.DSMT4">
                  <p:embed/>
                  <p:pic>
                    <p:nvPicPr>
                      <p:cNvPr id="0" name=""/>
                      <p:cNvPicPr>
                        <a:picLocks noChangeAspect="1" noChangeArrowheads="1"/>
                      </p:cNvPicPr>
                      <p:nvPr/>
                    </p:nvPicPr>
                    <p:blipFill>
                      <a:blip r:embed="rId11"/>
                      <a:srcRect/>
                      <a:stretch>
                        <a:fillRect/>
                      </a:stretch>
                    </p:blipFill>
                    <p:spPr bwMode="auto">
                      <a:xfrm>
                        <a:off x="8382530" y="3553354"/>
                        <a:ext cx="1929870" cy="1007558"/>
                      </a:xfrm>
                      <a:prstGeom prst="rect">
                        <a:avLst/>
                      </a:prstGeom>
                      <a:noFill/>
                      <a:extLst/>
                    </p:spPr>
                  </p:pic>
                </p:oleObj>
              </mc:Fallback>
            </mc:AlternateContent>
          </a:graphicData>
        </a:graphic>
      </p:graphicFrame>
      <p:cxnSp>
        <p:nvCxnSpPr>
          <p:cNvPr id="5" name="Straight Arrow Connector 4"/>
          <p:cNvCxnSpPr/>
          <p:nvPr/>
        </p:nvCxnSpPr>
        <p:spPr>
          <a:xfrm flipH="1">
            <a:off x="7450669" y="4114800"/>
            <a:ext cx="863598" cy="1354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5319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sz="quarter" idx="10"/>
          </p:nvPr>
        </p:nvSpPr>
        <p:spPr>
          <a:xfrm>
            <a:off x="337080" y="950782"/>
            <a:ext cx="11468646" cy="5290388"/>
          </a:xfrm>
        </p:spPr>
        <p:txBody>
          <a:bodyPr/>
          <a:lstStyle/>
          <a:p>
            <a:r>
              <a:rPr lang="en-US" dirty="0"/>
              <a:t>Each observation is represented by a set of numbers (features).</a:t>
            </a:r>
            <a:endParaRPr lang="en-US" i="1" dirty="0"/>
          </a:p>
        </p:txBody>
      </p:sp>
      <p:sp>
        <p:nvSpPr>
          <p:cNvPr id="20" name="TextBox 19"/>
          <p:cNvSpPr txBox="1"/>
          <p:nvPr/>
        </p:nvSpPr>
        <p:spPr>
          <a:xfrm rot="18895295">
            <a:off x="1649708" y="3951112"/>
            <a:ext cx="4130433" cy="523220"/>
          </a:xfrm>
          <a:prstGeom prst="rect">
            <a:avLst/>
          </a:prstGeom>
          <a:noFill/>
        </p:spPr>
        <p:txBody>
          <a:bodyPr wrap="none" rtlCol="0">
            <a:spAutoFit/>
          </a:bodyPr>
          <a:lstStyle/>
          <a:p>
            <a:r>
              <a:rPr lang="en-US" sz="2800" dirty="0"/>
              <a:t>Number of events last year</a:t>
            </a:r>
          </a:p>
        </p:txBody>
      </p:sp>
      <p:sp>
        <p:nvSpPr>
          <p:cNvPr id="4" name="TextBox 3"/>
          <p:cNvSpPr txBox="1"/>
          <p:nvPr/>
        </p:nvSpPr>
        <p:spPr>
          <a:xfrm>
            <a:off x="508001" y="2102556"/>
            <a:ext cx="9692377" cy="523220"/>
          </a:xfrm>
          <a:prstGeom prst="rect">
            <a:avLst/>
          </a:prstGeom>
          <a:noFill/>
        </p:spPr>
        <p:txBody>
          <a:bodyPr wrap="none" rtlCol="0">
            <a:spAutoFit/>
          </a:bodyPr>
          <a:lstStyle/>
          <a:p>
            <a:r>
              <a:rPr lang="en-US" sz="2800" dirty="0"/>
              <a:t>Manhole is represented as:  [   5      3     120     12      1       0   …..   ]       </a:t>
            </a:r>
          </a:p>
        </p:txBody>
      </p:sp>
      <p:sp>
        <p:nvSpPr>
          <p:cNvPr id="10" name="TextBox 9"/>
          <p:cNvSpPr txBox="1"/>
          <p:nvPr/>
        </p:nvSpPr>
        <p:spPr>
          <a:xfrm rot="18895295">
            <a:off x="1464735" y="4286958"/>
            <a:ext cx="5256742" cy="523220"/>
          </a:xfrm>
          <a:prstGeom prst="rect">
            <a:avLst/>
          </a:prstGeom>
          <a:noFill/>
        </p:spPr>
        <p:txBody>
          <a:bodyPr wrap="none" rtlCol="0">
            <a:spAutoFit/>
          </a:bodyPr>
          <a:lstStyle/>
          <a:p>
            <a:r>
              <a:rPr lang="en-US" sz="2800" dirty="0"/>
              <a:t>Number of serious events last year</a:t>
            </a:r>
          </a:p>
        </p:txBody>
      </p:sp>
      <p:sp>
        <p:nvSpPr>
          <p:cNvPr id="11" name="TextBox 10"/>
          <p:cNvSpPr txBox="1"/>
          <p:nvPr/>
        </p:nvSpPr>
        <p:spPr>
          <a:xfrm rot="18895295">
            <a:off x="3085098" y="3965228"/>
            <a:ext cx="4166550" cy="523220"/>
          </a:xfrm>
          <a:prstGeom prst="rect">
            <a:avLst/>
          </a:prstGeom>
          <a:noFill/>
        </p:spPr>
        <p:txBody>
          <a:bodyPr wrap="none" rtlCol="0">
            <a:spAutoFit/>
          </a:bodyPr>
          <a:lstStyle/>
          <a:p>
            <a:r>
              <a:rPr lang="en-US" sz="2800" dirty="0"/>
              <a:t>Number of electrical cables</a:t>
            </a:r>
          </a:p>
        </p:txBody>
      </p:sp>
      <p:sp>
        <p:nvSpPr>
          <p:cNvPr id="12" name="TextBox 11"/>
          <p:cNvSpPr txBox="1"/>
          <p:nvPr/>
        </p:nvSpPr>
        <p:spPr>
          <a:xfrm rot="18895295">
            <a:off x="2799821" y="4286964"/>
            <a:ext cx="5578119" cy="523220"/>
          </a:xfrm>
          <a:prstGeom prst="rect">
            <a:avLst/>
          </a:prstGeom>
          <a:noFill/>
        </p:spPr>
        <p:txBody>
          <a:bodyPr wrap="none" rtlCol="0">
            <a:spAutoFit/>
          </a:bodyPr>
          <a:lstStyle/>
          <a:p>
            <a:r>
              <a:rPr lang="en-US" sz="2800" dirty="0"/>
              <a:t>Number of pre-1930 electrical cables</a:t>
            </a:r>
          </a:p>
        </p:txBody>
      </p:sp>
      <p:sp>
        <p:nvSpPr>
          <p:cNvPr id="13" name="TextBox 12"/>
          <p:cNvSpPr txBox="1"/>
          <p:nvPr/>
        </p:nvSpPr>
        <p:spPr>
          <a:xfrm rot="18895295">
            <a:off x="6172691" y="3310475"/>
            <a:ext cx="2298075" cy="523220"/>
          </a:xfrm>
          <a:prstGeom prst="rect">
            <a:avLst/>
          </a:prstGeom>
          <a:noFill/>
        </p:spPr>
        <p:txBody>
          <a:bodyPr wrap="none" rtlCol="0">
            <a:spAutoFit/>
          </a:bodyPr>
          <a:lstStyle/>
          <a:p>
            <a:r>
              <a:rPr lang="en-US" sz="2800" dirty="0"/>
              <a:t>Vented cover?</a:t>
            </a:r>
          </a:p>
        </p:txBody>
      </p:sp>
      <p:sp>
        <p:nvSpPr>
          <p:cNvPr id="14" name="TextBox 13"/>
          <p:cNvSpPr txBox="1"/>
          <p:nvPr/>
        </p:nvSpPr>
        <p:spPr>
          <a:xfrm rot="18895295">
            <a:off x="7389783" y="3095988"/>
            <a:ext cx="1777350" cy="523220"/>
          </a:xfrm>
          <a:prstGeom prst="rect">
            <a:avLst/>
          </a:prstGeom>
          <a:noFill/>
        </p:spPr>
        <p:txBody>
          <a:bodyPr wrap="none" rtlCol="0">
            <a:spAutoFit/>
          </a:bodyPr>
          <a:lstStyle/>
          <a:p>
            <a:r>
              <a:rPr lang="en-US" sz="2800" dirty="0"/>
              <a:t>Inspected?</a:t>
            </a:r>
          </a:p>
        </p:txBody>
      </p:sp>
      <p:sp>
        <p:nvSpPr>
          <p:cNvPr id="16" name="TextBox 15"/>
          <p:cNvSpPr txBox="1"/>
          <p:nvPr/>
        </p:nvSpPr>
        <p:spPr>
          <a:xfrm>
            <a:off x="6211502" y="5669845"/>
            <a:ext cx="5594224" cy="954107"/>
          </a:xfrm>
          <a:prstGeom prst="rect">
            <a:avLst/>
          </a:prstGeom>
          <a:noFill/>
        </p:spPr>
        <p:txBody>
          <a:bodyPr wrap="none" rtlCol="0">
            <a:spAutoFit/>
          </a:bodyPr>
          <a:lstStyle/>
          <a:p>
            <a:r>
              <a:rPr lang="en-US" sz="2800" dirty="0"/>
              <a:t>Feature data is from 2014 and before</a:t>
            </a:r>
          </a:p>
          <a:p>
            <a:r>
              <a:rPr lang="en-US" sz="2800" dirty="0"/>
              <a:t>(Label is 1 if it exploded in 2015) </a:t>
            </a:r>
          </a:p>
        </p:txBody>
      </p:sp>
    </p:spTree>
    <p:extLst>
      <p:ext uri="{BB962C8B-B14F-4D97-AF65-F5344CB8AC3E}">
        <p14:creationId xmlns:p14="http://schemas.microsoft.com/office/powerpoint/2010/main" val="13389416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Logistic Regression</a:t>
            </a:r>
          </a:p>
        </p:txBody>
      </p:sp>
      <p:grpSp>
        <p:nvGrpSpPr>
          <p:cNvPr id="2" name="Group 1"/>
          <p:cNvGrpSpPr/>
          <p:nvPr/>
        </p:nvGrpSpPr>
        <p:grpSpPr>
          <a:xfrm>
            <a:off x="9906000" y="203199"/>
            <a:ext cx="1964267" cy="592667"/>
            <a:chOff x="25229933" y="-12232628"/>
            <a:chExt cx="6146800" cy="1744133"/>
          </a:xfrm>
        </p:grpSpPr>
        <p:sp>
          <p:nvSpPr>
            <p:cNvPr id="7" name="Rectangle 6"/>
            <p:cNvSpPr/>
            <p:nvPr/>
          </p:nvSpPr>
          <p:spPr>
            <a:xfrm>
              <a:off x="25229933" y="-12232628"/>
              <a:ext cx="6146800" cy="17441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394947327"/>
                </p:ext>
              </p:extLst>
            </p:nvPr>
          </p:nvGraphicFramePr>
          <p:xfrm>
            <a:off x="25484919" y="-12014607"/>
            <a:ext cx="5662614" cy="1314450"/>
          </p:xfrm>
          <a:graphic>
            <a:graphicData uri="http://schemas.openxmlformats.org/presentationml/2006/ole">
              <mc:AlternateContent xmlns:mc="http://schemas.openxmlformats.org/markup-compatibility/2006">
                <mc:Choice xmlns:v="urn:schemas-microsoft-com:vml" Requires="v">
                  <p:oleObj spid="_x0000_s242826" name="Equation" r:id="rId4" imgW="1917700" imgH="444500" progId="Equation.DSMT4">
                    <p:embed/>
                  </p:oleObj>
                </mc:Choice>
                <mc:Fallback>
                  <p:oleObj name="Equation" r:id="rId4" imgW="1917700" imgH="444500" progId="Equation.DSMT4">
                    <p:embed/>
                    <p:pic>
                      <p:nvPicPr>
                        <p:cNvPr id="0" name=""/>
                        <p:cNvPicPr>
                          <a:picLocks noChangeAspect="1" noChangeArrowheads="1"/>
                        </p:cNvPicPr>
                        <p:nvPr/>
                      </p:nvPicPr>
                      <p:blipFill>
                        <a:blip r:embed="rId5"/>
                        <a:srcRect/>
                        <a:stretch>
                          <a:fillRect/>
                        </a:stretch>
                      </p:blipFill>
                      <p:spPr bwMode="auto">
                        <a:xfrm>
                          <a:off x="25484919" y="-12014607"/>
                          <a:ext cx="5662614" cy="1314450"/>
                        </a:xfrm>
                        <a:prstGeom prst="rect">
                          <a:avLst/>
                        </a:prstGeom>
                        <a:noFill/>
                        <a:extLst/>
                      </p:spPr>
                    </p:pic>
                  </p:oleObj>
                </mc:Fallback>
              </mc:AlternateContent>
            </a:graphicData>
          </a:graphic>
        </p:graphicFrame>
      </p:grpSp>
      <p:graphicFrame>
        <p:nvGraphicFramePr>
          <p:cNvPr id="9" name="Object 8"/>
          <p:cNvGraphicFramePr>
            <a:graphicFrameLocks noChangeAspect="1"/>
          </p:cNvGraphicFramePr>
          <p:nvPr>
            <p:extLst>
              <p:ext uri="{D42A27DB-BD31-4B8C-83A1-F6EECF244321}">
                <p14:modId xmlns:p14="http://schemas.microsoft.com/office/powerpoint/2010/main" val="460599380"/>
              </p:ext>
            </p:extLst>
          </p:nvPr>
        </p:nvGraphicFramePr>
        <p:xfrm>
          <a:off x="3056469" y="2574925"/>
          <a:ext cx="6980238" cy="1238250"/>
        </p:xfrm>
        <a:graphic>
          <a:graphicData uri="http://schemas.openxmlformats.org/presentationml/2006/ole">
            <mc:AlternateContent xmlns:mc="http://schemas.openxmlformats.org/markup-compatibility/2006">
              <mc:Choice xmlns:v="urn:schemas-microsoft-com:vml" Requires="v">
                <p:oleObj spid="_x0000_s242827" name="Equation" r:id="rId6" imgW="2362200" imgH="419100" progId="Equation.DSMT4">
                  <p:embed/>
                </p:oleObj>
              </mc:Choice>
              <mc:Fallback>
                <p:oleObj name="Equation" r:id="rId6" imgW="2362200" imgH="419100" progId="Equation.DSMT4">
                  <p:embed/>
                  <p:pic>
                    <p:nvPicPr>
                      <p:cNvPr id="0" name=""/>
                      <p:cNvPicPr>
                        <a:picLocks noChangeAspect="1" noChangeArrowheads="1"/>
                      </p:cNvPicPr>
                      <p:nvPr/>
                    </p:nvPicPr>
                    <p:blipFill>
                      <a:blip r:embed="rId7"/>
                      <a:srcRect/>
                      <a:stretch>
                        <a:fillRect/>
                      </a:stretch>
                    </p:blipFill>
                    <p:spPr bwMode="auto">
                      <a:xfrm>
                        <a:off x="3056469" y="2574925"/>
                        <a:ext cx="6980238" cy="1238250"/>
                      </a:xfrm>
                      <a:prstGeom prst="rect">
                        <a:avLst/>
                      </a:prstGeom>
                      <a:noFill/>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139061665"/>
              </p:ext>
            </p:extLst>
          </p:nvPr>
        </p:nvGraphicFramePr>
        <p:xfrm>
          <a:off x="3280307" y="4032250"/>
          <a:ext cx="4429125" cy="1238250"/>
        </p:xfrm>
        <a:graphic>
          <a:graphicData uri="http://schemas.openxmlformats.org/presentationml/2006/ole">
            <mc:AlternateContent xmlns:mc="http://schemas.openxmlformats.org/markup-compatibility/2006">
              <mc:Choice xmlns:v="urn:schemas-microsoft-com:vml" Requires="v">
                <p:oleObj spid="_x0000_s242828" name="Equation" r:id="rId8" imgW="1498600" imgH="419100" progId="Equation.DSMT4">
                  <p:embed/>
                </p:oleObj>
              </mc:Choice>
              <mc:Fallback>
                <p:oleObj name="Equation" r:id="rId8" imgW="1498600" imgH="419100" progId="Equation.DSMT4">
                  <p:embed/>
                  <p:pic>
                    <p:nvPicPr>
                      <p:cNvPr id="0" name=""/>
                      <p:cNvPicPr>
                        <a:picLocks noChangeAspect="1" noChangeArrowheads="1"/>
                      </p:cNvPicPr>
                      <p:nvPr/>
                    </p:nvPicPr>
                    <p:blipFill>
                      <a:blip r:embed="rId9"/>
                      <a:srcRect/>
                      <a:stretch>
                        <a:fillRect/>
                      </a:stretch>
                    </p:blipFill>
                    <p:spPr bwMode="auto">
                      <a:xfrm>
                        <a:off x="3280307" y="4032250"/>
                        <a:ext cx="4429125" cy="1238250"/>
                      </a:xfrm>
                      <a:prstGeom prst="rect">
                        <a:avLst/>
                      </a:prstGeom>
                      <a:noFill/>
                      <a:extLst/>
                    </p:spPr>
                  </p:pic>
                </p:oleObj>
              </mc:Fallback>
            </mc:AlternateContent>
          </a:graphicData>
        </a:graphic>
      </p:graphicFrame>
    </p:spTree>
    <p:extLst>
      <p:ext uri="{BB962C8B-B14F-4D97-AF65-F5344CB8AC3E}">
        <p14:creationId xmlns:p14="http://schemas.microsoft.com/office/powerpoint/2010/main" val="14549160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Logistic Regression</a:t>
            </a:r>
          </a:p>
        </p:txBody>
      </p:sp>
      <p:grpSp>
        <p:nvGrpSpPr>
          <p:cNvPr id="2" name="Group 1"/>
          <p:cNvGrpSpPr/>
          <p:nvPr/>
        </p:nvGrpSpPr>
        <p:grpSpPr>
          <a:xfrm>
            <a:off x="9906000" y="203199"/>
            <a:ext cx="1964267" cy="592667"/>
            <a:chOff x="25229933" y="-12232628"/>
            <a:chExt cx="6146800" cy="1744133"/>
          </a:xfrm>
        </p:grpSpPr>
        <p:sp>
          <p:nvSpPr>
            <p:cNvPr id="7" name="Rectangle 6"/>
            <p:cNvSpPr/>
            <p:nvPr/>
          </p:nvSpPr>
          <p:spPr>
            <a:xfrm>
              <a:off x="25229933" y="-12232628"/>
              <a:ext cx="6146800" cy="17441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591473694"/>
                </p:ext>
              </p:extLst>
            </p:nvPr>
          </p:nvGraphicFramePr>
          <p:xfrm>
            <a:off x="25484919" y="-12014607"/>
            <a:ext cx="5662614" cy="1314450"/>
          </p:xfrm>
          <a:graphic>
            <a:graphicData uri="http://schemas.openxmlformats.org/presentationml/2006/ole">
              <mc:AlternateContent xmlns:mc="http://schemas.openxmlformats.org/markup-compatibility/2006">
                <mc:Choice xmlns:v="urn:schemas-microsoft-com:vml" Requires="v">
                  <p:oleObj spid="_x0000_s244913" name="Equation" r:id="rId4" imgW="1917700" imgH="444500" progId="Equation.DSMT4">
                    <p:embed/>
                  </p:oleObj>
                </mc:Choice>
                <mc:Fallback>
                  <p:oleObj name="Equation" r:id="rId4" imgW="1917700" imgH="444500" progId="Equation.DSMT4">
                    <p:embed/>
                    <p:pic>
                      <p:nvPicPr>
                        <p:cNvPr id="0" name=""/>
                        <p:cNvPicPr>
                          <a:picLocks noChangeAspect="1" noChangeArrowheads="1"/>
                        </p:cNvPicPr>
                        <p:nvPr/>
                      </p:nvPicPr>
                      <p:blipFill>
                        <a:blip r:embed="rId5"/>
                        <a:srcRect/>
                        <a:stretch>
                          <a:fillRect/>
                        </a:stretch>
                      </p:blipFill>
                      <p:spPr bwMode="auto">
                        <a:xfrm>
                          <a:off x="25484919" y="-12014607"/>
                          <a:ext cx="5662614" cy="1314450"/>
                        </a:xfrm>
                        <a:prstGeom prst="rect">
                          <a:avLst/>
                        </a:prstGeom>
                        <a:noFill/>
                        <a:extLst/>
                      </p:spPr>
                    </p:pic>
                  </p:oleObj>
                </mc:Fallback>
              </mc:AlternateContent>
            </a:graphicData>
          </a:graphic>
        </p:graphicFrame>
      </p:grpSp>
      <p:graphicFrame>
        <p:nvGraphicFramePr>
          <p:cNvPr id="9" name="Object 8"/>
          <p:cNvGraphicFramePr>
            <a:graphicFrameLocks noChangeAspect="1"/>
          </p:cNvGraphicFramePr>
          <p:nvPr>
            <p:extLst>
              <p:ext uri="{D42A27DB-BD31-4B8C-83A1-F6EECF244321}">
                <p14:modId xmlns:p14="http://schemas.microsoft.com/office/powerpoint/2010/main" val="2847431247"/>
              </p:ext>
            </p:extLst>
          </p:nvPr>
        </p:nvGraphicFramePr>
        <p:xfrm>
          <a:off x="3056469" y="2574925"/>
          <a:ext cx="6980238" cy="1238250"/>
        </p:xfrm>
        <a:graphic>
          <a:graphicData uri="http://schemas.openxmlformats.org/presentationml/2006/ole">
            <mc:AlternateContent xmlns:mc="http://schemas.openxmlformats.org/markup-compatibility/2006">
              <mc:Choice xmlns:v="urn:schemas-microsoft-com:vml" Requires="v">
                <p:oleObj spid="_x0000_s244914" name="Equation" r:id="rId6" imgW="2362200" imgH="419100" progId="Equation.DSMT4">
                  <p:embed/>
                </p:oleObj>
              </mc:Choice>
              <mc:Fallback>
                <p:oleObj name="Equation" r:id="rId6" imgW="2362200" imgH="419100" progId="Equation.DSMT4">
                  <p:embed/>
                  <p:pic>
                    <p:nvPicPr>
                      <p:cNvPr id="0" name=""/>
                      <p:cNvPicPr>
                        <a:picLocks noChangeAspect="1" noChangeArrowheads="1"/>
                      </p:cNvPicPr>
                      <p:nvPr/>
                    </p:nvPicPr>
                    <p:blipFill>
                      <a:blip r:embed="rId7"/>
                      <a:srcRect/>
                      <a:stretch>
                        <a:fillRect/>
                      </a:stretch>
                    </p:blipFill>
                    <p:spPr bwMode="auto">
                      <a:xfrm>
                        <a:off x="3056469" y="2574925"/>
                        <a:ext cx="6980238" cy="1238250"/>
                      </a:xfrm>
                      <a:prstGeom prst="rect">
                        <a:avLst/>
                      </a:prstGeom>
                      <a:noFill/>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386681229"/>
              </p:ext>
            </p:extLst>
          </p:nvPr>
        </p:nvGraphicFramePr>
        <p:xfrm>
          <a:off x="3280307" y="4032250"/>
          <a:ext cx="4429125" cy="1238250"/>
        </p:xfrm>
        <a:graphic>
          <a:graphicData uri="http://schemas.openxmlformats.org/presentationml/2006/ole">
            <mc:AlternateContent xmlns:mc="http://schemas.openxmlformats.org/markup-compatibility/2006">
              <mc:Choice xmlns:v="urn:schemas-microsoft-com:vml" Requires="v">
                <p:oleObj spid="_x0000_s244915" name="Equation" r:id="rId8" imgW="1498600" imgH="419100" progId="Equation.DSMT4">
                  <p:embed/>
                </p:oleObj>
              </mc:Choice>
              <mc:Fallback>
                <p:oleObj name="Equation" r:id="rId8" imgW="1498600" imgH="419100" progId="Equation.DSMT4">
                  <p:embed/>
                  <p:pic>
                    <p:nvPicPr>
                      <p:cNvPr id="0" name=""/>
                      <p:cNvPicPr>
                        <a:picLocks noChangeAspect="1" noChangeArrowheads="1"/>
                      </p:cNvPicPr>
                      <p:nvPr/>
                    </p:nvPicPr>
                    <p:blipFill>
                      <a:blip r:embed="rId9"/>
                      <a:srcRect/>
                      <a:stretch>
                        <a:fillRect/>
                      </a:stretch>
                    </p:blipFill>
                    <p:spPr bwMode="auto">
                      <a:xfrm>
                        <a:off x="3280307" y="4032250"/>
                        <a:ext cx="4429125" cy="1238250"/>
                      </a:xfrm>
                      <a:prstGeom prst="rect">
                        <a:avLst/>
                      </a:prstGeom>
                      <a:noFill/>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762190491"/>
              </p:ext>
            </p:extLst>
          </p:nvPr>
        </p:nvGraphicFramePr>
        <p:xfrm>
          <a:off x="2759605" y="1336675"/>
          <a:ext cx="6454775" cy="600075"/>
        </p:xfrm>
        <a:graphic>
          <a:graphicData uri="http://schemas.openxmlformats.org/presentationml/2006/ole">
            <mc:AlternateContent xmlns:mc="http://schemas.openxmlformats.org/markup-compatibility/2006">
              <mc:Choice xmlns:v="urn:schemas-microsoft-com:vml" Requires="v">
                <p:oleObj spid="_x0000_s244916" name="Equation" r:id="rId10" imgW="2184400" imgH="203200" progId="Equation.DSMT4">
                  <p:embed/>
                </p:oleObj>
              </mc:Choice>
              <mc:Fallback>
                <p:oleObj name="Equation" r:id="rId10" imgW="2184400" imgH="203200" progId="Equation.DSMT4">
                  <p:embed/>
                  <p:pic>
                    <p:nvPicPr>
                      <p:cNvPr id="0" name=""/>
                      <p:cNvPicPr>
                        <a:picLocks noChangeAspect="1" noChangeArrowheads="1"/>
                      </p:cNvPicPr>
                      <p:nvPr/>
                    </p:nvPicPr>
                    <p:blipFill>
                      <a:blip r:embed="rId11"/>
                      <a:srcRect/>
                      <a:stretch>
                        <a:fillRect/>
                      </a:stretch>
                    </p:blipFill>
                    <p:spPr bwMode="auto">
                      <a:xfrm>
                        <a:off x="2759605" y="1336675"/>
                        <a:ext cx="6454775" cy="600075"/>
                      </a:xfrm>
                      <a:prstGeom prst="rect">
                        <a:avLst/>
                      </a:prstGeom>
                      <a:noFill/>
                      <a:extLst/>
                    </p:spPr>
                  </p:pic>
                </p:oleObj>
              </mc:Fallback>
            </mc:AlternateContent>
          </a:graphicData>
        </a:graphic>
      </p:graphicFrame>
    </p:spTree>
    <p:extLst>
      <p:ext uri="{BB962C8B-B14F-4D97-AF65-F5344CB8AC3E}">
        <p14:creationId xmlns:p14="http://schemas.microsoft.com/office/powerpoint/2010/main" val="33810101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Logistic Regression</a:t>
            </a:r>
          </a:p>
        </p:txBody>
      </p:sp>
      <p:grpSp>
        <p:nvGrpSpPr>
          <p:cNvPr id="2" name="Group 1"/>
          <p:cNvGrpSpPr/>
          <p:nvPr/>
        </p:nvGrpSpPr>
        <p:grpSpPr>
          <a:xfrm>
            <a:off x="9906000" y="203199"/>
            <a:ext cx="1964267" cy="592667"/>
            <a:chOff x="25229933" y="-12232628"/>
            <a:chExt cx="6146800" cy="1744133"/>
          </a:xfrm>
        </p:grpSpPr>
        <p:sp>
          <p:nvSpPr>
            <p:cNvPr id="7" name="Rectangle 6"/>
            <p:cNvSpPr/>
            <p:nvPr/>
          </p:nvSpPr>
          <p:spPr>
            <a:xfrm>
              <a:off x="25229933" y="-12232628"/>
              <a:ext cx="6146800" cy="17441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443152776"/>
                </p:ext>
              </p:extLst>
            </p:nvPr>
          </p:nvGraphicFramePr>
          <p:xfrm>
            <a:off x="25484919" y="-12014607"/>
            <a:ext cx="5662614" cy="1314450"/>
          </p:xfrm>
          <a:graphic>
            <a:graphicData uri="http://schemas.openxmlformats.org/presentationml/2006/ole">
              <mc:AlternateContent xmlns:mc="http://schemas.openxmlformats.org/markup-compatibility/2006">
                <mc:Choice xmlns:v="urn:schemas-microsoft-com:vml" Requires="v">
                  <p:oleObj spid="_x0000_s245978" name="Equation" r:id="rId4" imgW="1917700" imgH="444500" progId="Equation.DSMT4">
                    <p:embed/>
                  </p:oleObj>
                </mc:Choice>
                <mc:Fallback>
                  <p:oleObj name="Equation" r:id="rId4" imgW="1917700" imgH="444500" progId="Equation.DSMT4">
                    <p:embed/>
                    <p:pic>
                      <p:nvPicPr>
                        <p:cNvPr id="0" name=""/>
                        <p:cNvPicPr>
                          <a:picLocks noChangeAspect="1" noChangeArrowheads="1"/>
                        </p:cNvPicPr>
                        <p:nvPr/>
                      </p:nvPicPr>
                      <p:blipFill>
                        <a:blip r:embed="rId5"/>
                        <a:srcRect/>
                        <a:stretch>
                          <a:fillRect/>
                        </a:stretch>
                      </p:blipFill>
                      <p:spPr bwMode="auto">
                        <a:xfrm>
                          <a:off x="25484919" y="-12014607"/>
                          <a:ext cx="5662614" cy="1314450"/>
                        </a:xfrm>
                        <a:prstGeom prst="rect">
                          <a:avLst/>
                        </a:prstGeom>
                        <a:noFill/>
                        <a:extLst/>
                      </p:spPr>
                    </p:pic>
                  </p:oleObj>
                </mc:Fallback>
              </mc:AlternateContent>
            </a:graphicData>
          </a:graphic>
        </p:graphicFrame>
      </p:grpSp>
      <p:graphicFrame>
        <p:nvGraphicFramePr>
          <p:cNvPr id="9" name="Object 8"/>
          <p:cNvGraphicFramePr>
            <a:graphicFrameLocks noChangeAspect="1"/>
          </p:cNvGraphicFramePr>
          <p:nvPr>
            <p:extLst>
              <p:ext uri="{D42A27DB-BD31-4B8C-83A1-F6EECF244321}">
                <p14:modId xmlns:p14="http://schemas.microsoft.com/office/powerpoint/2010/main" val="1090698873"/>
              </p:ext>
            </p:extLst>
          </p:nvPr>
        </p:nvGraphicFramePr>
        <p:xfrm>
          <a:off x="3056469" y="2574925"/>
          <a:ext cx="6980238" cy="1238250"/>
        </p:xfrm>
        <a:graphic>
          <a:graphicData uri="http://schemas.openxmlformats.org/presentationml/2006/ole">
            <mc:AlternateContent xmlns:mc="http://schemas.openxmlformats.org/markup-compatibility/2006">
              <mc:Choice xmlns:v="urn:schemas-microsoft-com:vml" Requires="v">
                <p:oleObj spid="_x0000_s245979" name="Equation" r:id="rId6" imgW="2362200" imgH="419100" progId="Equation.DSMT4">
                  <p:embed/>
                </p:oleObj>
              </mc:Choice>
              <mc:Fallback>
                <p:oleObj name="Equation" r:id="rId6" imgW="2362200" imgH="419100" progId="Equation.DSMT4">
                  <p:embed/>
                  <p:pic>
                    <p:nvPicPr>
                      <p:cNvPr id="0" name=""/>
                      <p:cNvPicPr>
                        <a:picLocks noChangeAspect="1" noChangeArrowheads="1"/>
                      </p:cNvPicPr>
                      <p:nvPr/>
                    </p:nvPicPr>
                    <p:blipFill>
                      <a:blip r:embed="rId7"/>
                      <a:srcRect/>
                      <a:stretch>
                        <a:fillRect/>
                      </a:stretch>
                    </p:blipFill>
                    <p:spPr bwMode="auto">
                      <a:xfrm>
                        <a:off x="3056469" y="2574925"/>
                        <a:ext cx="6980238" cy="1238250"/>
                      </a:xfrm>
                      <a:prstGeom prst="rect">
                        <a:avLst/>
                      </a:prstGeom>
                      <a:noFill/>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852179532"/>
              </p:ext>
            </p:extLst>
          </p:nvPr>
        </p:nvGraphicFramePr>
        <p:xfrm>
          <a:off x="3280307" y="4032250"/>
          <a:ext cx="4429125" cy="1238250"/>
        </p:xfrm>
        <a:graphic>
          <a:graphicData uri="http://schemas.openxmlformats.org/presentationml/2006/ole">
            <mc:AlternateContent xmlns:mc="http://schemas.openxmlformats.org/markup-compatibility/2006">
              <mc:Choice xmlns:v="urn:schemas-microsoft-com:vml" Requires="v">
                <p:oleObj spid="_x0000_s245980" name="Equation" r:id="rId8" imgW="1498600" imgH="419100" progId="Equation.DSMT4">
                  <p:embed/>
                </p:oleObj>
              </mc:Choice>
              <mc:Fallback>
                <p:oleObj name="Equation" r:id="rId8" imgW="1498600" imgH="419100" progId="Equation.DSMT4">
                  <p:embed/>
                  <p:pic>
                    <p:nvPicPr>
                      <p:cNvPr id="0" name=""/>
                      <p:cNvPicPr>
                        <a:picLocks noChangeAspect="1" noChangeArrowheads="1"/>
                      </p:cNvPicPr>
                      <p:nvPr/>
                    </p:nvPicPr>
                    <p:blipFill>
                      <a:blip r:embed="rId9"/>
                      <a:srcRect/>
                      <a:stretch>
                        <a:fillRect/>
                      </a:stretch>
                    </p:blipFill>
                    <p:spPr bwMode="auto">
                      <a:xfrm>
                        <a:off x="3280307" y="4032250"/>
                        <a:ext cx="4429125" cy="1238250"/>
                      </a:xfrm>
                      <a:prstGeom prst="rect">
                        <a:avLst/>
                      </a:prstGeom>
                      <a:noFill/>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001051089"/>
              </p:ext>
            </p:extLst>
          </p:nvPr>
        </p:nvGraphicFramePr>
        <p:xfrm>
          <a:off x="2759605" y="1336675"/>
          <a:ext cx="6454775" cy="600075"/>
        </p:xfrm>
        <a:graphic>
          <a:graphicData uri="http://schemas.openxmlformats.org/presentationml/2006/ole">
            <mc:AlternateContent xmlns:mc="http://schemas.openxmlformats.org/markup-compatibility/2006">
              <mc:Choice xmlns:v="urn:schemas-microsoft-com:vml" Requires="v">
                <p:oleObj spid="_x0000_s245981" name="Equation" r:id="rId10" imgW="2184400" imgH="203200" progId="Equation.DSMT4">
                  <p:embed/>
                </p:oleObj>
              </mc:Choice>
              <mc:Fallback>
                <p:oleObj name="Equation" r:id="rId10" imgW="2184400" imgH="203200" progId="Equation.DSMT4">
                  <p:embed/>
                  <p:pic>
                    <p:nvPicPr>
                      <p:cNvPr id="0" name=""/>
                      <p:cNvPicPr>
                        <a:picLocks noChangeAspect="1" noChangeArrowheads="1"/>
                      </p:cNvPicPr>
                      <p:nvPr/>
                    </p:nvPicPr>
                    <p:blipFill>
                      <a:blip r:embed="rId11"/>
                      <a:srcRect/>
                      <a:stretch>
                        <a:fillRect/>
                      </a:stretch>
                    </p:blipFill>
                    <p:spPr bwMode="auto">
                      <a:xfrm>
                        <a:off x="2759605" y="1336675"/>
                        <a:ext cx="6454775" cy="600075"/>
                      </a:xfrm>
                      <a:prstGeom prst="rect">
                        <a:avLst/>
                      </a:prstGeom>
                      <a:noFill/>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215336654"/>
              </p:ext>
            </p:extLst>
          </p:nvPr>
        </p:nvGraphicFramePr>
        <p:xfrm>
          <a:off x="236538" y="2755900"/>
          <a:ext cx="2627312" cy="2365375"/>
        </p:xfrm>
        <a:graphic>
          <a:graphicData uri="http://schemas.openxmlformats.org/presentationml/2006/ole">
            <mc:AlternateContent xmlns:mc="http://schemas.openxmlformats.org/markup-compatibility/2006">
              <mc:Choice xmlns:v="urn:schemas-microsoft-com:vml" Requires="v">
                <p:oleObj spid="_x0000_s245982" name="Equation" r:id="rId12" imgW="889000" imgH="800100" progId="Equation.DSMT4">
                  <p:embed/>
                </p:oleObj>
              </mc:Choice>
              <mc:Fallback>
                <p:oleObj name="Equation" r:id="rId12" imgW="889000" imgH="800100" progId="Equation.DSMT4">
                  <p:embed/>
                  <p:pic>
                    <p:nvPicPr>
                      <p:cNvPr id="0" name=""/>
                      <p:cNvPicPr>
                        <a:picLocks noChangeAspect="1" noChangeArrowheads="1"/>
                      </p:cNvPicPr>
                      <p:nvPr/>
                    </p:nvPicPr>
                    <p:blipFill>
                      <a:blip r:embed="rId13"/>
                      <a:srcRect/>
                      <a:stretch>
                        <a:fillRect/>
                      </a:stretch>
                    </p:blipFill>
                    <p:spPr bwMode="auto">
                      <a:xfrm>
                        <a:off x="236538" y="2755900"/>
                        <a:ext cx="2627312" cy="2365375"/>
                      </a:xfrm>
                      <a:prstGeom prst="rect">
                        <a:avLst/>
                      </a:prstGeom>
                      <a:noFill/>
                      <a:extLst/>
                    </p:spPr>
                  </p:pic>
                </p:oleObj>
              </mc:Fallback>
            </mc:AlternateContent>
          </a:graphicData>
        </a:graphic>
      </p:graphicFrame>
    </p:spTree>
    <p:extLst>
      <p:ext uri="{BB962C8B-B14F-4D97-AF65-F5344CB8AC3E}">
        <p14:creationId xmlns:p14="http://schemas.microsoft.com/office/powerpoint/2010/main" val="1566906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Logistic Regression</a:t>
            </a:r>
          </a:p>
        </p:txBody>
      </p:sp>
      <p:grpSp>
        <p:nvGrpSpPr>
          <p:cNvPr id="2" name="Group 1"/>
          <p:cNvGrpSpPr/>
          <p:nvPr/>
        </p:nvGrpSpPr>
        <p:grpSpPr>
          <a:xfrm>
            <a:off x="9906000" y="203199"/>
            <a:ext cx="1964267" cy="592667"/>
            <a:chOff x="25229933" y="-12232628"/>
            <a:chExt cx="6146800" cy="1744133"/>
          </a:xfrm>
        </p:grpSpPr>
        <p:sp>
          <p:nvSpPr>
            <p:cNvPr id="7" name="Rectangle 6"/>
            <p:cNvSpPr/>
            <p:nvPr/>
          </p:nvSpPr>
          <p:spPr>
            <a:xfrm>
              <a:off x="25229933" y="-12232628"/>
              <a:ext cx="6146800" cy="17441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402503900"/>
                </p:ext>
              </p:extLst>
            </p:nvPr>
          </p:nvGraphicFramePr>
          <p:xfrm>
            <a:off x="25484919" y="-12014607"/>
            <a:ext cx="5662614" cy="1314450"/>
          </p:xfrm>
          <a:graphic>
            <a:graphicData uri="http://schemas.openxmlformats.org/presentationml/2006/ole">
              <mc:AlternateContent xmlns:mc="http://schemas.openxmlformats.org/markup-compatibility/2006">
                <mc:Choice xmlns:v="urn:schemas-microsoft-com:vml" Requires="v">
                  <p:oleObj spid="_x0000_s246998" name="Equation" r:id="rId4" imgW="1917700" imgH="444500" progId="Equation.DSMT4">
                    <p:embed/>
                  </p:oleObj>
                </mc:Choice>
                <mc:Fallback>
                  <p:oleObj name="Equation" r:id="rId4" imgW="1917700" imgH="444500" progId="Equation.DSMT4">
                    <p:embed/>
                    <p:pic>
                      <p:nvPicPr>
                        <p:cNvPr id="0" name=""/>
                        <p:cNvPicPr>
                          <a:picLocks noChangeAspect="1" noChangeArrowheads="1"/>
                        </p:cNvPicPr>
                        <p:nvPr/>
                      </p:nvPicPr>
                      <p:blipFill>
                        <a:blip r:embed="rId5"/>
                        <a:srcRect/>
                        <a:stretch>
                          <a:fillRect/>
                        </a:stretch>
                      </p:blipFill>
                      <p:spPr bwMode="auto">
                        <a:xfrm>
                          <a:off x="25484919" y="-12014607"/>
                          <a:ext cx="5662614" cy="1314450"/>
                        </a:xfrm>
                        <a:prstGeom prst="rect">
                          <a:avLst/>
                        </a:prstGeom>
                        <a:noFill/>
                        <a:extLst/>
                      </p:spPr>
                    </p:pic>
                  </p:oleObj>
                </mc:Fallback>
              </mc:AlternateContent>
            </a:graphicData>
          </a:graphic>
        </p:graphicFrame>
      </p:grpSp>
      <p:graphicFrame>
        <p:nvGraphicFramePr>
          <p:cNvPr id="9" name="Object 8"/>
          <p:cNvGraphicFramePr>
            <a:graphicFrameLocks noChangeAspect="1"/>
          </p:cNvGraphicFramePr>
          <p:nvPr>
            <p:extLst>
              <p:ext uri="{D42A27DB-BD31-4B8C-83A1-F6EECF244321}">
                <p14:modId xmlns:p14="http://schemas.microsoft.com/office/powerpoint/2010/main" val="1660979327"/>
              </p:ext>
            </p:extLst>
          </p:nvPr>
        </p:nvGraphicFramePr>
        <p:xfrm>
          <a:off x="3057507" y="2574925"/>
          <a:ext cx="9045575" cy="1238250"/>
        </p:xfrm>
        <a:graphic>
          <a:graphicData uri="http://schemas.openxmlformats.org/presentationml/2006/ole">
            <mc:AlternateContent xmlns:mc="http://schemas.openxmlformats.org/markup-compatibility/2006">
              <mc:Choice xmlns:v="urn:schemas-microsoft-com:vml" Requires="v">
                <p:oleObj spid="_x0000_s246999" name="Equation" r:id="rId6" imgW="3060700" imgH="419100" progId="Equation.DSMT4">
                  <p:embed/>
                </p:oleObj>
              </mc:Choice>
              <mc:Fallback>
                <p:oleObj name="Equation" r:id="rId6" imgW="3060700" imgH="419100" progId="Equation.DSMT4">
                  <p:embed/>
                  <p:pic>
                    <p:nvPicPr>
                      <p:cNvPr id="0" name=""/>
                      <p:cNvPicPr>
                        <a:picLocks noChangeAspect="1" noChangeArrowheads="1"/>
                      </p:cNvPicPr>
                      <p:nvPr/>
                    </p:nvPicPr>
                    <p:blipFill>
                      <a:blip r:embed="rId7"/>
                      <a:srcRect/>
                      <a:stretch>
                        <a:fillRect/>
                      </a:stretch>
                    </p:blipFill>
                    <p:spPr bwMode="auto">
                      <a:xfrm>
                        <a:off x="3057507" y="2574925"/>
                        <a:ext cx="9045575" cy="1238250"/>
                      </a:xfrm>
                      <a:prstGeom prst="rect">
                        <a:avLst/>
                      </a:prstGeom>
                      <a:noFill/>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033353176"/>
              </p:ext>
            </p:extLst>
          </p:nvPr>
        </p:nvGraphicFramePr>
        <p:xfrm>
          <a:off x="3280307" y="4032250"/>
          <a:ext cx="4429125" cy="1238250"/>
        </p:xfrm>
        <a:graphic>
          <a:graphicData uri="http://schemas.openxmlformats.org/presentationml/2006/ole">
            <mc:AlternateContent xmlns:mc="http://schemas.openxmlformats.org/markup-compatibility/2006">
              <mc:Choice xmlns:v="urn:schemas-microsoft-com:vml" Requires="v">
                <p:oleObj spid="_x0000_s247000" name="Equation" r:id="rId8" imgW="1498600" imgH="419100" progId="Equation.DSMT4">
                  <p:embed/>
                </p:oleObj>
              </mc:Choice>
              <mc:Fallback>
                <p:oleObj name="Equation" r:id="rId8" imgW="1498600" imgH="419100" progId="Equation.DSMT4">
                  <p:embed/>
                  <p:pic>
                    <p:nvPicPr>
                      <p:cNvPr id="0" name=""/>
                      <p:cNvPicPr>
                        <a:picLocks noChangeAspect="1" noChangeArrowheads="1"/>
                      </p:cNvPicPr>
                      <p:nvPr/>
                    </p:nvPicPr>
                    <p:blipFill>
                      <a:blip r:embed="rId9"/>
                      <a:srcRect/>
                      <a:stretch>
                        <a:fillRect/>
                      </a:stretch>
                    </p:blipFill>
                    <p:spPr bwMode="auto">
                      <a:xfrm>
                        <a:off x="3280307" y="4032250"/>
                        <a:ext cx="4429125" cy="1238250"/>
                      </a:xfrm>
                      <a:prstGeom prst="rect">
                        <a:avLst/>
                      </a:prstGeom>
                      <a:noFill/>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361686370"/>
              </p:ext>
            </p:extLst>
          </p:nvPr>
        </p:nvGraphicFramePr>
        <p:xfrm>
          <a:off x="2759605" y="1336675"/>
          <a:ext cx="6454775" cy="600075"/>
        </p:xfrm>
        <a:graphic>
          <a:graphicData uri="http://schemas.openxmlformats.org/presentationml/2006/ole">
            <mc:AlternateContent xmlns:mc="http://schemas.openxmlformats.org/markup-compatibility/2006">
              <mc:Choice xmlns:v="urn:schemas-microsoft-com:vml" Requires="v">
                <p:oleObj spid="_x0000_s247001" name="Equation" r:id="rId10" imgW="2184400" imgH="203200" progId="Equation.DSMT4">
                  <p:embed/>
                </p:oleObj>
              </mc:Choice>
              <mc:Fallback>
                <p:oleObj name="Equation" r:id="rId10" imgW="2184400" imgH="203200" progId="Equation.DSMT4">
                  <p:embed/>
                  <p:pic>
                    <p:nvPicPr>
                      <p:cNvPr id="0" name=""/>
                      <p:cNvPicPr>
                        <a:picLocks noChangeAspect="1" noChangeArrowheads="1"/>
                      </p:cNvPicPr>
                      <p:nvPr/>
                    </p:nvPicPr>
                    <p:blipFill>
                      <a:blip r:embed="rId11"/>
                      <a:srcRect/>
                      <a:stretch>
                        <a:fillRect/>
                      </a:stretch>
                    </p:blipFill>
                    <p:spPr bwMode="auto">
                      <a:xfrm>
                        <a:off x="2759605" y="1336675"/>
                        <a:ext cx="6454775" cy="600075"/>
                      </a:xfrm>
                      <a:prstGeom prst="rect">
                        <a:avLst/>
                      </a:prstGeom>
                      <a:noFill/>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989357573"/>
              </p:ext>
            </p:extLst>
          </p:nvPr>
        </p:nvGraphicFramePr>
        <p:xfrm>
          <a:off x="236538" y="2755900"/>
          <a:ext cx="2627312" cy="2365375"/>
        </p:xfrm>
        <a:graphic>
          <a:graphicData uri="http://schemas.openxmlformats.org/presentationml/2006/ole">
            <mc:AlternateContent xmlns:mc="http://schemas.openxmlformats.org/markup-compatibility/2006">
              <mc:Choice xmlns:v="urn:schemas-microsoft-com:vml" Requires="v">
                <p:oleObj spid="_x0000_s247002" name="Equation" r:id="rId12" imgW="889000" imgH="800100" progId="Equation.DSMT4">
                  <p:embed/>
                </p:oleObj>
              </mc:Choice>
              <mc:Fallback>
                <p:oleObj name="Equation" r:id="rId12" imgW="889000" imgH="800100" progId="Equation.DSMT4">
                  <p:embed/>
                  <p:pic>
                    <p:nvPicPr>
                      <p:cNvPr id="0" name=""/>
                      <p:cNvPicPr>
                        <a:picLocks noChangeAspect="1" noChangeArrowheads="1"/>
                      </p:cNvPicPr>
                      <p:nvPr/>
                    </p:nvPicPr>
                    <p:blipFill>
                      <a:blip r:embed="rId13"/>
                      <a:srcRect/>
                      <a:stretch>
                        <a:fillRect/>
                      </a:stretch>
                    </p:blipFill>
                    <p:spPr bwMode="auto">
                      <a:xfrm>
                        <a:off x="236538" y="2755900"/>
                        <a:ext cx="2627312" cy="2365375"/>
                      </a:xfrm>
                      <a:prstGeom prst="rect">
                        <a:avLst/>
                      </a:prstGeom>
                      <a:noFill/>
                      <a:extLst/>
                    </p:spPr>
                  </p:pic>
                </p:oleObj>
              </mc:Fallback>
            </mc:AlternateContent>
          </a:graphicData>
        </a:graphic>
      </p:graphicFrame>
    </p:spTree>
    <p:extLst>
      <p:ext uri="{BB962C8B-B14F-4D97-AF65-F5344CB8AC3E}">
        <p14:creationId xmlns:p14="http://schemas.microsoft.com/office/powerpoint/2010/main" val="34125620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Logistic Regression</a:t>
            </a:r>
          </a:p>
        </p:txBody>
      </p:sp>
      <p:grpSp>
        <p:nvGrpSpPr>
          <p:cNvPr id="2" name="Group 1"/>
          <p:cNvGrpSpPr/>
          <p:nvPr/>
        </p:nvGrpSpPr>
        <p:grpSpPr>
          <a:xfrm>
            <a:off x="9906000" y="203199"/>
            <a:ext cx="1964267" cy="592667"/>
            <a:chOff x="25229933" y="-12232628"/>
            <a:chExt cx="6146800" cy="1744133"/>
          </a:xfrm>
        </p:grpSpPr>
        <p:sp>
          <p:nvSpPr>
            <p:cNvPr id="7" name="Rectangle 6"/>
            <p:cNvSpPr/>
            <p:nvPr/>
          </p:nvSpPr>
          <p:spPr>
            <a:xfrm>
              <a:off x="25229933" y="-12232628"/>
              <a:ext cx="6146800" cy="17441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793750889"/>
                </p:ext>
              </p:extLst>
            </p:nvPr>
          </p:nvGraphicFramePr>
          <p:xfrm>
            <a:off x="25484919" y="-12014607"/>
            <a:ext cx="5662614" cy="1314450"/>
          </p:xfrm>
          <a:graphic>
            <a:graphicData uri="http://schemas.openxmlformats.org/presentationml/2006/ole">
              <mc:AlternateContent xmlns:mc="http://schemas.openxmlformats.org/markup-compatibility/2006">
                <mc:Choice xmlns:v="urn:schemas-microsoft-com:vml" Requires="v">
                  <p:oleObj spid="_x0000_s248022" name="Equation" r:id="rId4" imgW="1917700" imgH="444500" progId="Equation.DSMT4">
                    <p:embed/>
                  </p:oleObj>
                </mc:Choice>
                <mc:Fallback>
                  <p:oleObj name="Equation" r:id="rId4" imgW="1917700" imgH="444500" progId="Equation.DSMT4">
                    <p:embed/>
                    <p:pic>
                      <p:nvPicPr>
                        <p:cNvPr id="0" name=""/>
                        <p:cNvPicPr>
                          <a:picLocks noChangeAspect="1" noChangeArrowheads="1"/>
                        </p:cNvPicPr>
                        <p:nvPr/>
                      </p:nvPicPr>
                      <p:blipFill>
                        <a:blip r:embed="rId5"/>
                        <a:srcRect/>
                        <a:stretch>
                          <a:fillRect/>
                        </a:stretch>
                      </p:blipFill>
                      <p:spPr bwMode="auto">
                        <a:xfrm>
                          <a:off x="25484919" y="-12014607"/>
                          <a:ext cx="5662614" cy="1314450"/>
                        </a:xfrm>
                        <a:prstGeom prst="rect">
                          <a:avLst/>
                        </a:prstGeom>
                        <a:noFill/>
                        <a:extLst/>
                      </p:spPr>
                    </p:pic>
                  </p:oleObj>
                </mc:Fallback>
              </mc:AlternateContent>
            </a:graphicData>
          </a:graphic>
        </p:graphicFrame>
      </p:grpSp>
      <p:graphicFrame>
        <p:nvGraphicFramePr>
          <p:cNvPr id="9" name="Object 8"/>
          <p:cNvGraphicFramePr>
            <a:graphicFrameLocks noChangeAspect="1"/>
          </p:cNvGraphicFramePr>
          <p:nvPr>
            <p:extLst>
              <p:ext uri="{D42A27DB-BD31-4B8C-83A1-F6EECF244321}">
                <p14:modId xmlns:p14="http://schemas.microsoft.com/office/powerpoint/2010/main" val="2426728934"/>
              </p:ext>
            </p:extLst>
          </p:nvPr>
        </p:nvGraphicFramePr>
        <p:xfrm>
          <a:off x="3057507" y="2574925"/>
          <a:ext cx="9045575" cy="1238250"/>
        </p:xfrm>
        <a:graphic>
          <a:graphicData uri="http://schemas.openxmlformats.org/presentationml/2006/ole">
            <mc:AlternateContent xmlns:mc="http://schemas.openxmlformats.org/markup-compatibility/2006">
              <mc:Choice xmlns:v="urn:schemas-microsoft-com:vml" Requires="v">
                <p:oleObj spid="_x0000_s248023" name="Equation" r:id="rId6" imgW="3060700" imgH="419100" progId="Equation.DSMT4">
                  <p:embed/>
                </p:oleObj>
              </mc:Choice>
              <mc:Fallback>
                <p:oleObj name="Equation" r:id="rId6" imgW="3060700" imgH="419100" progId="Equation.DSMT4">
                  <p:embed/>
                  <p:pic>
                    <p:nvPicPr>
                      <p:cNvPr id="0" name=""/>
                      <p:cNvPicPr>
                        <a:picLocks noChangeAspect="1" noChangeArrowheads="1"/>
                      </p:cNvPicPr>
                      <p:nvPr/>
                    </p:nvPicPr>
                    <p:blipFill>
                      <a:blip r:embed="rId7"/>
                      <a:srcRect/>
                      <a:stretch>
                        <a:fillRect/>
                      </a:stretch>
                    </p:blipFill>
                    <p:spPr bwMode="auto">
                      <a:xfrm>
                        <a:off x="3057507" y="2574925"/>
                        <a:ext cx="9045575" cy="1238250"/>
                      </a:xfrm>
                      <a:prstGeom prst="rect">
                        <a:avLst/>
                      </a:prstGeom>
                      <a:noFill/>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646585392"/>
              </p:ext>
            </p:extLst>
          </p:nvPr>
        </p:nvGraphicFramePr>
        <p:xfrm>
          <a:off x="3289818" y="4032250"/>
          <a:ext cx="6307137" cy="1238250"/>
        </p:xfrm>
        <a:graphic>
          <a:graphicData uri="http://schemas.openxmlformats.org/presentationml/2006/ole">
            <mc:AlternateContent xmlns:mc="http://schemas.openxmlformats.org/markup-compatibility/2006">
              <mc:Choice xmlns:v="urn:schemas-microsoft-com:vml" Requires="v">
                <p:oleObj spid="_x0000_s248024" name="Equation" r:id="rId8" imgW="2133600" imgH="419100" progId="Equation.DSMT4">
                  <p:embed/>
                </p:oleObj>
              </mc:Choice>
              <mc:Fallback>
                <p:oleObj name="Equation" r:id="rId8" imgW="2133600" imgH="419100" progId="Equation.DSMT4">
                  <p:embed/>
                  <p:pic>
                    <p:nvPicPr>
                      <p:cNvPr id="0" name=""/>
                      <p:cNvPicPr>
                        <a:picLocks noChangeAspect="1" noChangeArrowheads="1"/>
                      </p:cNvPicPr>
                      <p:nvPr/>
                    </p:nvPicPr>
                    <p:blipFill>
                      <a:blip r:embed="rId9"/>
                      <a:srcRect/>
                      <a:stretch>
                        <a:fillRect/>
                      </a:stretch>
                    </p:blipFill>
                    <p:spPr bwMode="auto">
                      <a:xfrm>
                        <a:off x="3289818" y="4032250"/>
                        <a:ext cx="6307137" cy="1238250"/>
                      </a:xfrm>
                      <a:prstGeom prst="rect">
                        <a:avLst/>
                      </a:prstGeom>
                      <a:noFill/>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816247042"/>
              </p:ext>
            </p:extLst>
          </p:nvPr>
        </p:nvGraphicFramePr>
        <p:xfrm>
          <a:off x="2759605" y="1336675"/>
          <a:ext cx="6454775" cy="600075"/>
        </p:xfrm>
        <a:graphic>
          <a:graphicData uri="http://schemas.openxmlformats.org/presentationml/2006/ole">
            <mc:AlternateContent xmlns:mc="http://schemas.openxmlformats.org/markup-compatibility/2006">
              <mc:Choice xmlns:v="urn:schemas-microsoft-com:vml" Requires="v">
                <p:oleObj spid="_x0000_s248025" name="Equation" r:id="rId10" imgW="2184400" imgH="203200" progId="Equation.DSMT4">
                  <p:embed/>
                </p:oleObj>
              </mc:Choice>
              <mc:Fallback>
                <p:oleObj name="Equation" r:id="rId10" imgW="2184400" imgH="203200" progId="Equation.DSMT4">
                  <p:embed/>
                  <p:pic>
                    <p:nvPicPr>
                      <p:cNvPr id="0" name=""/>
                      <p:cNvPicPr>
                        <a:picLocks noChangeAspect="1" noChangeArrowheads="1"/>
                      </p:cNvPicPr>
                      <p:nvPr/>
                    </p:nvPicPr>
                    <p:blipFill>
                      <a:blip r:embed="rId11"/>
                      <a:srcRect/>
                      <a:stretch>
                        <a:fillRect/>
                      </a:stretch>
                    </p:blipFill>
                    <p:spPr bwMode="auto">
                      <a:xfrm>
                        <a:off x="2759605" y="1336675"/>
                        <a:ext cx="6454775" cy="600075"/>
                      </a:xfrm>
                      <a:prstGeom prst="rect">
                        <a:avLst/>
                      </a:prstGeom>
                      <a:noFill/>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769747953"/>
              </p:ext>
            </p:extLst>
          </p:nvPr>
        </p:nvGraphicFramePr>
        <p:xfrm>
          <a:off x="236538" y="2755900"/>
          <a:ext cx="2627312" cy="2365375"/>
        </p:xfrm>
        <a:graphic>
          <a:graphicData uri="http://schemas.openxmlformats.org/presentationml/2006/ole">
            <mc:AlternateContent xmlns:mc="http://schemas.openxmlformats.org/markup-compatibility/2006">
              <mc:Choice xmlns:v="urn:schemas-microsoft-com:vml" Requires="v">
                <p:oleObj spid="_x0000_s248026" name="Equation" r:id="rId12" imgW="889000" imgH="800100" progId="Equation.DSMT4">
                  <p:embed/>
                </p:oleObj>
              </mc:Choice>
              <mc:Fallback>
                <p:oleObj name="Equation" r:id="rId12" imgW="889000" imgH="800100" progId="Equation.DSMT4">
                  <p:embed/>
                  <p:pic>
                    <p:nvPicPr>
                      <p:cNvPr id="0" name=""/>
                      <p:cNvPicPr>
                        <a:picLocks noChangeAspect="1" noChangeArrowheads="1"/>
                      </p:cNvPicPr>
                      <p:nvPr/>
                    </p:nvPicPr>
                    <p:blipFill>
                      <a:blip r:embed="rId13"/>
                      <a:srcRect/>
                      <a:stretch>
                        <a:fillRect/>
                      </a:stretch>
                    </p:blipFill>
                    <p:spPr bwMode="auto">
                      <a:xfrm>
                        <a:off x="236538" y="2755900"/>
                        <a:ext cx="2627312" cy="2365375"/>
                      </a:xfrm>
                      <a:prstGeom prst="rect">
                        <a:avLst/>
                      </a:prstGeom>
                      <a:noFill/>
                      <a:extLst/>
                    </p:spPr>
                  </p:pic>
                </p:oleObj>
              </mc:Fallback>
            </mc:AlternateContent>
          </a:graphicData>
        </a:graphic>
      </p:graphicFrame>
    </p:spTree>
    <p:extLst>
      <p:ext uri="{BB962C8B-B14F-4D97-AF65-F5344CB8AC3E}">
        <p14:creationId xmlns:p14="http://schemas.microsoft.com/office/powerpoint/2010/main" val="34582278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Logistic Regression</a:t>
            </a:r>
          </a:p>
        </p:txBody>
      </p:sp>
      <p:grpSp>
        <p:nvGrpSpPr>
          <p:cNvPr id="2" name="Group 1"/>
          <p:cNvGrpSpPr/>
          <p:nvPr/>
        </p:nvGrpSpPr>
        <p:grpSpPr>
          <a:xfrm>
            <a:off x="9906000" y="203199"/>
            <a:ext cx="1964267" cy="592667"/>
            <a:chOff x="25229933" y="-12232628"/>
            <a:chExt cx="6146800" cy="1744133"/>
          </a:xfrm>
        </p:grpSpPr>
        <p:sp>
          <p:nvSpPr>
            <p:cNvPr id="7" name="Rectangle 6"/>
            <p:cNvSpPr/>
            <p:nvPr/>
          </p:nvSpPr>
          <p:spPr>
            <a:xfrm>
              <a:off x="25229933" y="-12232628"/>
              <a:ext cx="6146800" cy="17441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980858933"/>
                </p:ext>
              </p:extLst>
            </p:nvPr>
          </p:nvGraphicFramePr>
          <p:xfrm>
            <a:off x="25484919" y="-12014607"/>
            <a:ext cx="5662614" cy="1314450"/>
          </p:xfrm>
          <a:graphic>
            <a:graphicData uri="http://schemas.openxmlformats.org/presentationml/2006/ole">
              <mc:AlternateContent xmlns:mc="http://schemas.openxmlformats.org/markup-compatibility/2006">
                <mc:Choice xmlns:v="urn:schemas-microsoft-com:vml" Requires="v">
                  <p:oleObj spid="_x0000_s249046" name="Equation" r:id="rId4" imgW="1917700" imgH="444500" progId="Equation.DSMT4">
                    <p:embed/>
                  </p:oleObj>
                </mc:Choice>
                <mc:Fallback>
                  <p:oleObj name="Equation" r:id="rId4" imgW="1917700" imgH="444500" progId="Equation.DSMT4">
                    <p:embed/>
                    <p:pic>
                      <p:nvPicPr>
                        <p:cNvPr id="0" name=""/>
                        <p:cNvPicPr>
                          <a:picLocks noChangeAspect="1" noChangeArrowheads="1"/>
                        </p:cNvPicPr>
                        <p:nvPr/>
                      </p:nvPicPr>
                      <p:blipFill>
                        <a:blip r:embed="rId5"/>
                        <a:srcRect/>
                        <a:stretch>
                          <a:fillRect/>
                        </a:stretch>
                      </p:blipFill>
                      <p:spPr bwMode="auto">
                        <a:xfrm>
                          <a:off x="25484919" y="-12014607"/>
                          <a:ext cx="5662614" cy="1314450"/>
                        </a:xfrm>
                        <a:prstGeom prst="rect">
                          <a:avLst/>
                        </a:prstGeom>
                        <a:noFill/>
                        <a:extLst/>
                      </p:spPr>
                    </p:pic>
                  </p:oleObj>
                </mc:Fallback>
              </mc:AlternateContent>
            </a:graphicData>
          </a:graphic>
        </p:graphicFrame>
      </p:grpSp>
      <p:graphicFrame>
        <p:nvGraphicFramePr>
          <p:cNvPr id="9" name="Object 8"/>
          <p:cNvGraphicFramePr>
            <a:graphicFrameLocks noChangeAspect="1"/>
          </p:cNvGraphicFramePr>
          <p:nvPr>
            <p:extLst>
              <p:ext uri="{D42A27DB-BD31-4B8C-83A1-F6EECF244321}">
                <p14:modId xmlns:p14="http://schemas.microsoft.com/office/powerpoint/2010/main" val="699756070"/>
              </p:ext>
            </p:extLst>
          </p:nvPr>
        </p:nvGraphicFramePr>
        <p:xfrm>
          <a:off x="3057507" y="2574925"/>
          <a:ext cx="9045575" cy="1238250"/>
        </p:xfrm>
        <a:graphic>
          <a:graphicData uri="http://schemas.openxmlformats.org/presentationml/2006/ole">
            <mc:AlternateContent xmlns:mc="http://schemas.openxmlformats.org/markup-compatibility/2006">
              <mc:Choice xmlns:v="urn:schemas-microsoft-com:vml" Requires="v">
                <p:oleObj spid="_x0000_s249047" name="Equation" r:id="rId6" imgW="3060700" imgH="419100" progId="Equation.DSMT4">
                  <p:embed/>
                </p:oleObj>
              </mc:Choice>
              <mc:Fallback>
                <p:oleObj name="Equation" r:id="rId6" imgW="3060700" imgH="419100" progId="Equation.DSMT4">
                  <p:embed/>
                  <p:pic>
                    <p:nvPicPr>
                      <p:cNvPr id="0" name=""/>
                      <p:cNvPicPr>
                        <a:picLocks noChangeAspect="1" noChangeArrowheads="1"/>
                      </p:cNvPicPr>
                      <p:nvPr/>
                    </p:nvPicPr>
                    <p:blipFill>
                      <a:blip r:embed="rId7"/>
                      <a:srcRect/>
                      <a:stretch>
                        <a:fillRect/>
                      </a:stretch>
                    </p:blipFill>
                    <p:spPr bwMode="auto">
                      <a:xfrm>
                        <a:off x="3057507" y="2574925"/>
                        <a:ext cx="9045575" cy="1238250"/>
                      </a:xfrm>
                      <a:prstGeom prst="rect">
                        <a:avLst/>
                      </a:prstGeom>
                      <a:noFill/>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938458524"/>
              </p:ext>
            </p:extLst>
          </p:nvPr>
        </p:nvGraphicFramePr>
        <p:xfrm>
          <a:off x="3290356" y="4032249"/>
          <a:ext cx="8370888" cy="1238250"/>
        </p:xfrm>
        <a:graphic>
          <a:graphicData uri="http://schemas.openxmlformats.org/presentationml/2006/ole">
            <mc:AlternateContent xmlns:mc="http://schemas.openxmlformats.org/markup-compatibility/2006">
              <mc:Choice xmlns:v="urn:schemas-microsoft-com:vml" Requires="v">
                <p:oleObj spid="_x0000_s249048" name="Equation" r:id="rId8" imgW="2832100" imgH="419100" progId="Equation.DSMT4">
                  <p:embed/>
                </p:oleObj>
              </mc:Choice>
              <mc:Fallback>
                <p:oleObj name="Equation" r:id="rId8" imgW="2832100" imgH="419100" progId="Equation.DSMT4">
                  <p:embed/>
                  <p:pic>
                    <p:nvPicPr>
                      <p:cNvPr id="0" name=""/>
                      <p:cNvPicPr>
                        <a:picLocks noChangeAspect="1" noChangeArrowheads="1"/>
                      </p:cNvPicPr>
                      <p:nvPr/>
                    </p:nvPicPr>
                    <p:blipFill>
                      <a:blip r:embed="rId9"/>
                      <a:srcRect/>
                      <a:stretch>
                        <a:fillRect/>
                      </a:stretch>
                    </p:blipFill>
                    <p:spPr bwMode="auto">
                      <a:xfrm>
                        <a:off x="3290356" y="4032249"/>
                        <a:ext cx="8370888" cy="1238250"/>
                      </a:xfrm>
                      <a:prstGeom prst="rect">
                        <a:avLst/>
                      </a:prstGeom>
                      <a:noFill/>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227326811"/>
              </p:ext>
            </p:extLst>
          </p:nvPr>
        </p:nvGraphicFramePr>
        <p:xfrm>
          <a:off x="2759605" y="1336675"/>
          <a:ext cx="6454775" cy="600075"/>
        </p:xfrm>
        <a:graphic>
          <a:graphicData uri="http://schemas.openxmlformats.org/presentationml/2006/ole">
            <mc:AlternateContent xmlns:mc="http://schemas.openxmlformats.org/markup-compatibility/2006">
              <mc:Choice xmlns:v="urn:schemas-microsoft-com:vml" Requires="v">
                <p:oleObj spid="_x0000_s249049" name="Equation" r:id="rId10" imgW="2184400" imgH="203200" progId="Equation.DSMT4">
                  <p:embed/>
                </p:oleObj>
              </mc:Choice>
              <mc:Fallback>
                <p:oleObj name="Equation" r:id="rId10" imgW="2184400" imgH="203200" progId="Equation.DSMT4">
                  <p:embed/>
                  <p:pic>
                    <p:nvPicPr>
                      <p:cNvPr id="0" name=""/>
                      <p:cNvPicPr>
                        <a:picLocks noChangeAspect="1" noChangeArrowheads="1"/>
                      </p:cNvPicPr>
                      <p:nvPr/>
                    </p:nvPicPr>
                    <p:blipFill>
                      <a:blip r:embed="rId11"/>
                      <a:srcRect/>
                      <a:stretch>
                        <a:fillRect/>
                      </a:stretch>
                    </p:blipFill>
                    <p:spPr bwMode="auto">
                      <a:xfrm>
                        <a:off x="2759605" y="1336675"/>
                        <a:ext cx="6454775" cy="600075"/>
                      </a:xfrm>
                      <a:prstGeom prst="rect">
                        <a:avLst/>
                      </a:prstGeom>
                      <a:noFill/>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079770946"/>
              </p:ext>
            </p:extLst>
          </p:nvPr>
        </p:nvGraphicFramePr>
        <p:xfrm>
          <a:off x="236538" y="2755900"/>
          <a:ext cx="2627312" cy="2365375"/>
        </p:xfrm>
        <a:graphic>
          <a:graphicData uri="http://schemas.openxmlformats.org/presentationml/2006/ole">
            <mc:AlternateContent xmlns:mc="http://schemas.openxmlformats.org/markup-compatibility/2006">
              <mc:Choice xmlns:v="urn:schemas-microsoft-com:vml" Requires="v">
                <p:oleObj spid="_x0000_s249050" name="Equation" r:id="rId12" imgW="889000" imgH="800100" progId="Equation.DSMT4">
                  <p:embed/>
                </p:oleObj>
              </mc:Choice>
              <mc:Fallback>
                <p:oleObj name="Equation" r:id="rId12" imgW="889000" imgH="800100" progId="Equation.DSMT4">
                  <p:embed/>
                  <p:pic>
                    <p:nvPicPr>
                      <p:cNvPr id="0" name=""/>
                      <p:cNvPicPr>
                        <a:picLocks noChangeAspect="1" noChangeArrowheads="1"/>
                      </p:cNvPicPr>
                      <p:nvPr/>
                    </p:nvPicPr>
                    <p:blipFill>
                      <a:blip r:embed="rId13"/>
                      <a:srcRect/>
                      <a:stretch>
                        <a:fillRect/>
                      </a:stretch>
                    </p:blipFill>
                    <p:spPr bwMode="auto">
                      <a:xfrm>
                        <a:off x="236538" y="2755900"/>
                        <a:ext cx="2627312" cy="2365375"/>
                      </a:xfrm>
                      <a:prstGeom prst="rect">
                        <a:avLst/>
                      </a:prstGeom>
                      <a:noFill/>
                      <a:extLst/>
                    </p:spPr>
                  </p:pic>
                </p:oleObj>
              </mc:Fallback>
            </mc:AlternateContent>
          </a:graphicData>
        </a:graphic>
      </p:graphicFrame>
    </p:spTree>
    <p:extLst>
      <p:ext uri="{BB962C8B-B14F-4D97-AF65-F5344CB8AC3E}">
        <p14:creationId xmlns:p14="http://schemas.microsoft.com/office/powerpoint/2010/main" val="26370951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3"/>
          <p:cNvGraphicFramePr>
            <a:graphicFrameLocks noChangeAspect="1"/>
          </p:cNvGraphicFramePr>
          <p:nvPr>
            <p:extLst>
              <p:ext uri="{D42A27DB-BD31-4B8C-83A1-F6EECF244321}">
                <p14:modId xmlns:p14="http://schemas.microsoft.com/office/powerpoint/2010/main" val="165962047"/>
              </p:ext>
            </p:extLst>
          </p:nvPr>
        </p:nvGraphicFramePr>
        <p:xfrm>
          <a:off x="3290356" y="4032249"/>
          <a:ext cx="8370888" cy="1238250"/>
        </p:xfrm>
        <a:graphic>
          <a:graphicData uri="http://schemas.openxmlformats.org/presentationml/2006/ole">
            <mc:AlternateContent xmlns:mc="http://schemas.openxmlformats.org/markup-compatibility/2006">
              <mc:Choice xmlns:v="urn:schemas-microsoft-com:vml" Requires="v">
                <p:oleObj spid="_x0000_s250159" name="Equation" r:id="rId4" imgW="2832100" imgH="419100" progId="Equation.DSMT4">
                  <p:embed/>
                </p:oleObj>
              </mc:Choice>
              <mc:Fallback>
                <p:oleObj name="Equation" r:id="rId4" imgW="2832100" imgH="419100" progId="Equation.DSMT4">
                  <p:embed/>
                  <p:pic>
                    <p:nvPicPr>
                      <p:cNvPr id="0" name=""/>
                      <p:cNvPicPr>
                        <a:picLocks noChangeAspect="1" noChangeArrowheads="1"/>
                      </p:cNvPicPr>
                      <p:nvPr/>
                    </p:nvPicPr>
                    <p:blipFill>
                      <a:blip r:embed="rId5"/>
                      <a:srcRect/>
                      <a:stretch>
                        <a:fillRect/>
                      </a:stretch>
                    </p:blipFill>
                    <p:spPr bwMode="auto">
                      <a:xfrm>
                        <a:off x="3290356" y="4032249"/>
                        <a:ext cx="8370888" cy="1238250"/>
                      </a:xfrm>
                      <a:prstGeom prst="rect">
                        <a:avLst/>
                      </a:prstGeom>
                      <a:noFill/>
                      <a:extLst/>
                    </p:spPr>
                  </p:pic>
                </p:oleObj>
              </mc:Fallback>
            </mc:AlternateContent>
          </a:graphicData>
        </a:graphic>
      </p:graphicFrame>
      <p:sp>
        <p:nvSpPr>
          <p:cNvPr id="4" name="Title 3"/>
          <p:cNvSpPr>
            <a:spLocks noGrp="1"/>
          </p:cNvSpPr>
          <p:nvPr>
            <p:ph type="title"/>
          </p:nvPr>
        </p:nvSpPr>
        <p:spPr/>
        <p:txBody>
          <a:bodyPr/>
          <a:lstStyle/>
          <a:p>
            <a:r>
              <a:rPr lang="en-US" dirty="0"/>
              <a:t>Logistic Regression</a:t>
            </a:r>
          </a:p>
        </p:txBody>
      </p:sp>
      <p:grpSp>
        <p:nvGrpSpPr>
          <p:cNvPr id="2" name="Group 1"/>
          <p:cNvGrpSpPr/>
          <p:nvPr/>
        </p:nvGrpSpPr>
        <p:grpSpPr>
          <a:xfrm>
            <a:off x="9906000" y="203199"/>
            <a:ext cx="1964267" cy="592667"/>
            <a:chOff x="25229933" y="-12232628"/>
            <a:chExt cx="6146800" cy="1744133"/>
          </a:xfrm>
        </p:grpSpPr>
        <p:sp>
          <p:nvSpPr>
            <p:cNvPr id="7" name="Rectangle 6"/>
            <p:cNvSpPr/>
            <p:nvPr/>
          </p:nvSpPr>
          <p:spPr>
            <a:xfrm>
              <a:off x="25229933" y="-12232628"/>
              <a:ext cx="6146800" cy="17441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819326617"/>
                </p:ext>
              </p:extLst>
            </p:nvPr>
          </p:nvGraphicFramePr>
          <p:xfrm>
            <a:off x="25484919" y="-12014607"/>
            <a:ext cx="5662614" cy="1314450"/>
          </p:xfrm>
          <a:graphic>
            <a:graphicData uri="http://schemas.openxmlformats.org/presentationml/2006/ole">
              <mc:AlternateContent xmlns:mc="http://schemas.openxmlformats.org/markup-compatibility/2006">
                <mc:Choice xmlns:v="urn:schemas-microsoft-com:vml" Requires="v">
                  <p:oleObj spid="_x0000_s250160" name="Equation" r:id="rId6" imgW="1917700" imgH="444500" progId="Equation.DSMT4">
                    <p:embed/>
                  </p:oleObj>
                </mc:Choice>
                <mc:Fallback>
                  <p:oleObj name="Equation" r:id="rId6" imgW="1917700" imgH="444500" progId="Equation.DSMT4">
                    <p:embed/>
                    <p:pic>
                      <p:nvPicPr>
                        <p:cNvPr id="0" name=""/>
                        <p:cNvPicPr>
                          <a:picLocks noChangeAspect="1" noChangeArrowheads="1"/>
                        </p:cNvPicPr>
                        <p:nvPr/>
                      </p:nvPicPr>
                      <p:blipFill>
                        <a:blip r:embed="rId7"/>
                        <a:srcRect/>
                        <a:stretch>
                          <a:fillRect/>
                        </a:stretch>
                      </p:blipFill>
                      <p:spPr bwMode="auto">
                        <a:xfrm>
                          <a:off x="25484919" y="-12014607"/>
                          <a:ext cx="5662614" cy="1314450"/>
                        </a:xfrm>
                        <a:prstGeom prst="rect">
                          <a:avLst/>
                        </a:prstGeom>
                        <a:noFill/>
                        <a:extLst/>
                      </p:spPr>
                    </p:pic>
                  </p:oleObj>
                </mc:Fallback>
              </mc:AlternateContent>
            </a:graphicData>
          </a:graphic>
        </p:graphicFrame>
      </p:grpSp>
      <p:graphicFrame>
        <p:nvGraphicFramePr>
          <p:cNvPr id="9" name="Object 8"/>
          <p:cNvGraphicFramePr>
            <a:graphicFrameLocks noChangeAspect="1"/>
          </p:cNvGraphicFramePr>
          <p:nvPr>
            <p:extLst>
              <p:ext uri="{D42A27DB-BD31-4B8C-83A1-F6EECF244321}">
                <p14:modId xmlns:p14="http://schemas.microsoft.com/office/powerpoint/2010/main" val="223649150"/>
              </p:ext>
            </p:extLst>
          </p:nvPr>
        </p:nvGraphicFramePr>
        <p:xfrm>
          <a:off x="3057507" y="2574925"/>
          <a:ext cx="9045575" cy="1238250"/>
        </p:xfrm>
        <a:graphic>
          <a:graphicData uri="http://schemas.openxmlformats.org/presentationml/2006/ole">
            <mc:AlternateContent xmlns:mc="http://schemas.openxmlformats.org/markup-compatibility/2006">
              <mc:Choice xmlns:v="urn:schemas-microsoft-com:vml" Requires="v">
                <p:oleObj spid="_x0000_s250161" name="Equation" r:id="rId8" imgW="3060700" imgH="419100" progId="Equation.DSMT4">
                  <p:embed/>
                </p:oleObj>
              </mc:Choice>
              <mc:Fallback>
                <p:oleObj name="Equation" r:id="rId8" imgW="3060700" imgH="419100" progId="Equation.DSMT4">
                  <p:embed/>
                  <p:pic>
                    <p:nvPicPr>
                      <p:cNvPr id="0" name=""/>
                      <p:cNvPicPr>
                        <a:picLocks noChangeAspect="1" noChangeArrowheads="1"/>
                      </p:cNvPicPr>
                      <p:nvPr/>
                    </p:nvPicPr>
                    <p:blipFill>
                      <a:blip r:embed="rId9"/>
                      <a:srcRect/>
                      <a:stretch>
                        <a:fillRect/>
                      </a:stretch>
                    </p:blipFill>
                    <p:spPr bwMode="auto">
                      <a:xfrm>
                        <a:off x="3057507" y="2574925"/>
                        <a:ext cx="9045575" cy="1238250"/>
                      </a:xfrm>
                      <a:prstGeom prst="rect">
                        <a:avLst/>
                      </a:prstGeom>
                      <a:noFill/>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739984036"/>
              </p:ext>
            </p:extLst>
          </p:nvPr>
        </p:nvGraphicFramePr>
        <p:xfrm>
          <a:off x="2759605" y="1336675"/>
          <a:ext cx="6454775" cy="600075"/>
        </p:xfrm>
        <a:graphic>
          <a:graphicData uri="http://schemas.openxmlformats.org/presentationml/2006/ole">
            <mc:AlternateContent xmlns:mc="http://schemas.openxmlformats.org/markup-compatibility/2006">
              <mc:Choice xmlns:v="urn:schemas-microsoft-com:vml" Requires="v">
                <p:oleObj spid="_x0000_s250162" name="Equation" r:id="rId10" imgW="2184400" imgH="203200" progId="Equation.DSMT4">
                  <p:embed/>
                </p:oleObj>
              </mc:Choice>
              <mc:Fallback>
                <p:oleObj name="Equation" r:id="rId10" imgW="2184400" imgH="203200" progId="Equation.DSMT4">
                  <p:embed/>
                  <p:pic>
                    <p:nvPicPr>
                      <p:cNvPr id="0" name=""/>
                      <p:cNvPicPr>
                        <a:picLocks noChangeAspect="1" noChangeArrowheads="1"/>
                      </p:cNvPicPr>
                      <p:nvPr/>
                    </p:nvPicPr>
                    <p:blipFill>
                      <a:blip r:embed="rId11"/>
                      <a:srcRect/>
                      <a:stretch>
                        <a:fillRect/>
                      </a:stretch>
                    </p:blipFill>
                    <p:spPr bwMode="auto">
                      <a:xfrm>
                        <a:off x="2759605" y="1336675"/>
                        <a:ext cx="6454775" cy="600075"/>
                      </a:xfrm>
                      <a:prstGeom prst="rect">
                        <a:avLst/>
                      </a:prstGeom>
                      <a:noFill/>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252576972"/>
              </p:ext>
            </p:extLst>
          </p:nvPr>
        </p:nvGraphicFramePr>
        <p:xfrm>
          <a:off x="236538" y="2755900"/>
          <a:ext cx="2627312" cy="2365375"/>
        </p:xfrm>
        <a:graphic>
          <a:graphicData uri="http://schemas.openxmlformats.org/presentationml/2006/ole">
            <mc:AlternateContent xmlns:mc="http://schemas.openxmlformats.org/markup-compatibility/2006">
              <mc:Choice xmlns:v="urn:schemas-microsoft-com:vml" Requires="v">
                <p:oleObj spid="_x0000_s250163" name="Equation" r:id="rId12" imgW="889000" imgH="800100" progId="Equation.DSMT4">
                  <p:embed/>
                </p:oleObj>
              </mc:Choice>
              <mc:Fallback>
                <p:oleObj name="Equation" r:id="rId12" imgW="889000" imgH="800100" progId="Equation.DSMT4">
                  <p:embed/>
                  <p:pic>
                    <p:nvPicPr>
                      <p:cNvPr id="0" name=""/>
                      <p:cNvPicPr>
                        <a:picLocks noChangeAspect="1" noChangeArrowheads="1"/>
                      </p:cNvPicPr>
                      <p:nvPr/>
                    </p:nvPicPr>
                    <p:blipFill>
                      <a:blip r:embed="rId13"/>
                      <a:srcRect/>
                      <a:stretch>
                        <a:fillRect/>
                      </a:stretch>
                    </p:blipFill>
                    <p:spPr bwMode="auto">
                      <a:xfrm>
                        <a:off x="236538" y="2755900"/>
                        <a:ext cx="2627312" cy="2365375"/>
                      </a:xfrm>
                      <a:prstGeom prst="rect">
                        <a:avLst/>
                      </a:prstGeom>
                      <a:noFill/>
                      <a:extLst/>
                    </p:spPr>
                  </p:pic>
                </p:oleObj>
              </mc:Fallback>
            </mc:AlternateContent>
          </a:graphicData>
        </a:graphic>
      </p:graphicFrame>
      <p:pic>
        <p:nvPicPr>
          <p:cNvPr id="3" name="Picture 2" descr="Screen Shot 2016-03-16 at 11.04.32 A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86270" y="2548458"/>
            <a:ext cx="9770533" cy="2751667"/>
          </a:xfrm>
          <a:prstGeom prst="rect">
            <a:avLst/>
          </a:prstGeom>
        </p:spPr>
      </p:pic>
      <p:pic>
        <p:nvPicPr>
          <p:cNvPr id="11" name="Picture 10" descr="Screen Shot 2016-03-16 at 11.04.32 A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445956" y="2599267"/>
            <a:ext cx="4900302" cy="1380068"/>
          </a:xfrm>
          <a:prstGeom prst="rect">
            <a:avLst/>
          </a:prstGeom>
        </p:spPr>
      </p:pic>
      <p:graphicFrame>
        <p:nvGraphicFramePr>
          <p:cNvPr id="12" name="Object 11"/>
          <p:cNvGraphicFramePr>
            <a:graphicFrameLocks noChangeAspect="1"/>
          </p:cNvGraphicFramePr>
          <p:nvPr>
            <p:extLst>
              <p:ext uri="{D42A27DB-BD31-4B8C-83A1-F6EECF244321}">
                <p14:modId xmlns:p14="http://schemas.microsoft.com/office/powerpoint/2010/main" val="2306559302"/>
              </p:ext>
            </p:extLst>
          </p:nvPr>
        </p:nvGraphicFramePr>
        <p:xfrm>
          <a:off x="3573463" y="3622675"/>
          <a:ext cx="3265487" cy="600075"/>
        </p:xfrm>
        <a:graphic>
          <a:graphicData uri="http://schemas.openxmlformats.org/presentationml/2006/ole">
            <mc:AlternateContent xmlns:mc="http://schemas.openxmlformats.org/markup-compatibility/2006">
              <mc:Choice xmlns:v="urn:schemas-microsoft-com:vml" Requires="v">
                <p:oleObj spid="_x0000_s250164" name="Equation" r:id="rId15" imgW="1104900" imgH="203200" progId="Equation.DSMT4">
                  <p:embed/>
                </p:oleObj>
              </mc:Choice>
              <mc:Fallback>
                <p:oleObj name="Equation" r:id="rId15" imgW="1104900" imgH="203200" progId="Equation.DSMT4">
                  <p:embed/>
                  <p:pic>
                    <p:nvPicPr>
                      <p:cNvPr id="0" name=""/>
                      <p:cNvPicPr>
                        <a:picLocks noChangeAspect="1" noChangeArrowheads="1"/>
                      </p:cNvPicPr>
                      <p:nvPr/>
                    </p:nvPicPr>
                    <p:blipFill>
                      <a:blip r:embed="rId16"/>
                      <a:srcRect/>
                      <a:stretch>
                        <a:fillRect/>
                      </a:stretch>
                    </p:blipFill>
                    <p:spPr bwMode="auto">
                      <a:xfrm>
                        <a:off x="3573463" y="3622675"/>
                        <a:ext cx="3265487" cy="600075"/>
                      </a:xfrm>
                      <a:prstGeom prst="rect">
                        <a:avLst/>
                      </a:prstGeom>
                      <a:noFill/>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4290303314"/>
              </p:ext>
            </p:extLst>
          </p:nvPr>
        </p:nvGraphicFramePr>
        <p:xfrm>
          <a:off x="6865408" y="3374496"/>
          <a:ext cx="1763713" cy="1163637"/>
        </p:xfrm>
        <a:graphic>
          <a:graphicData uri="http://schemas.openxmlformats.org/presentationml/2006/ole">
            <mc:AlternateContent xmlns:mc="http://schemas.openxmlformats.org/markup-compatibility/2006">
              <mc:Choice xmlns:v="urn:schemas-microsoft-com:vml" Requires="v">
                <p:oleObj spid="_x0000_s250165" name="Equation" r:id="rId17" imgW="596900" imgH="393700" progId="Equation.DSMT4">
                  <p:embed/>
                </p:oleObj>
              </mc:Choice>
              <mc:Fallback>
                <p:oleObj name="Equation" r:id="rId17" imgW="596900" imgH="393700" progId="Equation.DSMT4">
                  <p:embed/>
                  <p:pic>
                    <p:nvPicPr>
                      <p:cNvPr id="0" name=""/>
                      <p:cNvPicPr>
                        <a:picLocks noChangeAspect="1" noChangeArrowheads="1"/>
                      </p:cNvPicPr>
                      <p:nvPr/>
                    </p:nvPicPr>
                    <p:blipFill>
                      <a:blip r:embed="rId18"/>
                      <a:srcRect/>
                      <a:stretch>
                        <a:fillRect/>
                      </a:stretch>
                    </p:blipFill>
                    <p:spPr bwMode="auto">
                      <a:xfrm>
                        <a:off x="6865408" y="3374496"/>
                        <a:ext cx="1763713" cy="1163637"/>
                      </a:xfrm>
                      <a:prstGeom prst="rect">
                        <a:avLst/>
                      </a:prstGeom>
                      <a:noFill/>
                      <a:extLst/>
                    </p:spPr>
                  </p:pic>
                </p:oleObj>
              </mc:Fallback>
            </mc:AlternateContent>
          </a:graphicData>
        </a:graphic>
      </p:graphicFrame>
    </p:spTree>
    <p:extLst>
      <p:ext uri="{BB962C8B-B14F-4D97-AF65-F5344CB8AC3E}">
        <p14:creationId xmlns:p14="http://schemas.microsoft.com/office/powerpoint/2010/main" val="14572932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3"/>
          <p:cNvGraphicFramePr>
            <a:graphicFrameLocks noChangeAspect="1"/>
          </p:cNvGraphicFramePr>
          <p:nvPr>
            <p:extLst>
              <p:ext uri="{D42A27DB-BD31-4B8C-83A1-F6EECF244321}">
                <p14:modId xmlns:p14="http://schemas.microsoft.com/office/powerpoint/2010/main" val="1898875178"/>
              </p:ext>
            </p:extLst>
          </p:nvPr>
        </p:nvGraphicFramePr>
        <p:xfrm>
          <a:off x="3290356" y="4032249"/>
          <a:ext cx="8370888" cy="1238250"/>
        </p:xfrm>
        <a:graphic>
          <a:graphicData uri="http://schemas.openxmlformats.org/presentationml/2006/ole">
            <mc:AlternateContent xmlns:mc="http://schemas.openxmlformats.org/markup-compatibility/2006">
              <mc:Choice xmlns:v="urn:schemas-microsoft-com:vml" Requires="v">
                <p:oleObj spid="_x0000_s251183" name="Equation" r:id="rId4" imgW="2832100" imgH="419100" progId="Equation.DSMT4">
                  <p:embed/>
                </p:oleObj>
              </mc:Choice>
              <mc:Fallback>
                <p:oleObj name="Equation" r:id="rId4" imgW="2832100" imgH="419100" progId="Equation.DSMT4">
                  <p:embed/>
                  <p:pic>
                    <p:nvPicPr>
                      <p:cNvPr id="0" name=""/>
                      <p:cNvPicPr>
                        <a:picLocks noChangeAspect="1" noChangeArrowheads="1"/>
                      </p:cNvPicPr>
                      <p:nvPr/>
                    </p:nvPicPr>
                    <p:blipFill>
                      <a:blip r:embed="rId5"/>
                      <a:srcRect/>
                      <a:stretch>
                        <a:fillRect/>
                      </a:stretch>
                    </p:blipFill>
                    <p:spPr bwMode="auto">
                      <a:xfrm>
                        <a:off x="3290356" y="4032249"/>
                        <a:ext cx="8370888" cy="1238250"/>
                      </a:xfrm>
                      <a:prstGeom prst="rect">
                        <a:avLst/>
                      </a:prstGeom>
                      <a:noFill/>
                      <a:extLst/>
                    </p:spPr>
                  </p:pic>
                </p:oleObj>
              </mc:Fallback>
            </mc:AlternateContent>
          </a:graphicData>
        </a:graphic>
      </p:graphicFrame>
      <p:sp>
        <p:nvSpPr>
          <p:cNvPr id="4" name="Title 3"/>
          <p:cNvSpPr>
            <a:spLocks noGrp="1"/>
          </p:cNvSpPr>
          <p:nvPr>
            <p:ph type="title"/>
          </p:nvPr>
        </p:nvSpPr>
        <p:spPr/>
        <p:txBody>
          <a:bodyPr/>
          <a:lstStyle/>
          <a:p>
            <a:r>
              <a:rPr lang="en-US" dirty="0"/>
              <a:t>Logistic Regression</a:t>
            </a:r>
          </a:p>
        </p:txBody>
      </p:sp>
      <p:grpSp>
        <p:nvGrpSpPr>
          <p:cNvPr id="2" name="Group 1"/>
          <p:cNvGrpSpPr/>
          <p:nvPr/>
        </p:nvGrpSpPr>
        <p:grpSpPr>
          <a:xfrm>
            <a:off x="9906000" y="203199"/>
            <a:ext cx="1964267" cy="592667"/>
            <a:chOff x="25229933" y="-12232628"/>
            <a:chExt cx="6146800" cy="1744133"/>
          </a:xfrm>
        </p:grpSpPr>
        <p:sp>
          <p:nvSpPr>
            <p:cNvPr id="7" name="Rectangle 6"/>
            <p:cNvSpPr/>
            <p:nvPr/>
          </p:nvSpPr>
          <p:spPr>
            <a:xfrm>
              <a:off x="25229933" y="-12232628"/>
              <a:ext cx="6146800" cy="17441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4248556296"/>
                </p:ext>
              </p:extLst>
            </p:nvPr>
          </p:nvGraphicFramePr>
          <p:xfrm>
            <a:off x="25484919" y="-12014607"/>
            <a:ext cx="5662614" cy="1314450"/>
          </p:xfrm>
          <a:graphic>
            <a:graphicData uri="http://schemas.openxmlformats.org/presentationml/2006/ole">
              <mc:AlternateContent xmlns:mc="http://schemas.openxmlformats.org/markup-compatibility/2006">
                <mc:Choice xmlns:v="urn:schemas-microsoft-com:vml" Requires="v">
                  <p:oleObj spid="_x0000_s251184" name="Equation" r:id="rId6" imgW="1917700" imgH="444500" progId="Equation.DSMT4">
                    <p:embed/>
                  </p:oleObj>
                </mc:Choice>
                <mc:Fallback>
                  <p:oleObj name="Equation" r:id="rId6" imgW="1917700" imgH="444500" progId="Equation.DSMT4">
                    <p:embed/>
                    <p:pic>
                      <p:nvPicPr>
                        <p:cNvPr id="0" name=""/>
                        <p:cNvPicPr>
                          <a:picLocks noChangeAspect="1" noChangeArrowheads="1"/>
                        </p:cNvPicPr>
                        <p:nvPr/>
                      </p:nvPicPr>
                      <p:blipFill>
                        <a:blip r:embed="rId7"/>
                        <a:srcRect/>
                        <a:stretch>
                          <a:fillRect/>
                        </a:stretch>
                      </p:blipFill>
                      <p:spPr bwMode="auto">
                        <a:xfrm>
                          <a:off x="25484919" y="-12014607"/>
                          <a:ext cx="5662614" cy="1314450"/>
                        </a:xfrm>
                        <a:prstGeom prst="rect">
                          <a:avLst/>
                        </a:prstGeom>
                        <a:noFill/>
                        <a:extLst/>
                      </p:spPr>
                    </p:pic>
                  </p:oleObj>
                </mc:Fallback>
              </mc:AlternateContent>
            </a:graphicData>
          </a:graphic>
        </p:graphicFrame>
      </p:grpSp>
      <p:graphicFrame>
        <p:nvGraphicFramePr>
          <p:cNvPr id="9" name="Object 8"/>
          <p:cNvGraphicFramePr>
            <a:graphicFrameLocks noChangeAspect="1"/>
          </p:cNvGraphicFramePr>
          <p:nvPr>
            <p:extLst>
              <p:ext uri="{D42A27DB-BD31-4B8C-83A1-F6EECF244321}">
                <p14:modId xmlns:p14="http://schemas.microsoft.com/office/powerpoint/2010/main" val="3154296071"/>
              </p:ext>
            </p:extLst>
          </p:nvPr>
        </p:nvGraphicFramePr>
        <p:xfrm>
          <a:off x="3057507" y="2574925"/>
          <a:ext cx="9045575" cy="1238250"/>
        </p:xfrm>
        <a:graphic>
          <a:graphicData uri="http://schemas.openxmlformats.org/presentationml/2006/ole">
            <mc:AlternateContent xmlns:mc="http://schemas.openxmlformats.org/markup-compatibility/2006">
              <mc:Choice xmlns:v="urn:schemas-microsoft-com:vml" Requires="v">
                <p:oleObj spid="_x0000_s251185" name="Equation" r:id="rId8" imgW="3060700" imgH="419100" progId="Equation.DSMT4">
                  <p:embed/>
                </p:oleObj>
              </mc:Choice>
              <mc:Fallback>
                <p:oleObj name="Equation" r:id="rId8" imgW="3060700" imgH="419100" progId="Equation.DSMT4">
                  <p:embed/>
                  <p:pic>
                    <p:nvPicPr>
                      <p:cNvPr id="0" name=""/>
                      <p:cNvPicPr>
                        <a:picLocks noChangeAspect="1" noChangeArrowheads="1"/>
                      </p:cNvPicPr>
                      <p:nvPr/>
                    </p:nvPicPr>
                    <p:blipFill>
                      <a:blip r:embed="rId9"/>
                      <a:srcRect/>
                      <a:stretch>
                        <a:fillRect/>
                      </a:stretch>
                    </p:blipFill>
                    <p:spPr bwMode="auto">
                      <a:xfrm>
                        <a:off x="3057507" y="2574925"/>
                        <a:ext cx="9045575" cy="1238250"/>
                      </a:xfrm>
                      <a:prstGeom prst="rect">
                        <a:avLst/>
                      </a:prstGeom>
                      <a:noFill/>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99562667"/>
              </p:ext>
            </p:extLst>
          </p:nvPr>
        </p:nvGraphicFramePr>
        <p:xfrm>
          <a:off x="2159000" y="998538"/>
          <a:ext cx="7656513" cy="1276350"/>
        </p:xfrm>
        <a:graphic>
          <a:graphicData uri="http://schemas.openxmlformats.org/presentationml/2006/ole">
            <mc:AlternateContent xmlns:mc="http://schemas.openxmlformats.org/markup-compatibility/2006">
              <mc:Choice xmlns:v="urn:schemas-microsoft-com:vml" Requires="v">
                <p:oleObj spid="_x0000_s251186" name="Equation" r:id="rId10" imgW="2590800" imgH="431800" progId="Equation.DSMT4">
                  <p:embed/>
                </p:oleObj>
              </mc:Choice>
              <mc:Fallback>
                <p:oleObj name="Equation" r:id="rId10" imgW="2590800" imgH="431800" progId="Equation.DSMT4">
                  <p:embed/>
                  <p:pic>
                    <p:nvPicPr>
                      <p:cNvPr id="0" name=""/>
                      <p:cNvPicPr>
                        <a:picLocks noChangeAspect="1" noChangeArrowheads="1"/>
                      </p:cNvPicPr>
                      <p:nvPr/>
                    </p:nvPicPr>
                    <p:blipFill>
                      <a:blip r:embed="rId11"/>
                      <a:srcRect/>
                      <a:stretch>
                        <a:fillRect/>
                      </a:stretch>
                    </p:blipFill>
                    <p:spPr bwMode="auto">
                      <a:xfrm>
                        <a:off x="2159000" y="998538"/>
                        <a:ext cx="7656513" cy="1276350"/>
                      </a:xfrm>
                      <a:prstGeom prst="rect">
                        <a:avLst/>
                      </a:prstGeom>
                      <a:noFill/>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6246671"/>
              </p:ext>
            </p:extLst>
          </p:nvPr>
        </p:nvGraphicFramePr>
        <p:xfrm>
          <a:off x="236538" y="2755900"/>
          <a:ext cx="2627312" cy="2365375"/>
        </p:xfrm>
        <a:graphic>
          <a:graphicData uri="http://schemas.openxmlformats.org/presentationml/2006/ole">
            <mc:AlternateContent xmlns:mc="http://schemas.openxmlformats.org/markup-compatibility/2006">
              <mc:Choice xmlns:v="urn:schemas-microsoft-com:vml" Requires="v">
                <p:oleObj spid="_x0000_s251187" name="Equation" r:id="rId12" imgW="889000" imgH="800100" progId="Equation.DSMT4">
                  <p:embed/>
                </p:oleObj>
              </mc:Choice>
              <mc:Fallback>
                <p:oleObj name="Equation" r:id="rId12" imgW="889000" imgH="800100" progId="Equation.DSMT4">
                  <p:embed/>
                  <p:pic>
                    <p:nvPicPr>
                      <p:cNvPr id="0" name=""/>
                      <p:cNvPicPr>
                        <a:picLocks noChangeAspect="1" noChangeArrowheads="1"/>
                      </p:cNvPicPr>
                      <p:nvPr/>
                    </p:nvPicPr>
                    <p:blipFill>
                      <a:blip r:embed="rId13"/>
                      <a:srcRect/>
                      <a:stretch>
                        <a:fillRect/>
                      </a:stretch>
                    </p:blipFill>
                    <p:spPr bwMode="auto">
                      <a:xfrm>
                        <a:off x="236538" y="2755900"/>
                        <a:ext cx="2627312" cy="2365375"/>
                      </a:xfrm>
                      <a:prstGeom prst="rect">
                        <a:avLst/>
                      </a:prstGeom>
                      <a:noFill/>
                      <a:extLst/>
                    </p:spPr>
                  </p:pic>
                </p:oleObj>
              </mc:Fallback>
            </mc:AlternateContent>
          </a:graphicData>
        </a:graphic>
      </p:graphicFrame>
      <p:pic>
        <p:nvPicPr>
          <p:cNvPr id="3" name="Picture 2" descr="Screen Shot 2016-03-16 at 11.04.32 A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86270" y="2548458"/>
            <a:ext cx="9770533" cy="2751667"/>
          </a:xfrm>
          <a:prstGeom prst="rect">
            <a:avLst/>
          </a:prstGeom>
        </p:spPr>
      </p:pic>
      <p:pic>
        <p:nvPicPr>
          <p:cNvPr id="11" name="Picture 10" descr="Screen Shot 2016-03-16 at 11.04.32 A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445956" y="2599267"/>
            <a:ext cx="4900302" cy="1380068"/>
          </a:xfrm>
          <a:prstGeom prst="rect">
            <a:avLst/>
          </a:prstGeom>
        </p:spPr>
      </p:pic>
      <p:graphicFrame>
        <p:nvGraphicFramePr>
          <p:cNvPr id="12" name="Object 11"/>
          <p:cNvGraphicFramePr>
            <a:graphicFrameLocks noChangeAspect="1"/>
          </p:cNvGraphicFramePr>
          <p:nvPr>
            <p:extLst>
              <p:ext uri="{D42A27DB-BD31-4B8C-83A1-F6EECF244321}">
                <p14:modId xmlns:p14="http://schemas.microsoft.com/office/powerpoint/2010/main" val="1686759584"/>
              </p:ext>
            </p:extLst>
          </p:nvPr>
        </p:nvGraphicFramePr>
        <p:xfrm>
          <a:off x="2951690" y="3284540"/>
          <a:ext cx="3865563" cy="1276350"/>
        </p:xfrm>
        <a:graphic>
          <a:graphicData uri="http://schemas.openxmlformats.org/presentationml/2006/ole">
            <mc:AlternateContent xmlns:mc="http://schemas.openxmlformats.org/markup-compatibility/2006">
              <mc:Choice xmlns:v="urn:schemas-microsoft-com:vml" Requires="v">
                <p:oleObj spid="_x0000_s251188" name="Equation" r:id="rId15" imgW="1308100" imgH="431800" progId="Equation.DSMT4">
                  <p:embed/>
                </p:oleObj>
              </mc:Choice>
              <mc:Fallback>
                <p:oleObj name="Equation" r:id="rId15" imgW="1308100" imgH="431800" progId="Equation.DSMT4">
                  <p:embed/>
                  <p:pic>
                    <p:nvPicPr>
                      <p:cNvPr id="0" name=""/>
                      <p:cNvPicPr>
                        <a:picLocks noChangeAspect="1" noChangeArrowheads="1"/>
                      </p:cNvPicPr>
                      <p:nvPr/>
                    </p:nvPicPr>
                    <p:blipFill>
                      <a:blip r:embed="rId16"/>
                      <a:srcRect/>
                      <a:stretch>
                        <a:fillRect/>
                      </a:stretch>
                    </p:blipFill>
                    <p:spPr bwMode="auto">
                      <a:xfrm>
                        <a:off x="2951690" y="3284540"/>
                        <a:ext cx="3865563" cy="1276350"/>
                      </a:xfrm>
                      <a:prstGeom prst="rect">
                        <a:avLst/>
                      </a:prstGeom>
                      <a:noFill/>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175907433"/>
              </p:ext>
            </p:extLst>
          </p:nvPr>
        </p:nvGraphicFramePr>
        <p:xfrm>
          <a:off x="6633632" y="3319463"/>
          <a:ext cx="2365375" cy="1276350"/>
        </p:xfrm>
        <a:graphic>
          <a:graphicData uri="http://schemas.openxmlformats.org/presentationml/2006/ole">
            <mc:AlternateContent xmlns:mc="http://schemas.openxmlformats.org/markup-compatibility/2006">
              <mc:Choice xmlns:v="urn:schemas-microsoft-com:vml" Requires="v">
                <p:oleObj spid="_x0000_s251189" name="Equation" r:id="rId17" imgW="800100" imgH="431800" progId="Equation.DSMT4">
                  <p:embed/>
                </p:oleObj>
              </mc:Choice>
              <mc:Fallback>
                <p:oleObj name="Equation" r:id="rId17" imgW="800100" imgH="431800" progId="Equation.DSMT4">
                  <p:embed/>
                  <p:pic>
                    <p:nvPicPr>
                      <p:cNvPr id="0" name=""/>
                      <p:cNvPicPr>
                        <a:picLocks noChangeAspect="1" noChangeArrowheads="1"/>
                      </p:cNvPicPr>
                      <p:nvPr/>
                    </p:nvPicPr>
                    <p:blipFill>
                      <a:blip r:embed="rId18"/>
                      <a:srcRect/>
                      <a:stretch>
                        <a:fillRect/>
                      </a:stretch>
                    </p:blipFill>
                    <p:spPr bwMode="auto">
                      <a:xfrm>
                        <a:off x="6633632" y="3319463"/>
                        <a:ext cx="2365375" cy="1276350"/>
                      </a:xfrm>
                      <a:prstGeom prst="rect">
                        <a:avLst/>
                      </a:prstGeom>
                      <a:noFill/>
                      <a:extLst/>
                    </p:spPr>
                  </p:pic>
                </p:oleObj>
              </mc:Fallback>
            </mc:AlternateContent>
          </a:graphicData>
        </a:graphic>
      </p:graphicFrame>
      <p:pic>
        <p:nvPicPr>
          <p:cNvPr id="15" name="Picture 14" descr="Screen Shot 2016-03-16 at 11.04.32 A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56264" y="2700858"/>
            <a:ext cx="2065868" cy="2751667"/>
          </a:xfrm>
          <a:prstGeom prst="rect">
            <a:avLst/>
          </a:prstGeom>
        </p:spPr>
      </p:pic>
      <p:pic>
        <p:nvPicPr>
          <p:cNvPr id="16" name="Picture 15" descr="Screen Shot 2016-03-16 at 11.04.32 A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671733" y="2768591"/>
            <a:ext cx="660400" cy="2751667"/>
          </a:xfrm>
          <a:prstGeom prst="rect">
            <a:avLst/>
          </a:prstGeom>
        </p:spPr>
      </p:pic>
      <p:pic>
        <p:nvPicPr>
          <p:cNvPr id="18" name="Picture 17" descr="Screen Shot 2016-03-16 at 11.04.32 A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282266" y="1159925"/>
            <a:ext cx="660400" cy="1058342"/>
          </a:xfrm>
          <a:prstGeom prst="rect">
            <a:avLst/>
          </a:prstGeom>
        </p:spPr>
      </p:pic>
      <p:pic>
        <p:nvPicPr>
          <p:cNvPr id="19" name="Picture 18" descr="Screen Shot 2016-03-16 at 11.04.32 A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150533" y="1142991"/>
            <a:ext cx="660400" cy="1058342"/>
          </a:xfrm>
          <a:prstGeom prst="rect">
            <a:avLst/>
          </a:prstGeom>
        </p:spPr>
      </p:pic>
    </p:spTree>
    <p:extLst>
      <p:ext uri="{BB962C8B-B14F-4D97-AF65-F5344CB8AC3E}">
        <p14:creationId xmlns:p14="http://schemas.microsoft.com/office/powerpoint/2010/main" val="35297278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3"/>
          <p:cNvGraphicFramePr>
            <a:graphicFrameLocks noChangeAspect="1"/>
          </p:cNvGraphicFramePr>
          <p:nvPr>
            <p:extLst>
              <p:ext uri="{D42A27DB-BD31-4B8C-83A1-F6EECF244321}">
                <p14:modId xmlns:p14="http://schemas.microsoft.com/office/powerpoint/2010/main" val="193183820"/>
              </p:ext>
            </p:extLst>
          </p:nvPr>
        </p:nvGraphicFramePr>
        <p:xfrm>
          <a:off x="3290356" y="4032249"/>
          <a:ext cx="8370888" cy="1238250"/>
        </p:xfrm>
        <a:graphic>
          <a:graphicData uri="http://schemas.openxmlformats.org/presentationml/2006/ole">
            <mc:AlternateContent xmlns:mc="http://schemas.openxmlformats.org/markup-compatibility/2006">
              <mc:Choice xmlns:v="urn:schemas-microsoft-com:vml" Requires="v">
                <p:oleObj spid="_x0000_s252200" name="Equation" r:id="rId4" imgW="2832100" imgH="419100" progId="Equation.DSMT4">
                  <p:embed/>
                </p:oleObj>
              </mc:Choice>
              <mc:Fallback>
                <p:oleObj name="Equation" r:id="rId4" imgW="2832100" imgH="419100" progId="Equation.DSMT4">
                  <p:embed/>
                  <p:pic>
                    <p:nvPicPr>
                      <p:cNvPr id="0" name=""/>
                      <p:cNvPicPr>
                        <a:picLocks noChangeAspect="1" noChangeArrowheads="1"/>
                      </p:cNvPicPr>
                      <p:nvPr/>
                    </p:nvPicPr>
                    <p:blipFill>
                      <a:blip r:embed="rId5"/>
                      <a:srcRect/>
                      <a:stretch>
                        <a:fillRect/>
                      </a:stretch>
                    </p:blipFill>
                    <p:spPr bwMode="auto">
                      <a:xfrm>
                        <a:off x="3290356" y="4032249"/>
                        <a:ext cx="8370888" cy="1238250"/>
                      </a:xfrm>
                      <a:prstGeom prst="rect">
                        <a:avLst/>
                      </a:prstGeom>
                      <a:noFill/>
                      <a:extLst/>
                    </p:spPr>
                  </p:pic>
                </p:oleObj>
              </mc:Fallback>
            </mc:AlternateContent>
          </a:graphicData>
        </a:graphic>
      </p:graphicFrame>
      <p:sp>
        <p:nvSpPr>
          <p:cNvPr id="4" name="Title 3"/>
          <p:cNvSpPr>
            <a:spLocks noGrp="1"/>
          </p:cNvSpPr>
          <p:nvPr>
            <p:ph type="title"/>
          </p:nvPr>
        </p:nvSpPr>
        <p:spPr/>
        <p:txBody>
          <a:bodyPr/>
          <a:lstStyle/>
          <a:p>
            <a:r>
              <a:rPr lang="en-US" dirty="0"/>
              <a:t>Logistic Regression</a:t>
            </a:r>
          </a:p>
        </p:txBody>
      </p:sp>
      <p:grpSp>
        <p:nvGrpSpPr>
          <p:cNvPr id="2" name="Group 1"/>
          <p:cNvGrpSpPr/>
          <p:nvPr/>
        </p:nvGrpSpPr>
        <p:grpSpPr>
          <a:xfrm>
            <a:off x="9906000" y="203199"/>
            <a:ext cx="1964267" cy="592667"/>
            <a:chOff x="25229933" y="-12232628"/>
            <a:chExt cx="6146800" cy="1744133"/>
          </a:xfrm>
        </p:grpSpPr>
        <p:sp>
          <p:nvSpPr>
            <p:cNvPr id="7" name="Rectangle 6"/>
            <p:cNvSpPr/>
            <p:nvPr/>
          </p:nvSpPr>
          <p:spPr>
            <a:xfrm>
              <a:off x="25229933" y="-12232628"/>
              <a:ext cx="6146800" cy="17441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038669351"/>
                </p:ext>
              </p:extLst>
            </p:nvPr>
          </p:nvGraphicFramePr>
          <p:xfrm>
            <a:off x="25484919" y="-12014607"/>
            <a:ext cx="5662614" cy="1314450"/>
          </p:xfrm>
          <a:graphic>
            <a:graphicData uri="http://schemas.openxmlformats.org/presentationml/2006/ole">
              <mc:AlternateContent xmlns:mc="http://schemas.openxmlformats.org/markup-compatibility/2006">
                <mc:Choice xmlns:v="urn:schemas-microsoft-com:vml" Requires="v">
                  <p:oleObj spid="_x0000_s252201" name="Equation" r:id="rId6" imgW="1917700" imgH="444500" progId="Equation.DSMT4">
                    <p:embed/>
                  </p:oleObj>
                </mc:Choice>
                <mc:Fallback>
                  <p:oleObj name="Equation" r:id="rId6" imgW="1917700" imgH="444500" progId="Equation.DSMT4">
                    <p:embed/>
                    <p:pic>
                      <p:nvPicPr>
                        <p:cNvPr id="0" name=""/>
                        <p:cNvPicPr>
                          <a:picLocks noChangeAspect="1" noChangeArrowheads="1"/>
                        </p:cNvPicPr>
                        <p:nvPr/>
                      </p:nvPicPr>
                      <p:blipFill>
                        <a:blip r:embed="rId7"/>
                        <a:srcRect/>
                        <a:stretch>
                          <a:fillRect/>
                        </a:stretch>
                      </p:blipFill>
                      <p:spPr bwMode="auto">
                        <a:xfrm>
                          <a:off x="25484919" y="-12014607"/>
                          <a:ext cx="5662614" cy="1314450"/>
                        </a:xfrm>
                        <a:prstGeom prst="rect">
                          <a:avLst/>
                        </a:prstGeom>
                        <a:noFill/>
                        <a:extLst/>
                      </p:spPr>
                    </p:pic>
                  </p:oleObj>
                </mc:Fallback>
              </mc:AlternateContent>
            </a:graphicData>
          </a:graphic>
        </p:graphicFrame>
      </p:grpSp>
      <p:graphicFrame>
        <p:nvGraphicFramePr>
          <p:cNvPr id="9" name="Object 8"/>
          <p:cNvGraphicFramePr>
            <a:graphicFrameLocks noChangeAspect="1"/>
          </p:cNvGraphicFramePr>
          <p:nvPr>
            <p:extLst>
              <p:ext uri="{D42A27DB-BD31-4B8C-83A1-F6EECF244321}">
                <p14:modId xmlns:p14="http://schemas.microsoft.com/office/powerpoint/2010/main" val="1515722784"/>
              </p:ext>
            </p:extLst>
          </p:nvPr>
        </p:nvGraphicFramePr>
        <p:xfrm>
          <a:off x="3057507" y="2574925"/>
          <a:ext cx="9045575" cy="1238250"/>
        </p:xfrm>
        <a:graphic>
          <a:graphicData uri="http://schemas.openxmlformats.org/presentationml/2006/ole">
            <mc:AlternateContent xmlns:mc="http://schemas.openxmlformats.org/markup-compatibility/2006">
              <mc:Choice xmlns:v="urn:schemas-microsoft-com:vml" Requires="v">
                <p:oleObj spid="_x0000_s252202" name="Equation" r:id="rId8" imgW="3060700" imgH="419100" progId="Equation.DSMT4">
                  <p:embed/>
                </p:oleObj>
              </mc:Choice>
              <mc:Fallback>
                <p:oleObj name="Equation" r:id="rId8" imgW="3060700" imgH="419100" progId="Equation.DSMT4">
                  <p:embed/>
                  <p:pic>
                    <p:nvPicPr>
                      <p:cNvPr id="0" name=""/>
                      <p:cNvPicPr>
                        <a:picLocks noChangeAspect="1" noChangeArrowheads="1"/>
                      </p:cNvPicPr>
                      <p:nvPr/>
                    </p:nvPicPr>
                    <p:blipFill>
                      <a:blip r:embed="rId9"/>
                      <a:srcRect/>
                      <a:stretch>
                        <a:fillRect/>
                      </a:stretch>
                    </p:blipFill>
                    <p:spPr bwMode="auto">
                      <a:xfrm>
                        <a:off x="3057507" y="2574925"/>
                        <a:ext cx="9045575" cy="1238250"/>
                      </a:xfrm>
                      <a:prstGeom prst="rect">
                        <a:avLst/>
                      </a:prstGeom>
                      <a:noFill/>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559728097"/>
              </p:ext>
            </p:extLst>
          </p:nvPr>
        </p:nvGraphicFramePr>
        <p:xfrm>
          <a:off x="236538" y="2755900"/>
          <a:ext cx="2627312" cy="2365375"/>
        </p:xfrm>
        <a:graphic>
          <a:graphicData uri="http://schemas.openxmlformats.org/presentationml/2006/ole">
            <mc:AlternateContent xmlns:mc="http://schemas.openxmlformats.org/markup-compatibility/2006">
              <mc:Choice xmlns:v="urn:schemas-microsoft-com:vml" Requires="v">
                <p:oleObj spid="_x0000_s252203" name="Equation" r:id="rId10" imgW="889000" imgH="800100" progId="Equation.DSMT4">
                  <p:embed/>
                </p:oleObj>
              </mc:Choice>
              <mc:Fallback>
                <p:oleObj name="Equation" r:id="rId10" imgW="889000" imgH="800100" progId="Equation.DSMT4">
                  <p:embed/>
                  <p:pic>
                    <p:nvPicPr>
                      <p:cNvPr id="0" name=""/>
                      <p:cNvPicPr>
                        <a:picLocks noChangeAspect="1" noChangeArrowheads="1"/>
                      </p:cNvPicPr>
                      <p:nvPr/>
                    </p:nvPicPr>
                    <p:blipFill>
                      <a:blip r:embed="rId11"/>
                      <a:srcRect/>
                      <a:stretch>
                        <a:fillRect/>
                      </a:stretch>
                    </p:blipFill>
                    <p:spPr bwMode="auto">
                      <a:xfrm>
                        <a:off x="236538" y="2755900"/>
                        <a:ext cx="2627312" cy="2365375"/>
                      </a:xfrm>
                      <a:prstGeom prst="rect">
                        <a:avLst/>
                      </a:prstGeom>
                      <a:noFill/>
                      <a:extLst/>
                    </p:spPr>
                  </p:pic>
                </p:oleObj>
              </mc:Fallback>
            </mc:AlternateContent>
          </a:graphicData>
        </a:graphic>
      </p:graphicFrame>
      <p:pic>
        <p:nvPicPr>
          <p:cNvPr id="3" name="Picture 2" descr="Screen Shot 2016-03-16 at 11.04.32 AM.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6270" y="2548458"/>
            <a:ext cx="9770533" cy="2751667"/>
          </a:xfrm>
          <a:prstGeom prst="rect">
            <a:avLst/>
          </a:prstGeom>
        </p:spPr>
      </p:pic>
      <p:pic>
        <p:nvPicPr>
          <p:cNvPr id="11" name="Picture 10" descr="Screen Shot 2016-03-16 at 11.04.32 AM.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45956" y="2599267"/>
            <a:ext cx="4900302" cy="1380068"/>
          </a:xfrm>
          <a:prstGeom prst="rect">
            <a:avLst/>
          </a:prstGeom>
        </p:spPr>
      </p:pic>
      <p:graphicFrame>
        <p:nvGraphicFramePr>
          <p:cNvPr id="12" name="Object 11"/>
          <p:cNvGraphicFramePr>
            <a:graphicFrameLocks noChangeAspect="1"/>
          </p:cNvGraphicFramePr>
          <p:nvPr>
            <p:extLst>
              <p:ext uri="{D42A27DB-BD31-4B8C-83A1-F6EECF244321}">
                <p14:modId xmlns:p14="http://schemas.microsoft.com/office/powerpoint/2010/main" val="1090772309"/>
              </p:ext>
            </p:extLst>
          </p:nvPr>
        </p:nvGraphicFramePr>
        <p:xfrm>
          <a:off x="2951690" y="3284540"/>
          <a:ext cx="3865563" cy="1276350"/>
        </p:xfrm>
        <a:graphic>
          <a:graphicData uri="http://schemas.openxmlformats.org/presentationml/2006/ole">
            <mc:AlternateContent xmlns:mc="http://schemas.openxmlformats.org/markup-compatibility/2006">
              <mc:Choice xmlns:v="urn:schemas-microsoft-com:vml" Requires="v">
                <p:oleObj spid="_x0000_s252204" name="Equation" r:id="rId13" imgW="1308100" imgH="431800" progId="Equation.DSMT4">
                  <p:embed/>
                </p:oleObj>
              </mc:Choice>
              <mc:Fallback>
                <p:oleObj name="Equation" r:id="rId13" imgW="1308100" imgH="431800" progId="Equation.DSMT4">
                  <p:embed/>
                  <p:pic>
                    <p:nvPicPr>
                      <p:cNvPr id="0" name=""/>
                      <p:cNvPicPr>
                        <a:picLocks noChangeAspect="1" noChangeArrowheads="1"/>
                      </p:cNvPicPr>
                      <p:nvPr/>
                    </p:nvPicPr>
                    <p:blipFill>
                      <a:blip r:embed="rId14"/>
                      <a:srcRect/>
                      <a:stretch>
                        <a:fillRect/>
                      </a:stretch>
                    </p:blipFill>
                    <p:spPr bwMode="auto">
                      <a:xfrm>
                        <a:off x="2951690" y="3284540"/>
                        <a:ext cx="3865563" cy="1276350"/>
                      </a:xfrm>
                      <a:prstGeom prst="rect">
                        <a:avLst/>
                      </a:prstGeom>
                      <a:noFill/>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392297136"/>
              </p:ext>
            </p:extLst>
          </p:nvPr>
        </p:nvGraphicFramePr>
        <p:xfrm>
          <a:off x="6633632" y="3319463"/>
          <a:ext cx="2365375" cy="1276350"/>
        </p:xfrm>
        <a:graphic>
          <a:graphicData uri="http://schemas.openxmlformats.org/presentationml/2006/ole">
            <mc:AlternateContent xmlns:mc="http://schemas.openxmlformats.org/markup-compatibility/2006">
              <mc:Choice xmlns:v="urn:schemas-microsoft-com:vml" Requires="v">
                <p:oleObj spid="_x0000_s252205" name="Equation" r:id="rId15" imgW="800100" imgH="431800" progId="Equation.DSMT4">
                  <p:embed/>
                </p:oleObj>
              </mc:Choice>
              <mc:Fallback>
                <p:oleObj name="Equation" r:id="rId15" imgW="800100" imgH="431800" progId="Equation.DSMT4">
                  <p:embed/>
                  <p:pic>
                    <p:nvPicPr>
                      <p:cNvPr id="0" name=""/>
                      <p:cNvPicPr>
                        <a:picLocks noChangeAspect="1" noChangeArrowheads="1"/>
                      </p:cNvPicPr>
                      <p:nvPr/>
                    </p:nvPicPr>
                    <p:blipFill>
                      <a:blip r:embed="rId16"/>
                      <a:srcRect/>
                      <a:stretch>
                        <a:fillRect/>
                      </a:stretch>
                    </p:blipFill>
                    <p:spPr bwMode="auto">
                      <a:xfrm>
                        <a:off x="6633632" y="3319463"/>
                        <a:ext cx="2365375" cy="1276350"/>
                      </a:xfrm>
                      <a:prstGeom prst="rect">
                        <a:avLst/>
                      </a:prstGeom>
                      <a:noFill/>
                      <a:extLst/>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3050849548"/>
              </p:ext>
            </p:extLst>
          </p:nvPr>
        </p:nvGraphicFramePr>
        <p:xfrm>
          <a:off x="2159000" y="998538"/>
          <a:ext cx="7656513" cy="1276350"/>
        </p:xfrm>
        <a:graphic>
          <a:graphicData uri="http://schemas.openxmlformats.org/presentationml/2006/ole">
            <mc:AlternateContent xmlns:mc="http://schemas.openxmlformats.org/markup-compatibility/2006">
              <mc:Choice xmlns:v="urn:schemas-microsoft-com:vml" Requires="v">
                <p:oleObj spid="_x0000_s252206" name="Equation" r:id="rId17" imgW="2590800" imgH="431800" progId="Equation.DSMT4">
                  <p:embed/>
                </p:oleObj>
              </mc:Choice>
              <mc:Fallback>
                <p:oleObj name="Equation" r:id="rId17" imgW="2590800" imgH="431800" progId="Equation.DSMT4">
                  <p:embed/>
                  <p:pic>
                    <p:nvPicPr>
                      <p:cNvPr id="0" name=""/>
                      <p:cNvPicPr>
                        <a:picLocks noChangeAspect="1" noChangeArrowheads="1"/>
                      </p:cNvPicPr>
                      <p:nvPr/>
                    </p:nvPicPr>
                    <p:blipFill>
                      <a:blip r:embed="rId18"/>
                      <a:srcRect/>
                      <a:stretch>
                        <a:fillRect/>
                      </a:stretch>
                    </p:blipFill>
                    <p:spPr bwMode="auto">
                      <a:xfrm>
                        <a:off x="2159000" y="998538"/>
                        <a:ext cx="7656513" cy="1276350"/>
                      </a:xfrm>
                      <a:prstGeom prst="rect">
                        <a:avLst/>
                      </a:prstGeom>
                      <a:noFill/>
                      <a:extLst/>
                    </p:spPr>
                  </p:pic>
                </p:oleObj>
              </mc:Fallback>
            </mc:AlternateContent>
          </a:graphicData>
        </a:graphic>
      </p:graphicFrame>
    </p:spTree>
    <p:extLst>
      <p:ext uri="{BB962C8B-B14F-4D97-AF65-F5344CB8AC3E}">
        <p14:creationId xmlns:p14="http://schemas.microsoft.com/office/powerpoint/2010/main" val="28637936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3"/>
          <p:cNvGraphicFramePr>
            <a:graphicFrameLocks noChangeAspect="1"/>
          </p:cNvGraphicFramePr>
          <p:nvPr>
            <p:extLst>
              <p:ext uri="{D42A27DB-BD31-4B8C-83A1-F6EECF244321}">
                <p14:modId xmlns:p14="http://schemas.microsoft.com/office/powerpoint/2010/main" val="1358600913"/>
              </p:ext>
            </p:extLst>
          </p:nvPr>
        </p:nvGraphicFramePr>
        <p:xfrm>
          <a:off x="3290356" y="4032249"/>
          <a:ext cx="8370888" cy="1238250"/>
        </p:xfrm>
        <a:graphic>
          <a:graphicData uri="http://schemas.openxmlformats.org/presentationml/2006/ole">
            <mc:AlternateContent xmlns:mc="http://schemas.openxmlformats.org/markup-compatibility/2006">
              <mc:Choice xmlns:v="urn:schemas-microsoft-com:vml" Requires="v">
                <p:oleObj spid="_x0000_s253315" name="Equation" r:id="rId4" imgW="2832100" imgH="419100" progId="Equation.DSMT4">
                  <p:embed/>
                </p:oleObj>
              </mc:Choice>
              <mc:Fallback>
                <p:oleObj name="Equation" r:id="rId4" imgW="2832100" imgH="419100" progId="Equation.DSMT4">
                  <p:embed/>
                  <p:pic>
                    <p:nvPicPr>
                      <p:cNvPr id="0" name=""/>
                      <p:cNvPicPr>
                        <a:picLocks noChangeAspect="1" noChangeArrowheads="1"/>
                      </p:cNvPicPr>
                      <p:nvPr/>
                    </p:nvPicPr>
                    <p:blipFill>
                      <a:blip r:embed="rId5"/>
                      <a:srcRect/>
                      <a:stretch>
                        <a:fillRect/>
                      </a:stretch>
                    </p:blipFill>
                    <p:spPr bwMode="auto">
                      <a:xfrm>
                        <a:off x="3290356" y="4032249"/>
                        <a:ext cx="8370888" cy="1238250"/>
                      </a:xfrm>
                      <a:prstGeom prst="rect">
                        <a:avLst/>
                      </a:prstGeom>
                      <a:noFill/>
                      <a:extLst/>
                    </p:spPr>
                  </p:pic>
                </p:oleObj>
              </mc:Fallback>
            </mc:AlternateContent>
          </a:graphicData>
        </a:graphic>
      </p:graphicFrame>
      <p:sp>
        <p:nvSpPr>
          <p:cNvPr id="4" name="Title 3"/>
          <p:cNvSpPr>
            <a:spLocks noGrp="1"/>
          </p:cNvSpPr>
          <p:nvPr>
            <p:ph type="title"/>
          </p:nvPr>
        </p:nvSpPr>
        <p:spPr/>
        <p:txBody>
          <a:bodyPr/>
          <a:lstStyle/>
          <a:p>
            <a:r>
              <a:rPr lang="en-US" dirty="0"/>
              <a:t>Logistic Regression</a:t>
            </a:r>
          </a:p>
        </p:txBody>
      </p:sp>
      <p:grpSp>
        <p:nvGrpSpPr>
          <p:cNvPr id="2" name="Group 1"/>
          <p:cNvGrpSpPr/>
          <p:nvPr/>
        </p:nvGrpSpPr>
        <p:grpSpPr>
          <a:xfrm>
            <a:off x="9906000" y="203199"/>
            <a:ext cx="1964267" cy="592667"/>
            <a:chOff x="25229933" y="-12232628"/>
            <a:chExt cx="6146800" cy="1744133"/>
          </a:xfrm>
        </p:grpSpPr>
        <p:sp>
          <p:nvSpPr>
            <p:cNvPr id="7" name="Rectangle 6"/>
            <p:cNvSpPr/>
            <p:nvPr/>
          </p:nvSpPr>
          <p:spPr>
            <a:xfrm>
              <a:off x="25229933" y="-12232628"/>
              <a:ext cx="6146800" cy="17441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549854391"/>
                </p:ext>
              </p:extLst>
            </p:nvPr>
          </p:nvGraphicFramePr>
          <p:xfrm>
            <a:off x="25484919" y="-12014607"/>
            <a:ext cx="5662614" cy="1314450"/>
          </p:xfrm>
          <a:graphic>
            <a:graphicData uri="http://schemas.openxmlformats.org/presentationml/2006/ole">
              <mc:AlternateContent xmlns:mc="http://schemas.openxmlformats.org/markup-compatibility/2006">
                <mc:Choice xmlns:v="urn:schemas-microsoft-com:vml" Requires="v">
                  <p:oleObj spid="_x0000_s253316" name="Equation" r:id="rId6" imgW="1917700" imgH="444500" progId="Equation.DSMT4">
                    <p:embed/>
                  </p:oleObj>
                </mc:Choice>
                <mc:Fallback>
                  <p:oleObj name="Equation" r:id="rId6" imgW="1917700" imgH="444500" progId="Equation.DSMT4">
                    <p:embed/>
                    <p:pic>
                      <p:nvPicPr>
                        <p:cNvPr id="0" name=""/>
                        <p:cNvPicPr>
                          <a:picLocks noChangeAspect="1" noChangeArrowheads="1"/>
                        </p:cNvPicPr>
                        <p:nvPr/>
                      </p:nvPicPr>
                      <p:blipFill>
                        <a:blip r:embed="rId7"/>
                        <a:srcRect/>
                        <a:stretch>
                          <a:fillRect/>
                        </a:stretch>
                      </p:blipFill>
                      <p:spPr bwMode="auto">
                        <a:xfrm>
                          <a:off x="25484919" y="-12014607"/>
                          <a:ext cx="5662614" cy="1314450"/>
                        </a:xfrm>
                        <a:prstGeom prst="rect">
                          <a:avLst/>
                        </a:prstGeom>
                        <a:noFill/>
                        <a:extLst/>
                      </p:spPr>
                    </p:pic>
                  </p:oleObj>
                </mc:Fallback>
              </mc:AlternateContent>
            </a:graphicData>
          </a:graphic>
        </p:graphicFrame>
      </p:grpSp>
      <p:graphicFrame>
        <p:nvGraphicFramePr>
          <p:cNvPr id="9" name="Object 8"/>
          <p:cNvGraphicFramePr>
            <a:graphicFrameLocks noChangeAspect="1"/>
          </p:cNvGraphicFramePr>
          <p:nvPr>
            <p:extLst>
              <p:ext uri="{D42A27DB-BD31-4B8C-83A1-F6EECF244321}">
                <p14:modId xmlns:p14="http://schemas.microsoft.com/office/powerpoint/2010/main" val="4257472922"/>
              </p:ext>
            </p:extLst>
          </p:nvPr>
        </p:nvGraphicFramePr>
        <p:xfrm>
          <a:off x="3057507" y="2574925"/>
          <a:ext cx="9045575" cy="1238250"/>
        </p:xfrm>
        <a:graphic>
          <a:graphicData uri="http://schemas.openxmlformats.org/presentationml/2006/ole">
            <mc:AlternateContent xmlns:mc="http://schemas.openxmlformats.org/markup-compatibility/2006">
              <mc:Choice xmlns:v="urn:schemas-microsoft-com:vml" Requires="v">
                <p:oleObj spid="_x0000_s253317" name="Equation" r:id="rId8" imgW="3060700" imgH="419100" progId="Equation.DSMT4">
                  <p:embed/>
                </p:oleObj>
              </mc:Choice>
              <mc:Fallback>
                <p:oleObj name="Equation" r:id="rId8" imgW="3060700" imgH="419100" progId="Equation.DSMT4">
                  <p:embed/>
                  <p:pic>
                    <p:nvPicPr>
                      <p:cNvPr id="0" name=""/>
                      <p:cNvPicPr>
                        <a:picLocks noChangeAspect="1" noChangeArrowheads="1"/>
                      </p:cNvPicPr>
                      <p:nvPr/>
                    </p:nvPicPr>
                    <p:blipFill>
                      <a:blip r:embed="rId9"/>
                      <a:srcRect/>
                      <a:stretch>
                        <a:fillRect/>
                      </a:stretch>
                    </p:blipFill>
                    <p:spPr bwMode="auto">
                      <a:xfrm>
                        <a:off x="3057507" y="2574925"/>
                        <a:ext cx="9045575" cy="1238250"/>
                      </a:xfrm>
                      <a:prstGeom prst="rect">
                        <a:avLst/>
                      </a:prstGeom>
                      <a:noFill/>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038997603"/>
              </p:ext>
            </p:extLst>
          </p:nvPr>
        </p:nvGraphicFramePr>
        <p:xfrm>
          <a:off x="236538" y="2755900"/>
          <a:ext cx="2627312" cy="2365375"/>
        </p:xfrm>
        <a:graphic>
          <a:graphicData uri="http://schemas.openxmlformats.org/presentationml/2006/ole">
            <mc:AlternateContent xmlns:mc="http://schemas.openxmlformats.org/markup-compatibility/2006">
              <mc:Choice xmlns:v="urn:schemas-microsoft-com:vml" Requires="v">
                <p:oleObj spid="_x0000_s253318" name="Equation" r:id="rId10" imgW="889000" imgH="800100" progId="Equation.DSMT4">
                  <p:embed/>
                </p:oleObj>
              </mc:Choice>
              <mc:Fallback>
                <p:oleObj name="Equation" r:id="rId10" imgW="889000" imgH="800100" progId="Equation.DSMT4">
                  <p:embed/>
                  <p:pic>
                    <p:nvPicPr>
                      <p:cNvPr id="0" name=""/>
                      <p:cNvPicPr>
                        <a:picLocks noChangeAspect="1" noChangeArrowheads="1"/>
                      </p:cNvPicPr>
                      <p:nvPr/>
                    </p:nvPicPr>
                    <p:blipFill>
                      <a:blip r:embed="rId11"/>
                      <a:srcRect/>
                      <a:stretch>
                        <a:fillRect/>
                      </a:stretch>
                    </p:blipFill>
                    <p:spPr bwMode="auto">
                      <a:xfrm>
                        <a:off x="236538" y="2755900"/>
                        <a:ext cx="2627312" cy="2365375"/>
                      </a:xfrm>
                      <a:prstGeom prst="rect">
                        <a:avLst/>
                      </a:prstGeom>
                      <a:noFill/>
                      <a:extLst/>
                    </p:spPr>
                  </p:pic>
                </p:oleObj>
              </mc:Fallback>
            </mc:AlternateContent>
          </a:graphicData>
        </a:graphic>
      </p:graphicFrame>
      <p:pic>
        <p:nvPicPr>
          <p:cNvPr id="3" name="Picture 2" descr="Screen Shot 2016-03-16 at 11.04.32 AM.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6270" y="2548458"/>
            <a:ext cx="9770533" cy="2751667"/>
          </a:xfrm>
          <a:prstGeom prst="rect">
            <a:avLst/>
          </a:prstGeom>
        </p:spPr>
      </p:pic>
      <p:pic>
        <p:nvPicPr>
          <p:cNvPr id="11" name="Picture 10" descr="Screen Shot 2016-03-16 at 11.04.32 AM.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45956" y="2599267"/>
            <a:ext cx="4900302" cy="1380068"/>
          </a:xfrm>
          <a:prstGeom prst="rect">
            <a:avLst/>
          </a:prstGeom>
        </p:spPr>
      </p:pic>
      <p:graphicFrame>
        <p:nvGraphicFramePr>
          <p:cNvPr id="12" name="Object 11"/>
          <p:cNvGraphicFramePr>
            <a:graphicFrameLocks noChangeAspect="1"/>
          </p:cNvGraphicFramePr>
          <p:nvPr>
            <p:extLst>
              <p:ext uri="{D42A27DB-BD31-4B8C-83A1-F6EECF244321}">
                <p14:modId xmlns:p14="http://schemas.microsoft.com/office/powerpoint/2010/main" val="747806229"/>
              </p:ext>
            </p:extLst>
          </p:nvPr>
        </p:nvGraphicFramePr>
        <p:xfrm>
          <a:off x="2951690" y="3284540"/>
          <a:ext cx="3865563" cy="1276350"/>
        </p:xfrm>
        <a:graphic>
          <a:graphicData uri="http://schemas.openxmlformats.org/presentationml/2006/ole">
            <mc:AlternateContent xmlns:mc="http://schemas.openxmlformats.org/markup-compatibility/2006">
              <mc:Choice xmlns:v="urn:schemas-microsoft-com:vml" Requires="v">
                <p:oleObj spid="_x0000_s253319" name="Equation" r:id="rId13" imgW="1308100" imgH="431800" progId="Equation.DSMT4">
                  <p:embed/>
                </p:oleObj>
              </mc:Choice>
              <mc:Fallback>
                <p:oleObj name="Equation" r:id="rId13" imgW="1308100" imgH="431800" progId="Equation.DSMT4">
                  <p:embed/>
                  <p:pic>
                    <p:nvPicPr>
                      <p:cNvPr id="0" name=""/>
                      <p:cNvPicPr>
                        <a:picLocks noChangeAspect="1" noChangeArrowheads="1"/>
                      </p:cNvPicPr>
                      <p:nvPr/>
                    </p:nvPicPr>
                    <p:blipFill>
                      <a:blip r:embed="rId14"/>
                      <a:srcRect/>
                      <a:stretch>
                        <a:fillRect/>
                      </a:stretch>
                    </p:blipFill>
                    <p:spPr bwMode="auto">
                      <a:xfrm>
                        <a:off x="2951690" y="3284540"/>
                        <a:ext cx="3865563" cy="1276350"/>
                      </a:xfrm>
                      <a:prstGeom prst="rect">
                        <a:avLst/>
                      </a:prstGeom>
                      <a:noFill/>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539016"/>
              </p:ext>
            </p:extLst>
          </p:nvPr>
        </p:nvGraphicFramePr>
        <p:xfrm>
          <a:off x="5617632" y="5114396"/>
          <a:ext cx="2365375" cy="1276350"/>
        </p:xfrm>
        <a:graphic>
          <a:graphicData uri="http://schemas.openxmlformats.org/presentationml/2006/ole">
            <mc:AlternateContent xmlns:mc="http://schemas.openxmlformats.org/markup-compatibility/2006">
              <mc:Choice xmlns:v="urn:schemas-microsoft-com:vml" Requires="v">
                <p:oleObj spid="_x0000_s253320" name="Equation" r:id="rId15" imgW="800100" imgH="431800" progId="Equation.DSMT4">
                  <p:embed/>
                </p:oleObj>
              </mc:Choice>
              <mc:Fallback>
                <p:oleObj name="Equation" r:id="rId15" imgW="800100" imgH="431800" progId="Equation.DSMT4">
                  <p:embed/>
                  <p:pic>
                    <p:nvPicPr>
                      <p:cNvPr id="0" name=""/>
                      <p:cNvPicPr>
                        <a:picLocks noChangeAspect="1" noChangeArrowheads="1"/>
                      </p:cNvPicPr>
                      <p:nvPr/>
                    </p:nvPicPr>
                    <p:blipFill>
                      <a:blip r:embed="rId16"/>
                      <a:srcRect/>
                      <a:stretch>
                        <a:fillRect/>
                      </a:stretch>
                    </p:blipFill>
                    <p:spPr bwMode="auto">
                      <a:xfrm>
                        <a:off x="5617632" y="5114396"/>
                        <a:ext cx="2365375" cy="1276350"/>
                      </a:xfrm>
                      <a:prstGeom prst="rect">
                        <a:avLst/>
                      </a:prstGeom>
                      <a:noFill/>
                      <a:extLst/>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4089712354"/>
              </p:ext>
            </p:extLst>
          </p:nvPr>
        </p:nvGraphicFramePr>
        <p:xfrm>
          <a:off x="2159000" y="998538"/>
          <a:ext cx="7656513" cy="1276350"/>
        </p:xfrm>
        <a:graphic>
          <a:graphicData uri="http://schemas.openxmlformats.org/presentationml/2006/ole">
            <mc:AlternateContent xmlns:mc="http://schemas.openxmlformats.org/markup-compatibility/2006">
              <mc:Choice xmlns:v="urn:schemas-microsoft-com:vml" Requires="v">
                <p:oleObj spid="_x0000_s253321" name="Equation" r:id="rId17" imgW="2590800" imgH="431800" progId="Equation.DSMT4">
                  <p:embed/>
                </p:oleObj>
              </mc:Choice>
              <mc:Fallback>
                <p:oleObj name="Equation" r:id="rId17" imgW="2590800" imgH="431800" progId="Equation.DSMT4">
                  <p:embed/>
                  <p:pic>
                    <p:nvPicPr>
                      <p:cNvPr id="0" name=""/>
                      <p:cNvPicPr>
                        <a:picLocks noChangeAspect="1" noChangeArrowheads="1"/>
                      </p:cNvPicPr>
                      <p:nvPr/>
                    </p:nvPicPr>
                    <p:blipFill>
                      <a:blip r:embed="rId18"/>
                      <a:srcRect/>
                      <a:stretch>
                        <a:fillRect/>
                      </a:stretch>
                    </p:blipFill>
                    <p:spPr bwMode="auto">
                      <a:xfrm>
                        <a:off x="2159000" y="998538"/>
                        <a:ext cx="7656513" cy="1276350"/>
                      </a:xfrm>
                      <a:prstGeom prst="rect">
                        <a:avLst/>
                      </a:prstGeom>
                      <a:noFill/>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48909552"/>
              </p:ext>
            </p:extLst>
          </p:nvPr>
        </p:nvGraphicFramePr>
        <p:xfrm>
          <a:off x="1345142" y="5147206"/>
          <a:ext cx="4203700" cy="1276350"/>
        </p:xfrm>
        <a:graphic>
          <a:graphicData uri="http://schemas.openxmlformats.org/presentationml/2006/ole">
            <mc:AlternateContent xmlns:mc="http://schemas.openxmlformats.org/markup-compatibility/2006">
              <mc:Choice xmlns:v="urn:schemas-microsoft-com:vml" Requires="v">
                <p:oleObj spid="_x0000_s253322" name="Equation" r:id="rId19" imgW="1422400" imgH="431800" progId="Equation.DSMT4">
                  <p:embed/>
                </p:oleObj>
              </mc:Choice>
              <mc:Fallback>
                <p:oleObj name="Equation" r:id="rId19" imgW="1422400" imgH="431800" progId="Equation.DSMT4">
                  <p:embed/>
                  <p:pic>
                    <p:nvPicPr>
                      <p:cNvPr id="0" name=""/>
                      <p:cNvPicPr>
                        <a:picLocks noChangeAspect="1" noChangeArrowheads="1"/>
                      </p:cNvPicPr>
                      <p:nvPr/>
                    </p:nvPicPr>
                    <p:blipFill>
                      <a:blip r:embed="rId20"/>
                      <a:srcRect/>
                      <a:stretch>
                        <a:fillRect/>
                      </a:stretch>
                    </p:blipFill>
                    <p:spPr bwMode="auto">
                      <a:xfrm>
                        <a:off x="1345142" y="5147206"/>
                        <a:ext cx="4203700" cy="1276350"/>
                      </a:xfrm>
                      <a:prstGeom prst="rect">
                        <a:avLst/>
                      </a:prstGeom>
                      <a:noFill/>
                      <a:extLst/>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1094492628"/>
              </p:ext>
            </p:extLst>
          </p:nvPr>
        </p:nvGraphicFramePr>
        <p:xfrm>
          <a:off x="6633632" y="3319463"/>
          <a:ext cx="2365375" cy="1276350"/>
        </p:xfrm>
        <a:graphic>
          <a:graphicData uri="http://schemas.openxmlformats.org/presentationml/2006/ole">
            <mc:AlternateContent xmlns:mc="http://schemas.openxmlformats.org/markup-compatibility/2006">
              <mc:Choice xmlns:v="urn:schemas-microsoft-com:vml" Requires="v">
                <p:oleObj spid="_x0000_s253323" name="Equation" r:id="rId21" imgW="800100" imgH="431800" progId="Equation.DSMT4">
                  <p:embed/>
                </p:oleObj>
              </mc:Choice>
              <mc:Fallback>
                <p:oleObj name="Equation" r:id="rId21" imgW="800100" imgH="431800" progId="Equation.DSMT4">
                  <p:embed/>
                  <p:pic>
                    <p:nvPicPr>
                      <p:cNvPr id="0" name=""/>
                      <p:cNvPicPr>
                        <a:picLocks noChangeAspect="1" noChangeArrowheads="1"/>
                      </p:cNvPicPr>
                      <p:nvPr/>
                    </p:nvPicPr>
                    <p:blipFill>
                      <a:blip r:embed="rId16"/>
                      <a:srcRect/>
                      <a:stretch>
                        <a:fillRect/>
                      </a:stretch>
                    </p:blipFill>
                    <p:spPr bwMode="auto">
                      <a:xfrm>
                        <a:off x="6633632" y="3319463"/>
                        <a:ext cx="2365375" cy="1276350"/>
                      </a:xfrm>
                      <a:prstGeom prst="rect">
                        <a:avLst/>
                      </a:prstGeom>
                      <a:noFill/>
                      <a:extLst/>
                    </p:spPr>
                  </p:pic>
                </p:oleObj>
              </mc:Fallback>
            </mc:AlternateContent>
          </a:graphicData>
        </a:graphic>
      </p:graphicFrame>
    </p:spTree>
    <p:extLst>
      <p:ext uri="{BB962C8B-B14F-4D97-AF65-F5344CB8AC3E}">
        <p14:creationId xmlns:p14="http://schemas.microsoft.com/office/powerpoint/2010/main" val="31019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sz="quarter" idx="10"/>
          </p:nvPr>
        </p:nvSpPr>
        <p:spPr>
          <a:xfrm>
            <a:off x="379413" y="795564"/>
            <a:ext cx="9526587" cy="5290388"/>
          </a:xfrm>
        </p:spPr>
        <p:txBody>
          <a:bodyPr/>
          <a:lstStyle/>
          <a:p>
            <a:r>
              <a:rPr lang="en-US" dirty="0"/>
              <a:t>Formally, given training set (</a:t>
            </a:r>
            <a:r>
              <a:rPr lang="en-US" dirty="0" err="1"/>
              <a:t>x</a:t>
            </a:r>
            <a:r>
              <a:rPr lang="en-US" baseline="-25000" dirty="0" err="1"/>
              <a:t>i,</a:t>
            </a:r>
            <a:r>
              <a:rPr lang="en-US" dirty="0" err="1"/>
              <a:t>y</a:t>
            </a:r>
            <a:r>
              <a:rPr lang="en-US" baseline="-25000" dirty="0" err="1"/>
              <a:t>i</a:t>
            </a:r>
            <a:r>
              <a:rPr lang="en-US" dirty="0"/>
              <a:t>) for </a:t>
            </a:r>
            <a:r>
              <a:rPr lang="en-US" dirty="0" err="1"/>
              <a:t>i</a:t>
            </a:r>
            <a:r>
              <a:rPr lang="en-US" dirty="0"/>
              <a:t>=1…n, we want to create a classification model f that can predict label y for a new x.  </a:t>
            </a:r>
          </a:p>
        </p:txBody>
      </p:sp>
    </p:spTree>
    <p:extLst>
      <p:ext uri="{BB962C8B-B14F-4D97-AF65-F5344CB8AC3E}">
        <p14:creationId xmlns:p14="http://schemas.microsoft.com/office/powerpoint/2010/main" val="21387891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grpSp>
        <p:nvGrpSpPr>
          <p:cNvPr id="6" name="Group 5"/>
          <p:cNvGrpSpPr/>
          <p:nvPr/>
        </p:nvGrpSpPr>
        <p:grpSpPr>
          <a:xfrm>
            <a:off x="9906000" y="203199"/>
            <a:ext cx="1964267" cy="592667"/>
            <a:chOff x="25229933" y="-12232628"/>
            <a:chExt cx="6146800" cy="1744133"/>
          </a:xfrm>
        </p:grpSpPr>
        <p:sp>
          <p:nvSpPr>
            <p:cNvPr id="7" name="Rectangle 6"/>
            <p:cNvSpPr/>
            <p:nvPr/>
          </p:nvSpPr>
          <p:spPr>
            <a:xfrm>
              <a:off x="25229933" y="-12232628"/>
              <a:ext cx="6146800" cy="17441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993063191"/>
                </p:ext>
              </p:extLst>
            </p:nvPr>
          </p:nvGraphicFramePr>
          <p:xfrm>
            <a:off x="25484919" y="-12014607"/>
            <a:ext cx="5662614" cy="1314450"/>
          </p:xfrm>
          <a:graphic>
            <a:graphicData uri="http://schemas.openxmlformats.org/presentationml/2006/ole">
              <mc:AlternateContent xmlns:mc="http://schemas.openxmlformats.org/markup-compatibility/2006">
                <mc:Choice xmlns:v="urn:schemas-microsoft-com:vml" Requires="v">
                  <p:oleObj spid="_x0000_s254087" name="Equation" r:id="rId3" imgW="1917700" imgH="444500" progId="Equation.DSMT4">
                    <p:embed/>
                  </p:oleObj>
                </mc:Choice>
                <mc:Fallback>
                  <p:oleObj name="Equation" r:id="rId3" imgW="1917700" imgH="444500" progId="Equation.DSMT4">
                    <p:embed/>
                    <p:pic>
                      <p:nvPicPr>
                        <p:cNvPr id="0" name=""/>
                        <p:cNvPicPr>
                          <a:picLocks noChangeAspect="1" noChangeArrowheads="1"/>
                        </p:cNvPicPr>
                        <p:nvPr/>
                      </p:nvPicPr>
                      <p:blipFill>
                        <a:blip r:embed="rId4"/>
                        <a:srcRect/>
                        <a:stretch>
                          <a:fillRect/>
                        </a:stretch>
                      </p:blipFill>
                      <p:spPr bwMode="auto">
                        <a:xfrm>
                          <a:off x="25484919" y="-12014607"/>
                          <a:ext cx="5662614" cy="1314450"/>
                        </a:xfrm>
                        <a:prstGeom prst="rect">
                          <a:avLst/>
                        </a:prstGeom>
                        <a:noFill/>
                        <a:extLst/>
                      </p:spPr>
                    </p:pic>
                  </p:oleObj>
                </mc:Fallback>
              </mc:AlternateContent>
            </a:graphicData>
          </a:graphic>
        </p:graphicFrame>
      </p:grpSp>
      <p:pic>
        <p:nvPicPr>
          <p:cNvPr id="9" name="Picture 8" descr="Screen Shot 2016-03-16 at 11.04.32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06533" y="1210725"/>
            <a:ext cx="558800" cy="1227676"/>
          </a:xfrm>
          <a:prstGeom prst="rect">
            <a:avLst/>
          </a:prstGeom>
        </p:spPr>
      </p:pic>
      <p:pic>
        <p:nvPicPr>
          <p:cNvPr id="10" name="Picture 9" descr="Screen Shot 2016-03-16 at 11.04.32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7466" y="1430859"/>
            <a:ext cx="558800" cy="1227676"/>
          </a:xfrm>
          <a:prstGeom prst="rect">
            <a:avLst/>
          </a:prstGeom>
        </p:spPr>
      </p:pic>
      <p:graphicFrame>
        <p:nvGraphicFramePr>
          <p:cNvPr id="11" name="Object 10"/>
          <p:cNvGraphicFramePr>
            <a:graphicFrameLocks noChangeAspect="1"/>
          </p:cNvGraphicFramePr>
          <p:nvPr>
            <p:extLst>
              <p:ext uri="{D42A27DB-BD31-4B8C-83A1-F6EECF244321}">
                <p14:modId xmlns:p14="http://schemas.microsoft.com/office/powerpoint/2010/main" val="62611311"/>
              </p:ext>
            </p:extLst>
          </p:nvPr>
        </p:nvGraphicFramePr>
        <p:xfrm>
          <a:off x="5606519" y="1355725"/>
          <a:ext cx="3303587" cy="1276350"/>
        </p:xfrm>
        <a:graphic>
          <a:graphicData uri="http://schemas.openxmlformats.org/presentationml/2006/ole">
            <mc:AlternateContent xmlns:mc="http://schemas.openxmlformats.org/markup-compatibility/2006">
              <mc:Choice xmlns:v="urn:schemas-microsoft-com:vml" Requires="v">
                <p:oleObj spid="_x0000_s254088" name="Equation" r:id="rId6" imgW="1117600" imgH="431800" progId="Equation.DSMT4">
                  <p:embed/>
                </p:oleObj>
              </mc:Choice>
              <mc:Fallback>
                <p:oleObj name="Equation" r:id="rId6" imgW="1117600" imgH="431800" progId="Equation.DSMT4">
                  <p:embed/>
                  <p:pic>
                    <p:nvPicPr>
                      <p:cNvPr id="0" name=""/>
                      <p:cNvPicPr>
                        <a:picLocks noChangeAspect="1" noChangeArrowheads="1"/>
                      </p:cNvPicPr>
                      <p:nvPr/>
                    </p:nvPicPr>
                    <p:blipFill>
                      <a:blip r:embed="rId7"/>
                      <a:srcRect/>
                      <a:stretch>
                        <a:fillRect/>
                      </a:stretch>
                    </p:blipFill>
                    <p:spPr bwMode="auto">
                      <a:xfrm>
                        <a:off x="5606519" y="1355725"/>
                        <a:ext cx="3303587" cy="1276350"/>
                      </a:xfrm>
                      <a:prstGeom prst="rect">
                        <a:avLst/>
                      </a:prstGeom>
                      <a:noFill/>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675870335"/>
              </p:ext>
            </p:extLst>
          </p:nvPr>
        </p:nvGraphicFramePr>
        <p:xfrm>
          <a:off x="503769" y="1371600"/>
          <a:ext cx="5141913" cy="1276350"/>
        </p:xfrm>
        <a:graphic>
          <a:graphicData uri="http://schemas.openxmlformats.org/presentationml/2006/ole">
            <mc:AlternateContent xmlns:mc="http://schemas.openxmlformats.org/markup-compatibility/2006">
              <mc:Choice xmlns:v="urn:schemas-microsoft-com:vml" Requires="v">
                <p:oleObj spid="_x0000_s254089" name="Equation" r:id="rId8" imgW="1739900" imgH="431800" progId="Equation.DSMT4">
                  <p:embed/>
                </p:oleObj>
              </mc:Choice>
              <mc:Fallback>
                <p:oleObj name="Equation" r:id="rId8" imgW="1739900" imgH="431800" progId="Equation.DSMT4">
                  <p:embed/>
                  <p:pic>
                    <p:nvPicPr>
                      <p:cNvPr id="0" name=""/>
                      <p:cNvPicPr>
                        <a:picLocks noChangeAspect="1" noChangeArrowheads="1"/>
                      </p:cNvPicPr>
                      <p:nvPr/>
                    </p:nvPicPr>
                    <p:blipFill>
                      <a:blip r:embed="rId9"/>
                      <a:srcRect/>
                      <a:stretch>
                        <a:fillRect/>
                      </a:stretch>
                    </p:blipFill>
                    <p:spPr bwMode="auto">
                      <a:xfrm>
                        <a:off x="503769" y="1371600"/>
                        <a:ext cx="5141913" cy="1276350"/>
                      </a:xfrm>
                      <a:prstGeom prst="rect">
                        <a:avLst/>
                      </a:prstGeom>
                      <a:noFill/>
                      <a:extLst/>
                    </p:spPr>
                  </p:pic>
                </p:oleObj>
              </mc:Fallback>
            </mc:AlternateContent>
          </a:graphicData>
        </a:graphic>
      </p:graphicFrame>
      <p:pic>
        <p:nvPicPr>
          <p:cNvPr id="13" name="Picture 12" descr="Screen Shot 2016-03-16 at 11.04.32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15289" y="1413933"/>
            <a:ext cx="920978" cy="1380068"/>
          </a:xfrm>
          <a:prstGeom prst="rect">
            <a:avLst/>
          </a:prstGeom>
        </p:spPr>
      </p:pic>
      <p:pic>
        <p:nvPicPr>
          <p:cNvPr id="14" name="Picture 13" descr="Screen Shot 2016-03-16 at 11.04.32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668" y="1329266"/>
            <a:ext cx="1100666" cy="1380068"/>
          </a:xfrm>
          <a:prstGeom prst="rect">
            <a:avLst/>
          </a:prstGeom>
        </p:spPr>
      </p:pic>
    </p:spTree>
    <p:extLst>
      <p:ext uri="{BB962C8B-B14F-4D97-AF65-F5344CB8AC3E}">
        <p14:creationId xmlns:p14="http://schemas.microsoft.com/office/powerpoint/2010/main" val="15690412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grpSp>
        <p:nvGrpSpPr>
          <p:cNvPr id="6" name="Group 5"/>
          <p:cNvGrpSpPr/>
          <p:nvPr/>
        </p:nvGrpSpPr>
        <p:grpSpPr>
          <a:xfrm>
            <a:off x="9906000" y="203199"/>
            <a:ext cx="1964267" cy="592667"/>
            <a:chOff x="25229933" y="-12232628"/>
            <a:chExt cx="6146800" cy="1744133"/>
          </a:xfrm>
        </p:grpSpPr>
        <p:sp>
          <p:nvSpPr>
            <p:cNvPr id="7" name="Rectangle 6"/>
            <p:cNvSpPr/>
            <p:nvPr/>
          </p:nvSpPr>
          <p:spPr>
            <a:xfrm>
              <a:off x="25229933" y="-12232628"/>
              <a:ext cx="6146800" cy="17441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727644727"/>
                </p:ext>
              </p:extLst>
            </p:nvPr>
          </p:nvGraphicFramePr>
          <p:xfrm>
            <a:off x="25484919" y="-12014607"/>
            <a:ext cx="5662614" cy="1314450"/>
          </p:xfrm>
          <a:graphic>
            <a:graphicData uri="http://schemas.openxmlformats.org/presentationml/2006/ole">
              <mc:AlternateContent xmlns:mc="http://schemas.openxmlformats.org/markup-compatibility/2006">
                <mc:Choice xmlns:v="urn:schemas-microsoft-com:vml" Requires="v">
                  <p:oleObj spid="_x0000_s255111" name="Equation" r:id="rId3" imgW="1917700" imgH="444500" progId="Equation.DSMT4">
                    <p:embed/>
                  </p:oleObj>
                </mc:Choice>
                <mc:Fallback>
                  <p:oleObj name="Equation" r:id="rId3" imgW="1917700" imgH="444500" progId="Equation.DSMT4">
                    <p:embed/>
                    <p:pic>
                      <p:nvPicPr>
                        <p:cNvPr id="0" name=""/>
                        <p:cNvPicPr>
                          <a:picLocks noChangeAspect="1" noChangeArrowheads="1"/>
                        </p:cNvPicPr>
                        <p:nvPr/>
                      </p:nvPicPr>
                      <p:blipFill>
                        <a:blip r:embed="rId4"/>
                        <a:srcRect/>
                        <a:stretch>
                          <a:fillRect/>
                        </a:stretch>
                      </p:blipFill>
                      <p:spPr bwMode="auto">
                        <a:xfrm>
                          <a:off x="25484919" y="-12014607"/>
                          <a:ext cx="5662614" cy="1314450"/>
                        </a:xfrm>
                        <a:prstGeom prst="rect">
                          <a:avLst/>
                        </a:prstGeom>
                        <a:noFill/>
                        <a:extLst/>
                      </p:spPr>
                    </p:pic>
                  </p:oleObj>
                </mc:Fallback>
              </mc:AlternateContent>
            </a:graphicData>
          </a:graphic>
        </p:graphicFrame>
      </p:grpSp>
      <p:graphicFrame>
        <p:nvGraphicFramePr>
          <p:cNvPr id="11" name="Object 10"/>
          <p:cNvGraphicFramePr>
            <a:graphicFrameLocks noChangeAspect="1"/>
          </p:cNvGraphicFramePr>
          <p:nvPr>
            <p:extLst>
              <p:ext uri="{D42A27DB-BD31-4B8C-83A1-F6EECF244321}">
                <p14:modId xmlns:p14="http://schemas.microsoft.com/office/powerpoint/2010/main" val="2818970049"/>
              </p:ext>
            </p:extLst>
          </p:nvPr>
        </p:nvGraphicFramePr>
        <p:xfrm>
          <a:off x="503769" y="1371600"/>
          <a:ext cx="5141913" cy="1276350"/>
        </p:xfrm>
        <a:graphic>
          <a:graphicData uri="http://schemas.openxmlformats.org/presentationml/2006/ole">
            <mc:AlternateContent xmlns:mc="http://schemas.openxmlformats.org/markup-compatibility/2006">
              <mc:Choice xmlns:v="urn:schemas-microsoft-com:vml" Requires="v">
                <p:oleObj spid="_x0000_s255112" name="Equation" r:id="rId5" imgW="1739900" imgH="431800" progId="Equation.DSMT4">
                  <p:embed/>
                </p:oleObj>
              </mc:Choice>
              <mc:Fallback>
                <p:oleObj name="Equation" r:id="rId5" imgW="1739900" imgH="431800" progId="Equation.DSMT4">
                  <p:embed/>
                  <p:pic>
                    <p:nvPicPr>
                      <p:cNvPr id="0" name=""/>
                      <p:cNvPicPr>
                        <a:picLocks noChangeAspect="1" noChangeArrowheads="1"/>
                      </p:cNvPicPr>
                      <p:nvPr/>
                    </p:nvPicPr>
                    <p:blipFill>
                      <a:blip r:embed="rId6"/>
                      <a:srcRect/>
                      <a:stretch>
                        <a:fillRect/>
                      </a:stretch>
                    </p:blipFill>
                    <p:spPr bwMode="auto">
                      <a:xfrm>
                        <a:off x="503769" y="1371600"/>
                        <a:ext cx="5141913" cy="1276350"/>
                      </a:xfrm>
                      <a:prstGeom prst="rect">
                        <a:avLst/>
                      </a:prstGeom>
                      <a:noFill/>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4017473503"/>
              </p:ext>
            </p:extLst>
          </p:nvPr>
        </p:nvGraphicFramePr>
        <p:xfrm>
          <a:off x="5606519" y="1355725"/>
          <a:ext cx="3303587" cy="1276350"/>
        </p:xfrm>
        <a:graphic>
          <a:graphicData uri="http://schemas.openxmlformats.org/presentationml/2006/ole">
            <mc:AlternateContent xmlns:mc="http://schemas.openxmlformats.org/markup-compatibility/2006">
              <mc:Choice xmlns:v="urn:schemas-microsoft-com:vml" Requires="v">
                <p:oleObj spid="_x0000_s255113" name="Equation" r:id="rId7" imgW="1117600" imgH="431800" progId="Equation.DSMT4">
                  <p:embed/>
                </p:oleObj>
              </mc:Choice>
              <mc:Fallback>
                <p:oleObj name="Equation" r:id="rId7" imgW="1117600" imgH="431800" progId="Equation.DSMT4">
                  <p:embed/>
                  <p:pic>
                    <p:nvPicPr>
                      <p:cNvPr id="0" name=""/>
                      <p:cNvPicPr>
                        <a:picLocks noChangeAspect="1" noChangeArrowheads="1"/>
                      </p:cNvPicPr>
                      <p:nvPr/>
                    </p:nvPicPr>
                    <p:blipFill>
                      <a:blip r:embed="rId8"/>
                      <a:srcRect/>
                      <a:stretch>
                        <a:fillRect/>
                      </a:stretch>
                    </p:blipFill>
                    <p:spPr bwMode="auto">
                      <a:xfrm>
                        <a:off x="5606519" y="1355725"/>
                        <a:ext cx="3303587" cy="1276350"/>
                      </a:xfrm>
                      <a:prstGeom prst="rect">
                        <a:avLst/>
                      </a:prstGeom>
                      <a:noFill/>
                      <a:extLst/>
                    </p:spPr>
                  </p:pic>
                </p:oleObj>
              </mc:Fallback>
            </mc:AlternateContent>
          </a:graphicData>
        </a:graphic>
      </p:graphicFrame>
    </p:spTree>
    <p:extLst>
      <p:ext uri="{BB962C8B-B14F-4D97-AF65-F5344CB8AC3E}">
        <p14:creationId xmlns:p14="http://schemas.microsoft.com/office/powerpoint/2010/main" val="25279308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grpSp>
        <p:nvGrpSpPr>
          <p:cNvPr id="6" name="Group 5"/>
          <p:cNvGrpSpPr/>
          <p:nvPr/>
        </p:nvGrpSpPr>
        <p:grpSpPr>
          <a:xfrm>
            <a:off x="9906000" y="203199"/>
            <a:ext cx="1964267" cy="592667"/>
            <a:chOff x="25229933" y="-12232628"/>
            <a:chExt cx="6146800" cy="1744133"/>
          </a:xfrm>
        </p:grpSpPr>
        <p:sp>
          <p:nvSpPr>
            <p:cNvPr id="7" name="Rectangle 6"/>
            <p:cNvSpPr/>
            <p:nvPr/>
          </p:nvSpPr>
          <p:spPr>
            <a:xfrm>
              <a:off x="25229933" y="-12232628"/>
              <a:ext cx="6146800" cy="17441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834886773"/>
                </p:ext>
              </p:extLst>
            </p:nvPr>
          </p:nvGraphicFramePr>
          <p:xfrm>
            <a:off x="25484919" y="-12014607"/>
            <a:ext cx="5662614" cy="1314450"/>
          </p:xfrm>
          <a:graphic>
            <a:graphicData uri="http://schemas.openxmlformats.org/presentationml/2006/ole">
              <mc:AlternateContent xmlns:mc="http://schemas.openxmlformats.org/markup-compatibility/2006">
                <mc:Choice xmlns:v="urn:schemas-microsoft-com:vml" Requires="v">
                  <p:oleObj spid="_x0000_s256177" name="Equation" r:id="rId3" imgW="1917700" imgH="444500" progId="Equation.DSMT4">
                    <p:embed/>
                  </p:oleObj>
                </mc:Choice>
                <mc:Fallback>
                  <p:oleObj name="Equation" r:id="rId3" imgW="1917700" imgH="444500" progId="Equation.DSMT4">
                    <p:embed/>
                    <p:pic>
                      <p:nvPicPr>
                        <p:cNvPr id="0" name=""/>
                        <p:cNvPicPr>
                          <a:picLocks noChangeAspect="1" noChangeArrowheads="1"/>
                        </p:cNvPicPr>
                        <p:nvPr/>
                      </p:nvPicPr>
                      <p:blipFill>
                        <a:blip r:embed="rId4"/>
                        <a:srcRect/>
                        <a:stretch>
                          <a:fillRect/>
                        </a:stretch>
                      </p:blipFill>
                      <p:spPr bwMode="auto">
                        <a:xfrm>
                          <a:off x="25484919" y="-12014607"/>
                          <a:ext cx="5662614" cy="1314450"/>
                        </a:xfrm>
                        <a:prstGeom prst="rect">
                          <a:avLst/>
                        </a:prstGeom>
                        <a:noFill/>
                        <a:extLst/>
                      </p:spPr>
                    </p:pic>
                  </p:oleObj>
                </mc:Fallback>
              </mc:AlternateContent>
            </a:graphicData>
          </a:graphic>
        </p:graphicFrame>
      </p:grpSp>
      <p:graphicFrame>
        <p:nvGraphicFramePr>
          <p:cNvPr id="9" name="Object 8"/>
          <p:cNvGraphicFramePr>
            <a:graphicFrameLocks noChangeAspect="1"/>
          </p:cNvGraphicFramePr>
          <p:nvPr>
            <p:extLst>
              <p:ext uri="{D42A27DB-BD31-4B8C-83A1-F6EECF244321}">
                <p14:modId xmlns:p14="http://schemas.microsoft.com/office/powerpoint/2010/main" val="2536416823"/>
              </p:ext>
            </p:extLst>
          </p:nvPr>
        </p:nvGraphicFramePr>
        <p:xfrm>
          <a:off x="5256211" y="2727325"/>
          <a:ext cx="3565525" cy="1312863"/>
        </p:xfrm>
        <a:graphic>
          <a:graphicData uri="http://schemas.openxmlformats.org/presentationml/2006/ole">
            <mc:AlternateContent xmlns:mc="http://schemas.openxmlformats.org/markup-compatibility/2006">
              <mc:Choice xmlns:v="urn:schemas-microsoft-com:vml" Requires="v">
                <p:oleObj spid="_x0000_s256178" name="Equation" r:id="rId5" imgW="1206500" imgH="444500" progId="Equation.DSMT4">
                  <p:embed/>
                </p:oleObj>
              </mc:Choice>
              <mc:Fallback>
                <p:oleObj name="Equation" r:id="rId5" imgW="1206500" imgH="444500" progId="Equation.DSMT4">
                  <p:embed/>
                  <p:pic>
                    <p:nvPicPr>
                      <p:cNvPr id="0" name=""/>
                      <p:cNvPicPr>
                        <a:picLocks noChangeAspect="1" noChangeArrowheads="1"/>
                      </p:cNvPicPr>
                      <p:nvPr/>
                    </p:nvPicPr>
                    <p:blipFill>
                      <a:blip r:embed="rId6"/>
                      <a:srcRect/>
                      <a:stretch>
                        <a:fillRect/>
                      </a:stretch>
                    </p:blipFill>
                    <p:spPr bwMode="auto">
                      <a:xfrm>
                        <a:off x="5256211" y="2727325"/>
                        <a:ext cx="3565525" cy="1312863"/>
                      </a:xfrm>
                      <a:prstGeom prst="rect">
                        <a:avLst/>
                      </a:prstGeom>
                      <a:noFill/>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818970049"/>
              </p:ext>
            </p:extLst>
          </p:nvPr>
        </p:nvGraphicFramePr>
        <p:xfrm>
          <a:off x="503769" y="1371600"/>
          <a:ext cx="5141913" cy="1276350"/>
        </p:xfrm>
        <a:graphic>
          <a:graphicData uri="http://schemas.openxmlformats.org/presentationml/2006/ole">
            <mc:AlternateContent xmlns:mc="http://schemas.openxmlformats.org/markup-compatibility/2006">
              <mc:Choice xmlns:v="urn:schemas-microsoft-com:vml" Requires="v">
                <p:oleObj spid="_x0000_s256179" name="Equation" r:id="rId7" imgW="1739900" imgH="431800" progId="Equation.DSMT4">
                  <p:embed/>
                </p:oleObj>
              </mc:Choice>
              <mc:Fallback>
                <p:oleObj name="Equation" r:id="rId7" imgW="1739900" imgH="431800" progId="Equation.DSMT4">
                  <p:embed/>
                  <p:pic>
                    <p:nvPicPr>
                      <p:cNvPr id="0" name=""/>
                      <p:cNvPicPr>
                        <a:picLocks noChangeAspect="1" noChangeArrowheads="1"/>
                      </p:cNvPicPr>
                      <p:nvPr/>
                    </p:nvPicPr>
                    <p:blipFill>
                      <a:blip r:embed="rId8"/>
                      <a:srcRect/>
                      <a:stretch>
                        <a:fillRect/>
                      </a:stretch>
                    </p:blipFill>
                    <p:spPr bwMode="auto">
                      <a:xfrm>
                        <a:off x="503769" y="1371600"/>
                        <a:ext cx="5141913" cy="1276350"/>
                      </a:xfrm>
                      <a:prstGeom prst="rect">
                        <a:avLst/>
                      </a:prstGeom>
                      <a:noFill/>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017473503"/>
              </p:ext>
            </p:extLst>
          </p:nvPr>
        </p:nvGraphicFramePr>
        <p:xfrm>
          <a:off x="5606519" y="1355725"/>
          <a:ext cx="3303587" cy="1276350"/>
        </p:xfrm>
        <a:graphic>
          <a:graphicData uri="http://schemas.openxmlformats.org/presentationml/2006/ole">
            <mc:AlternateContent xmlns:mc="http://schemas.openxmlformats.org/markup-compatibility/2006">
              <mc:Choice xmlns:v="urn:schemas-microsoft-com:vml" Requires="v">
                <p:oleObj spid="_x0000_s256180" name="Equation" r:id="rId9" imgW="1117600" imgH="431800" progId="Equation.DSMT4">
                  <p:embed/>
                </p:oleObj>
              </mc:Choice>
              <mc:Fallback>
                <p:oleObj name="Equation" r:id="rId9" imgW="1117600" imgH="431800" progId="Equation.DSMT4">
                  <p:embed/>
                  <p:pic>
                    <p:nvPicPr>
                      <p:cNvPr id="0" name=""/>
                      <p:cNvPicPr>
                        <a:picLocks noChangeAspect="1" noChangeArrowheads="1"/>
                      </p:cNvPicPr>
                      <p:nvPr/>
                    </p:nvPicPr>
                    <p:blipFill>
                      <a:blip r:embed="rId10"/>
                      <a:srcRect/>
                      <a:stretch>
                        <a:fillRect/>
                      </a:stretch>
                    </p:blipFill>
                    <p:spPr bwMode="auto">
                      <a:xfrm>
                        <a:off x="5606519" y="1355725"/>
                        <a:ext cx="3303587" cy="1276350"/>
                      </a:xfrm>
                      <a:prstGeom prst="rect">
                        <a:avLst/>
                      </a:prstGeom>
                      <a:noFill/>
                      <a:extLst/>
                    </p:spPr>
                  </p:pic>
                </p:oleObj>
              </mc:Fallback>
            </mc:AlternateContent>
          </a:graphicData>
        </a:graphic>
      </p:graphicFrame>
    </p:spTree>
    <p:extLst>
      <p:ext uri="{BB962C8B-B14F-4D97-AF65-F5344CB8AC3E}">
        <p14:creationId xmlns:p14="http://schemas.microsoft.com/office/powerpoint/2010/main" val="1039524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grpSp>
        <p:nvGrpSpPr>
          <p:cNvPr id="6" name="Group 5"/>
          <p:cNvGrpSpPr/>
          <p:nvPr/>
        </p:nvGrpSpPr>
        <p:grpSpPr>
          <a:xfrm>
            <a:off x="9906000" y="203199"/>
            <a:ext cx="1964267" cy="592667"/>
            <a:chOff x="25229933" y="-12232628"/>
            <a:chExt cx="6146800" cy="1744133"/>
          </a:xfrm>
        </p:grpSpPr>
        <p:sp>
          <p:nvSpPr>
            <p:cNvPr id="7" name="Rectangle 6"/>
            <p:cNvSpPr/>
            <p:nvPr/>
          </p:nvSpPr>
          <p:spPr>
            <a:xfrm>
              <a:off x="25229933" y="-12232628"/>
              <a:ext cx="6146800" cy="17441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636199186"/>
                </p:ext>
              </p:extLst>
            </p:nvPr>
          </p:nvGraphicFramePr>
          <p:xfrm>
            <a:off x="25484919" y="-12014607"/>
            <a:ext cx="5662614" cy="1314450"/>
          </p:xfrm>
          <a:graphic>
            <a:graphicData uri="http://schemas.openxmlformats.org/presentationml/2006/ole">
              <mc:AlternateContent xmlns:mc="http://schemas.openxmlformats.org/markup-compatibility/2006">
                <mc:Choice xmlns:v="urn:schemas-microsoft-com:vml" Requires="v">
                  <p:oleObj spid="_x0000_s257243" name="Equation" r:id="rId3" imgW="1917700" imgH="444500" progId="Equation.DSMT4">
                    <p:embed/>
                  </p:oleObj>
                </mc:Choice>
                <mc:Fallback>
                  <p:oleObj name="Equation" r:id="rId3" imgW="1917700" imgH="444500" progId="Equation.DSMT4">
                    <p:embed/>
                    <p:pic>
                      <p:nvPicPr>
                        <p:cNvPr id="0" name=""/>
                        <p:cNvPicPr>
                          <a:picLocks noChangeAspect="1" noChangeArrowheads="1"/>
                        </p:cNvPicPr>
                        <p:nvPr/>
                      </p:nvPicPr>
                      <p:blipFill>
                        <a:blip r:embed="rId4"/>
                        <a:srcRect/>
                        <a:stretch>
                          <a:fillRect/>
                        </a:stretch>
                      </p:blipFill>
                      <p:spPr bwMode="auto">
                        <a:xfrm>
                          <a:off x="25484919" y="-12014607"/>
                          <a:ext cx="5662614" cy="1314450"/>
                        </a:xfrm>
                        <a:prstGeom prst="rect">
                          <a:avLst/>
                        </a:prstGeom>
                        <a:noFill/>
                        <a:extLst/>
                      </p:spPr>
                    </p:pic>
                  </p:oleObj>
                </mc:Fallback>
              </mc:AlternateContent>
            </a:graphicData>
          </a:graphic>
        </p:graphicFrame>
      </p:grpSp>
      <p:graphicFrame>
        <p:nvGraphicFramePr>
          <p:cNvPr id="10" name="Object 9"/>
          <p:cNvGraphicFramePr>
            <a:graphicFrameLocks noChangeAspect="1"/>
          </p:cNvGraphicFramePr>
          <p:nvPr>
            <p:extLst>
              <p:ext uri="{D42A27DB-BD31-4B8C-83A1-F6EECF244321}">
                <p14:modId xmlns:p14="http://schemas.microsoft.com/office/powerpoint/2010/main" val="3017335137"/>
              </p:ext>
            </p:extLst>
          </p:nvPr>
        </p:nvGraphicFramePr>
        <p:xfrm>
          <a:off x="5342995" y="4233863"/>
          <a:ext cx="3527425" cy="1312862"/>
        </p:xfrm>
        <a:graphic>
          <a:graphicData uri="http://schemas.openxmlformats.org/presentationml/2006/ole">
            <mc:AlternateContent xmlns:mc="http://schemas.openxmlformats.org/markup-compatibility/2006">
              <mc:Choice xmlns:v="urn:schemas-microsoft-com:vml" Requires="v">
                <p:oleObj spid="_x0000_s257244" name="Equation" r:id="rId5" imgW="1193800" imgH="444500" progId="Equation.DSMT4">
                  <p:embed/>
                </p:oleObj>
              </mc:Choice>
              <mc:Fallback>
                <p:oleObj name="Equation" r:id="rId5" imgW="1193800" imgH="444500" progId="Equation.DSMT4">
                  <p:embed/>
                  <p:pic>
                    <p:nvPicPr>
                      <p:cNvPr id="0" name=""/>
                      <p:cNvPicPr>
                        <a:picLocks noChangeAspect="1" noChangeArrowheads="1"/>
                      </p:cNvPicPr>
                      <p:nvPr/>
                    </p:nvPicPr>
                    <p:blipFill>
                      <a:blip r:embed="rId6"/>
                      <a:srcRect/>
                      <a:stretch>
                        <a:fillRect/>
                      </a:stretch>
                    </p:blipFill>
                    <p:spPr bwMode="auto">
                      <a:xfrm>
                        <a:off x="5342995" y="4233863"/>
                        <a:ext cx="3527425" cy="1312862"/>
                      </a:xfrm>
                      <a:prstGeom prst="rect">
                        <a:avLst/>
                      </a:prstGeom>
                      <a:noFill/>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818970049"/>
              </p:ext>
            </p:extLst>
          </p:nvPr>
        </p:nvGraphicFramePr>
        <p:xfrm>
          <a:off x="503769" y="1371600"/>
          <a:ext cx="5141913" cy="1276350"/>
        </p:xfrm>
        <a:graphic>
          <a:graphicData uri="http://schemas.openxmlformats.org/presentationml/2006/ole">
            <mc:AlternateContent xmlns:mc="http://schemas.openxmlformats.org/markup-compatibility/2006">
              <mc:Choice xmlns:v="urn:schemas-microsoft-com:vml" Requires="v">
                <p:oleObj spid="_x0000_s257245" name="Equation" r:id="rId7" imgW="1739900" imgH="431800" progId="Equation.DSMT4">
                  <p:embed/>
                </p:oleObj>
              </mc:Choice>
              <mc:Fallback>
                <p:oleObj name="Equation" r:id="rId7" imgW="1739900" imgH="431800" progId="Equation.DSMT4">
                  <p:embed/>
                  <p:pic>
                    <p:nvPicPr>
                      <p:cNvPr id="0" name=""/>
                      <p:cNvPicPr>
                        <a:picLocks noChangeAspect="1" noChangeArrowheads="1"/>
                      </p:cNvPicPr>
                      <p:nvPr/>
                    </p:nvPicPr>
                    <p:blipFill>
                      <a:blip r:embed="rId8"/>
                      <a:srcRect/>
                      <a:stretch>
                        <a:fillRect/>
                      </a:stretch>
                    </p:blipFill>
                    <p:spPr bwMode="auto">
                      <a:xfrm>
                        <a:off x="503769" y="1371600"/>
                        <a:ext cx="5141913" cy="1276350"/>
                      </a:xfrm>
                      <a:prstGeom prst="rect">
                        <a:avLst/>
                      </a:prstGeom>
                      <a:noFill/>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256909871"/>
              </p:ext>
            </p:extLst>
          </p:nvPr>
        </p:nvGraphicFramePr>
        <p:xfrm>
          <a:off x="5256211" y="2727325"/>
          <a:ext cx="3565525" cy="1312863"/>
        </p:xfrm>
        <a:graphic>
          <a:graphicData uri="http://schemas.openxmlformats.org/presentationml/2006/ole">
            <mc:AlternateContent xmlns:mc="http://schemas.openxmlformats.org/markup-compatibility/2006">
              <mc:Choice xmlns:v="urn:schemas-microsoft-com:vml" Requires="v">
                <p:oleObj spid="_x0000_s257246" name="Equation" r:id="rId9" imgW="1206500" imgH="444500" progId="Equation.DSMT4">
                  <p:embed/>
                </p:oleObj>
              </mc:Choice>
              <mc:Fallback>
                <p:oleObj name="Equation" r:id="rId9" imgW="1206500" imgH="444500" progId="Equation.DSMT4">
                  <p:embed/>
                  <p:pic>
                    <p:nvPicPr>
                      <p:cNvPr id="0" name=""/>
                      <p:cNvPicPr>
                        <a:picLocks noChangeAspect="1" noChangeArrowheads="1"/>
                      </p:cNvPicPr>
                      <p:nvPr/>
                    </p:nvPicPr>
                    <p:blipFill>
                      <a:blip r:embed="rId10"/>
                      <a:srcRect/>
                      <a:stretch>
                        <a:fillRect/>
                      </a:stretch>
                    </p:blipFill>
                    <p:spPr bwMode="auto">
                      <a:xfrm>
                        <a:off x="5256211" y="2727325"/>
                        <a:ext cx="3565525" cy="1312863"/>
                      </a:xfrm>
                      <a:prstGeom prst="rect">
                        <a:avLst/>
                      </a:prstGeom>
                      <a:noFill/>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395489323"/>
              </p:ext>
            </p:extLst>
          </p:nvPr>
        </p:nvGraphicFramePr>
        <p:xfrm>
          <a:off x="5606519" y="1355725"/>
          <a:ext cx="3303587" cy="1276350"/>
        </p:xfrm>
        <a:graphic>
          <a:graphicData uri="http://schemas.openxmlformats.org/presentationml/2006/ole">
            <mc:AlternateContent xmlns:mc="http://schemas.openxmlformats.org/markup-compatibility/2006">
              <mc:Choice xmlns:v="urn:schemas-microsoft-com:vml" Requires="v">
                <p:oleObj spid="_x0000_s257247" name="Equation" r:id="rId11" imgW="1117600" imgH="431800" progId="Equation.DSMT4">
                  <p:embed/>
                </p:oleObj>
              </mc:Choice>
              <mc:Fallback>
                <p:oleObj name="Equation" r:id="rId11" imgW="1117600" imgH="431800" progId="Equation.DSMT4">
                  <p:embed/>
                  <p:pic>
                    <p:nvPicPr>
                      <p:cNvPr id="0" name=""/>
                      <p:cNvPicPr>
                        <a:picLocks noChangeAspect="1" noChangeArrowheads="1"/>
                      </p:cNvPicPr>
                      <p:nvPr/>
                    </p:nvPicPr>
                    <p:blipFill>
                      <a:blip r:embed="rId12"/>
                      <a:srcRect/>
                      <a:stretch>
                        <a:fillRect/>
                      </a:stretch>
                    </p:blipFill>
                    <p:spPr bwMode="auto">
                      <a:xfrm>
                        <a:off x="5606519" y="1355725"/>
                        <a:ext cx="3303587" cy="1276350"/>
                      </a:xfrm>
                      <a:prstGeom prst="rect">
                        <a:avLst/>
                      </a:prstGeom>
                      <a:noFill/>
                      <a:extLst/>
                    </p:spPr>
                  </p:pic>
                </p:oleObj>
              </mc:Fallback>
            </mc:AlternateContent>
          </a:graphicData>
        </a:graphic>
      </p:graphicFrame>
    </p:spTree>
    <p:extLst>
      <p:ext uri="{BB962C8B-B14F-4D97-AF65-F5344CB8AC3E}">
        <p14:creationId xmlns:p14="http://schemas.microsoft.com/office/powerpoint/2010/main" val="12544670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grpSp>
        <p:nvGrpSpPr>
          <p:cNvPr id="6" name="Group 5"/>
          <p:cNvGrpSpPr/>
          <p:nvPr/>
        </p:nvGrpSpPr>
        <p:grpSpPr>
          <a:xfrm>
            <a:off x="9906000" y="203199"/>
            <a:ext cx="1964267" cy="592667"/>
            <a:chOff x="25229933" y="-12232628"/>
            <a:chExt cx="6146800" cy="1744133"/>
          </a:xfrm>
        </p:grpSpPr>
        <p:sp>
          <p:nvSpPr>
            <p:cNvPr id="7" name="Rectangle 6"/>
            <p:cNvSpPr/>
            <p:nvPr/>
          </p:nvSpPr>
          <p:spPr>
            <a:xfrm>
              <a:off x="25229933" y="-12232628"/>
              <a:ext cx="6146800" cy="17441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1593463916"/>
                </p:ext>
              </p:extLst>
            </p:nvPr>
          </p:nvGraphicFramePr>
          <p:xfrm>
            <a:off x="25484919" y="-12014607"/>
            <a:ext cx="5662614" cy="1314450"/>
          </p:xfrm>
          <a:graphic>
            <a:graphicData uri="http://schemas.openxmlformats.org/presentationml/2006/ole">
              <mc:AlternateContent xmlns:mc="http://schemas.openxmlformats.org/markup-compatibility/2006">
                <mc:Choice xmlns:v="urn:schemas-microsoft-com:vml" Requires="v">
                  <p:oleObj spid="_x0000_s259339" name="Equation" r:id="rId4" imgW="1917700" imgH="444500" progId="Equation.DSMT4">
                    <p:embed/>
                  </p:oleObj>
                </mc:Choice>
                <mc:Fallback>
                  <p:oleObj name="Equation" r:id="rId4" imgW="1917700" imgH="444500" progId="Equation.DSMT4">
                    <p:embed/>
                    <p:pic>
                      <p:nvPicPr>
                        <p:cNvPr id="0" name=""/>
                        <p:cNvPicPr>
                          <a:picLocks noChangeAspect="1" noChangeArrowheads="1"/>
                        </p:cNvPicPr>
                        <p:nvPr/>
                      </p:nvPicPr>
                      <p:blipFill>
                        <a:blip r:embed="rId5"/>
                        <a:srcRect/>
                        <a:stretch>
                          <a:fillRect/>
                        </a:stretch>
                      </p:blipFill>
                      <p:spPr bwMode="auto">
                        <a:xfrm>
                          <a:off x="25484919" y="-12014607"/>
                          <a:ext cx="5662614" cy="1314450"/>
                        </a:xfrm>
                        <a:prstGeom prst="rect">
                          <a:avLst/>
                        </a:prstGeom>
                        <a:noFill/>
                        <a:extLst/>
                      </p:spPr>
                    </p:pic>
                  </p:oleObj>
                </mc:Fallback>
              </mc:AlternateContent>
            </a:graphicData>
          </a:graphic>
        </p:graphicFrame>
      </p:grpSp>
      <p:graphicFrame>
        <p:nvGraphicFramePr>
          <p:cNvPr id="10" name="Object 9"/>
          <p:cNvGraphicFramePr>
            <a:graphicFrameLocks noChangeAspect="1"/>
          </p:cNvGraphicFramePr>
          <p:nvPr>
            <p:extLst>
              <p:ext uri="{D42A27DB-BD31-4B8C-83A1-F6EECF244321}">
                <p14:modId xmlns:p14="http://schemas.microsoft.com/office/powerpoint/2010/main" val="4227636432"/>
              </p:ext>
            </p:extLst>
          </p:nvPr>
        </p:nvGraphicFramePr>
        <p:xfrm>
          <a:off x="5342995" y="4233863"/>
          <a:ext cx="3527425" cy="1312862"/>
        </p:xfrm>
        <a:graphic>
          <a:graphicData uri="http://schemas.openxmlformats.org/presentationml/2006/ole">
            <mc:AlternateContent xmlns:mc="http://schemas.openxmlformats.org/markup-compatibility/2006">
              <mc:Choice xmlns:v="urn:schemas-microsoft-com:vml" Requires="v">
                <p:oleObj spid="_x0000_s259340" name="Equation" r:id="rId6" imgW="1193800" imgH="444500" progId="Equation.DSMT4">
                  <p:embed/>
                </p:oleObj>
              </mc:Choice>
              <mc:Fallback>
                <p:oleObj name="Equation" r:id="rId6" imgW="1193800" imgH="444500" progId="Equation.DSMT4">
                  <p:embed/>
                  <p:pic>
                    <p:nvPicPr>
                      <p:cNvPr id="0" name=""/>
                      <p:cNvPicPr>
                        <a:picLocks noChangeAspect="1" noChangeArrowheads="1"/>
                      </p:cNvPicPr>
                      <p:nvPr/>
                    </p:nvPicPr>
                    <p:blipFill>
                      <a:blip r:embed="rId7"/>
                      <a:srcRect/>
                      <a:stretch>
                        <a:fillRect/>
                      </a:stretch>
                    </p:blipFill>
                    <p:spPr bwMode="auto">
                      <a:xfrm>
                        <a:off x="5342995" y="4233863"/>
                        <a:ext cx="3527425" cy="1312862"/>
                      </a:xfrm>
                      <a:prstGeom prst="rect">
                        <a:avLst/>
                      </a:prstGeom>
                      <a:noFill/>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734730131"/>
              </p:ext>
            </p:extLst>
          </p:nvPr>
        </p:nvGraphicFramePr>
        <p:xfrm>
          <a:off x="503769" y="1371600"/>
          <a:ext cx="5141913" cy="1276350"/>
        </p:xfrm>
        <a:graphic>
          <a:graphicData uri="http://schemas.openxmlformats.org/presentationml/2006/ole">
            <mc:AlternateContent xmlns:mc="http://schemas.openxmlformats.org/markup-compatibility/2006">
              <mc:Choice xmlns:v="urn:schemas-microsoft-com:vml" Requires="v">
                <p:oleObj spid="_x0000_s259341" name="Equation" r:id="rId8" imgW="1739900" imgH="431800" progId="Equation.DSMT4">
                  <p:embed/>
                </p:oleObj>
              </mc:Choice>
              <mc:Fallback>
                <p:oleObj name="Equation" r:id="rId8" imgW="1739900" imgH="431800" progId="Equation.DSMT4">
                  <p:embed/>
                  <p:pic>
                    <p:nvPicPr>
                      <p:cNvPr id="0" name=""/>
                      <p:cNvPicPr>
                        <a:picLocks noChangeAspect="1" noChangeArrowheads="1"/>
                      </p:cNvPicPr>
                      <p:nvPr/>
                    </p:nvPicPr>
                    <p:blipFill>
                      <a:blip r:embed="rId9"/>
                      <a:srcRect/>
                      <a:stretch>
                        <a:fillRect/>
                      </a:stretch>
                    </p:blipFill>
                    <p:spPr bwMode="auto">
                      <a:xfrm>
                        <a:off x="503769" y="1371600"/>
                        <a:ext cx="5141913" cy="1276350"/>
                      </a:xfrm>
                      <a:prstGeom prst="rect">
                        <a:avLst/>
                      </a:prstGeom>
                      <a:noFill/>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295612695"/>
              </p:ext>
            </p:extLst>
          </p:nvPr>
        </p:nvGraphicFramePr>
        <p:xfrm>
          <a:off x="5256211" y="2727325"/>
          <a:ext cx="3565525" cy="1312863"/>
        </p:xfrm>
        <a:graphic>
          <a:graphicData uri="http://schemas.openxmlformats.org/presentationml/2006/ole">
            <mc:AlternateContent xmlns:mc="http://schemas.openxmlformats.org/markup-compatibility/2006">
              <mc:Choice xmlns:v="urn:schemas-microsoft-com:vml" Requires="v">
                <p:oleObj spid="_x0000_s259342" name="Equation" r:id="rId10" imgW="1206500" imgH="444500" progId="Equation.DSMT4">
                  <p:embed/>
                </p:oleObj>
              </mc:Choice>
              <mc:Fallback>
                <p:oleObj name="Equation" r:id="rId10" imgW="1206500" imgH="444500" progId="Equation.DSMT4">
                  <p:embed/>
                  <p:pic>
                    <p:nvPicPr>
                      <p:cNvPr id="0" name=""/>
                      <p:cNvPicPr>
                        <a:picLocks noChangeAspect="1" noChangeArrowheads="1"/>
                      </p:cNvPicPr>
                      <p:nvPr/>
                    </p:nvPicPr>
                    <p:blipFill>
                      <a:blip r:embed="rId11"/>
                      <a:srcRect/>
                      <a:stretch>
                        <a:fillRect/>
                      </a:stretch>
                    </p:blipFill>
                    <p:spPr bwMode="auto">
                      <a:xfrm>
                        <a:off x="5256211" y="2727325"/>
                        <a:ext cx="3565525" cy="1312863"/>
                      </a:xfrm>
                      <a:prstGeom prst="rect">
                        <a:avLst/>
                      </a:prstGeom>
                      <a:noFill/>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541102904"/>
              </p:ext>
            </p:extLst>
          </p:nvPr>
        </p:nvGraphicFramePr>
        <p:xfrm>
          <a:off x="5606519" y="1355725"/>
          <a:ext cx="3303587" cy="1276350"/>
        </p:xfrm>
        <a:graphic>
          <a:graphicData uri="http://schemas.openxmlformats.org/presentationml/2006/ole">
            <mc:AlternateContent xmlns:mc="http://schemas.openxmlformats.org/markup-compatibility/2006">
              <mc:Choice xmlns:v="urn:schemas-microsoft-com:vml" Requires="v">
                <p:oleObj spid="_x0000_s259343" name="Equation" r:id="rId12" imgW="1117600" imgH="431800" progId="Equation.DSMT4">
                  <p:embed/>
                </p:oleObj>
              </mc:Choice>
              <mc:Fallback>
                <p:oleObj name="Equation" r:id="rId12" imgW="1117600" imgH="431800" progId="Equation.DSMT4">
                  <p:embed/>
                  <p:pic>
                    <p:nvPicPr>
                      <p:cNvPr id="0" name=""/>
                      <p:cNvPicPr>
                        <a:picLocks noChangeAspect="1" noChangeArrowheads="1"/>
                      </p:cNvPicPr>
                      <p:nvPr/>
                    </p:nvPicPr>
                    <p:blipFill>
                      <a:blip r:embed="rId13"/>
                      <a:srcRect/>
                      <a:stretch>
                        <a:fillRect/>
                      </a:stretch>
                    </p:blipFill>
                    <p:spPr bwMode="auto">
                      <a:xfrm>
                        <a:off x="5606519" y="1355725"/>
                        <a:ext cx="3303587" cy="1276350"/>
                      </a:xfrm>
                      <a:prstGeom prst="rect">
                        <a:avLst/>
                      </a:prstGeom>
                      <a:noFill/>
                      <a:extLst/>
                    </p:spPr>
                  </p:pic>
                </p:oleObj>
              </mc:Fallback>
            </mc:AlternateContent>
          </a:graphicData>
        </a:graphic>
      </p:graphicFrame>
      <p:sp>
        <p:nvSpPr>
          <p:cNvPr id="16" name="Rectangle 15"/>
          <p:cNvSpPr/>
          <p:nvPr/>
        </p:nvSpPr>
        <p:spPr>
          <a:xfrm>
            <a:off x="84665" y="5181598"/>
            <a:ext cx="5503333" cy="15917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graphicFrame>
        <p:nvGraphicFramePr>
          <p:cNvPr id="17" name="Object 16"/>
          <p:cNvGraphicFramePr>
            <a:graphicFrameLocks noChangeAspect="1"/>
          </p:cNvGraphicFramePr>
          <p:nvPr>
            <p:extLst>
              <p:ext uri="{D42A27DB-BD31-4B8C-83A1-F6EECF244321}">
                <p14:modId xmlns:p14="http://schemas.microsoft.com/office/powerpoint/2010/main" val="3087684069"/>
              </p:ext>
            </p:extLst>
          </p:nvPr>
        </p:nvGraphicFramePr>
        <p:xfrm>
          <a:off x="392641" y="5437922"/>
          <a:ext cx="5059892" cy="1174542"/>
        </p:xfrm>
        <a:graphic>
          <a:graphicData uri="http://schemas.openxmlformats.org/presentationml/2006/ole">
            <mc:AlternateContent xmlns:mc="http://schemas.openxmlformats.org/markup-compatibility/2006">
              <mc:Choice xmlns:v="urn:schemas-microsoft-com:vml" Requires="v">
                <p:oleObj spid="_x0000_s259344" name="Equation" r:id="rId14" imgW="1917700" imgH="444500" progId="Equation.DSMT4">
                  <p:embed/>
                </p:oleObj>
              </mc:Choice>
              <mc:Fallback>
                <p:oleObj name="Equation" r:id="rId14" imgW="1917700" imgH="444500" progId="Equation.DSMT4">
                  <p:embed/>
                  <p:pic>
                    <p:nvPicPr>
                      <p:cNvPr id="0" name=""/>
                      <p:cNvPicPr>
                        <a:picLocks noChangeAspect="1" noChangeArrowheads="1"/>
                      </p:cNvPicPr>
                      <p:nvPr/>
                    </p:nvPicPr>
                    <p:blipFill>
                      <a:blip r:embed="rId15"/>
                      <a:srcRect/>
                      <a:stretch>
                        <a:fillRect/>
                      </a:stretch>
                    </p:blipFill>
                    <p:spPr bwMode="auto">
                      <a:xfrm>
                        <a:off x="392641" y="5437922"/>
                        <a:ext cx="5059892" cy="1174542"/>
                      </a:xfrm>
                      <a:prstGeom prst="rect">
                        <a:avLst/>
                      </a:prstGeom>
                      <a:noFill/>
                      <a:extLst/>
                    </p:spPr>
                  </p:pic>
                </p:oleObj>
              </mc:Fallback>
            </mc:AlternateContent>
          </a:graphicData>
        </a:graphic>
      </p:graphicFrame>
    </p:spTree>
    <p:extLst>
      <p:ext uri="{BB962C8B-B14F-4D97-AF65-F5344CB8AC3E}">
        <p14:creationId xmlns:p14="http://schemas.microsoft.com/office/powerpoint/2010/main" val="1155281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22" presetClass="entr" presetSubtype="4"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down)">
                                      <p:cBhvr>
                                        <p:cTn id="10" dur="500"/>
                                        <p:tgtEl>
                                          <p:spTgt spid="1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down)">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graphicFrame>
        <p:nvGraphicFramePr>
          <p:cNvPr id="15" name="Object 14"/>
          <p:cNvGraphicFramePr>
            <a:graphicFrameLocks noChangeAspect="1"/>
          </p:cNvGraphicFramePr>
          <p:nvPr>
            <p:extLst>
              <p:ext uri="{D42A27DB-BD31-4B8C-83A1-F6EECF244321}">
                <p14:modId xmlns:p14="http://schemas.microsoft.com/office/powerpoint/2010/main" val="2136426952"/>
              </p:ext>
            </p:extLst>
          </p:nvPr>
        </p:nvGraphicFramePr>
        <p:xfrm>
          <a:off x="3381907" y="1001182"/>
          <a:ext cx="4429125" cy="1238250"/>
        </p:xfrm>
        <a:graphic>
          <a:graphicData uri="http://schemas.openxmlformats.org/presentationml/2006/ole">
            <mc:AlternateContent xmlns:mc="http://schemas.openxmlformats.org/markup-compatibility/2006">
              <mc:Choice xmlns:v="urn:schemas-microsoft-com:vml" Requires="v">
                <p:oleObj spid="_x0000_s260147" name="Equation" r:id="rId4" imgW="1498600" imgH="419100" progId="Equation.DSMT4">
                  <p:embed/>
                </p:oleObj>
              </mc:Choice>
              <mc:Fallback>
                <p:oleObj name="Equation" r:id="rId4" imgW="1498600" imgH="419100" progId="Equation.DSMT4">
                  <p:embed/>
                  <p:pic>
                    <p:nvPicPr>
                      <p:cNvPr id="0" name=""/>
                      <p:cNvPicPr>
                        <a:picLocks noChangeAspect="1" noChangeArrowheads="1"/>
                      </p:cNvPicPr>
                      <p:nvPr/>
                    </p:nvPicPr>
                    <p:blipFill>
                      <a:blip r:embed="rId5"/>
                      <a:srcRect/>
                      <a:stretch>
                        <a:fillRect/>
                      </a:stretch>
                    </p:blipFill>
                    <p:spPr bwMode="auto">
                      <a:xfrm>
                        <a:off x="3381907" y="1001182"/>
                        <a:ext cx="4429125" cy="1238250"/>
                      </a:xfrm>
                      <a:prstGeom prst="rect">
                        <a:avLst/>
                      </a:prstGeom>
                      <a:noFill/>
                      <a:extLst/>
                    </p:spPr>
                  </p:pic>
                </p:oleObj>
              </mc:Fallback>
            </mc:AlternateContent>
          </a:graphicData>
        </a:graphic>
      </p:graphicFrame>
    </p:spTree>
    <p:extLst>
      <p:ext uri="{BB962C8B-B14F-4D97-AF65-F5344CB8AC3E}">
        <p14:creationId xmlns:p14="http://schemas.microsoft.com/office/powerpoint/2010/main" val="2035778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graphicFrame>
        <p:nvGraphicFramePr>
          <p:cNvPr id="15" name="Object 14"/>
          <p:cNvGraphicFramePr>
            <a:graphicFrameLocks noChangeAspect="1"/>
          </p:cNvGraphicFramePr>
          <p:nvPr>
            <p:extLst>
              <p:ext uri="{D42A27DB-BD31-4B8C-83A1-F6EECF244321}">
                <p14:modId xmlns:p14="http://schemas.microsoft.com/office/powerpoint/2010/main" val="4153456652"/>
              </p:ext>
            </p:extLst>
          </p:nvPr>
        </p:nvGraphicFramePr>
        <p:xfrm>
          <a:off x="3381907" y="1001182"/>
          <a:ext cx="4429125" cy="1238250"/>
        </p:xfrm>
        <a:graphic>
          <a:graphicData uri="http://schemas.openxmlformats.org/presentationml/2006/ole">
            <mc:AlternateContent xmlns:mc="http://schemas.openxmlformats.org/markup-compatibility/2006">
              <mc:Choice xmlns:v="urn:schemas-microsoft-com:vml" Requires="v">
                <p:oleObj spid="_x0000_s261258" name="Equation" r:id="rId4" imgW="1498600" imgH="419100" progId="Equation.DSMT4">
                  <p:embed/>
                </p:oleObj>
              </mc:Choice>
              <mc:Fallback>
                <p:oleObj name="Equation" r:id="rId4" imgW="1498600" imgH="419100" progId="Equation.DSMT4">
                  <p:embed/>
                  <p:pic>
                    <p:nvPicPr>
                      <p:cNvPr id="0" name=""/>
                      <p:cNvPicPr>
                        <a:picLocks noChangeAspect="1" noChangeArrowheads="1"/>
                      </p:cNvPicPr>
                      <p:nvPr/>
                    </p:nvPicPr>
                    <p:blipFill>
                      <a:blip r:embed="rId5"/>
                      <a:srcRect/>
                      <a:stretch>
                        <a:fillRect/>
                      </a:stretch>
                    </p:blipFill>
                    <p:spPr bwMode="auto">
                      <a:xfrm>
                        <a:off x="3381907" y="1001182"/>
                        <a:ext cx="4429125" cy="1238250"/>
                      </a:xfrm>
                      <a:prstGeom prst="rect">
                        <a:avLst/>
                      </a:prstGeom>
                      <a:noFill/>
                      <a:extLst/>
                    </p:spPr>
                  </p:pic>
                </p:oleObj>
              </mc:Fallback>
            </mc:AlternateContent>
          </a:graphicData>
        </a:graphic>
      </p:graphicFrame>
      <p:pic>
        <p:nvPicPr>
          <p:cNvPr id="18" name="Picture 17" descr="Screen Shot 2016-03-16 at 10.27.21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71334" y="2641599"/>
            <a:ext cx="4716298" cy="3759201"/>
          </a:xfrm>
          <a:prstGeom prst="rect">
            <a:avLst/>
          </a:prstGeom>
        </p:spPr>
      </p:pic>
      <p:graphicFrame>
        <p:nvGraphicFramePr>
          <p:cNvPr id="19" name="Object 18"/>
          <p:cNvGraphicFramePr>
            <a:graphicFrameLocks noChangeAspect="1"/>
          </p:cNvGraphicFramePr>
          <p:nvPr>
            <p:extLst>
              <p:ext uri="{D42A27DB-BD31-4B8C-83A1-F6EECF244321}">
                <p14:modId xmlns:p14="http://schemas.microsoft.com/office/powerpoint/2010/main" val="52243676"/>
              </p:ext>
            </p:extLst>
          </p:nvPr>
        </p:nvGraphicFramePr>
        <p:xfrm>
          <a:off x="8303683" y="5988050"/>
          <a:ext cx="749300" cy="601663"/>
        </p:xfrm>
        <a:graphic>
          <a:graphicData uri="http://schemas.openxmlformats.org/presentationml/2006/ole">
            <mc:AlternateContent xmlns:mc="http://schemas.openxmlformats.org/markup-compatibility/2006">
              <mc:Choice xmlns:v="urn:schemas-microsoft-com:vml" Requires="v">
                <p:oleObj spid="_x0000_s261259" name="Equation" r:id="rId7" imgW="254000" imgH="203200" progId="Equation.DSMT4">
                  <p:embed/>
                </p:oleObj>
              </mc:Choice>
              <mc:Fallback>
                <p:oleObj name="Equation" r:id="rId7" imgW="254000" imgH="203200" progId="Equation.DSMT4">
                  <p:embed/>
                  <p:pic>
                    <p:nvPicPr>
                      <p:cNvPr id="0" name=""/>
                      <p:cNvPicPr>
                        <a:picLocks noChangeAspect="1" noChangeArrowheads="1"/>
                      </p:cNvPicPr>
                      <p:nvPr/>
                    </p:nvPicPr>
                    <p:blipFill>
                      <a:blip r:embed="rId8"/>
                      <a:srcRect/>
                      <a:stretch>
                        <a:fillRect/>
                      </a:stretch>
                    </p:blipFill>
                    <p:spPr bwMode="auto">
                      <a:xfrm>
                        <a:off x="8303683" y="5988050"/>
                        <a:ext cx="749300" cy="601663"/>
                      </a:xfrm>
                      <a:prstGeom prst="rect">
                        <a:avLst/>
                      </a:prstGeom>
                      <a:noFill/>
                      <a:extLst/>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3020538815"/>
              </p:ext>
            </p:extLst>
          </p:nvPr>
        </p:nvGraphicFramePr>
        <p:xfrm>
          <a:off x="771525" y="2624138"/>
          <a:ext cx="2740025" cy="600075"/>
        </p:xfrm>
        <a:graphic>
          <a:graphicData uri="http://schemas.openxmlformats.org/presentationml/2006/ole">
            <mc:AlternateContent xmlns:mc="http://schemas.openxmlformats.org/markup-compatibility/2006">
              <mc:Choice xmlns:v="urn:schemas-microsoft-com:vml" Requires="v">
                <p:oleObj spid="_x0000_s261260" name="Equation" r:id="rId9" imgW="927100" imgH="203200" progId="Equation.DSMT4">
                  <p:embed/>
                </p:oleObj>
              </mc:Choice>
              <mc:Fallback>
                <p:oleObj name="Equation" r:id="rId9" imgW="927100" imgH="203200" progId="Equation.DSMT4">
                  <p:embed/>
                  <p:pic>
                    <p:nvPicPr>
                      <p:cNvPr id="0" name=""/>
                      <p:cNvPicPr>
                        <a:picLocks noChangeAspect="1" noChangeArrowheads="1"/>
                      </p:cNvPicPr>
                      <p:nvPr/>
                    </p:nvPicPr>
                    <p:blipFill>
                      <a:blip r:embed="rId10"/>
                      <a:srcRect/>
                      <a:stretch>
                        <a:fillRect/>
                      </a:stretch>
                    </p:blipFill>
                    <p:spPr bwMode="auto">
                      <a:xfrm>
                        <a:off x="771525" y="2624138"/>
                        <a:ext cx="2740025" cy="600075"/>
                      </a:xfrm>
                      <a:prstGeom prst="rect">
                        <a:avLst/>
                      </a:prstGeom>
                      <a:noFill/>
                      <a:extLst/>
                    </p:spPr>
                  </p:pic>
                </p:oleObj>
              </mc:Fallback>
            </mc:AlternateContent>
          </a:graphicData>
        </a:graphic>
      </p:graphicFrame>
    </p:spTree>
    <p:extLst>
      <p:ext uri="{BB962C8B-B14F-4D97-AF65-F5344CB8AC3E}">
        <p14:creationId xmlns:p14="http://schemas.microsoft.com/office/powerpoint/2010/main" val="23064968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graphicFrame>
        <p:nvGraphicFramePr>
          <p:cNvPr id="15" name="Object 14"/>
          <p:cNvGraphicFramePr>
            <a:graphicFrameLocks noChangeAspect="1"/>
          </p:cNvGraphicFramePr>
          <p:nvPr>
            <p:extLst>
              <p:ext uri="{D42A27DB-BD31-4B8C-83A1-F6EECF244321}">
                <p14:modId xmlns:p14="http://schemas.microsoft.com/office/powerpoint/2010/main" val="1825733569"/>
              </p:ext>
            </p:extLst>
          </p:nvPr>
        </p:nvGraphicFramePr>
        <p:xfrm>
          <a:off x="3381907" y="1001182"/>
          <a:ext cx="4429125" cy="1238250"/>
        </p:xfrm>
        <a:graphic>
          <a:graphicData uri="http://schemas.openxmlformats.org/presentationml/2006/ole">
            <mc:AlternateContent xmlns:mc="http://schemas.openxmlformats.org/markup-compatibility/2006">
              <mc:Choice xmlns:v="urn:schemas-microsoft-com:vml" Requires="v">
                <p:oleObj spid="_x0000_s265312" name="Equation" r:id="rId4" imgW="1498600" imgH="419100" progId="Equation.DSMT4">
                  <p:embed/>
                </p:oleObj>
              </mc:Choice>
              <mc:Fallback>
                <p:oleObj name="Equation" r:id="rId4" imgW="1498600" imgH="419100" progId="Equation.DSMT4">
                  <p:embed/>
                  <p:pic>
                    <p:nvPicPr>
                      <p:cNvPr id="0" name=""/>
                      <p:cNvPicPr>
                        <a:picLocks noChangeAspect="1" noChangeArrowheads="1"/>
                      </p:cNvPicPr>
                      <p:nvPr/>
                    </p:nvPicPr>
                    <p:blipFill>
                      <a:blip r:embed="rId5"/>
                      <a:srcRect/>
                      <a:stretch>
                        <a:fillRect/>
                      </a:stretch>
                    </p:blipFill>
                    <p:spPr bwMode="auto">
                      <a:xfrm>
                        <a:off x="3381907" y="1001182"/>
                        <a:ext cx="4429125" cy="1238250"/>
                      </a:xfrm>
                      <a:prstGeom prst="rect">
                        <a:avLst/>
                      </a:prstGeom>
                      <a:noFill/>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891837304"/>
              </p:ext>
            </p:extLst>
          </p:nvPr>
        </p:nvGraphicFramePr>
        <p:xfrm>
          <a:off x="6691841" y="2962805"/>
          <a:ext cx="2852738" cy="600075"/>
        </p:xfrm>
        <a:graphic>
          <a:graphicData uri="http://schemas.openxmlformats.org/presentationml/2006/ole">
            <mc:AlternateContent xmlns:mc="http://schemas.openxmlformats.org/markup-compatibility/2006">
              <mc:Choice xmlns:v="urn:schemas-microsoft-com:vml" Requires="v">
                <p:oleObj spid="_x0000_s265313" name="Equation" r:id="rId6" imgW="965200" imgH="203200" progId="Equation.DSMT4">
                  <p:embed/>
                </p:oleObj>
              </mc:Choice>
              <mc:Fallback>
                <p:oleObj name="Equation" r:id="rId6" imgW="965200" imgH="203200" progId="Equation.DSMT4">
                  <p:embed/>
                  <p:pic>
                    <p:nvPicPr>
                      <p:cNvPr id="0" name=""/>
                      <p:cNvPicPr>
                        <a:picLocks noChangeAspect="1" noChangeArrowheads="1"/>
                      </p:cNvPicPr>
                      <p:nvPr/>
                    </p:nvPicPr>
                    <p:blipFill>
                      <a:blip r:embed="rId7"/>
                      <a:srcRect/>
                      <a:stretch>
                        <a:fillRect/>
                      </a:stretch>
                    </p:blipFill>
                    <p:spPr bwMode="auto">
                      <a:xfrm>
                        <a:off x="6691841" y="2962805"/>
                        <a:ext cx="2852738" cy="600075"/>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947770455"/>
              </p:ext>
            </p:extLst>
          </p:nvPr>
        </p:nvGraphicFramePr>
        <p:xfrm>
          <a:off x="2035174" y="2945872"/>
          <a:ext cx="2852738" cy="600075"/>
        </p:xfrm>
        <a:graphic>
          <a:graphicData uri="http://schemas.openxmlformats.org/presentationml/2006/ole">
            <mc:AlternateContent xmlns:mc="http://schemas.openxmlformats.org/markup-compatibility/2006">
              <mc:Choice xmlns:v="urn:schemas-microsoft-com:vml" Requires="v">
                <p:oleObj spid="_x0000_s265314" name="Equation" r:id="rId8" imgW="965200" imgH="203200" progId="Equation.DSMT4">
                  <p:embed/>
                </p:oleObj>
              </mc:Choice>
              <mc:Fallback>
                <p:oleObj name="Equation" r:id="rId8" imgW="965200" imgH="203200" progId="Equation.DSMT4">
                  <p:embed/>
                  <p:pic>
                    <p:nvPicPr>
                      <p:cNvPr id="0" name=""/>
                      <p:cNvPicPr>
                        <a:picLocks noChangeAspect="1" noChangeArrowheads="1"/>
                      </p:cNvPicPr>
                      <p:nvPr/>
                    </p:nvPicPr>
                    <p:blipFill>
                      <a:blip r:embed="rId9"/>
                      <a:srcRect/>
                      <a:stretch>
                        <a:fillRect/>
                      </a:stretch>
                    </p:blipFill>
                    <p:spPr bwMode="auto">
                      <a:xfrm>
                        <a:off x="2035174" y="2945872"/>
                        <a:ext cx="2852738" cy="600075"/>
                      </a:xfrm>
                      <a:prstGeom prst="rect">
                        <a:avLst/>
                      </a:prstGeom>
                      <a:noFill/>
                      <a:extLst/>
                    </p:spPr>
                  </p:pic>
                </p:oleObj>
              </mc:Fallback>
            </mc:AlternateContent>
          </a:graphicData>
        </a:graphic>
      </p:graphicFrame>
      <p:pic>
        <p:nvPicPr>
          <p:cNvPr id="3" name="Picture 2" descr="Screen Shot 2016-03-16 at 2.42.49 PM.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13466" y="3981251"/>
            <a:ext cx="7357533" cy="2468232"/>
          </a:xfrm>
          <a:prstGeom prst="rect">
            <a:avLst/>
          </a:prstGeom>
        </p:spPr>
      </p:pic>
    </p:spTree>
    <p:extLst>
      <p:ext uri="{BB962C8B-B14F-4D97-AF65-F5344CB8AC3E}">
        <p14:creationId xmlns:p14="http://schemas.microsoft.com/office/powerpoint/2010/main" val="22998697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graphicFrame>
        <p:nvGraphicFramePr>
          <p:cNvPr id="15" name="Object 14"/>
          <p:cNvGraphicFramePr>
            <a:graphicFrameLocks noChangeAspect="1"/>
          </p:cNvGraphicFramePr>
          <p:nvPr>
            <p:extLst>
              <p:ext uri="{D42A27DB-BD31-4B8C-83A1-F6EECF244321}">
                <p14:modId xmlns:p14="http://schemas.microsoft.com/office/powerpoint/2010/main" val="615512212"/>
              </p:ext>
            </p:extLst>
          </p:nvPr>
        </p:nvGraphicFramePr>
        <p:xfrm>
          <a:off x="3381907" y="1001182"/>
          <a:ext cx="4429125" cy="1238250"/>
        </p:xfrm>
        <a:graphic>
          <a:graphicData uri="http://schemas.openxmlformats.org/presentationml/2006/ole">
            <mc:AlternateContent xmlns:mc="http://schemas.openxmlformats.org/markup-compatibility/2006">
              <mc:Choice xmlns:v="urn:schemas-microsoft-com:vml" Requires="v">
                <p:oleObj spid="_x0000_s266308" name="Equation" r:id="rId4" imgW="1498600" imgH="419100" progId="Equation.DSMT4">
                  <p:embed/>
                </p:oleObj>
              </mc:Choice>
              <mc:Fallback>
                <p:oleObj name="Equation" r:id="rId4" imgW="1498600" imgH="419100" progId="Equation.DSMT4">
                  <p:embed/>
                  <p:pic>
                    <p:nvPicPr>
                      <p:cNvPr id="0" name=""/>
                      <p:cNvPicPr>
                        <a:picLocks noChangeAspect="1" noChangeArrowheads="1"/>
                      </p:cNvPicPr>
                      <p:nvPr/>
                    </p:nvPicPr>
                    <p:blipFill>
                      <a:blip r:embed="rId5"/>
                      <a:srcRect/>
                      <a:stretch>
                        <a:fillRect/>
                      </a:stretch>
                    </p:blipFill>
                    <p:spPr bwMode="auto">
                      <a:xfrm>
                        <a:off x="3381907" y="1001182"/>
                        <a:ext cx="4429125" cy="1238250"/>
                      </a:xfrm>
                      <a:prstGeom prst="rect">
                        <a:avLst/>
                      </a:prstGeom>
                      <a:noFill/>
                      <a:extLst/>
                    </p:spPr>
                  </p:pic>
                </p:oleObj>
              </mc:Fallback>
            </mc:AlternateContent>
          </a:graphicData>
        </a:graphic>
      </p:graphicFrame>
      <p:pic>
        <p:nvPicPr>
          <p:cNvPr id="3" name="Picture 2" descr="Screen Shot 2016-03-16 at 2.42.49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13466" y="3981251"/>
            <a:ext cx="7357533" cy="2468232"/>
          </a:xfrm>
          <a:prstGeom prst="rect">
            <a:avLst/>
          </a:prstGeom>
        </p:spPr>
      </p:pic>
      <p:sp>
        <p:nvSpPr>
          <p:cNvPr id="17" name="Freeform 16"/>
          <p:cNvSpPr/>
          <p:nvPr/>
        </p:nvSpPr>
        <p:spPr>
          <a:xfrm flipH="1">
            <a:off x="1896536" y="4499880"/>
            <a:ext cx="7078133" cy="1257472"/>
          </a:xfrm>
          <a:custGeom>
            <a:avLst/>
            <a:gdLst>
              <a:gd name="connsiteX0" fmla="*/ 0 w 6079067"/>
              <a:gd name="connsiteY0" fmla="*/ 1257472 h 1257472"/>
              <a:gd name="connsiteX1" fmla="*/ 2201333 w 6079067"/>
              <a:gd name="connsiteY1" fmla="*/ 1071205 h 1257472"/>
              <a:gd name="connsiteX2" fmla="*/ 3386667 w 6079067"/>
              <a:gd name="connsiteY2" fmla="*/ 139872 h 1257472"/>
              <a:gd name="connsiteX3" fmla="*/ 6079067 w 6079067"/>
              <a:gd name="connsiteY3" fmla="*/ 4405 h 1257472"/>
            </a:gdLst>
            <a:ahLst/>
            <a:cxnLst>
              <a:cxn ang="0">
                <a:pos x="connsiteX0" y="connsiteY0"/>
              </a:cxn>
              <a:cxn ang="0">
                <a:pos x="connsiteX1" y="connsiteY1"/>
              </a:cxn>
              <a:cxn ang="0">
                <a:pos x="connsiteX2" y="connsiteY2"/>
              </a:cxn>
              <a:cxn ang="0">
                <a:pos x="connsiteX3" y="connsiteY3"/>
              </a:cxn>
            </a:cxnLst>
            <a:rect l="l" t="t" r="r" b="b"/>
            <a:pathLst>
              <a:path w="6079067" h="1257472">
                <a:moveTo>
                  <a:pt x="0" y="1257472"/>
                </a:moveTo>
                <a:cubicBezTo>
                  <a:pt x="818444" y="1257472"/>
                  <a:pt x="1636889" y="1257472"/>
                  <a:pt x="2201333" y="1071205"/>
                </a:cubicBezTo>
                <a:cubicBezTo>
                  <a:pt x="2765777" y="884938"/>
                  <a:pt x="2740378" y="317672"/>
                  <a:pt x="3386667" y="139872"/>
                </a:cubicBezTo>
                <a:cubicBezTo>
                  <a:pt x="4032956" y="-37928"/>
                  <a:pt x="6079067" y="4405"/>
                  <a:pt x="6079067" y="4405"/>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Freeform 17"/>
          <p:cNvSpPr/>
          <p:nvPr/>
        </p:nvSpPr>
        <p:spPr>
          <a:xfrm flipH="1">
            <a:off x="1879606" y="5278801"/>
            <a:ext cx="7078133" cy="1257472"/>
          </a:xfrm>
          <a:custGeom>
            <a:avLst/>
            <a:gdLst>
              <a:gd name="connsiteX0" fmla="*/ 0 w 6079067"/>
              <a:gd name="connsiteY0" fmla="*/ 1257472 h 1257472"/>
              <a:gd name="connsiteX1" fmla="*/ 2201333 w 6079067"/>
              <a:gd name="connsiteY1" fmla="*/ 1071205 h 1257472"/>
              <a:gd name="connsiteX2" fmla="*/ 3386667 w 6079067"/>
              <a:gd name="connsiteY2" fmla="*/ 139872 h 1257472"/>
              <a:gd name="connsiteX3" fmla="*/ 6079067 w 6079067"/>
              <a:gd name="connsiteY3" fmla="*/ 4405 h 1257472"/>
            </a:gdLst>
            <a:ahLst/>
            <a:cxnLst>
              <a:cxn ang="0">
                <a:pos x="connsiteX0" y="connsiteY0"/>
              </a:cxn>
              <a:cxn ang="0">
                <a:pos x="connsiteX1" y="connsiteY1"/>
              </a:cxn>
              <a:cxn ang="0">
                <a:pos x="connsiteX2" y="connsiteY2"/>
              </a:cxn>
              <a:cxn ang="0">
                <a:pos x="connsiteX3" y="connsiteY3"/>
              </a:cxn>
            </a:cxnLst>
            <a:rect l="l" t="t" r="r" b="b"/>
            <a:pathLst>
              <a:path w="6079067" h="1257472">
                <a:moveTo>
                  <a:pt x="0" y="1257472"/>
                </a:moveTo>
                <a:cubicBezTo>
                  <a:pt x="818444" y="1257472"/>
                  <a:pt x="1636889" y="1257472"/>
                  <a:pt x="2201333" y="1071205"/>
                </a:cubicBezTo>
                <a:cubicBezTo>
                  <a:pt x="2765777" y="884938"/>
                  <a:pt x="2740378" y="317672"/>
                  <a:pt x="3386667" y="139872"/>
                </a:cubicBezTo>
                <a:cubicBezTo>
                  <a:pt x="4032956" y="-37928"/>
                  <a:pt x="6079067" y="4405"/>
                  <a:pt x="6079067" y="4405"/>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Freeform 18"/>
          <p:cNvSpPr/>
          <p:nvPr/>
        </p:nvSpPr>
        <p:spPr>
          <a:xfrm flipH="1">
            <a:off x="1964274" y="3771767"/>
            <a:ext cx="7078133" cy="1257472"/>
          </a:xfrm>
          <a:custGeom>
            <a:avLst/>
            <a:gdLst>
              <a:gd name="connsiteX0" fmla="*/ 0 w 6079067"/>
              <a:gd name="connsiteY0" fmla="*/ 1257472 h 1257472"/>
              <a:gd name="connsiteX1" fmla="*/ 2201333 w 6079067"/>
              <a:gd name="connsiteY1" fmla="*/ 1071205 h 1257472"/>
              <a:gd name="connsiteX2" fmla="*/ 3386667 w 6079067"/>
              <a:gd name="connsiteY2" fmla="*/ 139872 h 1257472"/>
              <a:gd name="connsiteX3" fmla="*/ 6079067 w 6079067"/>
              <a:gd name="connsiteY3" fmla="*/ 4405 h 1257472"/>
            </a:gdLst>
            <a:ahLst/>
            <a:cxnLst>
              <a:cxn ang="0">
                <a:pos x="connsiteX0" y="connsiteY0"/>
              </a:cxn>
              <a:cxn ang="0">
                <a:pos x="connsiteX1" y="connsiteY1"/>
              </a:cxn>
              <a:cxn ang="0">
                <a:pos x="connsiteX2" y="connsiteY2"/>
              </a:cxn>
              <a:cxn ang="0">
                <a:pos x="connsiteX3" y="connsiteY3"/>
              </a:cxn>
            </a:cxnLst>
            <a:rect l="l" t="t" r="r" b="b"/>
            <a:pathLst>
              <a:path w="6079067" h="1257472">
                <a:moveTo>
                  <a:pt x="0" y="1257472"/>
                </a:moveTo>
                <a:cubicBezTo>
                  <a:pt x="818444" y="1257472"/>
                  <a:pt x="1636889" y="1257472"/>
                  <a:pt x="2201333" y="1071205"/>
                </a:cubicBezTo>
                <a:cubicBezTo>
                  <a:pt x="2765777" y="884938"/>
                  <a:pt x="2740378" y="317672"/>
                  <a:pt x="3386667" y="139872"/>
                </a:cubicBezTo>
                <a:cubicBezTo>
                  <a:pt x="4032956" y="-37928"/>
                  <a:pt x="6079067" y="4405"/>
                  <a:pt x="6079067" y="4405"/>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1" name="Straight Arrow Connector 20"/>
          <p:cNvCxnSpPr/>
          <p:nvPr/>
        </p:nvCxnSpPr>
        <p:spPr>
          <a:xfrm>
            <a:off x="2201333" y="6637867"/>
            <a:ext cx="7501467" cy="50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aphicFrame>
        <p:nvGraphicFramePr>
          <p:cNvPr id="22" name="Object 21"/>
          <p:cNvGraphicFramePr>
            <a:graphicFrameLocks noChangeAspect="1"/>
          </p:cNvGraphicFramePr>
          <p:nvPr>
            <p:extLst>
              <p:ext uri="{D42A27DB-BD31-4B8C-83A1-F6EECF244321}">
                <p14:modId xmlns:p14="http://schemas.microsoft.com/office/powerpoint/2010/main" val="899740910"/>
              </p:ext>
            </p:extLst>
          </p:nvPr>
        </p:nvGraphicFramePr>
        <p:xfrm>
          <a:off x="9369425" y="6061075"/>
          <a:ext cx="750888" cy="600075"/>
        </p:xfrm>
        <a:graphic>
          <a:graphicData uri="http://schemas.openxmlformats.org/presentationml/2006/ole">
            <mc:AlternateContent xmlns:mc="http://schemas.openxmlformats.org/markup-compatibility/2006">
              <mc:Choice xmlns:v="urn:schemas-microsoft-com:vml" Requires="v">
                <p:oleObj spid="_x0000_s266309" name="Equation" r:id="rId7" imgW="254000" imgH="203200" progId="Equation.DSMT4">
                  <p:embed/>
                </p:oleObj>
              </mc:Choice>
              <mc:Fallback>
                <p:oleObj name="Equation" r:id="rId7" imgW="254000" imgH="203200" progId="Equation.DSMT4">
                  <p:embed/>
                  <p:pic>
                    <p:nvPicPr>
                      <p:cNvPr id="0" name=""/>
                      <p:cNvPicPr>
                        <a:picLocks noChangeAspect="1" noChangeArrowheads="1"/>
                      </p:cNvPicPr>
                      <p:nvPr/>
                    </p:nvPicPr>
                    <p:blipFill>
                      <a:blip r:embed="rId8"/>
                      <a:srcRect/>
                      <a:stretch>
                        <a:fillRect/>
                      </a:stretch>
                    </p:blipFill>
                    <p:spPr bwMode="auto">
                      <a:xfrm>
                        <a:off x="9369425" y="6061075"/>
                        <a:ext cx="750888" cy="600075"/>
                      </a:xfrm>
                      <a:prstGeom prst="rect">
                        <a:avLst/>
                      </a:prstGeom>
                      <a:noFill/>
                      <a:extLst/>
                    </p:spPr>
                  </p:pic>
                </p:oleObj>
              </mc:Fallback>
            </mc:AlternateContent>
          </a:graphicData>
        </a:graphic>
      </p:graphicFrame>
    </p:spTree>
    <p:extLst>
      <p:ext uri="{BB962C8B-B14F-4D97-AF65-F5344CB8AC3E}">
        <p14:creationId xmlns:p14="http://schemas.microsoft.com/office/powerpoint/2010/main" val="31367276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graphicFrame>
        <p:nvGraphicFramePr>
          <p:cNvPr id="7" name="Object 6"/>
          <p:cNvGraphicFramePr>
            <a:graphicFrameLocks noChangeAspect="1"/>
          </p:cNvGraphicFramePr>
          <p:nvPr>
            <p:extLst>
              <p:ext uri="{D42A27DB-BD31-4B8C-83A1-F6EECF244321}">
                <p14:modId xmlns:p14="http://schemas.microsoft.com/office/powerpoint/2010/main" val="619827065"/>
              </p:ext>
            </p:extLst>
          </p:nvPr>
        </p:nvGraphicFramePr>
        <p:xfrm>
          <a:off x="2226202" y="2762250"/>
          <a:ext cx="5864225" cy="1174750"/>
        </p:xfrm>
        <a:graphic>
          <a:graphicData uri="http://schemas.openxmlformats.org/presentationml/2006/ole">
            <mc:AlternateContent xmlns:mc="http://schemas.openxmlformats.org/markup-compatibility/2006">
              <mc:Choice xmlns:v="urn:schemas-microsoft-com:vml" Requires="v">
                <p:oleObj spid="_x0000_s262239" name="Equation" r:id="rId4" imgW="2222500" imgH="444500" progId="Equation.DSMT4">
                  <p:embed/>
                </p:oleObj>
              </mc:Choice>
              <mc:Fallback>
                <p:oleObj name="Equation" r:id="rId4" imgW="2222500" imgH="444500" progId="Equation.DSMT4">
                  <p:embed/>
                  <p:pic>
                    <p:nvPicPr>
                      <p:cNvPr id="0" name=""/>
                      <p:cNvPicPr>
                        <a:picLocks noChangeAspect="1" noChangeArrowheads="1"/>
                      </p:cNvPicPr>
                      <p:nvPr/>
                    </p:nvPicPr>
                    <p:blipFill>
                      <a:blip r:embed="rId5"/>
                      <a:srcRect/>
                      <a:stretch>
                        <a:fillRect/>
                      </a:stretch>
                    </p:blipFill>
                    <p:spPr bwMode="auto">
                      <a:xfrm>
                        <a:off x="2226202" y="2762250"/>
                        <a:ext cx="5864225" cy="1174750"/>
                      </a:xfrm>
                      <a:prstGeom prst="rect">
                        <a:avLst/>
                      </a:prstGeom>
                      <a:noFill/>
                      <a:extLst/>
                    </p:spPr>
                  </p:pic>
                </p:oleObj>
              </mc:Fallback>
            </mc:AlternateContent>
          </a:graphicData>
        </a:graphic>
      </p:graphicFrame>
      <p:sp>
        <p:nvSpPr>
          <p:cNvPr id="8" name="TextBox 7"/>
          <p:cNvSpPr txBox="1"/>
          <p:nvPr/>
        </p:nvSpPr>
        <p:spPr>
          <a:xfrm>
            <a:off x="643467" y="2167467"/>
            <a:ext cx="6408300" cy="523220"/>
          </a:xfrm>
          <a:prstGeom prst="rect">
            <a:avLst/>
          </a:prstGeom>
          <a:solidFill>
            <a:schemeClr val="bg1"/>
          </a:solidFill>
        </p:spPr>
        <p:txBody>
          <a:bodyPr wrap="none" rtlCol="0">
            <a:spAutoFit/>
          </a:bodyPr>
          <a:lstStyle/>
          <a:p>
            <a:r>
              <a:rPr lang="en-US" sz="2800" dirty="0">
                <a:solidFill>
                  <a:srgbClr val="000090"/>
                </a:solidFill>
                <a:latin typeface="Times"/>
                <a:cs typeface="Times"/>
              </a:rPr>
              <a:t>Step 2: Estimate coefficients / Train model:</a:t>
            </a:r>
          </a:p>
        </p:txBody>
      </p:sp>
      <p:graphicFrame>
        <p:nvGraphicFramePr>
          <p:cNvPr id="9" name="Object 8"/>
          <p:cNvGraphicFramePr>
            <a:graphicFrameLocks noChangeAspect="1"/>
          </p:cNvGraphicFramePr>
          <p:nvPr>
            <p:extLst>
              <p:ext uri="{D42A27DB-BD31-4B8C-83A1-F6EECF244321}">
                <p14:modId xmlns:p14="http://schemas.microsoft.com/office/powerpoint/2010/main" val="47237660"/>
              </p:ext>
            </p:extLst>
          </p:nvPr>
        </p:nvGraphicFramePr>
        <p:xfrm>
          <a:off x="2664355" y="4742922"/>
          <a:ext cx="2582862" cy="1208087"/>
        </p:xfrm>
        <a:graphic>
          <a:graphicData uri="http://schemas.openxmlformats.org/presentationml/2006/ole">
            <mc:AlternateContent xmlns:mc="http://schemas.openxmlformats.org/markup-compatibility/2006">
              <mc:Choice xmlns:v="urn:schemas-microsoft-com:vml" Requires="v">
                <p:oleObj spid="_x0000_s262240" name="Equation" r:id="rId6" imgW="977900" imgH="457200" progId="Equation.DSMT4">
                  <p:embed/>
                </p:oleObj>
              </mc:Choice>
              <mc:Fallback>
                <p:oleObj name="Equation" r:id="rId6" imgW="977900" imgH="457200" progId="Equation.DSMT4">
                  <p:embed/>
                  <p:pic>
                    <p:nvPicPr>
                      <p:cNvPr id="0" name=""/>
                      <p:cNvPicPr>
                        <a:picLocks noChangeAspect="1" noChangeArrowheads="1"/>
                      </p:cNvPicPr>
                      <p:nvPr/>
                    </p:nvPicPr>
                    <p:blipFill>
                      <a:blip r:embed="rId7"/>
                      <a:srcRect/>
                      <a:stretch>
                        <a:fillRect/>
                      </a:stretch>
                    </p:blipFill>
                    <p:spPr bwMode="auto">
                      <a:xfrm>
                        <a:off x="2664355" y="4742922"/>
                        <a:ext cx="2582862" cy="1208087"/>
                      </a:xfrm>
                      <a:prstGeom prst="rect">
                        <a:avLst/>
                      </a:prstGeom>
                      <a:noFill/>
                      <a:extLst/>
                    </p:spPr>
                  </p:pic>
                </p:oleObj>
              </mc:Fallback>
            </mc:AlternateContent>
          </a:graphicData>
        </a:graphic>
      </p:graphicFrame>
      <p:sp>
        <p:nvSpPr>
          <p:cNvPr id="10" name="TextBox 9"/>
          <p:cNvSpPr txBox="1"/>
          <p:nvPr/>
        </p:nvSpPr>
        <p:spPr>
          <a:xfrm>
            <a:off x="643470" y="4165601"/>
            <a:ext cx="3186464" cy="523220"/>
          </a:xfrm>
          <a:prstGeom prst="rect">
            <a:avLst/>
          </a:prstGeom>
          <a:solidFill>
            <a:schemeClr val="bg1"/>
          </a:solidFill>
        </p:spPr>
        <p:txBody>
          <a:bodyPr wrap="none" rtlCol="0">
            <a:spAutoFit/>
          </a:bodyPr>
          <a:lstStyle/>
          <a:p>
            <a:r>
              <a:rPr lang="en-US" sz="2800" dirty="0">
                <a:solidFill>
                  <a:srgbClr val="000090"/>
                </a:solidFill>
                <a:latin typeface="Times"/>
                <a:cs typeface="Times"/>
              </a:rPr>
              <a:t>Step 3: Score model:</a:t>
            </a:r>
          </a:p>
        </p:txBody>
      </p:sp>
      <p:sp>
        <p:nvSpPr>
          <p:cNvPr id="11" name="TextBox 10"/>
          <p:cNvSpPr txBox="1"/>
          <p:nvPr/>
        </p:nvSpPr>
        <p:spPr>
          <a:xfrm>
            <a:off x="3843870" y="4165596"/>
            <a:ext cx="5917004" cy="523220"/>
          </a:xfrm>
          <a:prstGeom prst="rect">
            <a:avLst/>
          </a:prstGeom>
          <a:solidFill>
            <a:schemeClr val="bg1"/>
          </a:solidFill>
        </p:spPr>
        <p:txBody>
          <a:bodyPr wrap="none" rtlCol="0">
            <a:spAutoFit/>
          </a:bodyPr>
          <a:lstStyle/>
          <a:p>
            <a:r>
              <a:rPr lang="en-US" sz="2800" dirty="0">
                <a:solidFill>
                  <a:srgbClr val="000090"/>
                </a:solidFill>
                <a:latin typeface="Times"/>
                <a:cs typeface="Times"/>
              </a:rPr>
              <a:t>Compute score for each x</a:t>
            </a:r>
            <a:r>
              <a:rPr lang="en-US" sz="2800" baseline="-25000" dirty="0">
                <a:solidFill>
                  <a:srgbClr val="000090"/>
                </a:solidFill>
                <a:latin typeface="Times"/>
                <a:cs typeface="Times"/>
              </a:rPr>
              <a:t>i</a:t>
            </a:r>
            <a:r>
              <a:rPr lang="en-US" sz="2800" dirty="0">
                <a:solidFill>
                  <a:srgbClr val="000090"/>
                </a:solidFill>
                <a:latin typeface="Times"/>
                <a:cs typeface="Times"/>
              </a:rPr>
              <a:t> in the test set</a:t>
            </a:r>
          </a:p>
        </p:txBody>
      </p:sp>
      <p:sp>
        <p:nvSpPr>
          <p:cNvPr id="12" name="TextBox 11"/>
          <p:cNvSpPr txBox="1"/>
          <p:nvPr/>
        </p:nvSpPr>
        <p:spPr>
          <a:xfrm>
            <a:off x="660403" y="1168402"/>
            <a:ext cx="7883864" cy="523220"/>
          </a:xfrm>
          <a:prstGeom prst="rect">
            <a:avLst/>
          </a:prstGeom>
          <a:solidFill>
            <a:schemeClr val="bg1"/>
          </a:solidFill>
        </p:spPr>
        <p:txBody>
          <a:bodyPr wrap="none" rtlCol="0">
            <a:spAutoFit/>
          </a:bodyPr>
          <a:lstStyle/>
          <a:p>
            <a:r>
              <a:rPr lang="en-US" sz="2800" dirty="0">
                <a:solidFill>
                  <a:srgbClr val="000090"/>
                </a:solidFill>
                <a:latin typeface="Times"/>
                <a:cs typeface="Times"/>
              </a:rPr>
              <a:t>Step 1: Split data randomly into training and test sets.</a:t>
            </a:r>
          </a:p>
        </p:txBody>
      </p:sp>
      <p:sp>
        <p:nvSpPr>
          <p:cNvPr id="13" name="TextBox 12"/>
          <p:cNvSpPr txBox="1"/>
          <p:nvPr/>
        </p:nvSpPr>
        <p:spPr>
          <a:xfrm>
            <a:off x="728139" y="5977466"/>
            <a:ext cx="3614967" cy="523220"/>
          </a:xfrm>
          <a:prstGeom prst="rect">
            <a:avLst/>
          </a:prstGeom>
          <a:solidFill>
            <a:schemeClr val="bg1"/>
          </a:solidFill>
        </p:spPr>
        <p:txBody>
          <a:bodyPr wrap="none" rtlCol="0">
            <a:spAutoFit/>
          </a:bodyPr>
          <a:lstStyle/>
          <a:p>
            <a:r>
              <a:rPr lang="en-US" sz="2800" dirty="0">
                <a:solidFill>
                  <a:srgbClr val="000090"/>
                </a:solidFill>
                <a:latin typeface="Times"/>
                <a:cs typeface="Times"/>
              </a:rPr>
              <a:t>Step 4: Evaluate model.</a:t>
            </a:r>
          </a:p>
        </p:txBody>
      </p:sp>
    </p:spTree>
    <p:extLst>
      <p:ext uri="{BB962C8B-B14F-4D97-AF65-F5344CB8AC3E}">
        <p14:creationId xmlns:p14="http://schemas.microsoft.com/office/powerpoint/2010/main" val="3822286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9" name="Content Placeholder 2"/>
          <p:cNvSpPr txBox="1">
            <a:spLocks/>
          </p:cNvSpPr>
          <p:nvPr/>
        </p:nvSpPr>
        <p:spPr>
          <a:xfrm>
            <a:off x="379413" y="795564"/>
            <a:ext cx="94503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Formally, given training set (</a:t>
            </a:r>
            <a:r>
              <a:rPr lang="en-US" dirty="0" err="1"/>
              <a:t>x</a:t>
            </a:r>
            <a:r>
              <a:rPr lang="en-US" baseline="-25000" dirty="0" err="1"/>
              <a:t>i,</a:t>
            </a:r>
            <a:r>
              <a:rPr lang="en-US" dirty="0" err="1"/>
              <a:t>y</a:t>
            </a:r>
            <a:r>
              <a:rPr lang="en-US" baseline="-25000" dirty="0" err="1"/>
              <a:t>i</a:t>
            </a:r>
            <a:r>
              <a:rPr lang="en-US" dirty="0"/>
              <a:t>) for </a:t>
            </a:r>
            <a:r>
              <a:rPr lang="en-US" dirty="0" err="1"/>
              <a:t>i</a:t>
            </a:r>
            <a:r>
              <a:rPr lang="en-US" dirty="0"/>
              <a:t>=1…n, we want to create a classification model f that can predict label y for a new x.  </a:t>
            </a:r>
          </a:p>
        </p:txBody>
      </p:sp>
      <p:sp>
        <p:nvSpPr>
          <p:cNvPr id="10" name="Rectangle 9"/>
          <p:cNvSpPr/>
          <p:nvPr/>
        </p:nvSpPr>
        <p:spPr>
          <a:xfrm>
            <a:off x="392466" y="2679890"/>
            <a:ext cx="5202115" cy="461665"/>
          </a:xfrm>
          <a:prstGeom prst="rect">
            <a:avLst/>
          </a:prstGeom>
        </p:spPr>
        <p:txBody>
          <a:bodyPr wrap="none">
            <a:spAutoFit/>
          </a:bodyPr>
          <a:lstStyle/>
          <a:p>
            <a:r>
              <a:rPr lang="en-US" sz="2400" dirty="0"/>
              <a:t>Manhole is represented as:  [  1925   15] </a:t>
            </a:r>
          </a:p>
        </p:txBody>
      </p:sp>
      <p:sp>
        <p:nvSpPr>
          <p:cNvPr id="11" name="TextBox 10"/>
          <p:cNvSpPr txBox="1"/>
          <p:nvPr/>
        </p:nvSpPr>
        <p:spPr>
          <a:xfrm rot="18895295">
            <a:off x="930586" y="4374445"/>
            <a:ext cx="3988241" cy="523220"/>
          </a:xfrm>
          <a:prstGeom prst="rect">
            <a:avLst/>
          </a:prstGeom>
          <a:noFill/>
        </p:spPr>
        <p:txBody>
          <a:bodyPr wrap="none" rtlCol="0">
            <a:spAutoFit/>
          </a:bodyPr>
          <a:lstStyle/>
          <a:p>
            <a:r>
              <a:rPr lang="en-US" sz="2800" dirty="0"/>
              <a:t>Year oldest cable installed</a:t>
            </a:r>
          </a:p>
        </p:txBody>
      </p:sp>
      <p:sp>
        <p:nvSpPr>
          <p:cNvPr id="12" name="TextBox 11"/>
          <p:cNvSpPr txBox="1"/>
          <p:nvPr/>
        </p:nvSpPr>
        <p:spPr>
          <a:xfrm rot="18895295">
            <a:off x="1519897" y="4399845"/>
            <a:ext cx="4130433" cy="523220"/>
          </a:xfrm>
          <a:prstGeom prst="rect">
            <a:avLst/>
          </a:prstGeom>
          <a:noFill/>
        </p:spPr>
        <p:txBody>
          <a:bodyPr wrap="none" rtlCol="0">
            <a:spAutoFit/>
          </a:bodyPr>
          <a:lstStyle/>
          <a:p>
            <a:r>
              <a:rPr lang="en-US" sz="2800" dirty="0"/>
              <a:t>Number of events last year</a:t>
            </a:r>
          </a:p>
        </p:txBody>
      </p:sp>
    </p:spTree>
    <p:extLst>
      <p:ext uri="{BB962C8B-B14F-4D97-AF65-F5344CB8AC3E}">
        <p14:creationId xmlns:p14="http://schemas.microsoft.com/office/powerpoint/2010/main" val="255739162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6-03-16 at 12.28.3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1733" y="411640"/>
            <a:ext cx="7636173" cy="6090758"/>
          </a:xfrm>
          <a:prstGeom prst="rect">
            <a:avLst/>
          </a:prstGeom>
        </p:spPr>
      </p:pic>
    </p:spTree>
    <p:extLst>
      <p:ext uri="{BB962C8B-B14F-4D97-AF65-F5344CB8AC3E}">
        <p14:creationId xmlns:p14="http://schemas.microsoft.com/office/powerpoint/2010/main" val="16382884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sp>
        <p:nvSpPr>
          <p:cNvPr id="3" name="Content Placeholder 2"/>
          <p:cNvSpPr>
            <a:spLocks noGrp="1"/>
          </p:cNvSpPr>
          <p:nvPr>
            <p:ph sz="quarter" idx="10"/>
          </p:nvPr>
        </p:nvSpPr>
        <p:spPr/>
        <p:txBody>
          <a:bodyPr/>
          <a:lstStyle/>
          <a:p>
            <a:r>
              <a:rPr lang="en-US" dirty="0"/>
              <a:t>Improving performance through regularization (a preview!)</a:t>
            </a:r>
          </a:p>
        </p:txBody>
      </p:sp>
      <p:graphicFrame>
        <p:nvGraphicFramePr>
          <p:cNvPr id="5" name="Object 4"/>
          <p:cNvGraphicFramePr>
            <a:graphicFrameLocks noChangeAspect="1"/>
          </p:cNvGraphicFramePr>
          <p:nvPr>
            <p:extLst>
              <p:ext uri="{D42A27DB-BD31-4B8C-83A1-F6EECF244321}">
                <p14:modId xmlns:p14="http://schemas.microsoft.com/office/powerpoint/2010/main" val="1512064465"/>
              </p:ext>
            </p:extLst>
          </p:nvPr>
        </p:nvGraphicFramePr>
        <p:xfrm>
          <a:off x="1392238" y="2322513"/>
          <a:ext cx="8377237" cy="1174750"/>
        </p:xfrm>
        <a:graphic>
          <a:graphicData uri="http://schemas.openxmlformats.org/presentationml/2006/ole">
            <mc:AlternateContent xmlns:mc="http://schemas.openxmlformats.org/markup-compatibility/2006">
              <mc:Choice xmlns:v="urn:schemas-microsoft-com:vml" Requires="v">
                <p:oleObj spid="_x0000_s307268" name="Equation" r:id="rId4" imgW="3175000" imgH="444500" progId="Equation.DSMT4">
                  <p:embed/>
                </p:oleObj>
              </mc:Choice>
              <mc:Fallback>
                <p:oleObj name="Equation" r:id="rId4" imgW="3175000" imgH="444500" progId="Equation.DSMT4">
                  <p:embed/>
                  <p:pic>
                    <p:nvPicPr>
                      <p:cNvPr id="0" name=""/>
                      <p:cNvPicPr>
                        <a:picLocks noChangeAspect="1" noChangeArrowheads="1"/>
                      </p:cNvPicPr>
                      <p:nvPr/>
                    </p:nvPicPr>
                    <p:blipFill>
                      <a:blip r:embed="rId5"/>
                      <a:srcRect/>
                      <a:stretch>
                        <a:fillRect/>
                      </a:stretch>
                    </p:blipFill>
                    <p:spPr bwMode="auto">
                      <a:xfrm>
                        <a:off x="1392238" y="2322513"/>
                        <a:ext cx="8377237" cy="1174750"/>
                      </a:xfrm>
                      <a:prstGeom prst="rect">
                        <a:avLst/>
                      </a:prstGeom>
                      <a:noFill/>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761412720"/>
              </p:ext>
            </p:extLst>
          </p:nvPr>
        </p:nvGraphicFramePr>
        <p:xfrm>
          <a:off x="2598208" y="3961872"/>
          <a:ext cx="6265863" cy="603250"/>
        </p:xfrm>
        <a:graphic>
          <a:graphicData uri="http://schemas.openxmlformats.org/presentationml/2006/ole">
            <mc:AlternateContent xmlns:mc="http://schemas.openxmlformats.org/markup-compatibility/2006">
              <mc:Choice xmlns:v="urn:schemas-microsoft-com:vml" Requires="v">
                <p:oleObj spid="_x0000_s307269" name="Equation" r:id="rId6" imgW="2374900" imgH="228600" progId="Equation.DSMT4">
                  <p:embed/>
                </p:oleObj>
              </mc:Choice>
              <mc:Fallback>
                <p:oleObj name="Equation" r:id="rId6" imgW="2374900" imgH="228600" progId="Equation.DSMT4">
                  <p:embed/>
                  <p:pic>
                    <p:nvPicPr>
                      <p:cNvPr id="0" name=""/>
                      <p:cNvPicPr>
                        <a:picLocks noChangeAspect="1" noChangeArrowheads="1"/>
                      </p:cNvPicPr>
                      <p:nvPr/>
                    </p:nvPicPr>
                    <p:blipFill>
                      <a:blip r:embed="rId7"/>
                      <a:srcRect/>
                      <a:stretch>
                        <a:fillRect/>
                      </a:stretch>
                    </p:blipFill>
                    <p:spPr bwMode="auto">
                      <a:xfrm>
                        <a:off x="2598208" y="3961872"/>
                        <a:ext cx="6265863" cy="603250"/>
                      </a:xfrm>
                      <a:prstGeom prst="rect">
                        <a:avLst/>
                      </a:prstGeom>
                      <a:noFill/>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682837655"/>
              </p:ext>
            </p:extLst>
          </p:nvPr>
        </p:nvGraphicFramePr>
        <p:xfrm>
          <a:off x="2998788" y="5010150"/>
          <a:ext cx="5260975" cy="671513"/>
        </p:xfrm>
        <a:graphic>
          <a:graphicData uri="http://schemas.openxmlformats.org/presentationml/2006/ole">
            <mc:AlternateContent xmlns:mc="http://schemas.openxmlformats.org/markup-compatibility/2006">
              <mc:Choice xmlns:v="urn:schemas-microsoft-com:vml" Requires="v">
                <p:oleObj spid="_x0000_s307270" name="Equation" r:id="rId8" imgW="1993900" imgH="254000" progId="Equation.DSMT4">
                  <p:embed/>
                </p:oleObj>
              </mc:Choice>
              <mc:Fallback>
                <p:oleObj name="Equation" r:id="rId8" imgW="1993900" imgH="254000" progId="Equation.DSMT4">
                  <p:embed/>
                  <p:pic>
                    <p:nvPicPr>
                      <p:cNvPr id="0" name=""/>
                      <p:cNvPicPr>
                        <a:picLocks noChangeAspect="1" noChangeArrowheads="1"/>
                      </p:cNvPicPr>
                      <p:nvPr/>
                    </p:nvPicPr>
                    <p:blipFill>
                      <a:blip r:embed="rId9"/>
                      <a:srcRect/>
                      <a:stretch>
                        <a:fillRect/>
                      </a:stretch>
                    </p:blipFill>
                    <p:spPr bwMode="auto">
                      <a:xfrm>
                        <a:off x="2998788" y="5010150"/>
                        <a:ext cx="5260975" cy="671513"/>
                      </a:xfrm>
                      <a:prstGeom prst="rect">
                        <a:avLst/>
                      </a:prstGeom>
                      <a:noFill/>
                      <a:extLst/>
                    </p:spPr>
                  </p:pic>
                </p:oleObj>
              </mc:Fallback>
            </mc:AlternateContent>
          </a:graphicData>
        </a:graphic>
      </p:graphicFrame>
    </p:spTree>
    <p:extLst>
      <p:ext uri="{BB962C8B-B14F-4D97-AF65-F5344CB8AC3E}">
        <p14:creationId xmlns:p14="http://schemas.microsoft.com/office/powerpoint/2010/main" val="7177630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sp>
        <p:nvSpPr>
          <p:cNvPr id="3" name="Content Placeholder 2"/>
          <p:cNvSpPr>
            <a:spLocks noGrp="1"/>
          </p:cNvSpPr>
          <p:nvPr>
            <p:ph sz="quarter" idx="10"/>
          </p:nvPr>
        </p:nvSpPr>
        <p:spPr/>
        <p:txBody>
          <a:bodyPr/>
          <a:lstStyle/>
          <a:p>
            <a:r>
              <a:rPr lang="en-US" dirty="0"/>
              <a:t>Improving performance through regularization (a preview!)</a:t>
            </a:r>
          </a:p>
        </p:txBody>
      </p:sp>
      <p:graphicFrame>
        <p:nvGraphicFramePr>
          <p:cNvPr id="5" name="Object 4"/>
          <p:cNvGraphicFramePr>
            <a:graphicFrameLocks noChangeAspect="1"/>
          </p:cNvGraphicFramePr>
          <p:nvPr>
            <p:extLst>
              <p:ext uri="{D42A27DB-BD31-4B8C-83A1-F6EECF244321}">
                <p14:modId xmlns:p14="http://schemas.microsoft.com/office/powerpoint/2010/main" val="3436821662"/>
              </p:ext>
            </p:extLst>
          </p:nvPr>
        </p:nvGraphicFramePr>
        <p:xfrm>
          <a:off x="1392238" y="2322513"/>
          <a:ext cx="8377237" cy="1174750"/>
        </p:xfrm>
        <a:graphic>
          <a:graphicData uri="http://schemas.openxmlformats.org/presentationml/2006/ole">
            <mc:AlternateContent xmlns:mc="http://schemas.openxmlformats.org/markup-compatibility/2006">
              <mc:Choice xmlns:v="urn:schemas-microsoft-com:vml" Requires="v">
                <p:oleObj spid="_x0000_s348218" name="Equation" r:id="rId4" imgW="3175000" imgH="444500" progId="Equation.DSMT4">
                  <p:embed/>
                </p:oleObj>
              </mc:Choice>
              <mc:Fallback>
                <p:oleObj name="Equation" r:id="rId4" imgW="3175000" imgH="444500" progId="Equation.DSMT4">
                  <p:embed/>
                  <p:pic>
                    <p:nvPicPr>
                      <p:cNvPr id="0" name=""/>
                      <p:cNvPicPr>
                        <a:picLocks noChangeAspect="1" noChangeArrowheads="1"/>
                      </p:cNvPicPr>
                      <p:nvPr/>
                    </p:nvPicPr>
                    <p:blipFill>
                      <a:blip r:embed="rId5"/>
                      <a:srcRect/>
                      <a:stretch>
                        <a:fillRect/>
                      </a:stretch>
                    </p:blipFill>
                    <p:spPr bwMode="auto">
                      <a:xfrm>
                        <a:off x="1392238" y="2322513"/>
                        <a:ext cx="8377237" cy="1174750"/>
                      </a:xfrm>
                      <a:prstGeom prst="rect">
                        <a:avLst/>
                      </a:prstGeom>
                      <a:noFill/>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662304534"/>
              </p:ext>
            </p:extLst>
          </p:nvPr>
        </p:nvGraphicFramePr>
        <p:xfrm>
          <a:off x="2598208" y="3961872"/>
          <a:ext cx="6265863" cy="603250"/>
        </p:xfrm>
        <a:graphic>
          <a:graphicData uri="http://schemas.openxmlformats.org/presentationml/2006/ole">
            <mc:AlternateContent xmlns:mc="http://schemas.openxmlformats.org/markup-compatibility/2006">
              <mc:Choice xmlns:v="urn:schemas-microsoft-com:vml" Requires="v">
                <p:oleObj spid="_x0000_s348219" name="Equation" r:id="rId6" imgW="2374900" imgH="228600" progId="Equation.DSMT4">
                  <p:embed/>
                </p:oleObj>
              </mc:Choice>
              <mc:Fallback>
                <p:oleObj name="Equation" r:id="rId6" imgW="2374900" imgH="228600" progId="Equation.DSMT4">
                  <p:embed/>
                  <p:pic>
                    <p:nvPicPr>
                      <p:cNvPr id="0" name=""/>
                      <p:cNvPicPr>
                        <a:picLocks noChangeAspect="1" noChangeArrowheads="1"/>
                      </p:cNvPicPr>
                      <p:nvPr/>
                    </p:nvPicPr>
                    <p:blipFill>
                      <a:blip r:embed="rId7"/>
                      <a:srcRect/>
                      <a:stretch>
                        <a:fillRect/>
                      </a:stretch>
                    </p:blipFill>
                    <p:spPr bwMode="auto">
                      <a:xfrm>
                        <a:off x="2598208" y="3961872"/>
                        <a:ext cx="6265863" cy="603250"/>
                      </a:xfrm>
                      <a:prstGeom prst="rect">
                        <a:avLst/>
                      </a:prstGeom>
                      <a:noFill/>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509339704"/>
              </p:ext>
            </p:extLst>
          </p:nvPr>
        </p:nvGraphicFramePr>
        <p:xfrm>
          <a:off x="776808" y="4892148"/>
          <a:ext cx="10588625" cy="738187"/>
        </p:xfrm>
        <a:graphic>
          <a:graphicData uri="http://schemas.openxmlformats.org/presentationml/2006/ole">
            <mc:AlternateContent xmlns:mc="http://schemas.openxmlformats.org/markup-compatibility/2006">
              <mc:Choice xmlns:v="urn:schemas-microsoft-com:vml" Requires="v">
                <p:oleObj spid="_x0000_s348220" name="Equation" r:id="rId8" imgW="4013200" imgH="279400" progId="Equation.DSMT4">
                  <p:embed/>
                </p:oleObj>
              </mc:Choice>
              <mc:Fallback>
                <p:oleObj name="Equation" r:id="rId8" imgW="4013200" imgH="279400" progId="Equation.DSMT4">
                  <p:embed/>
                  <p:pic>
                    <p:nvPicPr>
                      <p:cNvPr id="0" name=""/>
                      <p:cNvPicPr>
                        <a:picLocks noChangeAspect="1" noChangeArrowheads="1"/>
                      </p:cNvPicPr>
                      <p:nvPr/>
                    </p:nvPicPr>
                    <p:blipFill>
                      <a:blip r:embed="rId9"/>
                      <a:srcRect/>
                      <a:stretch>
                        <a:fillRect/>
                      </a:stretch>
                    </p:blipFill>
                    <p:spPr bwMode="auto">
                      <a:xfrm>
                        <a:off x="776808" y="4892148"/>
                        <a:ext cx="10588625" cy="738187"/>
                      </a:xfrm>
                      <a:prstGeom prst="rect">
                        <a:avLst/>
                      </a:prstGeom>
                      <a:noFill/>
                      <a:extLst/>
                    </p:spPr>
                  </p:pic>
                </p:oleObj>
              </mc:Fallback>
            </mc:AlternateContent>
          </a:graphicData>
        </a:graphic>
      </p:graphicFrame>
    </p:spTree>
    <p:extLst>
      <p:ext uri="{BB962C8B-B14F-4D97-AF65-F5344CB8AC3E}">
        <p14:creationId xmlns:p14="http://schemas.microsoft.com/office/powerpoint/2010/main" val="10156423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sp>
        <p:nvSpPr>
          <p:cNvPr id="3" name="Content Placeholder 2"/>
          <p:cNvSpPr>
            <a:spLocks noGrp="1"/>
          </p:cNvSpPr>
          <p:nvPr>
            <p:ph sz="quarter" idx="10"/>
          </p:nvPr>
        </p:nvSpPr>
        <p:spPr/>
        <p:txBody>
          <a:bodyPr/>
          <a:lstStyle/>
          <a:p>
            <a:r>
              <a:rPr lang="en-US" dirty="0"/>
              <a:t>Improving performance through regularization (a preview!)</a:t>
            </a:r>
          </a:p>
        </p:txBody>
      </p:sp>
      <p:graphicFrame>
        <p:nvGraphicFramePr>
          <p:cNvPr id="5" name="Object 4"/>
          <p:cNvGraphicFramePr>
            <a:graphicFrameLocks noChangeAspect="1"/>
          </p:cNvGraphicFramePr>
          <p:nvPr>
            <p:extLst>
              <p:ext uri="{D42A27DB-BD31-4B8C-83A1-F6EECF244321}">
                <p14:modId xmlns:p14="http://schemas.microsoft.com/office/powerpoint/2010/main" val="1006517115"/>
              </p:ext>
            </p:extLst>
          </p:nvPr>
        </p:nvGraphicFramePr>
        <p:xfrm>
          <a:off x="1392238" y="2322513"/>
          <a:ext cx="8377237" cy="1174750"/>
        </p:xfrm>
        <a:graphic>
          <a:graphicData uri="http://schemas.openxmlformats.org/presentationml/2006/ole">
            <mc:AlternateContent xmlns:mc="http://schemas.openxmlformats.org/markup-compatibility/2006">
              <mc:Choice xmlns:v="urn:schemas-microsoft-com:vml" Requires="v">
                <p:oleObj spid="_x0000_s349259" name="Equation" r:id="rId4" imgW="3175000" imgH="444500" progId="Equation.DSMT4">
                  <p:embed/>
                </p:oleObj>
              </mc:Choice>
              <mc:Fallback>
                <p:oleObj name="Equation" r:id="rId4" imgW="3175000" imgH="444500" progId="Equation.DSMT4">
                  <p:embed/>
                  <p:pic>
                    <p:nvPicPr>
                      <p:cNvPr id="0" name=""/>
                      <p:cNvPicPr>
                        <a:picLocks noChangeAspect="1" noChangeArrowheads="1"/>
                      </p:cNvPicPr>
                      <p:nvPr/>
                    </p:nvPicPr>
                    <p:blipFill>
                      <a:blip r:embed="rId5"/>
                      <a:srcRect/>
                      <a:stretch>
                        <a:fillRect/>
                      </a:stretch>
                    </p:blipFill>
                    <p:spPr bwMode="auto">
                      <a:xfrm>
                        <a:off x="1392238" y="2322513"/>
                        <a:ext cx="8377237" cy="1174750"/>
                      </a:xfrm>
                      <a:prstGeom prst="rect">
                        <a:avLst/>
                      </a:prstGeom>
                      <a:noFill/>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86024975"/>
              </p:ext>
            </p:extLst>
          </p:nvPr>
        </p:nvGraphicFramePr>
        <p:xfrm>
          <a:off x="2598208" y="3961872"/>
          <a:ext cx="6265863" cy="603250"/>
        </p:xfrm>
        <a:graphic>
          <a:graphicData uri="http://schemas.openxmlformats.org/presentationml/2006/ole">
            <mc:AlternateContent xmlns:mc="http://schemas.openxmlformats.org/markup-compatibility/2006">
              <mc:Choice xmlns:v="urn:schemas-microsoft-com:vml" Requires="v">
                <p:oleObj spid="_x0000_s349260" name="Equation" r:id="rId6" imgW="2374900" imgH="228600" progId="Equation.DSMT4">
                  <p:embed/>
                </p:oleObj>
              </mc:Choice>
              <mc:Fallback>
                <p:oleObj name="Equation" r:id="rId6" imgW="2374900" imgH="228600" progId="Equation.DSMT4">
                  <p:embed/>
                  <p:pic>
                    <p:nvPicPr>
                      <p:cNvPr id="0" name=""/>
                      <p:cNvPicPr>
                        <a:picLocks noChangeAspect="1" noChangeArrowheads="1"/>
                      </p:cNvPicPr>
                      <p:nvPr/>
                    </p:nvPicPr>
                    <p:blipFill>
                      <a:blip r:embed="rId7"/>
                      <a:srcRect/>
                      <a:stretch>
                        <a:fillRect/>
                      </a:stretch>
                    </p:blipFill>
                    <p:spPr bwMode="auto">
                      <a:xfrm>
                        <a:off x="2598208" y="3961872"/>
                        <a:ext cx="6265863" cy="603250"/>
                      </a:xfrm>
                      <a:prstGeom prst="rect">
                        <a:avLst/>
                      </a:prstGeom>
                      <a:noFill/>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06670665"/>
              </p:ext>
            </p:extLst>
          </p:nvPr>
        </p:nvGraphicFramePr>
        <p:xfrm>
          <a:off x="776808" y="4892148"/>
          <a:ext cx="10588625" cy="738187"/>
        </p:xfrm>
        <a:graphic>
          <a:graphicData uri="http://schemas.openxmlformats.org/presentationml/2006/ole">
            <mc:AlternateContent xmlns:mc="http://schemas.openxmlformats.org/markup-compatibility/2006">
              <mc:Choice xmlns:v="urn:schemas-microsoft-com:vml" Requires="v">
                <p:oleObj spid="_x0000_s349261" name="Equation" r:id="rId8" imgW="4013200" imgH="279400" progId="Equation.DSMT4">
                  <p:embed/>
                </p:oleObj>
              </mc:Choice>
              <mc:Fallback>
                <p:oleObj name="Equation" r:id="rId8" imgW="4013200" imgH="279400" progId="Equation.DSMT4">
                  <p:embed/>
                  <p:pic>
                    <p:nvPicPr>
                      <p:cNvPr id="0" name=""/>
                      <p:cNvPicPr>
                        <a:picLocks noChangeAspect="1" noChangeArrowheads="1"/>
                      </p:cNvPicPr>
                      <p:nvPr/>
                    </p:nvPicPr>
                    <p:blipFill>
                      <a:blip r:embed="rId9"/>
                      <a:srcRect/>
                      <a:stretch>
                        <a:fillRect/>
                      </a:stretch>
                    </p:blipFill>
                    <p:spPr bwMode="auto">
                      <a:xfrm>
                        <a:off x="776808" y="4892148"/>
                        <a:ext cx="10588625" cy="738187"/>
                      </a:xfrm>
                      <a:prstGeom prst="rect">
                        <a:avLst/>
                      </a:prstGeom>
                      <a:noFill/>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754148798"/>
              </p:ext>
            </p:extLst>
          </p:nvPr>
        </p:nvGraphicFramePr>
        <p:xfrm>
          <a:off x="711199" y="5671078"/>
          <a:ext cx="10856913" cy="773112"/>
        </p:xfrm>
        <a:graphic>
          <a:graphicData uri="http://schemas.openxmlformats.org/presentationml/2006/ole">
            <mc:AlternateContent xmlns:mc="http://schemas.openxmlformats.org/markup-compatibility/2006">
              <mc:Choice xmlns:v="urn:schemas-microsoft-com:vml" Requires="v">
                <p:oleObj spid="_x0000_s349262" name="Equation" r:id="rId10" imgW="4114800" imgH="292100" progId="Equation.DSMT4">
                  <p:embed/>
                </p:oleObj>
              </mc:Choice>
              <mc:Fallback>
                <p:oleObj name="Equation" r:id="rId10" imgW="4114800" imgH="292100" progId="Equation.DSMT4">
                  <p:embed/>
                  <p:pic>
                    <p:nvPicPr>
                      <p:cNvPr id="0" name=""/>
                      <p:cNvPicPr>
                        <a:picLocks noChangeAspect="1" noChangeArrowheads="1"/>
                      </p:cNvPicPr>
                      <p:nvPr/>
                    </p:nvPicPr>
                    <p:blipFill>
                      <a:blip r:embed="rId11"/>
                      <a:srcRect/>
                      <a:stretch>
                        <a:fillRect/>
                      </a:stretch>
                    </p:blipFill>
                    <p:spPr bwMode="auto">
                      <a:xfrm>
                        <a:off x="711199" y="5671078"/>
                        <a:ext cx="10856913" cy="773112"/>
                      </a:xfrm>
                      <a:prstGeom prst="rect">
                        <a:avLst/>
                      </a:prstGeom>
                      <a:noFill/>
                      <a:extLst/>
                    </p:spPr>
                  </p:pic>
                </p:oleObj>
              </mc:Fallback>
            </mc:AlternateContent>
          </a:graphicData>
        </a:graphic>
      </p:graphicFrame>
    </p:spTree>
    <p:extLst>
      <p:ext uri="{BB962C8B-B14F-4D97-AF65-F5344CB8AC3E}">
        <p14:creationId xmlns:p14="http://schemas.microsoft.com/office/powerpoint/2010/main" val="42434045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a:t>Evaluation Measures for Classifiers</a:t>
            </a:r>
          </a:p>
        </p:txBody>
      </p:sp>
    </p:spTree>
    <p:extLst>
      <p:ext uri="{BB962C8B-B14F-4D97-AF65-F5344CB8AC3E}">
        <p14:creationId xmlns:p14="http://schemas.microsoft.com/office/powerpoint/2010/main" val="41581136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4" name="TextBox 3"/>
          <p:cNvSpPr txBox="1"/>
          <p:nvPr/>
        </p:nvSpPr>
        <p:spPr>
          <a:xfrm>
            <a:off x="508001" y="2102556"/>
            <a:ext cx="10568668" cy="2246769"/>
          </a:xfrm>
          <a:prstGeom prst="rect">
            <a:avLst/>
          </a:prstGeom>
          <a:noFill/>
        </p:spPr>
        <p:txBody>
          <a:bodyPr wrap="none" rtlCol="0">
            <a:spAutoFit/>
          </a:bodyPr>
          <a:lstStyle/>
          <a:p>
            <a:r>
              <a:rPr lang="en-US" sz="2800" dirty="0"/>
              <a:t>Manhole 1:  [   5      3     120     12      1       0   …..  ]       -1        -22.1        -1</a:t>
            </a:r>
          </a:p>
          <a:p>
            <a:r>
              <a:rPr lang="en-US" sz="2800" dirty="0"/>
              <a:t>Manhole 2:  [   0      0      89        5      1       1   …..   ]       1          17.2         1</a:t>
            </a:r>
          </a:p>
          <a:p>
            <a:r>
              <a:rPr lang="en-US" sz="2800" dirty="0"/>
              <a:t>Manhole 3:  [   1      0      20        0      0       1   …..   ]      -1          5.2           1</a:t>
            </a:r>
          </a:p>
          <a:p>
            <a:r>
              <a:rPr lang="en-US" sz="2800" dirty="0"/>
              <a:t>              :                                                               :                 :            :                :</a:t>
            </a:r>
          </a:p>
          <a:p>
            <a:endParaRPr lang="en-US" sz="2800" dirty="0"/>
          </a:p>
        </p:txBody>
      </p:sp>
      <p:sp>
        <p:nvSpPr>
          <p:cNvPr id="5" name="TextBox 4"/>
          <p:cNvSpPr txBox="1"/>
          <p:nvPr/>
        </p:nvSpPr>
        <p:spPr>
          <a:xfrm>
            <a:off x="7395888" y="4428992"/>
            <a:ext cx="1441420" cy="523220"/>
          </a:xfrm>
          <a:prstGeom prst="rect">
            <a:avLst/>
          </a:prstGeom>
          <a:noFill/>
        </p:spPr>
        <p:txBody>
          <a:bodyPr wrap="none" rtlCol="0">
            <a:spAutoFit/>
          </a:bodyPr>
          <a:lstStyle/>
          <a:p>
            <a:r>
              <a:rPr lang="en-US" sz="2800" dirty="0">
                <a:solidFill>
                  <a:srgbClr val="0000FF"/>
                </a:solidFill>
              </a:rPr>
              <a:t>Labels, y</a:t>
            </a:r>
            <a:endParaRPr lang="en-US" dirty="0">
              <a:solidFill>
                <a:srgbClr val="0000FF"/>
              </a:solidFill>
            </a:endParaRPr>
          </a:p>
        </p:txBody>
      </p:sp>
      <p:sp>
        <p:nvSpPr>
          <p:cNvPr id="15" name="TextBox 14"/>
          <p:cNvSpPr txBox="1"/>
          <p:nvPr/>
        </p:nvSpPr>
        <p:spPr>
          <a:xfrm>
            <a:off x="3071956" y="4699972"/>
            <a:ext cx="2716935" cy="523220"/>
          </a:xfrm>
          <a:prstGeom prst="rect">
            <a:avLst/>
          </a:prstGeom>
          <a:noFill/>
        </p:spPr>
        <p:txBody>
          <a:bodyPr wrap="none" rtlCol="0">
            <a:spAutoFit/>
          </a:bodyPr>
          <a:lstStyle/>
          <a:p>
            <a:r>
              <a:rPr lang="en-US" sz="2800" dirty="0">
                <a:solidFill>
                  <a:srgbClr val="0000FF"/>
                </a:solidFill>
              </a:rPr>
              <a:t>Features, called x</a:t>
            </a:r>
            <a:endParaRPr lang="en-US" dirty="0">
              <a:solidFill>
                <a:srgbClr val="0000FF"/>
              </a:solidFill>
            </a:endParaRPr>
          </a:p>
        </p:txBody>
      </p:sp>
      <p:sp>
        <p:nvSpPr>
          <p:cNvPr id="6" name="Up Arrow 5"/>
          <p:cNvSpPr/>
          <p:nvPr/>
        </p:nvSpPr>
        <p:spPr>
          <a:xfrm>
            <a:off x="4007611" y="4070522"/>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a:off x="8167511" y="389789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910286" y="1741714"/>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406400" y="1966686"/>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8868228" y="1756229"/>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0072913" y="1727201"/>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1415485" y="1763486"/>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9162971" y="4774935"/>
            <a:ext cx="667520" cy="523220"/>
          </a:xfrm>
          <a:prstGeom prst="rect">
            <a:avLst/>
          </a:prstGeom>
          <a:noFill/>
        </p:spPr>
        <p:txBody>
          <a:bodyPr wrap="none" rtlCol="0">
            <a:spAutoFit/>
          </a:bodyPr>
          <a:lstStyle/>
          <a:p>
            <a:r>
              <a:rPr lang="en-US" sz="2800" dirty="0">
                <a:solidFill>
                  <a:srgbClr val="0000FF"/>
                </a:solidFill>
              </a:rPr>
              <a:t>f(x)</a:t>
            </a:r>
            <a:endParaRPr lang="en-US" dirty="0">
              <a:solidFill>
                <a:srgbClr val="0000FF"/>
              </a:solidFill>
            </a:endParaRPr>
          </a:p>
        </p:txBody>
      </p:sp>
      <p:sp>
        <p:nvSpPr>
          <p:cNvPr id="18" name="Up Arrow 17"/>
          <p:cNvSpPr/>
          <p:nvPr/>
        </p:nvSpPr>
        <p:spPr>
          <a:xfrm>
            <a:off x="10423007" y="3968261"/>
            <a:ext cx="333688" cy="1370418"/>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Up Arrow 18"/>
          <p:cNvSpPr/>
          <p:nvPr/>
        </p:nvSpPr>
        <p:spPr>
          <a:xfrm>
            <a:off x="9270999" y="3956128"/>
            <a:ext cx="353173" cy="786485"/>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8941370" y="5555271"/>
            <a:ext cx="2916183" cy="523220"/>
          </a:xfrm>
          <a:prstGeom prst="rect">
            <a:avLst/>
          </a:prstGeom>
          <a:noFill/>
        </p:spPr>
        <p:txBody>
          <a:bodyPr wrap="none" rtlCol="0">
            <a:spAutoFit/>
          </a:bodyPr>
          <a:lstStyle/>
          <a:p>
            <a:r>
              <a:rPr lang="en-US" sz="2800" dirty="0">
                <a:solidFill>
                  <a:srgbClr val="0000FF"/>
                </a:solidFill>
              </a:rPr>
              <a:t>Predicted Labels, </a:t>
            </a:r>
            <a:r>
              <a:rPr lang="en-US" sz="2800" dirty="0" err="1">
                <a:solidFill>
                  <a:srgbClr val="0000FF"/>
                </a:solidFill>
              </a:rPr>
              <a:t>ŷ</a:t>
            </a:r>
            <a:endParaRPr lang="en-US" dirty="0">
              <a:solidFill>
                <a:srgbClr val="0000FF"/>
              </a:solidFill>
            </a:endParaRPr>
          </a:p>
        </p:txBody>
      </p:sp>
      <p:sp>
        <p:nvSpPr>
          <p:cNvPr id="9" name="Rectangle 8"/>
          <p:cNvSpPr/>
          <p:nvPr/>
        </p:nvSpPr>
        <p:spPr>
          <a:xfrm>
            <a:off x="7850599" y="1116139"/>
            <a:ext cx="4098475" cy="523430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6925466" y="4021948"/>
            <a:ext cx="4098475" cy="257711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010745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4" name="TextBox 3"/>
          <p:cNvSpPr txBox="1"/>
          <p:nvPr/>
        </p:nvSpPr>
        <p:spPr>
          <a:xfrm>
            <a:off x="508001" y="2102556"/>
            <a:ext cx="10568668" cy="2246769"/>
          </a:xfrm>
          <a:prstGeom prst="rect">
            <a:avLst/>
          </a:prstGeom>
          <a:noFill/>
        </p:spPr>
        <p:txBody>
          <a:bodyPr wrap="none" rtlCol="0">
            <a:spAutoFit/>
          </a:bodyPr>
          <a:lstStyle/>
          <a:p>
            <a:r>
              <a:rPr lang="en-US" sz="2800" dirty="0"/>
              <a:t>Manhole 1:  [   5      3     120     12      1       0   …..  ]       -1        -22.1        -1</a:t>
            </a:r>
          </a:p>
          <a:p>
            <a:r>
              <a:rPr lang="en-US" sz="2800" dirty="0"/>
              <a:t>Manhole 2:  [   0      0      89        5      1       1   …..   ]       1          17.2         1</a:t>
            </a:r>
          </a:p>
          <a:p>
            <a:r>
              <a:rPr lang="en-US" sz="2800" dirty="0"/>
              <a:t>Manhole 3:  [   1      0      20        0      0       1   …..   ]      -1          5.2           1</a:t>
            </a:r>
          </a:p>
          <a:p>
            <a:r>
              <a:rPr lang="en-US" sz="2800" dirty="0"/>
              <a:t>              :                                                               :                 :            :                :</a:t>
            </a:r>
          </a:p>
          <a:p>
            <a:endParaRPr lang="en-US" sz="2800" dirty="0"/>
          </a:p>
        </p:txBody>
      </p:sp>
      <p:sp>
        <p:nvSpPr>
          <p:cNvPr id="5" name="TextBox 4"/>
          <p:cNvSpPr txBox="1"/>
          <p:nvPr/>
        </p:nvSpPr>
        <p:spPr>
          <a:xfrm>
            <a:off x="7395888" y="4428992"/>
            <a:ext cx="1441420" cy="523220"/>
          </a:xfrm>
          <a:prstGeom prst="rect">
            <a:avLst/>
          </a:prstGeom>
          <a:noFill/>
        </p:spPr>
        <p:txBody>
          <a:bodyPr wrap="none" rtlCol="0">
            <a:spAutoFit/>
          </a:bodyPr>
          <a:lstStyle/>
          <a:p>
            <a:r>
              <a:rPr lang="en-US" sz="2800" dirty="0">
                <a:solidFill>
                  <a:srgbClr val="0000FF"/>
                </a:solidFill>
              </a:rPr>
              <a:t>Labels, y</a:t>
            </a:r>
            <a:endParaRPr lang="en-US" dirty="0">
              <a:solidFill>
                <a:srgbClr val="0000FF"/>
              </a:solidFill>
            </a:endParaRPr>
          </a:p>
        </p:txBody>
      </p:sp>
      <p:sp>
        <p:nvSpPr>
          <p:cNvPr id="15" name="TextBox 14"/>
          <p:cNvSpPr txBox="1"/>
          <p:nvPr/>
        </p:nvSpPr>
        <p:spPr>
          <a:xfrm>
            <a:off x="3071956" y="4699972"/>
            <a:ext cx="2716935" cy="523220"/>
          </a:xfrm>
          <a:prstGeom prst="rect">
            <a:avLst/>
          </a:prstGeom>
          <a:noFill/>
        </p:spPr>
        <p:txBody>
          <a:bodyPr wrap="none" rtlCol="0">
            <a:spAutoFit/>
          </a:bodyPr>
          <a:lstStyle/>
          <a:p>
            <a:r>
              <a:rPr lang="en-US" sz="2800" dirty="0">
                <a:solidFill>
                  <a:srgbClr val="0000FF"/>
                </a:solidFill>
              </a:rPr>
              <a:t>Features, called x</a:t>
            </a:r>
            <a:endParaRPr lang="en-US" dirty="0">
              <a:solidFill>
                <a:srgbClr val="0000FF"/>
              </a:solidFill>
            </a:endParaRPr>
          </a:p>
        </p:txBody>
      </p:sp>
      <p:sp>
        <p:nvSpPr>
          <p:cNvPr id="6" name="Up Arrow 5"/>
          <p:cNvSpPr/>
          <p:nvPr/>
        </p:nvSpPr>
        <p:spPr>
          <a:xfrm>
            <a:off x="4007611" y="4070522"/>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a:off x="8167511" y="389789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910286" y="1741714"/>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406400" y="1966686"/>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8868228" y="1756229"/>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0072913" y="1727201"/>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1415485" y="1763486"/>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9162971" y="4774935"/>
            <a:ext cx="667520" cy="523220"/>
          </a:xfrm>
          <a:prstGeom prst="rect">
            <a:avLst/>
          </a:prstGeom>
          <a:noFill/>
        </p:spPr>
        <p:txBody>
          <a:bodyPr wrap="none" rtlCol="0">
            <a:spAutoFit/>
          </a:bodyPr>
          <a:lstStyle/>
          <a:p>
            <a:r>
              <a:rPr lang="en-US" sz="2800" dirty="0">
                <a:solidFill>
                  <a:srgbClr val="0000FF"/>
                </a:solidFill>
              </a:rPr>
              <a:t>f(x)</a:t>
            </a:r>
            <a:endParaRPr lang="en-US" dirty="0">
              <a:solidFill>
                <a:srgbClr val="0000FF"/>
              </a:solidFill>
            </a:endParaRPr>
          </a:p>
        </p:txBody>
      </p:sp>
      <p:sp>
        <p:nvSpPr>
          <p:cNvPr id="18" name="Up Arrow 17"/>
          <p:cNvSpPr/>
          <p:nvPr/>
        </p:nvSpPr>
        <p:spPr>
          <a:xfrm>
            <a:off x="10423007" y="3968261"/>
            <a:ext cx="333688" cy="1370418"/>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Up Arrow 18"/>
          <p:cNvSpPr/>
          <p:nvPr/>
        </p:nvSpPr>
        <p:spPr>
          <a:xfrm>
            <a:off x="9270999" y="3956128"/>
            <a:ext cx="353173" cy="786485"/>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8941370" y="5555271"/>
            <a:ext cx="2916183" cy="523220"/>
          </a:xfrm>
          <a:prstGeom prst="rect">
            <a:avLst/>
          </a:prstGeom>
          <a:noFill/>
        </p:spPr>
        <p:txBody>
          <a:bodyPr wrap="none" rtlCol="0">
            <a:spAutoFit/>
          </a:bodyPr>
          <a:lstStyle/>
          <a:p>
            <a:r>
              <a:rPr lang="en-US" sz="2800" dirty="0">
                <a:solidFill>
                  <a:srgbClr val="0000FF"/>
                </a:solidFill>
              </a:rPr>
              <a:t>Predicted Labels, </a:t>
            </a:r>
            <a:r>
              <a:rPr lang="en-US" sz="2800" dirty="0" err="1">
                <a:solidFill>
                  <a:srgbClr val="0000FF"/>
                </a:solidFill>
              </a:rPr>
              <a:t>ŷ</a:t>
            </a:r>
            <a:endParaRPr lang="en-US" dirty="0">
              <a:solidFill>
                <a:srgbClr val="0000FF"/>
              </a:solidFill>
            </a:endParaRPr>
          </a:p>
        </p:txBody>
      </p:sp>
      <p:sp>
        <p:nvSpPr>
          <p:cNvPr id="21" name="Rectangle 20"/>
          <p:cNvSpPr/>
          <p:nvPr/>
        </p:nvSpPr>
        <p:spPr>
          <a:xfrm>
            <a:off x="9005099" y="1116139"/>
            <a:ext cx="2943975" cy="523430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28611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4" name="TextBox 3"/>
          <p:cNvSpPr txBox="1"/>
          <p:nvPr/>
        </p:nvSpPr>
        <p:spPr>
          <a:xfrm>
            <a:off x="508001" y="2102556"/>
            <a:ext cx="10568668" cy="2246769"/>
          </a:xfrm>
          <a:prstGeom prst="rect">
            <a:avLst/>
          </a:prstGeom>
          <a:noFill/>
        </p:spPr>
        <p:txBody>
          <a:bodyPr wrap="none" rtlCol="0">
            <a:spAutoFit/>
          </a:bodyPr>
          <a:lstStyle/>
          <a:p>
            <a:r>
              <a:rPr lang="en-US" sz="2800" dirty="0"/>
              <a:t>Manhole 1:  [   5      3     120     12      1       0   …..  ]       -1        -22.1        -1</a:t>
            </a:r>
          </a:p>
          <a:p>
            <a:r>
              <a:rPr lang="en-US" sz="2800" dirty="0"/>
              <a:t>Manhole 2:  [   0      0      89        5      1       1   …..   ]       1          17.2         1</a:t>
            </a:r>
          </a:p>
          <a:p>
            <a:r>
              <a:rPr lang="en-US" sz="2800" dirty="0"/>
              <a:t>Manhole 3:  [   1      0      20        0      0       1   …..   ]      -1          5.2           1</a:t>
            </a:r>
          </a:p>
          <a:p>
            <a:r>
              <a:rPr lang="en-US" sz="2800" dirty="0"/>
              <a:t>              :                                                               :                 :            :                :</a:t>
            </a:r>
          </a:p>
          <a:p>
            <a:endParaRPr lang="en-US" sz="2800" dirty="0"/>
          </a:p>
        </p:txBody>
      </p:sp>
      <p:sp>
        <p:nvSpPr>
          <p:cNvPr id="5" name="TextBox 4"/>
          <p:cNvSpPr txBox="1"/>
          <p:nvPr/>
        </p:nvSpPr>
        <p:spPr>
          <a:xfrm>
            <a:off x="7395888" y="4428992"/>
            <a:ext cx="1441420" cy="523220"/>
          </a:xfrm>
          <a:prstGeom prst="rect">
            <a:avLst/>
          </a:prstGeom>
          <a:noFill/>
        </p:spPr>
        <p:txBody>
          <a:bodyPr wrap="none" rtlCol="0">
            <a:spAutoFit/>
          </a:bodyPr>
          <a:lstStyle/>
          <a:p>
            <a:r>
              <a:rPr lang="en-US" sz="2800" dirty="0">
                <a:solidFill>
                  <a:srgbClr val="0000FF"/>
                </a:solidFill>
              </a:rPr>
              <a:t>Labels, y</a:t>
            </a:r>
            <a:endParaRPr lang="en-US" dirty="0">
              <a:solidFill>
                <a:srgbClr val="0000FF"/>
              </a:solidFill>
            </a:endParaRPr>
          </a:p>
        </p:txBody>
      </p:sp>
      <p:sp>
        <p:nvSpPr>
          <p:cNvPr id="15" name="TextBox 14"/>
          <p:cNvSpPr txBox="1"/>
          <p:nvPr/>
        </p:nvSpPr>
        <p:spPr>
          <a:xfrm>
            <a:off x="3071956" y="4699972"/>
            <a:ext cx="2716935" cy="523220"/>
          </a:xfrm>
          <a:prstGeom prst="rect">
            <a:avLst/>
          </a:prstGeom>
          <a:noFill/>
        </p:spPr>
        <p:txBody>
          <a:bodyPr wrap="none" rtlCol="0">
            <a:spAutoFit/>
          </a:bodyPr>
          <a:lstStyle/>
          <a:p>
            <a:r>
              <a:rPr lang="en-US" sz="2800" dirty="0">
                <a:solidFill>
                  <a:srgbClr val="0000FF"/>
                </a:solidFill>
              </a:rPr>
              <a:t>Features, called x</a:t>
            </a:r>
            <a:endParaRPr lang="en-US" dirty="0">
              <a:solidFill>
                <a:srgbClr val="0000FF"/>
              </a:solidFill>
            </a:endParaRPr>
          </a:p>
        </p:txBody>
      </p:sp>
      <p:sp>
        <p:nvSpPr>
          <p:cNvPr id="6" name="Up Arrow 5"/>
          <p:cNvSpPr/>
          <p:nvPr/>
        </p:nvSpPr>
        <p:spPr>
          <a:xfrm>
            <a:off x="4007611" y="4070522"/>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a:off x="8167511" y="389789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910286" y="1741714"/>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406400" y="1966686"/>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8868228" y="1756229"/>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0072913" y="1727201"/>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1415485" y="1763486"/>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9162971" y="4774935"/>
            <a:ext cx="667520" cy="523220"/>
          </a:xfrm>
          <a:prstGeom prst="rect">
            <a:avLst/>
          </a:prstGeom>
          <a:noFill/>
        </p:spPr>
        <p:txBody>
          <a:bodyPr wrap="none" rtlCol="0">
            <a:spAutoFit/>
          </a:bodyPr>
          <a:lstStyle/>
          <a:p>
            <a:r>
              <a:rPr lang="en-US" sz="2800" dirty="0">
                <a:solidFill>
                  <a:srgbClr val="0000FF"/>
                </a:solidFill>
              </a:rPr>
              <a:t>f(x)</a:t>
            </a:r>
            <a:endParaRPr lang="en-US" dirty="0">
              <a:solidFill>
                <a:srgbClr val="0000FF"/>
              </a:solidFill>
            </a:endParaRPr>
          </a:p>
        </p:txBody>
      </p:sp>
      <p:sp>
        <p:nvSpPr>
          <p:cNvPr id="18" name="Up Arrow 17"/>
          <p:cNvSpPr/>
          <p:nvPr/>
        </p:nvSpPr>
        <p:spPr>
          <a:xfrm>
            <a:off x="10423007" y="3968261"/>
            <a:ext cx="333688" cy="1370418"/>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Up Arrow 18"/>
          <p:cNvSpPr/>
          <p:nvPr/>
        </p:nvSpPr>
        <p:spPr>
          <a:xfrm>
            <a:off x="9270999" y="3956128"/>
            <a:ext cx="353173" cy="786485"/>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8941370" y="5555271"/>
            <a:ext cx="2916183" cy="523220"/>
          </a:xfrm>
          <a:prstGeom prst="rect">
            <a:avLst/>
          </a:prstGeom>
          <a:noFill/>
        </p:spPr>
        <p:txBody>
          <a:bodyPr wrap="none" rtlCol="0">
            <a:spAutoFit/>
          </a:bodyPr>
          <a:lstStyle/>
          <a:p>
            <a:r>
              <a:rPr lang="en-US" sz="2800" dirty="0">
                <a:solidFill>
                  <a:srgbClr val="0000FF"/>
                </a:solidFill>
              </a:rPr>
              <a:t>Predicted Labels, </a:t>
            </a:r>
            <a:r>
              <a:rPr lang="en-US" sz="2800" dirty="0" err="1">
                <a:solidFill>
                  <a:srgbClr val="0000FF"/>
                </a:solidFill>
              </a:rPr>
              <a:t>ŷ</a:t>
            </a:r>
            <a:endParaRPr lang="en-US" dirty="0">
              <a:solidFill>
                <a:srgbClr val="0000FF"/>
              </a:solidFill>
            </a:endParaRPr>
          </a:p>
        </p:txBody>
      </p:sp>
      <p:sp>
        <p:nvSpPr>
          <p:cNvPr id="21" name="Rectangle 20"/>
          <p:cNvSpPr/>
          <p:nvPr/>
        </p:nvSpPr>
        <p:spPr>
          <a:xfrm>
            <a:off x="10294291" y="1116139"/>
            <a:ext cx="1654783" cy="523430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8830391" y="5657670"/>
            <a:ext cx="1904925" cy="120033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91532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4" name="TextBox 3"/>
          <p:cNvSpPr txBox="1"/>
          <p:nvPr/>
        </p:nvSpPr>
        <p:spPr>
          <a:xfrm>
            <a:off x="508001" y="2102556"/>
            <a:ext cx="10568668" cy="2246769"/>
          </a:xfrm>
          <a:prstGeom prst="rect">
            <a:avLst/>
          </a:prstGeom>
          <a:noFill/>
        </p:spPr>
        <p:txBody>
          <a:bodyPr wrap="none" rtlCol="0">
            <a:spAutoFit/>
          </a:bodyPr>
          <a:lstStyle/>
          <a:p>
            <a:r>
              <a:rPr lang="en-US" sz="2800" dirty="0"/>
              <a:t>Manhole 1:  [   5      3     120     12      1       0   …..  ]       -1        -22.1        -1</a:t>
            </a:r>
          </a:p>
          <a:p>
            <a:r>
              <a:rPr lang="en-US" sz="2800" dirty="0"/>
              <a:t>Manhole 2:  [   0      0      89        5      1       1   …..   ]       1          17.2         1</a:t>
            </a:r>
          </a:p>
          <a:p>
            <a:r>
              <a:rPr lang="en-US" sz="2800" dirty="0"/>
              <a:t>Manhole 3:  [   1      0      20        0      0       1   …..   ]      -1          5.2           1</a:t>
            </a:r>
          </a:p>
          <a:p>
            <a:r>
              <a:rPr lang="en-US" sz="2800" dirty="0"/>
              <a:t>              :                                                               :                 :            :                :</a:t>
            </a:r>
          </a:p>
          <a:p>
            <a:endParaRPr lang="en-US" sz="2800" dirty="0"/>
          </a:p>
        </p:txBody>
      </p:sp>
      <p:sp>
        <p:nvSpPr>
          <p:cNvPr id="5" name="TextBox 4"/>
          <p:cNvSpPr txBox="1"/>
          <p:nvPr/>
        </p:nvSpPr>
        <p:spPr>
          <a:xfrm>
            <a:off x="7395888" y="4428992"/>
            <a:ext cx="1441420" cy="523220"/>
          </a:xfrm>
          <a:prstGeom prst="rect">
            <a:avLst/>
          </a:prstGeom>
          <a:noFill/>
        </p:spPr>
        <p:txBody>
          <a:bodyPr wrap="none" rtlCol="0">
            <a:spAutoFit/>
          </a:bodyPr>
          <a:lstStyle/>
          <a:p>
            <a:r>
              <a:rPr lang="en-US" sz="2800" dirty="0">
                <a:solidFill>
                  <a:srgbClr val="0000FF"/>
                </a:solidFill>
              </a:rPr>
              <a:t>Labels, y</a:t>
            </a:r>
            <a:endParaRPr lang="en-US" dirty="0">
              <a:solidFill>
                <a:srgbClr val="0000FF"/>
              </a:solidFill>
            </a:endParaRPr>
          </a:p>
        </p:txBody>
      </p:sp>
      <p:sp>
        <p:nvSpPr>
          <p:cNvPr id="15" name="TextBox 14"/>
          <p:cNvSpPr txBox="1"/>
          <p:nvPr/>
        </p:nvSpPr>
        <p:spPr>
          <a:xfrm>
            <a:off x="3071956" y="4699972"/>
            <a:ext cx="2716935" cy="523220"/>
          </a:xfrm>
          <a:prstGeom prst="rect">
            <a:avLst/>
          </a:prstGeom>
          <a:noFill/>
        </p:spPr>
        <p:txBody>
          <a:bodyPr wrap="none" rtlCol="0">
            <a:spAutoFit/>
          </a:bodyPr>
          <a:lstStyle/>
          <a:p>
            <a:r>
              <a:rPr lang="en-US" sz="2800" dirty="0">
                <a:solidFill>
                  <a:srgbClr val="0000FF"/>
                </a:solidFill>
              </a:rPr>
              <a:t>Features, called x</a:t>
            </a:r>
            <a:endParaRPr lang="en-US" dirty="0">
              <a:solidFill>
                <a:srgbClr val="0000FF"/>
              </a:solidFill>
            </a:endParaRPr>
          </a:p>
        </p:txBody>
      </p:sp>
      <p:sp>
        <p:nvSpPr>
          <p:cNvPr id="6" name="Up Arrow 5"/>
          <p:cNvSpPr/>
          <p:nvPr/>
        </p:nvSpPr>
        <p:spPr>
          <a:xfrm>
            <a:off x="4007611" y="4070522"/>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a:off x="8167511" y="389789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910286" y="1741714"/>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406400" y="1966686"/>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8868228" y="1756229"/>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0072913" y="1727201"/>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1415485" y="1763486"/>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9162971" y="4774935"/>
            <a:ext cx="667520" cy="523220"/>
          </a:xfrm>
          <a:prstGeom prst="rect">
            <a:avLst/>
          </a:prstGeom>
          <a:noFill/>
        </p:spPr>
        <p:txBody>
          <a:bodyPr wrap="none" rtlCol="0">
            <a:spAutoFit/>
          </a:bodyPr>
          <a:lstStyle/>
          <a:p>
            <a:r>
              <a:rPr lang="en-US" sz="2800" dirty="0">
                <a:solidFill>
                  <a:srgbClr val="0000FF"/>
                </a:solidFill>
              </a:rPr>
              <a:t>f(x)</a:t>
            </a:r>
            <a:endParaRPr lang="en-US" dirty="0">
              <a:solidFill>
                <a:srgbClr val="0000FF"/>
              </a:solidFill>
            </a:endParaRPr>
          </a:p>
        </p:txBody>
      </p:sp>
      <p:sp>
        <p:nvSpPr>
          <p:cNvPr id="18" name="Up Arrow 17"/>
          <p:cNvSpPr/>
          <p:nvPr/>
        </p:nvSpPr>
        <p:spPr>
          <a:xfrm>
            <a:off x="10423007" y="3968261"/>
            <a:ext cx="333688" cy="1370418"/>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Up Arrow 18"/>
          <p:cNvSpPr/>
          <p:nvPr/>
        </p:nvSpPr>
        <p:spPr>
          <a:xfrm>
            <a:off x="9270999" y="3956128"/>
            <a:ext cx="353173" cy="786485"/>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8941370" y="5555271"/>
            <a:ext cx="2916183" cy="523220"/>
          </a:xfrm>
          <a:prstGeom prst="rect">
            <a:avLst/>
          </a:prstGeom>
          <a:noFill/>
        </p:spPr>
        <p:txBody>
          <a:bodyPr wrap="none" rtlCol="0">
            <a:spAutoFit/>
          </a:bodyPr>
          <a:lstStyle/>
          <a:p>
            <a:r>
              <a:rPr lang="en-US" sz="2800" dirty="0">
                <a:solidFill>
                  <a:srgbClr val="0000FF"/>
                </a:solidFill>
              </a:rPr>
              <a:t>Predicted Labels, </a:t>
            </a:r>
            <a:r>
              <a:rPr lang="en-US" sz="2800" dirty="0" err="1">
                <a:solidFill>
                  <a:srgbClr val="0000FF"/>
                </a:solidFill>
              </a:rPr>
              <a:t>ŷ</a:t>
            </a:r>
            <a:endParaRPr lang="en-US" dirty="0">
              <a:solidFill>
                <a:srgbClr val="0000FF"/>
              </a:solidFill>
            </a:endParaRPr>
          </a:p>
        </p:txBody>
      </p:sp>
    </p:spTree>
    <p:extLst>
      <p:ext uri="{BB962C8B-B14F-4D97-AF65-F5344CB8AC3E}">
        <p14:creationId xmlns:p14="http://schemas.microsoft.com/office/powerpoint/2010/main" val="339936951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4" name="TextBox 3"/>
          <p:cNvSpPr txBox="1"/>
          <p:nvPr/>
        </p:nvSpPr>
        <p:spPr>
          <a:xfrm>
            <a:off x="508001" y="2102556"/>
            <a:ext cx="10568668" cy="2246769"/>
          </a:xfrm>
          <a:prstGeom prst="rect">
            <a:avLst/>
          </a:prstGeom>
          <a:noFill/>
        </p:spPr>
        <p:txBody>
          <a:bodyPr wrap="none" rtlCol="0">
            <a:spAutoFit/>
          </a:bodyPr>
          <a:lstStyle/>
          <a:p>
            <a:r>
              <a:rPr lang="en-US" sz="2800" dirty="0"/>
              <a:t>Manhole 1:  [   5      3     120     12      1       0   …..  ]       -1        -22.1        -1</a:t>
            </a:r>
          </a:p>
          <a:p>
            <a:r>
              <a:rPr lang="en-US" sz="2800" dirty="0"/>
              <a:t>Manhole 2:  [   0      0      89        5      1       1   …..   ]       1          17.2         1</a:t>
            </a:r>
          </a:p>
          <a:p>
            <a:r>
              <a:rPr lang="en-US" sz="2800" dirty="0"/>
              <a:t>Manhole 3:  [   1      0      20        0      0       1   …..   ]      -1          5.2           1</a:t>
            </a:r>
          </a:p>
          <a:p>
            <a:r>
              <a:rPr lang="en-US" sz="2800" dirty="0"/>
              <a:t>              :                                                               :                 :            :                :</a:t>
            </a:r>
          </a:p>
          <a:p>
            <a:endParaRPr lang="en-US" sz="2800" dirty="0"/>
          </a:p>
        </p:txBody>
      </p:sp>
      <p:sp>
        <p:nvSpPr>
          <p:cNvPr id="5" name="TextBox 4"/>
          <p:cNvSpPr txBox="1"/>
          <p:nvPr/>
        </p:nvSpPr>
        <p:spPr>
          <a:xfrm>
            <a:off x="7395888" y="4428992"/>
            <a:ext cx="1441420" cy="523220"/>
          </a:xfrm>
          <a:prstGeom prst="rect">
            <a:avLst/>
          </a:prstGeom>
          <a:noFill/>
        </p:spPr>
        <p:txBody>
          <a:bodyPr wrap="none" rtlCol="0">
            <a:spAutoFit/>
          </a:bodyPr>
          <a:lstStyle/>
          <a:p>
            <a:r>
              <a:rPr lang="en-US" sz="2800" dirty="0">
                <a:solidFill>
                  <a:srgbClr val="0000FF"/>
                </a:solidFill>
              </a:rPr>
              <a:t>Labels, y</a:t>
            </a:r>
            <a:endParaRPr lang="en-US" dirty="0">
              <a:solidFill>
                <a:srgbClr val="0000FF"/>
              </a:solidFill>
            </a:endParaRPr>
          </a:p>
        </p:txBody>
      </p:sp>
      <p:sp>
        <p:nvSpPr>
          <p:cNvPr id="15" name="TextBox 14"/>
          <p:cNvSpPr txBox="1"/>
          <p:nvPr/>
        </p:nvSpPr>
        <p:spPr>
          <a:xfrm>
            <a:off x="3071956" y="4699972"/>
            <a:ext cx="2716935" cy="523220"/>
          </a:xfrm>
          <a:prstGeom prst="rect">
            <a:avLst/>
          </a:prstGeom>
          <a:noFill/>
        </p:spPr>
        <p:txBody>
          <a:bodyPr wrap="none" rtlCol="0">
            <a:spAutoFit/>
          </a:bodyPr>
          <a:lstStyle/>
          <a:p>
            <a:r>
              <a:rPr lang="en-US" sz="2800" dirty="0">
                <a:solidFill>
                  <a:srgbClr val="0000FF"/>
                </a:solidFill>
              </a:rPr>
              <a:t>Features, called x</a:t>
            </a:r>
            <a:endParaRPr lang="en-US" dirty="0">
              <a:solidFill>
                <a:srgbClr val="0000FF"/>
              </a:solidFill>
            </a:endParaRPr>
          </a:p>
        </p:txBody>
      </p:sp>
      <p:sp>
        <p:nvSpPr>
          <p:cNvPr id="6" name="Up Arrow 5"/>
          <p:cNvSpPr/>
          <p:nvPr/>
        </p:nvSpPr>
        <p:spPr>
          <a:xfrm>
            <a:off x="4007611" y="4070522"/>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a:off x="8167511" y="3897895"/>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910286" y="1741714"/>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406400" y="1966686"/>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8868228" y="1756229"/>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0072913" y="1727201"/>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1415485" y="1763486"/>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9162971" y="4774935"/>
            <a:ext cx="667520" cy="523220"/>
          </a:xfrm>
          <a:prstGeom prst="rect">
            <a:avLst/>
          </a:prstGeom>
          <a:noFill/>
        </p:spPr>
        <p:txBody>
          <a:bodyPr wrap="none" rtlCol="0">
            <a:spAutoFit/>
          </a:bodyPr>
          <a:lstStyle/>
          <a:p>
            <a:r>
              <a:rPr lang="en-US" sz="2800" dirty="0">
                <a:solidFill>
                  <a:srgbClr val="0000FF"/>
                </a:solidFill>
              </a:rPr>
              <a:t>f(x)</a:t>
            </a:r>
            <a:endParaRPr lang="en-US" dirty="0">
              <a:solidFill>
                <a:srgbClr val="0000FF"/>
              </a:solidFill>
            </a:endParaRPr>
          </a:p>
        </p:txBody>
      </p:sp>
      <p:sp>
        <p:nvSpPr>
          <p:cNvPr id="18" name="Up Arrow 17"/>
          <p:cNvSpPr/>
          <p:nvPr/>
        </p:nvSpPr>
        <p:spPr>
          <a:xfrm>
            <a:off x="10423007" y="3968261"/>
            <a:ext cx="333688" cy="1370418"/>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Up Arrow 18"/>
          <p:cNvSpPr/>
          <p:nvPr/>
        </p:nvSpPr>
        <p:spPr>
          <a:xfrm>
            <a:off x="9270999" y="3956128"/>
            <a:ext cx="353173" cy="786485"/>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8941370" y="5555271"/>
            <a:ext cx="2916183" cy="523220"/>
          </a:xfrm>
          <a:prstGeom prst="rect">
            <a:avLst/>
          </a:prstGeom>
          <a:noFill/>
        </p:spPr>
        <p:txBody>
          <a:bodyPr wrap="none" rtlCol="0">
            <a:spAutoFit/>
          </a:bodyPr>
          <a:lstStyle/>
          <a:p>
            <a:r>
              <a:rPr lang="en-US" sz="2800" dirty="0">
                <a:solidFill>
                  <a:srgbClr val="0000FF"/>
                </a:solidFill>
              </a:rPr>
              <a:t>Predicted Labels, </a:t>
            </a:r>
            <a:r>
              <a:rPr lang="en-US" sz="2800" dirty="0" err="1">
                <a:solidFill>
                  <a:srgbClr val="0000FF"/>
                </a:solidFill>
              </a:rPr>
              <a:t>ŷ</a:t>
            </a:r>
            <a:endParaRPr lang="en-US" dirty="0">
              <a:solidFill>
                <a:srgbClr val="0000FF"/>
              </a:solidFill>
            </a:endParaRPr>
          </a:p>
        </p:txBody>
      </p:sp>
      <p:sp>
        <p:nvSpPr>
          <p:cNvPr id="21" name="Rectangle 20"/>
          <p:cNvSpPr/>
          <p:nvPr/>
        </p:nvSpPr>
        <p:spPr>
          <a:xfrm>
            <a:off x="173175" y="923701"/>
            <a:ext cx="7523491" cy="33291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2750024" y="2172996"/>
            <a:ext cx="3753659" cy="33291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9043585" y="1882805"/>
            <a:ext cx="846634" cy="33291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7917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pic>
        <p:nvPicPr>
          <p:cNvPr id="4" name="Picture 3" descr="ClassificImage.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41044" y="2125147"/>
            <a:ext cx="3365624" cy="3999078"/>
          </a:xfrm>
          <a:prstGeom prst="rect">
            <a:avLst/>
          </a:prstGeom>
        </p:spPr>
      </p:pic>
      <p:sp>
        <p:nvSpPr>
          <p:cNvPr id="9" name="Content Placeholder 2"/>
          <p:cNvSpPr txBox="1">
            <a:spLocks/>
          </p:cNvSpPr>
          <p:nvPr/>
        </p:nvSpPr>
        <p:spPr>
          <a:xfrm>
            <a:off x="379734" y="802438"/>
            <a:ext cx="96027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Formally, given training set (</a:t>
            </a:r>
            <a:r>
              <a:rPr lang="en-US" dirty="0" err="1"/>
              <a:t>x</a:t>
            </a:r>
            <a:r>
              <a:rPr lang="en-US" baseline="-25000" dirty="0" err="1"/>
              <a:t>i,</a:t>
            </a:r>
            <a:r>
              <a:rPr lang="en-US" dirty="0" err="1"/>
              <a:t>y</a:t>
            </a:r>
            <a:r>
              <a:rPr lang="en-US" baseline="-25000" dirty="0" err="1"/>
              <a:t>i</a:t>
            </a:r>
            <a:r>
              <a:rPr lang="en-US" dirty="0"/>
              <a:t>) for </a:t>
            </a:r>
            <a:r>
              <a:rPr lang="en-US" dirty="0" err="1"/>
              <a:t>i</a:t>
            </a:r>
            <a:r>
              <a:rPr lang="en-US" dirty="0"/>
              <a:t>=1…n, we want to create a classification model f that can predict label y for a new x.  </a:t>
            </a:r>
          </a:p>
        </p:txBody>
      </p:sp>
      <p:sp>
        <p:nvSpPr>
          <p:cNvPr id="10" name="Rectangle 9"/>
          <p:cNvSpPr/>
          <p:nvPr/>
        </p:nvSpPr>
        <p:spPr>
          <a:xfrm>
            <a:off x="392466" y="2679890"/>
            <a:ext cx="5202115" cy="461665"/>
          </a:xfrm>
          <a:prstGeom prst="rect">
            <a:avLst/>
          </a:prstGeom>
        </p:spPr>
        <p:txBody>
          <a:bodyPr wrap="none">
            <a:spAutoFit/>
          </a:bodyPr>
          <a:lstStyle/>
          <a:p>
            <a:r>
              <a:rPr lang="en-US" sz="2400" dirty="0"/>
              <a:t>Manhole is represented as:  [  1925   15] </a:t>
            </a:r>
          </a:p>
        </p:txBody>
      </p:sp>
      <p:sp>
        <p:nvSpPr>
          <p:cNvPr id="11" name="TextBox 10"/>
          <p:cNvSpPr txBox="1"/>
          <p:nvPr/>
        </p:nvSpPr>
        <p:spPr>
          <a:xfrm rot="18895295">
            <a:off x="930586" y="4374445"/>
            <a:ext cx="3988241" cy="523220"/>
          </a:xfrm>
          <a:prstGeom prst="rect">
            <a:avLst/>
          </a:prstGeom>
          <a:noFill/>
        </p:spPr>
        <p:txBody>
          <a:bodyPr wrap="none" rtlCol="0">
            <a:spAutoFit/>
          </a:bodyPr>
          <a:lstStyle/>
          <a:p>
            <a:r>
              <a:rPr lang="en-US" sz="2800" dirty="0"/>
              <a:t>Year oldest cable installed</a:t>
            </a:r>
          </a:p>
        </p:txBody>
      </p:sp>
      <p:sp>
        <p:nvSpPr>
          <p:cNvPr id="12" name="TextBox 11"/>
          <p:cNvSpPr txBox="1"/>
          <p:nvPr/>
        </p:nvSpPr>
        <p:spPr>
          <a:xfrm rot="18895295">
            <a:off x="1519897" y="4399845"/>
            <a:ext cx="4130433" cy="523220"/>
          </a:xfrm>
          <a:prstGeom prst="rect">
            <a:avLst/>
          </a:prstGeom>
          <a:noFill/>
        </p:spPr>
        <p:txBody>
          <a:bodyPr wrap="none" rtlCol="0">
            <a:spAutoFit/>
          </a:bodyPr>
          <a:lstStyle/>
          <a:p>
            <a:r>
              <a:rPr lang="en-US" sz="2800" dirty="0"/>
              <a:t>Number of events last year</a:t>
            </a:r>
          </a:p>
        </p:txBody>
      </p:sp>
      <p:cxnSp>
        <p:nvCxnSpPr>
          <p:cNvPr id="14" name="Straight Arrow Connector 13"/>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674556" y="6334780"/>
            <a:ext cx="912630" cy="523220"/>
          </a:xfrm>
          <a:prstGeom prst="rect">
            <a:avLst/>
          </a:prstGeom>
          <a:noFill/>
        </p:spPr>
        <p:txBody>
          <a:bodyPr wrap="none" rtlCol="0">
            <a:spAutoFit/>
          </a:bodyPr>
          <a:lstStyle/>
          <a:p>
            <a:r>
              <a:rPr lang="en-US" sz="2800" dirty="0"/>
              <a:t>1925</a:t>
            </a:r>
          </a:p>
        </p:txBody>
      </p:sp>
      <p:sp>
        <p:nvSpPr>
          <p:cNvPr id="19" name="TextBox 18"/>
          <p:cNvSpPr txBox="1"/>
          <p:nvPr/>
        </p:nvSpPr>
        <p:spPr>
          <a:xfrm>
            <a:off x="10735733" y="6334780"/>
            <a:ext cx="912630" cy="523220"/>
          </a:xfrm>
          <a:prstGeom prst="rect">
            <a:avLst/>
          </a:prstGeom>
          <a:noFill/>
        </p:spPr>
        <p:txBody>
          <a:bodyPr wrap="none" rtlCol="0">
            <a:spAutoFit/>
          </a:bodyPr>
          <a:lstStyle/>
          <a:p>
            <a:r>
              <a:rPr lang="en-US" sz="2800" dirty="0"/>
              <a:t>2015</a:t>
            </a:r>
          </a:p>
        </p:txBody>
      </p:sp>
      <p:sp>
        <p:nvSpPr>
          <p:cNvPr id="20" name="TextBox 19"/>
          <p:cNvSpPr txBox="1"/>
          <p:nvPr/>
        </p:nvSpPr>
        <p:spPr>
          <a:xfrm>
            <a:off x="8153400" y="6306558"/>
            <a:ext cx="1987568" cy="523220"/>
          </a:xfrm>
          <a:prstGeom prst="rect">
            <a:avLst/>
          </a:prstGeom>
          <a:noFill/>
        </p:spPr>
        <p:txBody>
          <a:bodyPr wrap="none" rtlCol="0">
            <a:spAutoFit/>
          </a:bodyPr>
          <a:lstStyle/>
          <a:p>
            <a:r>
              <a:rPr lang="en-US" sz="2800" dirty="0"/>
              <a:t>Oldest cable</a:t>
            </a:r>
          </a:p>
        </p:txBody>
      </p:sp>
      <p:sp>
        <p:nvSpPr>
          <p:cNvPr id="21" name="TextBox 20"/>
          <p:cNvSpPr txBox="1"/>
          <p:nvPr/>
        </p:nvSpPr>
        <p:spPr>
          <a:xfrm rot="16200000">
            <a:off x="4556477" y="4088292"/>
            <a:ext cx="2628218" cy="523220"/>
          </a:xfrm>
          <a:prstGeom prst="rect">
            <a:avLst/>
          </a:prstGeom>
          <a:noFill/>
        </p:spPr>
        <p:txBody>
          <a:bodyPr wrap="none" rtlCol="0">
            <a:spAutoFit/>
          </a:bodyPr>
          <a:lstStyle/>
          <a:p>
            <a:r>
              <a:rPr lang="en-US" sz="2800" dirty="0"/>
              <a:t> Events Last Year</a:t>
            </a:r>
          </a:p>
        </p:txBody>
      </p:sp>
      <p:sp>
        <p:nvSpPr>
          <p:cNvPr id="22" name="TextBox 21"/>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23" name="TextBox 22"/>
          <p:cNvSpPr txBox="1"/>
          <p:nvPr/>
        </p:nvSpPr>
        <p:spPr>
          <a:xfrm>
            <a:off x="5568246" y="1982913"/>
            <a:ext cx="548648" cy="523220"/>
          </a:xfrm>
          <a:prstGeom prst="rect">
            <a:avLst/>
          </a:prstGeom>
          <a:noFill/>
        </p:spPr>
        <p:txBody>
          <a:bodyPr wrap="none" rtlCol="0">
            <a:spAutoFit/>
          </a:bodyPr>
          <a:lstStyle/>
          <a:p>
            <a:r>
              <a:rPr lang="en-US" sz="2800" dirty="0"/>
              <a:t>20</a:t>
            </a:r>
          </a:p>
        </p:txBody>
      </p:sp>
      <p:grpSp>
        <p:nvGrpSpPr>
          <p:cNvPr id="15" name="Group 14"/>
          <p:cNvGrpSpPr/>
          <p:nvPr/>
        </p:nvGrpSpPr>
        <p:grpSpPr>
          <a:xfrm>
            <a:off x="9468464" y="5082020"/>
            <a:ext cx="2179898" cy="1000985"/>
            <a:chOff x="429591" y="3754904"/>
            <a:chExt cx="1787585" cy="820839"/>
          </a:xfrm>
        </p:grpSpPr>
        <p:sp>
          <p:nvSpPr>
            <p:cNvPr id="13" name="Trapezoid 12"/>
            <p:cNvSpPr/>
            <p:nvPr/>
          </p:nvSpPr>
          <p:spPr>
            <a:xfrm>
              <a:off x="429591" y="3754904"/>
              <a:ext cx="1787585" cy="820839"/>
            </a:xfrm>
            <a:prstGeom prst="trapezoid">
              <a:avLst/>
            </a:prstGeom>
            <a:solidFill>
              <a:schemeClr val="bg1">
                <a:lumMod val="7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Summing Junction 7"/>
            <p:cNvSpPr/>
            <p:nvPr/>
          </p:nvSpPr>
          <p:spPr>
            <a:xfrm>
              <a:off x="852691" y="3920387"/>
              <a:ext cx="951929" cy="442451"/>
            </a:xfrm>
            <a:prstGeom prst="flowChartSummingJunction">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p:cNvGrpSpPr/>
          <p:nvPr/>
        </p:nvGrpSpPr>
        <p:grpSpPr>
          <a:xfrm>
            <a:off x="6365729" y="1639362"/>
            <a:ext cx="2179898" cy="1777134"/>
            <a:chOff x="6437285" y="1541861"/>
            <a:chExt cx="2179898" cy="1777134"/>
          </a:xfrm>
        </p:grpSpPr>
        <p:sp>
          <p:nvSpPr>
            <p:cNvPr id="27" name="Trapezoid 26"/>
            <p:cNvSpPr/>
            <p:nvPr/>
          </p:nvSpPr>
          <p:spPr>
            <a:xfrm>
              <a:off x="6437285" y="2224058"/>
              <a:ext cx="2179898" cy="1000985"/>
            </a:xfrm>
            <a:prstGeom prst="trapezoid">
              <a:avLst/>
            </a:prstGeom>
            <a:solidFill>
              <a:schemeClr val="bg1">
                <a:lumMod val="7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924580" y="2444283"/>
              <a:ext cx="1155736" cy="542501"/>
            </a:xfrm>
            <a:prstGeom prst="ellipse">
              <a:avLst/>
            </a:prstGeom>
            <a:gradFill flip="none" rotWithShape="1">
              <a:gsLst>
                <a:gs pos="0">
                  <a:schemeClr val="tx1">
                    <a:lumMod val="95000"/>
                    <a:lumOff val="5000"/>
                  </a:schemeClr>
                </a:gs>
                <a:gs pos="50000">
                  <a:schemeClr val="tx1">
                    <a:lumMod val="65000"/>
                    <a:lumOff val="35000"/>
                  </a:schemeClr>
                </a:gs>
                <a:gs pos="100000">
                  <a:schemeClr val="bg1">
                    <a:lumMod val="50000"/>
                  </a:scheme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p:cNvGrpSpPr/>
            <p:nvPr/>
          </p:nvGrpSpPr>
          <p:grpSpPr>
            <a:xfrm>
              <a:off x="6680889" y="1541861"/>
              <a:ext cx="1692689" cy="1777134"/>
              <a:chOff x="3399175" y="4696691"/>
              <a:chExt cx="1692689" cy="1777134"/>
            </a:xfrm>
          </p:grpSpPr>
          <p:sp>
            <p:nvSpPr>
              <p:cNvPr id="32" name="Oval 5"/>
              <p:cNvSpPr>
                <a:spLocks noChangeArrowheads="1"/>
              </p:cNvSpPr>
              <p:nvPr/>
            </p:nvSpPr>
            <p:spPr bwMode="auto">
              <a:xfrm>
                <a:off x="3399175" y="4696691"/>
                <a:ext cx="1692689" cy="1777134"/>
              </a:xfrm>
              <a:prstGeom prst="ellipse">
                <a:avLst/>
              </a:prstGeom>
              <a:solidFill>
                <a:srgbClr val="FF8C00"/>
              </a:solidFill>
              <a:ln>
                <a:noFill/>
              </a:ln>
              <a:effectLst>
                <a:softEdge rad="317500"/>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7"/>
              <p:cNvSpPr>
                <a:spLocks/>
              </p:cNvSpPr>
              <p:nvPr/>
            </p:nvSpPr>
            <p:spPr bwMode="auto">
              <a:xfrm>
                <a:off x="3902076" y="5684838"/>
                <a:ext cx="285750" cy="333375"/>
              </a:xfrm>
              <a:custGeom>
                <a:avLst/>
                <a:gdLst>
                  <a:gd name="T0" fmla="*/ 180 w 180"/>
                  <a:gd name="T1" fmla="*/ 180 h 210"/>
                  <a:gd name="T2" fmla="*/ 180 w 180"/>
                  <a:gd name="T3" fmla="*/ 180 h 210"/>
                  <a:gd name="T4" fmla="*/ 0 w 180"/>
                  <a:gd name="T5" fmla="*/ 0 h 210"/>
                  <a:gd name="T6" fmla="*/ 153 w 180"/>
                  <a:gd name="T7" fmla="*/ 207 h 210"/>
                  <a:gd name="T8" fmla="*/ 153 w 180"/>
                  <a:gd name="T9" fmla="*/ 210 h 210"/>
                  <a:gd name="T10" fmla="*/ 180 w 180"/>
                  <a:gd name="T11" fmla="*/ 180 h 210"/>
                </a:gdLst>
                <a:ahLst/>
                <a:cxnLst>
                  <a:cxn ang="0">
                    <a:pos x="T0" y="T1"/>
                  </a:cxn>
                  <a:cxn ang="0">
                    <a:pos x="T2" y="T3"/>
                  </a:cxn>
                  <a:cxn ang="0">
                    <a:pos x="T4" y="T5"/>
                  </a:cxn>
                  <a:cxn ang="0">
                    <a:pos x="T6" y="T7"/>
                  </a:cxn>
                  <a:cxn ang="0">
                    <a:pos x="T8" y="T9"/>
                  </a:cxn>
                  <a:cxn ang="0">
                    <a:pos x="T10" y="T11"/>
                  </a:cxn>
                </a:cxnLst>
                <a:rect l="0" t="0" r="r" b="b"/>
                <a:pathLst>
                  <a:path w="180" h="210">
                    <a:moveTo>
                      <a:pt x="180" y="180"/>
                    </a:moveTo>
                    <a:lnTo>
                      <a:pt x="180" y="180"/>
                    </a:lnTo>
                    <a:lnTo>
                      <a:pt x="0" y="0"/>
                    </a:lnTo>
                    <a:lnTo>
                      <a:pt x="153" y="207"/>
                    </a:lnTo>
                    <a:lnTo>
                      <a:pt x="153" y="210"/>
                    </a:lnTo>
                    <a:lnTo>
                      <a:pt x="180" y="180"/>
                    </a:lnTo>
                    <a:close/>
                  </a:path>
                </a:pathLst>
              </a:custGeom>
              <a:solidFill>
                <a:srgbClr val="DD5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8"/>
              <p:cNvSpPr>
                <a:spLocks/>
              </p:cNvSpPr>
              <p:nvPr/>
            </p:nvSpPr>
            <p:spPr bwMode="auto">
              <a:xfrm>
                <a:off x="3816351" y="5262563"/>
                <a:ext cx="414338" cy="476250"/>
              </a:xfrm>
              <a:custGeom>
                <a:avLst/>
                <a:gdLst>
                  <a:gd name="T0" fmla="*/ 261 w 261"/>
                  <a:gd name="T1" fmla="*/ 260 h 300"/>
                  <a:gd name="T2" fmla="*/ 261 w 261"/>
                  <a:gd name="T3" fmla="*/ 260 h 300"/>
                  <a:gd name="T4" fmla="*/ 0 w 261"/>
                  <a:gd name="T5" fmla="*/ 0 h 300"/>
                  <a:gd name="T6" fmla="*/ 221 w 261"/>
                  <a:gd name="T7" fmla="*/ 300 h 300"/>
                  <a:gd name="T8" fmla="*/ 221 w 261"/>
                  <a:gd name="T9" fmla="*/ 300 h 300"/>
                  <a:gd name="T10" fmla="*/ 261 w 261"/>
                  <a:gd name="T11" fmla="*/ 260 h 300"/>
                </a:gdLst>
                <a:ahLst/>
                <a:cxnLst>
                  <a:cxn ang="0">
                    <a:pos x="T0" y="T1"/>
                  </a:cxn>
                  <a:cxn ang="0">
                    <a:pos x="T2" y="T3"/>
                  </a:cxn>
                  <a:cxn ang="0">
                    <a:pos x="T4" y="T5"/>
                  </a:cxn>
                  <a:cxn ang="0">
                    <a:pos x="T6" y="T7"/>
                  </a:cxn>
                  <a:cxn ang="0">
                    <a:pos x="T8" y="T9"/>
                  </a:cxn>
                  <a:cxn ang="0">
                    <a:pos x="T10" y="T11"/>
                  </a:cxn>
                </a:cxnLst>
                <a:rect l="0" t="0" r="r" b="b"/>
                <a:pathLst>
                  <a:path w="261" h="300">
                    <a:moveTo>
                      <a:pt x="261" y="260"/>
                    </a:moveTo>
                    <a:lnTo>
                      <a:pt x="261" y="260"/>
                    </a:lnTo>
                    <a:lnTo>
                      <a:pt x="0" y="0"/>
                    </a:lnTo>
                    <a:lnTo>
                      <a:pt x="221" y="300"/>
                    </a:lnTo>
                    <a:lnTo>
                      <a:pt x="221" y="300"/>
                    </a:lnTo>
                    <a:lnTo>
                      <a:pt x="261" y="260"/>
                    </a:lnTo>
                    <a:close/>
                  </a:path>
                </a:pathLst>
              </a:custGeom>
              <a:solidFill>
                <a:srgbClr val="DD5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9"/>
              <p:cNvSpPr>
                <a:spLocks/>
              </p:cNvSpPr>
              <p:nvPr/>
            </p:nvSpPr>
            <p:spPr bwMode="auto">
              <a:xfrm>
                <a:off x="3981451" y="5156200"/>
                <a:ext cx="227013" cy="265113"/>
              </a:xfrm>
              <a:custGeom>
                <a:avLst/>
                <a:gdLst>
                  <a:gd name="T0" fmla="*/ 143 w 143"/>
                  <a:gd name="T1" fmla="*/ 143 h 167"/>
                  <a:gd name="T2" fmla="*/ 143 w 143"/>
                  <a:gd name="T3" fmla="*/ 143 h 167"/>
                  <a:gd name="T4" fmla="*/ 0 w 143"/>
                  <a:gd name="T5" fmla="*/ 0 h 167"/>
                  <a:gd name="T6" fmla="*/ 120 w 143"/>
                  <a:gd name="T7" fmla="*/ 163 h 167"/>
                  <a:gd name="T8" fmla="*/ 120 w 143"/>
                  <a:gd name="T9" fmla="*/ 167 h 167"/>
                  <a:gd name="T10" fmla="*/ 143 w 143"/>
                  <a:gd name="T11" fmla="*/ 143 h 167"/>
                </a:gdLst>
                <a:ahLst/>
                <a:cxnLst>
                  <a:cxn ang="0">
                    <a:pos x="T0" y="T1"/>
                  </a:cxn>
                  <a:cxn ang="0">
                    <a:pos x="T2" y="T3"/>
                  </a:cxn>
                  <a:cxn ang="0">
                    <a:pos x="T4" y="T5"/>
                  </a:cxn>
                  <a:cxn ang="0">
                    <a:pos x="T6" y="T7"/>
                  </a:cxn>
                  <a:cxn ang="0">
                    <a:pos x="T8" y="T9"/>
                  </a:cxn>
                  <a:cxn ang="0">
                    <a:pos x="T10" y="T11"/>
                  </a:cxn>
                </a:cxnLst>
                <a:rect l="0" t="0" r="r" b="b"/>
                <a:pathLst>
                  <a:path w="143" h="167">
                    <a:moveTo>
                      <a:pt x="143" y="143"/>
                    </a:moveTo>
                    <a:lnTo>
                      <a:pt x="143" y="143"/>
                    </a:lnTo>
                    <a:lnTo>
                      <a:pt x="0" y="0"/>
                    </a:lnTo>
                    <a:lnTo>
                      <a:pt x="120" y="163"/>
                    </a:lnTo>
                    <a:lnTo>
                      <a:pt x="120" y="167"/>
                    </a:lnTo>
                    <a:lnTo>
                      <a:pt x="143" y="143"/>
                    </a:lnTo>
                    <a:close/>
                  </a:path>
                </a:pathLst>
              </a:custGeom>
              <a:solidFill>
                <a:srgbClr val="DD5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0"/>
              <p:cNvSpPr>
                <a:spLocks/>
              </p:cNvSpPr>
              <p:nvPr/>
            </p:nvSpPr>
            <p:spPr bwMode="auto">
              <a:xfrm>
                <a:off x="4192588" y="5684838"/>
                <a:ext cx="287338" cy="333375"/>
              </a:xfrm>
              <a:custGeom>
                <a:avLst/>
                <a:gdLst>
                  <a:gd name="T0" fmla="*/ 0 w 181"/>
                  <a:gd name="T1" fmla="*/ 180 h 210"/>
                  <a:gd name="T2" fmla="*/ 4 w 181"/>
                  <a:gd name="T3" fmla="*/ 180 h 210"/>
                  <a:gd name="T4" fmla="*/ 181 w 181"/>
                  <a:gd name="T5" fmla="*/ 0 h 210"/>
                  <a:gd name="T6" fmla="*/ 30 w 181"/>
                  <a:gd name="T7" fmla="*/ 207 h 210"/>
                  <a:gd name="T8" fmla="*/ 27 w 181"/>
                  <a:gd name="T9" fmla="*/ 210 h 210"/>
                  <a:gd name="T10" fmla="*/ 0 w 181"/>
                  <a:gd name="T11" fmla="*/ 180 h 210"/>
                </a:gdLst>
                <a:ahLst/>
                <a:cxnLst>
                  <a:cxn ang="0">
                    <a:pos x="T0" y="T1"/>
                  </a:cxn>
                  <a:cxn ang="0">
                    <a:pos x="T2" y="T3"/>
                  </a:cxn>
                  <a:cxn ang="0">
                    <a:pos x="T4" y="T5"/>
                  </a:cxn>
                  <a:cxn ang="0">
                    <a:pos x="T6" y="T7"/>
                  </a:cxn>
                  <a:cxn ang="0">
                    <a:pos x="T8" y="T9"/>
                  </a:cxn>
                  <a:cxn ang="0">
                    <a:pos x="T10" y="T11"/>
                  </a:cxn>
                </a:cxnLst>
                <a:rect l="0" t="0" r="r" b="b"/>
                <a:pathLst>
                  <a:path w="181" h="210">
                    <a:moveTo>
                      <a:pt x="0" y="180"/>
                    </a:moveTo>
                    <a:lnTo>
                      <a:pt x="4" y="180"/>
                    </a:lnTo>
                    <a:lnTo>
                      <a:pt x="181" y="0"/>
                    </a:lnTo>
                    <a:lnTo>
                      <a:pt x="30" y="207"/>
                    </a:lnTo>
                    <a:lnTo>
                      <a:pt x="27" y="210"/>
                    </a:lnTo>
                    <a:lnTo>
                      <a:pt x="0" y="180"/>
                    </a:lnTo>
                    <a:close/>
                  </a:path>
                </a:pathLst>
              </a:custGeom>
              <a:solidFill>
                <a:srgbClr val="DD5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1"/>
              <p:cNvSpPr>
                <a:spLocks/>
              </p:cNvSpPr>
              <p:nvPr/>
            </p:nvSpPr>
            <p:spPr bwMode="auto">
              <a:xfrm>
                <a:off x="4151313" y="5262563"/>
                <a:ext cx="419100" cy="476250"/>
              </a:xfrm>
              <a:custGeom>
                <a:avLst/>
                <a:gdLst>
                  <a:gd name="T0" fmla="*/ 0 w 264"/>
                  <a:gd name="T1" fmla="*/ 260 h 300"/>
                  <a:gd name="T2" fmla="*/ 3 w 264"/>
                  <a:gd name="T3" fmla="*/ 260 h 300"/>
                  <a:gd name="T4" fmla="*/ 264 w 264"/>
                  <a:gd name="T5" fmla="*/ 0 h 300"/>
                  <a:gd name="T6" fmla="*/ 43 w 264"/>
                  <a:gd name="T7" fmla="*/ 300 h 300"/>
                  <a:gd name="T8" fmla="*/ 40 w 264"/>
                  <a:gd name="T9" fmla="*/ 300 h 300"/>
                  <a:gd name="T10" fmla="*/ 0 w 264"/>
                  <a:gd name="T11" fmla="*/ 260 h 300"/>
                </a:gdLst>
                <a:ahLst/>
                <a:cxnLst>
                  <a:cxn ang="0">
                    <a:pos x="T0" y="T1"/>
                  </a:cxn>
                  <a:cxn ang="0">
                    <a:pos x="T2" y="T3"/>
                  </a:cxn>
                  <a:cxn ang="0">
                    <a:pos x="T4" y="T5"/>
                  </a:cxn>
                  <a:cxn ang="0">
                    <a:pos x="T6" y="T7"/>
                  </a:cxn>
                  <a:cxn ang="0">
                    <a:pos x="T8" y="T9"/>
                  </a:cxn>
                  <a:cxn ang="0">
                    <a:pos x="T10" y="T11"/>
                  </a:cxn>
                </a:cxnLst>
                <a:rect l="0" t="0" r="r" b="b"/>
                <a:pathLst>
                  <a:path w="264" h="300">
                    <a:moveTo>
                      <a:pt x="0" y="260"/>
                    </a:moveTo>
                    <a:lnTo>
                      <a:pt x="3" y="260"/>
                    </a:lnTo>
                    <a:lnTo>
                      <a:pt x="264" y="0"/>
                    </a:lnTo>
                    <a:lnTo>
                      <a:pt x="43" y="300"/>
                    </a:lnTo>
                    <a:lnTo>
                      <a:pt x="40" y="300"/>
                    </a:lnTo>
                    <a:lnTo>
                      <a:pt x="0" y="260"/>
                    </a:lnTo>
                    <a:close/>
                  </a:path>
                </a:pathLst>
              </a:custGeom>
              <a:solidFill>
                <a:srgbClr val="DD5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2"/>
              <p:cNvSpPr>
                <a:spLocks/>
              </p:cNvSpPr>
              <p:nvPr/>
            </p:nvSpPr>
            <p:spPr bwMode="auto">
              <a:xfrm>
                <a:off x="4176713" y="5156200"/>
                <a:ext cx="223838" cy="265113"/>
              </a:xfrm>
              <a:custGeom>
                <a:avLst/>
                <a:gdLst>
                  <a:gd name="T0" fmla="*/ 0 w 141"/>
                  <a:gd name="T1" fmla="*/ 143 h 167"/>
                  <a:gd name="T2" fmla="*/ 0 w 141"/>
                  <a:gd name="T3" fmla="*/ 143 h 167"/>
                  <a:gd name="T4" fmla="*/ 141 w 141"/>
                  <a:gd name="T5" fmla="*/ 0 h 167"/>
                  <a:gd name="T6" fmla="*/ 20 w 141"/>
                  <a:gd name="T7" fmla="*/ 163 h 167"/>
                  <a:gd name="T8" fmla="*/ 20 w 141"/>
                  <a:gd name="T9" fmla="*/ 167 h 167"/>
                  <a:gd name="T10" fmla="*/ 0 w 141"/>
                  <a:gd name="T11" fmla="*/ 143 h 167"/>
                </a:gdLst>
                <a:ahLst/>
                <a:cxnLst>
                  <a:cxn ang="0">
                    <a:pos x="T0" y="T1"/>
                  </a:cxn>
                  <a:cxn ang="0">
                    <a:pos x="T2" y="T3"/>
                  </a:cxn>
                  <a:cxn ang="0">
                    <a:pos x="T4" y="T5"/>
                  </a:cxn>
                  <a:cxn ang="0">
                    <a:pos x="T6" y="T7"/>
                  </a:cxn>
                  <a:cxn ang="0">
                    <a:pos x="T8" y="T9"/>
                  </a:cxn>
                  <a:cxn ang="0">
                    <a:pos x="T10" y="T11"/>
                  </a:cxn>
                </a:cxnLst>
                <a:rect l="0" t="0" r="r" b="b"/>
                <a:pathLst>
                  <a:path w="141" h="167">
                    <a:moveTo>
                      <a:pt x="0" y="143"/>
                    </a:moveTo>
                    <a:lnTo>
                      <a:pt x="0" y="143"/>
                    </a:lnTo>
                    <a:lnTo>
                      <a:pt x="141" y="0"/>
                    </a:lnTo>
                    <a:lnTo>
                      <a:pt x="20" y="163"/>
                    </a:lnTo>
                    <a:lnTo>
                      <a:pt x="20" y="167"/>
                    </a:lnTo>
                    <a:lnTo>
                      <a:pt x="0" y="143"/>
                    </a:lnTo>
                    <a:close/>
                  </a:path>
                </a:pathLst>
              </a:custGeom>
              <a:solidFill>
                <a:srgbClr val="DD5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02617562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4" name="TextBox 3"/>
          <p:cNvSpPr txBox="1"/>
          <p:nvPr/>
        </p:nvSpPr>
        <p:spPr>
          <a:xfrm>
            <a:off x="508001" y="2102556"/>
            <a:ext cx="10590935" cy="3108544"/>
          </a:xfrm>
          <a:prstGeom prst="rect">
            <a:avLst/>
          </a:prstGeom>
          <a:noFill/>
        </p:spPr>
        <p:txBody>
          <a:bodyPr wrap="none" rtlCol="0">
            <a:spAutoFit/>
          </a:bodyPr>
          <a:lstStyle/>
          <a:p>
            <a:r>
              <a:rPr lang="en-US" sz="2800" dirty="0"/>
              <a:t>Manhole 1:  [   5      3     120     12      1       0   …..  ]       -1        -22.1        -1</a:t>
            </a:r>
          </a:p>
          <a:p>
            <a:r>
              <a:rPr lang="en-US" sz="2800" dirty="0"/>
              <a:t>Manhole 2:  [   0      0      89        5      1       1   …..   ]       1          17.2         1</a:t>
            </a:r>
          </a:p>
          <a:p>
            <a:r>
              <a:rPr lang="en-US" sz="2800" dirty="0"/>
              <a:t>Manhole 3:  [   1      0      20        0      0       1   …..   ]      -1          5.2           1</a:t>
            </a:r>
          </a:p>
          <a:p>
            <a:r>
              <a:rPr lang="en-US" sz="2800" dirty="0"/>
              <a:t>              :                                                               :                 1            :            -1</a:t>
            </a:r>
          </a:p>
          <a:p>
            <a:r>
              <a:rPr lang="en-US" sz="2800" dirty="0"/>
              <a:t>                                                                                               -1                         -1</a:t>
            </a:r>
          </a:p>
          <a:p>
            <a:r>
              <a:rPr lang="en-US" sz="2800" dirty="0"/>
              <a:t>                                                                                                1                         -1 </a:t>
            </a:r>
          </a:p>
          <a:p>
            <a:endParaRPr lang="en-US" sz="2800" dirty="0"/>
          </a:p>
        </p:txBody>
      </p:sp>
      <p:sp>
        <p:nvSpPr>
          <p:cNvPr id="5" name="TextBox 4"/>
          <p:cNvSpPr txBox="1"/>
          <p:nvPr/>
        </p:nvSpPr>
        <p:spPr>
          <a:xfrm>
            <a:off x="7511338" y="6180175"/>
            <a:ext cx="1441420" cy="523220"/>
          </a:xfrm>
          <a:prstGeom prst="rect">
            <a:avLst/>
          </a:prstGeom>
          <a:noFill/>
        </p:spPr>
        <p:txBody>
          <a:bodyPr wrap="none" rtlCol="0">
            <a:spAutoFit/>
          </a:bodyPr>
          <a:lstStyle/>
          <a:p>
            <a:r>
              <a:rPr lang="en-US" sz="2800" dirty="0">
                <a:solidFill>
                  <a:srgbClr val="0000FF"/>
                </a:solidFill>
              </a:rPr>
              <a:t>Labels, y</a:t>
            </a:r>
            <a:endParaRPr lang="en-US" dirty="0">
              <a:solidFill>
                <a:srgbClr val="0000FF"/>
              </a:solidFill>
            </a:endParaRPr>
          </a:p>
        </p:txBody>
      </p:sp>
      <p:sp>
        <p:nvSpPr>
          <p:cNvPr id="15" name="TextBox 14"/>
          <p:cNvSpPr txBox="1"/>
          <p:nvPr/>
        </p:nvSpPr>
        <p:spPr>
          <a:xfrm>
            <a:off x="3071956" y="4699972"/>
            <a:ext cx="2716935" cy="523220"/>
          </a:xfrm>
          <a:prstGeom prst="rect">
            <a:avLst/>
          </a:prstGeom>
          <a:noFill/>
        </p:spPr>
        <p:txBody>
          <a:bodyPr wrap="none" rtlCol="0">
            <a:spAutoFit/>
          </a:bodyPr>
          <a:lstStyle/>
          <a:p>
            <a:r>
              <a:rPr lang="en-US" sz="2800" dirty="0">
                <a:solidFill>
                  <a:srgbClr val="0000FF"/>
                </a:solidFill>
              </a:rPr>
              <a:t>Features, called x</a:t>
            </a:r>
            <a:endParaRPr lang="en-US" dirty="0">
              <a:solidFill>
                <a:srgbClr val="0000FF"/>
              </a:solidFill>
            </a:endParaRPr>
          </a:p>
        </p:txBody>
      </p:sp>
      <p:sp>
        <p:nvSpPr>
          <p:cNvPr id="6" name="Up Arrow 5"/>
          <p:cNvSpPr/>
          <p:nvPr/>
        </p:nvSpPr>
        <p:spPr>
          <a:xfrm>
            <a:off x="4007611" y="4070522"/>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a:off x="8205995" y="5379666"/>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910286" y="1741714"/>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406400" y="1966686"/>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8868228" y="1756229"/>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0072913" y="1727201"/>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1415485" y="1763486"/>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9162971" y="4774935"/>
            <a:ext cx="667520" cy="523220"/>
          </a:xfrm>
          <a:prstGeom prst="rect">
            <a:avLst/>
          </a:prstGeom>
          <a:noFill/>
        </p:spPr>
        <p:txBody>
          <a:bodyPr wrap="none" rtlCol="0">
            <a:spAutoFit/>
          </a:bodyPr>
          <a:lstStyle/>
          <a:p>
            <a:r>
              <a:rPr lang="en-US" sz="2800" dirty="0">
                <a:solidFill>
                  <a:srgbClr val="0000FF"/>
                </a:solidFill>
              </a:rPr>
              <a:t>f(x)</a:t>
            </a:r>
            <a:endParaRPr lang="en-US" dirty="0">
              <a:solidFill>
                <a:srgbClr val="0000FF"/>
              </a:solidFill>
            </a:endParaRPr>
          </a:p>
        </p:txBody>
      </p:sp>
      <p:sp>
        <p:nvSpPr>
          <p:cNvPr id="19" name="Up Arrow 18"/>
          <p:cNvSpPr/>
          <p:nvPr/>
        </p:nvSpPr>
        <p:spPr>
          <a:xfrm>
            <a:off x="9270999" y="3956128"/>
            <a:ext cx="353173" cy="786485"/>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9198849" y="6209560"/>
            <a:ext cx="2916183" cy="523220"/>
          </a:xfrm>
          <a:prstGeom prst="rect">
            <a:avLst/>
          </a:prstGeom>
          <a:noFill/>
        </p:spPr>
        <p:txBody>
          <a:bodyPr wrap="none" rtlCol="0">
            <a:spAutoFit/>
          </a:bodyPr>
          <a:lstStyle/>
          <a:p>
            <a:r>
              <a:rPr lang="en-US" sz="2800" dirty="0">
                <a:solidFill>
                  <a:srgbClr val="0000FF"/>
                </a:solidFill>
              </a:rPr>
              <a:t>Predicted Labels, </a:t>
            </a:r>
            <a:r>
              <a:rPr lang="en-US" sz="2800" dirty="0" err="1">
                <a:solidFill>
                  <a:srgbClr val="0000FF"/>
                </a:solidFill>
              </a:rPr>
              <a:t>ŷ</a:t>
            </a:r>
            <a:endParaRPr lang="en-US" dirty="0">
              <a:solidFill>
                <a:srgbClr val="0000FF"/>
              </a:solidFill>
            </a:endParaRPr>
          </a:p>
        </p:txBody>
      </p:sp>
      <p:sp>
        <p:nvSpPr>
          <p:cNvPr id="23" name="Rectangle 22"/>
          <p:cNvSpPr/>
          <p:nvPr/>
        </p:nvSpPr>
        <p:spPr>
          <a:xfrm>
            <a:off x="9043585" y="1882805"/>
            <a:ext cx="846634" cy="33291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Up Arrow 23"/>
          <p:cNvSpPr/>
          <p:nvPr/>
        </p:nvSpPr>
        <p:spPr>
          <a:xfrm>
            <a:off x="10648153" y="5532066"/>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73175" y="923701"/>
            <a:ext cx="7523491" cy="33291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2750024" y="2172996"/>
            <a:ext cx="3753659" cy="33291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305167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4" name="TextBox 3"/>
          <p:cNvSpPr txBox="1"/>
          <p:nvPr/>
        </p:nvSpPr>
        <p:spPr>
          <a:xfrm>
            <a:off x="508001" y="2102556"/>
            <a:ext cx="10590935" cy="3108544"/>
          </a:xfrm>
          <a:prstGeom prst="rect">
            <a:avLst/>
          </a:prstGeom>
          <a:noFill/>
        </p:spPr>
        <p:txBody>
          <a:bodyPr wrap="none" rtlCol="0">
            <a:spAutoFit/>
          </a:bodyPr>
          <a:lstStyle/>
          <a:p>
            <a:r>
              <a:rPr lang="en-US" sz="2800" dirty="0"/>
              <a:t>Manhole 1:  [   5      3     120     12      1       0   …..  ]       -1        -22.1        -1</a:t>
            </a:r>
          </a:p>
          <a:p>
            <a:r>
              <a:rPr lang="en-US" sz="2800" dirty="0"/>
              <a:t>Manhole 2:  [   0      0      89        5      1       1   …..   ]       1          17.2         1</a:t>
            </a:r>
          </a:p>
          <a:p>
            <a:r>
              <a:rPr lang="en-US" sz="2800" dirty="0"/>
              <a:t>Manhole 3:  [   1      0      20        0      0       1   …..   ]      -1          5.2           1</a:t>
            </a:r>
          </a:p>
          <a:p>
            <a:r>
              <a:rPr lang="en-US" sz="2800" dirty="0"/>
              <a:t>              :                                                               :                 1            :            -1</a:t>
            </a:r>
          </a:p>
          <a:p>
            <a:r>
              <a:rPr lang="en-US" sz="2800" dirty="0"/>
              <a:t>                                                                                               -1                         -1</a:t>
            </a:r>
          </a:p>
          <a:p>
            <a:r>
              <a:rPr lang="en-US" sz="2800" dirty="0"/>
              <a:t>                                                                                                1                         -1 </a:t>
            </a:r>
          </a:p>
          <a:p>
            <a:endParaRPr lang="en-US" sz="2800" dirty="0"/>
          </a:p>
        </p:txBody>
      </p:sp>
      <p:sp>
        <p:nvSpPr>
          <p:cNvPr id="5" name="TextBox 4"/>
          <p:cNvSpPr txBox="1"/>
          <p:nvPr/>
        </p:nvSpPr>
        <p:spPr>
          <a:xfrm>
            <a:off x="7511338" y="6180175"/>
            <a:ext cx="1441420" cy="523220"/>
          </a:xfrm>
          <a:prstGeom prst="rect">
            <a:avLst/>
          </a:prstGeom>
          <a:noFill/>
        </p:spPr>
        <p:txBody>
          <a:bodyPr wrap="none" rtlCol="0">
            <a:spAutoFit/>
          </a:bodyPr>
          <a:lstStyle/>
          <a:p>
            <a:r>
              <a:rPr lang="en-US" sz="2800" dirty="0">
                <a:solidFill>
                  <a:srgbClr val="0000FF"/>
                </a:solidFill>
              </a:rPr>
              <a:t>Labels, y</a:t>
            </a:r>
            <a:endParaRPr lang="en-US" dirty="0">
              <a:solidFill>
                <a:srgbClr val="0000FF"/>
              </a:solidFill>
            </a:endParaRPr>
          </a:p>
        </p:txBody>
      </p:sp>
      <p:sp>
        <p:nvSpPr>
          <p:cNvPr id="15" name="TextBox 14"/>
          <p:cNvSpPr txBox="1"/>
          <p:nvPr/>
        </p:nvSpPr>
        <p:spPr>
          <a:xfrm>
            <a:off x="3071956" y="4699972"/>
            <a:ext cx="2716935" cy="523220"/>
          </a:xfrm>
          <a:prstGeom prst="rect">
            <a:avLst/>
          </a:prstGeom>
          <a:noFill/>
        </p:spPr>
        <p:txBody>
          <a:bodyPr wrap="none" rtlCol="0">
            <a:spAutoFit/>
          </a:bodyPr>
          <a:lstStyle/>
          <a:p>
            <a:r>
              <a:rPr lang="en-US" sz="2800" dirty="0">
                <a:solidFill>
                  <a:srgbClr val="0000FF"/>
                </a:solidFill>
              </a:rPr>
              <a:t>Features, called x</a:t>
            </a:r>
            <a:endParaRPr lang="en-US" dirty="0">
              <a:solidFill>
                <a:srgbClr val="0000FF"/>
              </a:solidFill>
            </a:endParaRPr>
          </a:p>
        </p:txBody>
      </p:sp>
      <p:sp>
        <p:nvSpPr>
          <p:cNvPr id="6" name="Up Arrow 5"/>
          <p:cNvSpPr/>
          <p:nvPr/>
        </p:nvSpPr>
        <p:spPr>
          <a:xfrm>
            <a:off x="4007611" y="4070522"/>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a:off x="8205995" y="5379666"/>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910286" y="1741714"/>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406400" y="1966686"/>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8868228" y="1756229"/>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0072913" y="1727201"/>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1415485" y="1763486"/>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9162971" y="4774935"/>
            <a:ext cx="667520" cy="523220"/>
          </a:xfrm>
          <a:prstGeom prst="rect">
            <a:avLst/>
          </a:prstGeom>
          <a:noFill/>
        </p:spPr>
        <p:txBody>
          <a:bodyPr wrap="none" rtlCol="0">
            <a:spAutoFit/>
          </a:bodyPr>
          <a:lstStyle/>
          <a:p>
            <a:r>
              <a:rPr lang="en-US" sz="2800" dirty="0">
                <a:solidFill>
                  <a:srgbClr val="0000FF"/>
                </a:solidFill>
              </a:rPr>
              <a:t>f(x)</a:t>
            </a:r>
            <a:endParaRPr lang="en-US" dirty="0">
              <a:solidFill>
                <a:srgbClr val="0000FF"/>
              </a:solidFill>
            </a:endParaRPr>
          </a:p>
        </p:txBody>
      </p:sp>
      <p:sp>
        <p:nvSpPr>
          <p:cNvPr id="19" name="Up Arrow 18"/>
          <p:cNvSpPr/>
          <p:nvPr/>
        </p:nvSpPr>
        <p:spPr>
          <a:xfrm>
            <a:off x="9270999" y="3956128"/>
            <a:ext cx="353173" cy="786485"/>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9198849" y="6209560"/>
            <a:ext cx="2916183" cy="523220"/>
          </a:xfrm>
          <a:prstGeom prst="rect">
            <a:avLst/>
          </a:prstGeom>
          <a:noFill/>
        </p:spPr>
        <p:txBody>
          <a:bodyPr wrap="none" rtlCol="0">
            <a:spAutoFit/>
          </a:bodyPr>
          <a:lstStyle/>
          <a:p>
            <a:r>
              <a:rPr lang="en-US" sz="2800" dirty="0">
                <a:solidFill>
                  <a:srgbClr val="0000FF"/>
                </a:solidFill>
              </a:rPr>
              <a:t>Predicted Labels, </a:t>
            </a:r>
            <a:r>
              <a:rPr lang="en-US" sz="2800" dirty="0" err="1">
                <a:solidFill>
                  <a:srgbClr val="0000FF"/>
                </a:solidFill>
              </a:rPr>
              <a:t>ŷ</a:t>
            </a:r>
            <a:endParaRPr lang="en-US" dirty="0">
              <a:solidFill>
                <a:srgbClr val="0000FF"/>
              </a:solidFill>
            </a:endParaRPr>
          </a:p>
        </p:txBody>
      </p:sp>
      <p:sp>
        <p:nvSpPr>
          <p:cNvPr id="23" name="Rectangle 22"/>
          <p:cNvSpPr/>
          <p:nvPr/>
        </p:nvSpPr>
        <p:spPr>
          <a:xfrm>
            <a:off x="9043585" y="1882805"/>
            <a:ext cx="846634" cy="33291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Up Arrow 23"/>
          <p:cNvSpPr/>
          <p:nvPr/>
        </p:nvSpPr>
        <p:spPr>
          <a:xfrm>
            <a:off x="10648153" y="5532066"/>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73175" y="923701"/>
            <a:ext cx="7523491" cy="33291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2750024" y="2172996"/>
            <a:ext cx="3753659" cy="33291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4892939" y="2503064"/>
            <a:ext cx="2071901" cy="523220"/>
          </a:xfrm>
          <a:prstGeom prst="rect">
            <a:avLst/>
          </a:prstGeom>
          <a:noFill/>
        </p:spPr>
        <p:txBody>
          <a:bodyPr wrap="none" rtlCol="0">
            <a:spAutoFit/>
          </a:bodyPr>
          <a:lstStyle/>
          <a:p>
            <a:r>
              <a:rPr lang="en-US" sz="2800" dirty="0">
                <a:solidFill>
                  <a:srgbClr val="0000FF"/>
                </a:solidFill>
              </a:rPr>
              <a:t>True Positive</a:t>
            </a:r>
            <a:endParaRPr lang="en-US" dirty="0">
              <a:solidFill>
                <a:srgbClr val="0000FF"/>
              </a:solidFill>
            </a:endParaRPr>
          </a:p>
        </p:txBody>
      </p:sp>
      <p:sp>
        <p:nvSpPr>
          <p:cNvPr id="3" name="Right Arrow 2"/>
          <p:cNvSpPr/>
          <p:nvPr/>
        </p:nvSpPr>
        <p:spPr>
          <a:xfrm>
            <a:off x="7042447" y="2713372"/>
            <a:ext cx="711942" cy="17319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274258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4" name="TextBox 3"/>
          <p:cNvSpPr txBox="1"/>
          <p:nvPr/>
        </p:nvSpPr>
        <p:spPr>
          <a:xfrm>
            <a:off x="508001" y="2102556"/>
            <a:ext cx="10590935" cy="3108544"/>
          </a:xfrm>
          <a:prstGeom prst="rect">
            <a:avLst/>
          </a:prstGeom>
          <a:noFill/>
        </p:spPr>
        <p:txBody>
          <a:bodyPr wrap="none" rtlCol="0">
            <a:spAutoFit/>
          </a:bodyPr>
          <a:lstStyle/>
          <a:p>
            <a:r>
              <a:rPr lang="en-US" sz="2800" dirty="0"/>
              <a:t>Manhole 1:  [   5      3     120     12      1       0   …..  ]       -1        -22.1        -1</a:t>
            </a:r>
          </a:p>
          <a:p>
            <a:r>
              <a:rPr lang="en-US" sz="2800" dirty="0"/>
              <a:t>Manhole 2:  [   0      0      89        5      1       1   …..   ]       1          17.2         1</a:t>
            </a:r>
          </a:p>
          <a:p>
            <a:r>
              <a:rPr lang="en-US" sz="2800" dirty="0"/>
              <a:t>Manhole 3:  [   1      0      20        0      0       1   …..   ]      -1          5.2           1</a:t>
            </a:r>
          </a:p>
          <a:p>
            <a:r>
              <a:rPr lang="en-US" sz="2800" dirty="0"/>
              <a:t>              :                                                               :                 1            :            -1</a:t>
            </a:r>
          </a:p>
          <a:p>
            <a:r>
              <a:rPr lang="en-US" sz="2800" dirty="0"/>
              <a:t>                                                                                               -1                         -1</a:t>
            </a:r>
          </a:p>
          <a:p>
            <a:r>
              <a:rPr lang="en-US" sz="2800" dirty="0"/>
              <a:t>                                                                                                1                         -1 </a:t>
            </a:r>
          </a:p>
          <a:p>
            <a:endParaRPr lang="en-US" sz="2800" dirty="0"/>
          </a:p>
        </p:txBody>
      </p:sp>
      <p:sp>
        <p:nvSpPr>
          <p:cNvPr id="5" name="TextBox 4"/>
          <p:cNvSpPr txBox="1"/>
          <p:nvPr/>
        </p:nvSpPr>
        <p:spPr>
          <a:xfrm>
            <a:off x="7511338" y="6180175"/>
            <a:ext cx="1441420" cy="523220"/>
          </a:xfrm>
          <a:prstGeom prst="rect">
            <a:avLst/>
          </a:prstGeom>
          <a:noFill/>
        </p:spPr>
        <p:txBody>
          <a:bodyPr wrap="none" rtlCol="0">
            <a:spAutoFit/>
          </a:bodyPr>
          <a:lstStyle/>
          <a:p>
            <a:r>
              <a:rPr lang="en-US" sz="2800" dirty="0">
                <a:solidFill>
                  <a:srgbClr val="0000FF"/>
                </a:solidFill>
              </a:rPr>
              <a:t>Labels, y</a:t>
            </a:r>
            <a:endParaRPr lang="en-US" dirty="0">
              <a:solidFill>
                <a:srgbClr val="0000FF"/>
              </a:solidFill>
            </a:endParaRPr>
          </a:p>
        </p:txBody>
      </p:sp>
      <p:sp>
        <p:nvSpPr>
          <p:cNvPr id="15" name="TextBox 14"/>
          <p:cNvSpPr txBox="1"/>
          <p:nvPr/>
        </p:nvSpPr>
        <p:spPr>
          <a:xfrm>
            <a:off x="3071956" y="4699972"/>
            <a:ext cx="2716935" cy="523220"/>
          </a:xfrm>
          <a:prstGeom prst="rect">
            <a:avLst/>
          </a:prstGeom>
          <a:noFill/>
        </p:spPr>
        <p:txBody>
          <a:bodyPr wrap="none" rtlCol="0">
            <a:spAutoFit/>
          </a:bodyPr>
          <a:lstStyle/>
          <a:p>
            <a:r>
              <a:rPr lang="en-US" sz="2800" dirty="0">
                <a:solidFill>
                  <a:srgbClr val="0000FF"/>
                </a:solidFill>
              </a:rPr>
              <a:t>Features, called x</a:t>
            </a:r>
            <a:endParaRPr lang="en-US" dirty="0">
              <a:solidFill>
                <a:srgbClr val="0000FF"/>
              </a:solidFill>
            </a:endParaRPr>
          </a:p>
        </p:txBody>
      </p:sp>
      <p:sp>
        <p:nvSpPr>
          <p:cNvPr id="6" name="Up Arrow 5"/>
          <p:cNvSpPr/>
          <p:nvPr/>
        </p:nvSpPr>
        <p:spPr>
          <a:xfrm>
            <a:off x="4007611" y="4070522"/>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a:off x="8205995" y="5379666"/>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910286" y="1741714"/>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406400" y="1966686"/>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8868228" y="1756229"/>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0072913" y="1727201"/>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1415485" y="1763486"/>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9162971" y="4774935"/>
            <a:ext cx="667520" cy="523220"/>
          </a:xfrm>
          <a:prstGeom prst="rect">
            <a:avLst/>
          </a:prstGeom>
          <a:noFill/>
        </p:spPr>
        <p:txBody>
          <a:bodyPr wrap="none" rtlCol="0">
            <a:spAutoFit/>
          </a:bodyPr>
          <a:lstStyle/>
          <a:p>
            <a:r>
              <a:rPr lang="en-US" sz="2800" dirty="0">
                <a:solidFill>
                  <a:srgbClr val="0000FF"/>
                </a:solidFill>
              </a:rPr>
              <a:t>f(x)</a:t>
            </a:r>
            <a:endParaRPr lang="en-US" dirty="0">
              <a:solidFill>
                <a:srgbClr val="0000FF"/>
              </a:solidFill>
            </a:endParaRPr>
          </a:p>
        </p:txBody>
      </p:sp>
      <p:sp>
        <p:nvSpPr>
          <p:cNvPr id="19" name="Up Arrow 18"/>
          <p:cNvSpPr/>
          <p:nvPr/>
        </p:nvSpPr>
        <p:spPr>
          <a:xfrm>
            <a:off x="9270999" y="3956128"/>
            <a:ext cx="353173" cy="786485"/>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9198849" y="6209560"/>
            <a:ext cx="2916183" cy="523220"/>
          </a:xfrm>
          <a:prstGeom prst="rect">
            <a:avLst/>
          </a:prstGeom>
          <a:noFill/>
        </p:spPr>
        <p:txBody>
          <a:bodyPr wrap="none" rtlCol="0">
            <a:spAutoFit/>
          </a:bodyPr>
          <a:lstStyle/>
          <a:p>
            <a:r>
              <a:rPr lang="en-US" sz="2800" dirty="0">
                <a:solidFill>
                  <a:srgbClr val="0000FF"/>
                </a:solidFill>
              </a:rPr>
              <a:t>Predicted Labels, </a:t>
            </a:r>
            <a:r>
              <a:rPr lang="en-US" sz="2800" dirty="0" err="1">
                <a:solidFill>
                  <a:srgbClr val="0000FF"/>
                </a:solidFill>
              </a:rPr>
              <a:t>ŷ</a:t>
            </a:r>
            <a:endParaRPr lang="en-US" dirty="0">
              <a:solidFill>
                <a:srgbClr val="0000FF"/>
              </a:solidFill>
            </a:endParaRPr>
          </a:p>
        </p:txBody>
      </p:sp>
      <p:sp>
        <p:nvSpPr>
          <p:cNvPr id="23" name="Rectangle 22"/>
          <p:cNvSpPr/>
          <p:nvPr/>
        </p:nvSpPr>
        <p:spPr>
          <a:xfrm>
            <a:off x="9043585" y="1882805"/>
            <a:ext cx="846634" cy="33291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Up Arrow 23"/>
          <p:cNvSpPr/>
          <p:nvPr/>
        </p:nvSpPr>
        <p:spPr>
          <a:xfrm>
            <a:off x="10648153" y="5532066"/>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73175" y="923701"/>
            <a:ext cx="7523491" cy="33291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2750024" y="2172996"/>
            <a:ext cx="3753659" cy="33291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4892939" y="2503064"/>
            <a:ext cx="2071901" cy="523220"/>
          </a:xfrm>
          <a:prstGeom prst="rect">
            <a:avLst/>
          </a:prstGeom>
          <a:noFill/>
        </p:spPr>
        <p:txBody>
          <a:bodyPr wrap="none" rtlCol="0">
            <a:spAutoFit/>
          </a:bodyPr>
          <a:lstStyle/>
          <a:p>
            <a:r>
              <a:rPr lang="en-US" sz="2800" dirty="0">
                <a:solidFill>
                  <a:srgbClr val="0000FF"/>
                </a:solidFill>
              </a:rPr>
              <a:t>True Positive</a:t>
            </a:r>
            <a:endParaRPr lang="en-US" dirty="0">
              <a:solidFill>
                <a:srgbClr val="0000FF"/>
              </a:solidFill>
            </a:endParaRPr>
          </a:p>
        </p:txBody>
      </p:sp>
      <p:sp>
        <p:nvSpPr>
          <p:cNvPr id="3" name="Right Arrow 2"/>
          <p:cNvSpPr/>
          <p:nvPr/>
        </p:nvSpPr>
        <p:spPr>
          <a:xfrm>
            <a:off x="7042447" y="2713372"/>
            <a:ext cx="711942" cy="17319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ight Arrow 26"/>
          <p:cNvSpPr/>
          <p:nvPr/>
        </p:nvSpPr>
        <p:spPr>
          <a:xfrm>
            <a:off x="7060153" y="2307696"/>
            <a:ext cx="711942" cy="17319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4852919" y="2078144"/>
            <a:ext cx="2225664" cy="523220"/>
          </a:xfrm>
          <a:prstGeom prst="rect">
            <a:avLst/>
          </a:prstGeom>
          <a:noFill/>
        </p:spPr>
        <p:txBody>
          <a:bodyPr wrap="none" rtlCol="0">
            <a:spAutoFit/>
          </a:bodyPr>
          <a:lstStyle/>
          <a:p>
            <a:r>
              <a:rPr lang="en-US" sz="2800" dirty="0">
                <a:solidFill>
                  <a:srgbClr val="0000FF"/>
                </a:solidFill>
              </a:rPr>
              <a:t>True Negative</a:t>
            </a:r>
            <a:endParaRPr lang="en-US" dirty="0">
              <a:solidFill>
                <a:srgbClr val="0000FF"/>
              </a:solidFill>
            </a:endParaRPr>
          </a:p>
        </p:txBody>
      </p:sp>
    </p:spTree>
    <p:extLst>
      <p:ext uri="{BB962C8B-B14F-4D97-AF65-F5344CB8AC3E}">
        <p14:creationId xmlns:p14="http://schemas.microsoft.com/office/powerpoint/2010/main" val="63193848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4" name="TextBox 3"/>
          <p:cNvSpPr txBox="1"/>
          <p:nvPr/>
        </p:nvSpPr>
        <p:spPr>
          <a:xfrm>
            <a:off x="508001" y="2102556"/>
            <a:ext cx="10590935" cy="3108544"/>
          </a:xfrm>
          <a:prstGeom prst="rect">
            <a:avLst/>
          </a:prstGeom>
          <a:noFill/>
        </p:spPr>
        <p:txBody>
          <a:bodyPr wrap="none" rtlCol="0">
            <a:spAutoFit/>
          </a:bodyPr>
          <a:lstStyle/>
          <a:p>
            <a:r>
              <a:rPr lang="en-US" sz="2800" dirty="0"/>
              <a:t>Manhole 1:  [   5      3     120     12      1       0   …..  ]       -1        -22.1        -1</a:t>
            </a:r>
          </a:p>
          <a:p>
            <a:r>
              <a:rPr lang="en-US" sz="2800" dirty="0"/>
              <a:t>Manhole 2:  [   0      0      89        5      1       1   …..   ]       1          17.2         1</a:t>
            </a:r>
          </a:p>
          <a:p>
            <a:r>
              <a:rPr lang="en-US" sz="2800" dirty="0"/>
              <a:t>Manhole 3:  [   1      0      20        0      0       1   …..   ]      -1          5.2           1</a:t>
            </a:r>
          </a:p>
          <a:p>
            <a:r>
              <a:rPr lang="en-US" sz="2800" dirty="0"/>
              <a:t>              :                                                               :                 1            :            -1</a:t>
            </a:r>
          </a:p>
          <a:p>
            <a:r>
              <a:rPr lang="en-US" sz="2800" dirty="0"/>
              <a:t>                                                                                               -1                         -1</a:t>
            </a:r>
          </a:p>
          <a:p>
            <a:r>
              <a:rPr lang="en-US" sz="2800" dirty="0"/>
              <a:t>                                                                                                1                         -1 </a:t>
            </a:r>
          </a:p>
          <a:p>
            <a:endParaRPr lang="en-US" sz="2800" dirty="0"/>
          </a:p>
        </p:txBody>
      </p:sp>
      <p:sp>
        <p:nvSpPr>
          <p:cNvPr id="5" name="TextBox 4"/>
          <p:cNvSpPr txBox="1"/>
          <p:nvPr/>
        </p:nvSpPr>
        <p:spPr>
          <a:xfrm>
            <a:off x="7511338" y="6180175"/>
            <a:ext cx="1441420" cy="523220"/>
          </a:xfrm>
          <a:prstGeom prst="rect">
            <a:avLst/>
          </a:prstGeom>
          <a:noFill/>
        </p:spPr>
        <p:txBody>
          <a:bodyPr wrap="none" rtlCol="0">
            <a:spAutoFit/>
          </a:bodyPr>
          <a:lstStyle/>
          <a:p>
            <a:r>
              <a:rPr lang="en-US" sz="2800" dirty="0">
                <a:solidFill>
                  <a:srgbClr val="0000FF"/>
                </a:solidFill>
              </a:rPr>
              <a:t>Labels, y</a:t>
            </a:r>
            <a:endParaRPr lang="en-US" dirty="0">
              <a:solidFill>
                <a:srgbClr val="0000FF"/>
              </a:solidFill>
            </a:endParaRPr>
          </a:p>
        </p:txBody>
      </p:sp>
      <p:sp>
        <p:nvSpPr>
          <p:cNvPr id="15" name="TextBox 14"/>
          <p:cNvSpPr txBox="1"/>
          <p:nvPr/>
        </p:nvSpPr>
        <p:spPr>
          <a:xfrm>
            <a:off x="3071956" y="4699972"/>
            <a:ext cx="2716935" cy="523220"/>
          </a:xfrm>
          <a:prstGeom prst="rect">
            <a:avLst/>
          </a:prstGeom>
          <a:noFill/>
        </p:spPr>
        <p:txBody>
          <a:bodyPr wrap="none" rtlCol="0">
            <a:spAutoFit/>
          </a:bodyPr>
          <a:lstStyle/>
          <a:p>
            <a:r>
              <a:rPr lang="en-US" sz="2800" dirty="0">
                <a:solidFill>
                  <a:srgbClr val="0000FF"/>
                </a:solidFill>
              </a:rPr>
              <a:t>Features, called x</a:t>
            </a:r>
            <a:endParaRPr lang="en-US" dirty="0">
              <a:solidFill>
                <a:srgbClr val="0000FF"/>
              </a:solidFill>
            </a:endParaRPr>
          </a:p>
        </p:txBody>
      </p:sp>
      <p:sp>
        <p:nvSpPr>
          <p:cNvPr id="6" name="Up Arrow 5"/>
          <p:cNvSpPr/>
          <p:nvPr/>
        </p:nvSpPr>
        <p:spPr>
          <a:xfrm>
            <a:off x="4007611" y="4070522"/>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a:off x="8205995" y="5379666"/>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910286" y="1741714"/>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406400" y="1966686"/>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8868228" y="1756229"/>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0072913" y="1727201"/>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1415485" y="1763486"/>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9162971" y="4774935"/>
            <a:ext cx="667520" cy="523220"/>
          </a:xfrm>
          <a:prstGeom prst="rect">
            <a:avLst/>
          </a:prstGeom>
          <a:noFill/>
        </p:spPr>
        <p:txBody>
          <a:bodyPr wrap="none" rtlCol="0">
            <a:spAutoFit/>
          </a:bodyPr>
          <a:lstStyle/>
          <a:p>
            <a:r>
              <a:rPr lang="en-US" sz="2800" dirty="0">
                <a:solidFill>
                  <a:srgbClr val="0000FF"/>
                </a:solidFill>
              </a:rPr>
              <a:t>f(x)</a:t>
            </a:r>
            <a:endParaRPr lang="en-US" dirty="0">
              <a:solidFill>
                <a:srgbClr val="0000FF"/>
              </a:solidFill>
            </a:endParaRPr>
          </a:p>
        </p:txBody>
      </p:sp>
      <p:sp>
        <p:nvSpPr>
          <p:cNvPr id="19" name="Up Arrow 18"/>
          <p:cNvSpPr/>
          <p:nvPr/>
        </p:nvSpPr>
        <p:spPr>
          <a:xfrm>
            <a:off x="9270999" y="3956128"/>
            <a:ext cx="353173" cy="786485"/>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9198849" y="6209560"/>
            <a:ext cx="2916183" cy="523220"/>
          </a:xfrm>
          <a:prstGeom prst="rect">
            <a:avLst/>
          </a:prstGeom>
          <a:noFill/>
        </p:spPr>
        <p:txBody>
          <a:bodyPr wrap="none" rtlCol="0">
            <a:spAutoFit/>
          </a:bodyPr>
          <a:lstStyle/>
          <a:p>
            <a:r>
              <a:rPr lang="en-US" sz="2800" dirty="0">
                <a:solidFill>
                  <a:srgbClr val="0000FF"/>
                </a:solidFill>
              </a:rPr>
              <a:t>Predicted Labels, </a:t>
            </a:r>
            <a:r>
              <a:rPr lang="en-US" sz="2800" dirty="0" err="1">
                <a:solidFill>
                  <a:srgbClr val="0000FF"/>
                </a:solidFill>
              </a:rPr>
              <a:t>ŷ</a:t>
            </a:r>
            <a:endParaRPr lang="en-US" dirty="0">
              <a:solidFill>
                <a:srgbClr val="0000FF"/>
              </a:solidFill>
            </a:endParaRPr>
          </a:p>
        </p:txBody>
      </p:sp>
      <p:sp>
        <p:nvSpPr>
          <p:cNvPr id="23" name="Rectangle 22"/>
          <p:cNvSpPr/>
          <p:nvPr/>
        </p:nvSpPr>
        <p:spPr>
          <a:xfrm>
            <a:off x="9043585" y="1882805"/>
            <a:ext cx="846634" cy="33291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Up Arrow 23"/>
          <p:cNvSpPr/>
          <p:nvPr/>
        </p:nvSpPr>
        <p:spPr>
          <a:xfrm>
            <a:off x="10648153" y="5532066"/>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73175" y="923701"/>
            <a:ext cx="7523491" cy="33291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2750024" y="2172996"/>
            <a:ext cx="3753659" cy="33291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4892939" y="2503064"/>
            <a:ext cx="2071901" cy="523220"/>
          </a:xfrm>
          <a:prstGeom prst="rect">
            <a:avLst/>
          </a:prstGeom>
          <a:noFill/>
        </p:spPr>
        <p:txBody>
          <a:bodyPr wrap="none" rtlCol="0">
            <a:spAutoFit/>
          </a:bodyPr>
          <a:lstStyle/>
          <a:p>
            <a:r>
              <a:rPr lang="en-US" sz="2800" dirty="0">
                <a:solidFill>
                  <a:srgbClr val="0000FF"/>
                </a:solidFill>
              </a:rPr>
              <a:t>True Positive</a:t>
            </a:r>
            <a:endParaRPr lang="en-US" dirty="0">
              <a:solidFill>
                <a:srgbClr val="0000FF"/>
              </a:solidFill>
            </a:endParaRPr>
          </a:p>
        </p:txBody>
      </p:sp>
      <p:sp>
        <p:nvSpPr>
          <p:cNvPr id="3" name="Right Arrow 2"/>
          <p:cNvSpPr/>
          <p:nvPr/>
        </p:nvSpPr>
        <p:spPr>
          <a:xfrm>
            <a:off x="7042447" y="2713372"/>
            <a:ext cx="711942" cy="17319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4852919" y="2078144"/>
            <a:ext cx="2225664" cy="523220"/>
          </a:xfrm>
          <a:prstGeom prst="rect">
            <a:avLst/>
          </a:prstGeom>
          <a:noFill/>
        </p:spPr>
        <p:txBody>
          <a:bodyPr wrap="none" rtlCol="0">
            <a:spAutoFit/>
          </a:bodyPr>
          <a:lstStyle/>
          <a:p>
            <a:r>
              <a:rPr lang="en-US" sz="2800" dirty="0">
                <a:solidFill>
                  <a:srgbClr val="0000FF"/>
                </a:solidFill>
              </a:rPr>
              <a:t>True Negative</a:t>
            </a:r>
            <a:endParaRPr lang="en-US" dirty="0">
              <a:solidFill>
                <a:srgbClr val="0000FF"/>
              </a:solidFill>
            </a:endParaRPr>
          </a:p>
        </p:txBody>
      </p:sp>
      <p:sp>
        <p:nvSpPr>
          <p:cNvPr id="27" name="Right Arrow 26"/>
          <p:cNvSpPr/>
          <p:nvPr/>
        </p:nvSpPr>
        <p:spPr>
          <a:xfrm>
            <a:off x="7060153" y="2307696"/>
            <a:ext cx="711942" cy="17319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4909109" y="2961816"/>
            <a:ext cx="2142909" cy="523220"/>
          </a:xfrm>
          <a:prstGeom prst="rect">
            <a:avLst/>
          </a:prstGeom>
          <a:noFill/>
        </p:spPr>
        <p:txBody>
          <a:bodyPr wrap="none" rtlCol="0">
            <a:spAutoFit/>
          </a:bodyPr>
          <a:lstStyle/>
          <a:p>
            <a:r>
              <a:rPr lang="en-US" sz="2800" dirty="0">
                <a:solidFill>
                  <a:srgbClr val="0000FF"/>
                </a:solidFill>
              </a:rPr>
              <a:t>False Positive</a:t>
            </a:r>
            <a:endParaRPr lang="en-US" dirty="0">
              <a:solidFill>
                <a:srgbClr val="0000FF"/>
              </a:solidFill>
            </a:endParaRPr>
          </a:p>
        </p:txBody>
      </p:sp>
      <p:sp>
        <p:nvSpPr>
          <p:cNvPr id="29" name="Right Arrow 28"/>
          <p:cNvSpPr/>
          <p:nvPr/>
        </p:nvSpPr>
        <p:spPr>
          <a:xfrm>
            <a:off x="7058617" y="3172124"/>
            <a:ext cx="711942" cy="17319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3368240" y="2979509"/>
            <a:ext cx="1579404" cy="523220"/>
          </a:xfrm>
          <a:prstGeom prst="rect">
            <a:avLst/>
          </a:prstGeom>
          <a:noFill/>
        </p:spPr>
        <p:txBody>
          <a:bodyPr wrap="none" rtlCol="0">
            <a:spAutoFit/>
          </a:bodyPr>
          <a:lstStyle/>
          <a:p>
            <a:r>
              <a:rPr lang="en-US" sz="2800" dirty="0">
                <a:solidFill>
                  <a:srgbClr val="0000FF"/>
                </a:solidFill>
              </a:rPr>
              <a:t>(“Type I”)</a:t>
            </a:r>
            <a:endParaRPr lang="en-US" dirty="0">
              <a:solidFill>
                <a:srgbClr val="0000FF"/>
              </a:solidFill>
            </a:endParaRPr>
          </a:p>
        </p:txBody>
      </p:sp>
    </p:spTree>
    <p:extLst>
      <p:ext uri="{BB962C8B-B14F-4D97-AF65-F5344CB8AC3E}">
        <p14:creationId xmlns:p14="http://schemas.microsoft.com/office/powerpoint/2010/main" val="52776558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4" name="TextBox 3"/>
          <p:cNvSpPr txBox="1"/>
          <p:nvPr/>
        </p:nvSpPr>
        <p:spPr>
          <a:xfrm>
            <a:off x="508001" y="2102556"/>
            <a:ext cx="10590935" cy="3108544"/>
          </a:xfrm>
          <a:prstGeom prst="rect">
            <a:avLst/>
          </a:prstGeom>
          <a:noFill/>
        </p:spPr>
        <p:txBody>
          <a:bodyPr wrap="none" rtlCol="0">
            <a:spAutoFit/>
          </a:bodyPr>
          <a:lstStyle/>
          <a:p>
            <a:r>
              <a:rPr lang="en-US" sz="2800" dirty="0"/>
              <a:t>Manhole 1:  [   5      3     120     12      1       0   …..  ]       -1        -22.1        -1</a:t>
            </a:r>
          </a:p>
          <a:p>
            <a:r>
              <a:rPr lang="en-US" sz="2800" dirty="0"/>
              <a:t>Manhole 2:  [   0      0      89        5      1       1   …..   ]       1          17.2         1</a:t>
            </a:r>
          </a:p>
          <a:p>
            <a:r>
              <a:rPr lang="en-US" sz="2800" dirty="0"/>
              <a:t>Manhole 3:  [   1      0      20        0      0       1   …..   ]      -1          5.2           1</a:t>
            </a:r>
          </a:p>
          <a:p>
            <a:r>
              <a:rPr lang="en-US" sz="2800" dirty="0"/>
              <a:t>              :                                                               :                 1            :            -1</a:t>
            </a:r>
          </a:p>
          <a:p>
            <a:r>
              <a:rPr lang="en-US" sz="2800" dirty="0"/>
              <a:t>                                                                                               -1                         -1</a:t>
            </a:r>
          </a:p>
          <a:p>
            <a:r>
              <a:rPr lang="en-US" sz="2800" dirty="0"/>
              <a:t>                                                                                                1                         -1 </a:t>
            </a:r>
          </a:p>
          <a:p>
            <a:endParaRPr lang="en-US" sz="2800" dirty="0"/>
          </a:p>
        </p:txBody>
      </p:sp>
      <p:sp>
        <p:nvSpPr>
          <p:cNvPr id="5" name="TextBox 4"/>
          <p:cNvSpPr txBox="1"/>
          <p:nvPr/>
        </p:nvSpPr>
        <p:spPr>
          <a:xfrm>
            <a:off x="7511338" y="6180175"/>
            <a:ext cx="1441420" cy="523220"/>
          </a:xfrm>
          <a:prstGeom prst="rect">
            <a:avLst/>
          </a:prstGeom>
          <a:noFill/>
        </p:spPr>
        <p:txBody>
          <a:bodyPr wrap="none" rtlCol="0">
            <a:spAutoFit/>
          </a:bodyPr>
          <a:lstStyle/>
          <a:p>
            <a:r>
              <a:rPr lang="en-US" sz="2800" dirty="0">
                <a:solidFill>
                  <a:srgbClr val="0000FF"/>
                </a:solidFill>
              </a:rPr>
              <a:t>Labels, y</a:t>
            </a:r>
            <a:endParaRPr lang="en-US" dirty="0">
              <a:solidFill>
                <a:srgbClr val="0000FF"/>
              </a:solidFill>
            </a:endParaRPr>
          </a:p>
        </p:txBody>
      </p:sp>
      <p:sp>
        <p:nvSpPr>
          <p:cNvPr id="15" name="TextBox 14"/>
          <p:cNvSpPr txBox="1"/>
          <p:nvPr/>
        </p:nvSpPr>
        <p:spPr>
          <a:xfrm>
            <a:off x="3071956" y="4699972"/>
            <a:ext cx="2716935" cy="523220"/>
          </a:xfrm>
          <a:prstGeom prst="rect">
            <a:avLst/>
          </a:prstGeom>
          <a:noFill/>
        </p:spPr>
        <p:txBody>
          <a:bodyPr wrap="none" rtlCol="0">
            <a:spAutoFit/>
          </a:bodyPr>
          <a:lstStyle/>
          <a:p>
            <a:r>
              <a:rPr lang="en-US" sz="2800" dirty="0">
                <a:solidFill>
                  <a:srgbClr val="0000FF"/>
                </a:solidFill>
              </a:rPr>
              <a:t>Features, called x</a:t>
            </a:r>
            <a:endParaRPr lang="en-US" dirty="0">
              <a:solidFill>
                <a:srgbClr val="0000FF"/>
              </a:solidFill>
            </a:endParaRPr>
          </a:p>
        </p:txBody>
      </p:sp>
      <p:sp>
        <p:nvSpPr>
          <p:cNvPr id="6" name="Up Arrow 5"/>
          <p:cNvSpPr/>
          <p:nvPr/>
        </p:nvSpPr>
        <p:spPr>
          <a:xfrm>
            <a:off x="4007611" y="4070522"/>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a:off x="8205995" y="5379666"/>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910286" y="1741714"/>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406400" y="1966686"/>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8868228" y="1756229"/>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0072913" y="1727201"/>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1415485" y="1763486"/>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9162971" y="4774935"/>
            <a:ext cx="667520" cy="523220"/>
          </a:xfrm>
          <a:prstGeom prst="rect">
            <a:avLst/>
          </a:prstGeom>
          <a:noFill/>
        </p:spPr>
        <p:txBody>
          <a:bodyPr wrap="none" rtlCol="0">
            <a:spAutoFit/>
          </a:bodyPr>
          <a:lstStyle/>
          <a:p>
            <a:r>
              <a:rPr lang="en-US" sz="2800" dirty="0">
                <a:solidFill>
                  <a:srgbClr val="0000FF"/>
                </a:solidFill>
              </a:rPr>
              <a:t>f(x)</a:t>
            </a:r>
            <a:endParaRPr lang="en-US" dirty="0">
              <a:solidFill>
                <a:srgbClr val="0000FF"/>
              </a:solidFill>
            </a:endParaRPr>
          </a:p>
        </p:txBody>
      </p:sp>
      <p:sp>
        <p:nvSpPr>
          <p:cNvPr id="19" name="Up Arrow 18"/>
          <p:cNvSpPr/>
          <p:nvPr/>
        </p:nvSpPr>
        <p:spPr>
          <a:xfrm>
            <a:off x="9270999" y="3956128"/>
            <a:ext cx="353173" cy="786485"/>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9198849" y="6209560"/>
            <a:ext cx="2916183" cy="523220"/>
          </a:xfrm>
          <a:prstGeom prst="rect">
            <a:avLst/>
          </a:prstGeom>
          <a:noFill/>
        </p:spPr>
        <p:txBody>
          <a:bodyPr wrap="none" rtlCol="0">
            <a:spAutoFit/>
          </a:bodyPr>
          <a:lstStyle/>
          <a:p>
            <a:r>
              <a:rPr lang="en-US" sz="2800" dirty="0">
                <a:solidFill>
                  <a:srgbClr val="0000FF"/>
                </a:solidFill>
              </a:rPr>
              <a:t>Predicted Labels, </a:t>
            </a:r>
            <a:r>
              <a:rPr lang="en-US" sz="2800" dirty="0" err="1">
                <a:solidFill>
                  <a:srgbClr val="0000FF"/>
                </a:solidFill>
              </a:rPr>
              <a:t>ŷ</a:t>
            </a:r>
            <a:endParaRPr lang="en-US" dirty="0">
              <a:solidFill>
                <a:srgbClr val="0000FF"/>
              </a:solidFill>
            </a:endParaRPr>
          </a:p>
        </p:txBody>
      </p:sp>
      <p:sp>
        <p:nvSpPr>
          <p:cNvPr id="23" name="Rectangle 22"/>
          <p:cNvSpPr/>
          <p:nvPr/>
        </p:nvSpPr>
        <p:spPr>
          <a:xfrm>
            <a:off x="9043585" y="1882805"/>
            <a:ext cx="846634" cy="33291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Up Arrow 23"/>
          <p:cNvSpPr/>
          <p:nvPr/>
        </p:nvSpPr>
        <p:spPr>
          <a:xfrm>
            <a:off x="10648153" y="5532066"/>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73175" y="923701"/>
            <a:ext cx="7523491" cy="33291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2750024" y="2172996"/>
            <a:ext cx="3753659" cy="33291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4892939" y="2503064"/>
            <a:ext cx="2071901" cy="523220"/>
          </a:xfrm>
          <a:prstGeom prst="rect">
            <a:avLst/>
          </a:prstGeom>
          <a:noFill/>
        </p:spPr>
        <p:txBody>
          <a:bodyPr wrap="none" rtlCol="0">
            <a:spAutoFit/>
          </a:bodyPr>
          <a:lstStyle/>
          <a:p>
            <a:r>
              <a:rPr lang="en-US" sz="2800" dirty="0">
                <a:solidFill>
                  <a:srgbClr val="0000FF"/>
                </a:solidFill>
              </a:rPr>
              <a:t>True Positive</a:t>
            </a:r>
            <a:endParaRPr lang="en-US" dirty="0">
              <a:solidFill>
                <a:srgbClr val="0000FF"/>
              </a:solidFill>
            </a:endParaRPr>
          </a:p>
        </p:txBody>
      </p:sp>
      <p:sp>
        <p:nvSpPr>
          <p:cNvPr id="3" name="Right Arrow 2"/>
          <p:cNvSpPr/>
          <p:nvPr/>
        </p:nvSpPr>
        <p:spPr>
          <a:xfrm>
            <a:off x="7042447" y="2713372"/>
            <a:ext cx="711942" cy="17319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4852919" y="2078144"/>
            <a:ext cx="2225664" cy="523220"/>
          </a:xfrm>
          <a:prstGeom prst="rect">
            <a:avLst/>
          </a:prstGeom>
          <a:noFill/>
        </p:spPr>
        <p:txBody>
          <a:bodyPr wrap="none" rtlCol="0">
            <a:spAutoFit/>
          </a:bodyPr>
          <a:lstStyle/>
          <a:p>
            <a:r>
              <a:rPr lang="en-US" sz="2800" dirty="0">
                <a:solidFill>
                  <a:srgbClr val="0000FF"/>
                </a:solidFill>
              </a:rPr>
              <a:t>True Negative</a:t>
            </a:r>
            <a:endParaRPr lang="en-US" dirty="0">
              <a:solidFill>
                <a:srgbClr val="0000FF"/>
              </a:solidFill>
            </a:endParaRPr>
          </a:p>
        </p:txBody>
      </p:sp>
      <p:sp>
        <p:nvSpPr>
          <p:cNvPr id="27" name="Right Arrow 26"/>
          <p:cNvSpPr/>
          <p:nvPr/>
        </p:nvSpPr>
        <p:spPr>
          <a:xfrm>
            <a:off x="7060153" y="2307696"/>
            <a:ext cx="711942" cy="17319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4909109" y="2961816"/>
            <a:ext cx="2142909" cy="523220"/>
          </a:xfrm>
          <a:prstGeom prst="rect">
            <a:avLst/>
          </a:prstGeom>
          <a:noFill/>
        </p:spPr>
        <p:txBody>
          <a:bodyPr wrap="none" rtlCol="0">
            <a:spAutoFit/>
          </a:bodyPr>
          <a:lstStyle/>
          <a:p>
            <a:r>
              <a:rPr lang="en-US" sz="2800" dirty="0">
                <a:solidFill>
                  <a:srgbClr val="0000FF"/>
                </a:solidFill>
              </a:rPr>
              <a:t>False Positive</a:t>
            </a:r>
            <a:endParaRPr lang="en-US" dirty="0">
              <a:solidFill>
                <a:srgbClr val="0000FF"/>
              </a:solidFill>
            </a:endParaRPr>
          </a:p>
        </p:txBody>
      </p:sp>
      <p:sp>
        <p:nvSpPr>
          <p:cNvPr id="29" name="Right Arrow 28"/>
          <p:cNvSpPr/>
          <p:nvPr/>
        </p:nvSpPr>
        <p:spPr>
          <a:xfrm>
            <a:off x="7058617" y="3172124"/>
            <a:ext cx="711942" cy="17319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3368240" y="2979509"/>
            <a:ext cx="1579404" cy="523220"/>
          </a:xfrm>
          <a:prstGeom prst="rect">
            <a:avLst/>
          </a:prstGeom>
          <a:noFill/>
        </p:spPr>
        <p:txBody>
          <a:bodyPr wrap="none" rtlCol="0">
            <a:spAutoFit/>
          </a:bodyPr>
          <a:lstStyle/>
          <a:p>
            <a:r>
              <a:rPr lang="en-US" sz="2800" dirty="0">
                <a:solidFill>
                  <a:srgbClr val="0000FF"/>
                </a:solidFill>
              </a:rPr>
              <a:t>(“Type I”)</a:t>
            </a:r>
            <a:endParaRPr lang="en-US" dirty="0">
              <a:solidFill>
                <a:srgbClr val="0000FF"/>
              </a:solidFill>
            </a:endParaRPr>
          </a:p>
        </p:txBody>
      </p:sp>
      <p:sp>
        <p:nvSpPr>
          <p:cNvPr id="31" name="TextBox 30"/>
          <p:cNvSpPr txBox="1"/>
          <p:nvPr/>
        </p:nvSpPr>
        <p:spPr>
          <a:xfrm>
            <a:off x="4849847" y="3364388"/>
            <a:ext cx="2296672" cy="523220"/>
          </a:xfrm>
          <a:prstGeom prst="rect">
            <a:avLst/>
          </a:prstGeom>
          <a:noFill/>
        </p:spPr>
        <p:txBody>
          <a:bodyPr wrap="none" rtlCol="0">
            <a:spAutoFit/>
          </a:bodyPr>
          <a:lstStyle/>
          <a:p>
            <a:r>
              <a:rPr lang="en-US" sz="2800" dirty="0">
                <a:solidFill>
                  <a:srgbClr val="0000FF"/>
                </a:solidFill>
              </a:rPr>
              <a:t>False Negative</a:t>
            </a:r>
            <a:endParaRPr lang="en-US" dirty="0">
              <a:solidFill>
                <a:srgbClr val="0000FF"/>
              </a:solidFill>
            </a:endParaRPr>
          </a:p>
        </p:txBody>
      </p:sp>
      <p:sp>
        <p:nvSpPr>
          <p:cNvPr id="32" name="Right Arrow 31"/>
          <p:cNvSpPr/>
          <p:nvPr/>
        </p:nvSpPr>
        <p:spPr>
          <a:xfrm>
            <a:off x="7076323" y="3593940"/>
            <a:ext cx="711942" cy="17319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3308978" y="3382081"/>
            <a:ext cx="1669873" cy="523220"/>
          </a:xfrm>
          <a:prstGeom prst="rect">
            <a:avLst/>
          </a:prstGeom>
          <a:noFill/>
        </p:spPr>
        <p:txBody>
          <a:bodyPr wrap="none" rtlCol="0">
            <a:spAutoFit/>
          </a:bodyPr>
          <a:lstStyle/>
          <a:p>
            <a:r>
              <a:rPr lang="en-US" sz="2800" dirty="0">
                <a:solidFill>
                  <a:srgbClr val="0000FF"/>
                </a:solidFill>
              </a:rPr>
              <a:t>(“Type II”)</a:t>
            </a:r>
            <a:endParaRPr lang="en-US" dirty="0">
              <a:solidFill>
                <a:srgbClr val="0000FF"/>
              </a:solidFill>
            </a:endParaRPr>
          </a:p>
        </p:txBody>
      </p:sp>
    </p:spTree>
    <p:extLst>
      <p:ext uri="{BB962C8B-B14F-4D97-AF65-F5344CB8AC3E}">
        <p14:creationId xmlns:p14="http://schemas.microsoft.com/office/powerpoint/2010/main" val="2098622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4" name="TextBox 3"/>
          <p:cNvSpPr txBox="1"/>
          <p:nvPr/>
        </p:nvSpPr>
        <p:spPr>
          <a:xfrm>
            <a:off x="508001" y="2102556"/>
            <a:ext cx="10590935" cy="3108544"/>
          </a:xfrm>
          <a:prstGeom prst="rect">
            <a:avLst/>
          </a:prstGeom>
          <a:noFill/>
        </p:spPr>
        <p:txBody>
          <a:bodyPr wrap="none" rtlCol="0">
            <a:spAutoFit/>
          </a:bodyPr>
          <a:lstStyle/>
          <a:p>
            <a:r>
              <a:rPr lang="en-US" sz="2800" dirty="0"/>
              <a:t>Manhole 1:  [   5      3     120     12      1       0   …..  ]       -1        -22.1        -1</a:t>
            </a:r>
          </a:p>
          <a:p>
            <a:r>
              <a:rPr lang="en-US" sz="2800" dirty="0"/>
              <a:t>Manhole 2:  [   0      0      89        5      1       1   …..   ]       1          17.2         1</a:t>
            </a:r>
          </a:p>
          <a:p>
            <a:r>
              <a:rPr lang="en-US" sz="2800" dirty="0"/>
              <a:t>Manhole 3:  [   1      0      20        0      0       1   …..   ]      -1          5.2           1</a:t>
            </a:r>
          </a:p>
          <a:p>
            <a:r>
              <a:rPr lang="en-US" sz="2800" dirty="0"/>
              <a:t>              :                                                               :                 1            :            -1</a:t>
            </a:r>
          </a:p>
          <a:p>
            <a:r>
              <a:rPr lang="en-US" sz="2800" dirty="0"/>
              <a:t>                                                                                               -1                         -1</a:t>
            </a:r>
          </a:p>
          <a:p>
            <a:r>
              <a:rPr lang="en-US" sz="2800" dirty="0"/>
              <a:t>                                                                                                1                         -1 </a:t>
            </a:r>
          </a:p>
          <a:p>
            <a:endParaRPr lang="en-US" sz="2800" dirty="0"/>
          </a:p>
        </p:txBody>
      </p:sp>
      <p:sp>
        <p:nvSpPr>
          <p:cNvPr id="5" name="TextBox 4"/>
          <p:cNvSpPr txBox="1"/>
          <p:nvPr/>
        </p:nvSpPr>
        <p:spPr>
          <a:xfrm>
            <a:off x="7511338" y="6180175"/>
            <a:ext cx="1441420" cy="523220"/>
          </a:xfrm>
          <a:prstGeom prst="rect">
            <a:avLst/>
          </a:prstGeom>
          <a:noFill/>
        </p:spPr>
        <p:txBody>
          <a:bodyPr wrap="none" rtlCol="0">
            <a:spAutoFit/>
          </a:bodyPr>
          <a:lstStyle/>
          <a:p>
            <a:r>
              <a:rPr lang="en-US" sz="2800" dirty="0">
                <a:solidFill>
                  <a:srgbClr val="0000FF"/>
                </a:solidFill>
              </a:rPr>
              <a:t>Labels, y</a:t>
            </a:r>
            <a:endParaRPr lang="en-US" dirty="0">
              <a:solidFill>
                <a:srgbClr val="0000FF"/>
              </a:solidFill>
            </a:endParaRPr>
          </a:p>
        </p:txBody>
      </p:sp>
      <p:sp>
        <p:nvSpPr>
          <p:cNvPr id="15" name="TextBox 14"/>
          <p:cNvSpPr txBox="1"/>
          <p:nvPr/>
        </p:nvSpPr>
        <p:spPr>
          <a:xfrm>
            <a:off x="3071956" y="4699972"/>
            <a:ext cx="2716935" cy="523220"/>
          </a:xfrm>
          <a:prstGeom prst="rect">
            <a:avLst/>
          </a:prstGeom>
          <a:noFill/>
        </p:spPr>
        <p:txBody>
          <a:bodyPr wrap="none" rtlCol="0">
            <a:spAutoFit/>
          </a:bodyPr>
          <a:lstStyle/>
          <a:p>
            <a:r>
              <a:rPr lang="en-US" sz="2800" dirty="0">
                <a:solidFill>
                  <a:srgbClr val="0000FF"/>
                </a:solidFill>
              </a:rPr>
              <a:t>Features, called x</a:t>
            </a:r>
            <a:endParaRPr lang="en-US" dirty="0">
              <a:solidFill>
                <a:srgbClr val="0000FF"/>
              </a:solidFill>
            </a:endParaRPr>
          </a:p>
        </p:txBody>
      </p:sp>
      <p:sp>
        <p:nvSpPr>
          <p:cNvPr id="6" name="Up Arrow 5"/>
          <p:cNvSpPr/>
          <p:nvPr/>
        </p:nvSpPr>
        <p:spPr>
          <a:xfrm>
            <a:off x="4007611" y="4070522"/>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a:off x="8205995" y="5379666"/>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910286" y="1741714"/>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406400" y="1966686"/>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8868228" y="1756229"/>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0072913" y="1727201"/>
            <a:ext cx="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1415485" y="1763486"/>
            <a:ext cx="0" cy="228600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9162971" y="4774935"/>
            <a:ext cx="667520" cy="523220"/>
          </a:xfrm>
          <a:prstGeom prst="rect">
            <a:avLst/>
          </a:prstGeom>
          <a:noFill/>
        </p:spPr>
        <p:txBody>
          <a:bodyPr wrap="none" rtlCol="0">
            <a:spAutoFit/>
          </a:bodyPr>
          <a:lstStyle/>
          <a:p>
            <a:r>
              <a:rPr lang="en-US" sz="2800" dirty="0">
                <a:solidFill>
                  <a:srgbClr val="0000FF"/>
                </a:solidFill>
              </a:rPr>
              <a:t>f(x)</a:t>
            </a:r>
            <a:endParaRPr lang="en-US" dirty="0">
              <a:solidFill>
                <a:srgbClr val="0000FF"/>
              </a:solidFill>
            </a:endParaRPr>
          </a:p>
        </p:txBody>
      </p:sp>
      <p:sp>
        <p:nvSpPr>
          <p:cNvPr id="19" name="Up Arrow 18"/>
          <p:cNvSpPr/>
          <p:nvPr/>
        </p:nvSpPr>
        <p:spPr>
          <a:xfrm>
            <a:off x="9270999" y="3956128"/>
            <a:ext cx="353173" cy="786485"/>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9198849" y="6209560"/>
            <a:ext cx="2916183" cy="523220"/>
          </a:xfrm>
          <a:prstGeom prst="rect">
            <a:avLst/>
          </a:prstGeom>
          <a:noFill/>
        </p:spPr>
        <p:txBody>
          <a:bodyPr wrap="none" rtlCol="0">
            <a:spAutoFit/>
          </a:bodyPr>
          <a:lstStyle/>
          <a:p>
            <a:r>
              <a:rPr lang="en-US" sz="2800" dirty="0">
                <a:solidFill>
                  <a:srgbClr val="0000FF"/>
                </a:solidFill>
              </a:rPr>
              <a:t>Predicted Labels, </a:t>
            </a:r>
            <a:r>
              <a:rPr lang="en-US" sz="2800" dirty="0" err="1">
                <a:solidFill>
                  <a:srgbClr val="0000FF"/>
                </a:solidFill>
              </a:rPr>
              <a:t>ŷ</a:t>
            </a:r>
            <a:endParaRPr lang="en-US" dirty="0">
              <a:solidFill>
                <a:srgbClr val="0000FF"/>
              </a:solidFill>
            </a:endParaRPr>
          </a:p>
        </p:txBody>
      </p:sp>
      <p:sp>
        <p:nvSpPr>
          <p:cNvPr id="23" name="Rectangle 22"/>
          <p:cNvSpPr/>
          <p:nvPr/>
        </p:nvSpPr>
        <p:spPr>
          <a:xfrm>
            <a:off x="9043585" y="1882805"/>
            <a:ext cx="846634" cy="33291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Up Arrow 23"/>
          <p:cNvSpPr/>
          <p:nvPr/>
        </p:nvSpPr>
        <p:spPr>
          <a:xfrm>
            <a:off x="10648153" y="5532066"/>
            <a:ext cx="423333" cy="47977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73175" y="923701"/>
            <a:ext cx="7523491" cy="33291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2750024" y="2172996"/>
            <a:ext cx="3753659" cy="33291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4892939" y="2503064"/>
            <a:ext cx="2071901" cy="523220"/>
          </a:xfrm>
          <a:prstGeom prst="rect">
            <a:avLst/>
          </a:prstGeom>
          <a:noFill/>
        </p:spPr>
        <p:txBody>
          <a:bodyPr wrap="none" rtlCol="0">
            <a:spAutoFit/>
          </a:bodyPr>
          <a:lstStyle/>
          <a:p>
            <a:r>
              <a:rPr lang="en-US" sz="2800" dirty="0">
                <a:solidFill>
                  <a:srgbClr val="0000FF"/>
                </a:solidFill>
              </a:rPr>
              <a:t>True Positive</a:t>
            </a:r>
            <a:endParaRPr lang="en-US" dirty="0">
              <a:solidFill>
                <a:srgbClr val="0000FF"/>
              </a:solidFill>
            </a:endParaRPr>
          </a:p>
        </p:txBody>
      </p:sp>
      <p:sp>
        <p:nvSpPr>
          <p:cNvPr id="3" name="Right Arrow 2"/>
          <p:cNvSpPr/>
          <p:nvPr/>
        </p:nvSpPr>
        <p:spPr>
          <a:xfrm>
            <a:off x="7042447" y="2713372"/>
            <a:ext cx="711942" cy="17319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4852919" y="2078144"/>
            <a:ext cx="2225664" cy="523220"/>
          </a:xfrm>
          <a:prstGeom prst="rect">
            <a:avLst/>
          </a:prstGeom>
          <a:noFill/>
        </p:spPr>
        <p:txBody>
          <a:bodyPr wrap="none" rtlCol="0">
            <a:spAutoFit/>
          </a:bodyPr>
          <a:lstStyle/>
          <a:p>
            <a:r>
              <a:rPr lang="en-US" sz="2800" dirty="0">
                <a:solidFill>
                  <a:srgbClr val="0000FF"/>
                </a:solidFill>
              </a:rPr>
              <a:t>True Negative</a:t>
            </a:r>
            <a:endParaRPr lang="en-US" dirty="0">
              <a:solidFill>
                <a:srgbClr val="0000FF"/>
              </a:solidFill>
            </a:endParaRPr>
          </a:p>
        </p:txBody>
      </p:sp>
      <p:sp>
        <p:nvSpPr>
          <p:cNvPr id="27" name="Right Arrow 26"/>
          <p:cNvSpPr/>
          <p:nvPr/>
        </p:nvSpPr>
        <p:spPr>
          <a:xfrm>
            <a:off x="7060153" y="2307696"/>
            <a:ext cx="711942" cy="17319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4909109" y="2961816"/>
            <a:ext cx="2142909" cy="523220"/>
          </a:xfrm>
          <a:prstGeom prst="rect">
            <a:avLst/>
          </a:prstGeom>
          <a:noFill/>
        </p:spPr>
        <p:txBody>
          <a:bodyPr wrap="none" rtlCol="0">
            <a:spAutoFit/>
          </a:bodyPr>
          <a:lstStyle/>
          <a:p>
            <a:r>
              <a:rPr lang="en-US" sz="2800" dirty="0">
                <a:solidFill>
                  <a:srgbClr val="FF0000"/>
                </a:solidFill>
              </a:rPr>
              <a:t>False Positive</a:t>
            </a:r>
            <a:endParaRPr lang="en-US" dirty="0">
              <a:solidFill>
                <a:srgbClr val="FF0000"/>
              </a:solidFill>
            </a:endParaRPr>
          </a:p>
        </p:txBody>
      </p:sp>
      <p:sp>
        <p:nvSpPr>
          <p:cNvPr id="29" name="Right Arrow 28"/>
          <p:cNvSpPr/>
          <p:nvPr/>
        </p:nvSpPr>
        <p:spPr>
          <a:xfrm>
            <a:off x="7058617" y="3172124"/>
            <a:ext cx="711942" cy="17319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3368240" y="2979509"/>
            <a:ext cx="1579404" cy="523220"/>
          </a:xfrm>
          <a:prstGeom prst="rect">
            <a:avLst/>
          </a:prstGeom>
          <a:noFill/>
        </p:spPr>
        <p:txBody>
          <a:bodyPr wrap="none" rtlCol="0">
            <a:spAutoFit/>
          </a:bodyPr>
          <a:lstStyle/>
          <a:p>
            <a:r>
              <a:rPr lang="en-US" sz="2800" dirty="0">
                <a:solidFill>
                  <a:srgbClr val="FF0000"/>
                </a:solidFill>
              </a:rPr>
              <a:t>(“Type I”)</a:t>
            </a:r>
            <a:endParaRPr lang="en-US" dirty="0">
              <a:solidFill>
                <a:srgbClr val="FF0000"/>
              </a:solidFill>
            </a:endParaRPr>
          </a:p>
        </p:txBody>
      </p:sp>
      <p:sp>
        <p:nvSpPr>
          <p:cNvPr id="31" name="TextBox 30"/>
          <p:cNvSpPr txBox="1"/>
          <p:nvPr/>
        </p:nvSpPr>
        <p:spPr>
          <a:xfrm>
            <a:off x="4849847" y="3364388"/>
            <a:ext cx="2296672" cy="523220"/>
          </a:xfrm>
          <a:prstGeom prst="rect">
            <a:avLst/>
          </a:prstGeom>
          <a:noFill/>
        </p:spPr>
        <p:txBody>
          <a:bodyPr wrap="none" rtlCol="0">
            <a:spAutoFit/>
          </a:bodyPr>
          <a:lstStyle/>
          <a:p>
            <a:r>
              <a:rPr lang="en-US" sz="2800" dirty="0">
                <a:solidFill>
                  <a:srgbClr val="FF0000"/>
                </a:solidFill>
              </a:rPr>
              <a:t>False Negative</a:t>
            </a:r>
            <a:endParaRPr lang="en-US" dirty="0">
              <a:solidFill>
                <a:srgbClr val="FF0000"/>
              </a:solidFill>
            </a:endParaRPr>
          </a:p>
        </p:txBody>
      </p:sp>
      <p:sp>
        <p:nvSpPr>
          <p:cNvPr id="32" name="Right Arrow 31"/>
          <p:cNvSpPr/>
          <p:nvPr/>
        </p:nvSpPr>
        <p:spPr>
          <a:xfrm>
            <a:off x="7076323" y="3593940"/>
            <a:ext cx="711942" cy="17319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3308978" y="3382081"/>
            <a:ext cx="1669873" cy="523220"/>
          </a:xfrm>
          <a:prstGeom prst="rect">
            <a:avLst/>
          </a:prstGeom>
          <a:noFill/>
        </p:spPr>
        <p:txBody>
          <a:bodyPr wrap="none" rtlCol="0">
            <a:spAutoFit/>
          </a:bodyPr>
          <a:lstStyle/>
          <a:p>
            <a:r>
              <a:rPr lang="en-US" sz="2800" dirty="0">
                <a:solidFill>
                  <a:srgbClr val="FF0000"/>
                </a:solidFill>
              </a:rPr>
              <a:t>(“Type II”)</a:t>
            </a:r>
            <a:endParaRPr lang="en-US" dirty="0">
              <a:solidFill>
                <a:srgbClr val="FF0000"/>
              </a:solidFill>
            </a:endParaRPr>
          </a:p>
        </p:txBody>
      </p:sp>
    </p:spTree>
    <p:extLst>
      <p:ext uri="{BB962C8B-B14F-4D97-AF65-F5344CB8AC3E}">
        <p14:creationId xmlns:p14="http://schemas.microsoft.com/office/powerpoint/2010/main" val="125907831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a:t>
            </a:r>
          </a:p>
        </p:txBody>
      </p:sp>
      <p:graphicFrame>
        <p:nvGraphicFramePr>
          <p:cNvPr id="6" name="Content Placeholder 3"/>
          <p:cNvGraphicFramePr>
            <a:graphicFrameLocks/>
          </p:cNvGraphicFramePr>
          <p:nvPr>
            <p:extLst>
              <p:ext uri="{D42A27DB-BD31-4B8C-83A1-F6EECF244321}">
                <p14:modId xmlns:p14="http://schemas.microsoft.com/office/powerpoint/2010/main" val="1787354586"/>
              </p:ext>
            </p:extLst>
          </p:nvPr>
        </p:nvGraphicFramePr>
        <p:xfrm>
          <a:off x="3034762" y="1887814"/>
          <a:ext cx="4334796" cy="1554479"/>
        </p:xfrm>
        <a:graphic>
          <a:graphicData uri="http://schemas.openxmlformats.org/drawingml/2006/table">
            <a:tbl>
              <a:tblPr firstRow="1" bandRow="1">
                <a:tableStyleId>{5940675A-B579-460E-94D1-54222C63F5DA}</a:tableStyleId>
              </a:tblPr>
              <a:tblGrid>
                <a:gridCol w="1444932">
                  <a:extLst>
                    <a:ext uri="{9D8B030D-6E8A-4147-A177-3AD203B41FA5}">
                      <a16:colId xmlns:a16="http://schemas.microsoft.com/office/drawing/2014/main" val="20000"/>
                    </a:ext>
                  </a:extLst>
                </a:gridCol>
                <a:gridCol w="1444932">
                  <a:extLst>
                    <a:ext uri="{9D8B030D-6E8A-4147-A177-3AD203B41FA5}">
                      <a16:colId xmlns:a16="http://schemas.microsoft.com/office/drawing/2014/main" val="20001"/>
                    </a:ext>
                  </a:extLst>
                </a:gridCol>
                <a:gridCol w="1444932">
                  <a:extLst>
                    <a:ext uri="{9D8B030D-6E8A-4147-A177-3AD203B41FA5}">
                      <a16:colId xmlns:a16="http://schemas.microsoft.com/office/drawing/2014/main" val="20002"/>
                    </a:ext>
                  </a:extLst>
                </a:gridCol>
              </a:tblGrid>
              <a:tr h="467624">
                <a:tc>
                  <a:txBody>
                    <a:bodyPr/>
                    <a:lstStyle/>
                    <a:p>
                      <a:endParaRPr lang="en-US" sz="2800" dirty="0"/>
                    </a:p>
                  </a:txBody>
                  <a:tcPr/>
                </a:tc>
                <a:tc>
                  <a:txBody>
                    <a:bodyPr/>
                    <a:lstStyle/>
                    <a:p>
                      <a:r>
                        <a:rPr lang="en-US" sz="2800" dirty="0"/>
                        <a:t>y=+1</a:t>
                      </a:r>
                    </a:p>
                  </a:txBody>
                  <a:tcPr/>
                </a:tc>
                <a:tc>
                  <a:txBody>
                    <a:bodyPr/>
                    <a:lstStyle/>
                    <a:p>
                      <a:r>
                        <a:rPr lang="en-US" sz="2800" dirty="0"/>
                        <a:t>y=-1</a:t>
                      </a:r>
                    </a:p>
                  </a:txBody>
                  <a:tcPr/>
                </a:tc>
                <a:extLst>
                  <a:ext uri="{0D108BD9-81ED-4DB2-BD59-A6C34878D82A}">
                    <a16:rowId xmlns:a16="http://schemas.microsoft.com/office/drawing/2014/main" val="10000"/>
                  </a:ext>
                </a:extLst>
              </a:tr>
              <a:tr h="467624">
                <a:tc>
                  <a:txBody>
                    <a:bodyPr/>
                    <a:lstStyle/>
                    <a:p>
                      <a:r>
                        <a:rPr lang="en-US" sz="2800" dirty="0" err="1"/>
                        <a:t>ŷ</a:t>
                      </a:r>
                      <a:r>
                        <a:rPr lang="en-US" sz="2800" dirty="0"/>
                        <a:t>=1</a:t>
                      </a:r>
                    </a:p>
                  </a:txBody>
                  <a:tcPr/>
                </a:tc>
                <a:tc>
                  <a:txBody>
                    <a:bodyPr/>
                    <a:lstStyle/>
                    <a:p>
                      <a:r>
                        <a:rPr lang="en-US" sz="2800" dirty="0">
                          <a:solidFill>
                            <a:srgbClr val="0000FF"/>
                          </a:solidFill>
                        </a:rPr>
                        <a:t>723</a:t>
                      </a:r>
                    </a:p>
                  </a:txBody>
                  <a:tcPr/>
                </a:tc>
                <a:tc>
                  <a:txBody>
                    <a:bodyPr/>
                    <a:lstStyle/>
                    <a:p>
                      <a:r>
                        <a:rPr lang="en-US" sz="2800" dirty="0">
                          <a:solidFill>
                            <a:srgbClr val="FF0000"/>
                          </a:solidFill>
                        </a:rPr>
                        <a:t>15</a:t>
                      </a:r>
                    </a:p>
                  </a:txBody>
                  <a:tcPr/>
                </a:tc>
                <a:extLst>
                  <a:ext uri="{0D108BD9-81ED-4DB2-BD59-A6C34878D82A}">
                    <a16:rowId xmlns:a16="http://schemas.microsoft.com/office/drawing/2014/main" val="10001"/>
                  </a:ext>
                </a:extLst>
              </a:tr>
              <a:tr h="467624">
                <a:tc>
                  <a:txBody>
                    <a:bodyPr/>
                    <a:lstStyle/>
                    <a:p>
                      <a:r>
                        <a:rPr lang="en-US" sz="2800" dirty="0" err="1"/>
                        <a:t>ŷ</a:t>
                      </a:r>
                      <a:r>
                        <a:rPr lang="en-US" sz="2800" dirty="0"/>
                        <a:t>=-1</a:t>
                      </a:r>
                    </a:p>
                  </a:txBody>
                  <a:tcPr/>
                </a:tc>
                <a:tc>
                  <a:txBody>
                    <a:bodyPr/>
                    <a:lstStyle/>
                    <a:p>
                      <a:r>
                        <a:rPr lang="en-US" sz="2800" dirty="0">
                          <a:solidFill>
                            <a:srgbClr val="FF0000"/>
                          </a:solidFill>
                        </a:rPr>
                        <a:t>72</a:t>
                      </a:r>
                    </a:p>
                  </a:txBody>
                  <a:tcPr/>
                </a:tc>
                <a:tc>
                  <a:txBody>
                    <a:bodyPr/>
                    <a:lstStyle/>
                    <a:p>
                      <a:r>
                        <a:rPr lang="en-US" sz="2800" dirty="0">
                          <a:solidFill>
                            <a:srgbClr val="0000FF"/>
                          </a:solidFill>
                        </a:rPr>
                        <a:t>409</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8447189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625075695"/>
              </p:ext>
            </p:extLst>
          </p:nvPr>
        </p:nvGraphicFramePr>
        <p:xfrm>
          <a:off x="3034762" y="1887814"/>
          <a:ext cx="4334796" cy="1554479"/>
        </p:xfrm>
        <a:graphic>
          <a:graphicData uri="http://schemas.openxmlformats.org/drawingml/2006/table">
            <a:tbl>
              <a:tblPr firstRow="1" bandRow="1">
                <a:tableStyleId>{5940675A-B579-460E-94D1-54222C63F5DA}</a:tableStyleId>
              </a:tblPr>
              <a:tblGrid>
                <a:gridCol w="1444932">
                  <a:extLst>
                    <a:ext uri="{9D8B030D-6E8A-4147-A177-3AD203B41FA5}">
                      <a16:colId xmlns:a16="http://schemas.microsoft.com/office/drawing/2014/main" val="20000"/>
                    </a:ext>
                  </a:extLst>
                </a:gridCol>
                <a:gridCol w="1444932">
                  <a:extLst>
                    <a:ext uri="{9D8B030D-6E8A-4147-A177-3AD203B41FA5}">
                      <a16:colId xmlns:a16="http://schemas.microsoft.com/office/drawing/2014/main" val="20001"/>
                    </a:ext>
                  </a:extLst>
                </a:gridCol>
                <a:gridCol w="1444932">
                  <a:extLst>
                    <a:ext uri="{9D8B030D-6E8A-4147-A177-3AD203B41FA5}">
                      <a16:colId xmlns:a16="http://schemas.microsoft.com/office/drawing/2014/main" val="20002"/>
                    </a:ext>
                  </a:extLst>
                </a:gridCol>
              </a:tblGrid>
              <a:tr h="467624">
                <a:tc>
                  <a:txBody>
                    <a:bodyPr/>
                    <a:lstStyle/>
                    <a:p>
                      <a:endParaRPr lang="en-US" sz="2800" dirty="0"/>
                    </a:p>
                  </a:txBody>
                  <a:tcPr/>
                </a:tc>
                <a:tc>
                  <a:txBody>
                    <a:bodyPr/>
                    <a:lstStyle/>
                    <a:p>
                      <a:r>
                        <a:rPr lang="en-US" sz="2800" dirty="0"/>
                        <a:t>y=+1</a:t>
                      </a:r>
                    </a:p>
                  </a:txBody>
                  <a:tcPr/>
                </a:tc>
                <a:tc>
                  <a:txBody>
                    <a:bodyPr/>
                    <a:lstStyle/>
                    <a:p>
                      <a:r>
                        <a:rPr lang="en-US" sz="2800" dirty="0"/>
                        <a:t>y=-1</a:t>
                      </a:r>
                    </a:p>
                  </a:txBody>
                  <a:tcPr/>
                </a:tc>
                <a:extLst>
                  <a:ext uri="{0D108BD9-81ED-4DB2-BD59-A6C34878D82A}">
                    <a16:rowId xmlns:a16="http://schemas.microsoft.com/office/drawing/2014/main" val="10000"/>
                  </a:ext>
                </a:extLst>
              </a:tr>
              <a:tr h="467624">
                <a:tc>
                  <a:txBody>
                    <a:bodyPr/>
                    <a:lstStyle/>
                    <a:p>
                      <a:r>
                        <a:rPr lang="en-US" sz="2800" dirty="0" err="1"/>
                        <a:t>ŷ</a:t>
                      </a:r>
                      <a:r>
                        <a:rPr lang="en-US" sz="2800" dirty="0"/>
                        <a:t>=1</a:t>
                      </a:r>
                    </a:p>
                  </a:txBody>
                  <a:tcPr/>
                </a:tc>
                <a:tc>
                  <a:txBody>
                    <a:bodyPr/>
                    <a:lstStyle/>
                    <a:p>
                      <a:r>
                        <a:rPr lang="en-US" sz="2800" dirty="0">
                          <a:solidFill>
                            <a:srgbClr val="0000FF"/>
                          </a:solidFill>
                        </a:rPr>
                        <a:t>723</a:t>
                      </a:r>
                    </a:p>
                  </a:txBody>
                  <a:tcPr/>
                </a:tc>
                <a:tc>
                  <a:txBody>
                    <a:bodyPr/>
                    <a:lstStyle/>
                    <a:p>
                      <a:r>
                        <a:rPr lang="en-US" sz="2800" dirty="0">
                          <a:solidFill>
                            <a:srgbClr val="FF0000"/>
                          </a:solidFill>
                        </a:rPr>
                        <a:t>15</a:t>
                      </a:r>
                    </a:p>
                  </a:txBody>
                  <a:tcPr/>
                </a:tc>
                <a:extLst>
                  <a:ext uri="{0D108BD9-81ED-4DB2-BD59-A6C34878D82A}">
                    <a16:rowId xmlns:a16="http://schemas.microsoft.com/office/drawing/2014/main" val="10001"/>
                  </a:ext>
                </a:extLst>
              </a:tr>
              <a:tr h="467624">
                <a:tc>
                  <a:txBody>
                    <a:bodyPr/>
                    <a:lstStyle/>
                    <a:p>
                      <a:r>
                        <a:rPr lang="en-US" sz="2800" dirty="0" err="1"/>
                        <a:t>ŷ</a:t>
                      </a:r>
                      <a:r>
                        <a:rPr lang="en-US" sz="2800" dirty="0"/>
                        <a:t>=-1</a:t>
                      </a:r>
                    </a:p>
                  </a:txBody>
                  <a:tcPr/>
                </a:tc>
                <a:tc>
                  <a:txBody>
                    <a:bodyPr/>
                    <a:lstStyle/>
                    <a:p>
                      <a:r>
                        <a:rPr lang="en-US" sz="2800" dirty="0">
                          <a:solidFill>
                            <a:srgbClr val="FF0000"/>
                          </a:solidFill>
                        </a:rPr>
                        <a:t>72</a:t>
                      </a:r>
                    </a:p>
                  </a:txBody>
                  <a:tcPr/>
                </a:tc>
                <a:tc>
                  <a:txBody>
                    <a:bodyPr/>
                    <a:lstStyle/>
                    <a:p>
                      <a:r>
                        <a:rPr lang="en-US" sz="2800" dirty="0">
                          <a:solidFill>
                            <a:srgbClr val="0000FF"/>
                          </a:solidFill>
                        </a:rPr>
                        <a:t>409</a:t>
                      </a:r>
                    </a:p>
                  </a:txBody>
                  <a:tcPr/>
                </a:tc>
                <a:extLst>
                  <a:ext uri="{0D108BD9-81ED-4DB2-BD59-A6C34878D82A}">
                    <a16:rowId xmlns:a16="http://schemas.microsoft.com/office/drawing/2014/main" val="10002"/>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275240189"/>
              </p:ext>
            </p:extLst>
          </p:nvPr>
        </p:nvGraphicFramePr>
        <p:xfrm>
          <a:off x="3110198" y="4349467"/>
          <a:ext cx="5510067" cy="1554479"/>
        </p:xfrm>
        <a:graphic>
          <a:graphicData uri="http://schemas.openxmlformats.org/drawingml/2006/table">
            <a:tbl>
              <a:tblPr firstRow="1" bandRow="1">
                <a:tableStyleId>{5940675A-B579-460E-94D1-54222C63F5DA}</a:tableStyleId>
              </a:tblPr>
              <a:tblGrid>
                <a:gridCol w="1836689">
                  <a:extLst>
                    <a:ext uri="{9D8B030D-6E8A-4147-A177-3AD203B41FA5}">
                      <a16:colId xmlns:a16="http://schemas.microsoft.com/office/drawing/2014/main" val="20000"/>
                    </a:ext>
                  </a:extLst>
                </a:gridCol>
                <a:gridCol w="1836689">
                  <a:extLst>
                    <a:ext uri="{9D8B030D-6E8A-4147-A177-3AD203B41FA5}">
                      <a16:colId xmlns:a16="http://schemas.microsoft.com/office/drawing/2014/main" val="20001"/>
                    </a:ext>
                  </a:extLst>
                </a:gridCol>
                <a:gridCol w="1836689">
                  <a:extLst>
                    <a:ext uri="{9D8B030D-6E8A-4147-A177-3AD203B41FA5}">
                      <a16:colId xmlns:a16="http://schemas.microsoft.com/office/drawing/2014/main" val="20002"/>
                    </a:ext>
                  </a:extLst>
                </a:gridCol>
              </a:tblGrid>
              <a:tr h="467624">
                <a:tc>
                  <a:txBody>
                    <a:bodyPr/>
                    <a:lstStyle/>
                    <a:p>
                      <a:endParaRPr lang="en-US" sz="2800" dirty="0"/>
                    </a:p>
                  </a:txBody>
                  <a:tcPr/>
                </a:tc>
                <a:tc>
                  <a:txBody>
                    <a:bodyPr/>
                    <a:lstStyle/>
                    <a:p>
                      <a:r>
                        <a:rPr lang="en-US" sz="2800" dirty="0"/>
                        <a:t>y=+1</a:t>
                      </a:r>
                    </a:p>
                  </a:txBody>
                  <a:tcPr/>
                </a:tc>
                <a:tc>
                  <a:txBody>
                    <a:bodyPr/>
                    <a:lstStyle/>
                    <a:p>
                      <a:r>
                        <a:rPr lang="en-US" sz="2800" dirty="0"/>
                        <a:t>y=-1</a:t>
                      </a:r>
                    </a:p>
                  </a:txBody>
                  <a:tcPr/>
                </a:tc>
                <a:extLst>
                  <a:ext uri="{0D108BD9-81ED-4DB2-BD59-A6C34878D82A}">
                    <a16:rowId xmlns:a16="http://schemas.microsoft.com/office/drawing/2014/main" val="10000"/>
                  </a:ext>
                </a:extLst>
              </a:tr>
              <a:tr h="467624">
                <a:tc>
                  <a:txBody>
                    <a:bodyPr/>
                    <a:lstStyle/>
                    <a:p>
                      <a:r>
                        <a:rPr lang="en-US" sz="2800" dirty="0" err="1"/>
                        <a:t>ŷ</a:t>
                      </a:r>
                      <a:r>
                        <a:rPr lang="en-US" sz="2800" dirty="0"/>
                        <a:t>=1</a:t>
                      </a:r>
                    </a:p>
                  </a:txBody>
                  <a:tcPr/>
                </a:tc>
                <a:tc>
                  <a:txBody>
                    <a:bodyPr/>
                    <a:lstStyle/>
                    <a:p>
                      <a:r>
                        <a:rPr lang="en-US" sz="2800" dirty="0">
                          <a:solidFill>
                            <a:srgbClr val="0000FF"/>
                          </a:solidFill>
                        </a:rPr>
                        <a:t>TP</a:t>
                      </a:r>
                    </a:p>
                  </a:txBody>
                  <a:tcPr/>
                </a:tc>
                <a:tc>
                  <a:txBody>
                    <a:bodyPr/>
                    <a:lstStyle/>
                    <a:p>
                      <a:r>
                        <a:rPr lang="en-US" sz="2800" dirty="0">
                          <a:solidFill>
                            <a:srgbClr val="FF0000"/>
                          </a:solidFill>
                        </a:rPr>
                        <a:t>FP</a:t>
                      </a:r>
                      <a:r>
                        <a:rPr lang="en-US" sz="2800" baseline="0" dirty="0">
                          <a:solidFill>
                            <a:srgbClr val="FF0000"/>
                          </a:solidFill>
                        </a:rPr>
                        <a:t> (Type I)</a:t>
                      </a:r>
                      <a:endParaRPr lang="en-US" sz="2800" dirty="0">
                        <a:solidFill>
                          <a:srgbClr val="FF0000"/>
                        </a:solidFill>
                      </a:endParaRPr>
                    </a:p>
                  </a:txBody>
                  <a:tcPr/>
                </a:tc>
                <a:extLst>
                  <a:ext uri="{0D108BD9-81ED-4DB2-BD59-A6C34878D82A}">
                    <a16:rowId xmlns:a16="http://schemas.microsoft.com/office/drawing/2014/main" val="10001"/>
                  </a:ext>
                </a:extLst>
              </a:tr>
              <a:tr h="467624">
                <a:tc>
                  <a:txBody>
                    <a:bodyPr/>
                    <a:lstStyle/>
                    <a:p>
                      <a:r>
                        <a:rPr lang="en-US" sz="2800" dirty="0" err="1"/>
                        <a:t>ŷ</a:t>
                      </a:r>
                      <a:r>
                        <a:rPr lang="en-US" sz="2800" dirty="0"/>
                        <a:t>=-1</a:t>
                      </a:r>
                    </a:p>
                  </a:txBody>
                  <a:tcPr/>
                </a:tc>
                <a:tc>
                  <a:txBody>
                    <a:bodyPr/>
                    <a:lstStyle/>
                    <a:p>
                      <a:r>
                        <a:rPr lang="en-US" sz="2800" dirty="0">
                          <a:solidFill>
                            <a:srgbClr val="FF0000"/>
                          </a:solidFill>
                        </a:rPr>
                        <a:t>FN</a:t>
                      </a:r>
                      <a:r>
                        <a:rPr lang="en-US" sz="2800" baseline="0" dirty="0">
                          <a:solidFill>
                            <a:srgbClr val="FF0000"/>
                          </a:solidFill>
                        </a:rPr>
                        <a:t> (Type II)</a:t>
                      </a:r>
                      <a:endParaRPr lang="en-US" sz="2800" dirty="0">
                        <a:solidFill>
                          <a:srgbClr val="FF0000"/>
                        </a:solidFill>
                      </a:endParaRPr>
                    </a:p>
                  </a:txBody>
                  <a:tcPr/>
                </a:tc>
                <a:tc>
                  <a:txBody>
                    <a:bodyPr/>
                    <a:lstStyle/>
                    <a:p>
                      <a:r>
                        <a:rPr lang="en-US" sz="2800" dirty="0">
                          <a:solidFill>
                            <a:srgbClr val="0000FF"/>
                          </a:solidFill>
                        </a:rPr>
                        <a:t>TN</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1089472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Measures for Classifiers</a:t>
            </a:r>
          </a:p>
        </p:txBody>
      </p:sp>
      <p:sp>
        <p:nvSpPr>
          <p:cNvPr id="3" name="Content Placeholder 2"/>
          <p:cNvSpPr>
            <a:spLocks noGrp="1"/>
          </p:cNvSpPr>
          <p:nvPr>
            <p:ph sz="quarter" idx="10"/>
          </p:nvPr>
        </p:nvSpPr>
        <p:spPr/>
        <p:txBody>
          <a:bodyPr/>
          <a:lstStyle/>
          <a:p>
            <a:r>
              <a:rPr lang="en-US" dirty="0"/>
              <a:t>Misclassification error</a:t>
            </a:r>
          </a:p>
        </p:txBody>
      </p:sp>
      <p:graphicFrame>
        <p:nvGraphicFramePr>
          <p:cNvPr id="5" name="Object 4"/>
          <p:cNvGraphicFramePr>
            <a:graphicFrameLocks noChangeAspect="1"/>
          </p:cNvGraphicFramePr>
          <p:nvPr>
            <p:extLst>
              <p:ext uri="{D42A27DB-BD31-4B8C-83A1-F6EECF244321}">
                <p14:modId xmlns:p14="http://schemas.microsoft.com/office/powerpoint/2010/main" val="257891804"/>
              </p:ext>
            </p:extLst>
          </p:nvPr>
        </p:nvGraphicFramePr>
        <p:xfrm>
          <a:off x="2443021" y="2389502"/>
          <a:ext cx="4584700" cy="1571625"/>
        </p:xfrm>
        <a:graphic>
          <a:graphicData uri="http://schemas.openxmlformats.org/presentationml/2006/ole">
            <mc:AlternateContent xmlns:mc="http://schemas.openxmlformats.org/markup-compatibility/2006">
              <mc:Choice xmlns:v="urn:schemas-microsoft-com:vml" Requires="v">
                <p:oleObj spid="_x0000_s364564" name="Equation" r:id="rId4" imgW="1295400" imgH="444500" progId="Equation.DSMT4">
                  <p:embed/>
                </p:oleObj>
              </mc:Choice>
              <mc:Fallback>
                <p:oleObj name="Equation" r:id="rId4" imgW="1295400" imgH="444500" progId="Equation.DSMT4">
                  <p:embed/>
                  <p:pic>
                    <p:nvPicPr>
                      <p:cNvPr id="0" name=""/>
                      <p:cNvPicPr/>
                      <p:nvPr/>
                    </p:nvPicPr>
                    <p:blipFill>
                      <a:blip r:embed="rId5"/>
                      <a:stretch>
                        <a:fillRect/>
                      </a:stretch>
                    </p:blipFill>
                    <p:spPr>
                      <a:xfrm>
                        <a:off x="2443021" y="2389502"/>
                        <a:ext cx="4584700" cy="1571625"/>
                      </a:xfrm>
                      <a:prstGeom prst="rect">
                        <a:avLst/>
                      </a:prstGeom>
                    </p:spPr>
                  </p:pic>
                </p:oleObj>
              </mc:Fallback>
            </mc:AlternateContent>
          </a:graphicData>
        </a:graphic>
      </p:graphicFrame>
      <p:sp>
        <p:nvSpPr>
          <p:cNvPr id="6" name="Rectangle 5"/>
          <p:cNvSpPr/>
          <p:nvPr/>
        </p:nvSpPr>
        <p:spPr>
          <a:xfrm>
            <a:off x="4271650" y="2213034"/>
            <a:ext cx="2790045" cy="21553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90619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Measures for Classifiers</a:t>
            </a:r>
          </a:p>
        </p:txBody>
      </p:sp>
      <p:sp>
        <p:nvSpPr>
          <p:cNvPr id="3" name="Content Placeholder 2"/>
          <p:cNvSpPr>
            <a:spLocks noGrp="1"/>
          </p:cNvSpPr>
          <p:nvPr>
            <p:ph sz="quarter" idx="10"/>
          </p:nvPr>
        </p:nvSpPr>
        <p:spPr/>
        <p:txBody>
          <a:bodyPr/>
          <a:lstStyle/>
          <a:p>
            <a:r>
              <a:rPr lang="en-US" dirty="0"/>
              <a:t>Misclassification error</a:t>
            </a:r>
          </a:p>
        </p:txBody>
      </p:sp>
      <p:graphicFrame>
        <p:nvGraphicFramePr>
          <p:cNvPr id="5" name="Object 4"/>
          <p:cNvGraphicFramePr>
            <a:graphicFrameLocks noChangeAspect="1"/>
          </p:cNvGraphicFramePr>
          <p:nvPr>
            <p:extLst>
              <p:ext uri="{D42A27DB-BD31-4B8C-83A1-F6EECF244321}">
                <p14:modId xmlns:p14="http://schemas.microsoft.com/office/powerpoint/2010/main" val="593203575"/>
              </p:ext>
            </p:extLst>
          </p:nvPr>
        </p:nvGraphicFramePr>
        <p:xfrm>
          <a:off x="2443021" y="2389502"/>
          <a:ext cx="4584700" cy="1571625"/>
        </p:xfrm>
        <a:graphic>
          <a:graphicData uri="http://schemas.openxmlformats.org/presentationml/2006/ole">
            <mc:AlternateContent xmlns:mc="http://schemas.openxmlformats.org/markup-compatibility/2006">
              <mc:Choice xmlns:v="urn:schemas-microsoft-com:vml" Requires="v">
                <p:oleObj spid="_x0000_s365588" name="Equation" r:id="rId4" imgW="1295400" imgH="444500" progId="Equation.DSMT4">
                  <p:embed/>
                </p:oleObj>
              </mc:Choice>
              <mc:Fallback>
                <p:oleObj name="Equation" r:id="rId4" imgW="1295400" imgH="444500" progId="Equation.DSMT4">
                  <p:embed/>
                  <p:pic>
                    <p:nvPicPr>
                      <p:cNvPr id="0" name=""/>
                      <p:cNvPicPr/>
                      <p:nvPr/>
                    </p:nvPicPr>
                    <p:blipFill>
                      <a:blip r:embed="rId5"/>
                      <a:stretch>
                        <a:fillRect/>
                      </a:stretch>
                    </p:blipFill>
                    <p:spPr>
                      <a:xfrm>
                        <a:off x="2443021" y="2389502"/>
                        <a:ext cx="4584700" cy="1571625"/>
                      </a:xfrm>
                      <a:prstGeom prst="rect">
                        <a:avLst/>
                      </a:prstGeom>
                    </p:spPr>
                  </p:pic>
                </p:oleObj>
              </mc:Fallback>
            </mc:AlternateContent>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3270390182"/>
              </p:ext>
            </p:extLst>
          </p:nvPr>
        </p:nvGraphicFramePr>
        <p:xfrm>
          <a:off x="2763848" y="4638123"/>
          <a:ext cx="5510067" cy="1554479"/>
        </p:xfrm>
        <a:graphic>
          <a:graphicData uri="http://schemas.openxmlformats.org/drawingml/2006/table">
            <a:tbl>
              <a:tblPr firstRow="1" bandRow="1">
                <a:tableStyleId>{5940675A-B579-460E-94D1-54222C63F5DA}</a:tableStyleId>
              </a:tblPr>
              <a:tblGrid>
                <a:gridCol w="1836689">
                  <a:extLst>
                    <a:ext uri="{9D8B030D-6E8A-4147-A177-3AD203B41FA5}">
                      <a16:colId xmlns:a16="http://schemas.microsoft.com/office/drawing/2014/main" val="20000"/>
                    </a:ext>
                  </a:extLst>
                </a:gridCol>
                <a:gridCol w="1836689">
                  <a:extLst>
                    <a:ext uri="{9D8B030D-6E8A-4147-A177-3AD203B41FA5}">
                      <a16:colId xmlns:a16="http://schemas.microsoft.com/office/drawing/2014/main" val="20001"/>
                    </a:ext>
                  </a:extLst>
                </a:gridCol>
                <a:gridCol w="1836689">
                  <a:extLst>
                    <a:ext uri="{9D8B030D-6E8A-4147-A177-3AD203B41FA5}">
                      <a16:colId xmlns:a16="http://schemas.microsoft.com/office/drawing/2014/main" val="20002"/>
                    </a:ext>
                  </a:extLst>
                </a:gridCol>
              </a:tblGrid>
              <a:tr h="467624">
                <a:tc>
                  <a:txBody>
                    <a:bodyPr/>
                    <a:lstStyle/>
                    <a:p>
                      <a:endParaRPr lang="en-US" sz="2800" dirty="0"/>
                    </a:p>
                  </a:txBody>
                  <a:tcPr/>
                </a:tc>
                <a:tc>
                  <a:txBody>
                    <a:bodyPr/>
                    <a:lstStyle/>
                    <a:p>
                      <a:r>
                        <a:rPr lang="en-US" sz="2800" dirty="0"/>
                        <a:t>y=+1</a:t>
                      </a:r>
                    </a:p>
                  </a:txBody>
                  <a:tcPr/>
                </a:tc>
                <a:tc>
                  <a:txBody>
                    <a:bodyPr/>
                    <a:lstStyle/>
                    <a:p>
                      <a:r>
                        <a:rPr lang="en-US" sz="2800" dirty="0"/>
                        <a:t>y=-1</a:t>
                      </a:r>
                    </a:p>
                  </a:txBody>
                  <a:tcPr/>
                </a:tc>
                <a:extLst>
                  <a:ext uri="{0D108BD9-81ED-4DB2-BD59-A6C34878D82A}">
                    <a16:rowId xmlns:a16="http://schemas.microsoft.com/office/drawing/2014/main" val="10000"/>
                  </a:ext>
                </a:extLst>
              </a:tr>
              <a:tr h="467624">
                <a:tc>
                  <a:txBody>
                    <a:bodyPr/>
                    <a:lstStyle/>
                    <a:p>
                      <a:r>
                        <a:rPr lang="en-US" sz="2800" dirty="0" err="1"/>
                        <a:t>ŷ</a:t>
                      </a:r>
                      <a:r>
                        <a:rPr lang="en-US" sz="2800" dirty="0"/>
                        <a:t>=1</a:t>
                      </a:r>
                    </a:p>
                  </a:txBody>
                  <a:tcPr/>
                </a:tc>
                <a:tc>
                  <a:txBody>
                    <a:bodyPr/>
                    <a:lstStyle/>
                    <a:p>
                      <a:r>
                        <a:rPr lang="en-US" sz="2800" dirty="0"/>
                        <a:t>TP</a:t>
                      </a:r>
                    </a:p>
                  </a:txBody>
                  <a:tcPr/>
                </a:tc>
                <a:tc>
                  <a:txBody>
                    <a:bodyPr/>
                    <a:lstStyle/>
                    <a:p>
                      <a:r>
                        <a:rPr lang="en-US" sz="2800" dirty="0">
                          <a:solidFill>
                            <a:srgbClr val="FF0000"/>
                          </a:solidFill>
                        </a:rPr>
                        <a:t>FP</a:t>
                      </a:r>
                    </a:p>
                  </a:txBody>
                  <a:tcPr/>
                </a:tc>
                <a:extLst>
                  <a:ext uri="{0D108BD9-81ED-4DB2-BD59-A6C34878D82A}">
                    <a16:rowId xmlns:a16="http://schemas.microsoft.com/office/drawing/2014/main" val="10001"/>
                  </a:ext>
                </a:extLst>
              </a:tr>
              <a:tr h="467624">
                <a:tc>
                  <a:txBody>
                    <a:bodyPr/>
                    <a:lstStyle/>
                    <a:p>
                      <a:r>
                        <a:rPr lang="en-US" sz="2800" dirty="0" err="1"/>
                        <a:t>ŷ</a:t>
                      </a:r>
                      <a:r>
                        <a:rPr lang="en-US" sz="2800" dirty="0"/>
                        <a:t>=-1</a:t>
                      </a:r>
                    </a:p>
                  </a:txBody>
                  <a:tcPr/>
                </a:tc>
                <a:tc>
                  <a:txBody>
                    <a:bodyPr/>
                    <a:lstStyle/>
                    <a:p>
                      <a:r>
                        <a:rPr lang="en-US" sz="2800" dirty="0">
                          <a:solidFill>
                            <a:srgbClr val="FF0000"/>
                          </a:solidFill>
                        </a:rPr>
                        <a:t>FN</a:t>
                      </a:r>
                    </a:p>
                  </a:txBody>
                  <a:tcPr/>
                </a:tc>
                <a:tc>
                  <a:txBody>
                    <a:bodyPr/>
                    <a:lstStyle/>
                    <a:p>
                      <a:r>
                        <a:rPr lang="en-US" sz="2800" dirty="0"/>
                        <a:t>TN</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5290085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schemas.microsoft.com/office/2006/metadata/properties"/>
    <ds:schemaRef ds:uri="636b0322-90fb-440c-9cbc-22749e7231e9"/>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6997</TotalTime>
  <Words>7535</Words>
  <Application>Microsoft Office PowerPoint</Application>
  <PresentationFormat>Widescreen</PresentationFormat>
  <Paragraphs>959</Paragraphs>
  <Slides>122</Slides>
  <Notes>103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122</vt:i4>
      </vt:variant>
    </vt:vector>
  </HeadingPairs>
  <TitlesOfParts>
    <vt:vector size="130" baseType="lpstr">
      <vt:lpstr>Arial</vt:lpstr>
      <vt:lpstr>Calibri</vt:lpstr>
      <vt:lpstr>Segoe</vt:lpstr>
      <vt:lpstr>Segoe UI</vt:lpstr>
      <vt:lpstr>Segoe UI Light</vt:lpstr>
      <vt:lpstr>Times</vt:lpstr>
      <vt:lpstr>1_Office Theme</vt:lpstr>
      <vt:lpstr>Equation</vt:lpstr>
      <vt:lpstr>PowerPoint Presentation</vt:lpstr>
      <vt:lpstr>Classification</vt:lpstr>
      <vt:lpstr>Classification</vt:lpstr>
      <vt:lpstr>Classification</vt:lpstr>
      <vt:lpstr>Classification</vt:lpstr>
      <vt:lpstr>Classification</vt:lpstr>
      <vt:lpstr>Classification</vt:lpstr>
      <vt:lpstr>Classification</vt:lpstr>
      <vt:lpstr>Classification</vt:lpstr>
      <vt:lpstr>Classification</vt:lpstr>
      <vt:lpstr>Classification</vt:lpstr>
      <vt:lpstr>Classification</vt:lpstr>
      <vt:lpstr>PowerPoint Presentation</vt:lpstr>
      <vt:lpstr>Loss Functions for Classification</vt:lpstr>
      <vt:lpstr>Loss Functions for Classification</vt:lpstr>
      <vt:lpstr>PowerPoint Presentation</vt:lpstr>
      <vt:lpstr>PowerPoint Presentation</vt:lpstr>
      <vt:lpstr>PowerPoint Presentation</vt:lpstr>
      <vt:lpstr>PowerPoint Presentation</vt:lpstr>
      <vt:lpstr>PowerPoint Presentation</vt:lpstr>
      <vt:lpstr>Loss Functions for Classification</vt:lpstr>
      <vt:lpstr>Loss Functions for Classification</vt:lpstr>
      <vt:lpstr>Loss Functions for Classification</vt:lpstr>
      <vt:lpstr>Loss Functions for Classification</vt:lpstr>
      <vt:lpstr>Loss Functions for Classification</vt:lpstr>
      <vt:lpstr>Loss Functions for Classification</vt:lpstr>
      <vt:lpstr>Loss Functions for Classification</vt:lpstr>
      <vt:lpstr>Loss Functions for Classification</vt:lpstr>
      <vt:lpstr>Loss Functions for Classification</vt:lpstr>
      <vt:lpstr>Loss Functions for Classification</vt:lpstr>
      <vt:lpstr>PowerPoint Presentation</vt:lpstr>
      <vt:lpstr>Statistical Learning Theory</vt:lpstr>
      <vt:lpstr>Statistical Learning Theory</vt:lpstr>
      <vt:lpstr>Statistical Learning Theory</vt:lpstr>
      <vt:lpstr>Statistical Learning Theory</vt:lpstr>
      <vt:lpstr>Statistical Learning Theory</vt:lpstr>
      <vt:lpstr>Statistical Learning Theory</vt:lpstr>
      <vt:lpstr>Statistical Learning Theory</vt:lpstr>
      <vt:lpstr>PowerPoint Presentation</vt:lpstr>
      <vt:lpstr>PowerPoint Presentation</vt:lpstr>
      <vt:lpstr>PowerPoint Presentation</vt:lpstr>
      <vt:lpstr>PowerPoint Presentation</vt:lpstr>
      <vt:lpstr>Basic Outline for Machine Learning</vt:lpstr>
      <vt:lpstr>PowerPoint Presentation</vt:lpstr>
      <vt:lpstr>PowerPoint Presentation</vt:lpstr>
      <vt:lpstr>PowerPoint Presentation</vt:lpstr>
      <vt:lpstr>PowerPoint Presentation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PowerPoint Presentation</vt:lpstr>
      <vt:lpstr>Logistic Regression</vt:lpstr>
      <vt:lpstr>Logistic Regression</vt:lpstr>
      <vt:lpstr>Logistic Regression</vt:lpstr>
      <vt:lpstr>PowerPoint Presentation</vt:lpstr>
      <vt:lpstr>Classification</vt:lpstr>
      <vt:lpstr>Classification</vt:lpstr>
      <vt:lpstr>Classification</vt:lpstr>
      <vt:lpstr>Classification</vt:lpstr>
      <vt:lpstr>Classification</vt:lpstr>
      <vt:lpstr>Classification</vt:lpstr>
      <vt:lpstr>Classification</vt:lpstr>
      <vt:lpstr>Classification</vt:lpstr>
      <vt:lpstr>Classification</vt:lpstr>
      <vt:lpstr>Classification</vt:lpstr>
      <vt:lpstr>Classification</vt:lpstr>
      <vt:lpstr>Confusion Matrix</vt:lpstr>
      <vt:lpstr>Confusion Matrix</vt:lpstr>
      <vt:lpstr>Evaluation Measures for Classifiers</vt:lpstr>
      <vt:lpstr>Evaluation Measures for Classifiers</vt:lpstr>
      <vt:lpstr>Evaluation Measures for Classifiers</vt:lpstr>
      <vt:lpstr>Evaluation Measures for Classifiers</vt:lpstr>
      <vt:lpstr>Evaluation Measures for Classifiers</vt:lpstr>
      <vt:lpstr>Evaluation Measures for Classifiers</vt:lpstr>
      <vt:lpstr>Evaluation Measures for Classifiers</vt:lpstr>
      <vt:lpstr>Information Retrieval</vt:lpstr>
      <vt:lpstr>Which one?</vt:lpstr>
      <vt:lpstr>Which one?</vt:lpstr>
      <vt:lpstr>Which one?</vt:lpstr>
      <vt:lpstr>PowerPoint Presentation</vt:lpstr>
      <vt:lpstr>ROC Curves</vt:lpstr>
      <vt:lpstr>ROC Curves</vt:lpstr>
      <vt:lpstr>ROC Curves</vt:lpstr>
      <vt:lpstr>ROC Curves</vt:lpstr>
      <vt:lpstr>ROC Curves</vt:lpstr>
      <vt:lpstr>ROC Curves</vt:lpstr>
      <vt:lpstr>ROC Curves</vt:lpstr>
      <vt:lpstr>ROC Curves</vt:lpstr>
      <vt:lpstr>ROC Curves</vt:lpstr>
      <vt:lpstr>ROC Curves</vt:lpstr>
      <vt:lpstr>ROC Curves</vt:lpstr>
      <vt:lpstr>Evaluation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Sam Westover (JATINDER PAL S KOHLI)</cp:lastModifiedBy>
  <cp:revision>219</cp:revision>
  <dcterms:created xsi:type="dcterms:W3CDTF">2015-06-26T17:24:48Z</dcterms:created>
  <dcterms:modified xsi:type="dcterms:W3CDTF">2016-04-07T22:18:08Z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