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Segoe UI Black" panose="020B0A02040204020203" pitchFamily="34" charset="0"/>
      <p:bold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pali Sudra" initials="RS" lastIdx="1" clrIdx="0">
    <p:extLst>
      <p:ext uri="{19B8F6BF-5375-455C-9EA6-DF929625EA0E}">
        <p15:presenceInfo xmlns:p15="http://schemas.microsoft.com/office/powerpoint/2012/main" userId="8f93247ea6385c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7824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976854"/>
            <a:ext cx="5482998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GB" sz="3200" b="0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Scaling Buzz: Maximizing Social Buzz's Potential with Big Data Expertise and IPO Guidance</a:t>
            </a:r>
            <a:endParaRPr lang="en-US" sz="3200" spc="-105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021568" y="7718050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AAFE8D5-6870-5150-505B-6E4EBA1C4FB8}"/>
              </a:ext>
            </a:extLst>
          </p:cNvPr>
          <p:cNvSpPr txBox="1"/>
          <p:nvPr/>
        </p:nvSpPr>
        <p:spPr>
          <a:xfrm>
            <a:off x="10988574" y="1319934"/>
            <a:ext cx="621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Analysis : </a:t>
            </a:r>
          </a:p>
          <a:p>
            <a:endParaRPr lang="en-GB" sz="2400" dirty="0"/>
          </a:p>
          <a:p>
            <a:r>
              <a:rPr lang="en-GB" sz="2400" dirty="0"/>
              <a:t>Animals and science are the top 2 most popular category showing that people enjoy ‘real-life’ and ‘factual’ content the most.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46E65-E767-3D90-D7EE-23864027806A}"/>
              </a:ext>
            </a:extLst>
          </p:cNvPr>
          <p:cNvSpPr txBox="1"/>
          <p:nvPr/>
        </p:nvSpPr>
        <p:spPr>
          <a:xfrm>
            <a:off x="10988574" y="3768821"/>
            <a:ext cx="65067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Calibri"/>
              </a:rPr>
              <a:t>Insights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Food is the common theme with the top 5 categories with ‘Healthy eating’ ranking the highest. This may give an indication to the audience within the user base. You could use this insight to create a campaign and work with healthy brands to boost user engagement.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AF4AE1-9040-EF68-2056-AA468A9F93CC}"/>
              </a:ext>
            </a:extLst>
          </p:cNvPr>
          <p:cNvSpPr txBox="1"/>
          <p:nvPr/>
        </p:nvSpPr>
        <p:spPr>
          <a:xfrm>
            <a:off x="11021568" y="7173101"/>
            <a:ext cx="65067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Steps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ad-hoc analysis is insightful, but its time to take the analysis into large scale production for real-time understanding of your business.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210150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GB" dirty="0"/>
              <a:t>hu</a:t>
            </a:r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12A2B-D2BC-1395-CCE3-B84A22D12510}"/>
              </a:ext>
            </a:extLst>
          </p:cNvPr>
          <p:cNvSpPr txBox="1"/>
          <p:nvPr/>
        </p:nvSpPr>
        <p:spPr>
          <a:xfrm>
            <a:off x="9369584" y="2516689"/>
            <a:ext cx="5896070" cy="530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Social Buzz is a fast growing technology unicorn that need to adapt quickly to its global scale. </a:t>
            </a:r>
          </a:p>
          <a:p>
            <a:r>
              <a:rPr lang="en-GB" sz="2800" dirty="0"/>
              <a:t>Accenture has begun a 3 month POC focusing on these tasks –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An audit of their big data practice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Recommendations for a successful IPO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Analysis of Social Buzz’s top 5 most categories of content 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5BD0A-9316-417C-23B4-D5A7F79BE0F5}"/>
              </a:ext>
            </a:extLst>
          </p:cNvPr>
          <p:cNvSpPr txBox="1"/>
          <p:nvPr/>
        </p:nvSpPr>
        <p:spPr>
          <a:xfrm>
            <a:off x="2107520" y="5143500"/>
            <a:ext cx="751953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3600" u="sng" dirty="0"/>
              <a:t>100,000 </a:t>
            </a:r>
            <a:r>
              <a:rPr lang="en-GB" sz="3600" dirty="0"/>
              <a:t>pieces of content everyday </a:t>
            </a:r>
          </a:p>
          <a:p>
            <a:endParaRPr lang="en-GB" sz="3600" dirty="0"/>
          </a:p>
          <a:p>
            <a:r>
              <a:rPr lang="en-GB" sz="3600" u="sng" dirty="0"/>
              <a:t>36,500,000</a:t>
            </a:r>
            <a:r>
              <a:rPr lang="en-GB" sz="3600" dirty="0"/>
              <a:t> pieces of content per year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800" dirty="0"/>
              <a:t>The problem statement is, if there is so much of content, how do we capitalize on it? </a:t>
            </a:r>
          </a:p>
          <a:p>
            <a:endParaRPr lang="en-GB" dirty="0"/>
          </a:p>
          <a:p>
            <a:endParaRPr lang="en-GB" dirty="0"/>
          </a:p>
          <a:p>
            <a:r>
              <a:rPr lang="en-IN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Social Buzz’s top 5 most categories of content</a:t>
            </a:r>
            <a:endParaRPr lang="en-IN" sz="24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2749" y="1535870"/>
            <a:ext cx="1851408" cy="185140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774202" y="4282691"/>
            <a:ext cx="1851409" cy="185140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40559" y="3844871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8" y="7173164"/>
            <a:ext cx="1851410" cy="1851410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FF31230-63B4-08CA-746F-5211215D1307}"/>
              </a:ext>
            </a:extLst>
          </p:cNvPr>
          <p:cNvSpPr txBox="1"/>
          <p:nvPr/>
        </p:nvSpPr>
        <p:spPr>
          <a:xfrm>
            <a:off x="13859339" y="1825527"/>
            <a:ext cx="3590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Andrew Fleming </a:t>
            </a:r>
          </a:p>
          <a:p>
            <a:endParaRPr lang="en-GB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Chief Technical Architect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BF6121-F598-6AE2-A50F-8B1B54012756}"/>
              </a:ext>
            </a:extLst>
          </p:cNvPr>
          <p:cNvSpPr txBox="1"/>
          <p:nvPr/>
        </p:nvSpPr>
        <p:spPr>
          <a:xfrm>
            <a:off x="13859339" y="4863595"/>
            <a:ext cx="4123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Marcus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20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Rompton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endParaRPr lang="en-GB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Senior Principle</a:t>
            </a:r>
            <a:endParaRPr lang="en-I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ED8E99-E2D2-B810-09BB-AD7795292507}"/>
              </a:ext>
            </a:extLst>
          </p:cNvPr>
          <p:cNvSpPr txBox="1"/>
          <p:nvPr/>
        </p:nvSpPr>
        <p:spPr>
          <a:xfrm>
            <a:off x="13859339" y="7673780"/>
            <a:ext cx="3133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Roopali Sudra </a:t>
            </a: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Analyst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AD2E4-BDD8-BACD-655D-799E0C3724EB}"/>
              </a:ext>
            </a:extLst>
          </p:cNvPr>
          <p:cNvSpPr txBox="1"/>
          <p:nvPr/>
        </p:nvSpPr>
        <p:spPr>
          <a:xfrm>
            <a:off x="4087212" y="1267640"/>
            <a:ext cx="640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Data Understanding 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15A68C-0EC7-AEE1-F74F-BEA8E6AD01FA}"/>
              </a:ext>
            </a:extLst>
          </p:cNvPr>
          <p:cNvSpPr txBox="1"/>
          <p:nvPr/>
        </p:nvSpPr>
        <p:spPr>
          <a:xfrm>
            <a:off x="5637786" y="2846024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Cleaning 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D0960B-03DB-B996-30E3-4E8B6BBA2490}"/>
              </a:ext>
            </a:extLst>
          </p:cNvPr>
          <p:cNvSpPr txBox="1"/>
          <p:nvPr/>
        </p:nvSpPr>
        <p:spPr>
          <a:xfrm>
            <a:off x="7675673" y="4459972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lang="en-GB" sz="4800" b="1" dirty="0" err="1">
                <a:solidFill>
                  <a:prstClr val="white"/>
                </a:solidFill>
                <a:latin typeface="Calibri"/>
              </a:rPr>
              <a:t>Modeling</a:t>
            </a: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6EED5D-FF55-98D4-547D-506A3A24EE4C}"/>
              </a:ext>
            </a:extLst>
          </p:cNvPr>
          <p:cNvSpPr txBox="1"/>
          <p:nvPr/>
        </p:nvSpPr>
        <p:spPr>
          <a:xfrm>
            <a:off x="9560451" y="6171689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lang="en-GB" sz="4800" b="1" dirty="0">
                <a:solidFill>
                  <a:prstClr val="white"/>
                </a:solidFill>
                <a:latin typeface="Calibri"/>
              </a:rPr>
              <a:t>Analysis</a:t>
            </a: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94C86D-9565-1386-48A0-1E1198F5E5CA}"/>
              </a:ext>
            </a:extLst>
          </p:cNvPr>
          <p:cNvSpPr txBox="1"/>
          <p:nvPr/>
        </p:nvSpPr>
        <p:spPr>
          <a:xfrm>
            <a:off x="11337710" y="782862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solidFill>
                  <a:prstClr val="white"/>
                </a:solidFill>
                <a:latin typeface="Calibri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53030" y="6882202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9120" y="567946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766981" y="6809050"/>
            <a:ext cx="2972219" cy="8817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E2CF39-BBF3-F589-8B33-64457E713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300" y="6806811"/>
            <a:ext cx="2975106" cy="8839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9FBCDC-399B-8AF0-9C4B-EDD8163E25F3}"/>
              </a:ext>
            </a:extLst>
          </p:cNvPr>
          <p:cNvSpPr txBox="1"/>
          <p:nvPr/>
        </p:nvSpPr>
        <p:spPr>
          <a:xfrm>
            <a:off x="2872094" y="2753872"/>
            <a:ext cx="1534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A100FF"/>
                </a:solidFill>
              </a:rPr>
              <a:t>16</a:t>
            </a:r>
            <a:endParaRPr lang="en-IN" sz="6600" dirty="0">
              <a:solidFill>
                <a:srgbClr val="A1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EBBC8-F892-8C59-FB3C-C4D0626BE777}"/>
              </a:ext>
            </a:extLst>
          </p:cNvPr>
          <p:cNvSpPr txBox="1"/>
          <p:nvPr/>
        </p:nvSpPr>
        <p:spPr>
          <a:xfrm>
            <a:off x="8277658" y="2753872"/>
            <a:ext cx="22777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1897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25BED3-119A-8B3D-1C77-66F3D98FC4FA}"/>
              </a:ext>
            </a:extLst>
          </p:cNvPr>
          <p:cNvSpPr txBox="1"/>
          <p:nvPr/>
        </p:nvSpPr>
        <p:spPr>
          <a:xfrm>
            <a:off x="13210509" y="2753872"/>
            <a:ext cx="1923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A100FF"/>
                </a:solidFill>
              </a:rPr>
              <a:t>MAY</a:t>
            </a:r>
            <a:endParaRPr lang="en-IN" sz="6600" dirty="0">
              <a:solidFill>
                <a:srgbClr val="A1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446DC5-490B-C81C-BAA5-F3FC13F202B3}"/>
              </a:ext>
            </a:extLst>
          </p:cNvPr>
          <p:cNvSpPr txBox="1"/>
          <p:nvPr/>
        </p:nvSpPr>
        <p:spPr>
          <a:xfrm>
            <a:off x="1620760" y="5011173"/>
            <a:ext cx="3982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Unique Categories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EEE500-1CA0-10FE-8315-E4B59EEA0A50}"/>
              </a:ext>
            </a:extLst>
          </p:cNvPr>
          <p:cNvSpPr txBox="1"/>
          <p:nvPr/>
        </p:nvSpPr>
        <p:spPr>
          <a:xfrm>
            <a:off x="6584342" y="5011174"/>
            <a:ext cx="5101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prstClr val="black"/>
                </a:solidFill>
                <a:latin typeface="Calibri"/>
              </a:rPr>
              <a:t>Reaction to Animal Posts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69EA4-E6A5-DCA0-42B6-20480DCEB201}"/>
              </a:ext>
            </a:extLst>
          </p:cNvPr>
          <p:cNvSpPr txBox="1"/>
          <p:nvPr/>
        </p:nvSpPr>
        <p:spPr>
          <a:xfrm>
            <a:off x="12039600" y="5011172"/>
            <a:ext cx="4832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prstClr val="black"/>
                </a:solidFill>
                <a:latin typeface="Calibri"/>
              </a:rPr>
              <a:t>Month with most posts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A8D8C29-9D0A-DD2D-970B-587FB11F7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258" y="1990111"/>
            <a:ext cx="10492691" cy="63067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36C72D5-F7EB-F8A7-3E2C-C9B956456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919" y="1575425"/>
            <a:ext cx="11115166" cy="67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307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Segoe UI Black</vt:lpstr>
      <vt:lpstr>Clear Sans Regular Bold</vt:lpstr>
      <vt:lpstr>Open Sans</vt:lpstr>
      <vt:lpstr>Arial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Roopali Sudra</cp:lastModifiedBy>
  <cp:revision>10</cp:revision>
  <dcterms:created xsi:type="dcterms:W3CDTF">2006-08-16T00:00:00Z</dcterms:created>
  <dcterms:modified xsi:type="dcterms:W3CDTF">2023-03-09T18:13:04Z</dcterms:modified>
  <dc:identifier>DAEhDyfaYKE</dc:identifier>
</cp:coreProperties>
</file>