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75" r:id="rId2"/>
    <p:sldId id="277" r:id="rId3"/>
    <p:sldId id="276" r:id="rId4"/>
    <p:sldId id="257" r:id="rId5"/>
    <p:sldId id="258" r:id="rId6"/>
    <p:sldId id="278" r:id="rId7"/>
    <p:sldId id="268" r:id="rId8"/>
    <p:sldId id="269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DA3DCFC-7F48-4212-8379-910550F4255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BD28B86-497B-455E-9F1C-2DF5439132A1}" type="datetimeFigureOut">
              <a:rPr lang="id-ID" smtClean="0"/>
              <a:t>15/03/2017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zld.blogspot.co.id/2012/03/replay-attack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muhacking.com/basic-concept/mengenal-serangan-man-in-the-middle-mit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rute-force_attack" TargetMode="External"/><Relationship Id="rId3" Type="http://schemas.openxmlformats.org/officeDocument/2006/relationships/hyperlink" Target="https://en.wikipedia.org/wiki/Cryptography" TargetMode="External"/><Relationship Id="rId7" Type="http://schemas.openxmlformats.org/officeDocument/2006/relationships/hyperlink" Target="https://en.wikipedia.org/wiki/Key_derivation_function" TargetMode="External"/><Relationship Id="rId2" Type="http://schemas.openxmlformats.org/officeDocument/2006/relationships/hyperlink" Target="http://searchsecurity.techtarget.com/definition/brute-force-crac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ey_(cryptography)" TargetMode="External"/><Relationship Id="rId5" Type="http://schemas.openxmlformats.org/officeDocument/2006/relationships/hyperlink" Target="https://en.wikipedia.org/wiki/Passphrase" TargetMode="External"/><Relationship Id="rId4" Type="http://schemas.openxmlformats.org/officeDocument/2006/relationships/hyperlink" Target="https://en.wikipedia.org/wiki/Passwor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Registeration/RegistrationComplete.png" TargetMode="External"/><Relationship Id="rId3" Type="http://schemas.openxmlformats.org/officeDocument/2006/relationships/image" Target="../media/image7.jpeg"/><Relationship Id="rId7" Type="http://schemas.openxmlformats.org/officeDocument/2006/relationships/hyperlink" Target="Registeration/Validity/novalid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Registeration/Registerlayoutinsert.png" TargetMode="External"/><Relationship Id="rId5" Type="http://schemas.openxmlformats.org/officeDocument/2006/relationships/hyperlink" Target="App_ID/App_id.png" TargetMode="External"/><Relationship Id="rId10" Type="http://schemas.openxmlformats.org/officeDocument/2006/relationships/hyperlink" Target="Registeration/suksesregisteration.png" TargetMode="External"/><Relationship Id="rId4" Type="http://schemas.openxmlformats.org/officeDocument/2006/relationships/image" Target="../media/image8.png"/><Relationship Id="rId9" Type="http://schemas.openxmlformats.org/officeDocument/2006/relationships/hyperlink" Target="Registeration/Registerlayout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Registeration/suksesregisteration.png" TargetMode="External"/><Relationship Id="rId3" Type="http://schemas.openxmlformats.org/officeDocument/2006/relationships/image" Target="../media/image7.jpeg"/><Relationship Id="rId7" Type="http://schemas.openxmlformats.org/officeDocument/2006/relationships/hyperlink" Target="Registeration/Registerlayoutinsert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Registeration/RegistrationComplete.png" TargetMode="External"/><Relationship Id="rId5" Type="http://schemas.openxmlformats.org/officeDocument/2006/relationships/hyperlink" Target="Registeration/Validity/novalid.png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Replay Attack</a:t>
            </a:r>
            <a:endParaRPr lang="id-ID" dirty="0"/>
          </a:p>
        </p:txBody>
      </p:sp>
      <p:pic>
        <p:nvPicPr>
          <p:cNvPr id="1026" name="Picture 2" descr="C:\Users\User\Downloads\Replay_Att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39762"/>
            <a:ext cx="7571816" cy="554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6000676"/>
            <a:ext cx="522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hlinkClick r:id="rId3"/>
              </a:rPr>
              <a:t>http://rzld.blogspot.co.id/2012/03/replay-attack.html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103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</a:t>
            </a:r>
            <a:endParaRPr lang="id-ID" dirty="0"/>
          </a:p>
        </p:txBody>
      </p:sp>
      <p:pic>
        <p:nvPicPr>
          <p:cNvPr id="4" name="Picture 3" descr="http://www.ilmuhacking.com/wp-content/uploads/2009/05/mitm_scenario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5" y="1066800"/>
            <a:ext cx="7696200" cy="54517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87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hlinkClick r:id="rId3"/>
              </a:rPr>
              <a:t>http://www.ilmuhacking.com/basic-concept/mengenal-serangan-man-in-the-middle-mitm/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436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85800" y="18288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Brute force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 (also known as 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brute force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 cracking) is a trial and error method used by application programs to decode encrypted data such as passwords or Data Encryption Standard (DES) keys, through exhaustive effort (using 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brute force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rather than employing intellectual strategies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Ref </a:t>
            </a:r>
            <a:r>
              <a:rPr lang="en-GB" dirty="0">
                <a:latin typeface="Times New Roman" pitchFamily="18" charset="0"/>
                <a:cs typeface="Times New Roman" pitchFamily="18" charset="0"/>
                <a:hlinkClick r:id="rId2"/>
              </a:rPr>
              <a:t>http://searchsecurity.techtarget.com/definition/brute-force-cracking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n </a:t>
            </a:r>
            <a:r>
              <a:rPr lang="en-GB" dirty="0">
                <a:latin typeface="Times New Roman" pitchFamily="18" charset="0"/>
                <a:cs typeface="Times New Roman" pitchFamily="18" charset="0"/>
                <a:hlinkClick r:id="rId3" tooltip="Cryptography"/>
              </a:rPr>
              <a:t>cryptography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a 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brute-force attack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 consists of an attacker trying many </a:t>
            </a:r>
            <a:r>
              <a:rPr lang="en-GB" dirty="0">
                <a:latin typeface="Times New Roman" pitchFamily="18" charset="0"/>
                <a:cs typeface="Times New Roman" pitchFamily="18" charset="0"/>
                <a:hlinkClick r:id="rId4" tooltip="Password"/>
              </a:rPr>
              <a:t>passwords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GB" dirty="0">
                <a:latin typeface="Times New Roman" pitchFamily="18" charset="0"/>
                <a:cs typeface="Times New Roman" pitchFamily="18" charset="0"/>
                <a:hlinkClick r:id="rId5" tooltip="Passphrase"/>
              </a:rPr>
              <a:t>passphrases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 with the hope of eventually guessing correctly. The attacker systematically checks all possible passwords and passphrases until the correct one is found. Alternatively, the attacker can attempt to guess the </a:t>
            </a:r>
            <a:r>
              <a:rPr lang="en-GB" dirty="0">
                <a:latin typeface="Times New Roman" pitchFamily="18" charset="0"/>
                <a:cs typeface="Times New Roman" pitchFamily="18" charset="0"/>
                <a:hlinkClick r:id="rId6" tooltip="Key (cryptography)"/>
              </a:rPr>
              <a:t>key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 which is typically created from the password using a </a:t>
            </a:r>
            <a:r>
              <a:rPr lang="en-GB" dirty="0">
                <a:latin typeface="Times New Roman" pitchFamily="18" charset="0"/>
                <a:cs typeface="Times New Roman" pitchFamily="18" charset="0"/>
                <a:hlinkClick r:id="rId7" tooltip="Key derivation function"/>
              </a:rPr>
              <a:t>key derivation function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This is known as an 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exhaustive key search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  <a:hlinkClick r:id="rId8"/>
              </a:rPr>
              <a:t>https://en.wikipedia.org/wiki/Brute-force_attack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http://security.stackexchange.com/questions/70571/one-time-passwords-resist-against-bruteforce-attacks-immune-alternative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Attack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141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One Time</a:t>
            </a:r>
            <a:r>
              <a:rPr lang="en-US" dirty="0"/>
              <a:t> </a:t>
            </a:r>
            <a:r>
              <a:rPr lang="en-US" i="1" dirty="0"/>
              <a:t>password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server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 </a:t>
            </a:r>
            <a:r>
              <a:rPr lang="en-US" dirty="0" err="1"/>
              <a:t>otentikasi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valid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. </a:t>
            </a:r>
          </a:p>
          <a:p>
            <a:r>
              <a:rPr lang="en-US" i="1" dirty="0"/>
              <a:t>Data </a:t>
            </a:r>
            <a:r>
              <a:rPr lang="en-US" i="1" dirty="0" err="1"/>
              <a:t>yand</a:t>
            </a:r>
            <a:r>
              <a:rPr lang="en-US" i="1" dirty="0"/>
              <a:t> </a:t>
            </a:r>
            <a:r>
              <a:rPr lang="en-US" i="1" dirty="0" err="1"/>
              <a:t>dikirim</a:t>
            </a:r>
            <a:r>
              <a:rPr lang="en-US" i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pencurian</a:t>
            </a:r>
            <a:r>
              <a:rPr lang="en-US" dirty="0"/>
              <a:t> </a:t>
            </a:r>
            <a:r>
              <a:rPr lang="en-US" i="1" dirty="0"/>
              <a:t>account,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password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 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i="1" dirty="0"/>
              <a:t>One Time Password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 err="1"/>
              <a:t>Lamport</a:t>
            </a:r>
            <a:r>
              <a:rPr lang="en-US" i="1" dirty="0"/>
              <a:t> One Time Password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549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</a:t>
            </a:r>
            <a:r>
              <a:rPr lang="en-US" i="1" dirty="0"/>
              <a:t>One Time Password</a:t>
            </a:r>
            <a:endParaRPr lang="id-ID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8875" y="1985962"/>
            <a:ext cx="3676650" cy="402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18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sz="3200" dirty="0" err="1"/>
              <a:t>Perhitungan</a:t>
            </a:r>
            <a:r>
              <a:rPr lang="en-US" sz="3200" dirty="0"/>
              <a:t> C1(</a:t>
            </a:r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dlm</a:t>
            </a:r>
            <a:r>
              <a:rPr lang="en-US" sz="3200" dirty="0"/>
              <a:t> OTP)</a:t>
            </a:r>
            <a:endParaRPr lang="id-ID" sz="3200" dirty="0"/>
          </a:p>
        </p:txBody>
      </p:sp>
      <p:pic>
        <p:nvPicPr>
          <p:cNvPr id="4" name="Picture 3" descr="F:\asdasdasd\Ascii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4676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46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I:\us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43" y="1538390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72" descr="I:\smartphon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34" y="1562202"/>
            <a:ext cx="7334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 descr="I:\Server-PNG-Imag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81" y="1562068"/>
            <a:ext cx="63500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traight Arrow Connector 74"/>
          <p:cNvCxnSpPr>
            <a:stCxn id="72" idx="3"/>
            <a:endCxn id="73" idx="1"/>
          </p:cNvCxnSpPr>
          <p:nvPr/>
        </p:nvCxnSpPr>
        <p:spPr>
          <a:xfrm>
            <a:off x="2001193" y="1928915"/>
            <a:ext cx="22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58987" y="1947483"/>
            <a:ext cx="153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app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870344" y="1790079"/>
            <a:ext cx="2388504" cy="1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23319" y="1758115"/>
            <a:ext cx="153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10972" y="2355777"/>
            <a:ext cx="153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if IMEI not exist, create new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, store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 and IMEI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76715" y="1519870"/>
            <a:ext cx="194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(IMEI)</a:t>
            </a:r>
          </a:p>
        </p:txBody>
      </p:sp>
      <p:cxnSp>
        <p:nvCxnSpPr>
          <p:cNvPr id="87" name="Straight Arrow Connector 86"/>
          <p:cNvCxnSpPr>
            <a:endCxn id="112" idx="3"/>
          </p:cNvCxnSpPr>
          <p:nvPr/>
        </p:nvCxnSpPr>
        <p:spPr>
          <a:xfrm flipH="1" flipV="1">
            <a:off x="4946086" y="3298230"/>
            <a:ext cx="2637872" cy="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2749" y="3664942"/>
            <a:ext cx="15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Input to Registration Form and press register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72741" y="4475035"/>
            <a:ext cx="194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password , email)</a:t>
            </a:r>
          </a:p>
        </p:txBody>
      </p:sp>
      <p:pic>
        <p:nvPicPr>
          <p:cNvPr id="91" name="Picture 90" descr="I:\smartphon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61" y="4362888"/>
            <a:ext cx="73342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traight Connector 91"/>
          <p:cNvCxnSpPr>
            <a:endCxn id="89" idx="2"/>
          </p:cNvCxnSpPr>
          <p:nvPr/>
        </p:nvCxnSpPr>
        <p:spPr>
          <a:xfrm flipV="1">
            <a:off x="1558069" y="4311273"/>
            <a:ext cx="1" cy="4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042079" y="3056253"/>
            <a:ext cx="218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94" name="Straight Arrow Connector 93"/>
          <p:cNvCxnSpPr>
            <a:endCxn id="91" idx="1"/>
          </p:cNvCxnSpPr>
          <p:nvPr/>
        </p:nvCxnSpPr>
        <p:spPr>
          <a:xfrm flipV="1">
            <a:off x="1604526" y="4729601"/>
            <a:ext cx="2608135" cy="3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93935" y="5115480"/>
            <a:ext cx="162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file"/>
              </a:rPr>
              <a:t>Check Format, if valid, request OTP registration, else Show Failed notification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53960" y="5057509"/>
            <a:ext cx="1530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file"/>
              </a:rPr>
              <a:t>Check if Email exist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file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file"/>
              </a:rPr>
              <a:t>, if not exist, server store  name, password , email and gives notification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OTP Implementation</a:t>
            </a:r>
          </a:p>
        </p:txBody>
      </p:sp>
      <p:cxnSp>
        <p:nvCxnSpPr>
          <p:cNvPr id="106" name="Straight Connector 105"/>
          <p:cNvCxnSpPr>
            <a:stCxn id="79" idx="2"/>
          </p:cNvCxnSpPr>
          <p:nvPr/>
        </p:nvCxnSpPr>
        <p:spPr>
          <a:xfrm>
            <a:off x="7576293" y="3186774"/>
            <a:ext cx="0" cy="13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I:\smartphon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61" y="2931517"/>
            <a:ext cx="7334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TextBox 113"/>
          <p:cNvSpPr txBox="1"/>
          <p:nvPr/>
        </p:nvSpPr>
        <p:spPr>
          <a:xfrm>
            <a:off x="3814051" y="3631085"/>
            <a:ext cx="15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file"/>
              </a:rPr>
              <a:t>Store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file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file"/>
              </a:rPr>
              <a:t> then View Registration page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Picture 114" descr="I:\us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29" y="2912771"/>
            <a:ext cx="78105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traight Arrow Connector 116"/>
          <p:cNvCxnSpPr>
            <a:stCxn id="112" idx="1"/>
            <a:endCxn id="115" idx="3"/>
          </p:cNvCxnSpPr>
          <p:nvPr/>
        </p:nvCxnSpPr>
        <p:spPr>
          <a:xfrm flipH="1">
            <a:off x="1972979" y="3298230"/>
            <a:ext cx="2239682" cy="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870344" y="4532410"/>
            <a:ext cx="2406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 descr="I:\Server-PNG-Imag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81" y="4318744"/>
            <a:ext cx="63500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traight Arrow Connector 136"/>
          <p:cNvCxnSpPr/>
          <p:nvPr/>
        </p:nvCxnSpPr>
        <p:spPr>
          <a:xfrm flipH="1">
            <a:off x="4852606" y="5016264"/>
            <a:ext cx="240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310721" y="4972071"/>
            <a:ext cx="153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Notification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902953" y="4255412"/>
            <a:ext cx="2465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password, email,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957661" y="4483347"/>
            <a:ext cx="223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OTP Registration</a:t>
            </a:r>
          </a:p>
        </p:txBody>
      </p:sp>
      <p:cxnSp>
        <p:nvCxnSpPr>
          <p:cNvPr id="172" name="Straight Connector 171"/>
          <p:cNvCxnSpPr>
            <a:stCxn id="100" idx="2"/>
          </p:cNvCxnSpPr>
          <p:nvPr/>
        </p:nvCxnSpPr>
        <p:spPr>
          <a:xfrm flipV="1">
            <a:off x="7619281" y="6257727"/>
            <a:ext cx="0" cy="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8" idx="3"/>
          </p:cNvCxnSpPr>
          <p:nvPr/>
        </p:nvCxnSpPr>
        <p:spPr>
          <a:xfrm flipH="1" flipV="1">
            <a:off x="4930386" y="6268984"/>
            <a:ext cx="2688894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420704" y="6246522"/>
            <a:ext cx="153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Notification</a:t>
            </a:r>
          </a:p>
        </p:txBody>
      </p:sp>
      <p:pic>
        <p:nvPicPr>
          <p:cNvPr id="178" name="Picture 177" descr="I:\smartphon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1" y="5902271"/>
            <a:ext cx="7334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TextBox 186"/>
          <p:cNvSpPr txBox="1"/>
          <p:nvPr/>
        </p:nvSpPr>
        <p:spPr>
          <a:xfrm>
            <a:off x="2354782" y="6581001"/>
            <a:ext cx="418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file"/>
              </a:rPr>
              <a:t>Store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file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file"/>
              </a:rPr>
              <a:t> and password to SQLite , login to Main Page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420703" y="3307633"/>
            <a:ext cx="153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6" name="Straight Arrow Connector 195"/>
          <p:cNvCxnSpPr/>
          <p:nvPr/>
        </p:nvCxnSpPr>
        <p:spPr>
          <a:xfrm flipH="1" flipV="1">
            <a:off x="4825523" y="2199351"/>
            <a:ext cx="2318177" cy="2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370557" y="2206519"/>
            <a:ext cx="15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Registered Notification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29000" y="2241686"/>
            <a:ext cx="203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SQLite. If not exist then Request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6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OTP Start App(</a:t>
            </a:r>
            <a:r>
              <a:rPr lang="en-US" dirty="0" err="1"/>
              <a:t>contoh</a:t>
            </a:r>
            <a:r>
              <a:rPr lang="en-US" dirty="0"/>
              <a:t>)</a:t>
            </a:r>
          </a:p>
        </p:txBody>
      </p:sp>
      <p:pic>
        <p:nvPicPr>
          <p:cNvPr id="4" name="Picture 3" descr="I:\us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43" y="1538390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:\smartphon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34" y="1562202"/>
            <a:ext cx="7334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:\Server-PNG-Imag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81" y="1562068"/>
            <a:ext cx="63500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001193" y="1928915"/>
            <a:ext cx="22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8987" y="1947483"/>
            <a:ext cx="153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app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70344" y="1790079"/>
            <a:ext cx="2388504" cy="1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3319" y="1758115"/>
            <a:ext cx="187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Check Password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0972" y="2355777"/>
            <a:ext cx="15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password Existence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715" y="1519870"/>
            <a:ext cx="194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39159" y="3116077"/>
            <a:ext cx="2637872" cy="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72741" y="4475035"/>
            <a:ext cx="194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password, email)</a:t>
            </a:r>
          </a:p>
        </p:txBody>
      </p:sp>
      <p:pic>
        <p:nvPicPr>
          <p:cNvPr id="16" name="Picture 15" descr="I:\smartphon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61" y="4362888"/>
            <a:ext cx="7334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5014649" y="2903812"/>
            <a:ext cx="218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(Registered)</a:t>
            </a:r>
          </a:p>
        </p:txBody>
      </p:sp>
      <p:cxnSp>
        <p:nvCxnSpPr>
          <p:cNvPr id="19" name="Straight Arrow Connector 18"/>
          <p:cNvCxnSpPr>
            <a:endCxn id="16" idx="1"/>
          </p:cNvCxnSpPr>
          <p:nvPr/>
        </p:nvCxnSpPr>
        <p:spPr>
          <a:xfrm flipV="1">
            <a:off x="1604526" y="4729601"/>
            <a:ext cx="2608135" cy="3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</p:cNvCxnSpPr>
          <p:nvPr/>
        </p:nvCxnSpPr>
        <p:spPr>
          <a:xfrm>
            <a:off x="7576293" y="2817442"/>
            <a:ext cx="0" cy="71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:\smartphon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61" y="2931517"/>
            <a:ext cx="7334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3419898" y="3631890"/>
            <a:ext cx="228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unregistered, View Registration layout, if registered View Notification</a:t>
            </a:r>
          </a:p>
        </p:txBody>
      </p:sp>
      <p:pic>
        <p:nvPicPr>
          <p:cNvPr id="25" name="Picture 24" descr="I:\us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29" y="2912771"/>
            <a:ext cx="78105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traight Arrow Connector 25"/>
          <p:cNvCxnSpPr>
            <a:stCxn id="23" idx="1"/>
            <a:endCxn id="25" idx="3"/>
          </p:cNvCxnSpPr>
          <p:nvPr/>
        </p:nvCxnSpPr>
        <p:spPr>
          <a:xfrm flipH="1">
            <a:off x="1972979" y="3298230"/>
            <a:ext cx="2239682" cy="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870344" y="4532410"/>
            <a:ext cx="2406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:\Server-PNG-Imag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81" y="4318744"/>
            <a:ext cx="63500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Arrow Connector 28"/>
          <p:cNvCxnSpPr/>
          <p:nvPr/>
        </p:nvCxnSpPr>
        <p:spPr>
          <a:xfrm flipH="1">
            <a:off x="4852606" y="5016264"/>
            <a:ext cx="240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0721" y="4972071"/>
            <a:ext cx="153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Notification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70344" y="4282039"/>
            <a:ext cx="2331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password, email,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57661" y="4483347"/>
            <a:ext cx="223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OTP Registration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619280" y="5888506"/>
            <a:ext cx="1" cy="36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6" idx="3"/>
          </p:cNvCxnSpPr>
          <p:nvPr/>
        </p:nvCxnSpPr>
        <p:spPr>
          <a:xfrm flipH="1" flipV="1">
            <a:off x="4930386" y="6268984"/>
            <a:ext cx="2688894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20704" y="6246522"/>
            <a:ext cx="153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Notification</a:t>
            </a:r>
          </a:p>
        </p:txBody>
      </p:sp>
      <p:pic>
        <p:nvPicPr>
          <p:cNvPr id="36" name="Picture 35" descr="I:\smartphon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1" y="5902271"/>
            <a:ext cx="73342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traight Arrow Connector 39"/>
          <p:cNvCxnSpPr/>
          <p:nvPr/>
        </p:nvCxnSpPr>
        <p:spPr>
          <a:xfrm flipH="1" flipV="1">
            <a:off x="4930386" y="3490630"/>
            <a:ext cx="2637872" cy="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84199" y="3265371"/>
            <a:ext cx="218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(Unregistered)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92615" y="2297072"/>
            <a:ext cx="231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Password  from SQLite, if password not exist, then Request Check Password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582453" y="4311273"/>
            <a:ext cx="1" cy="4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93935" y="5115480"/>
            <a:ext cx="162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Check Format, if valid, request OTP registration, else Show Failed notification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3960" y="5057509"/>
            <a:ext cx="1530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Check if Email exist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, if not exist, server store  name, password , email and gives notification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2749" y="3664942"/>
            <a:ext cx="15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file"/>
              </a:rPr>
              <a:t>Input to Registration Form and press register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54782" y="6581001"/>
            <a:ext cx="418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file"/>
              </a:rPr>
              <a:t>Store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file"/>
              </a:rPr>
              <a:t>App_ID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file"/>
              </a:rPr>
              <a:t> and password to SQLite , login to Main Page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33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1754</TotalTime>
  <Words>340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Adjacency</vt:lpstr>
      <vt:lpstr>Replay Attack</vt:lpstr>
      <vt:lpstr>Man in The Middle</vt:lpstr>
      <vt:lpstr>Brute Force Attack</vt:lpstr>
      <vt:lpstr>ONE TIME PASSWORD</vt:lpstr>
      <vt:lpstr>Lamport One Time Password</vt:lpstr>
      <vt:lpstr>Perhitungan C1(Contoh fungsi dlm OTP)</vt:lpstr>
      <vt:lpstr>OTP Implementation</vt:lpstr>
      <vt:lpstr>OTP Start App(contoh)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SIDANG TA</dc:title>
  <dc:creator>User</dc:creator>
  <cp:lastModifiedBy>benny hardjono</cp:lastModifiedBy>
  <cp:revision>116</cp:revision>
  <dcterms:created xsi:type="dcterms:W3CDTF">2017-01-23T23:45:11Z</dcterms:created>
  <dcterms:modified xsi:type="dcterms:W3CDTF">2017-03-15T02:44:14Z</dcterms:modified>
</cp:coreProperties>
</file>